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8.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9.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0.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1.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theme/theme12.xml" ContentType="application/vnd.openxmlformats-officedocument.theme+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13.xml" ContentType="application/vnd.openxmlformats-officedocument.theme+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theme/theme14.xml" ContentType="application/vnd.openxmlformats-officedocument.theme+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15.xml" ContentType="application/vnd.openxmlformats-officedocument.theme+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16.xml" ContentType="application/vnd.openxmlformats-officedocument.theme+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theme/theme17.xml" ContentType="application/vnd.openxmlformats-officedocument.theme+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theme/theme18.xml" ContentType="application/vnd.openxmlformats-officedocument.theme+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theme/theme19.xml" ContentType="application/vnd.openxmlformats-officedocument.theme+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theme/theme20.xml" ContentType="application/vnd.openxmlformats-officedocument.theme+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theme/theme21.xml" ContentType="application/vnd.openxmlformats-officedocument.theme+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theme/theme22.xml" ContentType="application/vnd.openxmlformats-officedocument.theme+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theme/theme23.xml" ContentType="application/vnd.openxmlformats-officedocument.theme+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theme/theme24.xml" ContentType="application/vnd.openxmlformats-officedocument.theme+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theme/theme25.xml" ContentType="application/vnd.openxmlformats-officedocument.theme+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theme/theme26.xml" ContentType="application/vnd.openxmlformats-officedocument.theme+xml"/>
  <Override PartName="/ppt/theme/theme27.xml" ContentType="application/vnd.openxmlformats-officedocument.theme+xml"/>
  <Override PartName="/ppt/theme/theme28.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5.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31" r:id="rId4"/>
    <p:sldMasterId id="2147483835" r:id="rId5"/>
    <p:sldMasterId id="2147483848" r:id="rId6"/>
    <p:sldMasterId id="2147483861" r:id="rId7"/>
    <p:sldMasterId id="2147483874" r:id="rId8"/>
    <p:sldMasterId id="2147484142" r:id="rId9"/>
    <p:sldMasterId id="2147484154" r:id="rId10"/>
    <p:sldMasterId id="2147484169" r:id="rId11"/>
    <p:sldMasterId id="2147484183" r:id="rId12"/>
    <p:sldMasterId id="2147484197" r:id="rId13"/>
    <p:sldMasterId id="2147484241" r:id="rId14"/>
    <p:sldMasterId id="2147484253" r:id="rId15"/>
    <p:sldMasterId id="2147484265" r:id="rId16"/>
    <p:sldMasterId id="2147484298" r:id="rId17"/>
    <p:sldMasterId id="2147484310" r:id="rId18"/>
    <p:sldMasterId id="2147484322" r:id="rId19"/>
    <p:sldMasterId id="2147484334" r:id="rId20"/>
    <p:sldMasterId id="2147484346" r:id="rId21"/>
    <p:sldMasterId id="2147484360" r:id="rId22"/>
    <p:sldMasterId id="2147484376" r:id="rId23"/>
    <p:sldMasterId id="2147484392" r:id="rId24"/>
    <p:sldMasterId id="2147484404" r:id="rId25"/>
    <p:sldMasterId id="2147484419" r:id="rId26"/>
    <p:sldMasterId id="2147484432" r:id="rId27"/>
    <p:sldMasterId id="2147484444" r:id="rId28"/>
    <p:sldMasterId id="2147484457" r:id="rId29"/>
  </p:sldMasterIdLst>
  <p:notesMasterIdLst>
    <p:notesMasterId r:id="rId209"/>
  </p:notesMasterIdLst>
  <p:handoutMasterIdLst>
    <p:handoutMasterId r:id="rId210"/>
  </p:handoutMasterIdLst>
  <p:sldIdLst>
    <p:sldId id="336" r:id="rId30"/>
    <p:sldId id="425" r:id="rId31"/>
    <p:sldId id="398" r:id="rId32"/>
    <p:sldId id="456" r:id="rId33"/>
    <p:sldId id="479" r:id="rId34"/>
    <p:sldId id="480" r:id="rId35"/>
    <p:sldId id="481" r:id="rId36"/>
    <p:sldId id="482" r:id="rId37"/>
    <p:sldId id="483" r:id="rId38"/>
    <p:sldId id="518" r:id="rId39"/>
    <p:sldId id="675" r:id="rId40"/>
    <p:sldId id="621" r:id="rId41"/>
    <p:sldId id="588" r:id="rId42"/>
    <p:sldId id="589" r:id="rId43"/>
    <p:sldId id="590" r:id="rId44"/>
    <p:sldId id="591" r:id="rId45"/>
    <p:sldId id="622" r:id="rId46"/>
    <p:sldId id="435" r:id="rId47"/>
    <p:sldId id="405" r:id="rId48"/>
    <p:sldId id="406" r:id="rId49"/>
    <p:sldId id="677" r:id="rId50"/>
    <p:sldId id="678" r:id="rId51"/>
    <p:sldId id="486" r:id="rId52"/>
    <p:sldId id="693" r:id="rId53"/>
    <p:sldId id="488" r:id="rId54"/>
    <p:sldId id="490" r:id="rId55"/>
    <p:sldId id="491" r:id="rId56"/>
    <p:sldId id="623" r:id="rId57"/>
    <p:sldId id="492" r:id="rId58"/>
    <p:sldId id="493" r:id="rId59"/>
    <p:sldId id="508" r:id="rId60"/>
    <p:sldId id="504" r:id="rId61"/>
    <p:sldId id="494" r:id="rId62"/>
    <p:sldId id="495" r:id="rId63"/>
    <p:sldId id="499" r:id="rId64"/>
    <p:sldId id="581" r:id="rId65"/>
    <p:sldId id="582" r:id="rId66"/>
    <p:sldId id="583" r:id="rId67"/>
    <p:sldId id="584" r:id="rId68"/>
    <p:sldId id="626" r:id="rId69"/>
    <p:sldId id="562" r:id="rId70"/>
    <p:sldId id="624" r:id="rId71"/>
    <p:sldId id="625" r:id="rId72"/>
    <p:sldId id="563" r:id="rId73"/>
    <p:sldId id="586" r:id="rId74"/>
    <p:sldId id="587" r:id="rId75"/>
    <p:sldId id="564" r:id="rId76"/>
    <p:sldId id="565" r:id="rId77"/>
    <p:sldId id="665" r:id="rId78"/>
    <p:sldId id="666" r:id="rId79"/>
    <p:sldId id="667" r:id="rId80"/>
    <p:sldId id="668" r:id="rId81"/>
    <p:sldId id="552" r:id="rId82"/>
    <p:sldId id="553" r:id="rId83"/>
    <p:sldId id="554" r:id="rId84"/>
    <p:sldId id="555" r:id="rId85"/>
    <p:sldId id="556" r:id="rId86"/>
    <p:sldId id="557" r:id="rId87"/>
    <p:sldId id="558" r:id="rId88"/>
    <p:sldId id="618" r:id="rId89"/>
    <p:sldId id="619" r:id="rId90"/>
    <p:sldId id="664" r:id="rId91"/>
    <p:sldId id="620" r:id="rId92"/>
    <p:sldId id="670" r:id="rId93"/>
    <p:sldId id="671" r:id="rId94"/>
    <p:sldId id="672" r:id="rId95"/>
    <p:sldId id="559" r:id="rId96"/>
    <p:sldId id="560" r:id="rId97"/>
    <p:sldId id="561" r:id="rId98"/>
    <p:sldId id="673" r:id="rId99"/>
    <p:sldId id="567" r:id="rId100"/>
    <p:sldId id="568" r:id="rId101"/>
    <p:sldId id="569" r:id="rId102"/>
    <p:sldId id="572" r:id="rId103"/>
    <p:sldId id="573" r:id="rId104"/>
    <p:sldId id="574" r:id="rId105"/>
    <p:sldId id="575" r:id="rId106"/>
    <p:sldId id="576" r:id="rId107"/>
    <p:sldId id="577" r:id="rId108"/>
    <p:sldId id="578" r:id="rId109"/>
    <p:sldId id="579" r:id="rId110"/>
    <p:sldId id="580" r:id="rId111"/>
    <p:sldId id="627" r:id="rId112"/>
    <p:sldId id="585" r:id="rId113"/>
    <p:sldId id="536" r:id="rId114"/>
    <p:sldId id="537" r:id="rId115"/>
    <p:sldId id="461" r:id="rId116"/>
    <p:sldId id="460" r:id="rId117"/>
    <p:sldId id="428" r:id="rId118"/>
    <p:sldId id="462" r:id="rId119"/>
    <p:sldId id="463" r:id="rId120"/>
    <p:sldId id="436" r:id="rId121"/>
    <p:sldId id="538" r:id="rId122"/>
    <p:sldId id="391" r:id="rId123"/>
    <p:sldId id="429" r:id="rId124"/>
    <p:sldId id="376" r:id="rId125"/>
    <p:sldId id="543" r:id="rId126"/>
    <p:sldId id="544" r:id="rId127"/>
    <p:sldId id="466" r:id="rId128"/>
    <p:sldId id="467" r:id="rId129"/>
    <p:sldId id="468" r:id="rId130"/>
    <p:sldId id="515" r:id="rId131"/>
    <p:sldId id="545" r:id="rId132"/>
    <p:sldId id="433" r:id="rId133"/>
    <p:sldId id="434" r:id="rId134"/>
    <p:sldId id="511" r:id="rId135"/>
    <p:sldId id="512" r:id="rId136"/>
    <p:sldId id="513" r:id="rId137"/>
    <p:sldId id="546" r:id="rId138"/>
    <p:sldId id="394" r:id="rId139"/>
    <p:sldId id="421" r:id="rId140"/>
    <p:sldId id="547" r:id="rId141"/>
    <p:sldId id="419" r:id="rId142"/>
    <p:sldId id="679" r:id="rId143"/>
    <p:sldId id="680" r:id="rId144"/>
    <p:sldId id="691" r:id="rId145"/>
    <p:sldId id="681" r:id="rId146"/>
    <p:sldId id="682" r:id="rId147"/>
    <p:sldId id="683" r:id="rId148"/>
    <p:sldId id="684" r:id="rId149"/>
    <p:sldId id="685" r:id="rId150"/>
    <p:sldId id="686" r:id="rId151"/>
    <p:sldId id="687" r:id="rId152"/>
    <p:sldId id="688" r:id="rId153"/>
    <p:sldId id="689" r:id="rId154"/>
    <p:sldId id="690" r:id="rId155"/>
    <p:sldId id="692" r:id="rId156"/>
    <p:sldId id="694" r:id="rId157"/>
    <p:sldId id="592" r:id="rId158"/>
    <p:sldId id="593" r:id="rId159"/>
    <p:sldId id="594" r:id="rId160"/>
    <p:sldId id="660" r:id="rId161"/>
    <p:sldId id="661" r:id="rId162"/>
    <p:sldId id="596" r:id="rId163"/>
    <p:sldId id="597" r:id="rId164"/>
    <p:sldId id="598" r:id="rId165"/>
    <p:sldId id="599" r:id="rId166"/>
    <p:sldId id="600" r:id="rId167"/>
    <p:sldId id="601" r:id="rId168"/>
    <p:sldId id="602" r:id="rId169"/>
    <p:sldId id="603" r:id="rId170"/>
    <p:sldId id="604" r:id="rId171"/>
    <p:sldId id="605" r:id="rId172"/>
    <p:sldId id="606" r:id="rId173"/>
    <p:sldId id="607" r:id="rId174"/>
    <p:sldId id="608" r:id="rId175"/>
    <p:sldId id="609" r:id="rId176"/>
    <p:sldId id="610" r:id="rId177"/>
    <p:sldId id="611" r:id="rId178"/>
    <p:sldId id="612" r:id="rId179"/>
    <p:sldId id="613" r:id="rId180"/>
    <p:sldId id="614" r:id="rId181"/>
    <p:sldId id="639" r:id="rId182"/>
    <p:sldId id="566" r:id="rId183"/>
    <p:sldId id="628" r:id="rId184"/>
    <p:sldId id="629" r:id="rId185"/>
    <p:sldId id="630" r:id="rId186"/>
    <p:sldId id="631" r:id="rId187"/>
    <p:sldId id="637" r:id="rId188"/>
    <p:sldId id="638" r:id="rId189"/>
    <p:sldId id="640" r:id="rId190"/>
    <p:sldId id="641" r:id="rId191"/>
    <p:sldId id="642" r:id="rId192"/>
    <p:sldId id="643" r:id="rId193"/>
    <p:sldId id="644" r:id="rId194"/>
    <p:sldId id="645" r:id="rId195"/>
    <p:sldId id="646" r:id="rId196"/>
    <p:sldId id="647" r:id="rId197"/>
    <p:sldId id="648" r:id="rId198"/>
    <p:sldId id="649" r:id="rId199"/>
    <p:sldId id="650" r:id="rId200"/>
    <p:sldId id="651" r:id="rId201"/>
    <p:sldId id="652" r:id="rId202"/>
    <p:sldId id="653" r:id="rId203"/>
    <p:sldId id="654" r:id="rId204"/>
    <p:sldId id="655" r:id="rId205"/>
    <p:sldId id="656" r:id="rId206"/>
    <p:sldId id="657" r:id="rId207"/>
    <p:sldId id="658" r:id="rId208"/>
  </p:sldIdLst>
  <p:sldSz cx="9144000" cy="6858000" type="screen4x3"/>
  <p:notesSz cx="6797675" cy="9928225"/>
  <p:defaultTextStyle>
    <a:defPPr>
      <a:defRPr lang="en-GB"/>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7354"/>
    <a:srgbClr val="FF9393"/>
    <a:srgbClr val="FE5831"/>
    <a:srgbClr val="393C8F"/>
    <a:srgbClr val="003399"/>
    <a:srgbClr val="D32E06"/>
    <a:srgbClr val="08B328"/>
    <a:srgbClr val="46E83D"/>
    <a:srgbClr val="41D53A"/>
    <a:srgbClr val="FFFB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57" autoAdjust="0"/>
    <p:restoredTop sz="94660"/>
  </p:normalViewPr>
  <p:slideViewPr>
    <p:cSldViewPr>
      <p:cViewPr varScale="1">
        <p:scale>
          <a:sx n="59" d="100"/>
          <a:sy n="59" d="100"/>
        </p:scale>
        <p:origin x="91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7" d="100"/>
        <a:sy n="47" d="100"/>
      </p:scale>
      <p:origin x="0" y="-2472"/>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88.xml"/><Relationship Id="rId21" Type="http://schemas.openxmlformats.org/officeDocument/2006/relationships/slideMaster" Target="slideMasters/slideMaster18.xml"/><Relationship Id="rId42" Type="http://schemas.openxmlformats.org/officeDocument/2006/relationships/slide" Target="slides/slide13.xml"/><Relationship Id="rId63" Type="http://schemas.openxmlformats.org/officeDocument/2006/relationships/slide" Target="slides/slide34.xml"/><Relationship Id="rId84" Type="http://schemas.openxmlformats.org/officeDocument/2006/relationships/slide" Target="slides/slide55.xml"/><Relationship Id="rId138" Type="http://schemas.openxmlformats.org/officeDocument/2006/relationships/slide" Target="slides/slide109.xml"/><Relationship Id="rId159" Type="http://schemas.openxmlformats.org/officeDocument/2006/relationships/slide" Target="slides/slide130.xml"/><Relationship Id="rId170" Type="http://schemas.openxmlformats.org/officeDocument/2006/relationships/slide" Target="slides/slide141.xml"/><Relationship Id="rId191" Type="http://schemas.openxmlformats.org/officeDocument/2006/relationships/slide" Target="slides/slide162.xml"/><Relationship Id="rId205" Type="http://schemas.openxmlformats.org/officeDocument/2006/relationships/slide" Target="slides/slide176.xml"/><Relationship Id="rId107" Type="http://schemas.openxmlformats.org/officeDocument/2006/relationships/slide" Target="slides/slide78.xml"/><Relationship Id="rId11" Type="http://schemas.openxmlformats.org/officeDocument/2006/relationships/slideMaster" Target="slideMasters/slideMaster8.xml"/><Relationship Id="rId32" Type="http://schemas.openxmlformats.org/officeDocument/2006/relationships/slide" Target="slides/slide3.xml"/><Relationship Id="rId53" Type="http://schemas.openxmlformats.org/officeDocument/2006/relationships/slide" Target="slides/slide24.xml"/><Relationship Id="rId74" Type="http://schemas.openxmlformats.org/officeDocument/2006/relationships/slide" Target="slides/slide45.xml"/><Relationship Id="rId128" Type="http://schemas.openxmlformats.org/officeDocument/2006/relationships/slide" Target="slides/slide99.xml"/><Relationship Id="rId149" Type="http://schemas.openxmlformats.org/officeDocument/2006/relationships/slide" Target="slides/slide120.xml"/><Relationship Id="rId5" Type="http://schemas.openxmlformats.org/officeDocument/2006/relationships/slideMaster" Target="slideMasters/slideMaster2.xml"/><Relationship Id="rId95" Type="http://schemas.openxmlformats.org/officeDocument/2006/relationships/slide" Target="slides/slide66.xml"/><Relationship Id="rId160" Type="http://schemas.openxmlformats.org/officeDocument/2006/relationships/slide" Target="slides/slide131.xml"/><Relationship Id="rId181" Type="http://schemas.openxmlformats.org/officeDocument/2006/relationships/slide" Target="slides/slide152.xml"/><Relationship Id="rId22" Type="http://schemas.openxmlformats.org/officeDocument/2006/relationships/slideMaster" Target="slideMasters/slideMaster19.xml"/><Relationship Id="rId43" Type="http://schemas.openxmlformats.org/officeDocument/2006/relationships/slide" Target="slides/slide14.xml"/><Relationship Id="rId64" Type="http://schemas.openxmlformats.org/officeDocument/2006/relationships/slide" Target="slides/slide35.xml"/><Relationship Id="rId118" Type="http://schemas.openxmlformats.org/officeDocument/2006/relationships/slide" Target="slides/slide89.xml"/><Relationship Id="rId139" Type="http://schemas.openxmlformats.org/officeDocument/2006/relationships/slide" Target="slides/slide110.xml"/><Relationship Id="rId85" Type="http://schemas.openxmlformats.org/officeDocument/2006/relationships/slide" Target="slides/slide56.xml"/><Relationship Id="rId150" Type="http://schemas.openxmlformats.org/officeDocument/2006/relationships/slide" Target="slides/slide121.xml"/><Relationship Id="rId171" Type="http://schemas.openxmlformats.org/officeDocument/2006/relationships/slide" Target="slides/slide142.xml"/><Relationship Id="rId192" Type="http://schemas.openxmlformats.org/officeDocument/2006/relationships/slide" Target="slides/slide163.xml"/><Relationship Id="rId206" Type="http://schemas.openxmlformats.org/officeDocument/2006/relationships/slide" Target="slides/slide177.xml"/><Relationship Id="rId12" Type="http://schemas.openxmlformats.org/officeDocument/2006/relationships/slideMaster" Target="slideMasters/slideMaster9.xml"/><Relationship Id="rId33" Type="http://schemas.openxmlformats.org/officeDocument/2006/relationships/slide" Target="slides/slide4.xml"/><Relationship Id="rId108" Type="http://schemas.openxmlformats.org/officeDocument/2006/relationships/slide" Target="slides/slide79.xml"/><Relationship Id="rId129" Type="http://schemas.openxmlformats.org/officeDocument/2006/relationships/slide" Target="slides/slide100.xml"/><Relationship Id="rId54" Type="http://schemas.openxmlformats.org/officeDocument/2006/relationships/slide" Target="slides/slide25.xml"/><Relationship Id="rId75" Type="http://schemas.openxmlformats.org/officeDocument/2006/relationships/slide" Target="slides/slide46.xml"/><Relationship Id="rId96" Type="http://schemas.openxmlformats.org/officeDocument/2006/relationships/slide" Target="slides/slide67.xml"/><Relationship Id="rId140" Type="http://schemas.openxmlformats.org/officeDocument/2006/relationships/slide" Target="slides/slide111.xml"/><Relationship Id="rId161" Type="http://schemas.openxmlformats.org/officeDocument/2006/relationships/slide" Target="slides/slide132.xml"/><Relationship Id="rId182" Type="http://schemas.openxmlformats.org/officeDocument/2006/relationships/slide" Target="slides/slide153.xml"/><Relationship Id="rId6" Type="http://schemas.openxmlformats.org/officeDocument/2006/relationships/slideMaster" Target="slideMasters/slideMaster3.xml"/><Relationship Id="rId23" Type="http://schemas.openxmlformats.org/officeDocument/2006/relationships/slideMaster" Target="slideMasters/slideMaster20.xml"/><Relationship Id="rId119" Type="http://schemas.openxmlformats.org/officeDocument/2006/relationships/slide" Target="slides/slide90.xml"/><Relationship Id="rId44" Type="http://schemas.openxmlformats.org/officeDocument/2006/relationships/slide" Target="slides/slide15.xml"/><Relationship Id="rId65" Type="http://schemas.openxmlformats.org/officeDocument/2006/relationships/slide" Target="slides/slide36.xml"/><Relationship Id="rId86" Type="http://schemas.openxmlformats.org/officeDocument/2006/relationships/slide" Target="slides/slide57.xml"/><Relationship Id="rId130" Type="http://schemas.openxmlformats.org/officeDocument/2006/relationships/slide" Target="slides/slide101.xml"/><Relationship Id="rId151" Type="http://schemas.openxmlformats.org/officeDocument/2006/relationships/slide" Target="slides/slide122.xml"/><Relationship Id="rId172" Type="http://schemas.openxmlformats.org/officeDocument/2006/relationships/slide" Target="slides/slide143.xml"/><Relationship Id="rId193" Type="http://schemas.openxmlformats.org/officeDocument/2006/relationships/slide" Target="slides/slide164.xml"/><Relationship Id="rId207" Type="http://schemas.openxmlformats.org/officeDocument/2006/relationships/slide" Target="slides/slide178.xml"/><Relationship Id="rId13" Type="http://schemas.openxmlformats.org/officeDocument/2006/relationships/slideMaster" Target="slideMasters/slideMaster10.xml"/><Relationship Id="rId109" Type="http://schemas.openxmlformats.org/officeDocument/2006/relationships/slide" Target="slides/slide80.xml"/><Relationship Id="rId34" Type="http://schemas.openxmlformats.org/officeDocument/2006/relationships/slide" Target="slides/slide5.xml"/><Relationship Id="rId55" Type="http://schemas.openxmlformats.org/officeDocument/2006/relationships/slide" Target="slides/slide26.xml"/><Relationship Id="rId76" Type="http://schemas.openxmlformats.org/officeDocument/2006/relationships/slide" Target="slides/slide47.xml"/><Relationship Id="rId97" Type="http://schemas.openxmlformats.org/officeDocument/2006/relationships/slide" Target="slides/slide68.xml"/><Relationship Id="rId120" Type="http://schemas.openxmlformats.org/officeDocument/2006/relationships/slide" Target="slides/slide91.xml"/><Relationship Id="rId141" Type="http://schemas.openxmlformats.org/officeDocument/2006/relationships/slide" Target="slides/slide112.xml"/><Relationship Id="rId7" Type="http://schemas.openxmlformats.org/officeDocument/2006/relationships/slideMaster" Target="slideMasters/slideMaster4.xml"/><Relationship Id="rId162" Type="http://schemas.openxmlformats.org/officeDocument/2006/relationships/slide" Target="slides/slide133.xml"/><Relationship Id="rId183" Type="http://schemas.openxmlformats.org/officeDocument/2006/relationships/slide" Target="slides/slide154.xml"/><Relationship Id="rId24" Type="http://schemas.openxmlformats.org/officeDocument/2006/relationships/slideMaster" Target="slideMasters/slideMaster21.xml"/><Relationship Id="rId45" Type="http://schemas.openxmlformats.org/officeDocument/2006/relationships/slide" Target="slides/slide16.xml"/><Relationship Id="rId66" Type="http://schemas.openxmlformats.org/officeDocument/2006/relationships/slide" Target="slides/slide37.xml"/><Relationship Id="rId87" Type="http://schemas.openxmlformats.org/officeDocument/2006/relationships/slide" Target="slides/slide58.xml"/><Relationship Id="rId110" Type="http://schemas.openxmlformats.org/officeDocument/2006/relationships/slide" Target="slides/slide81.xml"/><Relationship Id="rId131" Type="http://schemas.openxmlformats.org/officeDocument/2006/relationships/slide" Target="slides/slide102.xml"/><Relationship Id="rId152" Type="http://schemas.openxmlformats.org/officeDocument/2006/relationships/slide" Target="slides/slide123.xml"/><Relationship Id="rId173" Type="http://schemas.openxmlformats.org/officeDocument/2006/relationships/slide" Target="slides/slide144.xml"/><Relationship Id="rId194" Type="http://schemas.openxmlformats.org/officeDocument/2006/relationships/slide" Target="slides/slide165.xml"/><Relationship Id="rId208" Type="http://schemas.openxmlformats.org/officeDocument/2006/relationships/slide" Target="slides/slide179.xml"/><Relationship Id="rId19" Type="http://schemas.openxmlformats.org/officeDocument/2006/relationships/slideMaster" Target="slideMasters/slideMaster16.xml"/><Relationship Id="rId14" Type="http://schemas.openxmlformats.org/officeDocument/2006/relationships/slideMaster" Target="slideMasters/slideMaster11.xml"/><Relationship Id="rId30" Type="http://schemas.openxmlformats.org/officeDocument/2006/relationships/slide" Target="slides/slide1.xml"/><Relationship Id="rId35" Type="http://schemas.openxmlformats.org/officeDocument/2006/relationships/slide" Target="slides/slide6.xml"/><Relationship Id="rId56" Type="http://schemas.openxmlformats.org/officeDocument/2006/relationships/slide" Target="slides/slide27.xml"/><Relationship Id="rId77" Type="http://schemas.openxmlformats.org/officeDocument/2006/relationships/slide" Target="slides/slide48.xml"/><Relationship Id="rId100" Type="http://schemas.openxmlformats.org/officeDocument/2006/relationships/slide" Target="slides/slide71.xml"/><Relationship Id="rId105" Type="http://schemas.openxmlformats.org/officeDocument/2006/relationships/slide" Target="slides/slide76.xml"/><Relationship Id="rId126" Type="http://schemas.openxmlformats.org/officeDocument/2006/relationships/slide" Target="slides/slide97.xml"/><Relationship Id="rId147" Type="http://schemas.openxmlformats.org/officeDocument/2006/relationships/slide" Target="slides/slide118.xml"/><Relationship Id="rId168" Type="http://schemas.openxmlformats.org/officeDocument/2006/relationships/slide" Target="slides/slide139.xml"/><Relationship Id="rId8" Type="http://schemas.openxmlformats.org/officeDocument/2006/relationships/slideMaster" Target="slideMasters/slideMaster5.xml"/><Relationship Id="rId51" Type="http://schemas.openxmlformats.org/officeDocument/2006/relationships/slide" Target="slides/slide22.xml"/><Relationship Id="rId72" Type="http://schemas.openxmlformats.org/officeDocument/2006/relationships/slide" Target="slides/slide43.xml"/><Relationship Id="rId93" Type="http://schemas.openxmlformats.org/officeDocument/2006/relationships/slide" Target="slides/slide64.xml"/><Relationship Id="rId98" Type="http://schemas.openxmlformats.org/officeDocument/2006/relationships/slide" Target="slides/slide69.xml"/><Relationship Id="rId121" Type="http://schemas.openxmlformats.org/officeDocument/2006/relationships/slide" Target="slides/slide92.xml"/><Relationship Id="rId142" Type="http://schemas.openxmlformats.org/officeDocument/2006/relationships/slide" Target="slides/slide113.xml"/><Relationship Id="rId163" Type="http://schemas.openxmlformats.org/officeDocument/2006/relationships/slide" Target="slides/slide134.xml"/><Relationship Id="rId184" Type="http://schemas.openxmlformats.org/officeDocument/2006/relationships/slide" Target="slides/slide155.xml"/><Relationship Id="rId189" Type="http://schemas.openxmlformats.org/officeDocument/2006/relationships/slide" Target="slides/slide160.xml"/><Relationship Id="rId3" Type="http://schemas.openxmlformats.org/officeDocument/2006/relationships/customXml" Target="../customXml/item3.xml"/><Relationship Id="rId214" Type="http://schemas.openxmlformats.org/officeDocument/2006/relationships/tableStyles" Target="tableStyles.xml"/><Relationship Id="rId25" Type="http://schemas.openxmlformats.org/officeDocument/2006/relationships/slideMaster" Target="slideMasters/slideMaster22.xml"/><Relationship Id="rId46" Type="http://schemas.openxmlformats.org/officeDocument/2006/relationships/slide" Target="slides/slide17.xml"/><Relationship Id="rId67" Type="http://schemas.openxmlformats.org/officeDocument/2006/relationships/slide" Target="slides/slide38.xml"/><Relationship Id="rId116" Type="http://schemas.openxmlformats.org/officeDocument/2006/relationships/slide" Target="slides/slide87.xml"/><Relationship Id="rId137" Type="http://schemas.openxmlformats.org/officeDocument/2006/relationships/slide" Target="slides/slide108.xml"/><Relationship Id="rId158" Type="http://schemas.openxmlformats.org/officeDocument/2006/relationships/slide" Target="slides/slide129.xml"/><Relationship Id="rId20" Type="http://schemas.openxmlformats.org/officeDocument/2006/relationships/slideMaster" Target="slideMasters/slideMaster17.xml"/><Relationship Id="rId41" Type="http://schemas.openxmlformats.org/officeDocument/2006/relationships/slide" Target="slides/slide12.xml"/><Relationship Id="rId62" Type="http://schemas.openxmlformats.org/officeDocument/2006/relationships/slide" Target="slides/slide33.xml"/><Relationship Id="rId83" Type="http://schemas.openxmlformats.org/officeDocument/2006/relationships/slide" Target="slides/slide54.xml"/><Relationship Id="rId88" Type="http://schemas.openxmlformats.org/officeDocument/2006/relationships/slide" Target="slides/slide59.xml"/><Relationship Id="rId111" Type="http://schemas.openxmlformats.org/officeDocument/2006/relationships/slide" Target="slides/slide82.xml"/><Relationship Id="rId132" Type="http://schemas.openxmlformats.org/officeDocument/2006/relationships/slide" Target="slides/slide103.xml"/><Relationship Id="rId153" Type="http://schemas.openxmlformats.org/officeDocument/2006/relationships/slide" Target="slides/slide124.xml"/><Relationship Id="rId174" Type="http://schemas.openxmlformats.org/officeDocument/2006/relationships/slide" Target="slides/slide145.xml"/><Relationship Id="rId179" Type="http://schemas.openxmlformats.org/officeDocument/2006/relationships/slide" Target="slides/slide150.xml"/><Relationship Id="rId195" Type="http://schemas.openxmlformats.org/officeDocument/2006/relationships/slide" Target="slides/slide166.xml"/><Relationship Id="rId209" Type="http://schemas.openxmlformats.org/officeDocument/2006/relationships/notesMaster" Target="notesMasters/notesMaster1.xml"/><Relationship Id="rId190" Type="http://schemas.openxmlformats.org/officeDocument/2006/relationships/slide" Target="slides/slide161.xml"/><Relationship Id="rId204" Type="http://schemas.openxmlformats.org/officeDocument/2006/relationships/slide" Target="slides/slide175.xml"/><Relationship Id="rId15" Type="http://schemas.openxmlformats.org/officeDocument/2006/relationships/slideMaster" Target="slideMasters/slideMaster12.xml"/><Relationship Id="rId36" Type="http://schemas.openxmlformats.org/officeDocument/2006/relationships/slide" Target="slides/slide7.xml"/><Relationship Id="rId57" Type="http://schemas.openxmlformats.org/officeDocument/2006/relationships/slide" Target="slides/slide28.xml"/><Relationship Id="rId106" Type="http://schemas.openxmlformats.org/officeDocument/2006/relationships/slide" Target="slides/slide77.xml"/><Relationship Id="rId127" Type="http://schemas.openxmlformats.org/officeDocument/2006/relationships/slide" Target="slides/slide98.xml"/><Relationship Id="rId10" Type="http://schemas.openxmlformats.org/officeDocument/2006/relationships/slideMaster" Target="slideMasters/slideMaster7.xml"/><Relationship Id="rId31" Type="http://schemas.openxmlformats.org/officeDocument/2006/relationships/slide" Target="slides/slide2.xml"/><Relationship Id="rId52" Type="http://schemas.openxmlformats.org/officeDocument/2006/relationships/slide" Target="slides/slide23.xml"/><Relationship Id="rId73" Type="http://schemas.openxmlformats.org/officeDocument/2006/relationships/slide" Target="slides/slide44.xml"/><Relationship Id="rId78" Type="http://schemas.openxmlformats.org/officeDocument/2006/relationships/slide" Target="slides/slide49.xml"/><Relationship Id="rId94" Type="http://schemas.openxmlformats.org/officeDocument/2006/relationships/slide" Target="slides/slide65.xml"/><Relationship Id="rId99" Type="http://schemas.openxmlformats.org/officeDocument/2006/relationships/slide" Target="slides/slide70.xml"/><Relationship Id="rId101" Type="http://schemas.openxmlformats.org/officeDocument/2006/relationships/slide" Target="slides/slide72.xml"/><Relationship Id="rId122" Type="http://schemas.openxmlformats.org/officeDocument/2006/relationships/slide" Target="slides/slide93.xml"/><Relationship Id="rId143" Type="http://schemas.openxmlformats.org/officeDocument/2006/relationships/slide" Target="slides/slide114.xml"/><Relationship Id="rId148" Type="http://schemas.openxmlformats.org/officeDocument/2006/relationships/slide" Target="slides/slide119.xml"/><Relationship Id="rId164" Type="http://schemas.openxmlformats.org/officeDocument/2006/relationships/slide" Target="slides/slide135.xml"/><Relationship Id="rId169" Type="http://schemas.openxmlformats.org/officeDocument/2006/relationships/slide" Target="slides/slide140.xml"/><Relationship Id="rId185" Type="http://schemas.openxmlformats.org/officeDocument/2006/relationships/slide" Target="slides/slide156.xml"/><Relationship Id="rId4" Type="http://schemas.openxmlformats.org/officeDocument/2006/relationships/slideMaster" Target="slideMasters/slideMaster1.xml"/><Relationship Id="rId9" Type="http://schemas.openxmlformats.org/officeDocument/2006/relationships/slideMaster" Target="slideMasters/slideMaster6.xml"/><Relationship Id="rId180" Type="http://schemas.openxmlformats.org/officeDocument/2006/relationships/slide" Target="slides/slide151.xml"/><Relationship Id="rId210" Type="http://schemas.openxmlformats.org/officeDocument/2006/relationships/handoutMaster" Target="handoutMasters/handoutMaster1.xml"/><Relationship Id="rId26" Type="http://schemas.openxmlformats.org/officeDocument/2006/relationships/slideMaster" Target="slideMasters/slideMaster23.xml"/><Relationship Id="rId47" Type="http://schemas.openxmlformats.org/officeDocument/2006/relationships/slide" Target="slides/slide18.xml"/><Relationship Id="rId68" Type="http://schemas.openxmlformats.org/officeDocument/2006/relationships/slide" Target="slides/slide39.xml"/><Relationship Id="rId89" Type="http://schemas.openxmlformats.org/officeDocument/2006/relationships/slide" Target="slides/slide60.xml"/><Relationship Id="rId112" Type="http://schemas.openxmlformats.org/officeDocument/2006/relationships/slide" Target="slides/slide83.xml"/><Relationship Id="rId133" Type="http://schemas.openxmlformats.org/officeDocument/2006/relationships/slide" Target="slides/slide104.xml"/><Relationship Id="rId154" Type="http://schemas.openxmlformats.org/officeDocument/2006/relationships/slide" Target="slides/slide125.xml"/><Relationship Id="rId175" Type="http://schemas.openxmlformats.org/officeDocument/2006/relationships/slide" Target="slides/slide146.xml"/><Relationship Id="rId196" Type="http://schemas.openxmlformats.org/officeDocument/2006/relationships/slide" Target="slides/slide167.xml"/><Relationship Id="rId200" Type="http://schemas.openxmlformats.org/officeDocument/2006/relationships/slide" Target="slides/slide171.xml"/><Relationship Id="rId16" Type="http://schemas.openxmlformats.org/officeDocument/2006/relationships/slideMaster" Target="slideMasters/slideMaster13.xml"/><Relationship Id="rId37" Type="http://schemas.openxmlformats.org/officeDocument/2006/relationships/slide" Target="slides/slide8.xml"/><Relationship Id="rId58" Type="http://schemas.openxmlformats.org/officeDocument/2006/relationships/slide" Target="slides/slide29.xml"/><Relationship Id="rId79" Type="http://schemas.openxmlformats.org/officeDocument/2006/relationships/slide" Target="slides/slide50.xml"/><Relationship Id="rId102" Type="http://schemas.openxmlformats.org/officeDocument/2006/relationships/slide" Target="slides/slide73.xml"/><Relationship Id="rId123" Type="http://schemas.openxmlformats.org/officeDocument/2006/relationships/slide" Target="slides/slide94.xml"/><Relationship Id="rId144" Type="http://schemas.openxmlformats.org/officeDocument/2006/relationships/slide" Target="slides/slide115.xml"/><Relationship Id="rId90" Type="http://schemas.openxmlformats.org/officeDocument/2006/relationships/slide" Target="slides/slide61.xml"/><Relationship Id="rId165" Type="http://schemas.openxmlformats.org/officeDocument/2006/relationships/slide" Target="slides/slide136.xml"/><Relationship Id="rId186" Type="http://schemas.openxmlformats.org/officeDocument/2006/relationships/slide" Target="slides/slide157.xml"/><Relationship Id="rId211" Type="http://schemas.openxmlformats.org/officeDocument/2006/relationships/presProps" Target="presProps.xml"/><Relationship Id="rId27" Type="http://schemas.openxmlformats.org/officeDocument/2006/relationships/slideMaster" Target="slideMasters/slideMaster24.xml"/><Relationship Id="rId48" Type="http://schemas.openxmlformats.org/officeDocument/2006/relationships/slide" Target="slides/slide19.xml"/><Relationship Id="rId69" Type="http://schemas.openxmlformats.org/officeDocument/2006/relationships/slide" Target="slides/slide40.xml"/><Relationship Id="rId113" Type="http://schemas.openxmlformats.org/officeDocument/2006/relationships/slide" Target="slides/slide84.xml"/><Relationship Id="rId134" Type="http://schemas.openxmlformats.org/officeDocument/2006/relationships/slide" Target="slides/slide105.xml"/><Relationship Id="rId80" Type="http://schemas.openxmlformats.org/officeDocument/2006/relationships/slide" Target="slides/slide51.xml"/><Relationship Id="rId155" Type="http://schemas.openxmlformats.org/officeDocument/2006/relationships/slide" Target="slides/slide126.xml"/><Relationship Id="rId176" Type="http://schemas.openxmlformats.org/officeDocument/2006/relationships/slide" Target="slides/slide147.xml"/><Relationship Id="rId197" Type="http://schemas.openxmlformats.org/officeDocument/2006/relationships/slide" Target="slides/slide168.xml"/><Relationship Id="rId201" Type="http://schemas.openxmlformats.org/officeDocument/2006/relationships/slide" Target="slides/slide172.xml"/><Relationship Id="rId17" Type="http://schemas.openxmlformats.org/officeDocument/2006/relationships/slideMaster" Target="slideMasters/slideMaster14.xml"/><Relationship Id="rId38" Type="http://schemas.openxmlformats.org/officeDocument/2006/relationships/slide" Target="slides/slide9.xml"/><Relationship Id="rId59" Type="http://schemas.openxmlformats.org/officeDocument/2006/relationships/slide" Target="slides/slide30.xml"/><Relationship Id="rId103" Type="http://schemas.openxmlformats.org/officeDocument/2006/relationships/slide" Target="slides/slide74.xml"/><Relationship Id="rId124" Type="http://schemas.openxmlformats.org/officeDocument/2006/relationships/slide" Target="slides/slide95.xml"/><Relationship Id="rId70" Type="http://schemas.openxmlformats.org/officeDocument/2006/relationships/slide" Target="slides/slide41.xml"/><Relationship Id="rId91" Type="http://schemas.openxmlformats.org/officeDocument/2006/relationships/slide" Target="slides/slide62.xml"/><Relationship Id="rId145" Type="http://schemas.openxmlformats.org/officeDocument/2006/relationships/slide" Target="slides/slide116.xml"/><Relationship Id="rId166" Type="http://schemas.openxmlformats.org/officeDocument/2006/relationships/slide" Target="slides/slide137.xml"/><Relationship Id="rId187" Type="http://schemas.openxmlformats.org/officeDocument/2006/relationships/slide" Target="slides/slide158.xml"/><Relationship Id="rId1" Type="http://schemas.openxmlformats.org/officeDocument/2006/relationships/customXml" Target="../customXml/item1.xml"/><Relationship Id="rId212" Type="http://schemas.openxmlformats.org/officeDocument/2006/relationships/viewProps" Target="viewProps.xml"/><Relationship Id="rId28" Type="http://schemas.openxmlformats.org/officeDocument/2006/relationships/slideMaster" Target="slideMasters/slideMaster25.xml"/><Relationship Id="rId49" Type="http://schemas.openxmlformats.org/officeDocument/2006/relationships/slide" Target="slides/slide20.xml"/><Relationship Id="rId114" Type="http://schemas.openxmlformats.org/officeDocument/2006/relationships/slide" Target="slides/slide85.xml"/><Relationship Id="rId60" Type="http://schemas.openxmlformats.org/officeDocument/2006/relationships/slide" Target="slides/slide31.xml"/><Relationship Id="rId81" Type="http://schemas.openxmlformats.org/officeDocument/2006/relationships/slide" Target="slides/slide52.xml"/><Relationship Id="rId135" Type="http://schemas.openxmlformats.org/officeDocument/2006/relationships/slide" Target="slides/slide106.xml"/><Relationship Id="rId156" Type="http://schemas.openxmlformats.org/officeDocument/2006/relationships/slide" Target="slides/slide127.xml"/><Relationship Id="rId177" Type="http://schemas.openxmlformats.org/officeDocument/2006/relationships/slide" Target="slides/slide148.xml"/><Relationship Id="rId198" Type="http://schemas.openxmlformats.org/officeDocument/2006/relationships/slide" Target="slides/slide169.xml"/><Relationship Id="rId202" Type="http://schemas.openxmlformats.org/officeDocument/2006/relationships/slide" Target="slides/slide173.xml"/><Relationship Id="rId18" Type="http://schemas.openxmlformats.org/officeDocument/2006/relationships/slideMaster" Target="slideMasters/slideMaster15.xml"/><Relationship Id="rId39" Type="http://schemas.openxmlformats.org/officeDocument/2006/relationships/slide" Target="slides/slide10.xml"/><Relationship Id="rId50" Type="http://schemas.openxmlformats.org/officeDocument/2006/relationships/slide" Target="slides/slide21.xml"/><Relationship Id="rId104" Type="http://schemas.openxmlformats.org/officeDocument/2006/relationships/slide" Target="slides/slide75.xml"/><Relationship Id="rId125" Type="http://schemas.openxmlformats.org/officeDocument/2006/relationships/slide" Target="slides/slide96.xml"/><Relationship Id="rId146" Type="http://schemas.openxmlformats.org/officeDocument/2006/relationships/slide" Target="slides/slide117.xml"/><Relationship Id="rId167" Type="http://schemas.openxmlformats.org/officeDocument/2006/relationships/slide" Target="slides/slide138.xml"/><Relationship Id="rId188" Type="http://schemas.openxmlformats.org/officeDocument/2006/relationships/slide" Target="slides/slide159.xml"/><Relationship Id="rId71" Type="http://schemas.openxmlformats.org/officeDocument/2006/relationships/slide" Target="slides/slide42.xml"/><Relationship Id="rId92" Type="http://schemas.openxmlformats.org/officeDocument/2006/relationships/slide" Target="slides/slide63.xml"/><Relationship Id="rId213"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Master" Target="slideMasters/slideMaster26.xml"/><Relationship Id="rId40" Type="http://schemas.openxmlformats.org/officeDocument/2006/relationships/slide" Target="slides/slide11.xml"/><Relationship Id="rId115" Type="http://schemas.openxmlformats.org/officeDocument/2006/relationships/slide" Target="slides/slide86.xml"/><Relationship Id="rId136" Type="http://schemas.openxmlformats.org/officeDocument/2006/relationships/slide" Target="slides/slide107.xml"/><Relationship Id="rId157" Type="http://schemas.openxmlformats.org/officeDocument/2006/relationships/slide" Target="slides/slide128.xml"/><Relationship Id="rId178" Type="http://schemas.openxmlformats.org/officeDocument/2006/relationships/slide" Target="slides/slide149.xml"/><Relationship Id="rId61" Type="http://schemas.openxmlformats.org/officeDocument/2006/relationships/slide" Target="slides/slide32.xml"/><Relationship Id="rId82" Type="http://schemas.openxmlformats.org/officeDocument/2006/relationships/slide" Target="slides/slide53.xml"/><Relationship Id="rId199" Type="http://schemas.openxmlformats.org/officeDocument/2006/relationships/slide" Target="slides/slide170.xml"/><Relationship Id="rId203" Type="http://schemas.openxmlformats.org/officeDocument/2006/relationships/slide" Target="slides/slide17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Simulationen\CERF++\CERF++%20FluenceSpectra%20v2%20(with%20better%20accuracy).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ris%20Workplace\Tis\Conferences,%20courses,%20meetings\RP-course\2008\RP%20course%20operators\operators_lecture.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C:\Users\vincke\AppData\Local\Microsoft\Windows\INetCache\Content.Outlook\PIBU7YNN\Bilan%20d&#233;chets%20re&#231;us%20depuis%202010.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90449825689526"/>
          <c:y val="0.14820571564421303"/>
          <c:w val="0.63759212690983369"/>
          <c:h val="0.71066059604742071"/>
        </c:manualLayout>
      </c:layout>
      <c:scatterChart>
        <c:scatterStyle val="lineMarker"/>
        <c:varyColors val="0"/>
        <c:ser>
          <c:idx val="0"/>
          <c:order val="0"/>
          <c:tx>
            <c:v>Neutrons</c:v>
          </c:tx>
          <c:spPr>
            <a:ln w="12700">
              <a:solidFill>
                <a:srgbClr val="00B050"/>
              </a:solidFill>
              <a:prstDash val="sysDot"/>
            </a:ln>
          </c:spPr>
          <c:marker>
            <c:symbol val="diamond"/>
            <c:size val="5"/>
            <c:spPr>
              <a:noFill/>
              <a:ln>
                <a:solidFill>
                  <a:srgbClr val="00B050"/>
                </a:solidFill>
              </a:ln>
            </c:spPr>
          </c:marker>
          <c:xVal>
            <c:numRef>
              <c:f>'3B0_83'!$L$371:$L$385</c:f>
              <c:numCache>
                <c:formatCode>0.00E+00</c:formatCode>
                <c:ptCount val="15"/>
                <c:pt idx="0">
                  <c:v>2.2250312357358189E-2</c:v>
                </c:pt>
                <c:pt idx="1">
                  <c:v>2.8674129611899357E-2</c:v>
                </c:pt>
                <c:pt idx="2">
                  <c:v>3.695198706429749E-2</c:v>
                </c:pt>
                <c:pt idx="3">
                  <c:v>4.7619586138478824E-2</c:v>
                </c:pt>
                <c:pt idx="4">
                  <c:v>6.1367341232939486E-2</c:v>
                </c:pt>
                <c:pt idx="5">
                  <c:v>7.9084225386609378E-2</c:v>
                </c:pt>
                <c:pt idx="6">
                  <c:v>0.10191760839030641</c:v>
                </c:pt>
                <c:pt idx="7">
                  <c:v>0.13134256735727379</c:v>
                </c:pt>
                <c:pt idx="8">
                  <c:v>0.16925741933516619</c:v>
                </c:pt>
                <c:pt idx="9">
                  <c:v>0.21811874151480068</c:v>
                </c:pt>
                <c:pt idx="10">
                  <c:v>0.28109135703539473</c:v>
                </c:pt>
                <c:pt idx="11">
                  <c:v>0.36224342920196634</c:v>
                </c:pt>
                <c:pt idx="12">
                  <c:v>0.46682108649888582</c:v>
                </c:pt>
                <c:pt idx="13">
                  <c:v>0.6015955648107788</c:v>
                </c:pt>
                <c:pt idx="14">
                  <c:v>0.7752776883156125</c:v>
                </c:pt>
              </c:numCache>
            </c:numRef>
          </c:xVal>
          <c:yVal>
            <c:numRef>
              <c:f>'3B0_83'!$M$371:$M$385</c:f>
              <c:numCache>
                <c:formatCode>0.00E+00</c:formatCode>
                <c:ptCount val="15"/>
                <c:pt idx="0">
                  <c:v>7.231574019265032E-9</c:v>
                </c:pt>
                <c:pt idx="1">
                  <c:v>4.2767464316148821E-9</c:v>
                </c:pt>
                <c:pt idx="2">
                  <c:v>1.4405362637145815E-8</c:v>
                </c:pt>
                <c:pt idx="3">
                  <c:v>1.1105363683354758E-8</c:v>
                </c:pt>
                <c:pt idx="4">
                  <c:v>1.3413059773283697E-8</c:v>
                </c:pt>
                <c:pt idx="5">
                  <c:v>1.3572434760850012E-8</c:v>
                </c:pt>
                <c:pt idx="6">
                  <c:v>1.240031541284881E-8</c:v>
                </c:pt>
                <c:pt idx="7">
                  <c:v>1.1576927914572324E-8</c:v>
                </c:pt>
                <c:pt idx="8">
                  <c:v>4.5970315091431291E-9</c:v>
                </c:pt>
                <c:pt idx="9">
                  <c:v>5.2429201897913153E-9</c:v>
                </c:pt>
                <c:pt idx="10">
                  <c:v>1.1647863652832907E-9</c:v>
                </c:pt>
                <c:pt idx="11">
                  <c:v>2.421887118958536E-9</c:v>
                </c:pt>
                <c:pt idx="12">
                  <c:v>4.5892714192619854E-10</c:v>
                </c:pt>
                <c:pt idx="13">
                  <c:v>5.3440937213272019E-11</c:v>
                </c:pt>
                <c:pt idx="14">
                  <c:v>9.6374769434514947E-12</c:v>
                </c:pt>
              </c:numCache>
            </c:numRef>
          </c:yVal>
          <c:smooth val="0"/>
          <c:extLst>
            <c:ext xmlns:c16="http://schemas.microsoft.com/office/drawing/2014/chart" uri="{C3380CC4-5D6E-409C-BE32-E72D297353CC}">
              <c16:uniqueId val="{00000000-D9D3-4820-A51A-DE342EEECB95}"/>
            </c:ext>
          </c:extLst>
        </c:ser>
        <c:ser>
          <c:idx val="4"/>
          <c:order val="2"/>
          <c:tx>
            <c:v>In0 450 low</c:v>
          </c:tx>
          <c:spPr>
            <a:ln w="12700">
              <a:solidFill>
                <a:srgbClr val="00B050"/>
              </a:solidFill>
              <a:prstDash val="sysDot"/>
            </a:ln>
          </c:spPr>
          <c:marker>
            <c:symbol val="diamond"/>
            <c:size val="5"/>
            <c:spPr>
              <a:noFill/>
              <a:ln w="9525">
                <a:solidFill>
                  <a:srgbClr val="00B050"/>
                </a:solidFill>
              </a:ln>
            </c:spPr>
          </c:marker>
          <c:xVal>
            <c:numRef>
              <c:f>'3B0_83'!$L$424:$L$495</c:f>
              <c:numCache>
                <c:formatCode>0.00E+00</c:formatCode>
                <c:ptCount val="72"/>
                <c:pt idx="0">
                  <c:v>2.034698994937605E-12</c:v>
                </c:pt>
                <c:pt idx="1">
                  <c:v>5.3158628650484121E-10</c:v>
                </c:pt>
                <c:pt idx="2">
                  <c:v>8.7644981487819353E-10</c:v>
                </c:pt>
                <c:pt idx="3">
                  <c:v>1.3574719002616766E-9</c:v>
                </c:pt>
                <c:pt idx="4">
                  <c:v>1.9750801907771002E-9</c:v>
                </c:pt>
                <c:pt idx="5">
                  <c:v>2.8736518369489685E-9</c:v>
                </c:pt>
                <c:pt idx="6">
                  <c:v>4.1811218231474933E-9</c:v>
                </c:pt>
                <c:pt idx="7">
                  <c:v>6.0833117008748848E-9</c:v>
                </c:pt>
                <c:pt idx="8">
                  <c:v>8.8511291652535149E-9</c:v>
                </c:pt>
                <c:pt idx="9">
                  <c:v>1.2878943861978781E-8</c:v>
                </c:pt>
                <c:pt idx="10">
                  <c:v>1.873866604110353E-8</c:v>
                </c:pt>
                <c:pt idx="11">
                  <c:v>2.9023197635684818E-8</c:v>
                </c:pt>
                <c:pt idx="12">
                  <c:v>4.7851426457317588E-8</c:v>
                </c:pt>
                <c:pt idx="13">
                  <c:v>7.8892804488116494E-8</c:v>
                </c:pt>
                <c:pt idx="14">
                  <c:v>1.300735407375393E-7</c:v>
                </c:pt>
                <c:pt idx="15">
                  <c:v>2.1445814836466656E-7</c:v>
                </c:pt>
                <c:pt idx="16">
                  <c:v>3.5357881723881863E-7</c:v>
                </c:pt>
                <c:pt idx="17">
                  <c:v>5.5917290706901059E-7</c:v>
                </c:pt>
                <c:pt idx="18">
                  <c:v>8.481901119442573E-7</c:v>
                </c:pt>
                <c:pt idx="19">
                  <c:v>1.2865741952954025E-6</c:v>
                </c:pt>
                <c:pt idx="20">
                  <c:v>1.9113180896962404E-6</c:v>
                </c:pt>
                <c:pt idx="21">
                  <c:v>2.7809521462981251E-6</c:v>
                </c:pt>
                <c:pt idx="22">
                  <c:v>4.0464141088129024E-6</c:v>
                </c:pt>
                <c:pt idx="23">
                  <c:v>5.8875441076904114E-6</c:v>
                </c:pt>
                <c:pt idx="24">
                  <c:v>8.5659674059618737E-6</c:v>
                </c:pt>
                <c:pt idx="25">
                  <c:v>1.2463197342576377E-5</c:v>
                </c:pt>
                <c:pt idx="26">
                  <c:v>1.8125202564385445E-5</c:v>
                </c:pt>
                <c:pt idx="27">
                  <c:v>2.6372437430014263E-5</c:v>
                </c:pt>
                <c:pt idx="28">
                  <c:v>4.0867766026540309E-5</c:v>
                </c:pt>
                <c:pt idx="29">
                  <c:v>6.7379370544700629E-5</c:v>
                </c:pt>
                <c:pt idx="30">
                  <c:v>1.030615936709706E-4</c:v>
                </c:pt>
                <c:pt idx="31">
                  <c:v>1.3568562635740127E-4</c:v>
                </c:pt>
                <c:pt idx="32">
                  <c:v>1.6573072617954838E-4</c:v>
                </c:pt>
                <c:pt idx="33">
                  <c:v>2.0242214206948815E-4</c:v>
                </c:pt>
                <c:pt idx="34">
                  <c:v>2.4723778109342446E-4</c:v>
                </c:pt>
                <c:pt idx="35">
                  <c:v>3.0197414657549886E-4</c:v>
                </c:pt>
                <c:pt idx="36">
                  <c:v>3.6882925941416603E-4</c:v>
                </c:pt>
                <c:pt idx="37">
                  <c:v>4.5049058747103694E-4</c:v>
                </c:pt>
                <c:pt idx="38">
                  <c:v>5.5023153944499072E-4</c:v>
                </c:pt>
                <c:pt idx="39">
                  <c:v>6.7205668957313978E-4</c:v>
                </c:pt>
                <c:pt idx="40">
                  <c:v>7.8081888360874061E-4</c:v>
                </c:pt>
                <c:pt idx="41">
                  <c:v>8.6293609438938196E-4</c:v>
                </c:pt>
                <c:pt idx="42">
                  <c:v>9.5369736709293947E-4</c:v>
                </c:pt>
                <c:pt idx="43">
                  <c:v>1.0539833015755105E-3</c:v>
                </c:pt>
                <c:pt idx="44">
                  <c:v>1.1648419635298284E-3</c:v>
                </c:pt>
                <c:pt idx="45">
                  <c:v>1.2873902438654719E-3</c:v>
                </c:pt>
                <c:pt idx="46">
                  <c:v>1.4227720759137882E-3</c:v>
                </c:pt>
                <c:pt idx="47">
                  <c:v>1.5723842087734191E-3</c:v>
                </c:pt>
                <c:pt idx="48">
                  <c:v>1.7377285173467182E-3</c:v>
                </c:pt>
                <c:pt idx="49">
                  <c:v>1.9204971231428756E-3</c:v>
                </c:pt>
                <c:pt idx="50">
                  <c:v>2.1224972791502052E-3</c:v>
                </c:pt>
                <c:pt idx="51">
                  <c:v>2.3457164790315192E-3</c:v>
                </c:pt>
                <c:pt idx="52">
                  <c:v>2.5924100370118951E-3</c:v>
                </c:pt>
                <c:pt idx="53">
                  <c:v>2.8650185112840051E-3</c:v>
                </c:pt>
                <c:pt idx="54">
                  <c:v>3.1663404002096806E-3</c:v>
                </c:pt>
                <c:pt idx="55">
                  <c:v>3.4993744526700967E-3</c:v>
                </c:pt>
                <c:pt idx="56">
                  <c:v>3.8674147902701367E-3</c:v>
                </c:pt>
                <c:pt idx="57">
                  <c:v>4.2741560348213917E-3</c:v>
                </c:pt>
                <c:pt idx="58">
                  <c:v>4.7236933082070625E-3</c:v>
                </c:pt>
                <c:pt idx="59">
                  <c:v>5.2204746709470784E-3</c:v>
                </c:pt>
                <c:pt idx="60">
                  <c:v>5.7694863662201331E-3</c:v>
                </c:pt>
                <c:pt idx="61">
                  <c:v>6.3762778295805575E-3</c:v>
                </c:pt>
                <c:pt idx="62">
                  <c:v>7.0468891179016526E-3</c:v>
                </c:pt>
                <c:pt idx="63">
                  <c:v>7.7880136016830939E-3</c:v>
                </c:pt>
                <c:pt idx="64">
                  <c:v>8.6070880859905191E-3</c:v>
                </c:pt>
                <c:pt idx="65">
                  <c:v>9.5123078167183815E-3</c:v>
                </c:pt>
                <c:pt idx="66">
                  <c:v>1.0512849280761185E-2</c:v>
                </c:pt>
                <c:pt idx="67">
                  <c:v>1.1618482172814139E-2</c:v>
                </c:pt>
                <c:pt idx="68">
                  <c:v>1.2840435584511969E-2</c:v>
                </c:pt>
                <c:pt idx="69">
                  <c:v>1.4190774538410562E-2</c:v>
                </c:pt>
                <c:pt idx="70">
                  <c:v>1.6157505995666614E-2</c:v>
                </c:pt>
                <c:pt idx="71">
                  <c:v>1.8520259177452234E-2</c:v>
                </c:pt>
              </c:numCache>
            </c:numRef>
          </c:xVal>
          <c:yVal>
            <c:numRef>
              <c:f>'3B0_83'!$M$424:$M$495</c:f>
              <c:numCache>
                <c:formatCode>0.00E+00</c:formatCode>
                <c:ptCount val="72"/>
                <c:pt idx="0">
                  <c:v>1.9421201906679458E-10</c:v>
                </c:pt>
                <c:pt idx="1">
                  <c:v>3.5306897977078567E-9</c:v>
                </c:pt>
                <c:pt idx="2">
                  <c:v>1.0076543521654463E-8</c:v>
                </c:pt>
                <c:pt idx="3">
                  <c:v>7.1994879702277925E-9</c:v>
                </c:pt>
                <c:pt idx="4">
                  <c:v>4.903334081623252E-9</c:v>
                </c:pt>
                <c:pt idx="5">
                  <c:v>5.1705617502222913E-9</c:v>
                </c:pt>
                <c:pt idx="6">
                  <c:v>6.2971875778424133E-9</c:v>
                </c:pt>
                <c:pt idx="7">
                  <c:v>8.4016617900781748E-9</c:v>
                </c:pt>
                <c:pt idx="8">
                  <c:v>6.4971713637543702E-9</c:v>
                </c:pt>
                <c:pt idx="9">
                  <c:v>9.2858473139254604E-9</c:v>
                </c:pt>
                <c:pt idx="10">
                  <c:v>1.9596896945786107E-8</c:v>
                </c:pt>
                <c:pt idx="11">
                  <c:v>9.8472807258114668E-9</c:v>
                </c:pt>
                <c:pt idx="12">
                  <c:v>1.0029180471189129E-8</c:v>
                </c:pt>
                <c:pt idx="13">
                  <c:v>1.1923858470333948E-8</c:v>
                </c:pt>
                <c:pt idx="14">
                  <c:v>9.7042665802648613E-9</c:v>
                </c:pt>
                <c:pt idx="15">
                  <c:v>1.4354112786343731E-8</c:v>
                </c:pt>
                <c:pt idx="16">
                  <c:v>1.137887349637974E-8</c:v>
                </c:pt>
                <c:pt idx="17">
                  <c:v>1.1314863774541358E-8</c:v>
                </c:pt>
                <c:pt idx="18">
                  <c:v>1.2895882462000515E-8</c:v>
                </c:pt>
                <c:pt idx="19">
                  <c:v>1.2945509553062519E-8</c:v>
                </c:pt>
                <c:pt idx="20">
                  <c:v>2.2016473075211048E-8</c:v>
                </c:pt>
                <c:pt idx="21">
                  <c:v>3.4386473288976364E-8</c:v>
                </c:pt>
                <c:pt idx="22">
                  <c:v>2.6278627146863962E-8</c:v>
                </c:pt>
                <c:pt idx="23">
                  <c:v>2.2900780315683608E-8</c:v>
                </c:pt>
                <c:pt idx="24">
                  <c:v>1.053870969955495E-8</c:v>
                </c:pt>
                <c:pt idx="25">
                  <c:v>2.4633509547602284E-8</c:v>
                </c:pt>
                <c:pt idx="26">
                  <c:v>5.4288606720847601E-8</c:v>
                </c:pt>
                <c:pt idx="27">
                  <c:v>4.8356501271674102E-8</c:v>
                </c:pt>
                <c:pt idx="28">
                  <c:v>2.1668089547271568E-8</c:v>
                </c:pt>
                <c:pt idx="29">
                  <c:v>3.5503537927413932E-8</c:v>
                </c:pt>
                <c:pt idx="30">
                  <c:v>4.406501498996025E-8</c:v>
                </c:pt>
                <c:pt idx="31">
                  <c:v>8.6110169055197814E-8</c:v>
                </c:pt>
                <c:pt idx="32">
                  <c:v>7.1347077620295805E-8</c:v>
                </c:pt>
                <c:pt idx="33">
                  <c:v>3.6919774492054445E-8</c:v>
                </c:pt>
                <c:pt idx="34">
                  <c:v>8.856799032109941E-8</c:v>
                </c:pt>
                <c:pt idx="35">
                  <c:v>5.571423004318023E-8</c:v>
                </c:pt>
                <c:pt idx="36">
                  <c:v>8.3875461883376014E-8</c:v>
                </c:pt>
                <c:pt idx="37">
                  <c:v>4.5562618016821525E-8</c:v>
                </c:pt>
                <c:pt idx="38">
                  <c:v>6.6517490803505542E-8</c:v>
                </c:pt>
                <c:pt idx="39">
                  <c:v>1.0325478978601724E-7</c:v>
                </c:pt>
                <c:pt idx="40">
                  <c:v>3.9275970664403986E-8</c:v>
                </c:pt>
                <c:pt idx="41">
                  <c:v>4.5946169409668561E-8</c:v>
                </c:pt>
                <c:pt idx="42">
                  <c:v>4.889987880032388E-8</c:v>
                </c:pt>
                <c:pt idx="43">
                  <c:v>4.6203465991165714E-8</c:v>
                </c:pt>
                <c:pt idx="44">
                  <c:v>8.8752803727229111E-8</c:v>
                </c:pt>
                <c:pt idx="45">
                  <c:v>2.8119177706510048E-8</c:v>
                </c:pt>
                <c:pt idx="46">
                  <c:v>1.9830597194086494E-8</c:v>
                </c:pt>
                <c:pt idx="47">
                  <c:v>2.1947338786059823E-8</c:v>
                </c:pt>
                <c:pt idx="48">
                  <c:v>3.429233456132049E-8</c:v>
                </c:pt>
                <c:pt idx="49">
                  <c:v>2.0270847134773302E-8</c:v>
                </c:pt>
                <c:pt idx="50">
                  <c:v>2.6981185412557735E-7</c:v>
                </c:pt>
                <c:pt idx="51">
                  <c:v>2.0134691969415108E-8</c:v>
                </c:pt>
                <c:pt idx="52">
                  <c:v>1.7816597220368182E-8</c:v>
                </c:pt>
                <c:pt idx="53">
                  <c:v>1.8943215894758954E-8</c:v>
                </c:pt>
                <c:pt idx="54">
                  <c:v>1.2199909562008002E-8</c:v>
                </c:pt>
                <c:pt idx="55">
                  <c:v>7.8263509633967131E-9</c:v>
                </c:pt>
                <c:pt idx="56">
                  <c:v>1.1565890671781948E-8</c:v>
                </c:pt>
                <c:pt idx="57">
                  <c:v>5.4841696082793889E-9</c:v>
                </c:pt>
                <c:pt idx="58">
                  <c:v>6.7591327547135626E-9</c:v>
                </c:pt>
                <c:pt idx="59">
                  <c:v>9.6061954420098261E-9</c:v>
                </c:pt>
                <c:pt idx="60">
                  <c:v>9.6615818688723695E-9</c:v>
                </c:pt>
                <c:pt idx="61">
                  <c:v>4.4880706759069001E-9</c:v>
                </c:pt>
                <c:pt idx="62">
                  <c:v>3.5850343698413159E-9</c:v>
                </c:pt>
                <c:pt idx="63">
                  <c:v>5.8410102012623479E-9</c:v>
                </c:pt>
                <c:pt idx="64">
                  <c:v>3.1643098639336012E-9</c:v>
                </c:pt>
                <c:pt idx="65">
                  <c:v>7.4978863903719508E-9</c:v>
                </c:pt>
                <c:pt idx="66">
                  <c:v>1.1053209733792395E-8</c:v>
                </c:pt>
                <c:pt idx="67">
                  <c:v>4.6051015940166675E-9</c:v>
                </c:pt>
                <c:pt idx="68">
                  <c:v>3.4653767555481275E-9</c:v>
                </c:pt>
                <c:pt idx="69">
                  <c:v>5.6804251399804077E-9</c:v>
                </c:pt>
                <c:pt idx="70">
                  <c:v>5.9105772682748368E-9</c:v>
                </c:pt>
                <c:pt idx="71">
                  <c:v>3.7136823702627501E-9</c:v>
                </c:pt>
              </c:numCache>
            </c:numRef>
          </c:yVal>
          <c:smooth val="0"/>
          <c:extLst>
            <c:ext xmlns:c16="http://schemas.microsoft.com/office/drawing/2014/chart" uri="{C3380CC4-5D6E-409C-BE32-E72D297353CC}">
              <c16:uniqueId val="{00000001-D9D3-4820-A51A-DE342EEECB95}"/>
            </c:ext>
          </c:extLst>
        </c:ser>
        <c:ser>
          <c:idx val="2"/>
          <c:order val="4"/>
          <c:tx>
            <c:v>Charged Hadrons</c:v>
          </c:tx>
          <c:spPr>
            <a:ln w="9525">
              <a:noFill/>
              <a:prstDash val="dash"/>
            </a:ln>
          </c:spPr>
          <c:marker>
            <c:symbol val="triangle"/>
            <c:size val="5"/>
            <c:spPr>
              <a:noFill/>
              <a:ln>
                <a:solidFill>
                  <a:srgbClr val="00B050"/>
                </a:solidFill>
              </a:ln>
            </c:spPr>
          </c:marker>
          <c:xVal>
            <c:numRef>
              <c:f>'3B0_83'!$R$215:$R$226</c:f>
              <c:numCache>
                <c:formatCode>0.00E+00</c:formatCode>
                <c:ptCount val="12"/>
                <c:pt idx="0">
                  <c:v>1.1933761854503401E-2</c:v>
                </c:pt>
                <c:pt idx="1">
                  <c:v>1.6246333247844046E-2</c:v>
                </c:pt>
                <c:pt idx="2">
                  <c:v>2.2117809385199215E-2</c:v>
                </c:pt>
                <c:pt idx="3">
                  <c:v>3.0111511718942312E-2</c:v>
                </c:pt>
                <c:pt idx="4">
                  <c:v>4.0994261647211483E-2</c:v>
                </c:pt>
                <c:pt idx="5">
                  <c:v>5.5809713993175122E-2</c:v>
                </c:pt>
                <c:pt idx="6">
                  <c:v>7.5979213841682033E-2</c:v>
                </c:pt>
                <c:pt idx="7">
                  <c:v>0.10343795183587115</c:v>
                </c:pt>
                <c:pt idx="8">
                  <c:v>0.14082107051148279</c:v>
                </c:pt>
                <c:pt idx="9">
                  <c:v>0.19171464185085133</c:v>
                </c:pt>
                <c:pt idx="10">
                  <c:v>0.26099868907716905</c:v>
                </c:pt>
                <c:pt idx="11">
                  <c:v>0.35532392643896082</c:v>
                </c:pt>
              </c:numCache>
            </c:numRef>
          </c:xVal>
          <c:yVal>
            <c:numRef>
              <c:f>'3B0_83'!$S$215:$S$226</c:f>
              <c:numCache>
                <c:formatCode>0.00E+00</c:formatCode>
                <c:ptCount val="12"/>
                <c:pt idx="0">
                  <c:v>2.5143242851253689E-10</c:v>
                </c:pt>
                <c:pt idx="1">
                  <c:v>1.295515105849595E-11</c:v>
                </c:pt>
                <c:pt idx="2">
                  <c:v>6.521878453413772E-11</c:v>
                </c:pt>
                <c:pt idx="3">
                  <c:v>2.2451143137643847E-11</c:v>
                </c:pt>
                <c:pt idx="4">
                  <c:v>3.492756186030231E-11</c:v>
                </c:pt>
                <c:pt idx="5">
                  <c:v>6.0307976941026247E-10</c:v>
                </c:pt>
                <c:pt idx="6">
                  <c:v>1.9062804856809041E-10</c:v>
                </c:pt>
                <c:pt idx="7">
                  <c:v>5.7232234059605668E-11</c:v>
                </c:pt>
                <c:pt idx="8">
                  <c:v>2.3732483887985635E-9</c:v>
                </c:pt>
                <c:pt idx="9">
                  <c:v>3.7599370800337868E-10</c:v>
                </c:pt>
                <c:pt idx="10">
                  <c:v>1.004973886299512E-10</c:v>
                </c:pt>
                <c:pt idx="11">
                  <c:v>5.1933434440466652E-11</c:v>
                </c:pt>
              </c:numCache>
            </c:numRef>
          </c:yVal>
          <c:smooth val="0"/>
          <c:extLst>
            <c:ext xmlns:c16="http://schemas.microsoft.com/office/drawing/2014/chart" uri="{C3380CC4-5D6E-409C-BE32-E72D297353CC}">
              <c16:uniqueId val="{00000002-D9D3-4820-A51A-DE342EEECB95}"/>
            </c:ext>
          </c:extLst>
        </c:ser>
        <c:ser>
          <c:idx val="6"/>
          <c:order val="6"/>
          <c:tx>
            <c:v>Muons</c:v>
          </c:tx>
          <c:spPr>
            <a:ln w="19050">
              <a:solidFill>
                <a:srgbClr val="00B050"/>
              </a:solidFill>
            </a:ln>
          </c:spPr>
          <c:marker>
            <c:symbol val="circle"/>
            <c:size val="5"/>
            <c:spPr>
              <a:noFill/>
              <a:ln>
                <a:solidFill>
                  <a:srgbClr val="00B050"/>
                </a:solidFill>
              </a:ln>
            </c:spPr>
          </c:marker>
          <c:xVal>
            <c:numRef>
              <c:f>'3B0_83'!$R$221:$R$244</c:f>
              <c:numCache>
                <c:formatCode>0.00E+00</c:formatCode>
                <c:ptCount val="24"/>
                <c:pt idx="0">
                  <c:v>7.5979213841682033E-2</c:v>
                </c:pt>
                <c:pt idx="1">
                  <c:v>0.10343795183587115</c:v>
                </c:pt>
                <c:pt idx="2">
                  <c:v>0.14082107051148279</c:v>
                </c:pt>
                <c:pt idx="3">
                  <c:v>0.19171464185085133</c:v>
                </c:pt>
                <c:pt idx="4">
                  <c:v>0.26099868907716905</c:v>
                </c:pt>
                <c:pt idx="5">
                  <c:v>0.35532392643896082</c:v>
                </c:pt>
                <c:pt idx="6">
                  <c:v>0.4837384497845918</c:v>
                </c:pt>
                <c:pt idx="7">
                  <c:v>0.65855928206958614</c:v>
                </c:pt>
                <c:pt idx="8">
                  <c:v>0.89656189970352862</c:v>
                </c:pt>
                <c:pt idx="9">
                  <c:v>1.2205964197882935</c:v>
                </c:pt>
                <c:pt idx="10">
                  <c:v>1.6616976138876758</c:v>
                </c:pt>
                <c:pt idx="11">
                  <c:v>2.2621809388287226</c:v>
                </c:pt>
                <c:pt idx="12">
                  <c:v>3.0797797405009466</c:v>
                </c:pt>
                <c:pt idx="13">
                  <c:v>4.1928654521699045</c:v>
                </c:pt>
                <c:pt idx="14">
                  <c:v>5.7081547316098566</c:v>
                </c:pt>
                <c:pt idx="15">
                  <c:v>7.7710594798907584</c:v>
                </c:pt>
                <c:pt idx="16">
                  <c:v>10.579485658575361</c:v>
                </c:pt>
                <c:pt idx="17">
                  <c:v>14.402809448159759</c:v>
                </c:pt>
                <c:pt idx="18">
                  <c:v>19.608202237839016</c:v>
                </c:pt>
                <c:pt idx="19">
                  <c:v>26.694797489398631</c:v>
                </c:pt>
                <c:pt idx="20">
                  <c:v>36.341797437660858</c:v>
                </c:pt>
                <c:pt idx="21">
                  <c:v>49.475654457520825</c:v>
                </c:pt>
                <c:pt idx="22">
                  <c:v>67.356523425723225</c:v>
                </c:pt>
                <c:pt idx="23">
                  <c:v>91.697606784473933</c:v>
                </c:pt>
              </c:numCache>
            </c:numRef>
          </c:xVal>
          <c:yVal>
            <c:numRef>
              <c:f>'3B0_83'!$U$221:$U$244</c:f>
              <c:numCache>
                <c:formatCode>0.00E+00</c:formatCode>
                <c:ptCount val="24"/>
                <c:pt idx="0">
                  <c:v>1.1504240705410713E-8</c:v>
                </c:pt>
                <c:pt idx="1">
                  <c:v>1.1180297900083892E-8</c:v>
                </c:pt>
                <c:pt idx="2">
                  <c:v>1.7443506004257646E-8</c:v>
                </c:pt>
                <c:pt idx="3">
                  <c:v>4.3251973489403306E-8</c:v>
                </c:pt>
                <c:pt idx="4">
                  <c:v>7.3336977649038228E-8</c:v>
                </c:pt>
                <c:pt idx="5">
                  <c:v>5.6665283168853714E-8</c:v>
                </c:pt>
                <c:pt idx="6">
                  <c:v>1.0815037269524189E-7</c:v>
                </c:pt>
                <c:pt idx="7">
                  <c:v>1.4693774701536621E-7</c:v>
                </c:pt>
                <c:pt idx="8">
                  <c:v>1.6816273615599458E-7</c:v>
                </c:pt>
                <c:pt idx="9">
                  <c:v>2.2151505885960284E-7</c:v>
                </c:pt>
                <c:pt idx="10">
                  <c:v>2.8234735006372807E-7</c:v>
                </c:pt>
                <c:pt idx="11">
                  <c:v>3.7844251143760024E-7</c:v>
                </c:pt>
                <c:pt idx="12">
                  <c:v>3.6518180295016039E-7</c:v>
                </c:pt>
                <c:pt idx="13">
                  <c:v>4.3490496902633212E-7</c:v>
                </c:pt>
                <c:pt idx="14">
                  <c:v>4.3975624052322949E-7</c:v>
                </c:pt>
                <c:pt idx="15">
                  <c:v>3.8736400189411845E-7</c:v>
                </c:pt>
                <c:pt idx="16">
                  <c:v>2.8052564172278312E-7</c:v>
                </c:pt>
                <c:pt idx="17">
                  <c:v>2.2079074799745789E-7</c:v>
                </c:pt>
                <c:pt idx="18">
                  <c:v>1.3703976462003559E-7</c:v>
                </c:pt>
                <c:pt idx="19">
                  <c:v>1.113253139700407E-7</c:v>
                </c:pt>
                <c:pt idx="20">
                  <c:v>9.9136789230197071E-8</c:v>
                </c:pt>
                <c:pt idx="21">
                  <c:v>4.096336810810467E-8</c:v>
                </c:pt>
                <c:pt idx="22">
                  <c:v>3.0320336950519387E-8</c:v>
                </c:pt>
                <c:pt idx="23">
                  <c:v>4.1246500507724404E-8</c:v>
                </c:pt>
              </c:numCache>
            </c:numRef>
          </c:yVal>
          <c:smooth val="0"/>
          <c:extLst>
            <c:ext xmlns:c16="http://schemas.microsoft.com/office/drawing/2014/chart" uri="{C3380CC4-5D6E-409C-BE32-E72D297353CC}">
              <c16:uniqueId val="{00000003-D9D3-4820-A51A-DE342EEECB95}"/>
            </c:ext>
          </c:extLst>
        </c:ser>
        <c:dLbls>
          <c:showLegendKey val="0"/>
          <c:showVal val="0"/>
          <c:showCatName val="0"/>
          <c:showSerName val="0"/>
          <c:showPercent val="0"/>
          <c:showBubbleSize val="0"/>
        </c:dLbls>
        <c:axId val="606377264"/>
        <c:axId val="606378832"/>
      </c:scatterChart>
      <c:scatterChart>
        <c:scatterStyle val="lineMarker"/>
        <c:varyColors val="0"/>
        <c:ser>
          <c:idx val="1"/>
          <c:order val="1"/>
          <c:tx>
            <c:v>Neutrons</c:v>
          </c:tx>
          <c:spPr>
            <a:ln w="9525">
              <a:solidFill>
                <a:srgbClr val="FF0000"/>
              </a:solidFill>
              <a:prstDash val="sysDot"/>
            </a:ln>
          </c:spPr>
          <c:marker>
            <c:symbol val="diamond"/>
            <c:size val="5"/>
            <c:spPr>
              <a:noFill/>
              <a:ln>
                <a:solidFill>
                  <a:srgbClr val="FF0000"/>
                </a:solidFill>
              </a:ln>
            </c:spPr>
          </c:marker>
          <c:xVal>
            <c:numRef>
              <c:f>'3B0_83_24GeV'!$L$371:$L$385</c:f>
              <c:numCache>
                <c:formatCode>0.00E+00</c:formatCode>
                <c:ptCount val="15"/>
                <c:pt idx="0">
                  <c:v>2.2250312357358189E-2</c:v>
                </c:pt>
                <c:pt idx="1">
                  <c:v>2.8674129611899357E-2</c:v>
                </c:pt>
                <c:pt idx="2">
                  <c:v>3.695198706429749E-2</c:v>
                </c:pt>
                <c:pt idx="3">
                  <c:v>4.7619586138478824E-2</c:v>
                </c:pt>
                <c:pt idx="4">
                  <c:v>6.1367341232939486E-2</c:v>
                </c:pt>
                <c:pt idx="5">
                  <c:v>7.9084225386609378E-2</c:v>
                </c:pt>
                <c:pt idx="6">
                  <c:v>0.10191760839030641</c:v>
                </c:pt>
                <c:pt idx="7">
                  <c:v>0.13134256735727379</c:v>
                </c:pt>
                <c:pt idx="8">
                  <c:v>0.16925741933516619</c:v>
                </c:pt>
                <c:pt idx="9">
                  <c:v>0.21811874151480068</c:v>
                </c:pt>
                <c:pt idx="10">
                  <c:v>0.28109135703539473</c:v>
                </c:pt>
                <c:pt idx="11">
                  <c:v>0.36224342920196634</c:v>
                </c:pt>
                <c:pt idx="12">
                  <c:v>0.46682108649888582</c:v>
                </c:pt>
                <c:pt idx="13">
                  <c:v>0.6015955648107788</c:v>
                </c:pt>
                <c:pt idx="14">
                  <c:v>0.7752776883156125</c:v>
                </c:pt>
              </c:numCache>
            </c:numRef>
          </c:xVal>
          <c:yVal>
            <c:numRef>
              <c:f>'3B0_83_24GeV'!$M$371:$M$385</c:f>
              <c:numCache>
                <c:formatCode>0.00E+00</c:formatCode>
                <c:ptCount val="15"/>
                <c:pt idx="0">
                  <c:v>9.2276495408436604E-10</c:v>
                </c:pt>
                <c:pt idx="1">
                  <c:v>7.9645262410012395E-10</c:v>
                </c:pt>
                <c:pt idx="2">
                  <c:v>1.7438381735383451E-9</c:v>
                </c:pt>
                <c:pt idx="3">
                  <c:v>1.5425412537837625E-9</c:v>
                </c:pt>
                <c:pt idx="4">
                  <c:v>1.0796356343111133E-9</c:v>
                </c:pt>
                <c:pt idx="5">
                  <c:v>1.2069043636250545E-9</c:v>
                </c:pt>
                <c:pt idx="6">
                  <c:v>1.7085467870551239E-9</c:v>
                </c:pt>
                <c:pt idx="7">
                  <c:v>9.0437238179525459E-10</c:v>
                </c:pt>
                <c:pt idx="8">
                  <c:v>9.97129308787338E-10</c:v>
                </c:pt>
                <c:pt idx="9">
                  <c:v>5.5428334593741813E-10</c:v>
                </c:pt>
                <c:pt idx="10">
                  <c:v>2.2356882173167501E-10</c:v>
                </c:pt>
                <c:pt idx="11">
                  <c:v>5.6484617915463672E-11</c:v>
                </c:pt>
                <c:pt idx="12">
                  <c:v>4.4135132801951303E-11</c:v>
                </c:pt>
                <c:pt idx="13">
                  <c:v>1.1021230747333687E-11</c:v>
                </c:pt>
                <c:pt idx="14">
                  <c:v>1.4890758559478187E-11</c:v>
                </c:pt>
              </c:numCache>
            </c:numRef>
          </c:yVal>
          <c:smooth val="0"/>
          <c:extLst>
            <c:ext xmlns:c16="http://schemas.microsoft.com/office/drawing/2014/chart" uri="{C3380CC4-5D6E-409C-BE32-E72D297353CC}">
              <c16:uniqueId val="{00000004-D9D3-4820-A51A-DE342EEECB95}"/>
            </c:ext>
          </c:extLst>
        </c:ser>
        <c:ser>
          <c:idx val="5"/>
          <c:order val="3"/>
          <c:tx>
            <c:v>In0 24 low</c:v>
          </c:tx>
          <c:spPr>
            <a:ln w="9525">
              <a:solidFill>
                <a:srgbClr val="FF0000"/>
              </a:solidFill>
              <a:prstDash val="sysDot"/>
            </a:ln>
          </c:spPr>
          <c:marker>
            <c:symbol val="diamond"/>
            <c:size val="5"/>
            <c:spPr>
              <a:noFill/>
              <a:ln>
                <a:solidFill>
                  <a:srgbClr val="FF0000"/>
                </a:solidFill>
              </a:ln>
            </c:spPr>
          </c:marker>
          <c:xVal>
            <c:numRef>
              <c:f>'3B0_83_24GeV'!$L$424:$L$495</c:f>
              <c:numCache>
                <c:formatCode>0.00E+00</c:formatCode>
                <c:ptCount val="72"/>
                <c:pt idx="0">
                  <c:v>2.034698994937605E-12</c:v>
                </c:pt>
                <c:pt idx="1">
                  <c:v>5.3158628650484121E-10</c:v>
                </c:pt>
                <c:pt idx="2">
                  <c:v>8.7644981487819353E-10</c:v>
                </c:pt>
                <c:pt idx="3">
                  <c:v>1.3574719002616766E-9</c:v>
                </c:pt>
                <c:pt idx="4">
                  <c:v>1.9750801907771002E-9</c:v>
                </c:pt>
                <c:pt idx="5">
                  <c:v>2.8736518369489685E-9</c:v>
                </c:pt>
                <c:pt idx="6">
                  <c:v>4.1811218231474933E-9</c:v>
                </c:pt>
                <c:pt idx="7">
                  <c:v>6.0833117008748848E-9</c:v>
                </c:pt>
                <c:pt idx="8">
                  <c:v>8.8511291652535149E-9</c:v>
                </c:pt>
                <c:pt idx="9">
                  <c:v>1.2878943861978781E-8</c:v>
                </c:pt>
                <c:pt idx="10">
                  <c:v>1.873866604110353E-8</c:v>
                </c:pt>
                <c:pt idx="11">
                  <c:v>2.9023197635684818E-8</c:v>
                </c:pt>
                <c:pt idx="12">
                  <c:v>4.7851426457317588E-8</c:v>
                </c:pt>
                <c:pt idx="13">
                  <c:v>7.8892804488116494E-8</c:v>
                </c:pt>
                <c:pt idx="14">
                  <c:v>1.300735407375393E-7</c:v>
                </c:pt>
                <c:pt idx="15">
                  <c:v>2.1445814836466656E-7</c:v>
                </c:pt>
                <c:pt idx="16">
                  <c:v>3.5357881723881863E-7</c:v>
                </c:pt>
                <c:pt idx="17">
                  <c:v>5.5917290706901059E-7</c:v>
                </c:pt>
                <c:pt idx="18">
                  <c:v>8.481901119442573E-7</c:v>
                </c:pt>
                <c:pt idx="19">
                  <c:v>1.2865741952954025E-6</c:v>
                </c:pt>
                <c:pt idx="20">
                  <c:v>1.9113180896962404E-6</c:v>
                </c:pt>
                <c:pt idx="21">
                  <c:v>2.7809521462981251E-6</c:v>
                </c:pt>
                <c:pt idx="22">
                  <c:v>4.0464141088129024E-6</c:v>
                </c:pt>
                <c:pt idx="23">
                  <c:v>5.8875441076904114E-6</c:v>
                </c:pt>
                <c:pt idx="24">
                  <c:v>8.5659674059618737E-6</c:v>
                </c:pt>
                <c:pt idx="25">
                  <c:v>1.2463197342576377E-5</c:v>
                </c:pt>
                <c:pt idx="26">
                  <c:v>1.8125202564385445E-5</c:v>
                </c:pt>
                <c:pt idx="27">
                  <c:v>2.6372437430014263E-5</c:v>
                </c:pt>
                <c:pt idx="28">
                  <c:v>4.0867766026540309E-5</c:v>
                </c:pt>
                <c:pt idx="29">
                  <c:v>6.7379370544700629E-5</c:v>
                </c:pt>
                <c:pt idx="30">
                  <c:v>1.030615936709706E-4</c:v>
                </c:pt>
                <c:pt idx="31">
                  <c:v>1.3568562635740127E-4</c:v>
                </c:pt>
                <c:pt idx="32">
                  <c:v>1.6573072617954838E-4</c:v>
                </c:pt>
                <c:pt idx="33">
                  <c:v>2.0242214206948815E-4</c:v>
                </c:pt>
                <c:pt idx="34">
                  <c:v>2.4723778109342446E-4</c:v>
                </c:pt>
                <c:pt idx="35">
                  <c:v>3.0197414657549886E-4</c:v>
                </c:pt>
                <c:pt idx="36">
                  <c:v>3.6882925941416603E-4</c:v>
                </c:pt>
                <c:pt idx="37">
                  <c:v>4.5049058747103694E-4</c:v>
                </c:pt>
                <c:pt idx="38">
                  <c:v>5.5023153944499072E-4</c:v>
                </c:pt>
                <c:pt idx="39">
                  <c:v>6.7205668957313978E-4</c:v>
                </c:pt>
                <c:pt idx="40">
                  <c:v>7.8081888360874061E-4</c:v>
                </c:pt>
                <c:pt idx="41">
                  <c:v>8.6293609438938196E-4</c:v>
                </c:pt>
                <c:pt idx="42">
                  <c:v>9.5369736709293947E-4</c:v>
                </c:pt>
                <c:pt idx="43">
                  <c:v>1.0539833015755105E-3</c:v>
                </c:pt>
                <c:pt idx="44">
                  <c:v>1.1648419635298284E-3</c:v>
                </c:pt>
                <c:pt idx="45">
                  <c:v>1.2873902438654719E-3</c:v>
                </c:pt>
                <c:pt idx="46">
                  <c:v>1.4227720759137882E-3</c:v>
                </c:pt>
                <c:pt idx="47">
                  <c:v>1.5723842087734191E-3</c:v>
                </c:pt>
                <c:pt idx="48">
                  <c:v>1.7377285173467182E-3</c:v>
                </c:pt>
                <c:pt idx="49">
                  <c:v>1.9204971231428756E-3</c:v>
                </c:pt>
                <c:pt idx="50">
                  <c:v>2.1224972791502052E-3</c:v>
                </c:pt>
                <c:pt idx="51">
                  <c:v>2.3457164790315192E-3</c:v>
                </c:pt>
                <c:pt idx="52">
                  <c:v>2.5924100370118951E-3</c:v>
                </c:pt>
                <c:pt idx="53">
                  <c:v>2.8650185112840051E-3</c:v>
                </c:pt>
                <c:pt idx="54">
                  <c:v>3.1663404002096806E-3</c:v>
                </c:pt>
                <c:pt idx="55">
                  <c:v>3.4993744526700967E-3</c:v>
                </c:pt>
                <c:pt idx="56">
                  <c:v>3.8674147902701367E-3</c:v>
                </c:pt>
                <c:pt idx="57">
                  <c:v>4.2741560348213917E-3</c:v>
                </c:pt>
                <c:pt idx="58">
                  <c:v>4.7236933082070625E-3</c:v>
                </c:pt>
                <c:pt idx="59">
                  <c:v>5.2204746709470784E-3</c:v>
                </c:pt>
                <c:pt idx="60">
                  <c:v>5.7694863662201331E-3</c:v>
                </c:pt>
                <c:pt idx="61">
                  <c:v>6.3762778295805575E-3</c:v>
                </c:pt>
                <c:pt idx="62">
                  <c:v>7.0468891179016526E-3</c:v>
                </c:pt>
                <c:pt idx="63">
                  <c:v>7.7880136016830939E-3</c:v>
                </c:pt>
                <c:pt idx="64">
                  <c:v>8.6070880859905191E-3</c:v>
                </c:pt>
                <c:pt idx="65">
                  <c:v>9.5123078167183815E-3</c:v>
                </c:pt>
                <c:pt idx="66">
                  <c:v>1.0512849280761185E-2</c:v>
                </c:pt>
                <c:pt idx="67">
                  <c:v>1.1618482172814139E-2</c:v>
                </c:pt>
                <c:pt idx="68">
                  <c:v>1.2840435584511969E-2</c:v>
                </c:pt>
                <c:pt idx="69">
                  <c:v>1.4190774538410562E-2</c:v>
                </c:pt>
                <c:pt idx="70">
                  <c:v>1.6157505995666614E-2</c:v>
                </c:pt>
                <c:pt idx="71">
                  <c:v>1.8520259177452234E-2</c:v>
                </c:pt>
              </c:numCache>
            </c:numRef>
          </c:xVal>
          <c:yVal>
            <c:numRef>
              <c:f>'3B0_83_24GeV'!$M$424:$M$495</c:f>
              <c:numCache>
                <c:formatCode>0.00E+00</c:formatCode>
                <c:ptCount val="72"/>
                <c:pt idx="0">
                  <c:v>2.1972714446331261E-11</c:v>
                </c:pt>
                <c:pt idx="1">
                  <c:v>5.8697757755864502E-10</c:v>
                </c:pt>
                <c:pt idx="2">
                  <c:v>5.7974525904747988E-10</c:v>
                </c:pt>
                <c:pt idx="3">
                  <c:v>4.7827807461919514E-10</c:v>
                </c:pt>
                <c:pt idx="4">
                  <c:v>5.5817741271551605E-10</c:v>
                </c:pt>
                <c:pt idx="5">
                  <c:v>5.5108021277170421E-10</c:v>
                </c:pt>
                <c:pt idx="6">
                  <c:v>6.3833186873993278E-10</c:v>
                </c:pt>
                <c:pt idx="7">
                  <c:v>5.4657338970020473E-10</c:v>
                </c:pt>
                <c:pt idx="8">
                  <c:v>8.9918621189811062E-10</c:v>
                </c:pt>
                <c:pt idx="9">
                  <c:v>7.5301896866604586E-10</c:v>
                </c:pt>
                <c:pt idx="10">
                  <c:v>9.1474672146251709E-10</c:v>
                </c:pt>
                <c:pt idx="11">
                  <c:v>9.1199593930612643E-10</c:v>
                </c:pt>
                <c:pt idx="12">
                  <c:v>1.5230630527099465E-9</c:v>
                </c:pt>
                <c:pt idx="13">
                  <c:v>1.3156164076438283E-9</c:v>
                </c:pt>
                <c:pt idx="14">
                  <c:v>1.2949471348125866E-9</c:v>
                </c:pt>
                <c:pt idx="15">
                  <c:v>9.3761102465032609E-10</c:v>
                </c:pt>
                <c:pt idx="16">
                  <c:v>1.0412896167683242E-9</c:v>
                </c:pt>
                <c:pt idx="17">
                  <c:v>1.3393868643024033E-9</c:v>
                </c:pt>
                <c:pt idx="18">
                  <c:v>1.316306234726304E-9</c:v>
                </c:pt>
                <c:pt idx="19">
                  <c:v>1.4277113845193137E-9</c:v>
                </c:pt>
                <c:pt idx="20">
                  <c:v>2.6324584049386009E-9</c:v>
                </c:pt>
                <c:pt idx="21">
                  <c:v>2.7926321453125899E-9</c:v>
                </c:pt>
                <c:pt idx="22">
                  <c:v>3.1112473441251726E-9</c:v>
                </c:pt>
                <c:pt idx="23">
                  <c:v>2.4590505474590818E-9</c:v>
                </c:pt>
                <c:pt idx="24">
                  <c:v>1.4685494520781044E-9</c:v>
                </c:pt>
                <c:pt idx="25">
                  <c:v>3.2484077553691331E-9</c:v>
                </c:pt>
                <c:pt idx="26">
                  <c:v>3.8508805368293491E-9</c:v>
                </c:pt>
                <c:pt idx="27">
                  <c:v>4.17211960142824E-9</c:v>
                </c:pt>
                <c:pt idx="28">
                  <c:v>1.992916610284236E-9</c:v>
                </c:pt>
                <c:pt idx="29">
                  <c:v>3.7129402138657356E-9</c:v>
                </c:pt>
                <c:pt idx="30">
                  <c:v>3.8690352880019142E-9</c:v>
                </c:pt>
                <c:pt idx="31">
                  <c:v>7.247512046254243E-9</c:v>
                </c:pt>
                <c:pt idx="32">
                  <c:v>5.9906685592121871E-9</c:v>
                </c:pt>
                <c:pt idx="33">
                  <c:v>3.7664687974870197E-9</c:v>
                </c:pt>
                <c:pt idx="34">
                  <c:v>8.3556480498335167E-9</c:v>
                </c:pt>
                <c:pt idx="35">
                  <c:v>5.6599014292646251E-9</c:v>
                </c:pt>
                <c:pt idx="36">
                  <c:v>6.9000577851202905E-9</c:v>
                </c:pt>
                <c:pt idx="37">
                  <c:v>3.1900589970586795E-9</c:v>
                </c:pt>
                <c:pt idx="38">
                  <c:v>7.4286760140468735E-9</c:v>
                </c:pt>
                <c:pt idx="39">
                  <c:v>9.384599613199431E-9</c:v>
                </c:pt>
                <c:pt idx="40">
                  <c:v>4.7391021321749846E-9</c:v>
                </c:pt>
                <c:pt idx="41">
                  <c:v>3.669463154172017E-9</c:v>
                </c:pt>
                <c:pt idx="42">
                  <c:v>4.2742808598371612E-9</c:v>
                </c:pt>
                <c:pt idx="43">
                  <c:v>3.2007364902245375E-9</c:v>
                </c:pt>
                <c:pt idx="44">
                  <c:v>4.4137026840109207E-9</c:v>
                </c:pt>
                <c:pt idx="45">
                  <c:v>1.9641712950655709E-9</c:v>
                </c:pt>
                <c:pt idx="46">
                  <c:v>2.1232027688861744E-9</c:v>
                </c:pt>
                <c:pt idx="47">
                  <c:v>6.1175180026539105E-9</c:v>
                </c:pt>
                <c:pt idx="48">
                  <c:v>4.1967881422441062E-9</c:v>
                </c:pt>
                <c:pt idx="49">
                  <c:v>1.68905801483294E-9</c:v>
                </c:pt>
                <c:pt idx="50">
                  <c:v>1.8023610145359954E-9</c:v>
                </c:pt>
                <c:pt idx="51">
                  <c:v>4.8300648019738565E-9</c:v>
                </c:pt>
                <c:pt idx="52">
                  <c:v>3.4774588236477807E-9</c:v>
                </c:pt>
                <c:pt idx="53">
                  <c:v>1.7511279642819262E-9</c:v>
                </c:pt>
                <c:pt idx="54">
                  <c:v>2.7903691410888171E-9</c:v>
                </c:pt>
                <c:pt idx="55">
                  <c:v>1.2103986294340651E-9</c:v>
                </c:pt>
                <c:pt idx="56">
                  <c:v>1.8262319381134725E-9</c:v>
                </c:pt>
                <c:pt idx="57">
                  <c:v>1.3780306471867799E-9</c:v>
                </c:pt>
                <c:pt idx="58">
                  <c:v>1.9231572565703607E-9</c:v>
                </c:pt>
                <c:pt idx="59">
                  <c:v>1.7137774249785393E-9</c:v>
                </c:pt>
                <c:pt idx="60">
                  <c:v>9.9500561871834339E-10</c:v>
                </c:pt>
                <c:pt idx="61">
                  <c:v>1.3943006729943873E-9</c:v>
                </c:pt>
                <c:pt idx="62">
                  <c:v>7.108901742139233E-10</c:v>
                </c:pt>
                <c:pt idx="63">
                  <c:v>3.0279796883344221E-10</c:v>
                </c:pt>
                <c:pt idx="64">
                  <c:v>1.4694881489211814E-9</c:v>
                </c:pt>
                <c:pt idx="65">
                  <c:v>3.3261686742719248E-10</c:v>
                </c:pt>
                <c:pt idx="66">
                  <c:v>7.7850802778821349E-10</c:v>
                </c:pt>
                <c:pt idx="67">
                  <c:v>1.1596290871864135E-9</c:v>
                </c:pt>
                <c:pt idx="68">
                  <c:v>4.5193197083249064E-10</c:v>
                </c:pt>
                <c:pt idx="69">
                  <c:v>6.9262332367074853E-10</c:v>
                </c:pt>
                <c:pt idx="70">
                  <c:v>9.0349542026569124E-10</c:v>
                </c:pt>
                <c:pt idx="71">
                  <c:v>4.3898570328315453E-10</c:v>
                </c:pt>
              </c:numCache>
            </c:numRef>
          </c:yVal>
          <c:smooth val="0"/>
          <c:extLst>
            <c:ext xmlns:c16="http://schemas.microsoft.com/office/drawing/2014/chart" uri="{C3380CC4-5D6E-409C-BE32-E72D297353CC}">
              <c16:uniqueId val="{00000005-D9D3-4820-A51A-DE342EEECB95}"/>
            </c:ext>
          </c:extLst>
        </c:ser>
        <c:ser>
          <c:idx val="3"/>
          <c:order val="5"/>
          <c:tx>
            <c:v>Charged Hadrons</c:v>
          </c:tx>
          <c:spPr>
            <a:ln w="9525">
              <a:noFill/>
              <a:prstDash val="sysDash"/>
            </a:ln>
          </c:spPr>
          <c:marker>
            <c:symbol val="triangle"/>
            <c:size val="5"/>
            <c:spPr>
              <a:noFill/>
              <a:ln>
                <a:solidFill>
                  <a:srgbClr val="FF0000"/>
                </a:solidFill>
              </a:ln>
            </c:spPr>
          </c:marker>
          <c:xVal>
            <c:numRef>
              <c:f>'3B0_83_24GeV'!$R$215:$R$226</c:f>
              <c:numCache>
                <c:formatCode>0.00E+00</c:formatCode>
                <c:ptCount val="12"/>
                <c:pt idx="0">
                  <c:v>1.1933761854503401E-2</c:v>
                </c:pt>
                <c:pt idx="1">
                  <c:v>1.6246333247844046E-2</c:v>
                </c:pt>
                <c:pt idx="2">
                  <c:v>2.2117809385199215E-2</c:v>
                </c:pt>
                <c:pt idx="3">
                  <c:v>3.0111511718942312E-2</c:v>
                </c:pt>
                <c:pt idx="4">
                  <c:v>4.0994261647211483E-2</c:v>
                </c:pt>
                <c:pt idx="5">
                  <c:v>5.5809713993175122E-2</c:v>
                </c:pt>
                <c:pt idx="6">
                  <c:v>7.5979213841682033E-2</c:v>
                </c:pt>
                <c:pt idx="7">
                  <c:v>0.10343795183587115</c:v>
                </c:pt>
                <c:pt idx="8">
                  <c:v>0.14082107051148279</c:v>
                </c:pt>
                <c:pt idx="9">
                  <c:v>0.19171464185085133</c:v>
                </c:pt>
                <c:pt idx="10">
                  <c:v>0.26099868907716905</c:v>
                </c:pt>
                <c:pt idx="11">
                  <c:v>0.35532392643896082</c:v>
                </c:pt>
              </c:numCache>
            </c:numRef>
          </c:xVal>
          <c:yVal>
            <c:numRef>
              <c:f>'3B0_83_24GeV'!$S$215:$S$226</c:f>
              <c:numCache>
                <c:formatCode>0.00E+00</c:formatCode>
                <c:ptCount val="12"/>
                <c:pt idx="0">
                  <c:v>2.6526365850190486E-11</c:v>
                </c:pt>
                <c:pt idx="1">
                  <c:v>2.1282209164678551E-12</c:v>
                </c:pt>
                <c:pt idx="2">
                  <c:v>3.905093883679542E-11</c:v>
                </c:pt>
                <c:pt idx="3">
                  <c:v>8.1770426160927551E-12</c:v>
                </c:pt>
                <c:pt idx="4">
                  <c:v>4.5268077400979955E-12</c:v>
                </c:pt>
                <c:pt idx="5">
                  <c:v>1.6635089830518024E-11</c:v>
                </c:pt>
                <c:pt idx="6">
                  <c:v>6.862224533837038E-11</c:v>
                </c:pt>
                <c:pt idx="7">
                  <c:v>9.7520266611342522E-12</c:v>
                </c:pt>
                <c:pt idx="8">
                  <c:v>2.2615694938859861E-11</c:v>
                </c:pt>
                <c:pt idx="9">
                  <c:v>2.6470481544023699E-11</c:v>
                </c:pt>
                <c:pt idx="10">
                  <c:v>2.5720376813798859E-11</c:v>
                </c:pt>
                <c:pt idx="11">
                  <c:v>2.1117256272194261E-13</c:v>
                </c:pt>
              </c:numCache>
            </c:numRef>
          </c:yVal>
          <c:smooth val="0"/>
          <c:extLst>
            <c:ext xmlns:c16="http://schemas.microsoft.com/office/drawing/2014/chart" uri="{C3380CC4-5D6E-409C-BE32-E72D297353CC}">
              <c16:uniqueId val="{00000006-D9D3-4820-A51A-DE342EEECB95}"/>
            </c:ext>
          </c:extLst>
        </c:ser>
        <c:ser>
          <c:idx val="7"/>
          <c:order val="7"/>
          <c:tx>
            <c:v>Muons</c:v>
          </c:tx>
          <c:spPr>
            <a:ln w="19050">
              <a:solidFill>
                <a:srgbClr val="FF0000"/>
              </a:solidFill>
            </a:ln>
          </c:spPr>
          <c:marker>
            <c:symbol val="circle"/>
            <c:size val="5"/>
            <c:spPr>
              <a:noFill/>
              <a:ln>
                <a:solidFill>
                  <a:srgbClr val="FF0000"/>
                </a:solidFill>
              </a:ln>
            </c:spPr>
          </c:marker>
          <c:xVal>
            <c:numRef>
              <c:f>'3B0_83_24GeV'!$R$222:$R$236</c:f>
              <c:numCache>
                <c:formatCode>0.00E+00</c:formatCode>
                <c:ptCount val="15"/>
                <c:pt idx="0">
                  <c:v>0.10343795183587115</c:v>
                </c:pt>
                <c:pt idx="1">
                  <c:v>0.14082107051148279</c:v>
                </c:pt>
                <c:pt idx="2">
                  <c:v>0.19171464185085133</c:v>
                </c:pt>
                <c:pt idx="3">
                  <c:v>0.26099868907716905</c:v>
                </c:pt>
                <c:pt idx="4">
                  <c:v>0.35532392643896082</c:v>
                </c:pt>
                <c:pt idx="5">
                  <c:v>0.4837384497845918</c:v>
                </c:pt>
                <c:pt idx="6">
                  <c:v>0.65855928206958614</c:v>
                </c:pt>
                <c:pt idx="7">
                  <c:v>0.89656189970352862</c:v>
                </c:pt>
                <c:pt idx="8">
                  <c:v>1.2205964197882935</c:v>
                </c:pt>
                <c:pt idx="9">
                  <c:v>1.6616976138876758</c:v>
                </c:pt>
                <c:pt idx="10">
                  <c:v>2.2621809388287226</c:v>
                </c:pt>
                <c:pt idx="11">
                  <c:v>3.0797797405009466</c:v>
                </c:pt>
                <c:pt idx="12">
                  <c:v>4.1928654521699045</c:v>
                </c:pt>
                <c:pt idx="13">
                  <c:v>5.7081547316098566</c:v>
                </c:pt>
                <c:pt idx="14">
                  <c:v>7.7710594798907584</c:v>
                </c:pt>
              </c:numCache>
            </c:numRef>
          </c:xVal>
          <c:yVal>
            <c:numRef>
              <c:f>'3B0_83_24GeV'!$U$222:$U$236</c:f>
              <c:numCache>
                <c:formatCode>0.00E+00</c:formatCode>
                <c:ptCount val="15"/>
                <c:pt idx="0">
                  <c:v>1.2577330877579165E-10</c:v>
                </c:pt>
                <c:pt idx="1">
                  <c:v>3.60224523000492E-10</c:v>
                </c:pt>
                <c:pt idx="2">
                  <c:v>3.3306584728748549E-10</c:v>
                </c:pt>
                <c:pt idx="3">
                  <c:v>5.0678376456803202E-10</c:v>
                </c:pt>
                <c:pt idx="4">
                  <c:v>7.9553118566493332E-10</c:v>
                </c:pt>
                <c:pt idx="5">
                  <c:v>1.1014240763145453E-9</c:v>
                </c:pt>
                <c:pt idx="6">
                  <c:v>1.2228589740965649E-9</c:v>
                </c:pt>
                <c:pt idx="7">
                  <c:v>1.6925205886413503E-9</c:v>
                </c:pt>
                <c:pt idx="8">
                  <c:v>9.8701088293342324E-10</c:v>
                </c:pt>
                <c:pt idx="9">
                  <c:v>1.4929189872451216E-9</c:v>
                </c:pt>
                <c:pt idx="10">
                  <c:v>1.8362348898566887E-9</c:v>
                </c:pt>
                <c:pt idx="11">
                  <c:v>2.5401715321678124E-9</c:v>
                </c:pt>
                <c:pt idx="12">
                  <c:v>3.6124890162805923E-9</c:v>
                </c:pt>
                <c:pt idx="13">
                  <c:v>1.4601459803458246E-9</c:v>
                </c:pt>
                <c:pt idx="14">
                  <c:v>2.2467920300044883E-10</c:v>
                </c:pt>
              </c:numCache>
            </c:numRef>
          </c:yVal>
          <c:smooth val="0"/>
          <c:extLst>
            <c:ext xmlns:c16="http://schemas.microsoft.com/office/drawing/2014/chart" uri="{C3380CC4-5D6E-409C-BE32-E72D297353CC}">
              <c16:uniqueId val="{00000007-D9D3-4820-A51A-DE342EEECB95}"/>
            </c:ext>
          </c:extLst>
        </c:ser>
        <c:dLbls>
          <c:showLegendKey val="0"/>
          <c:showVal val="0"/>
          <c:showCatName val="0"/>
          <c:showSerName val="0"/>
          <c:showPercent val="0"/>
          <c:showBubbleSize val="0"/>
        </c:dLbls>
        <c:axId val="606379224"/>
        <c:axId val="606380400"/>
      </c:scatterChart>
      <c:valAx>
        <c:axId val="606377264"/>
        <c:scaling>
          <c:logBase val="10"/>
          <c:orientation val="minMax"/>
          <c:max val="1000"/>
          <c:min val="1.0000000000000167E-10"/>
        </c:scaling>
        <c:delete val="0"/>
        <c:axPos val="b"/>
        <c:title>
          <c:tx>
            <c:rich>
              <a:bodyPr/>
              <a:lstStyle/>
              <a:p>
                <a:pPr>
                  <a:defRPr lang="en-GB"/>
                </a:pPr>
                <a:r>
                  <a:rPr lang="en-US"/>
                  <a:t>Energy [GeV]</a:t>
                </a:r>
              </a:p>
            </c:rich>
          </c:tx>
          <c:overlay val="0"/>
        </c:title>
        <c:numFmt formatCode="0.E+00" sourceLinked="0"/>
        <c:majorTickMark val="out"/>
        <c:minorTickMark val="out"/>
        <c:tickLblPos val="nextTo"/>
        <c:txPr>
          <a:bodyPr/>
          <a:lstStyle/>
          <a:p>
            <a:pPr>
              <a:defRPr lang="en-GB"/>
            </a:pPr>
            <a:endParaRPr lang="en-US"/>
          </a:p>
        </c:txPr>
        <c:crossAx val="606378832"/>
        <c:crossesAt val="1.0000000000000301E-17"/>
        <c:crossBetween val="midCat"/>
        <c:majorUnit val="10"/>
      </c:valAx>
      <c:valAx>
        <c:axId val="606378832"/>
        <c:scaling>
          <c:logBase val="10"/>
          <c:orientation val="minMax"/>
          <c:max val="1.0000000000000106E-5"/>
          <c:min val="1.0000000000000211E-13"/>
        </c:scaling>
        <c:delete val="0"/>
        <c:axPos val="l"/>
        <c:majorGridlines/>
        <c:title>
          <c:tx>
            <c:rich>
              <a:bodyPr rot="-5400000" vert="horz"/>
              <a:lstStyle/>
              <a:p>
                <a:pPr>
                  <a:defRPr lang="en-GB" sz="1000"/>
                </a:pPr>
                <a:r>
                  <a:rPr lang="en-US" sz="1000" b="1" i="0" baseline="0"/>
                  <a:t>E*d</a:t>
                </a:r>
                <a:r>
                  <a:rPr lang="el-GR" sz="1000" b="1" i="0" baseline="0"/>
                  <a:t>φ</a:t>
                </a:r>
                <a:r>
                  <a:rPr lang="en-US" sz="1000" b="1" i="0" baseline="0"/>
                  <a:t>/dE [cm</a:t>
                </a:r>
                <a:r>
                  <a:rPr lang="en-US" sz="1000" b="1" i="0" baseline="30000"/>
                  <a:t>-2</a:t>
                </a:r>
                <a:r>
                  <a:rPr lang="en-US" sz="1000" b="1" i="0" baseline="0"/>
                  <a:t> p</a:t>
                </a:r>
                <a:r>
                  <a:rPr lang="en-US" sz="1000" b="1" i="0" baseline="30000"/>
                  <a:t>-1</a:t>
                </a:r>
                <a:r>
                  <a:rPr lang="en-US" sz="1000" b="1" i="0" baseline="0"/>
                  <a:t>]</a:t>
                </a:r>
                <a:endParaRPr lang="en-GB" sz="1000"/>
              </a:p>
            </c:rich>
          </c:tx>
          <c:layout>
            <c:manualLayout>
              <c:xMode val="edge"/>
              <c:yMode val="edge"/>
              <c:x val="1.4996873414901881E-2"/>
              <c:y val="0.44231661187599791"/>
            </c:manualLayout>
          </c:layout>
          <c:overlay val="0"/>
        </c:title>
        <c:numFmt formatCode="0.00E+00" sourceLinked="1"/>
        <c:majorTickMark val="out"/>
        <c:minorTickMark val="out"/>
        <c:tickLblPos val="nextTo"/>
        <c:spPr>
          <a:ln>
            <a:solidFill>
              <a:srgbClr val="00B050"/>
            </a:solidFill>
          </a:ln>
        </c:spPr>
        <c:txPr>
          <a:bodyPr/>
          <a:lstStyle/>
          <a:p>
            <a:pPr>
              <a:defRPr lang="en-GB">
                <a:solidFill>
                  <a:srgbClr val="00B050"/>
                </a:solidFill>
              </a:defRPr>
            </a:pPr>
            <a:endParaRPr lang="en-US"/>
          </a:p>
        </c:txPr>
        <c:crossAx val="606377264"/>
        <c:crossesAt val="1.000000000000019E-10"/>
        <c:crossBetween val="midCat"/>
      </c:valAx>
      <c:valAx>
        <c:axId val="606380400"/>
        <c:scaling>
          <c:logBase val="10"/>
          <c:orientation val="minMax"/>
          <c:max val="1.0000000000000103E-6"/>
          <c:min val="1.0000000000000219E-14"/>
        </c:scaling>
        <c:delete val="0"/>
        <c:axPos val="r"/>
        <c:numFmt formatCode="0.00E+00" sourceLinked="1"/>
        <c:majorTickMark val="out"/>
        <c:minorTickMark val="out"/>
        <c:tickLblPos val="nextTo"/>
        <c:spPr>
          <a:ln>
            <a:solidFill>
              <a:srgbClr val="FF0000"/>
            </a:solidFill>
          </a:ln>
        </c:spPr>
        <c:txPr>
          <a:bodyPr/>
          <a:lstStyle/>
          <a:p>
            <a:pPr>
              <a:defRPr lang="en-GB">
                <a:solidFill>
                  <a:srgbClr val="FF0000"/>
                </a:solidFill>
              </a:defRPr>
            </a:pPr>
            <a:endParaRPr lang="en-US"/>
          </a:p>
        </c:txPr>
        <c:crossAx val="606379224"/>
        <c:crosses val="max"/>
        <c:crossBetween val="midCat"/>
      </c:valAx>
      <c:valAx>
        <c:axId val="606379224"/>
        <c:scaling>
          <c:logBase val="10"/>
          <c:orientation val="minMax"/>
        </c:scaling>
        <c:delete val="1"/>
        <c:axPos val="t"/>
        <c:numFmt formatCode="0.00E+00" sourceLinked="1"/>
        <c:majorTickMark val="out"/>
        <c:minorTickMark val="none"/>
        <c:tickLblPos val="none"/>
        <c:crossAx val="606380400"/>
        <c:crosses val="max"/>
        <c:crossBetween val="midCat"/>
      </c:valAx>
    </c:plotArea>
    <c:legend>
      <c:legendPos val="r"/>
      <c:legendEntry>
        <c:idx val="1"/>
        <c:delete val="1"/>
      </c:legendEntry>
      <c:legendEntry>
        <c:idx val="5"/>
        <c:delete val="1"/>
      </c:legendEntry>
      <c:overlay val="0"/>
      <c:txPr>
        <a:bodyPr/>
        <a:lstStyle/>
        <a:p>
          <a:pPr>
            <a:defRPr lang="en-GB"/>
          </a:pPr>
          <a:endParaRPr lang="en-US"/>
        </a:p>
      </c:txPr>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7251777943329"/>
          <c:y val="3.6371564938246503E-2"/>
          <c:w val="0.81628356126074597"/>
          <c:h val="0.814590237384611"/>
        </c:manualLayout>
      </c:layout>
      <c:scatterChart>
        <c:scatterStyle val="lineMarker"/>
        <c:varyColors val="0"/>
        <c:ser>
          <c:idx val="1"/>
          <c:order val="0"/>
          <c:marker>
            <c:symbol val="none"/>
          </c:marker>
          <c:xVal>
            <c:numRef>
              <c:f>Sheet1!$A$2:$A$73</c:f>
              <c:numCache>
                <c:formatCode>General</c:formatCode>
                <c:ptCount val="72"/>
                <c:pt idx="0">
                  <c:v>1890</c:v>
                </c:pt>
                <c:pt idx="1">
                  <c:v>1892</c:v>
                </c:pt>
                <c:pt idx="2">
                  <c:v>1894</c:v>
                </c:pt>
                <c:pt idx="3">
                  <c:v>1896</c:v>
                </c:pt>
                <c:pt idx="4">
                  <c:v>1898</c:v>
                </c:pt>
                <c:pt idx="5">
                  <c:v>1900</c:v>
                </c:pt>
                <c:pt idx="6">
                  <c:v>1902</c:v>
                </c:pt>
                <c:pt idx="7">
                  <c:v>1904</c:v>
                </c:pt>
                <c:pt idx="8">
                  <c:v>1906</c:v>
                </c:pt>
                <c:pt idx="9">
                  <c:v>1908</c:v>
                </c:pt>
                <c:pt idx="10">
                  <c:v>1910</c:v>
                </c:pt>
                <c:pt idx="11">
                  <c:v>1912</c:v>
                </c:pt>
                <c:pt idx="12">
                  <c:v>1914</c:v>
                </c:pt>
                <c:pt idx="13">
                  <c:v>1916</c:v>
                </c:pt>
                <c:pt idx="14">
                  <c:v>1918</c:v>
                </c:pt>
                <c:pt idx="15">
                  <c:v>1920</c:v>
                </c:pt>
                <c:pt idx="16">
                  <c:v>1922</c:v>
                </c:pt>
                <c:pt idx="17">
                  <c:v>1924</c:v>
                </c:pt>
                <c:pt idx="18">
                  <c:v>1924</c:v>
                </c:pt>
                <c:pt idx="19">
                  <c:v>1926</c:v>
                </c:pt>
                <c:pt idx="20">
                  <c:v>1928</c:v>
                </c:pt>
                <c:pt idx="21">
                  <c:v>1930</c:v>
                </c:pt>
                <c:pt idx="22">
                  <c:v>1932</c:v>
                </c:pt>
                <c:pt idx="23">
                  <c:v>1934</c:v>
                </c:pt>
                <c:pt idx="24">
                  <c:v>1934</c:v>
                </c:pt>
                <c:pt idx="25">
                  <c:v>1936</c:v>
                </c:pt>
                <c:pt idx="26">
                  <c:v>1938</c:v>
                </c:pt>
                <c:pt idx="27">
                  <c:v>1940</c:v>
                </c:pt>
                <c:pt idx="28">
                  <c:v>1942</c:v>
                </c:pt>
                <c:pt idx="29">
                  <c:v>1944</c:v>
                </c:pt>
                <c:pt idx="30">
                  <c:v>1946</c:v>
                </c:pt>
                <c:pt idx="31">
                  <c:v>1948</c:v>
                </c:pt>
                <c:pt idx="32">
                  <c:v>1950</c:v>
                </c:pt>
                <c:pt idx="33">
                  <c:v>1950</c:v>
                </c:pt>
                <c:pt idx="34">
                  <c:v>1952</c:v>
                </c:pt>
                <c:pt idx="35">
                  <c:v>1954</c:v>
                </c:pt>
                <c:pt idx="36">
                  <c:v>1956</c:v>
                </c:pt>
                <c:pt idx="37">
                  <c:v>1958</c:v>
                </c:pt>
                <c:pt idx="38">
                  <c:v>1958</c:v>
                </c:pt>
                <c:pt idx="39">
                  <c:v>1960</c:v>
                </c:pt>
                <c:pt idx="40">
                  <c:v>1962</c:v>
                </c:pt>
                <c:pt idx="41">
                  <c:v>1964</c:v>
                </c:pt>
                <c:pt idx="42">
                  <c:v>1966</c:v>
                </c:pt>
                <c:pt idx="43">
                  <c:v>1968</c:v>
                </c:pt>
                <c:pt idx="44">
                  <c:v>1970</c:v>
                </c:pt>
                <c:pt idx="45">
                  <c:v>1972</c:v>
                </c:pt>
                <c:pt idx="46">
                  <c:v>1974</c:v>
                </c:pt>
                <c:pt idx="47">
                  <c:v>1976</c:v>
                </c:pt>
                <c:pt idx="48">
                  <c:v>1978</c:v>
                </c:pt>
                <c:pt idx="49">
                  <c:v>1980</c:v>
                </c:pt>
                <c:pt idx="50">
                  <c:v>1982</c:v>
                </c:pt>
                <c:pt idx="51">
                  <c:v>1984</c:v>
                </c:pt>
                <c:pt idx="52">
                  <c:v>1986</c:v>
                </c:pt>
                <c:pt idx="53">
                  <c:v>1988</c:v>
                </c:pt>
                <c:pt idx="54">
                  <c:v>1990</c:v>
                </c:pt>
                <c:pt idx="55">
                  <c:v>1990</c:v>
                </c:pt>
                <c:pt idx="56">
                  <c:v>1992</c:v>
                </c:pt>
                <c:pt idx="57">
                  <c:v>1992</c:v>
                </c:pt>
                <c:pt idx="58">
                  <c:v>1994</c:v>
                </c:pt>
                <c:pt idx="59">
                  <c:v>1996</c:v>
                </c:pt>
                <c:pt idx="60">
                  <c:v>1998</c:v>
                </c:pt>
                <c:pt idx="61">
                  <c:v>2000</c:v>
                </c:pt>
                <c:pt idx="62">
                  <c:v>2001</c:v>
                </c:pt>
                <c:pt idx="63">
                  <c:v>2002</c:v>
                </c:pt>
                <c:pt idx="64">
                  <c:v>2003</c:v>
                </c:pt>
                <c:pt idx="65">
                  <c:v>2004</c:v>
                </c:pt>
                <c:pt idx="66">
                  <c:v>2005</c:v>
                </c:pt>
                <c:pt idx="67">
                  <c:v>2006</c:v>
                </c:pt>
                <c:pt idx="68">
                  <c:v>2007</c:v>
                </c:pt>
                <c:pt idx="69">
                  <c:v>2008</c:v>
                </c:pt>
                <c:pt idx="70">
                  <c:v>2009</c:v>
                </c:pt>
                <c:pt idx="71">
                  <c:v>2010</c:v>
                </c:pt>
              </c:numCache>
            </c:numRef>
          </c:xVal>
          <c:yVal>
            <c:numRef>
              <c:f>Sheet1!$B$2:$B$73</c:f>
              <c:numCache>
                <c:formatCode>General</c:formatCode>
                <c:ptCount val="72"/>
                <c:pt idx="0">
                  <c:v>30000</c:v>
                </c:pt>
                <c:pt idx="1">
                  <c:v>30000</c:v>
                </c:pt>
                <c:pt idx="2">
                  <c:v>30000</c:v>
                </c:pt>
                <c:pt idx="3">
                  <c:v>30000</c:v>
                </c:pt>
                <c:pt idx="4">
                  <c:v>30000</c:v>
                </c:pt>
                <c:pt idx="5">
                  <c:v>30000</c:v>
                </c:pt>
                <c:pt idx="6">
                  <c:v>30000</c:v>
                </c:pt>
                <c:pt idx="7">
                  <c:v>30000</c:v>
                </c:pt>
                <c:pt idx="8">
                  <c:v>30000</c:v>
                </c:pt>
                <c:pt idx="9">
                  <c:v>30000</c:v>
                </c:pt>
                <c:pt idx="10">
                  <c:v>30000</c:v>
                </c:pt>
                <c:pt idx="11">
                  <c:v>30000</c:v>
                </c:pt>
                <c:pt idx="12">
                  <c:v>30000</c:v>
                </c:pt>
                <c:pt idx="13">
                  <c:v>30000</c:v>
                </c:pt>
                <c:pt idx="14">
                  <c:v>30000</c:v>
                </c:pt>
                <c:pt idx="15">
                  <c:v>30000</c:v>
                </c:pt>
                <c:pt idx="16">
                  <c:v>30000</c:v>
                </c:pt>
                <c:pt idx="17">
                  <c:v>30000</c:v>
                </c:pt>
                <c:pt idx="18">
                  <c:v>700</c:v>
                </c:pt>
                <c:pt idx="19">
                  <c:v>700</c:v>
                </c:pt>
                <c:pt idx="20">
                  <c:v>700</c:v>
                </c:pt>
                <c:pt idx="21">
                  <c:v>700</c:v>
                </c:pt>
                <c:pt idx="22">
                  <c:v>700</c:v>
                </c:pt>
                <c:pt idx="23">
                  <c:v>700</c:v>
                </c:pt>
                <c:pt idx="24">
                  <c:v>300</c:v>
                </c:pt>
                <c:pt idx="25">
                  <c:v>300</c:v>
                </c:pt>
                <c:pt idx="26">
                  <c:v>300</c:v>
                </c:pt>
                <c:pt idx="27">
                  <c:v>300</c:v>
                </c:pt>
                <c:pt idx="28">
                  <c:v>300</c:v>
                </c:pt>
                <c:pt idx="29">
                  <c:v>300</c:v>
                </c:pt>
                <c:pt idx="30">
                  <c:v>300</c:v>
                </c:pt>
                <c:pt idx="31">
                  <c:v>300</c:v>
                </c:pt>
                <c:pt idx="32">
                  <c:v>300</c:v>
                </c:pt>
                <c:pt idx="33">
                  <c:v>150</c:v>
                </c:pt>
                <c:pt idx="34">
                  <c:v>150</c:v>
                </c:pt>
                <c:pt idx="35">
                  <c:v>150</c:v>
                </c:pt>
                <c:pt idx="36">
                  <c:v>150</c:v>
                </c:pt>
                <c:pt idx="37">
                  <c:v>150</c:v>
                </c:pt>
                <c:pt idx="38">
                  <c:v>50</c:v>
                </c:pt>
                <c:pt idx="39">
                  <c:v>50</c:v>
                </c:pt>
                <c:pt idx="40">
                  <c:v>50</c:v>
                </c:pt>
                <c:pt idx="41">
                  <c:v>50</c:v>
                </c:pt>
                <c:pt idx="42">
                  <c:v>50</c:v>
                </c:pt>
                <c:pt idx="43">
                  <c:v>50</c:v>
                </c:pt>
                <c:pt idx="44">
                  <c:v>50</c:v>
                </c:pt>
                <c:pt idx="45">
                  <c:v>50</c:v>
                </c:pt>
                <c:pt idx="46">
                  <c:v>50</c:v>
                </c:pt>
                <c:pt idx="47">
                  <c:v>50</c:v>
                </c:pt>
                <c:pt idx="48">
                  <c:v>50</c:v>
                </c:pt>
                <c:pt idx="49">
                  <c:v>50</c:v>
                </c:pt>
                <c:pt idx="50">
                  <c:v>50</c:v>
                </c:pt>
                <c:pt idx="51">
                  <c:v>50</c:v>
                </c:pt>
                <c:pt idx="52">
                  <c:v>50</c:v>
                </c:pt>
                <c:pt idx="53">
                  <c:v>50</c:v>
                </c:pt>
                <c:pt idx="54">
                  <c:v>50</c:v>
                </c:pt>
                <c:pt idx="55">
                  <c:v>20</c:v>
                </c:pt>
                <c:pt idx="56">
                  <c:v>20</c:v>
                </c:pt>
                <c:pt idx="57">
                  <c:v>20</c:v>
                </c:pt>
                <c:pt idx="58">
                  <c:v>20</c:v>
                </c:pt>
                <c:pt idx="59">
                  <c:v>20</c:v>
                </c:pt>
                <c:pt idx="60">
                  <c:v>20</c:v>
                </c:pt>
                <c:pt idx="61">
                  <c:v>20</c:v>
                </c:pt>
                <c:pt idx="62">
                  <c:v>20</c:v>
                </c:pt>
                <c:pt idx="63">
                  <c:v>20</c:v>
                </c:pt>
                <c:pt idx="64">
                  <c:v>20</c:v>
                </c:pt>
                <c:pt idx="65">
                  <c:v>20</c:v>
                </c:pt>
                <c:pt idx="66">
                  <c:v>20</c:v>
                </c:pt>
                <c:pt idx="67">
                  <c:v>20</c:v>
                </c:pt>
                <c:pt idx="68">
                  <c:v>20</c:v>
                </c:pt>
                <c:pt idx="69">
                  <c:v>20</c:v>
                </c:pt>
                <c:pt idx="70">
                  <c:v>20</c:v>
                </c:pt>
                <c:pt idx="71">
                  <c:v>20</c:v>
                </c:pt>
              </c:numCache>
            </c:numRef>
          </c:yVal>
          <c:smooth val="0"/>
          <c:extLst>
            <c:ext xmlns:c16="http://schemas.microsoft.com/office/drawing/2014/chart" uri="{C3380CC4-5D6E-409C-BE32-E72D297353CC}">
              <c16:uniqueId val="{00000000-2B7D-43BF-86F9-E8C6E58228E2}"/>
            </c:ext>
          </c:extLst>
        </c:ser>
        <c:dLbls>
          <c:showLegendKey val="0"/>
          <c:showVal val="0"/>
          <c:showCatName val="0"/>
          <c:showSerName val="0"/>
          <c:showPercent val="0"/>
          <c:showBubbleSize val="0"/>
        </c:dLbls>
        <c:axId val="606387064"/>
        <c:axId val="606384712"/>
      </c:scatterChart>
      <c:valAx>
        <c:axId val="606387064"/>
        <c:scaling>
          <c:orientation val="minMax"/>
          <c:max val="2010"/>
        </c:scaling>
        <c:delete val="0"/>
        <c:axPos val="b"/>
        <c:title>
          <c:tx>
            <c:rich>
              <a:bodyPr/>
              <a:lstStyle/>
              <a:p>
                <a:pPr>
                  <a:defRPr lang="en-GB" sz="1400"/>
                </a:pPr>
                <a:r>
                  <a:rPr lang="en-US" sz="1400"/>
                  <a:t>Year</a:t>
                </a:r>
              </a:p>
            </c:rich>
          </c:tx>
          <c:overlay val="0"/>
        </c:title>
        <c:numFmt formatCode="General" sourceLinked="0"/>
        <c:majorTickMark val="out"/>
        <c:minorTickMark val="in"/>
        <c:tickLblPos val="nextTo"/>
        <c:txPr>
          <a:bodyPr/>
          <a:lstStyle/>
          <a:p>
            <a:pPr>
              <a:defRPr lang="en-GB" sz="1200"/>
            </a:pPr>
            <a:endParaRPr lang="en-US"/>
          </a:p>
        </c:txPr>
        <c:crossAx val="606384712"/>
        <c:crossesAt val="0"/>
        <c:crossBetween val="midCat"/>
        <c:majorUnit val="10"/>
        <c:minorUnit val="2"/>
      </c:valAx>
      <c:valAx>
        <c:axId val="606384712"/>
        <c:scaling>
          <c:logBase val="10"/>
          <c:orientation val="minMax"/>
          <c:min val="0.1"/>
        </c:scaling>
        <c:delete val="0"/>
        <c:axPos val="l"/>
        <c:majorGridlines>
          <c:spPr>
            <a:ln w="0"/>
          </c:spPr>
        </c:majorGridlines>
        <c:title>
          <c:tx>
            <c:rich>
              <a:bodyPr rot="-5400000" vert="horz"/>
              <a:lstStyle/>
              <a:p>
                <a:pPr>
                  <a:defRPr lang="en-GB" sz="1400"/>
                </a:pPr>
                <a:r>
                  <a:rPr lang="en-US" sz="1400"/>
                  <a:t>Dose-equivalent (mSv)</a:t>
                </a:r>
              </a:p>
            </c:rich>
          </c:tx>
          <c:overlay val="0"/>
        </c:title>
        <c:numFmt formatCode="General" sourceLinked="1"/>
        <c:majorTickMark val="out"/>
        <c:minorTickMark val="in"/>
        <c:tickLblPos val="nextTo"/>
        <c:txPr>
          <a:bodyPr/>
          <a:lstStyle/>
          <a:p>
            <a:pPr>
              <a:defRPr lang="en-GB" sz="1200"/>
            </a:pPr>
            <a:endParaRPr lang="en-US"/>
          </a:p>
        </c:txPr>
        <c:crossAx val="606387064"/>
        <c:crossesAt val="1"/>
        <c:crossBetween val="midCat"/>
      </c:valAx>
    </c:plotArea>
    <c:plotVisOnly val="1"/>
    <c:dispBlanksAs val="zero"/>
    <c:showDLblsOverMax val="0"/>
  </c:chart>
  <c:spPr>
    <a:solidFill>
      <a:schemeClr val="accent3">
        <a:lumMod val="60000"/>
        <a:lumOff val="40000"/>
      </a:schemeClr>
    </a:solidFill>
  </c:sp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FFFF00"/>
                </a:solidFill>
                <a:latin typeface="+mn-lt"/>
                <a:ea typeface="+mn-ea"/>
                <a:cs typeface="+mn-cs"/>
              </a:defRPr>
            </a:pPr>
            <a:r>
              <a:rPr lang="en-US">
                <a:solidFill>
                  <a:srgbClr val="FFFF00"/>
                </a:solidFill>
              </a:rPr>
              <a:t>Incoming waste in RWTC premises</a:t>
            </a:r>
          </a:p>
        </c:rich>
      </c:tx>
      <c:layout>
        <c:manualLayout>
          <c:xMode val="edge"/>
          <c:yMode val="edge"/>
          <c:x val="0.28988860007762618"/>
          <c:y val="6.45555578581631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rgbClr val="FFFF00"/>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'[Bilan déchets reçus depuis 2010.xlsx]Feuil1'!$C$3</c:f>
              <c:strCache>
                <c:ptCount val="1"/>
                <c:pt idx="0">
                  <c:v>Masse (T)</c:v>
                </c:pt>
              </c:strCache>
            </c:strRef>
          </c:tx>
          <c:spPr>
            <a:solidFill>
              <a:schemeClr val="accent1"/>
            </a:solidFill>
            <a:ln>
              <a:noFill/>
            </a:ln>
            <a:effectLst/>
            <a:sp3d/>
          </c:spPr>
          <c:invertIfNegative val="0"/>
          <c:cat>
            <c:numRef>
              <c:f>'[Bilan déchets reçus depuis 2010.xlsx]Feuil1'!$B$4:$B$14</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formatCode="mmm\-yy">
                  <c:v>44168</c:v>
                </c:pt>
              </c:numCache>
            </c:numRef>
          </c:cat>
          <c:val>
            <c:numRef>
              <c:f>'[Bilan déchets reçus depuis 2010.xlsx]Feuil1'!$C$4:$C$14</c:f>
              <c:numCache>
                <c:formatCode>General</c:formatCode>
                <c:ptCount val="11"/>
                <c:pt idx="0">
                  <c:v>193</c:v>
                </c:pt>
                <c:pt idx="1">
                  <c:v>126</c:v>
                </c:pt>
                <c:pt idx="2">
                  <c:v>358</c:v>
                </c:pt>
                <c:pt idx="3">
                  <c:v>427</c:v>
                </c:pt>
                <c:pt idx="4">
                  <c:v>295</c:v>
                </c:pt>
                <c:pt idx="5">
                  <c:v>263</c:v>
                </c:pt>
                <c:pt idx="6">
                  <c:v>132</c:v>
                </c:pt>
                <c:pt idx="7">
                  <c:v>523.70000000000005</c:v>
                </c:pt>
                <c:pt idx="8">
                  <c:v>323.10000000000002</c:v>
                </c:pt>
                <c:pt idx="9">
                  <c:v>638.6</c:v>
                </c:pt>
                <c:pt idx="10">
                  <c:v>191</c:v>
                </c:pt>
              </c:numCache>
            </c:numRef>
          </c:val>
          <c:extLst>
            <c:ext xmlns:c16="http://schemas.microsoft.com/office/drawing/2014/chart" uri="{C3380CC4-5D6E-409C-BE32-E72D297353CC}">
              <c16:uniqueId val="{00000000-C338-459C-86F6-098D61EA1034}"/>
            </c:ext>
          </c:extLst>
        </c:ser>
        <c:ser>
          <c:idx val="1"/>
          <c:order val="1"/>
          <c:tx>
            <c:strRef>
              <c:f>'[Bilan déchets reçus depuis 2010.xlsx]Feuil1'!$D$3</c:f>
              <c:strCache>
                <c:ptCount val="1"/>
                <c:pt idx="0">
                  <c:v>Vol (m3)</c:v>
                </c:pt>
              </c:strCache>
            </c:strRef>
          </c:tx>
          <c:spPr>
            <a:solidFill>
              <a:schemeClr val="accent3"/>
            </a:solidFill>
            <a:ln>
              <a:noFill/>
            </a:ln>
            <a:effectLst/>
            <a:sp3d/>
          </c:spPr>
          <c:invertIfNegative val="0"/>
          <c:cat>
            <c:numRef>
              <c:f>'[Bilan déchets reçus depuis 2010.xlsx]Feuil1'!$B$4:$B$14</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formatCode="mmm\-yy">
                  <c:v>44168</c:v>
                </c:pt>
              </c:numCache>
            </c:numRef>
          </c:cat>
          <c:val>
            <c:numRef>
              <c:f>'[Bilan déchets reçus depuis 2010.xlsx]Feuil1'!$D$4:$D$14</c:f>
              <c:numCache>
                <c:formatCode>General</c:formatCode>
                <c:ptCount val="11"/>
                <c:pt idx="0">
                  <c:v>445</c:v>
                </c:pt>
                <c:pt idx="1">
                  <c:v>399</c:v>
                </c:pt>
                <c:pt idx="2">
                  <c:v>521</c:v>
                </c:pt>
                <c:pt idx="3">
                  <c:v>1030</c:v>
                </c:pt>
                <c:pt idx="4">
                  <c:v>792</c:v>
                </c:pt>
                <c:pt idx="5">
                  <c:v>495</c:v>
                </c:pt>
                <c:pt idx="6">
                  <c:v>315</c:v>
                </c:pt>
                <c:pt idx="7">
                  <c:v>684</c:v>
                </c:pt>
                <c:pt idx="8">
                  <c:v>479.7</c:v>
                </c:pt>
                <c:pt idx="9">
                  <c:v>980</c:v>
                </c:pt>
                <c:pt idx="10">
                  <c:v>561</c:v>
                </c:pt>
              </c:numCache>
            </c:numRef>
          </c:val>
          <c:extLst>
            <c:ext xmlns:c16="http://schemas.microsoft.com/office/drawing/2014/chart" uri="{C3380CC4-5D6E-409C-BE32-E72D297353CC}">
              <c16:uniqueId val="{00000001-C338-459C-86F6-098D61EA1034}"/>
            </c:ext>
          </c:extLst>
        </c:ser>
        <c:dLbls>
          <c:showLegendKey val="0"/>
          <c:showVal val="0"/>
          <c:showCatName val="0"/>
          <c:showSerName val="0"/>
          <c:showPercent val="0"/>
          <c:showBubbleSize val="0"/>
        </c:dLbls>
        <c:gapWidth val="150"/>
        <c:shape val="box"/>
        <c:axId val="773528160"/>
        <c:axId val="773528816"/>
        <c:axId val="0"/>
      </c:bar3DChart>
      <c:catAx>
        <c:axId val="77352816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FFFF00"/>
                </a:solidFill>
                <a:latin typeface="+mn-lt"/>
                <a:ea typeface="+mn-ea"/>
                <a:cs typeface="+mn-cs"/>
              </a:defRPr>
            </a:pPr>
            <a:endParaRPr lang="en-US"/>
          </a:p>
        </c:txPr>
        <c:crossAx val="773528816"/>
        <c:crosses val="autoZero"/>
        <c:auto val="1"/>
        <c:lblAlgn val="ctr"/>
        <c:lblOffset val="100"/>
        <c:noMultiLvlLbl val="0"/>
      </c:catAx>
      <c:valAx>
        <c:axId val="773528816"/>
        <c:scaling>
          <c:orientation val="minMax"/>
          <c:max val="1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rgbClr val="FFFF00"/>
                </a:solidFill>
                <a:latin typeface="+mn-lt"/>
                <a:ea typeface="+mn-ea"/>
                <a:cs typeface="+mn-cs"/>
              </a:defRPr>
            </a:pPr>
            <a:endParaRPr lang="en-US"/>
          </a:p>
        </c:txPr>
        <c:crossAx val="773528160"/>
        <c:crosses val="autoZero"/>
        <c:crossBetween val="between"/>
      </c:valAx>
      <c:spPr>
        <a:noFill/>
        <a:ln>
          <a:noFill/>
        </a:ln>
        <a:effectLst/>
      </c:spPr>
    </c:plotArea>
    <c:legend>
      <c:legendPos val="b"/>
      <c:layout>
        <c:manualLayout>
          <c:xMode val="edge"/>
          <c:yMode val="edge"/>
          <c:x val="0.48545726627053198"/>
          <c:y val="0.1915791895192564"/>
          <c:w val="0.29761141123155133"/>
          <c:h val="8.3798666425283885E-2"/>
        </c:manualLayout>
      </c:layout>
      <c:overlay val="0"/>
      <c:spPr>
        <a:noFill/>
        <a:ln>
          <a:noFill/>
        </a:ln>
        <a:effectLst/>
      </c:spPr>
      <c:txPr>
        <a:bodyPr rot="0" spcFirstLastPara="1" vertOverflow="ellipsis" vert="horz" wrap="square" anchor="ctr" anchorCtr="1"/>
        <a:lstStyle/>
        <a:p>
          <a:pPr>
            <a:defRPr sz="900" b="0" i="0" u="none" strike="noStrike" kern="1200" baseline="0">
              <a:solidFill>
                <a:srgbClr val="FFFF00"/>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713861-D958-45B0-A29E-B69601F125F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23CDFFD1-599A-463F-9C0A-E0092F921655}">
      <dgm:prSet phldrT="[Text]" custT="1"/>
      <dgm:spPr>
        <a:solidFill>
          <a:srgbClr val="92D050"/>
        </a:solidFill>
        <a:ln>
          <a:noFill/>
        </a:ln>
        <a:effectLst>
          <a:outerShdw blurRad="63500" sx="102000" sy="102000" algn="ctr" rotWithShape="0">
            <a:prstClr val="black">
              <a:alpha val="40000"/>
            </a:prstClr>
          </a:outerShdw>
        </a:effectLst>
      </dgm:spPr>
      <dgm:t>
        <a:bodyPr/>
        <a:lstStyle/>
        <a:p>
          <a:r>
            <a:rPr lang="en-GB" sz="2400" dirty="0">
              <a:effectLst>
                <a:outerShdw blurRad="38100" dist="38100" dir="2700000" algn="tl">
                  <a:srgbClr val="000000">
                    <a:alpha val="43137"/>
                  </a:srgbClr>
                </a:outerShdw>
              </a:effectLst>
              <a:latin typeface="+mj-lt"/>
            </a:rPr>
            <a:t>Safety benefit</a:t>
          </a:r>
        </a:p>
      </dgm:t>
    </dgm:pt>
    <dgm:pt modelId="{52430735-F33E-4D85-BA32-EAF20E91C635}" type="parTrans" cxnId="{36D5338E-4E60-4539-A076-2CFAA1429041}">
      <dgm:prSet/>
      <dgm:spPr/>
      <dgm:t>
        <a:bodyPr/>
        <a:lstStyle/>
        <a:p>
          <a:endParaRPr lang="en-GB"/>
        </a:p>
      </dgm:t>
    </dgm:pt>
    <dgm:pt modelId="{011BBB3B-CBB9-4E79-A96F-FB832AF42E3B}" type="sibTrans" cxnId="{36D5338E-4E60-4539-A076-2CFAA1429041}">
      <dgm:prSet/>
      <dgm:spPr/>
      <dgm:t>
        <a:bodyPr/>
        <a:lstStyle/>
        <a:p>
          <a:endParaRPr lang="en-GB"/>
        </a:p>
      </dgm:t>
    </dgm:pt>
    <dgm:pt modelId="{208DA86C-4038-4F80-A19E-ED5D50D2AC9D}">
      <dgm:prSet phldrT="[Text]" custT="1"/>
      <dgm:spPr/>
      <dgm:t>
        <a:bodyPr/>
        <a:lstStyle/>
        <a:p>
          <a:r>
            <a:rPr lang="en-GB" sz="1800" dirty="0">
              <a:latin typeface="+mj-lt"/>
            </a:rPr>
            <a:t>Lower dose rates and committed doses</a:t>
          </a:r>
        </a:p>
      </dgm:t>
    </dgm:pt>
    <dgm:pt modelId="{03C50475-CD4C-46C0-AB28-C562A8CEF844}" type="parTrans" cxnId="{308A9213-8AB8-4935-A9E5-47E6A40941D9}">
      <dgm:prSet/>
      <dgm:spPr/>
      <dgm:t>
        <a:bodyPr/>
        <a:lstStyle/>
        <a:p>
          <a:endParaRPr lang="en-GB"/>
        </a:p>
      </dgm:t>
    </dgm:pt>
    <dgm:pt modelId="{FF3D1A58-60AF-48B9-81D3-B090D7EC6266}" type="sibTrans" cxnId="{308A9213-8AB8-4935-A9E5-47E6A40941D9}">
      <dgm:prSet/>
      <dgm:spPr/>
      <dgm:t>
        <a:bodyPr/>
        <a:lstStyle/>
        <a:p>
          <a:endParaRPr lang="en-GB"/>
        </a:p>
      </dgm:t>
    </dgm:pt>
    <dgm:pt modelId="{9134A744-15BF-4CBF-A901-B93E245D55E4}">
      <dgm:prSet phldrT="[Text]" custT="1"/>
      <dgm:spPr>
        <a:solidFill>
          <a:srgbClr val="0070C0"/>
        </a:solidFill>
        <a:ln>
          <a:noFill/>
        </a:ln>
        <a:effectLst>
          <a:outerShdw blurRad="63500" sx="102000" sy="102000" algn="ctr" rotWithShape="0">
            <a:prstClr val="black">
              <a:alpha val="40000"/>
            </a:prstClr>
          </a:outerShdw>
        </a:effectLst>
      </dgm:spPr>
      <dgm:t>
        <a:bodyPr/>
        <a:lstStyle/>
        <a:p>
          <a:r>
            <a:rPr lang="en-GB" sz="2400" dirty="0">
              <a:effectLst>
                <a:outerShdw blurRad="38100" dist="38100" dir="2700000" algn="tl">
                  <a:srgbClr val="000000">
                    <a:alpha val="43137"/>
                  </a:srgbClr>
                </a:outerShdw>
              </a:effectLst>
              <a:latin typeface="+mj-lt"/>
            </a:rPr>
            <a:t>Operational benefit</a:t>
          </a:r>
        </a:p>
      </dgm:t>
    </dgm:pt>
    <dgm:pt modelId="{F573D32C-7C9C-47A3-B542-E2C6EAB78EC4}" type="parTrans" cxnId="{EE711FE5-20C7-4502-97E2-77C852B6DAB1}">
      <dgm:prSet/>
      <dgm:spPr/>
      <dgm:t>
        <a:bodyPr/>
        <a:lstStyle/>
        <a:p>
          <a:endParaRPr lang="en-GB"/>
        </a:p>
      </dgm:t>
    </dgm:pt>
    <dgm:pt modelId="{1E99B60F-B33B-418C-BAA9-83EE99BCF465}" type="sibTrans" cxnId="{EE711FE5-20C7-4502-97E2-77C852B6DAB1}">
      <dgm:prSet/>
      <dgm:spPr/>
      <dgm:t>
        <a:bodyPr/>
        <a:lstStyle/>
        <a:p>
          <a:endParaRPr lang="en-GB"/>
        </a:p>
      </dgm:t>
    </dgm:pt>
    <dgm:pt modelId="{A2413EEE-D717-4AAA-A4CD-674A5CCCE1D0}">
      <dgm:prSet phldrT="[Text]" custT="1"/>
      <dgm:spPr/>
      <dgm:t>
        <a:bodyPr/>
        <a:lstStyle/>
        <a:p>
          <a:r>
            <a:rPr lang="en-GB" sz="1800" dirty="0">
              <a:latin typeface="+mj-lt"/>
            </a:rPr>
            <a:t>Reduced downtime due to faster access</a:t>
          </a:r>
        </a:p>
      </dgm:t>
    </dgm:pt>
    <dgm:pt modelId="{3DFD8735-F886-42A0-BD09-CAAE8C5E5F46}" type="parTrans" cxnId="{A2BB27BA-7705-4B20-A656-18BC28B4E56F}">
      <dgm:prSet/>
      <dgm:spPr/>
      <dgm:t>
        <a:bodyPr/>
        <a:lstStyle/>
        <a:p>
          <a:endParaRPr lang="en-GB"/>
        </a:p>
      </dgm:t>
    </dgm:pt>
    <dgm:pt modelId="{6E80FDDD-0A84-41FE-BFEA-F90BF073D09E}" type="sibTrans" cxnId="{A2BB27BA-7705-4B20-A656-18BC28B4E56F}">
      <dgm:prSet/>
      <dgm:spPr/>
      <dgm:t>
        <a:bodyPr/>
        <a:lstStyle/>
        <a:p>
          <a:endParaRPr lang="en-GB"/>
        </a:p>
      </dgm:t>
    </dgm:pt>
    <dgm:pt modelId="{12092843-8593-41EC-B345-529B53B7E7E4}">
      <dgm:prSet phldrT="[Text]" custT="1"/>
      <dgm:spPr/>
      <dgm:t>
        <a:bodyPr/>
        <a:lstStyle/>
        <a:p>
          <a:r>
            <a:rPr lang="en-GB" sz="1800" dirty="0">
              <a:latin typeface="+mj-lt"/>
            </a:rPr>
            <a:t>Less restrictions for manipulation &amp; access</a:t>
          </a:r>
        </a:p>
      </dgm:t>
    </dgm:pt>
    <dgm:pt modelId="{77CF5279-CDB7-40A9-A573-78A813517B76}" type="parTrans" cxnId="{9805F969-59BA-4CB1-9FA1-09D34A50BB08}">
      <dgm:prSet/>
      <dgm:spPr/>
      <dgm:t>
        <a:bodyPr/>
        <a:lstStyle/>
        <a:p>
          <a:endParaRPr lang="en-GB"/>
        </a:p>
      </dgm:t>
    </dgm:pt>
    <dgm:pt modelId="{FE4EF904-09BF-474C-A670-8FF4DCAC01AD}" type="sibTrans" cxnId="{9805F969-59BA-4CB1-9FA1-09D34A50BB08}">
      <dgm:prSet/>
      <dgm:spPr/>
      <dgm:t>
        <a:bodyPr/>
        <a:lstStyle/>
        <a:p>
          <a:endParaRPr lang="en-GB"/>
        </a:p>
      </dgm:t>
    </dgm:pt>
    <dgm:pt modelId="{E42512CA-6271-47CF-9BF2-205DBA05FD5B}">
      <dgm:prSet phldrT="[Text]" custT="1"/>
      <dgm:spPr>
        <a:solidFill>
          <a:srgbClr val="C00000"/>
        </a:solidFill>
        <a:ln>
          <a:noFill/>
        </a:ln>
        <a:effectLst>
          <a:outerShdw blurRad="63500" sx="102000" sy="102000" algn="ctr" rotWithShape="0">
            <a:prstClr val="black">
              <a:alpha val="40000"/>
            </a:prstClr>
          </a:outerShdw>
        </a:effectLst>
      </dgm:spPr>
      <dgm:t>
        <a:bodyPr/>
        <a:lstStyle/>
        <a:p>
          <a:r>
            <a:rPr lang="en-GB" sz="2400" dirty="0">
              <a:effectLst>
                <a:outerShdw blurRad="38100" dist="38100" dir="2700000" algn="tl">
                  <a:srgbClr val="000000">
                    <a:alpha val="43137"/>
                  </a:srgbClr>
                </a:outerShdw>
              </a:effectLst>
              <a:latin typeface="+mj-lt"/>
            </a:rPr>
            <a:t>End of life-cycle benefit</a:t>
          </a:r>
        </a:p>
      </dgm:t>
    </dgm:pt>
    <dgm:pt modelId="{9D896F94-6A20-4022-938D-4DA72294379A}" type="parTrans" cxnId="{C5FFB842-9107-43E7-9076-C59C8EEC44EF}">
      <dgm:prSet/>
      <dgm:spPr/>
      <dgm:t>
        <a:bodyPr/>
        <a:lstStyle/>
        <a:p>
          <a:endParaRPr lang="en-GB"/>
        </a:p>
      </dgm:t>
    </dgm:pt>
    <dgm:pt modelId="{A62EC7B2-5106-4159-8ACE-CDA74D816063}" type="sibTrans" cxnId="{C5FFB842-9107-43E7-9076-C59C8EEC44EF}">
      <dgm:prSet/>
      <dgm:spPr/>
      <dgm:t>
        <a:bodyPr/>
        <a:lstStyle/>
        <a:p>
          <a:endParaRPr lang="en-GB"/>
        </a:p>
      </dgm:t>
    </dgm:pt>
    <dgm:pt modelId="{2A5FC1DA-48F8-4FB5-B6CE-5368EFE3142C}">
      <dgm:prSet phldrT="[Text]" custT="1"/>
      <dgm:spPr/>
      <dgm:t>
        <a:bodyPr/>
        <a:lstStyle/>
        <a:p>
          <a:r>
            <a:rPr lang="en-GB" sz="1800" dirty="0">
              <a:latin typeface="+mj-lt"/>
            </a:rPr>
            <a:t>Smaller amount and less critical radioactive waste</a:t>
          </a:r>
        </a:p>
      </dgm:t>
    </dgm:pt>
    <dgm:pt modelId="{28C5ED9D-AD01-4BB3-9DC9-B164D6A42C5D}" type="parTrans" cxnId="{D86FB8CB-2FB5-46F2-925E-BC159BDB966E}">
      <dgm:prSet/>
      <dgm:spPr/>
      <dgm:t>
        <a:bodyPr/>
        <a:lstStyle/>
        <a:p>
          <a:endParaRPr lang="en-GB"/>
        </a:p>
      </dgm:t>
    </dgm:pt>
    <dgm:pt modelId="{FFD1BE9D-AEB6-4005-B6EE-0717492D3496}" type="sibTrans" cxnId="{D86FB8CB-2FB5-46F2-925E-BC159BDB966E}">
      <dgm:prSet/>
      <dgm:spPr/>
      <dgm:t>
        <a:bodyPr/>
        <a:lstStyle/>
        <a:p>
          <a:endParaRPr lang="en-GB"/>
        </a:p>
      </dgm:t>
    </dgm:pt>
    <dgm:pt modelId="{F2977DAB-5076-4F16-A539-12D39D987A43}">
      <dgm:prSet phldrT="[Text]" custT="1"/>
      <dgm:spPr/>
      <dgm:t>
        <a:bodyPr/>
        <a:lstStyle/>
        <a:p>
          <a:endParaRPr lang="en-GB" sz="2400" dirty="0">
            <a:latin typeface="+mj-lt"/>
          </a:endParaRPr>
        </a:p>
      </dgm:t>
    </dgm:pt>
    <dgm:pt modelId="{16A0790C-ADAB-4796-947C-05A9F8517009}" type="parTrans" cxnId="{D0805831-F6AD-4B82-8AC3-1727E9CEF4CC}">
      <dgm:prSet/>
      <dgm:spPr/>
      <dgm:t>
        <a:bodyPr/>
        <a:lstStyle/>
        <a:p>
          <a:endParaRPr lang="en-GB"/>
        </a:p>
      </dgm:t>
    </dgm:pt>
    <dgm:pt modelId="{26BA1033-2434-412A-AAB8-30BEA63F02B6}" type="sibTrans" cxnId="{D0805831-F6AD-4B82-8AC3-1727E9CEF4CC}">
      <dgm:prSet/>
      <dgm:spPr/>
      <dgm:t>
        <a:bodyPr/>
        <a:lstStyle/>
        <a:p>
          <a:endParaRPr lang="en-GB"/>
        </a:p>
      </dgm:t>
    </dgm:pt>
    <dgm:pt modelId="{7573560A-D391-4854-A3EE-D668E20E8C00}">
      <dgm:prSet phldrT="[Text]" custT="1"/>
      <dgm:spPr/>
      <dgm:t>
        <a:bodyPr/>
        <a:lstStyle/>
        <a:p>
          <a:r>
            <a:rPr lang="en-US" sz="1800" dirty="0">
              <a:latin typeface="+mj-lt"/>
            </a:rPr>
            <a:t>Smaller financial burden</a:t>
          </a:r>
          <a:endParaRPr lang="en-GB" sz="1800" dirty="0">
            <a:latin typeface="+mj-lt"/>
          </a:endParaRPr>
        </a:p>
      </dgm:t>
    </dgm:pt>
    <dgm:pt modelId="{59E83427-F18E-4AC3-9527-5E5E64A76520}" type="parTrans" cxnId="{885B78B1-CF39-4A8E-B128-16D67F94DA98}">
      <dgm:prSet/>
      <dgm:spPr/>
      <dgm:t>
        <a:bodyPr/>
        <a:lstStyle/>
        <a:p>
          <a:endParaRPr lang="en-GB"/>
        </a:p>
      </dgm:t>
    </dgm:pt>
    <dgm:pt modelId="{565E600D-54B4-4ADC-88F1-C586064A56F2}" type="sibTrans" cxnId="{885B78B1-CF39-4A8E-B128-16D67F94DA98}">
      <dgm:prSet/>
      <dgm:spPr/>
      <dgm:t>
        <a:bodyPr/>
        <a:lstStyle/>
        <a:p>
          <a:endParaRPr lang="en-GB"/>
        </a:p>
      </dgm:t>
    </dgm:pt>
    <dgm:pt modelId="{6E815230-ADBF-4E4A-81D4-1004BCB650B1}">
      <dgm:prSet phldrT="[Text]" custT="1"/>
      <dgm:spPr/>
      <dgm:t>
        <a:bodyPr/>
        <a:lstStyle/>
        <a:p>
          <a:endParaRPr lang="en-GB" sz="1800" dirty="0">
            <a:latin typeface="+mj-lt"/>
          </a:endParaRPr>
        </a:p>
      </dgm:t>
    </dgm:pt>
    <dgm:pt modelId="{64063126-9DF9-4C3E-A815-92C1217B0043}" type="parTrans" cxnId="{57A0E3E8-F9A4-4BBF-9120-006C11C12791}">
      <dgm:prSet/>
      <dgm:spPr/>
      <dgm:t>
        <a:bodyPr/>
        <a:lstStyle/>
        <a:p>
          <a:endParaRPr lang="en-GB"/>
        </a:p>
      </dgm:t>
    </dgm:pt>
    <dgm:pt modelId="{F6DFDA40-F9A6-4F38-AA14-4ACC90AF806D}" type="sibTrans" cxnId="{57A0E3E8-F9A4-4BBF-9120-006C11C12791}">
      <dgm:prSet/>
      <dgm:spPr/>
      <dgm:t>
        <a:bodyPr/>
        <a:lstStyle/>
        <a:p>
          <a:endParaRPr lang="en-GB"/>
        </a:p>
      </dgm:t>
    </dgm:pt>
    <dgm:pt modelId="{D73C6E68-B6D5-408C-BB91-102AC5A44220}">
      <dgm:prSet phldrT="[Text]" custT="1"/>
      <dgm:spPr/>
      <dgm:t>
        <a:bodyPr/>
        <a:lstStyle/>
        <a:p>
          <a:endParaRPr lang="en-GB" sz="1800" dirty="0">
            <a:latin typeface="+mj-lt"/>
          </a:endParaRPr>
        </a:p>
      </dgm:t>
    </dgm:pt>
    <dgm:pt modelId="{B06F4DFD-25E5-4478-9661-31D0B34FA12B}" type="parTrans" cxnId="{B8915BBD-0495-4014-AEFD-860942479107}">
      <dgm:prSet/>
      <dgm:spPr/>
      <dgm:t>
        <a:bodyPr/>
        <a:lstStyle/>
        <a:p>
          <a:endParaRPr lang="en-GB"/>
        </a:p>
      </dgm:t>
    </dgm:pt>
    <dgm:pt modelId="{F01FCFFF-3499-4A85-9691-F9D24729BC5C}" type="sibTrans" cxnId="{B8915BBD-0495-4014-AEFD-860942479107}">
      <dgm:prSet/>
      <dgm:spPr/>
      <dgm:t>
        <a:bodyPr/>
        <a:lstStyle/>
        <a:p>
          <a:endParaRPr lang="en-GB"/>
        </a:p>
      </dgm:t>
    </dgm:pt>
    <dgm:pt modelId="{63CC8FF7-E1E0-4D30-8B47-3FDB6BEFE850}" type="pres">
      <dgm:prSet presAssocID="{8C713861-D958-45B0-A29E-B69601F125FC}" presName="Name0" presStyleCnt="0">
        <dgm:presLayoutVars>
          <dgm:dir/>
          <dgm:animLvl val="lvl"/>
          <dgm:resizeHandles val="exact"/>
        </dgm:presLayoutVars>
      </dgm:prSet>
      <dgm:spPr/>
    </dgm:pt>
    <dgm:pt modelId="{F20B0DC3-D5AD-4331-8A85-4AA82D17445A}" type="pres">
      <dgm:prSet presAssocID="{23CDFFD1-599A-463F-9C0A-E0092F921655}" presName="composite" presStyleCnt="0"/>
      <dgm:spPr/>
    </dgm:pt>
    <dgm:pt modelId="{F07FBB58-D11F-469E-9A51-1B3B874B2C2C}" type="pres">
      <dgm:prSet presAssocID="{23CDFFD1-599A-463F-9C0A-E0092F921655}" presName="parTx" presStyleLbl="alignNode1" presStyleIdx="0" presStyleCnt="3">
        <dgm:presLayoutVars>
          <dgm:chMax val="0"/>
          <dgm:chPref val="0"/>
          <dgm:bulletEnabled val="1"/>
        </dgm:presLayoutVars>
      </dgm:prSet>
      <dgm:spPr/>
    </dgm:pt>
    <dgm:pt modelId="{7B5D670C-758D-4457-A48A-45BB333D58CA}" type="pres">
      <dgm:prSet presAssocID="{23CDFFD1-599A-463F-9C0A-E0092F921655}" presName="desTx" presStyleLbl="alignAccFollowNode1" presStyleIdx="0" presStyleCnt="3">
        <dgm:presLayoutVars>
          <dgm:bulletEnabled val="1"/>
        </dgm:presLayoutVars>
      </dgm:prSet>
      <dgm:spPr/>
    </dgm:pt>
    <dgm:pt modelId="{BD0CD8DB-DD9B-4693-8F26-E50479BA628A}" type="pres">
      <dgm:prSet presAssocID="{011BBB3B-CBB9-4E79-A96F-FB832AF42E3B}" presName="space" presStyleCnt="0"/>
      <dgm:spPr/>
    </dgm:pt>
    <dgm:pt modelId="{2736C8FF-E7E6-4CB6-8B6C-B4EDDD2910C9}" type="pres">
      <dgm:prSet presAssocID="{9134A744-15BF-4CBF-A901-B93E245D55E4}" presName="composite" presStyleCnt="0"/>
      <dgm:spPr/>
    </dgm:pt>
    <dgm:pt modelId="{F9996FEA-31FF-431A-A264-D105B92D00EC}" type="pres">
      <dgm:prSet presAssocID="{9134A744-15BF-4CBF-A901-B93E245D55E4}" presName="parTx" presStyleLbl="alignNode1" presStyleIdx="1" presStyleCnt="3">
        <dgm:presLayoutVars>
          <dgm:chMax val="0"/>
          <dgm:chPref val="0"/>
          <dgm:bulletEnabled val="1"/>
        </dgm:presLayoutVars>
      </dgm:prSet>
      <dgm:spPr/>
    </dgm:pt>
    <dgm:pt modelId="{4C61DB49-DC94-497D-8FFB-442AB5353D45}" type="pres">
      <dgm:prSet presAssocID="{9134A744-15BF-4CBF-A901-B93E245D55E4}" presName="desTx" presStyleLbl="alignAccFollowNode1" presStyleIdx="1" presStyleCnt="3">
        <dgm:presLayoutVars>
          <dgm:bulletEnabled val="1"/>
        </dgm:presLayoutVars>
      </dgm:prSet>
      <dgm:spPr/>
    </dgm:pt>
    <dgm:pt modelId="{809D146A-8D9A-425F-BBB9-373FEB567CE3}" type="pres">
      <dgm:prSet presAssocID="{1E99B60F-B33B-418C-BAA9-83EE99BCF465}" presName="space" presStyleCnt="0"/>
      <dgm:spPr/>
    </dgm:pt>
    <dgm:pt modelId="{0D546593-8EBB-415F-BD86-89538A4D74C0}" type="pres">
      <dgm:prSet presAssocID="{E42512CA-6271-47CF-9BF2-205DBA05FD5B}" presName="composite" presStyleCnt="0"/>
      <dgm:spPr/>
    </dgm:pt>
    <dgm:pt modelId="{88AC9244-EEDD-4D85-A3BC-AE8DCF1DEABA}" type="pres">
      <dgm:prSet presAssocID="{E42512CA-6271-47CF-9BF2-205DBA05FD5B}" presName="parTx" presStyleLbl="alignNode1" presStyleIdx="2" presStyleCnt="3" custScaleX="107306">
        <dgm:presLayoutVars>
          <dgm:chMax val="0"/>
          <dgm:chPref val="0"/>
          <dgm:bulletEnabled val="1"/>
        </dgm:presLayoutVars>
      </dgm:prSet>
      <dgm:spPr/>
    </dgm:pt>
    <dgm:pt modelId="{64ADD3CB-A575-4237-98CA-0C2E6AA23B6F}" type="pres">
      <dgm:prSet presAssocID="{E42512CA-6271-47CF-9BF2-205DBA05FD5B}" presName="desTx" presStyleLbl="alignAccFollowNode1" presStyleIdx="2" presStyleCnt="3" custScaleX="107296">
        <dgm:presLayoutVars>
          <dgm:bulletEnabled val="1"/>
        </dgm:presLayoutVars>
      </dgm:prSet>
      <dgm:spPr/>
    </dgm:pt>
  </dgm:ptLst>
  <dgm:cxnLst>
    <dgm:cxn modelId="{EC556C07-4F62-46C4-BB94-B18EABF21907}" type="presOf" srcId="{8C713861-D958-45B0-A29E-B69601F125FC}" destId="{63CC8FF7-E1E0-4D30-8B47-3FDB6BEFE850}" srcOrd="0" destOrd="0" presId="urn:microsoft.com/office/officeart/2005/8/layout/hList1"/>
    <dgm:cxn modelId="{39C0A912-0EBA-4F8D-8CDC-2BA419576EB6}" type="presOf" srcId="{E42512CA-6271-47CF-9BF2-205DBA05FD5B}" destId="{88AC9244-EEDD-4D85-A3BC-AE8DCF1DEABA}" srcOrd="0" destOrd="0" presId="urn:microsoft.com/office/officeart/2005/8/layout/hList1"/>
    <dgm:cxn modelId="{308A9213-8AB8-4935-A9E5-47E6A40941D9}" srcId="{23CDFFD1-599A-463F-9C0A-E0092F921655}" destId="{208DA86C-4038-4F80-A19E-ED5D50D2AC9D}" srcOrd="0" destOrd="0" parTransId="{03C50475-CD4C-46C0-AB28-C562A8CEF844}" sibTransId="{FF3D1A58-60AF-48B9-81D3-B090D7EC6266}"/>
    <dgm:cxn modelId="{A116DF1B-594F-4508-B85B-122F7B457F4D}" type="presOf" srcId="{F2977DAB-5076-4F16-A539-12D39D987A43}" destId="{7B5D670C-758D-4457-A48A-45BB333D58CA}" srcOrd="0" destOrd="1" presId="urn:microsoft.com/office/officeart/2005/8/layout/hList1"/>
    <dgm:cxn modelId="{CAE3FE2A-5ACF-4939-B86A-61E14C9976E3}" type="presOf" srcId="{12092843-8593-41EC-B345-529B53B7E7E4}" destId="{4C61DB49-DC94-497D-8FFB-442AB5353D45}" srcOrd="0" destOrd="2" presId="urn:microsoft.com/office/officeart/2005/8/layout/hList1"/>
    <dgm:cxn modelId="{D0805831-F6AD-4B82-8AC3-1727E9CEF4CC}" srcId="{23CDFFD1-599A-463F-9C0A-E0092F921655}" destId="{F2977DAB-5076-4F16-A539-12D39D987A43}" srcOrd="1" destOrd="0" parTransId="{16A0790C-ADAB-4796-947C-05A9F8517009}" sibTransId="{26BA1033-2434-412A-AAB8-30BEA63F02B6}"/>
    <dgm:cxn modelId="{7E88AF3E-B749-41C4-8E6F-E870A4BF844B}" type="presOf" srcId="{2A5FC1DA-48F8-4FB5-B6CE-5368EFE3142C}" destId="{64ADD3CB-A575-4237-98CA-0C2E6AA23B6F}" srcOrd="0" destOrd="0" presId="urn:microsoft.com/office/officeart/2005/8/layout/hList1"/>
    <dgm:cxn modelId="{C5FFB842-9107-43E7-9076-C59C8EEC44EF}" srcId="{8C713861-D958-45B0-A29E-B69601F125FC}" destId="{E42512CA-6271-47CF-9BF2-205DBA05FD5B}" srcOrd="2" destOrd="0" parTransId="{9D896F94-6A20-4022-938D-4DA72294379A}" sibTransId="{A62EC7B2-5106-4159-8ACE-CDA74D816063}"/>
    <dgm:cxn modelId="{CF80E443-2544-4D0C-A7C6-5E9695927686}" type="presOf" srcId="{9134A744-15BF-4CBF-A901-B93E245D55E4}" destId="{F9996FEA-31FF-431A-A264-D105B92D00EC}" srcOrd="0" destOrd="0" presId="urn:microsoft.com/office/officeart/2005/8/layout/hList1"/>
    <dgm:cxn modelId="{9805F969-59BA-4CB1-9FA1-09D34A50BB08}" srcId="{9134A744-15BF-4CBF-A901-B93E245D55E4}" destId="{12092843-8593-41EC-B345-529B53B7E7E4}" srcOrd="2" destOrd="0" parTransId="{77CF5279-CDB7-40A9-A573-78A813517B76}" sibTransId="{FE4EF904-09BF-474C-A670-8FF4DCAC01AD}"/>
    <dgm:cxn modelId="{865FA77D-CA01-4EC6-A052-F6C616DF2A51}" type="presOf" srcId="{23CDFFD1-599A-463F-9C0A-E0092F921655}" destId="{F07FBB58-D11F-469E-9A51-1B3B874B2C2C}" srcOrd="0" destOrd="0" presId="urn:microsoft.com/office/officeart/2005/8/layout/hList1"/>
    <dgm:cxn modelId="{AE3A847F-FE80-4D75-9784-6CFED678C095}" type="presOf" srcId="{7573560A-D391-4854-A3EE-D668E20E8C00}" destId="{64ADD3CB-A575-4237-98CA-0C2E6AA23B6F}" srcOrd="0" destOrd="2" presId="urn:microsoft.com/office/officeart/2005/8/layout/hList1"/>
    <dgm:cxn modelId="{2CD1FA84-3360-45D8-9604-60ABA0CF58BD}" type="presOf" srcId="{A2413EEE-D717-4AAA-A4CD-674A5CCCE1D0}" destId="{4C61DB49-DC94-497D-8FFB-442AB5353D45}" srcOrd="0" destOrd="0" presId="urn:microsoft.com/office/officeart/2005/8/layout/hList1"/>
    <dgm:cxn modelId="{36D5338E-4E60-4539-A076-2CFAA1429041}" srcId="{8C713861-D958-45B0-A29E-B69601F125FC}" destId="{23CDFFD1-599A-463F-9C0A-E0092F921655}" srcOrd="0" destOrd="0" parTransId="{52430735-F33E-4D85-BA32-EAF20E91C635}" sibTransId="{011BBB3B-CBB9-4E79-A96F-FB832AF42E3B}"/>
    <dgm:cxn modelId="{769CA9A0-BA82-4621-AFA5-CBD6029A4F69}" type="presOf" srcId="{D73C6E68-B6D5-408C-BB91-102AC5A44220}" destId="{4C61DB49-DC94-497D-8FFB-442AB5353D45}" srcOrd="0" destOrd="1" presId="urn:microsoft.com/office/officeart/2005/8/layout/hList1"/>
    <dgm:cxn modelId="{885B78B1-CF39-4A8E-B128-16D67F94DA98}" srcId="{E42512CA-6271-47CF-9BF2-205DBA05FD5B}" destId="{7573560A-D391-4854-A3EE-D668E20E8C00}" srcOrd="2" destOrd="0" parTransId="{59E83427-F18E-4AC3-9527-5E5E64A76520}" sibTransId="{565E600D-54B4-4ADC-88F1-C586064A56F2}"/>
    <dgm:cxn modelId="{A60B49B5-9C88-42B7-932D-CB74FBA1F09C}" type="presOf" srcId="{208DA86C-4038-4F80-A19E-ED5D50D2AC9D}" destId="{7B5D670C-758D-4457-A48A-45BB333D58CA}" srcOrd="0" destOrd="0" presId="urn:microsoft.com/office/officeart/2005/8/layout/hList1"/>
    <dgm:cxn modelId="{A2BB27BA-7705-4B20-A656-18BC28B4E56F}" srcId="{9134A744-15BF-4CBF-A901-B93E245D55E4}" destId="{A2413EEE-D717-4AAA-A4CD-674A5CCCE1D0}" srcOrd="0" destOrd="0" parTransId="{3DFD8735-F886-42A0-BD09-CAAE8C5E5F46}" sibTransId="{6E80FDDD-0A84-41FE-BFEA-F90BF073D09E}"/>
    <dgm:cxn modelId="{B8915BBD-0495-4014-AEFD-860942479107}" srcId="{9134A744-15BF-4CBF-A901-B93E245D55E4}" destId="{D73C6E68-B6D5-408C-BB91-102AC5A44220}" srcOrd="1" destOrd="0" parTransId="{B06F4DFD-25E5-4478-9661-31D0B34FA12B}" sibTransId="{F01FCFFF-3499-4A85-9691-F9D24729BC5C}"/>
    <dgm:cxn modelId="{5D1714C0-5307-4999-A45B-A5F09D12D488}" type="presOf" srcId="{6E815230-ADBF-4E4A-81D4-1004BCB650B1}" destId="{64ADD3CB-A575-4237-98CA-0C2E6AA23B6F}" srcOrd="0" destOrd="1" presId="urn:microsoft.com/office/officeart/2005/8/layout/hList1"/>
    <dgm:cxn modelId="{D86FB8CB-2FB5-46F2-925E-BC159BDB966E}" srcId="{E42512CA-6271-47CF-9BF2-205DBA05FD5B}" destId="{2A5FC1DA-48F8-4FB5-B6CE-5368EFE3142C}" srcOrd="0" destOrd="0" parTransId="{28C5ED9D-AD01-4BB3-9DC9-B164D6A42C5D}" sibTransId="{FFD1BE9D-AEB6-4005-B6EE-0717492D3496}"/>
    <dgm:cxn modelId="{EE711FE5-20C7-4502-97E2-77C852B6DAB1}" srcId="{8C713861-D958-45B0-A29E-B69601F125FC}" destId="{9134A744-15BF-4CBF-A901-B93E245D55E4}" srcOrd="1" destOrd="0" parTransId="{F573D32C-7C9C-47A3-B542-E2C6EAB78EC4}" sibTransId="{1E99B60F-B33B-418C-BAA9-83EE99BCF465}"/>
    <dgm:cxn modelId="{57A0E3E8-F9A4-4BBF-9120-006C11C12791}" srcId="{E42512CA-6271-47CF-9BF2-205DBA05FD5B}" destId="{6E815230-ADBF-4E4A-81D4-1004BCB650B1}" srcOrd="1" destOrd="0" parTransId="{64063126-9DF9-4C3E-A815-92C1217B0043}" sibTransId="{F6DFDA40-F9A6-4F38-AA14-4ACC90AF806D}"/>
    <dgm:cxn modelId="{2B9EBA7E-0708-4468-BDDE-A9FF98A6588B}" type="presParOf" srcId="{63CC8FF7-E1E0-4D30-8B47-3FDB6BEFE850}" destId="{F20B0DC3-D5AD-4331-8A85-4AA82D17445A}" srcOrd="0" destOrd="0" presId="urn:microsoft.com/office/officeart/2005/8/layout/hList1"/>
    <dgm:cxn modelId="{FB8B8892-3963-4377-9FE1-247FAAA8A48F}" type="presParOf" srcId="{F20B0DC3-D5AD-4331-8A85-4AA82D17445A}" destId="{F07FBB58-D11F-469E-9A51-1B3B874B2C2C}" srcOrd="0" destOrd="0" presId="urn:microsoft.com/office/officeart/2005/8/layout/hList1"/>
    <dgm:cxn modelId="{974A5B60-2A77-4488-AC40-B34F1DB27AB7}" type="presParOf" srcId="{F20B0DC3-D5AD-4331-8A85-4AA82D17445A}" destId="{7B5D670C-758D-4457-A48A-45BB333D58CA}" srcOrd="1" destOrd="0" presId="urn:microsoft.com/office/officeart/2005/8/layout/hList1"/>
    <dgm:cxn modelId="{5F29029C-2DAF-48AB-B0C6-AA4B27949CCA}" type="presParOf" srcId="{63CC8FF7-E1E0-4D30-8B47-3FDB6BEFE850}" destId="{BD0CD8DB-DD9B-4693-8F26-E50479BA628A}" srcOrd="1" destOrd="0" presId="urn:microsoft.com/office/officeart/2005/8/layout/hList1"/>
    <dgm:cxn modelId="{8A9CEB6C-01FE-4127-BCA6-037E5BA106D1}" type="presParOf" srcId="{63CC8FF7-E1E0-4D30-8B47-3FDB6BEFE850}" destId="{2736C8FF-E7E6-4CB6-8B6C-B4EDDD2910C9}" srcOrd="2" destOrd="0" presId="urn:microsoft.com/office/officeart/2005/8/layout/hList1"/>
    <dgm:cxn modelId="{47450DDA-BC8F-4937-9383-D08D49F389DA}" type="presParOf" srcId="{2736C8FF-E7E6-4CB6-8B6C-B4EDDD2910C9}" destId="{F9996FEA-31FF-431A-A264-D105B92D00EC}" srcOrd="0" destOrd="0" presId="urn:microsoft.com/office/officeart/2005/8/layout/hList1"/>
    <dgm:cxn modelId="{42D60B07-84AF-429F-9BB1-3CABE0DD959B}" type="presParOf" srcId="{2736C8FF-E7E6-4CB6-8B6C-B4EDDD2910C9}" destId="{4C61DB49-DC94-497D-8FFB-442AB5353D45}" srcOrd="1" destOrd="0" presId="urn:microsoft.com/office/officeart/2005/8/layout/hList1"/>
    <dgm:cxn modelId="{0B58436C-A9C3-4A3E-AFA8-1F5CA492E6DB}" type="presParOf" srcId="{63CC8FF7-E1E0-4D30-8B47-3FDB6BEFE850}" destId="{809D146A-8D9A-425F-BBB9-373FEB567CE3}" srcOrd="3" destOrd="0" presId="urn:microsoft.com/office/officeart/2005/8/layout/hList1"/>
    <dgm:cxn modelId="{921358E4-6537-4948-8725-B50E252AA182}" type="presParOf" srcId="{63CC8FF7-E1E0-4D30-8B47-3FDB6BEFE850}" destId="{0D546593-8EBB-415F-BD86-89538A4D74C0}" srcOrd="4" destOrd="0" presId="urn:microsoft.com/office/officeart/2005/8/layout/hList1"/>
    <dgm:cxn modelId="{D901D00C-8682-4F45-A05A-C00F39ACF457}" type="presParOf" srcId="{0D546593-8EBB-415F-BD86-89538A4D74C0}" destId="{88AC9244-EEDD-4D85-A3BC-AE8DCF1DEABA}" srcOrd="0" destOrd="0" presId="urn:microsoft.com/office/officeart/2005/8/layout/hList1"/>
    <dgm:cxn modelId="{B19491BC-C961-4648-AC59-54A632B3D159}" type="presParOf" srcId="{0D546593-8EBB-415F-BD86-89538A4D74C0}" destId="{64ADD3CB-A575-4237-98CA-0C2E6AA23B6F}"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7FBB58-D11F-469E-9A51-1B3B874B2C2C}">
      <dsp:nvSpPr>
        <dsp:cNvPr id="0" name=""/>
        <dsp:cNvSpPr/>
      </dsp:nvSpPr>
      <dsp:spPr>
        <a:xfrm>
          <a:off x="13017" y="0"/>
          <a:ext cx="2647171" cy="867522"/>
        </a:xfrm>
        <a:prstGeom prst="rect">
          <a:avLst/>
        </a:prstGeom>
        <a:solidFill>
          <a:srgbClr val="92D050"/>
        </a:solidFill>
        <a:ln w="25400" cap="flat" cmpd="sng" algn="ctr">
          <a:noFill/>
          <a:prstDash val="solid"/>
        </a:ln>
        <a:effectLst>
          <a:outerShdw blurRad="63500" sx="102000" sy="102000" algn="c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GB" sz="2400" kern="1200" dirty="0">
              <a:effectLst>
                <a:outerShdw blurRad="38100" dist="38100" dir="2700000" algn="tl">
                  <a:srgbClr val="000000">
                    <a:alpha val="43137"/>
                  </a:srgbClr>
                </a:outerShdw>
              </a:effectLst>
              <a:latin typeface="+mj-lt"/>
            </a:rPr>
            <a:t>Safety benefit</a:t>
          </a:r>
        </a:p>
      </dsp:txBody>
      <dsp:txXfrm>
        <a:off x="13017" y="0"/>
        <a:ext cx="2647171" cy="867522"/>
      </dsp:txXfrm>
    </dsp:sp>
    <dsp:sp modelId="{7B5D670C-758D-4457-A48A-45BB333D58CA}">
      <dsp:nvSpPr>
        <dsp:cNvPr id="0" name=""/>
        <dsp:cNvSpPr/>
      </dsp:nvSpPr>
      <dsp:spPr>
        <a:xfrm>
          <a:off x="13017" y="867522"/>
          <a:ext cx="2647171" cy="150874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sz="1800" kern="1200" dirty="0">
              <a:latin typeface="+mj-lt"/>
            </a:rPr>
            <a:t>Lower dose rates and committed doses</a:t>
          </a:r>
        </a:p>
        <a:p>
          <a:pPr marL="228600" lvl="1" indent="-228600" algn="l" defTabSz="1066800">
            <a:lnSpc>
              <a:spcPct val="90000"/>
            </a:lnSpc>
            <a:spcBef>
              <a:spcPct val="0"/>
            </a:spcBef>
            <a:spcAft>
              <a:spcPct val="15000"/>
            </a:spcAft>
            <a:buChar char="•"/>
          </a:pPr>
          <a:endParaRPr lang="en-GB" sz="2400" kern="1200" dirty="0">
            <a:latin typeface="+mj-lt"/>
          </a:endParaRPr>
        </a:p>
      </dsp:txBody>
      <dsp:txXfrm>
        <a:off x="13017" y="867522"/>
        <a:ext cx="2647171" cy="1508741"/>
      </dsp:txXfrm>
    </dsp:sp>
    <dsp:sp modelId="{F9996FEA-31FF-431A-A264-D105B92D00EC}">
      <dsp:nvSpPr>
        <dsp:cNvPr id="0" name=""/>
        <dsp:cNvSpPr/>
      </dsp:nvSpPr>
      <dsp:spPr>
        <a:xfrm>
          <a:off x="3030793" y="0"/>
          <a:ext cx="2647171" cy="867522"/>
        </a:xfrm>
        <a:prstGeom prst="rect">
          <a:avLst/>
        </a:prstGeom>
        <a:solidFill>
          <a:srgbClr val="0070C0"/>
        </a:solidFill>
        <a:ln w="25400" cap="flat" cmpd="sng" algn="ctr">
          <a:noFill/>
          <a:prstDash val="solid"/>
        </a:ln>
        <a:effectLst>
          <a:outerShdw blurRad="63500" sx="102000" sy="102000" algn="c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GB" sz="2400" kern="1200" dirty="0">
              <a:effectLst>
                <a:outerShdw blurRad="38100" dist="38100" dir="2700000" algn="tl">
                  <a:srgbClr val="000000">
                    <a:alpha val="43137"/>
                  </a:srgbClr>
                </a:outerShdw>
              </a:effectLst>
              <a:latin typeface="+mj-lt"/>
            </a:rPr>
            <a:t>Operational benefit</a:t>
          </a:r>
        </a:p>
      </dsp:txBody>
      <dsp:txXfrm>
        <a:off x="3030793" y="0"/>
        <a:ext cx="2647171" cy="867522"/>
      </dsp:txXfrm>
    </dsp:sp>
    <dsp:sp modelId="{4C61DB49-DC94-497D-8FFB-442AB5353D45}">
      <dsp:nvSpPr>
        <dsp:cNvPr id="0" name=""/>
        <dsp:cNvSpPr/>
      </dsp:nvSpPr>
      <dsp:spPr>
        <a:xfrm>
          <a:off x="3030793" y="867522"/>
          <a:ext cx="2647171" cy="150874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sz="1800" kern="1200" dirty="0">
              <a:latin typeface="+mj-lt"/>
            </a:rPr>
            <a:t>Reduced downtime due to faster access</a:t>
          </a:r>
        </a:p>
        <a:p>
          <a:pPr marL="171450" lvl="1" indent="-171450" algn="l" defTabSz="800100">
            <a:lnSpc>
              <a:spcPct val="90000"/>
            </a:lnSpc>
            <a:spcBef>
              <a:spcPct val="0"/>
            </a:spcBef>
            <a:spcAft>
              <a:spcPct val="15000"/>
            </a:spcAft>
            <a:buChar char="•"/>
          </a:pPr>
          <a:endParaRPr lang="en-GB" sz="1800" kern="1200" dirty="0">
            <a:latin typeface="+mj-lt"/>
          </a:endParaRPr>
        </a:p>
        <a:p>
          <a:pPr marL="171450" lvl="1" indent="-171450" algn="l" defTabSz="800100">
            <a:lnSpc>
              <a:spcPct val="90000"/>
            </a:lnSpc>
            <a:spcBef>
              <a:spcPct val="0"/>
            </a:spcBef>
            <a:spcAft>
              <a:spcPct val="15000"/>
            </a:spcAft>
            <a:buChar char="•"/>
          </a:pPr>
          <a:r>
            <a:rPr lang="en-GB" sz="1800" kern="1200" dirty="0">
              <a:latin typeface="+mj-lt"/>
            </a:rPr>
            <a:t>Less restrictions for manipulation &amp; access</a:t>
          </a:r>
        </a:p>
      </dsp:txBody>
      <dsp:txXfrm>
        <a:off x="3030793" y="867522"/>
        <a:ext cx="2647171" cy="1508741"/>
      </dsp:txXfrm>
    </dsp:sp>
    <dsp:sp modelId="{88AC9244-EEDD-4D85-A3BC-AE8DCF1DEABA}">
      <dsp:nvSpPr>
        <dsp:cNvPr id="0" name=""/>
        <dsp:cNvSpPr/>
      </dsp:nvSpPr>
      <dsp:spPr>
        <a:xfrm>
          <a:off x="6048569" y="-36961"/>
          <a:ext cx="2843350" cy="867522"/>
        </a:xfrm>
        <a:prstGeom prst="rect">
          <a:avLst/>
        </a:prstGeom>
        <a:solidFill>
          <a:srgbClr val="C00000"/>
        </a:solidFill>
        <a:ln w="25400" cap="flat" cmpd="sng" algn="ctr">
          <a:noFill/>
          <a:prstDash val="solid"/>
        </a:ln>
        <a:effectLst>
          <a:outerShdw blurRad="63500" sx="102000" sy="102000" algn="ctr"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GB" sz="2400" kern="1200" dirty="0">
              <a:effectLst>
                <a:outerShdw blurRad="38100" dist="38100" dir="2700000" algn="tl">
                  <a:srgbClr val="000000">
                    <a:alpha val="43137"/>
                  </a:srgbClr>
                </a:outerShdw>
              </a:effectLst>
              <a:latin typeface="+mj-lt"/>
            </a:rPr>
            <a:t>End of life-cycle benefit</a:t>
          </a:r>
        </a:p>
      </dsp:txBody>
      <dsp:txXfrm>
        <a:off x="6048569" y="-36961"/>
        <a:ext cx="2843350" cy="867522"/>
      </dsp:txXfrm>
    </dsp:sp>
    <dsp:sp modelId="{64ADD3CB-A575-4237-98CA-0C2E6AA23B6F}">
      <dsp:nvSpPr>
        <dsp:cNvPr id="0" name=""/>
        <dsp:cNvSpPr/>
      </dsp:nvSpPr>
      <dsp:spPr>
        <a:xfrm>
          <a:off x="6048701" y="830561"/>
          <a:ext cx="2843085" cy="158266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GB" sz="1800" kern="1200" dirty="0">
              <a:latin typeface="+mj-lt"/>
            </a:rPr>
            <a:t>Smaller amount and less critical radioactive waste</a:t>
          </a:r>
        </a:p>
        <a:p>
          <a:pPr marL="171450" lvl="1" indent="-171450" algn="l" defTabSz="800100">
            <a:lnSpc>
              <a:spcPct val="90000"/>
            </a:lnSpc>
            <a:spcBef>
              <a:spcPct val="0"/>
            </a:spcBef>
            <a:spcAft>
              <a:spcPct val="15000"/>
            </a:spcAft>
            <a:buChar char="•"/>
          </a:pPr>
          <a:endParaRPr lang="en-GB" sz="1800" kern="1200" dirty="0">
            <a:latin typeface="+mj-lt"/>
          </a:endParaRPr>
        </a:p>
        <a:p>
          <a:pPr marL="171450" lvl="1" indent="-171450" algn="l" defTabSz="800100">
            <a:lnSpc>
              <a:spcPct val="90000"/>
            </a:lnSpc>
            <a:spcBef>
              <a:spcPct val="0"/>
            </a:spcBef>
            <a:spcAft>
              <a:spcPct val="15000"/>
            </a:spcAft>
            <a:buChar char="•"/>
          </a:pPr>
          <a:r>
            <a:rPr lang="en-US" sz="1800" kern="1200" dirty="0">
              <a:latin typeface="+mj-lt"/>
            </a:rPr>
            <a:t>Smaller financial burden</a:t>
          </a:r>
          <a:endParaRPr lang="en-GB" sz="1800" kern="1200" dirty="0">
            <a:latin typeface="+mj-lt"/>
          </a:endParaRPr>
        </a:p>
      </dsp:txBody>
      <dsp:txXfrm>
        <a:off x="6048701" y="830561"/>
        <a:ext cx="2843085" cy="158266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5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7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4.wmf"/><Relationship Id="rId2" Type="http://schemas.openxmlformats.org/officeDocument/2006/relationships/image" Target="../media/image163.wmf"/><Relationship Id="rId1" Type="http://schemas.openxmlformats.org/officeDocument/2006/relationships/image" Target="../media/image162.png"/><Relationship Id="rId6" Type="http://schemas.openxmlformats.org/officeDocument/2006/relationships/image" Target="../media/image167.wmf"/><Relationship Id="rId5" Type="http://schemas.openxmlformats.org/officeDocument/2006/relationships/image" Target="../media/image166.wmf"/><Relationship Id="rId4" Type="http://schemas.openxmlformats.org/officeDocument/2006/relationships/image" Target="../media/image165.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26.wmf"/><Relationship Id="rId3" Type="http://schemas.openxmlformats.org/officeDocument/2006/relationships/image" Target="../media/image221.wmf"/><Relationship Id="rId7" Type="http://schemas.openxmlformats.org/officeDocument/2006/relationships/image" Target="../media/image225.wmf"/><Relationship Id="rId2" Type="http://schemas.openxmlformats.org/officeDocument/2006/relationships/image" Target="../media/image220.wmf"/><Relationship Id="rId1" Type="http://schemas.openxmlformats.org/officeDocument/2006/relationships/image" Target="../media/image219.wmf"/><Relationship Id="rId6" Type="http://schemas.openxmlformats.org/officeDocument/2006/relationships/image" Target="../media/image224.wmf"/><Relationship Id="rId5" Type="http://schemas.openxmlformats.org/officeDocument/2006/relationships/image" Target="../media/image223.wmf"/><Relationship Id="rId4" Type="http://schemas.openxmlformats.org/officeDocument/2006/relationships/image" Target="../media/image222.wmf"/><Relationship Id="rId9" Type="http://schemas.openxmlformats.org/officeDocument/2006/relationships/image" Target="../media/image22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4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5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5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53.emf"/></Relationships>
</file>

<file path=ppt/drawings/drawing1.xml><?xml version="1.0" encoding="utf-8"?>
<c:userShapes xmlns:c="http://schemas.openxmlformats.org/drawingml/2006/chart">
  <cdr:relSizeAnchor xmlns:cdr="http://schemas.openxmlformats.org/drawingml/2006/chartDrawing">
    <cdr:from>
      <cdr:x>0.04266</cdr:x>
      <cdr:y>0.06003</cdr:y>
    </cdr:from>
    <cdr:to>
      <cdr:x>0.14437</cdr:x>
      <cdr:y>0.11823</cdr:y>
    </cdr:to>
    <cdr:sp macro="" textlink="">
      <cdr:nvSpPr>
        <cdr:cNvPr id="2" name="TextBox 1"/>
        <cdr:cNvSpPr txBox="1"/>
      </cdr:nvSpPr>
      <cdr:spPr>
        <a:xfrm xmlns:a="http://schemas.openxmlformats.org/drawingml/2006/main">
          <a:off x="357190" y="285752"/>
          <a:ext cx="851515" cy="276999"/>
        </a:xfrm>
        <a:prstGeom xmlns:a="http://schemas.openxmlformats.org/drawingml/2006/main" prst="rect">
          <a:avLst/>
        </a:prstGeom>
        <a:noFill xmlns:a="http://schemas.openxmlformats.org/drawingml/2006/main"/>
        <a:ln xmlns:a="http://schemas.openxmlformats.org/drawingml/2006/main">
          <a:solidFill>
            <a:srgbClr val="00B050"/>
          </a:solidFill>
        </a:ln>
      </cdr:spPr>
      <cdr:txBody>
        <a:bodyPr xmlns:a="http://schemas.openxmlformats.org/drawingml/2006/main" wrap="non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GB" sz="1200" b="1" dirty="0">
              <a:solidFill>
                <a:srgbClr val="00B050"/>
              </a:solidFill>
            </a:rPr>
            <a:t>450 </a:t>
          </a:r>
          <a:r>
            <a:rPr lang="en-GB" sz="1200" b="1" dirty="0" err="1">
              <a:solidFill>
                <a:srgbClr val="00B050"/>
              </a:solidFill>
            </a:rPr>
            <a:t>GeV</a:t>
          </a:r>
          <a:r>
            <a:rPr lang="en-GB" sz="1200" b="1" dirty="0">
              <a:solidFill>
                <a:srgbClr val="00B050"/>
              </a:solidFill>
            </a:rPr>
            <a:t>/c</a:t>
          </a:r>
        </a:p>
      </cdr:txBody>
    </cdr:sp>
  </cdr:relSizeAnchor>
  <cdr:relSizeAnchor xmlns:cdr="http://schemas.openxmlformats.org/drawingml/2006/chartDrawing">
    <cdr:from>
      <cdr:x>0.74233</cdr:x>
      <cdr:y>0.06003</cdr:y>
    </cdr:from>
    <cdr:to>
      <cdr:x>0.83465</cdr:x>
      <cdr:y>0.11823</cdr:y>
    </cdr:to>
    <cdr:sp macro="" textlink="">
      <cdr:nvSpPr>
        <cdr:cNvPr id="3" name="TextBox 1"/>
        <cdr:cNvSpPr txBox="1"/>
      </cdr:nvSpPr>
      <cdr:spPr>
        <a:xfrm xmlns:a="http://schemas.openxmlformats.org/drawingml/2006/main">
          <a:off x="6215106" y="285752"/>
          <a:ext cx="772969" cy="276999"/>
        </a:xfrm>
        <a:prstGeom xmlns:a="http://schemas.openxmlformats.org/drawingml/2006/main" prst="rect">
          <a:avLst/>
        </a:prstGeom>
        <a:ln xmlns:a="http://schemas.openxmlformats.org/drawingml/2006/main">
          <a:solidFill>
            <a:srgbClr val="FF0000"/>
          </a:solidFill>
        </a:ln>
      </cdr:spPr>
      <cdr:txBody>
        <a:bodyPr xmlns:a="http://schemas.openxmlformats.org/drawingml/2006/main" wrap="non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b="1" dirty="0">
              <a:solidFill>
                <a:srgbClr val="FF0000"/>
              </a:solidFill>
              <a:latin typeface="+mj-lt"/>
            </a:rPr>
            <a:t>24 </a:t>
          </a:r>
          <a:r>
            <a:rPr lang="en-GB" sz="1200" b="1" dirty="0" err="1">
              <a:solidFill>
                <a:srgbClr val="FF0000"/>
              </a:solidFill>
              <a:latin typeface="+mj-lt"/>
            </a:rPr>
            <a:t>GeV</a:t>
          </a:r>
          <a:r>
            <a:rPr lang="en-GB" sz="1200" b="1" dirty="0">
              <a:solidFill>
                <a:srgbClr val="FF0000"/>
              </a:solidFill>
              <a:latin typeface="+mj-lt"/>
            </a:rPr>
            <a:t>/c</a:t>
          </a:r>
        </a:p>
      </cdr:txBody>
    </cdr:sp>
  </cdr:relSizeAnchor>
</c:userShapes>
</file>

<file path=ppt/drawings/drawing2.xml><?xml version="1.0" encoding="utf-8"?>
<c:userShapes xmlns:c="http://schemas.openxmlformats.org/drawingml/2006/chart">
  <cdr:relSizeAnchor xmlns:cdr="http://schemas.openxmlformats.org/drawingml/2006/chartDrawing">
    <cdr:from>
      <cdr:x>0.41701</cdr:x>
      <cdr:y>0.1139</cdr:y>
    </cdr:from>
    <cdr:to>
      <cdr:x>0.6031</cdr:x>
      <cdr:y>0.16179</cdr:y>
    </cdr:to>
    <cdr:sp macro="" textlink="">
      <cdr:nvSpPr>
        <cdr:cNvPr id="2" name="TextBox 1"/>
        <cdr:cNvSpPr txBox="1"/>
      </cdr:nvSpPr>
      <cdr:spPr>
        <a:xfrm xmlns:a="http://schemas.openxmlformats.org/drawingml/2006/main">
          <a:off x="3880847" y="692727"/>
          <a:ext cx="1731818" cy="29126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a:solidFill>
                <a:srgbClr val="C00000"/>
              </a:solidFill>
            </a:rPr>
            <a:t>Annual</a:t>
          </a:r>
          <a:r>
            <a:rPr lang="en-GB" sz="1600" baseline="0">
              <a:solidFill>
                <a:srgbClr val="C00000"/>
              </a:solidFill>
            </a:rPr>
            <a:t> occupational limit </a:t>
          </a:r>
          <a:endParaRPr lang="en-GB" sz="1600">
            <a:solidFill>
              <a:srgbClr val="C00000"/>
            </a:solidFill>
          </a:endParaRPr>
        </a:p>
      </cdr:txBody>
    </cdr:sp>
  </cdr:relSizeAnchor>
  <cdr:relSizeAnchor xmlns:cdr="http://schemas.openxmlformats.org/drawingml/2006/chartDrawing">
    <cdr:from>
      <cdr:x>0.62866</cdr:x>
      <cdr:y>0.62372</cdr:y>
    </cdr:from>
    <cdr:to>
      <cdr:x>0.81475</cdr:x>
      <cdr:y>0.67161</cdr:y>
    </cdr:to>
    <cdr:sp macro="" textlink="">
      <cdr:nvSpPr>
        <cdr:cNvPr id="3" name="TextBox 2"/>
        <cdr:cNvSpPr txBox="1"/>
      </cdr:nvSpPr>
      <cdr:spPr>
        <a:xfrm xmlns:a="http://schemas.openxmlformats.org/drawingml/2006/main">
          <a:off x="5850572" y="3793458"/>
          <a:ext cx="1731827" cy="29126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0070C0"/>
              </a:solidFill>
            </a:rPr>
            <a:t>Annual</a:t>
          </a:r>
          <a:r>
            <a:rPr lang="en-GB" sz="1600" baseline="0" dirty="0">
              <a:solidFill>
                <a:srgbClr val="0070C0"/>
              </a:solidFill>
            </a:rPr>
            <a:t> public limit</a:t>
          </a:r>
        </a:p>
      </cdr:txBody>
    </cdr:sp>
  </cdr:relSizeAnchor>
  <cdr:relSizeAnchor xmlns:cdr="http://schemas.openxmlformats.org/drawingml/2006/chartDrawing">
    <cdr:from>
      <cdr:x>0.79954</cdr:x>
      <cdr:y>0.73387</cdr:y>
    </cdr:from>
    <cdr:to>
      <cdr:x>0.98563</cdr:x>
      <cdr:y>0.78176</cdr:y>
    </cdr:to>
    <cdr:sp macro="" textlink="">
      <cdr:nvSpPr>
        <cdr:cNvPr id="4" name="TextBox 3"/>
        <cdr:cNvSpPr txBox="1"/>
      </cdr:nvSpPr>
      <cdr:spPr>
        <a:xfrm xmlns:a="http://schemas.openxmlformats.org/drawingml/2006/main">
          <a:off x="7010400" y="4412574"/>
          <a:ext cx="1631636" cy="287952"/>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00B050"/>
              </a:solidFill>
            </a:rPr>
            <a:t>Annual</a:t>
          </a:r>
          <a:r>
            <a:rPr lang="en-GB" sz="1600" baseline="0" dirty="0">
              <a:solidFill>
                <a:srgbClr val="00B050"/>
              </a:solidFill>
            </a:rPr>
            <a:t> public limit</a:t>
          </a:r>
        </a:p>
        <a:p xmlns:a="http://schemas.openxmlformats.org/drawingml/2006/main">
          <a:endParaRPr lang="en-GB" sz="1600" dirty="0">
            <a:solidFill>
              <a:srgbClr val="00B050"/>
            </a:solidFill>
          </a:endParaRPr>
        </a:p>
      </cdr:txBody>
    </cdr:sp>
  </cdr:relSizeAnchor>
  <cdr:relSizeAnchor xmlns:cdr="http://schemas.openxmlformats.org/drawingml/2006/chartDrawing">
    <cdr:from>
      <cdr:x>0.35632</cdr:x>
      <cdr:y>0.0622</cdr:y>
    </cdr:from>
    <cdr:to>
      <cdr:x>0.43414</cdr:x>
      <cdr:y>0.11138</cdr:y>
    </cdr:to>
    <cdr:sp macro="" textlink="">
      <cdr:nvSpPr>
        <cdr:cNvPr id="29" name="TextBox 28"/>
        <cdr:cNvSpPr txBox="1"/>
      </cdr:nvSpPr>
      <cdr:spPr>
        <a:xfrm xmlns:a="http://schemas.openxmlformats.org/drawingml/2006/main">
          <a:off x="3124200" y="373974"/>
          <a:ext cx="682326" cy="29570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30 </a:t>
          </a:r>
          <a:r>
            <a:rPr lang="en-GB" sz="1400" dirty="0" err="1"/>
            <a:t>Sv</a:t>
          </a:r>
          <a:endParaRPr lang="en-GB" sz="1400" dirty="0"/>
        </a:p>
      </cdr:txBody>
    </cdr:sp>
  </cdr:relSizeAnchor>
  <cdr:relSizeAnchor xmlns:cdr="http://schemas.openxmlformats.org/drawingml/2006/chartDrawing">
    <cdr:from>
      <cdr:x>0.41715</cdr:x>
      <cdr:y>0.26496</cdr:y>
    </cdr:from>
    <cdr:to>
      <cdr:x>0.49497</cdr:x>
      <cdr:y>0.32684</cdr:y>
    </cdr:to>
    <cdr:sp macro="" textlink="">
      <cdr:nvSpPr>
        <cdr:cNvPr id="30" name="TextBox 29"/>
        <cdr:cNvSpPr txBox="1"/>
      </cdr:nvSpPr>
      <cdr:spPr>
        <a:xfrm xmlns:a="http://schemas.openxmlformats.org/drawingml/2006/main">
          <a:off x="3657600" y="1593174"/>
          <a:ext cx="682325" cy="37204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700 </a:t>
          </a:r>
          <a:r>
            <a:rPr lang="en-GB" sz="1400" dirty="0" err="1"/>
            <a:t>mSv</a:t>
          </a:r>
          <a:endParaRPr lang="en-GB" sz="1400" dirty="0"/>
        </a:p>
      </cdr:txBody>
    </cdr:sp>
  </cdr:relSizeAnchor>
  <cdr:relSizeAnchor xmlns:cdr="http://schemas.openxmlformats.org/drawingml/2006/chartDrawing">
    <cdr:from>
      <cdr:x>0.49537</cdr:x>
      <cdr:y>0.32833</cdr:y>
    </cdr:from>
    <cdr:to>
      <cdr:x>0.57319</cdr:x>
      <cdr:y>0.37096</cdr:y>
    </cdr:to>
    <cdr:sp macro="" textlink="">
      <cdr:nvSpPr>
        <cdr:cNvPr id="31" name="TextBox 30"/>
        <cdr:cNvSpPr txBox="1"/>
      </cdr:nvSpPr>
      <cdr:spPr>
        <a:xfrm xmlns:a="http://schemas.openxmlformats.org/drawingml/2006/main">
          <a:off x="4343400" y="1974174"/>
          <a:ext cx="682325" cy="25632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300 </a:t>
          </a:r>
          <a:r>
            <a:rPr lang="en-GB" sz="1400" dirty="0" err="1"/>
            <a:t>mSv</a:t>
          </a:r>
          <a:endParaRPr lang="en-GB" sz="1400" dirty="0"/>
        </a:p>
      </cdr:txBody>
    </cdr:sp>
  </cdr:relSizeAnchor>
  <cdr:relSizeAnchor xmlns:cdr="http://schemas.openxmlformats.org/drawingml/2006/chartDrawing">
    <cdr:from>
      <cdr:x>0.58377</cdr:x>
      <cdr:y>0.37214</cdr:y>
    </cdr:from>
    <cdr:to>
      <cdr:x>0.66158</cdr:x>
      <cdr:y>0.42132</cdr:y>
    </cdr:to>
    <cdr:sp macro="" textlink="">
      <cdr:nvSpPr>
        <cdr:cNvPr id="32" name="TextBox 31"/>
        <cdr:cNvSpPr txBox="1"/>
      </cdr:nvSpPr>
      <cdr:spPr>
        <a:xfrm xmlns:a="http://schemas.openxmlformats.org/drawingml/2006/main">
          <a:off x="5432799" y="2263337"/>
          <a:ext cx="724130" cy="29911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150 </a:t>
          </a:r>
          <a:r>
            <a:rPr lang="en-GB" sz="1400" dirty="0" err="1"/>
            <a:t>mSv</a:t>
          </a:r>
          <a:endParaRPr lang="en-GB" sz="1400" dirty="0"/>
        </a:p>
      </cdr:txBody>
    </cdr:sp>
  </cdr:relSizeAnchor>
  <cdr:relSizeAnchor xmlns:cdr="http://schemas.openxmlformats.org/drawingml/2006/chartDrawing">
    <cdr:from>
      <cdr:x>0.72133</cdr:x>
      <cdr:y>0.42971</cdr:y>
    </cdr:from>
    <cdr:to>
      <cdr:x>0.79915</cdr:x>
      <cdr:y>0.47889</cdr:y>
    </cdr:to>
    <cdr:sp macro="" textlink="">
      <cdr:nvSpPr>
        <cdr:cNvPr id="35" name="TextBox 34"/>
        <cdr:cNvSpPr txBox="1"/>
      </cdr:nvSpPr>
      <cdr:spPr>
        <a:xfrm xmlns:a="http://schemas.openxmlformats.org/drawingml/2006/main">
          <a:off x="6324600" y="2583774"/>
          <a:ext cx="682325" cy="29570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50 </a:t>
          </a:r>
          <a:r>
            <a:rPr lang="en-GB" sz="1400" dirty="0" err="1"/>
            <a:t>mSv</a:t>
          </a:r>
          <a:endParaRPr lang="en-GB" sz="1400" dirty="0"/>
        </a:p>
      </cdr:txBody>
    </cdr:sp>
  </cdr:relSizeAnchor>
  <cdr:relSizeAnchor xmlns:cdr="http://schemas.openxmlformats.org/drawingml/2006/chartDrawing">
    <cdr:from>
      <cdr:x>0.86038</cdr:x>
      <cdr:y>0.4875</cdr:y>
    </cdr:from>
    <cdr:to>
      <cdr:x>0.9382</cdr:x>
      <cdr:y>0.53668</cdr:y>
    </cdr:to>
    <cdr:sp macro="" textlink="">
      <cdr:nvSpPr>
        <cdr:cNvPr id="36" name="TextBox 35"/>
        <cdr:cNvSpPr txBox="1"/>
      </cdr:nvSpPr>
      <cdr:spPr>
        <a:xfrm xmlns:a="http://schemas.openxmlformats.org/drawingml/2006/main">
          <a:off x="7543800" y="2971800"/>
          <a:ext cx="682326" cy="29980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20 </a:t>
          </a:r>
          <a:r>
            <a:rPr lang="en-GB" sz="1400" dirty="0" err="1"/>
            <a:t>mSv</a:t>
          </a:r>
          <a:endParaRPr lang="en-GB" sz="1400" dirty="0"/>
        </a:p>
      </cdr:txBody>
    </cdr:sp>
  </cdr:relSizeAnchor>
  <cdr:relSizeAnchor xmlns:cdr="http://schemas.openxmlformats.org/drawingml/2006/chartDrawing">
    <cdr:from>
      <cdr:x>0.73871</cdr:x>
      <cdr:y>0.55644</cdr:y>
    </cdr:from>
    <cdr:to>
      <cdr:x>0.81653</cdr:x>
      <cdr:y>0.60563</cdr:y>
    </cdr:to>
    <cdr:sp macro="" textlink="">
      <cdr:nvSpPr>
        <cdr:cNvPr id="38" name="TextBox 37"/>
        <cdr:cNvSpPr txBox="1"/>
      </cdr:nvSpPr>
      <cdr:spPr>
        <a:xfrm xmlns:a="http://schemas.openxmlformats.org/drawingml/2006/main">
          <a:off x="6477000" y="3345774"/>
          <a:ext cx="682325" cy="29576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5 </a:t>
          </a:r>
          <a:r>
            <a:rPr lang="en-GB" sz="1400" dirty="0" err="1"/>
            <a:t>mSv</a:t>
          </a:r>
          <a:endParaRPr lang="en-GB" sz="1400" dirty="0"/>
        </a:p>
      </cdr:txBody>
    </cdr:sp>
  </cdr:relSizeAnchor>
  <cdr:relSizeAnchor xmlns:cdr="http://schemas.openxmlformats.org/drawingml/2006/chartDrawing">
    <cdr:from>
      <cdr:x>0.89514</cdr:x>
      <cdr:y>0.6705</cdr:y>
    </cdr:from>
    <cdr:to>
      <cdr:x>0.97296</cdr:x>
      <cdr:y>0.71969</cdr:y>
    </cdr:to>
    <cdr:sp macro="" textlink="">
      <cdr:nvSpPr>
        <cdr:cNvPr id="39" name="TextBox 38"/>
        <cdr:cNvSpPr txBox="1"/>
      </cdr:nvSpPr>
      <cdr:spPr>
        <a:xfrm xmlns:a="http://schemas.openxmlformats.org/drawingml/2006/main">
          <a:off x="7848600" y="4031574"/>
          <a:ext cx="682325" cy="29576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1 </a:t>
          </a:r>
          <a:r>
            <a:rPr lang="en-GB" sz="1400" dirty="0" err="1"/>
            <a:t>mSv</a:t>
          </a:r>
          <a:endParaRPr lang="en-GB" sz="1400" dirty="0"/>
        </a:p>
      </cdr:txBody>
    </cdr:sp>
  </cdr:relSizeAnchor>
  <cdr:relSizeAnchor xmlns:cdr="http://schemas.openxmlformats.org/drawingml/2006/chartDrawing">
    <cdr:from>
      <cdr:x>0.16512</cdr:x>
      <cdr:y>0.32833</cdr:y>
    </cdr:from>
    <cdr:to>
      <cdr:x>0.28679</cdr:x>
      <cdr:y>0.37902</cdr:y>
    </cdr:to>
    <cdr:sp macro="" textlink="">
      <cdr:nvSpPr>
        <cdr:cNvPr id="15" name="TextBox 14"/>
        <cdr:cNvSpPr txBox="1"/>
      </cdr:nvSpPr>
      <cdr:spPr>
        <a:xfrm xmlns:a="http://schemas.openxmlformats.org/drawingml/2006/main">
          <a:off x="1447800" y="1974174"/>
          <a:ext cx="1066800" cy="3048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a:t>Roentgen</a:t>
          </a:r>
        </a:p>
      </cdr:txBody>
    </cdr:sp>
  </cdr:relSizeAnchor>
  <cdr:relSizeAnchor xmlns:cdr="http://schemas.openxmlformats.org/drawingml/2006/chartDrawing">
    <cdr:from>
      <cdr:x>0.64311</cdr:x>
      <cdr:y>0.3125</cdr:y>
    </cdr:from>
    <cdr:to>
      <cdr:x>0.76478</cdr:x>
      <cdr:y>0.4625</cdr:y>
    </cdr:to>
    <cdr:sp macro="" textlink="">
      <cdr:nvSpPr>
        <cdr:cNvPr id="17" name="Straight Arrow Connector 16"/>
        <cdr:cNvSpPr/>
      </cdr:nvSpPr>
      <cdr:spPr>
        <a:xfrm xmlns:a="http://schemas.openxmlformats.org/drawingml/2006/main" rot="10800000" flipV="1">
          <a:off x="5638800" y="1904999"/>
          <a:ext cx="1066800" cy="914401"/>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0.77347</cdr:x>
      <cdr:y>0.275</cdr:y>
    </cdr:from>
    <cdr:to>
      <cdr:x>0.843</cdr:x>
      <cdr:y>0.2875</cdr:y>
    </cdr:to>
    <cdr:sp macro="" textlink="">
      <cdr:nvSpPr>
        <cdr:cNvPr id="18" name="TextBox 17"/>
        <cdr:cNvSpPr txBox="1"/>
      </cdr:nvSpPr>
      <cdr:spPr>
        <a:xfrm xmlns:a="http://schemas.openxmlformats.org/drawingml/2006/main">
          <a:off x="6781800" y="1676400"/>
          <a:ext cx="609600" cy="762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a:t>ICRP</a:t>
          </a:r>
        </a:p>
      </cdr:txBody>
    </cdr:sp>
  </cdr:relSizeAnchor>
  <cdr:relSizeAnchor xmlns:cdr="http://schemas.openxmlformats.org/drawingml/2006/chartDrawing">
    <cdr:from>
      <cdr:x>0.843</cdr:x>
      <cdr:y>0.3125</cdr:y>
    </cdr:from>
    <cdr:to>
      <cdr:x>0.94729</cdr:x>
      <cdr:y>0.35</cdr:y>
    </cdr:to>
    <cdr:sp macro="" textlink="">
      <cdr:nvSpPr>
        <cdr:cNvPr id="19" name="TextBox 18"/>
        <cdr:cNvSpPr txBox="1"/>
      </cdr:nvSpPr>
      <cdr:spPr>
        <a:xfrm xmlns:a="http://schemas.openxmlformats.org/drawingml/2006/main">
          <a:off x="7391400" y="1905000"/>
          <a:ext cx="914400" cy="2286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a:t>ICRP 60</a:t>
          </a:r>
        </a:p>
      </cdr:txBody>
    </cdr:sp>
  </cdr:relSizeAnchor>
  <cdr:relSizeAnchor xmlns:cdr="http://schemas.openxmlformats.org/drawingml/2006/chartDrawing">
    <cdr:from>
      <cdr:x>0.64311</cdr:x>
      <cdr:y>0.6125</cdr:y>
    </cdr:from>
    <cdr:to>
      <cdr:x>0.83431</cdr:x>
      <cdr:y>0.61276</cdr:y>
    </cdr:to>
    <cdr:sp macro="" textlink="">
      <cdr:nvSpPr>
        <cdr:cNvPr id="21" name="Straight Connector 20"/>
        <cdr:cNvSpPr/>
      </cdr:nvSpPr>
      <cdr:spPr>
        <a:xfrm xmlns:a="http://schemas.openxmlformats.org/drawingml/2006/main">
          <a:off x="5638800" y="3733800"/>
          <a:ext cx="1676400" cy="1588"/>
        </a:xfrm>
        <a:prstGeom xmlns:a="http://schemas.openxmlformats.org/drawingml/2006/main" prst="line">
          <a:avLst/>
        </a:prstGeom>
        <a:ln xmlns:a="http://schemas.openxmlformats.org/drawingml/2006/main" w="28575"/>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ln>
              <a:solidFill>
                <a:schemeClr val="bg2">
                  <a:lumMod val="50000"/>
                </a:schemeClr>
              </a:solidFill>
            </a:ln>
          </a:endParaRPr>
        </a:p>
      </cdr:txBody>
    </cdr:sp>
  </cdr:relSizeAnchor>
  <cdr:relSizeAnchor xmlns:cdr="http://schemas.openxmlformats.org/drawingml/2006/chartDrawing">
    <cdr:from>
      <cdr:x>0.83431</cdr:x>
      <cdr:y>0.7125</cdr:y>
    </cdr:from>
    <cdr:to>
      <cdr:x>0.96467</cdr:x>
      <cdr:y>0.71276</cdr:y>
    </cdr:to>
    <cdr:sp macro="" textlink="">
      <cdr:nvSpPr>
        <cdr:cNvPr id="23" name="Straight Connector 22"/>
        <cdr:cNvSpPr/>
      </cdr:nvSpPr>
      <cdr:spPr>
        <a:xfrm xmlns:a="http://schemas.openxmlformats.org/drawingml/2006/main">
          <a:off x="7315200" y="4343400"/>
          <a:ext cx="1143000" cy="1588"/>
        </a:xfrm>
        <a:prstGeom xmlns:a="http://schemas.openxmlformats.org/drawingml/2006/main" prst="line">
          <a:avLst/>
        </a:prstGeom>
        <a:ln xmlns:a="http://schemas.openxmlformats.org/drawingml/2006/main" w="28575">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2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873" cy="496731"/>
          </a:xfrm>
          <a:prstGeom prst="rect">
            <a:avLst/>
          </a:prstGeom>
        </p:spPr>
        <p:txBody>
          <a:bodyPr vert="horz" lIns="92208" tIns="46104" rIns="92208" bIns="46104" rtlCol="0"/>
          <a:lstStyle>
            <a:lvl1pPr algn="l">
              <a:defRPr sz="1200">
                <a:latin typeface="Arial" charset="0"/>
                <a:ea typeface="ＭＳ Ｐゴシック" pitchFamily="16" charset="-128"/>
              </a:defRPr>
            </a:lvl1pPr>
          </a:lstStyle>
          <a:p>
            <a:pPr>
              <a:defRPr/>
            </a:pPr>
            <a:endParaRPr lang="en-GB"/>
          </a:p>
        </p:txBody>
      </p:sp>
      <p:sp>
        <p:nvSpPr>
          <p:cNvPr id="3" name="Date Placeholder 2"/>
          <p:cNvSpPr>
            <a:spLocks noGrp="1"/>
          </p:cNvSpPr>
          <p:nvPr>
            <p:ph type="dt" sz="quarter" idx="1"/>
          </p:nvPr>
        </p:nvSpPr>
        <p:spPr>
          <a:xfrm>
            <a:off x="3850197" y="1"/>
            <a:ext cx="2945873" cy="496731"/>
          </a:xfrm>
          <a:prstGeom prst="rect">
            <a:avLst/>
          </a:prstGeom>
        </p:spPr>
        <p:txBody>
          <a:bodyPr vert="horz" lIns="92208" tIns="46104" rIns="92208" bIns="46104" rtlCol="0"/>
          <a:lstStyle>
            <a:lvl1pPr algn="r">
              <a:defRPr sz="1200">
                <a:latin typeface="Arial" charset="0"/>
                <a:ea typeface="ＭＳ Ｐゴシック" pitchFamily="16" charset="-128"/>
              </a:defRPr>
            </a:lvl1pPr>
          </a:lstStyle>
          <a:p>
            <a:pPr>
              <a:defRPr/>
            </a:pPr>
            <a:fld id="{734A1497-8907-4DC1-871F-2ED7D6E93E41}" type="datetimeFigureOut">
              <a:rPr lang="en-US"/>
              <a:pPr>
                <a:defRPr/>
              </a:pPr>
              <a:t>1/25/2021</a:t>
            </a:fld>
            <a:endParaRPr lang="en-GB"/>
          </a:p>
        </p:txBody>
      </p:sp>
      <p:sp>
        <p:nvSpPr>
          <p:cNvPr id="4" name="Footer Placeholder 3"/>
          <p:cNvSpPr>
            <a:spLocks noGrp="1"/>
          </p:cNvSpPr>
          <p:nvPr>
            <p:ph type="ftr" sz="quarter" idx="2"/>
          </p:nvPr>
        </p:nvSpPr>
        <p:spPr>
          <a:xfrm>
            <a:off x="1" y="9429898"/>
            <a:ext cx="2945873" cy="496731"/>
          </a:xfrm>
          <a:prstGeom prst="rect">
            <a:avLst/>
          </a:prstGeom>
        </p:spPr>
        <p:txBody>
          <a:bodyPr vert="horz" lIns="92208" tIns="46104" rIns="92208" bIns="46104" rtlCol="0" anchor="b"/>
          <a:lstStyle>
            <a:lvl1pPr algn="l">
              <a:defRPr sz="1200">
                <a:latin typeface="Arial" charset="0"/>
                <a:ea typeface="ＭＳ Ｐゴシック" pitchFamily="16" charset="-128"/>
              </a:defRPr>
            </a:lvl1pPr>
          </a:lstStyle>
          <a:p>
            <a:pPr>
              <a:defRPr/>
            </a:pPr>
            <a:endParaRPr lang="en-GB"/>
          </a:p>
        </p:txBody>
      </p:sp>
      <p:sp>
        <p:nvSpPr>
          <p:cNvPr id="5" name="Slide Number Placeholder 4"/>
          <p:cNvSpPr>
            <a:spLocks noGrp="1"/>
          </p:cNvSpPr>
          <p:nvPr>
            <p:ph type="sldNum" sz="quarter" idx="3"/>
          </p:nvPr>
        </p:nvSpPr>
        <p:spPr>
          <a:xfrm>
            <a:off x="3850197" y="9429898"/>
            <a:ext cx="2945873" cy="496731"/>
          </a:xfrm>
          <a:prstGeom prst="rect">
            <a:avLst/>
          </a:prstGeom>
        </p:spPr>
        <p:txBody>
          <a:bodyPr vert="horz" lIns="92208" tIns="46104" rIns="92208" bIns="46104" rtlCol="0" anchor="b"/>
          <a:lstStyle>
            <a:lvl1pPr algn="r">
              <a:defRPr sz="1200">
                <a:latin typeface="Arial" charset="0"/>
                <a:ea typeface="ＭＳ Ｐゴシック" pitchFamily="16" charset="-128"/>
              </a:defRPr>
            </a:lvl1pPr>
          </a:lstStyle>
          <a:p>
            <a:pPr>
              <a:defRPr/>
            </a:pPr>
            <a:fld id="{114AF2C2-2DF2-4B9B-AE4F-3B9644F7549F}" type="slidenum">
              <a:rPr lang="en-GB"/>
              <a:pPr>
                <a:defRPr/>
              </a:pPr>
              <a:t>‹#›</a:t>
            </a:fld>
            <a:endParaRPr lang="en-GB"/>
          </a:p>
        </p:txBody>
      </p:sp>
    </p:spTree>
    <p:extLst>
      <p:ext uri="{BB962C8B-B14F-4D97-AF65-F5344CB8AC3E}">
        <p14:creationId xmlns:p14="http://schemas.microsoft.com/office/powerpoint/2010/main" val="374806376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1-25T07:57:39.642"/>
    </inkml:context>
    <inkml:brush xml:id="br0">
      <inkml:brushProperty name="width" value="0.05" units="cm"/>
      <inkml:brushProperty name="height" value="0.05" units="cm"/>
    </inkml:brush>
  </inkml:definitions>
  <inkml:trace contextRef="#ctx0" brushRef="#br0">1 1 5857,'0'0'776,"0"2"-287,0-1-113,1 3-136,1 2-64,0-1-56,0 3 368,-2-2-336,8 20-128,-1-2-40,1 1-8,-1-1 0,-1-5 0,-1 0-24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1" y="1"/>
            <a:ext cx="2945873" cy="496731"/>
          </a:xfrm>
          <a:prstGeom prst="rect">
            <a:avLst/>
          </a:prstGeom>
          <a:noFill/>
          <a:ln w="9525">
            <a:noFill/>
            <a:miter lim="800000"/>
            <a:headEnd/>
            <a:tailEnd/>
          </a:ln>
        </p:spPr>
        <p:txBody>
          <a:bodyPr vert="horz" wrap="square" lIns="92208" tIns="46104" rIns="92208" bIns="46104" numCol="1" anchor="t" anchorCtr="0" compatLnSpc="1">
            <a:prstTxWarp prst="textNoShape">
              <a:avLst/>
            </a:prstTxWarp>
          </a:bodyPr>
          <a:lstStyle>
            <a:lvl1pPr>
              <a:defRPr sz="1200" b="1">
                <a:latin typeface="Arial" charset="0"/>
                <a:ea typeface="ＭＳ Ｐゴシック" pitchFamily="16" charset="-128"/>
              </a:defRPr>
            </a:lvl1pPr>
          </a:lstStyle>
          <a:p>
            <a:pPr>
              <a:defRPr/>
            </a:pPr>
            <a:endParaRPr lang="en-US"/>
          </a:p>
        </p:txBody>
      </p:sp>
      <p:sp>
        <p:nvSpPr>
          <p:cNvPr id="1027" name="Rectangle 3"/>
          <p:cNvSpPr>
            <a:spLocks noGrp="1" noChangeArrowheads="1"/>
          </p:cNvSpPr>
          <p:nvPr>
            <p:ph type="dt" idx="1"/>
          </p:nvPr>
        </p:nvSpPr>
        <p:spPr bwMode="auto">
          <a:xfrm>
            <a:off x="3851802" y="1"/>
            <a:ext cx="2945873" cy="496731"/>
          </a:xfrm>
          <a:prstGeom prst="rect">
            <a:avLst/>
          </a:prstGeom>
          <a:noFill/>
          <a:ln w="9525">
            <a:noFill/>
            <a:miter lim="800000"/>
            <a:headEnd/>
            <a:tailEnd/>
          </a:ln>
        </p:spPr>
        <p:txBody>
          <a:bodyPr vert="horz" wrap="square" lIns="92208" tIns="46104" rIns="92208" bIns="46104" numCol="1" anchor="t" anchorCtr="0" compatLnSpc="1">
            <a:prstTxWarp prst="textNoShape">
              <a:avLst/>
            </a:prstTxWarp>
          </a:bodyPr>
          <a:lstStyle>
            <a:lvl1pPr algn="r">
              <a:defRPr sz="1200" b="1">
                <a:latin typeface="Arial" charset="0"/>
                <a:ea typeface="ＭＳ Ｐゴシック" pitchFamily="16" charset="-128"/>
              </a:defRPr>
            </a:lvl1pPr>
          </a:lstStyle>
          <a:p>
            <a:pPr>
              <a:defRPr/>
            </a:pPr>
            <a:endParaRPr lang="en-US"/>
          </a:p>
        </p:txBody>
      </p:sp>
      <p:sp>
        <p:nvSpPr>
          <p:cNvPr id="9830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9" name="Rectangle 5"/>
          <p:cNvSpPr>
            <a:spLocks noGrp="1" noChangeArrowheads="1"/>
          </p:cNvSpPr>
          <p:nvPr>
            <p:ph type="body" sz="quarter" idx="3"/>
          </p:nvPr>
        </p:nvSpPr>
        <p:spPr bwMode="auto">
          <a:xfrm>
            <a:off x="905929" y="4716547"/>
            <a:ext cx="4985818" cy="4467381"/>
          </a:xfrm>
          <a:prstGeom prst="rect">
            <a:avLst/>
          </a:prstGeom>
          <a:noFill/>
          <a:ln w="9525">
            <a:noFill/>
            <a:miter lim="800000"/>
            <a:headEnd/>
            <a:tailEnd/>
          </a:ln>
        </p:spPr>
        <p:txBody>
          <a:bodyPr vert="horz" wrap="square" lIns="92208" tIns="46104" rIns="92208" bIns="46104"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30" name="Rectangle 6"/>
          <p:cNvSpPr>
            <a:spLocks noGrp="1" noChangeArrowheads="1"/>
          </p:cNvSpPr>
          <p:nvPr>
            <p:ph type="ftr" sz="quarter" idx="4"/>
          </p:nvPr>
        </p:nvSpPr>
        <p:spPr bwMode="auto">
          <a:xfrm>
            <a:off x="1" y="9431495"/>
            <a:ext cx="2945873" cy="496730"/>
          </a:xfrm>
          <a:prstGeom prst="rect">
            <a:avLst/>
          </a:prstGeom>
          <a:noFill/>
          <a:ln w="9525">
            <a:noFill/>
            <a:miter lim="800000"/>
            <a:headEnd/>
            <a:tailEnd/>
          </a:ln>
        </p:spPr>
        <p:txBody>
          <a:bodyPr vert="horz" wrap="square" lIns="92208" tIns="46104" rIns="92208" bIns="46104" numCol="1" anchor="b" anchorCtr="0" compatLnSpc="1">
            <a:prstTxWarp prst="textNoShape">
              <a:avLst/>
            </a:prstTxWarp>
          </a:bodyPr>
          <a:lstStyle>
            <a:lvl1pPr>
              <a:defRPr sz="1200" b="1">
                <a:latin typeface="Arial" charset="0"/>
                <a:ea typeface="ＭＳ Ｐゴシック" pitchFamily="16" charset="-128"/>
              </a:defRPr>
            </a:lvl1pPr>
          </a:lstStyle>
          <a:p>
            <a:pPr>
              <a:defRPr/>
            </a:pPr>
            <a:endParaRPr lang="en-US"/>
          </a:p>
        </p:txBody>
      </p:sp>
      <p:sp>
        <p:nvSpPr>
          <p:cNvPr id="1031" name="Rectangle 7"/>
          <p:cNvSpPr>
            <a:spLocks noGrp="1" noChangeArrowheads="1"/>
          </p:cNvSpPr>
          <p:nvPr>
            <p:ph type="sldNum" sz="quarter" idx="5"/>
          </p:nvPr>
        </p:nvSpPr>
        <p:spPr bwMode="auto">
          <a:xfrm>
            <a:off x="3851802" y="9431495"/>
            <a:ext cx="2945873" cy="496730"/>
          </a:xfrm>
          <a:prstGeom prst="rect">
            <a:avLst/>
          </a:prstGeom>
          <a:noFill/>
          <a:ln w="9525">
            <a:noFill/>
            <a:miter lim="800000"/>
            <a:headEnd/>
            <a:tailEnd/>
          </a:ln>
        </p:spPr>
        <p:txBody>
          <a:bodyPr vert="horz" wrap="square" lIns="92208" tIns="46104" rIns="92208" bIns="46104" numCol="1" anchor="b" anchorCtr="0" compatLnSpc="1">
            <a:prstTxWarp prst="textNoShape">
              <a:avLst/>
            </a:prstTxWarp>
          </a:bodyPr>
          <a:lstStyle>
            <a:lvl1pPr algn="r">
              <a:defRPr sz="1200" b="1">
                <a:latin typeface="Arial" charset="0"/>
                <a:ea typeface="ＭＳ Ｐゴシック" pitchFamily="16" charset="-128"/>
              </a:defRPr>
            </a:lvl1pPr>
          </a:lstStyle>
          <a:p>
            <a:pPr>
              <a:defRPr/>
            </a:pPr>
            <a:fld id="{3059DFDD-6699-4A54-B00E-8F43C5A3BB21}" type="slidenum">
              <a:rPr lang="en-GB"/>
              <a:pPr>
                <a:defRPr/>
              </a:pPr>
              <a:t>‹#›</a:t>
            </a:fld>
            <a:endParaRPr lang="en-GB"/>
          </a:p>
        </p:txBody>
      </p:sp>
    </p:spTree>
    <p:extLst>
      <p:ext uri="{BB962C8B-B14F-4D97-AF65-F5344CB8AC3E}">
        <p14:creationId xmlns:p14="http://schemas.microsoft.com/office/powerpoint/2010/main" val="24864756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3" Type="http://schemas.openxmlformats.org/officeDocument/2006/relationships/hyperlink" Target="http://international-relations.web.cern.ch/International-Relations/office/nms/china.html" TargetMode="External"/><Relationship Id="rId18" Type="http://schemas.openxmlformats.org/officeDocument/2006/relationships/hyperlink" Target="http://international-relations.web.cern.ch/International-Relations/office/nms/egypt.html" TargetMode="External"/><Relationship Id="rId26" Type="http://schemas.openxmlformats.org/officeDocument/2006/relationships/hyperlink" Target="http://international-relations.web.cern.ch/International-Relations/office/nms/lithuania.html" TargetMode="External"/><Relationship Id="rId39" Type="http://schemas.openxmlformats.org/officeDocument/2006/relationships/hyperlink" Target="http://international-relations.web.cern.ch/International-Relations/office/nms/uae.html" TargetMode="External"/><Relationship Id="rId21" Type="http://schemas.openxmlformats.org/officeDocument/2006/relationships/hyperlink" Target="http://international-relations.web.cern.ch/International-Relations/office/nms/georgia.html" TargetMode="External"/><Relationship Id="rId34" Type="http://schemas.openxmlformats.org/officeDocument/2006/relationships/hyperlink" Target="http://international-relations.web.cern.ch/International-Relations/office/nms/saudiarabia.html" TargetMode="External"/><Relationship Id="rId42" Type="http://schemas.openxmlformats.org/officeDocument/2006/relationships/hyperlink" Target="http://international-relations.web.cern.ch/International-Relations/office/nms/cuba.html" TargetMode="External"/><Relationship Id="rId47" Type="http://schemas.openxmlformats.org/officeDocument/2006/relationships/hyperlink" Target="http://international-relations.web.cern.ch/International-Relations/office/nms/madagascar.html" TargetMode="External"/><Relationship Id="rId50" Type="http://schemas.openxmlformats.org/officeDocument/2006/relationships/hyperlink" Target="http://international-relations.web.cern.ch/International-Relations/office/nms/palestinian.html" TargetMode="External"/><Relationship Id="rId55" Type="http://schemas.openxmlformats.org/officeDocument/2006/relationships/hyperlink" Target="http://international-relations.web.cern.ch/International-Relations/office/nms/srilanka.html" TargetMode="External"/><Relationship Id="rId7" Type="http://schemas.openxmlformats.org/officeDocument/2006/relationships/hyperlink" Target="http://international-relations.web.cern.ch/International-Relations/office/nms/azerbaijan.html" TargetMode="External"/><Relationship Id="rId2" Type="http://schemas.openxmlformats.org/officeDocument/2006/relationships/slide" Target="../slides/slide4.xml"/><Relationship Id="rId16" Type="http://schemas.openxmlformats.org/officeDocument/2006/relationships/hyperlink" Target="http://international-relations.web.cern.ch/International-Relations/office/nms/cyprus.html" TargetMode="External"/><Relationship Id="rId29" Type="http://schemas.openxmlformats.org/officeDocument/2006/relationships/hyperlink" Target="http://international-relations.web.cern.ch/International-Relations/office/nms/montenegro.html" TargetMode="External"/><Relationship Id="rId11" Type="http://schemas.openxmlformats.org/officeDocument/2006/relationships/hyperlink" Target="http://international-relations.web.cern.ch/International-Relations/office/nms/canada.html" TargetMode="External"/><Relationship Id="rId24" Type="http://schemas.openxmlformats.org/officeDocument/2006/relationships/hyperlink" Target="http://international-relations.web.cern.ch/International-Relations/office/nms/jordan.html" TargetMode="External"/><Relationship Id="rId32" Type="http://schemas.openxmlformats.org/officeDocument/2006/relationships/hyperlink" Target="http://international-relations.web.cern.ch/International-Relations/office/nms/pakistan.html" TargetMode="External"/><Relationship Id="rId37" Type="http://schemas.openxmlformats.org/officeDocument/2006/relationships/hyperlink" Target="http://international-relations.web.cern.ch/International-Relations/office/nms/southafrica.html" TargetMode="External"/><Relationship Id="rId40" Type="http://schemas.openxmlformats.org/officeDocument/2006/relationships/hyperlink" Target="http://international-relations.web.cern.ch/International-Relations/office/nms/vietnam.html" TargetMode="External"/><Relationship Id="rId45" Type="http://schemas.openxmlformats.org/officeDocument/2006/relationships/hyperlink" Target="http://international-relations.web.cern.ch/International-Relations/office/nms/latvia.html" TargetMode="External"/><Relationship Id="rId53" Type="http://schemas.openxmlformats.org/officeDocument/2006/relationships/hyperlink" Target="http://international-relations.web.cern.ch/International-Relations/office/nms/rwanda.html" TargetMode="External"/><Relationship Id="rId58" Type="http://schemas.openxmlformats.org/officeDocument/2006/relationships/hyperlink" Target="http://international-relations.web.cern.ch/International-Relations/office/nms/uzbekistan.html" TargetMode="External"/><Relationship Id="rId5" Type="http://schemas.openxmlformats.org/officeDocument/2006/relationships/hyperlink" Target="http://international-relations.web.cern.ch/International-Relations/office/nms/armenia.html" TargetMode="External"/><Relationship Id="rId19" Type="http://schemas.openxmlformats.org/officeDocument/2006/relationships/hyperlink" Target="http://international-relations.web.cern.ch/International-Relations/office/nms/estonia.html" TargetMode="External"/><Relationship Id="rId4" Type="http://schemas.openxmlformats.org/officeDocument/2006/relationships/hyperlink" Target="http://international-relations.web.cern.ch/International-Relations/office/nms/argentina.html" TargetMode="External"/><Relationship Id="rId9" Type="http://schemas.openxmlformats.org/officeDocument/2006/relationships/hyperlink" Target="http://international-relations.web.cern.ch/International-Relations/office/nms/bolivia.html" TargetMode="External"/><Relationship Id="rId14" Type="http://schemas.openxmlformats.org/officeDocument/2006/relationships/hyperlink" Target="http://international-relations.web.cern.ch/International-Relations/office/nms/colombia.html" TargetMode="External"/><Relationship Id="rId22" Type="http://schemas.openxmlformats.org/officeDocument/2006/relationships/hyperlink" Target="http://international-relations.web.cern.ch/International-Relations/office/nms/iceland.html" TargetMode="External"/><Relationship Id="rId27" Type="http://schemas.openxmlformats.org/officeDocument/2006/relationships/hyperlink" Target="http://international-relations.web.cern.ch/International-Relations/office/nms/malta.html" TargetMode="External"/><Relationship Id="rId30" Type="http://schemas.openxmlformats.org/officeDocument/2006/relationships/hyperlink" Target="http://international-relations.web.cern.ch/International-Relations/office/nms/morocco.html" TargetMode="External"/><Relationship Id="rId35" Type="http://schemas.openxmlformats.org/officeDocument/2006/relationships/hyperlink" Target="http://international-relations.web.cern.ch/International-Relations/office/nms/Serbia.html" TargetMode="External"/><Relationship Id="rId43" Type="http://schemas.openxmlformats.org/officeDocument/2006/relationships/hyperlink" Target="http://international-relations.web.cern.ch/International-Relations/office/nms/ghana.html" TargetMode="External"/><Relationship Id="rId48" Type="http://schemas.openxmlformats.org/officeDocument/2006/relationships/hyperlink" Target="http://international-relations.web.cern.ch/International-Relations/office/nms/malaysia.html" TargetMode="External"/><Relationship Id="rId56" Type="http://schemas.openxmlformats.org/officeDocument/2006/relationships/hyperlink" Target="http://international-relations.web.cern.ch/International-Relations/office/nms/thailand.html" TargetMode="External"/><Relationship Id="rId8" Type="http://schemas.openxmlformats.org/officeDocument/2006/relationships/hyperlink" Target="http://international-relations.web.cern.ch/International-Relations/office/nms/belarus.html" TargetMode="External"/><Relationship Id="rId51" Type="http://schemas.openxmlformats.org/officeDocument/2006/relationships/hyperlink" Target="http://international-relations.web.cern.ch/International-Relations/office/nms/philippines.html" TargetMode="External"/><Relationship Id="rId3" Type="http://schemas.openxmlformats.org/officeDocument/2006/relationships/hyperlink" Target="http://international-relations.web.cern.ch/International-Relations/office/nms/algeria.html" TargetMode="External"/><Relationship Id="rId12" Type="http://schemas.openxmlformats.org/officeDocument/2006/relationships/hyperlink" Target="http://international-relations.web.cern.ch/International-Relations/office/nms/chile.html" TargetMode="External"/><Relationship Id="rId17" Type="http://schemas.openxmlformats.org/officeDocument/2006/relationships/hyperlink" Target="http://international-relations.web.cern.ch/International-Relations/office/nms/ecuador.html" TargetMode="External"/><Relationship Id="rId25" Type="http://schemas.openxmlformats.org/officeDocument/2006/relationships/hyperlink" Target="http://international-relations.web.cern.ch/International-Relations/office/nms/korea.html" TargetMode="External"/><Relationship Id="rId33" Type="http://schemas.openxmlformats.org/officeDocument/2006/relationships/hyperlink" Target="http://international-relations.web.cern.ch/International-Relations/office/nms/peru.html" TargetMode="External"/><Relationship Id="rId38" Type="http://schemas.openxmlformats.org/officeDocument/2006/relationships/hyperlink" Target="http://international-relations.web.cern.ch/International-Relations/office/nms/ukraine.html" TargetMode="External"/><Relationship Id="rId46" Type="http://schemas.openxmlformats.org/officeDocument/2006/relationships/hyperlink" Target="http://international-relations.web.cern.ch/International-Relations/office/nms/lebanon.html" TargetMode="External"/><Relationship Id="rId59" Type="http://schemas.openxmlformats.org/officeDocument/2006/relationships/hyperlink" Target="http://international-relations.web.cern.ch/International-Relations/office/nms/venezuela.html" TargetMode="External"/><Relationship Id="rId20" Type="http://schemas.openxmlformats.org/officeDocument/2006/relationships/hyperlink" Target="http://international-relations.web.cern.ch/International-Relations/office/nms/fyrom.html" TargetMode="External"/><Relationship Id="rId41" Type="http://schemas.openxmlformats.org/officeDocument/2006/relationships/hyperlink" Target="http://international-relations.web.cern.ch/International-Relations/office/nms/taipei.html" TargetMode="External"/><Relationship Id="rId54" Type="http://schemas.openxmlformats.org/officeDocument/2006/relationships/hyperlink" Target="http://international-relations.web.cern.ch/International-Relations/office/nms/singapore.html" TargetMode="External"/><Relationship Id="rId1" Type="http://schemas.openxmlformats.org/officeDocument/2006/relationships/notesMaster" Target="../notesMasters/notesMaster1.xml"/><Relationship Id="rId6" Type="http://schemas.openxmlformats.org/officeDocument/2006/relationships/hyperlink" Target="http://international-relations.web.cern.ch/International-Relations/office/nms/australia.html" TargetMode="External"/><Relationship Id="rId15" Type="http://schemas.openxmlformats.org/officeDocument/2006/relationships/hyperlink" Target="http://international-relations.web.cern.ch/International-Relations/office/nms/croatia.html" TargetMode="External"/><Relationship Id="rId23" Type="http://schemas.openxmlformats.org/officeDocument/2006/relationships/hyperlink" Target="http://international-relations.web.cern.ch/International-Relations/office/nms/iran.html" TargetMode="External"/><Relationship Id="rId28" Type="http://schemas.openxmlformats.org/officeDocument/2006/relationships/hyperlink" Target="http://international-relations.web.cern.ch/International-Relations/office/nms/mexico.html" TargetMode="External"/><Relationship Id="rId36" Type="http://schemas.openxmlformats.org/officeDocument/2006/relationships/hyperlink" Target="http://international-relations.web.cern.ch/International-Relations/office/nms/slovenia.html" TargetMode="External"/><Relationship Id="rId49" Type="http://schemas.openxmlformats.org/officeDocument/2006/relationships/hyperlink" Target="http://international-relations.web.cern.ch/International-Relations/office/nms/mozambique.html" TargetMode="External"/><Relationship Id="rId57" Type="http://schemas.openxmlformats.org/officeDocument/2006/relationships/hyperlink" Target="http://international-relations.web.cern.ch/International-Relations/office/nms/tunisia.html" TargetMode="External"/><Relationship Id="rId10" Type="http://schemas.openxmlformats.org/officeDocument/2006/relationships/hyperlink" Target="http://international-relations.web.cern.ch/International-Relations/office/nms/brazil.html" TargetMode="External"/><Relationship Id="rId31" Type="http://schemas.openxmlformats.org/officeDocument/2006/relationships/hyperlink" Target="http://international-relations.web.cern.ch/International-Relations/office/nms/newzealand.html" TargetMode="External"/><Relationship Id="rId44" Type="http://schemas.openxmlformats.org/officeDocument/2006/relationships/hyperlink" Target="http://international-relations.web.cern.ch/International-Relations/office/nms/ireland.html" TargetMode="External"/><Relationship Id="rId52" Type="http://schemas.openxmlformats.org/officeDocument/2006/relationships/hyperlink" Target="http://international-relations.web.cern.ch/International-Relations/office/nms/qatar.html"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txBox="1">
            <a:spLocks noGrp="1" noChangeArrowheads="1"/>
          </p:cNvSpPr>
          <p:nvPr/>
        </p:nvSpPr>
        <p:spPr bwMode="auto">
          <a:xfrm>
            <a:off x="3851802" y="9431495"/>
            <a:ext cx="2945873" cy="49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08" tIns="46104" rIns="92208" bIns="46104" anchor="b"/>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a:fld id="{B9B6E508-2839-4060-8E66-D9598731D041}" type="slidenum">
              <a:rPr lang="en-GB" sz="1200"/>
              <a:pPr algn="r"/>
              <a:t>1</a:t>
            </a:fld>
            <a:endParaRPr lang="en-GB" sz="1200"/>
          </a:p>
        </p:txBody>
      </p:sp>
      <p:sp>
        <p:nvSpPr>
          <p:cNvPr id="99331" name="Rectangle 2"/>
          <p:cNvSpPr>
            <a:spLocks noGrp="1" noRot="1" noChangeAspect="1" noChangeArrowheads="1" noTextEdit="1"/>
          </p:cNvSpPr>
          <p:nvPr>
            <p:ph type="sldImg"/>
          </p:nvPr>
        </p:nvSpPr>
        <p:spPr>
          <a:solidFill>
            <a:srgbClr val="FFFFFF"/>
          </a:solidFill>
          <a:ln/>
        </p:spPr>
      </p:sp>
      <p:sp>
        <p:nvSpPr>
          <p:cNvPr id="99332"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endParaRPr lang="en-US">
              <a:latin typeface="Arial" pitchFamily="34" charset="0"/>
              <a:ea typeface="ＭＳ Ｐゴシック" pitchFamily="34" charset="-128"/>
            </a:endParaRPr>
          </a:p>
        </p:txBody>
      </p:sp>
    </p:spTree>
    <p:extLst>
      <p:ext uri="{BB962C8B-B14F-4D97-AF65-F5344CB8AC3E}">
        <p14:creationId xmlns:p14="http://schemas.microsoft.com/office/powerpoint/2010/main" val="36616213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1E69801-B3E1-4A55-86C9-B895D28EB24E}"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211158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E84F34-F6CF-4DFF-979F-1D0F98354816}" type="slidenum">
              <a:rPr lang="en-US">
                <a:solidFill>
                  <a:prstClr val="black"/>
                </a:solidFill>
              </a:rPr>
              <a:pPr/>
              <a:t>31</a:t>
            </a:fld>
            <a:endParaRPr lang="en-US">
              <a:solidFill>
                <a:prstClr val="black"/>
              </a:solidFill>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6410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D093D12-001D-4F29-86DB-573E6AE08368}" type="slidenum">
              <a:rPr lang="en-GB" smtClean="0">
                <a:solidFill>
                  <a:prstClr val="black"/>
                </a:solidFill>
              </a:rPr>
              <a:pPr>
                <a:defRPr/>
              </a:pPr>
              <a:t>36</a:t>
            </a:fld>
            <a:endParaRPr lang="en-GB">
              <a:solidFill>
                <a:prstClr val="black"/>
              </a:solidFill>
            </a:endParaRPr>
          </a:p>
        </p:txBody>
      </p:sp>
    </p:spTree>
    <p:extLst>
      <p:ext uri="{BB962C8B-B14F-4D97-AF65-F5344CB8AC3E}">
        <p14:creationId xmlns:p14="http://schemas.microsoft.com/office/powerpoint/2010/main" val="971743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01EC-0BB8-4473-B0AE-90B5D8CAA445}" type="slidenum">
              <a:rPr lang="en-GB" smtClean="0">
                <a:solidFill>
                  <a:prstClr val="black"/>
                </a:solidFill>
              </a:rPr>
              <a:pPr/>
              <a:t>37</a:t>
            </a:fld>
            <a:endParaRPr lang="en-GB">
              <a:solidFill>
                <a:prstClr val="black"/>
              </a:solidFill>
            </a:endParaRPr>
          </a:p>
        </p:txBody>
      </p:sp>
    </p:spTree>
    <p:extLst>
      <p:ext uri="{BB962C8B-B14F-4D97-AF65-F5344CB8AC3E}">
        <p14:creationId xmlns:p14="http://schemas.microsoft.com/office/powerpoint/2010/main" val="707757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01EC-0BB8-4473-B0AE-90B5D8CAA445}" type="slidenum">
              <a:rPr lang="en-GB" smtClean="0">
                <a:solidFill>
                  <a:prstClr val="black"/>
                </a:solidFill>
              </a:rPr>
              <a:pPr/>
              <a:t>38</a:t>
            </a:fld>
            <a:endParaRPr lang="en-GB">
              <a:solidFill>
                <a:prstClr val="black"/>
              </a:solidFill>
            </a:endParaRPr>
          </a:p>
        </p:txBody>
      </p:sp>
    </p:spTree>
    <p:extLst>
      <p:ext uri="{BB962C8B-B14F-4D97-AF65-F5344CB8AC3E}">
        <p14:creationId xmlns:p14="http://schemas.microsoft.com/office/powerpoint/2010/main" val="1414336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8E9A184-E879-49C5-89B1-1A4BEBFC4EDE}"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33876177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268BF475-14C8-41AD-96C9-7B31F457A579}" type="datetime1">
              <a:rPr lang="en-US">
                <a:solidFill>
                  <a:prstClr val="black"/>
                </a:solidFill>
              </a:rPr>
              <a:pPr/>
              <a:t>1/25/2021</a:t>
            </a:fld>
            <a:endParaRPr lang="en-US">
              <a:solidFill>
                <a:prstClr val="black"/>
              </a:solidFill>
            </a:endParaRPr>
          </a:p>
        </p:txBody>
      </p:sp>
      <p:sp>
        <p:nvSpPr>
          <p:cNvPr id="6" name="Rectangle 6"/>
          <p:cNvSpPr>
            <a:spLocks noGrp="1" noChangeArrowheads="1"/>
          </p:cNvSpPr>
          <p:nvPr>
            <p:ph type="ftr" sz="quarter" idx="4"/>
          </p:nvPr>
        </p:nvSpPr>
        <p:spPr>
          <a:ln/>
        </p:spPr>
        <p:txBody>
          <a:bodyPr/>
          <a:lstStyle/>
          <a:p>
            <a:r>
              <a:rPr lang="en-US">
                <a:solidFill>
                  <a:prstClr val="black"/>
                </a:solidFill>
              </a:rPr>
              <a:t>V.Naumov</a:t>
            </a:r>
          </a:p>
        </p:txBody>
      </p:sp>
      <p:sp>
        <p:nvSpPr>
          <p:cNvPr id="7" name="Rectangle 7"/>
          <p:cNvSpPr>
            <a:spLocks noGrp="1" noChangeArrowheads="1"/>
          </p:cNvSpPr>
          <p:nvPr>
            <p:ph type="sldNum" sz="quarter" idx="5"/>
          </p:nvPr>
        </p:nvSpPr>
        <p:spPr>
          <a:ln/>
        </p:spPr>
        <p:txBody>
          <a:bodyPr/>
          <a:lstStyle/>
          <a:p>
            <a:fld id="{02B917E7-6B5E-4A90-B590-22E7B076F48E}" type="slidenum">
              <a:rPr lang="en-US">
                <a:solidFill>
                  <a:prstClr val="black"/>
                </a:solidFill>
              </a:rPr>
              <a:pPr/>
              <a:t>44</a:t>
            </a:fld>
            <a:endParaRPr lang="en-US">
              <a:solidFill>
                <a:prstClr val="black"/>
              </a:solidFill>
            </a:endParaRPr>
          </a:p>
        </p:txBody>
      </p:sp>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928567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fr-FR"/>
              <a:t>La dosimétrie à haute dose</a:t>
            </a:r>
          </a:p>
          <a:p>
            <a:endParaRPr lang="fr-FR"/>
          </a:p>
          <a:p>
            <a:r>
              <a:rPr lang="fr-FR"/>
              <a:t>Les points de mesures</a:t>
            </a:r>
          </a:p>
          <a:p>
            <a:r>
              <a:rPr lang="fr-FR"/>
              <a:t>Le long de accélérateur</a:t>
            </a:r>
          </a:p>
          <a:p>
            <a:r>
              <a:rPr lang="fr-FR"/>
              <a:t>La fréquence des mesures</a:t>
            </a:r>
          </a:p>
          <a:p>
            <a:r>
              <a:rPr lang="fr-FR"/>
              <a:t>Les ancienne répartition de dose des années passer</a:t>
            </a:r>
          </a:p>
          <a:p>
            <a:endParaRPr lang="fr-FR"/>
          </a:p>
        </p:txBody>
      </p:sp>
    </p:spTree>
    <p:extLst>
      <p:ext uri="{BB962C8B-B14F-4D97-AF65-F5344CB8AC3E}">
        <p14:creationId xmlns:p14="http://schemas.microsoft.com/office/powerpoint/2010/main" val="16129928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0F536E04-73B0-4EE4-A55D-B273E514BB31}" type="slidenum">
              <a:rPr lang="en-GB" smtClean="0"/>
              <a:pPr>
                <a:defRPr/>
              </a:pPr>
              <a:t>51</a:t>
            </a:fld>
            <a:endParaRPr lang="en-GB"/>
          </a:p>
        </p:txBody>
      </p:sp>
    </p:spTree>
    <p:extLst>
      <p:ext uri="{BB962C8B-B14F-4D97-AF65-F5344CB8AC3E}">
        <p14:creationId xmlns:p14="http://schemas.microsoft.com/office/powerpoint/2010/main" val="20703175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E7D5D1B-DB60-4476-972C-82A4535D00DD}" type="slidenum">
              <a:rPr lang="en-GB" smtClean="0">
                <a:solidFill>
                  <a:prstClr val="black"/>
                </a:solidFill>
              </a:rPr>
              <a:pPr>
                <a:defRPr/>
              </a:pPr>
              <a:t>53</a:t>
            </a:fld>
            <a:endParaRPr lang="en-GB">
              <a:solidFill>
                <a:prstClr val="black"/>
              </a:solidFill>
            </a:endParaRPr>
          </a:p>
        </p:txBody>
      </p:sp>
    </p:spTree>
    <p:extLst>
      <p:ext uri="{BB962C8B-B14F-4D97-AF65-F5344CB8AC3E}">
        <p14:creationId xmlns:p14="http://schemas.microsoft.com/office/powerpoint/2010/main" val="1890127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914335">
              <a:lnSpc>
                <a:spcPct val="90000"/>
              </a:lnSpc>
              <a:defRPr/>
            </a:pPr>
            <a:r>
              <a:rPr lang="en-GB" dirty="0">
                <a:solidFill>
                  <a:srgbClr val="FFD347"/>
                </a:solidFill>
              </a:rPr>
              <a:t>Exploration of a new energy frontier - Proton-proton collisions at E</a:t>
            </a:r>
            <a:r>
              <a:rPr lang="en-GB" baseline="-25000" dirty="0">
                <a:solidFill>
                  <a:srgbClr val="FFD347"/>
                </a:solidFill>
              </a:rPr>
              <a:t>CM</a:t>
            </a:r>
            <a:r>
              <a:rPr lang="en-GB" dirty="0">
                <a:solidFill>
                  <a:srgbClr val="FFD347"/>
                </a:solidFill>
              </a:rPr>
              <a:t> = 14 </a:t>
            </a:r>
            <a:r>
              <a:rPr lang="en-GB" dirty="0" err="1">
                <a:solidFill>
                  <a:srgbClr val="FFD347"/>
                </a:solidFill>
              </a:rPr>
              <a:t>TeV</a:t>
            </a:r>
            <a:endParaRPr lang="en-GB" dirty="0">
              <a:solidFill>
                <a:srgbClr val="FFD347"/>
              </a:solidFill>
            </a:endParaRPr>
          </a:p>
          <a:p>
            <a:endParaRPr lang="en-US" dirty="0"/>
          </a:p>
          <a:p>
            <a:pPr defTabSz="914335">
              <a:defRPr/>
            </a:pPr>
            <a:r>
              <a:rPr lang="en-GB" dirty="0">
                <a:solidFill>
                  <a:srgbClr val="FFFFFF"/>
                </a:solidFill>
                <a:latin typeface="Helvetica" pitchFamily="-112" charset="0"/>
              </a:rPr>
              <a:t>Start-up of the Large Hadron Collider (</a:t>
            </a:r>
            <a:r>
              <a:rPr lang="en-GB" dirty="0">
                <a:solidFill>
                  <a:srgbClr val="FFE389"/>
                </a:solidFill>
                <a:latin typeface="Helvetica" pitchFamily="-112" charset="0"/>
              </a:rPr>
              <a:t>LHC</a:t>
            </a:r>
            <a:r>
              <a:rPr lang="en-GB" dirty="0">
                <a:solidFill>
                  <a:srgbClr val="FFFFFF"/>
                </a:solidFill>
                <a:latin typeface="Helvetica" pitchFamily="-112" charset="0"/>
              </a:rPr>
              <a:t>), one of the largest and truly global scientific projects ever, is the most exciting turning point in particle physics.</a:t>
            </a:r>
          </a:p>
          <a:p>
            <a:endParaRPr lang="en-US" dirty="0"/>
          </a:p>
          <a:p>
            <a:endParaRPr lang="en-US" dirty="0"/>
          </a:p>
          <a:p>
            <a:r>
              <a:rPr lang="en-US" dirty="0"/>
              <a:t>Full </a:t>
            </a:r>
            <a:r>
              <a:rPr lang="en-US" baseline="0" dirty="0"/>
              <a:t>membership to be confirmed very soon : Romania</a:t>
            </a:r>
          </a:p>
          <a:p>
            <a:r>
              <a:rPr lang="en-US" baseline="0" dirty="0"/>
              <a:t>Group of candidates for membership: Israel, Cyprus, Serbia, Slovenia, Turkey.</a:t>
            </a:r>
            <a:endParaRPr lang="en-US" dirty="0"/>
          </a:p>
          <a:p>
            <a:endParaRPr lang="en-US" dirty="0"/>
          </a:p>
          <a:p>
            <a:r>
              <a:rPr lang="en-US" dirty="0"/>
              <a:t>CERN was founded 1954: 12 European States</a:t>
            </a:r>
          </a:p>
          <a:p>
            <a:endParaRPr lang="en-US" dirty="0"/>
          </a:p>
          <a:p>
            <a:r>
              <a:rPr lang="en-US" dirty="0"/>
              <a:t>Geographical enlargement going on at present</a:t>
            </a:r>
          </a:p>
          <a:p>
            <a:endParaRPr lang="en-US" dirty="0"/>
          </a:p>
          <a:p>
            <a:r>
              <a:rPr lang="en-US" b="1" dirty="0"/>
              <a:t>Non-Member States with co-operation agreements</a:t>
            </a:r>
          </a:p>
          <a:p>
            <a:r>
              <a:rPr lang="en-US" dirty="0">
                <a:hlinkClick r:id="rId3" action="ppaction://hlinkfile"/>
              </a:rPr>
              <a:t>Algeria</a:t>
            </a:r>
            <a:r>
              <a:rPr lang="en-US" dirty="0"/>
              <a:t> </a:t>
            </a:r>
            <a:r>
              <a:rPr lang="en-US" dirty="0">
                <a:hlinkClick r:id="rId4" action="ppaction://hlinkfile"/>
              </a:rPr>
              <a:t>- Argentina</a:t>
            </a:r>
            <a:r>
              <a:rPr lang="en-US" dirty="0"/>
              <a:t> </a:t>
            </a:r>
            <a:r>
              <a:rPr lang="en-US" dirty="0">
                <a:hlinkClick r:id="rId5" action="ppaction://hlinkfile"/>
              </a:rPr>
              <a:t>- Armenia</a:t>
            </a:r>
            <a:r>
              <a:rPr lang="en-US" dirty="0"/>
              <a:t> </a:t>
            </a:r>
            <a:r>
              <a:rPr lang="en-US" dirty="0">
                <a:hlinkClick r:id="rId6" action="ppaction://hlinkfile"/>
              </a:rPr>
              <a:t>- Australia</a:t>
            </a:r>
            <a:r>
              <a:rPr lang="en-US" dirty="0"/>
              <a:t> </a:t>
            </a:r>
            <a:r>
              <a:rPr lang="en-US" dirty="0">
                <a:hlinkClick r:id="rId7" action="ppaction://hlinkfile"/>
              </a:rPr>
              <a:t>- Azerbaijan</a:t>
            </a:r>
            <a:r>
              <a:rPr lang="en-US" dirty="0"/>
              <a:t> </a:t>
            </a:r>
            <a:r>
              <a:rPr lang="en-US" dirty="0">
                <a:hlinkClick r:id="rId8" action="ppaction://hlinkfile"/>
              </a:rPr>
              <a:t>- Belarus</a:t>
            </a:r>
            <a:r>
              <a:rPr lang="en-US" dirty="0"/>
              <a:t> </a:t>
            </a:r>
            <a:r>
              <a:rPr lang="en-US" dirty="0">
                <a:hlinkClick r:id="rId9" action="ppaction://hlinkfile"/>
              </a:rPr>
              <a:t>- Bolivia</a:t>
            </a:r>
            <a:r>
              <a:rPr lang="en-US" dirty="0"/>
              <a:t> </a:t>
            </a:r>
            <a:r>
              <a:rPr lang="en-US" dirty="0">
                <a:hlinkClick r:id="rId10" action="ppaction://hlinkfile"/>
              </a:rPr>
              <a:t>- Brazil</a:t>
            </a:r>
            <a:r>
              <a:rPr lang="en-US" dirty="0"/>
              <a:t> </a:t>
            </a:r>
            <a:r>
              <a:rPr lang="en-US" dirty="0">
                <a:hlinkClick r:id="rId11" action="ppaction://hlinkfile"/>
              </a:rPr>
              <a:t>- Canada</a:t>
            </a:r>
            <a:r>
              <a:rPr lang="en-US" dirty="0"/>
              <a:t> </a:t>
            </a:r>
            <a:r>
              <a:rPr lang="en-US" dirty="0">
                <a:hlinkClick r:id="rId12" action="ppaction://hlinkfile"/>
              </a:rPr>
              <a:t>- Chile</a:t>
            </a:r>
            <a:r>
              <a:rPr lang="en-US" dirty="0"/>
              <a:t> </a:t>
            </a:r>
            <a:r>
              <a:rPr lang="en-US" dirty="0">
                <a:hlinkClick r:id="rId13" action="ppaction://hlinkfile"/>
              </a:rPr>
              <a:t>- China</a:t>
            </a:r>
            <a:r>
              <a:rPr lang="en-US" dirty="0"/>
              <a:t> </a:t>
            </a:r>
            <a:r>
              <a:rPr lang="en-US" dirty="0">
                <a:hlinkClick r:id="rId14" action="ppaction://hlinkfile"/>
              </a:rPr>
              <a:t>- Colombia</a:t>
            </a:r>
            <a:r>
              <a:rPr lang="en-US" dirty="0"/>
              <a:t> </a:t>
            </a:r>
            <a:r>
              <a:rPr lang="en-US" dirty="0">
                <a:hlinkClick r:id="rId15" action="ppaction://hlinkfile"/>
              </a:rPr>
              <a:t>- Croatia</a:t>
            </a:r>
            <a:r>
              <a:rPr lang="en-US" dirty="0"/>
              <a:t> </a:t>
            </a:r>
            <a:r>
              <a:rPr lang="en-US" dirty="0">
                <a:hlinkClick r:id="rId16" action="ppaction://hlinkfile"/>
              </a:rPr>
              <a:t>- Cyprus</a:t>
            </a:r>
            <a:r>
              <a:rPr lang="en-US" dirty="0"/>
              <a:t> </a:t>
            </a:r>
            <a:r>
              <a:rPr lang="en-US" dirty="0">
                <a:hlinkClick r:id="rId17" action="ppaction://hlinkfile"/>
              </a:rPr>
              <a:t>- Ecuador</a:t>
            </a:r>
            <a:r>
              <a:rPr lang="en-US" dirty="0"/>
              <a:t> </a:t>
            </a:r>
            <a:r>
              <a:rPr lang="en-US" dirty="0">
                <a:hlinkClick r:id="rId18" action="ppaction://hlinkfile"/>
              </a:rPr>
              <a:t>- Egypt</a:t>
            </a:r>
            <a:r>
              <a:rPr lang="en-US" dirty="0"/>
              <a:t> </a:t>
            </a:r>
            <a:r>
              <a:rPr lang="en-US" dirty="0">
                <a:hlinkClick r:id="rId19" action="ppaction://hlinkfile"/>
              </a:rPr>
              <a:t>- Estonia</a:t>
            </a:r>
            <a:r>
              <a:rPr lang="en-US" dirty="0"/>
              <a:t> </a:t>
            </a:r>
            <a:r>
              <a:rPr lang="en-US" dirty="0">
                <a:hlinkClick r:id="rId20" action="ppaction://hlinkfile"/>
              </a:rPr>
              <a:t>- Former Yugoslav Republic of Macedonia (FYROM)</a:t>
            </a:r>
            <a:r>
              <a:rPr lang="en-US" dirty="0"/>
              <a:t> </a:t>
            </a:r>
            <a:r>
              <a:rPr lang="en-US" dirty="0">
                <a:hlinkClick r:id="rId21" action="ppaction://hlinkfile"/>
              </a:rPr>
              <a:t>- Georgia</a:t>
            </a:r>
            <a:r>
              <a:rPr lang="en-US" dirty="0"/>
              <a:t> </a:t>
            </a:r>
            <a:r>
              <a:rPr lang="en-US" dirty="0">
                <a:hlinkClick r:id="rId22" action="ppaction://hlinkfile"/>
              </a:rPr>
              <a:t>- Iceland</a:t>
            </a:r>
            <a:r>
              <a:rPr lang="en-US" dirty="0"/>
              <a:t> </a:t>
            </a:r>
            <a:r>
              <a:rPr lang="en-US" dirty="0">
                <a:hlinkClick r:id="rId23" action="ppaction://hlinkfile"/>
              </a:rPr>
              <a:t>- Iran</a:t>
            </a:r>
            <a:r>
              <a:rPr lang="en-US" dirty="0"/>
              <a:t> </a:t>
            </a:r>
            <a:r>
              <a:rPr lang="en-US" dirty="0">
                <a:hlinkClick r:id="rId24" action="ppaction://hlinkfile"/>
              </a:rPr>
              <a:t>- Jordan</a:t>
            </a:r>
            <a:r>
              <a:rPr lang="en-US" dirty="0"/>
              <a:t> </a:t>
            </a:r>
            <a:r>
              <a:rPr lang="en-US" dirty="0">
                <a:hlinkClick r:id="rId25" action="ppaction://hlinkfile"/>
              </a:rPr>
              <a:t>- Korea</a:t>
            </a:r>
            <a:r>
              <a:rPr lang="en-US" dirty="0"/>
              <a:t> </a:t>
            </a:r>
            <a:r>
              <a:rPr lang="en-US" dirty="0">
                <a:hlinkClick r:id="rId26" action="ppaction://hlinkfile"/>
              </a:rPr>
              <a:t>- Lithuania</a:t>
            </a:r>
            <a:r>
              <a:rPr lang="en-US" dirty="0"/>
              <a:t> </a:t>
            </a:r>
            <a:r>
              <a:rPr lang="en-US" dirty="0">
                <a:hlinkClick r:id="rId27" action="ppaction://hlinkfile"/>
              </a:rPr>
              <a:t>- Malta</a:t>
            </a:r>
            <a:r>
              <a:rPr lang="en-US" dirty="0"/>
              <a:t> </a:t>
            </a:r>
            <a:r>
              <a:rPr lang="en-US" dirty="0">
                <a:hlinkClick r:id="rId28" action="ppaction://hlinkfile"/>
              </a:rPr>
              <a:t>- Mexico</a:t>
            </a:r>
            <a:r>
              <a:rPr lang="en-US" dirty="0"/>
              <a:t> </a:t>
            </a:r>
            <a:r>
              <a:rPr lang="en-US" dirty="0">
                <a:hlinkClick r:id="rId29" action="ppaction://hlinkfile"/>
              </a:rPr>
              <a:t>- Montenegro</a:t>
            </a:r>
            <a:r>
              <a:rPr lang="en-US" dirty="0"/>
              <a:t> </a:t>
            </a:r>
            <a:r>
              <a:rPr lang="en-US" dirty="0">
                <a:hlinkClick r:id="rId30" action="ppaction://hlinkfile"/>
              </a:rPr>
              <a:t>- Morocco</a:t>
            </a:r>
            <a:r>
              <a:rPr lang="en-US" dirty="0"/>
              <a:t> </a:t>
            </a:r>
            <a:r>
              <a:rPr lang="en-US" dirty="0">
                <a:hlinkClick r:id="rId31" action="ppaction://hlinkfile"/>
              </a:rPr>
              <a:t>- New Zealand</a:t>
            </a:r>
            <a:r>
              <a:rPr lang="en-US" dirty="0"/>
              <a:t> </a:t>
            </a:r>
            <a:r>
              <a:rPr lang="en-US" dirty="0">
                <a:hlinkClick r:id="rId32" action="ppaction://hlinkfile"/>
              </a:rPr>
              <a:t>- Pakistan</a:t>
            </a:r>
            <a:r>
              <a:rPr lang="en-US" dirty="0"/>
              <a:t> </a:t>
            </a:r>
            <a:r>
              <a:rPr lang="en-US" dirty="0">
                <a:hlinkClick r:id="rId33" action="ppaction://hlinkfile"/>
              </a:rPr>
              <a:t>- Peru</a:t>
            </a:r>
            <a:r>
              <a:rPr lang="en-US" dirty="0"/>
              <a:t> </a:t>
            </a:r>
            <a:r>
              <a:rPr lang="en-US" dirty="0">
                <a:hlinkClick r:id="rId34" action="ppaction://hlinkfile"/>
              </a:rPr>
              <a:t>- Saudi Arabia </a:t>
            </a:r>
            <a:r>
              <a:rPr lang="en-US" dirty="0">
                <a:hlinkClick r:id="rId35" action="ppaction://hlinkfile"/>
              </a:rPr>
              <a:t>- Serbia</a:t>
            </a:r>
            <a:r>
              <a:rPr lang="en-US" dirty="0"/>
              <a:t> </a:t>
            </a:r>
            <a:r>
              <a:rPr lang="en-US" dirty="0">
                <a:hlinkClick r:id="rId36" action="ppaction://hlinkfile"/>
              </a:rPr>
              <a:t>- Slovenia</a:t>
            </a:r>
            <a:r>
              <a:rPr lang="en-US" dirty="0"/>
              <a:t> </a:t>
            </a:r>
            <a:r>
              <a:rPr lang="en-US" dirty="0">
                <a:hlinkClick r:id="rId37" action="ppaction://hlinkfile"/>
              </a:rPr>
              <a:t>- South Africa</a:t>
            </a:r>
            <a:r>
              <a:rPr lang="en-US" dirty="0"/>
              <a:t> </a:t>
            </a:r>
            <a:r>
              <a:rPr lang="en-US" dirty="0">
                <a:hlinkClick r:id="rId38" action="ppaction://hlinkfile"/>
              </a:rPr>
              <a:t>- Ukraine</a:t>
            </a:r>
            <a:r>
              <a:rPr lang="en-US" dirty="0"/>
              <a:t> </a:t>
            </a:r>
            <a:r>
              <a:rPr lang="en-US" dirty="0">
                <a:hlinkClick r:id="rId39" action="ppaction://hlinkfile"/>
              </a:rPr>
              <a:t>- United Arab Emirates</a:t>
            </a:r>
            <a:r>
              <a:rPr lang="en-US" dirty="0"/>
              <a:t> </a:t>
            </a:r>
            <a:r>
              <a:rPr lang="en-US" dirty="0">
                <a:hlinkClick r:id="rId40" action="ppaction://hlinkfile"/>
              </a:rPr>
              <a:t>- Vietnam </a:t>
            </a:r>
            <a:endParaRPr lang="en-US" dirty="0"/>
          </a:p>
          <a:p>
            <a:r>
              <a:rPr lang="en-US" b="1" dirty="0"/>
              <a:t>Other Non-Member States with Scientific Contacts at CERN</a:t>
            </a:r>
          </a:p>
          <a:p>
            <a:r>
              <a:rPr lang="en-US" dirty="0">
                <a:hlinkClick r:id="rId41" action="ppaction://hlinkfile"/>
              </a:rPr>
              <a:t>China (Taipei)</a:t>
            </a:r>
            <a:r>
              <a:rPr lang="en-US" dirty="0"/>
              <a:t> </a:t>
            </a:r>
            <a:r>
              <a:rPr lang="en-US" dirty="0">
                <a:hlinkClick r:id="rId42" action="ppaction://hlinkfile"/>
              </a:rPr>
              <a:t>- Cuba</a:t>
            </a:r>
            <a:r>
              <a:rPr lang="en-US" dirty="0"/>
              <a:t> </a:t>
            </a:r>
            <a:r>
              <a:rPr lang="en-US" dirty="0">
                <a:hlinkClick r:id="rId43" action="ppaction://hlinkfile"/>
              </a:rPr>
              <a:t>- Ghana</a:t>
            </a:r>
            <a:r>
              <a:rPr lang="en-US" dirty="0"/>
              <a:t> </a:t>
            </a:r>
            <a:r>
              <a:rPr lang="en-US" dirty="0">
                <a:hlinkClick r:id="rId44" action="ppaction://hlinkfile"/>
              </a:rPr>
              <a:t>- Ireland</a:t>
            </a:r>
            <a:r>
              <a:rPr lang="en-US" dirty="0"/>
              <a:t>  </a:t>
            </a:r>
            <a:r>
              <a:rPr lang="en-US" dirty="0">
                <a:hlinkClick r:id="rId45" action="ppaction://hlinkfile"/>
              </a:rPr>
              <a:t>- Latvia</a:t>
            </a:r>
            <a:r>
              <a:rPr lang="en-US" dirty="0"/>
              <a:t> </a:t>
            </a:r>
            <a:r>
              <a:rPr lang="en-US" dirty="0">
                <a:hlinkClick r:id="rId46" action="ppaction://hlinkfile"/>
              </a:rPr>
              <a:t>- Lebanon</a:t>
            </a:r>
            <a:r>
              <a:rPr lang="en-US" dirty="0"/>
              <a:t> </a:t>
            </a:r>
            <a:r>
              <a:rPr lang="en-US" dirty="0">
                <a:hlinkClick r:id="rId47" action="ppaction://hlinkfile"/>
              </a:rPr>
              <a:t>- Madagascar</a:t>
            </a:r>
            <a:r>
              <a:rPr lang="en-US" dirty="0"/>
              <a:t> </a:t>
            </a:r>
            <a:r>
              <a:rPr lang="en-US" dirty="0">
                <a:hlinkClick r:id="rId48" action="ppaction://hlinkfile"/>
              </a:rPr>
              <a:t>- Malaysia</a:t>
            </a:r>
            <a:r>
              <a:rPr lang="en-US" dirty="0"/>
              <a:t> </a:t>
            </a:r>
            <a:r>
              <a:rPr lang="en-US" dirty="0">
                <a:hlinkClick r:id="rId49" action="ppaction://hlinkfile"/>
              </a:rPr>
              <a:t>- Mozambique</a:t>
            </a:r>
            <a:r>
              <a:rPr lang="en-US" dirty="0"/>
              <a:t> </a:t>
            </a:r>
            <a:r>
              <a:rPr lang="en-US" dirty="0">
                <a:hlinkClick r:id="rId50" action="ppaction://hlinkfile"/>
              </a:rPr>
              <a:t>- Palestinian Authority</a:t>
            </a:r>
            <a:r>
              <a:rPr lang="en-US" dirty="0"/>
              <a:t> </a:t>
            </a:r>
            <a:r>
              <a:rPr lang="en-US" dirty="0">
                <a:hlinkClick r:id="rId51" action="ppaction://hlinkfile"/>
              </a:rPr>
              <a:t>- Philippines</a:t>
            </a:r>
            <a:r>
              <a:rPr lang="en-US" dirty="0"/>
              <a:t> </a:t>
            </a:r>
            <a:r>
              <a:rPr lang="en-US" dirty="0">
                <a:hlinkClick r:id="rId52" action="ppaction://hlinkfile"/>
              </a:rPr>
              <a:t>- Qatar</a:t>
            </a:r>
            <a:r>
              <a:rPr lang="en-US" dirty="0"/>
              <a:t> </a:t>
            </a:r>
            <a:r>
              <a:rPr lang="en-US" dirty="0">
                <a:hlinkClick r:id="rId53" action="ppaction://hlinkfile"/>
              </a:rPr>
              <a:t>- Rwanda</a:t>
            </a:r>
            <a:r>
              <a:rPr lang="en-US" dirty="0"/>
              <a:t> </a:t>
            </a:r>
            <a:r>
              <a:rPr lang="en-US" dirty="0">
                <a:hlinkClick r:id="rId54" action="ppaction://hlinkfile"/>
              </a:rPr>
              <a:t>- Singapore</a:t>
            </a:r>
            <a:r>
              <a:rPr lang="en-US" dirty="0"/>
              <a:t> </a:t>
            </a:r>
            <a:r>
              <a:rPr lang="en-US" dirty="0">
                <a:hlinkClick r:id="rId55" action="ppaction://hlinkfile"/>
              </a:rPr>
              <a:t>- Sri Lanka</a:t>
            </a:r>
            <a:r>
              <a:rPr lang="en-US" dirty="0"/>
              <a:t> </a:t>
            </a:r>
            <a:r>
              <a:rPr lang="en-US" dirty="0">
                <a:hlinkClick r:id="rId56" action="ppaction://hlinkfile"/>
              </a:rPr>
              <a:t>- Thailand</a:t>
            </a:r>
            <a:r>
              <a:rPr lang="en-US" dirty="0"/>
              <a:t> </a:t>
            </a:r>
            <a:r>
              <a:rPr lang="en-US" dirty="0">
                <a:hlinkClick r:id="rId57" action="ppaction://hlinkfile"/>
              </a:rPr>
              <a:t>- Tunisia</a:t>
            </a:r>
            <a:r>
              <a:rPr lang="en-US" dirty="0"/>
              <a:t> </a:t>
            </a:r>
            <a:r>
              <a:rPr lang="en-US" dirty="0">
                <a:hlinkClick r:id="rId58" action="ppaction://hlinkfile"/>
              </a:rPr>
              <a:t>- Uzbekistan </a:t>
            </a:r>
            <a:r>
              <a:rPr lang="en-US" dirty="0">
                <a:hlinkClick r:id="rId59" action="ppaction://hlinkfile"/>
              </a:rPr>
              <a:t>- Venezuela</a:t>
            </a:r>
            <a:r>
              <a:rPr lang="en-US" dirty="0"/>
              <a:t> </a:t>
            </a:r>
          </a:p>
          <a:p>
            <a:endParaRPr lang="en-US" dirty="0"/>
          </a:p>
          <a:p>
            <a:endParaRPr lang="en-GB" dirty="0"/>
          </a:p>
        </p:txBody>
      </p:sp>
      <p:sp>
        <p:nvSpPr>
          <p:cNvPr id="4" name="Slide Number Placeholder 3"/>
          <p:cNvSpPr>
            <a:spLocks noGrp="1"/>
          </p:cNvSpPr>
          <p:nvPr>
            <p:ph type="sldNum" sz="quarter" idx="10"/>
          </p:nvPr>
        </p:nvSpPr>
        <p:spPr/>
        <p:txBody>
          <a:bodyPr/>
          <a:lstStyle/>
          <a:p>
            <a:pPr>
              <a:defRPr/>
            </a:pPr>
            <a:fld id="{AF535E6E-368E-40F2-A678-A21F23A4C0C9}" type="slidenum">
              <a:rPr lang="en-US" smtClean="0">
                <a:solidFill>
                  <a:prstClr val="black"/>
                </a:solidFill>
              </a:rPr>
              <a:pPr>
                <a:defRPr/>
              </a:pPr>
              <a:t>4</a:t>
            </a:fld>
            <a:endParaRPr lang="en-US">
              <a:solidFill>
                <a:prstClr val="black"/>
              </a:solidFill>
            </a:endParaRPr>
          </a:p>
        </p:txBody>
      </p:sp>
    </p:spTree>
    <p:extLst>
      <p:ext uri="{BB962C8B-B14F-4D97-AF65-F5344CB8AC3E}">
        <p14:creationId xmlns:p14="http://schemas.microsoft.com/office/powerpoint/2010/main" val="40551021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B8CA2A7-A9C3-4389-8504-82B48FE826E2}" type="slidenum">
              <a:rPr lang="en-GB" smtClean="0">
                <a:solidFill>
                  <a:prstClr val="black"/>
                </a:solidFill>
              </a:rPr>
              <a:pPr>
                <a:defRPr/>
              </a:pPr>
              <a:t>54</a:t>
            </a:fld>
            <a:endParaRPr lang="en-GB">
              <a:solidFill>
                <a:prstClr val="black"/>
              </a:solidFill>
            </a:endParaRPr>
          </a:p>
        </p:txBody>
      </p:sp>
    </p:spTree>
    <p:extLst>
      <p:ext uri="{BB962C8B-B14F-4D97-AF65-F5344CB8AC3E}">
        <p14:creationId xmlns:p14="http://schemas.microsoft.com/office/powerpoint/2010/main" val="1288988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A668E8C-5CC5-43D0-B432-B4F5B7636BED}" type="slidenum">
              <a:rPr lang="en-GB" smtClean="0">
                <a:solidFill>
                  <a:prstClr val="black"/>
                </a:solidFill>
              </a:rPr>
              <a:pPr>
                <a:defRPr/>
              </a:pPr>
              <a:t>67</a:t>
            </a:fld>
            <a:endParaRPr lang="en-GB">
              <a:solidFill>
                <a:prstClr val="black"/>
              </a:solidFill>
            </a:endParaRPr>
          </a:p>
        </p:txBody>
      </p:sp>
    </p:spTree>
    <p:extLst>
      <p:ext uri="{BB962C8B-B14F-4D97-AF65-F5344CB8AC3E}">
        <p14:creationId xmlns:p14="http://schemas.microsoft.com/office/powerpoint/2010/main" val="995599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3CD2706-E164-4698-9DD4-DB7F8C0CAF82}" type="slidenum">
              <a:rPr lang="en-GB" smtClean="0">
                <a:solidFill>
                  <a:prstClr val="black"/>
                </a:solidFill>
              </a:rPr>
              <a:pPr>
                <a:defRPr/>
              </a:pPr>
              <a:t>68</a:t>
            </a:fld>
            <a:endParaRPr lang="en-GB">
              <a:solidFill>
                <a:prstClr val="black"/>
              </a:solidFill>
            </a:endParaRPr>
          </a:p>
        </p:txBody>
      </p:sp>
    </p:spTree>
    <p:extLst>
      <p:ext uri="{BB962C8B-B14F-4D97-AF65-F5344CB8AC3E}">
        <p14:creationId xmlns:p14="http://schemas.microsoft.com/office/powerpoint/2010/main" val="3091539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F7FD73C-4D71-4A8A-81EC-5BBB160DE7D5}" type="slidenum">
              <a:rPr lang="en-GB" smtClean="0">
                <a:solidFill>
                  <a:prstClr val="black"/>
                </a:solidFill>
              </a:rPr>
              <a:pPr>
                <a:defRPr/>
              </a:pPr>
              <a:t>69</a:t>
            </a:fld>
            <a:endParaRPr lang="en-GB">
              <a:solidFill>
                <a:prstClr val="black"/>
              </a:solidFill>
            </a:endParaRPr>
          </a:p>
        </p:txBody>
      </p:sp>
    </p:spTree>
    <p:extLst>
      <p:ext uri="{BB962C8B-B14F-4D97-AF65-F5344CB8AC3E}">
        <p14:creationId xmlns:p14="http://schemas.microsoft.com/office/powerpoint/2010/main" val="12000202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C084F33-F068-41A3-9ABA-4DF6ADC0F509}" type="slidenum">
              <a:rPr lang="en-GB" smtClean="0">
                <a:solidFill>
                  <a:prstClr val="black"/>
                </a:solidFill>
              </a:rPr>
              <a:pPr>
                <a:defRPr/>
              </a:pPr>
              <a:t>71</a:t>
            </a:fld>
            <a:endParaRPr lang="en-GB">
              <a:solidFill>
                <a:prstClr val="black"/>
              </a:solidFill>
            </a:endParaRPr>
          </a:p>
        </p:txBody>
      </p:sp>
    </p:spTree>
    <p:extLst>
      <p:ext uri="{BB962C8B-B14F-4D97-AF65-F5344CB8AC3E}">
        <p14:creationId xmlns:p14="http://schemas.microsoft.com/office/powerpoint/2010/main" val="8517396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2E25D873-C2CF-4227-AE6F-B87EACB88410}" type="slidenum">
              <a:rPr lang="en-GB" smtClean="0">
                <a:solidFill>
                  <a:prstClr val="black"/>
                </a:solidFill>
              </a:rPr>
              <a:pPr>
                <a:defRPr/>
              </a:pPr>
              <a:t>72</a:t>
            </a:fld>
            <a:endParaRPr lang="en-GB">
              <a:solidFill>
                <a:prstClr val="black"/>
              </a:solidFill>
            </a:endParaRPr>
          </a:p>
        </p:txBody>
      </p:sp>
    </p:spTree>
    <p:extLst>
      <p:ext uri="{BB962C8B-B14F-4D97-AF65-F5344CB8AC3E}">
        <p14:creationId xmlns:p14="http://schemas.microsoft.com/office/powerpoint/2010/main" val="4602246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E9D3D76-B6B5-4CEA-9260-7377EE53C159}" type="slidenum">
              <a:rPr lang="en-GB" smtClean="0">
                <a:solidFill>
                  <a:prstClr val="black"/>
                </a:solidFill>
              </a:rPr>
              <a:pPr>
                <a:defRPr/>
              </a:pPr>
              <a:t>73</a:t>
            </a:fld>
            <a:endParaRPr lang="en-GB">
              <a:solidFill>
                <a:prstClr val="black"/>
              </a:solidFill>
            </a:endParaRPr>
          </a:p>
        </p:txBody>
      </p:sp>
    </p:spTree>
    <p:extLst>
      <p:ext uri="{BB962C8B-B14F-4D97-AF65-F5344CB8AC3E}">
        <p14:creationId xmlns:p14="http://schemas.microsoft.com/office/powerpoint/2010/main" val="5979471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706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7B85E75-7D1D-45AB-9134-64451B465706}" type="slidenum">
              <a:rPr lang="en-US" smtClean="0">
                <a:solidFill>
                  <a:prstClr val="black"/>
                </a:solidFill>
              </a:rPr>
              <a:pPr>
                <a:defRPr/>
              </a:pPr>
              <a:t>74</a:t>
            </a:fld>
            <a:endParaRPr lang="en-US">
              <a:solidFill>
                <a:prstClr val="black"/>
              </a:solidFill>
            </a:endParaRPr>
          </a:p>
        </p:txBody>
      </p:sp>
    </p:spTree>
    <p:extLst>
      <p:ext uri="{BB962C8B-B14F-4D97-AF65-F5344CB8AC3E}">
        <p14:creationId xmlns:p14="http://schemas.microsoft.com/office/powerpoint/2010/main" val="38311415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1CB35C37-432B-42D5-A561-2D221565C665}" type="slidenum">
              <a:rPr lang="en-US" smtClean="0">
                <a:solidFill>
                  <a:prstClr val="black"/>
                </a:solidFill>
              </a:rPr>
              <a:pPr>
                <a:defRPr/>
              </a:pPr>
              <a:t>75</a:t>
            </a:fld>
            <a:endParaRPr lang="en-US">
              <a:solidFill>
                <a:prstClr val="black"/>
              </a:solidFill>
            </a:endParaRPr>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Tree>
    <p:extLst>
      <p:ext uri="{BB962C8B-B14F-4D97-AF65-F5344CB8AC3E}">
        <p14:creationId xmlns:p14="http://schemas.microsoft.com/office/powerpoint/2010/main" val="17806373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74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EC8FAB5-D190-468F-ADBA-0CB1A66D9063}" type="slidenum">
              <a:rPr lang="en-GB" smtClean="0">
                <a:solidFill>
                  <a:prstClr val="black"/>
                </a:solidFill>
              </a:rPr>
              <a:pPr>
                <a:defRPr/>
              </a:pPr>
              <a:t>76</a:t>
            </a:fld>
            <a:endParaRPr lang="en-GB">
              <a:solidFill>
                <a:prstClr val="black"/>
              </a:solidFill>
            </a:endParaRPr>
          </a:p>
        </p:txBody>
      </p:sp>
    </p:spTree>
    <p:extLst>
      <p:ext uri="{BB962C8B-B14F-4D97-AF65-F5344CB8AC3E}">
        <p14:creationId xmlns:p14="http://schemas.microsoft.com/office/powerpoint/2010/main" val="974780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CD2CE2DB-5656-40CA-BEA4-A89CDD9A2F9B}" type="slidenum">
              <a:rPr lang="en-US" smtClean="0">
                <a:solidFill>
                  <a:prstClr val="black"/>
                </a:solidFill>
                <a:latin typeface="Arial" charset="0"/>
              </a:rPr>
              <a:pPr/>
              <a:t>6</a:t>
            </a:fld>
            <a:endParaRPr lang="en-US">
              <a:solidFill>
                <a:prstClr val="black"/>
              </a:solidFill>
              <a:latin typeface="Arial" charset="0"/>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9740931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757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76B9A60-F220-4637-9908-F240F566D288}" type="slidenum">
              <a:rPr lang="en-GB" smtClean="0">
                <a:solidFill>
                  <a:prstClr val="black"/>
                </a:solidFill>
              </a:rPr>
              <a:pPr>
                <a:defRPr/>
              </a:pPr>
              <a:t>77</a:t>
            </a:fld>
            <a:endParaRPr lang="en-GB">
              <a:solidFill>
                <a:prstClr val="black"/>
              </a:solidFill>
            </a:endParaRPr>
          </a:p>
        </p:txBody>
      </p:sp>
    </p:spTree>
    <p:extLst>
      <p:ext uri="{BB962C8B-B14F-4D97-AF65-F5344CB8AC3E}">
        <p14:creationId xmlns:p14="http://schemas.microsoft.com/office/powerpoint/2010/main" val="15460811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768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E00D7F1-F76A-48FA-A50E-49B792DBC8D0}" type="slidenum">
              <a:rPr lang="en-GB" smtClean="0">
                <a:solidFill>
                  <a:prstClr val="black"/>
                </a:solidFill>
              </a:rPr>
              <a:pPr>
                <a:defRPr/>
              </a:pPr>
              <a:t>78</a:t>
            </a:fld>
            <a:endParaRPr lang="en-GB">
              <a:solidFill>
                <a:prstClr val="black"/>
              </a:solidFill>
            </a:endParaRPr>
          </a:p>
        </p:txBody>
      </p:sp>
    </p:spTree>
    <p:extLst>
      <p:ext uri="{BB962C8B-B14F-4D97-AF65-F5344CB8AC3E}">
        <p14:creationId xmlns:p14="http://schemas.microsoft.com/office/powerpoint/2010/main" val="9451482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177F0D8-30A6-4BA7-B395-6D59384E85A1}" type="slidenum">
              <a:rPr lang="en-GB" smtClean="0">
                <a:solidFill>
                  <a:prstClr val="black"/>
                </a:solidFill>
              </a:rPr>
              <a:pPr>
                <a:defRPr/>
              </a:pPr>
              <a:t>79</a:t>
            </a:fld>
            <a:endParaRPr lang="en-GB">
              <a:solidFill>
                <a:prstClr val="black"/>
              </a:solidFill>
            </a:endParaRPr>
          </a:p>
        </p:txBody>
      </p:sp>
    </p:spTree>
    <p:extLst>
      <p:ext uri="{BB962C8B-B14F-4D97-AF65-F5344CB8AC3E}">
        <p14:creationId xmlns:p14="http://schemas.microsoft.com/office/powerpoint/2010/main" val="5438853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788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0ABDFDC-EAD6-4082-894E-7BE0AB8882C1}" type="slidenum">
              <a:rPr lang="en-GB" smtClean="0">
                <a:solidFill>
                  <a:prstClr val="black"/>
                </a:solidFill>
              </a:rPr>
              <a:pPr>
                <a:defRPr/>
              </a:pPr>
              <a:t>80</a:t>
            </a:fld>
            <a:endParaRPr lang="en-GB">
              <a:solidFill>
                <a:prstClr val="black"/>
              </a:solidFill>
            </a:endParaRPr>
          </a:p>
        </p:txBody>
      </p:sp>
    </p:spTree>
    <p:extLst>
      <p:ext uri="{BB962C8B-B14F-4D97-AF65-F5344CB8AC3E}">
        <p14:creationId xmlns:p14="http://schemas.microsoft.com/office/powerpoint/2010/main" val="2811729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798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50D5472-8D6B-4BFC-A7E1-B1F3B5115807}" type="slidenum">
              <a:rPr lang="en-GB" smtClean="0">
                <a:solidFill>
                  <a:prstClr val="black"/>
                </a:solidFill>
              </a:rPr>
              <a:pPr>
                <a:defRPr/>
              </a:pPr>
              <a:t>81</a:t>
            </a:fld>
            <a:endParaRPr lang="en-GB">
              <a:solidFill>
                <a:prstClr val="black"/>
              </a:solidFill>
            </a:endParaRPr>
          </a:p>
        </p:txBody>
      </p:sp>
    </p:spTree>
    <p:extLst>
      <p:ext uri="{BB962C8B-B14F-4D97-AF65-F5344CB8AC3E}">
        <p14:creationId xmlns:p14="http://schemas.microsoft.com/office/powerpoint/2010/main" val="23793535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4AE7B16-8A6D-4FD9-A4B5-BE974940B0EA}" type="slidenum">
              <a:rPr lang="en-GB" smtClean="0">
                <a:solidFill>
                  <a:prstClr val="black"/>
                </a:solidFill>
              </a:rPr>
              <a:pPr>
                <a:defRPr/>
              </a:pPr>
              <a:t>82</a:t>
            </a:fld>
            <a:endParaRPr lang="en-GB">
              <a:solidFill>
                <a:prstClr val="black"/>
              </a:solidFill>
            </a:endParaRPr>
          </a:p>
        </p:txBody>
      </p:sp>
    </p:spTree>
    <p:extLst>
      <p:ext uri="{BB962C8B-B14F-4D97-AF65-F5344CB8AC3E}">
        <p14:creationId xmlns:p14="http://schemas.microsoft.com/office/powerpoint/2010/main" val="3190339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ln/>
        </p:spPr>
      </p:sp>
      <p:sp>
        <p:nvSpPr>
          <p:cNvPr id="1095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rial" pitchFamily="34" charset="0"/>
              <a:ea typeface="ＭＳ Ｐゴシック" pitchFamily="34" charset="-128"/>
            </a:endParaRPr>
          </a:p>
        </p:txBody>
      </p:sp>
      <p:sp>
        <p:nvSpPr>
          <p:cNvPr id="1095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9191" indent="-288150">
              <a:defRPr sz="2400">
                <a:solidFill>
                  <a:schemeClr val="tx1"/>
                </a:solidFill>
                <a:latin typeface="Arial" pitchFamily="34" charset="0"/>
                <a:ea typeface="ＭＳ Ｐゴシック" pitchFamily="34" charset="-128"/>
              </a:defRPr>
            </a:lvl2pPr>
            <a:lvl3pPr marL="1152601" indent="-230520">
              <a:defRPr sz="2400">
                <a:solidFill>
                  <a:schemeClr val="tx1"/>
                </a:solidFill>
                <a:latin typeface="Arial" pitchFamily="34" charset="0"/>
                <a:ea typeface="ＭＳ Ｐゴシック" pitchFamily="34" charset="-128"/>
              </a:defRPr>
            </a:lvl3pPr>
            <a:lvl4pPr marL="1613642" indent="-230520">
              <a:defRPr sz="2400">
                <a:solidFill>
                  <a:schemeClr val="tx1"/>
                </a:solidFill>
                <a:latin typeface="Arial" pitchFamily="34" charset="0"/>
                <a:ea typeface="ＭＳ Ｐゴシック" pitchFamily="34" charset="-128"/>
              </a:defRPr>
            </a:lvl4pPr>
            <a:lvl5pPr marL="2074682" indent="-230520">
              <a:defRPr sz="2400">
                <a:solidFill>
                  <a:schemeClr val="tx1"/>
                </a:solidFill>
                <a:latin typeface="Arial" pitchFamily="34" charset="0"/>
                <a:ea typeface="ＭＳ Ｐゴシック" pitchFamily="34" charset="-128"/>
              </a:defRPr>
            </a:lvl5pPr>
            <a:lvl6pPr marL="2535723" indent="-23052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96763" indent="-23052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57804" indent="-23052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18844" indent="-23052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04EB5159-A78A-41E3-8DC4-EA6D664A9D73}" type="slidenum">
              <a:rPr lang="en-GB" sz="1200">
                <a:solidFill>
                  <a:srgbClr val="000000"/>
                </a:solidFill>
              </a:rPr>
              <a:pPr/>
              <a:t>85</a:t>
            </a:fld>
            <a:endParaRPr lang="en-GB" sz="1200">
              <a:solidFill>
                <a:srgbClr val="000000"/>
              </a:solidFill>
            </a:endParaRPr>
          </a:p>
        </p:txBody>
      </p:sp>
    </p:spTree>
    <p:extLst>
      <p:ext uri="{BB962C8B-B14F-4D97-AF65-F5344CB8AC3E}">
        <p14:creationId xmlns:p14="http://schemas.microsoft.com/office/powerpoint/2010/main" val="41222781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ln/>
        </p:spPr>
      </p:sp>
      <p:sp>
        <p:nvSpPr>
          <p:cNvPr id="110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rial" pitchFamily="34" charset="0"/>
              <a:ea typeface="ＭＳ Ｐゴシック" pitchFamily="34" charset="-128"/>
            </a:endParaRPr>
          </a:p>
        </p:txBody>
      </p:sp>
      <p:sp>
        <p:nvSpPr>
          <p:cNvPr id="1105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9191" indent="-288150">
              <a:defRPr sz="2400">
                <a:solidFill>
                  <a:schemeClr val="tx1"/>
                </a:solidFill>
                <a:latin typeface="Arial" pitchFamily="34" charset="0"/>
                <a:ea typeface="ＭＳ Ｐゴシック" pitchFamily="34" charset="-128"/>
              </a:defRPr>
            </a:lvl2pPr>
            <a:lvl3pPr marL="1152601" indent="-230520">
              <a:defRPr sz="2400">
                <a:solidFill>
                  <a:schemeClr val="tx1"/>
                </a:solidFill>
                <a:latin typeface="Arial" pitchFamily="34" charset="0"/>
                <a:ea typeface="ＭＳ Ｐゴシック" pitchFamily="34" charset="-128"/>
              </a:defRPr>
            </a:lvl3pPr>
            <a:lvl4pPr marL="1613642" indent="-230520">
              <a:defRPr sz="2400">
                <a:solidFill>
                  <a:schemeClr val="tx1"/>
                </a:solidFill>
                <a:latin typeface="Arial" pitchFamily="34" charset="0"/>
                <a:ea typeface="ＭＳ Ｐゴシック" pitchFamily="34" charset="-128"/>
              </a:defRPr>
            </a:lvl4pPr>
            <a:lvl5pPr marL="2074682" indent="-230520">
              <a:defRPr sz="2400">
                <a:solidFill>
                  <a:schemeClr val="tx1"/>
                </a:solidFill>
                <a:latin typeface="Arial" pitchFamily="34" charset="0"/>
                <a:ea typeface="ＭＳ Ｐゴシック" pitchFamily="34" charset="-128"/>
              </a:defRPr>
            </a:lvl5pPr>
            <a:lvl6pPr marL="2535723" indent="-23052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96763" indent="-23052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57804" indent="-23052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18844" indent="-23052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FD0B9BE-995A-4BC4-A63C-07906A7D5492}" type="slidenum">
              <a:rPr lang="en-GB" sz="1200">
                <a:solidFill>
                  <a:srgbClr val="000000"/>
                </a:solidFill>
              </a:rPr>
              <a:pPr/>
              <a:t>86</a:t>
            </a:fld>
            <a:endParaRPr lang="en-GB" sz="1200">
              <a:solidFill>
                <a:srgbClr val="000000"/>
              </a:solidFill>
            </a:endParaRPr>
          </a:p>
        </p:txBody>
      </p:sp>
    </p:spTree>
    <p:extLst>
      <p:ext uri="{BB962C8B-B14F-4D97-AF65-F5344CB8AC3E}">
        <p14:creationId xmlns:p14="http://schemas.microsoft.com/office/powerpoint/2010/main" val="40624709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F912846-3BB9-4608-BA5B-4B13EA9EBEAC}" type="slidenum">
              <a:rPr lang="en-US" smtClean="0"/>
              <a:pPr>
                <a:defRPr/>
              </a:pPr>
              <a:t>87</a:t>
            </a:fld>
            <a:endParaRPr lang="en-US"/>
          </a:p>
        </p:txBody>
      </p:sp>
    </p:spTree>
    <p:extLst>
      <p:ext uri="{BB962C8B-B14F-4D97-AF65-F5344CB8AC3E}">
        <p14:creationId xmlns:p14="http://schemas.microsoft.com/office/powerpoint/2010/main" val="23312593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a:ln/>
        </p:spPr>
      </p:sp>
      <p:sp>
        <p:nvSpPr>
          <p:cNvPr id="76802" name="Notes Placeholder 2"/>
          <p:cNvSpPr>
            <a:spLocks noGrp="1"/>
          </p:cNvSpPr>
          <p:nvPr>
            <p:ph type="body" idx="1"/>
          </p:nvPr>
        </p:nvSpPr>
        <p:spPr>
          <a:noFill/>
          <a:ln/>
        </p:spPr>
        <p:txBody>
          <a:bodyPr/>
          <a:lstStyle/>
          <a:p>
            <a:endParaRPr lang="en-GB">
              <a:latin typeface="Arial" charset="0"/>
              <a:ea typeface="ＭＳ Ｐゴシック"/>
              <a:cs typeface="ＭＳ Ｐゴシック"/>
            </a:endParaRPr>
          </a:p>
        </p:txBody>
      </p:sp>
      <p:sp>
        <p:nvSpPr>
          <p:cNvPr id="76803" name="Slide Number Placeholder 3"/>
          <p:cNvSpPr>
            <a:spLocks noGrp="1"/>
          </p:cNvSpPr>
          <p:nvPr>
            <p:ph type="sldNum" sz="quarter" idx="5"/>
          </p:nvPr>
        </p:nvSpPr>
        <p:spPr>
          <a:noFill/>
        </p:spPr>
        <p:txBody>
          <a:bodyPr/>
          <a:lstStyle/>
          <a:p>
            <a:fld id="{71D9A0A2-5BA3-4793-AA9B-9C9A4E24800E}" type="slidenum">
              <a:rPr lang="en-US" smtClean="0">
                <a:solidFill>
                  <a:prstClr val="black"/>
                </a:solidFill>
              </a:rPr>
              <a:pPr/>
              <a:t>89</a:t>
            </a:fld>
            <a:endParaRPr lang="en-US">
              <a:solidFill>
                <a:prstClr val="black"/>
              </a:solidFill>
            </a:endParaRPr>
          </a:p>
        </p:txBody>
      </p:sp>
    </p:spTree>
    <p:extLst>
      <p:ext uri="{BB962C8B-B14F-4D97-AF65-F5344CB8AC3E}">
        <p14:creationId xmlns:p14="http://schemas.microsoft.com/office/powerpoint/2010/main" val="2895436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BBAA5FA5-CF21-43E8-9DC4-4F37B50CF3F9}" type="slidenum">
              <a:rPr lang="en-US" smtClean="0">
                <a:solidFill>
                  <a:prstClr val="black"/>
                </a:solidFill>
                <a:latin typeface="Arial" charset="0"/>
              </a:rPr>
              <a:pPr/>
              <a:t>7</a:t>
            </a:fld>
            <a:endParaRPr lang="en-US">
              <a:solidFill>
                <a:prstClr val="black"/>
              </a:solidFill>
              <a:latin typeface="Arial" charset="0"/>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748121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de-DE"/>
          </a:p>
        </p:txBody>
      </p:sp>
      <p:sp>
        <p:nvSpPr>
          <p:cNvPr id="727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9B4B52-B17D-457C-A85C-04D0164FAA65}" type="slidenum">
              <a:rPr lang="en-US" smtClean="0">
                <a:latin typeface="Arial" pitchFamily="34" charset="0"/>
              </a:rPr>
              <a:pPr/>
              <a:t>90</a:t>
            </a:fld>
            <a:endParaRPr lang="en-US">
              <a:latin typeface="Arial" pitchFamily="34" charset="0"/>
            </a:endParaRPr>
          </a:p>
        </p:txBody>
      </p:sp>
    </p:spTree>
    <p:extLst>
      <p:ext uri="{BB962C8B-B14F-4D97-AF65-F5344CB8AC3E}">
        <p14:creationId xmlns:p14="http://schemas.microsoft.com/office/powerpoint/2010/main" val="19012309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788043-9700-4AA2-942D-C361C446FFEA}" type="slidenum">
              <a:rPr lang="en-US"/>
              <a:pPr/>
              <a:t>91</a:t>
            </a:fld>
            <a:endParaRPr lang="en-US"/>
          </a:p>
        </p:txBody>
      </p:sp>
      <p:sp>
        <p:nvSpPr>
          <p:cNvPr id="28674" name="Rectangle 2"/>
          <p:cNvSpPr>
            <a:spLocks noGrp="1" noRot="1" noChangeAspect="1" noChangeArrowheads="1" noTextEdit="1"/>
          </p:cNvSpPr>
          <p:nvPr>
            <p:ph type="sldImg"/>
          </p:nvPr>
        </p:nvSpPr>
        <p:spPr>
          <a:xfrm>
            <a:off x="922338" y="774700"/>
            <a:ext cx="4953000" cy="3714750"/>
          </a:xfrm>
          <a:ln/>
        </p:spPr>
      </p:sp>
      <p:sp>
        <p:nvSpPr>
          <p:cNvPr id="28675" name="Rectangle 3"/>
          <p:cNvSpPr>
            <a:spLocks noGrp="1" noChangeArrowheads="1"/>
          </p:cNvSpPr>
          <p:nvPr>
            <p:ph type="body" idx="1"/>
          </p:nvPr>
        </p:nvSpPr>
        <p:spPr>
          <a:xfrm>
            <a:off x="906892" y="4721339"/>
            <a:ext cx="4983895" cy="4489743"/>
          </a:xfrm>
        </p:spPr>
        <p:txBody>
          <a:bodyPr/>
          <a:lstStyle/>
          <a:p>
            <a:pPr defTabSz="766339"/>
            <a:endParaRPr lang="en-US" dirty="0"/>
          </a:p>
        </p:txBody>
      </p:sp>
    </p:spTree>
    <p:extLst>
      <p:ext uri="{BB962C8B-B14F-4D97-AF65-F5344CB8AC3E}">
        <p14:creationId xmlns:p14="http://schemas.microsoft.com/office/powerpoint/2010/main" val="7570122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ln/>
        </p:spPr>
      </p:sp>
      <p:sp>
        <p:nvSpPr>
          <p:cNvPr id="1136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H">
                <a:latin typeface="Arial" pitchFamily="34" charset="0"/>
                <a:ea typeface="ＭＳ Ｐゴシック" pitchFamily="34" charset="-128"/>
              </a:rPr>
              <a:t>HiRADMat</a:t>
            </a:r>
          </a:p>
          <a:p>
            <a:r>
              <a:rPr lang="fr-CH">
                <a:latin typeface="Arial" pitchFamily="34" charset="0"/>
                <a:ea typeface="ＭＳ Ｐゴシック" pitchFamily="34" charset="-128"/>
              </a:rPr>
              <a:t>Ramses materials</a:t>
            </a:r>
          </a:p>
          <a:p>
            <a:r>
              <a:rPr lang="fr-CH">
                <a:latin typeface="Arial" pitchFamily="34" charset="0"/>
                <a:ea typeface="ＭＳ Ｐゴシック" pitchFamily="34" charset="-128"/>
              </a:rPr>
              <a:t> -yellow inside facility</a:t>
            </a:r>
          </a:p>
          <a:p>
            <a:r>
              <a:rPr lang="fr-CH">
                <a:latin typeface="Arial" pitchFamily="34" charset="0"/>
                <a:ea typeface="ＭＳ Ｐゴシック" pitchFamily="34" charset="-128"/>
              </a:rPr>
              <a:t>- Red ventilation outlet</a:t>
            </a:r>
            <a:endParaRPr lang="en-GB">
              <a:latin typeface="Arial" pitchFamily="34" charset="0"/>
              <a:ea typeface="ＭＳ Ｐゴシック" pitchFamily="34" charset="-128"/>
            </a:endParaRPr>
          </a:p>
        </p:txBody>
      </p:sp>
      <p:sp>
        <p:nvSpPr>
          <p:cNvPr id="1136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9191" indent="-288150">
              <a:defRPr sz="2400">
                <a:solidFill>
                  <a:schemeClr val="tx1"/>
                </a:solidFill>
                <a:latin typeface="Arial" pitchFamily="34" charset="0"/>
                <a:ea typeface="ＭＳ Ｐゴシック" pitchFamily="34" charset="-128"/>
              </a:defRPr>
            </a:lvl2pPr>
            <a:lvl3pPr marL="1152601" indent="-230520">
              <a:defRPr sz="2400">
                <a:solidFill>
                  <a:schemeClr val="tx1"/>
                </a:solidFill>
                <a:latin typeface="Arial" pitchFamily="34" charset="0"/>
                <a:ea typeface="ＭＳ Ｐゴシック" pitchFamily="34" charset="-128"/>
              </a:defRPr>
            </a:lvl3pPr>
            <a:lvl4pPr marL="1613642" indent="-230520">
              <a:defRPr sz="2400">
                <a:solidFill>
                  <a:schemeClr val="tx1"/>
                </a:solidFill>
                <a:latin typeface="Arial" pitchFamily="34" charset="0"/>
                <a:ea typeface="ＭＳ Ｐゴシック" pitchFamily="34" charset="-128"/>
              </a:defRPr>
            </a:lvl4pPr>
            <a:lvl5pPr marL="2074682" indent="-230520">
              <a:defRPr sz="2400">
                <a:solidFill>
                  <a:schemeClr val="tx1"/>
                </a:solidFill>
                <a:latin typeface="Arial" pitchFamily="34" charset="0"/>
                <a:ea typeface="ＭＳ Ｐゴシック" pitchFamily="34" charset="-128"/>
              </a:defRPr>
            </a:lvl5pPr>
            <a:lvl6pPr marL="2535723" indent="-23052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96763" indent="-23052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57804" indent="-23052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18844" indent="-23052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B83E618E-2D55-47FF-8B45-BD0401A2F303}" type="slidenum">
              <a:rPr lang="en-US" sz="1200"/>
              <a:pPr/>
              <a:t>96</a:t>
            </a:fld>
            <a:endParaRPr lang="en-US" sz="1200"/>
          </a:p>
        </p:txBody>
      </p:sp>
    </p:spTree>
    <p:extLst>
      <p:ext uri="{BB962C8B-B14F-4D97-AF65-F5344CB8AC3E}">
        <p14:creationId xmlns:p14="http://schemas.microsoft.com/office/powerpoint/2010/main" val="34862839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xfrm>
            <a:off x="679447" y="4716547"/>
            <a:ext cx="5438783" cy="446738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rial" pitchFamily="34" charset="0"/>
              <a:ea typeface="ＭＳ Ｐゴシック" pitchFamily="34" charset="-128"/>
            </a:endParaRPr>
          </a:p>
        </p:txBody>
      </p:sp>
    </p:spTree>
    <p:extLst>
      <p:ext uri="{BB962C8B-B14F-4D97-AF65-F5344CB8AC3E}">
        <p14:creationId xmlns:p14="http://schemas.microsoft.com/office/powerpoint/2010/main" val="23402928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52660BC-34D1-4BFB-AE93-2EE7E588C3F2}" type="slidenum">
              <a:rPr lang="en-US" smtClean="0"/>
              <a:pPr/>
              <a:t>104</a:t>
            </a:fld>
            <a:endParaRPr lang="en-US" dirty="0"/>
          </a:p>
        </p:txBody>
      </p:sp>
      <p:sp>
        <p:nvSpPr>
          <p:cNvPr id="60419" name="Rectangle 2"/>
          <p:cNvSpPr>
            <a:spLocks noGrp="1" noRot="1" noChangeAspect="1" noChangeArrowheads="1" noTextEdit="1"/>
          </p:cNvSpPr>
          <p:nvPr>
            <p:ph type="sldImg"/>
          </p:nvPr>
        </p:nvSpPr>
        <p:spPr bwMode="auto">
          <a:xfrm>
            <a:off x="917575" y="746125"/>
            <a:ext cx="4962525" cy="3721100"/>
          </a:xfrm>
          <a:noFill/>
          <a:ln>
            <a:solidFill>
              <a:srgbClr val="000000"/>
            </a:solidFill>
            <a:miter lim="800000"/>
            <a:headEnd/>
            <a:tailEnd/>
          </a:ln>
        </p:spPr>
      </p:sp>
      <p:sp>
        <p:nvSpPr>
          <p:cNvPr id="60420" name="Rectangle 3"/>
          <p:cNvSpPr>
            <a:spLocks noGrp="1" noChangeArrowheads="1"/>
          </p:cNvSpPr>
          <p:nvPr>
            <p:ph type="body" idx="1"/>
          </p:nvPr>
        </p:nvSpPr>
        <p:spPr bwMode="auto">
          <a:xfrm>
            <a:off x="680408" y="4715829"/>
            <a:ext cx="5436866" cy="4465950"/>
          </a:xfrm>
          <a:noFill/>
        </p:spPr>
        <p:txBody>
          <a:bodyPr wrap="square" numCol="1" anchor="t" anchorCtr="0" compatLnSpc="1">
            <a:prstTxWarp prst="textNoShape">
              <a:avLst/>
            </a:prstTxWarp>
          </a:bodyPr>
          <a:lstStyle/>
          <a:p>
            <a:pPr eaLnBrk="1" hangingPunct="1"/>
            <a:endParaRPr lang="en-US" dirty="0">
              <a:latin typeface="Arial" charset="0"/>
            </a:endParaRPr>
          </a:p>
        </p:txBody>
      </p:sp>
    </p:spTree>
    <p:extLst>
      <p:ext uri="{BB962C8B-B14F-4D97-AF65-F5344CB8AC3E}">
        <p14:creationId xmlns:p14="http://schemas.microsoft.com/office/powerpoint/2010/main" val="1537438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a:ln/>
        </p:spPr>
      </p:sp>
      <p:sp>
        <p:nvSpPr>
          <p:cNvPr id="196611" name="Rectangle 3"/>
          <p:cNvSpPr>
            <a:spLocks noGrp="1" noChangeArrowheads="1"/>
          </p:cNvSpPr>
          <p:nvPr>
            <p:ph type="body" idx="1"/>
          </p:nvPr>
        </p:nvSpPr>
        <p:spPr/>
        <p:txBody>
          <a:bodyPr/>
          <a:lstStyle/>
          <a:p>
            <a:pPr lvl="2"/>
            <a:r>
              <a:rPr lang="en-US"/>
              <a:t>Rupture of ceramic insulator brazed to Ti flanges</a:t>
            </a:r>
          </a:p>
          <a:p>
            <a:pPr lvl="1"/>
            <a:r>
              <a:rPr lang="en-US"/>
              <a:t>(no brazing, only under compression) </a:t>
            </a:r>
          </a:p>
          <a:p>
            <a:pPr lvl="1"/>
            <a:r>
              <a:rPr lang="en-US"/>
              <a:t>all water outlets and inlets for both horn and reflector (improved geometry) </a:t>
            </a:r>
          </a:p>
          <a:p>
            <a:pPr lvl="1"/>
            <a:endParaRPr lang="en-US"/>
          </a:p>
          <a:p>
            <a:pPr lvl="2"/>
            <a:endParaRPr lang="en-US"/>
          </a:p>
          <a:p>
            <a:endParaRPr lang="en-US"/>
          </a:p>
        </p:txBody>
      </p:sp>
    </p:spTree>
    <p:extLst>
      <p:ext uri="{BB962C8B-B14F-4D97-AF65-F5344CB8AC3E}">
        <p14:creationId xmlns:p14="http://schemas.microsoft.com/office/powerpoint/2010/main" val="33410383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7E12B5-7133-4283-BAEB-F4ED8378EF6B}" type="slidenum">
              <a:rPr kumimoji="0" lang="en-US" altLang="en-US" sz="1200" b="0" i="0" u="none" strike="noStrike" kern="1200" cap="none" spc="0" normalizeH="0" baseline="0" noProof="0">
                <a:ln>
                  <a:noFill/>
                </a:ln>
                <a:solidFill>
                  <a:srgbClr val="000000"/>
                </a:solidFill>
                <a:effectLst/>
                <a:uLnTx/>
                <a:uFillTx/>
                <a:latin typeface="Calibri"/>
                <a:ea typeface="ＭＳ Ｐゴシック" pitchFamily="16"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116</a:t>
            </a:fld>
            <a:endParaRPr kumimoji="0" lang="en-US" altLang="en-US" sz="1200" b="0" i="0" u="none" strike="noStrike" kern="1200" cap="none" spc="0" normalizeH="0" baseline="0" noProof="0">
              <a:ln>
                <a:noFill/>
              </a:ln>
              <a:solidFill>
                <a:srgbClr val="000000"/>
              </a:solidFill>
              <a:effectLst/>
              <a:uLnTx/>
              <a:uFillTx/>
              <a:latin typeface="Calibri"/>
              <a:ea typeface="ＭＳ Ｐゴシック" pitchFamily="16" charset="-128"/>
              <a:cs typeface="+mn-cs"/>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897313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45686EB6-8DD3-43F6-99EB-4CD9786AC1C3}" type="slidenum">
              <a:rPr kumimoji="0" lang="en-US" altLang="en-US" sz="1200" b="0" i="0" u="none" strike="noStrike" kern="1200" cap="none" spc="0" normalizeH="0" baseline="0" noProof="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119</a:t>
            </a:fld>
            <a:endParaRPr kumimoji="0" lang="en-US" altLang="en-US" sz="1200" b="0" i="0" u="none" strike="noStrike" kern="1200" cap="none" spc="0" normalizeH="0" baseline="0" noProof="0">
              <a:ln>
                <a:noFill/>
              </a:ln>
              <a:solidFill>
                <a:prstClr val="black"/>
              </a:solidFill>
              <a:effectLst/>
              <a:uLnTx/>
              <a:uFillTx/>
              <a:latin typeface="Arial" charset="0"/>
              <a:ea typeface="+mn-ea"/>
              <a:cs typeface="+mn-cs"/>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06357" y="4715907"/>
            <a:ext cx="4984962" cy="4467701"/>
          </a:xfrm>
          <a:noFill/>
        </p:spPr>
        <p:txBody>
          <a:bodyPr/>
          <a:lstStyle/>
          <a:p>
            <a:pPr eaLnBrk="1" hangingPunct="1"/>
            <a:r>
              <a:rPr lang="de-AT" altLang="en-US"/>
              <a:t>Electronics = 60% epoxy resin, 35% silicon, 2.5% copper, 2.5% carbon</a:t>
            </a:r>
            <a:endParaRPr lang="en-US" altLang="en-US"/>
          </a:p>
        </p:txBody>
      </p:sp>
    </p:spTree>
    <p:extLst>
      <p:ext uri="{BB962C8B-B14F-4D97-AF65-F5344CB8AC3E}">
        <p14:creationId xmlns:p14="http://schemas.microsoft.com/office/powerpoint/2010/main" val="2577267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69801-B3E1-4A55-86C9-B895D28EB2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523157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txBox="1">
            <a:spLocks noGrp="1" noChangeArrowheads="1"/>
          </p:cNvSpPr>
          <p:nvPr/>
        </p:nvSpPr>
        <p:spPr bwMode="auto">
          <a:xfrm>
            <a:off x="3851802" y="9431495"/>
            <a:ext cx="2945873" cy="49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08" tIns="46104" rIns="92208" bIns="46104" anchor="b"/>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a:fld id="{DC061946-7663-4DA7-A1B1-3929EEDCFFDC}" type="slidenum">
              <a:rPr lang="en-GB" sz="1200"/>
              <a:pPr algn="r"/>
              <a:t>128</a:t>
            </a:fld>
            <a:endParaRPr lang="en-GB" sz="1200"/>
          </a:p>
        </p:txBody>
      </p:sp>
      <p:sp>
        <p:nvSpPr>
          <p:cNvPr id="122883" name="Rectangle 2"/>
          <p:cNvSpPr>
            <a:spLocks noGrp="1" noRot="1" noChangeAspect="1" noChangeArrowheads="1" noTextEdit="1"/>
          </p:cNvSpPr>
          <p:nvPr>
            <p:ph type="sldImg"/>
          </p:nvPr>
        </p:nvSpPr>
        <p:spPr>
          <a:solidFill>
            <a:srgbClr val="FFFFFF"/>
          </a:solidFill>
          <a:ln/>
        </p:spPr>
      </p:sp>
      <p:sp>
        <p:nvSpPr>
          <p:cNvPr id="122884"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endParaRPr lang="en-US">
              <a:latin typeface="Arial" pitchFamily="34" charset="0"/>
              <a:ea typeface="ＭＳ Ｐゴシック" pitchFamily="34" charset="-128"/>
            </a:endParaRPr>
          </a:p>
        </p:txBody>
      </p:sp>
    </p:spTree>
    <p:extLst>
      <p:ext uri="{BB962C8B-B14F-4D97-AF65-F5344CB8AC3E}">
        <p14:creationId xmlns:p14="http://schemas.microsoft.com/office/powerpoint/2010/main" val="2980031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6B3D8B6B-643A-4BA6-8776-A3309CBE8A99}" type="slidenum">
              <a:rPr lang="en-US" smtClean="0">
                <a:solidFill>
                  <a:prstClr val="black"/>
                </a:solidFill>
                <a:latin typeface="Arial" charset="0"/>
              </a:rPr>
              <a:pPr/>
              <a:t>8</a:t>
            </a:fld>
            <a:endParaRPr lang="en-US">
              <a:solidFill>
                <a:prstClr val="black"/>
              </a:solidFill>
              <a:latin typeface="Arial" charset="0"/>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28272774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6733842D-FEA1-4E08-B66C-8D9ADD504196}" type="slidenum">
              <a:rPr lang="en-US">
                <a:solidFill>
                  <a:prstClr val="black"/>
                </a:solidFill>
              </a:rPr>
              <a:pPr>
                <a:defRPr/>
              </a:pPr>
              <a:t>132</a:t>
            </a:fld>
            <a:endParaRPr lang="en-US">
              <a:solidFill>
                <a:prstClr val="black"/>
              </a:solidFill>
            </a:endParaRPr>
          </a:p>
        </p:txBody>
      </p:sp>
      <p:sp>
        <p:nvSpPr>
          <p:cNvPr id="1187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87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AT"/>
          </a:p>
        </p:txBody>
      </p:sp>
    </p:spTree>
    <p:extLst>
      <p:ext uri="{BB962C8B-B14F-4D97-AF65-F5344CB8AC3E}">
        <p14:creationId xmlns:p14="http://schemas.microsoft.com/office/powerpoint/2010/main" val="169465175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1D567C7-0504-4784-829C-BC58B6E273B5}" type="slidenum">
              <a:rPr lang="en-US">
                <a:solidFill>
                  <a:prstClr val="black"/>
                </a:solidFill>
              </a:rPr>
              <a:pPr>
                <a:defRPr/>
              </a:pPr>
              <a:t>133</a:t>
            </a:fld>
            <a:endParaRPr lang="en-US">
              <a:solidFill>
                <a:prstClr val="black"/>
              </a:solidFill>
            </a:endParaRPr>
          </a:p>
        </p:txBody>
      </p:sp>
      <p:sp>
        <p:nvSpPr>
          <p:cNvPr id="1064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4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AT"/>
          </a:p>
        </p:txBody>
      </p:sp>
    </p:spTree>
    <p:extLst>
      <p:ext uri="{BB962C8B-B14F-4D97-AF65-F5344CB8AC3E}">
        <p14:creationId xmlns:p14="http://schemas.microsoft.com/office/powerpoint/2010/main" val="30571649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45686EB6-8DD3-43F6-99EB-4CD9786AC1C3}" type="slidenum">
              <a:rPr lang="en-US" altLang="en-US">
                <a:solidFill>
                  <a:prstClr val="black"/>
                </a:solidFill>
                <a:latin typeface="Arial" charset="0"/>
              </a:rPr>
              <a:pPr/>
              <a:t>135</a:t>
            </a:fld>
            <a:endParaRPr lang="en-US" altLang="en-US">
              <a:solidFill>
                <a:prstClr val="black"/>
              </a:solidFill>
              <a:latin typeface="Arial"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06357" y="4715907"/>
            <a:ext cx="4984962" cy="4467701"/>
          </a:xfrm>
          <a:noFill/>
        </p:spPr>
        <p:txBody>
          <a:bodyPr/>
          <a:lstStyle/>
          <a:p>
            <a:pPr eaLnBrk="1" hangingPunct="1"/>
            <a:r>
              <a:rPr lang="de-AT" altLang="en-US"/>
              <a:t>Electronics = 60% epoxy resin, 35% silicon, 2.5% copper, 2.5% carbon</a:t>
            </a:r>
            <a:endParaRPr lang="en-US" altLang="en-US"/>
          </a:p>
        </p:txBody>
      </p:sp>
    </p:spTree>
    <p:extLst>
      <p:ext uri="{BB962C8B-B14F-4D97-AF65-F5344CB8AC3E}">
        <p14:creationId xmlns:p14="http://schemas.microsoft.com/office/powerpoint/2010/main" val="52952565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8F327FFC-6063-4DF8-AA2F-DD97116B565B}" type="slidenum">
              <a:rPr lang="en-US" altLang="en-US">
                <a:solidFill>
                  <a:prstClr val="black"/>
                </a:solidFill>
                <a:latin typeface="Arial" charset="0"/>
              </a:rPr>
              <a:pPr/>
              <a:t>137</a:t>
            </a:fld>
            <a:endParaRPr lang="en-US" altLang="en-US">
              <a:solidFill>
                <a:prstClr val="black"/>
              </a:solidFill>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906357" y="4715907"/>
            <a:ext cx="4984962" cy="4467701"/>
          </a:xfrm>
          <a:noFill/>
        </p:spPr>
        <p:txBody>
          <a:bodyPr/>
          <a:lstStyle/>
          <a:p>
            <a:pPr eaLnBrk="1" hangingPunct="1"/>
            <a:r>
              <a:rPr lang="en-US" altLang="en-US"/>
              <a:t>Parallel beam from circular disk, covers the whole chamber</a:t>
            </a:r>
          </a:p>
        </p:txBody>
      </p:sp>
    </p:spTree>
    <p:extLst>
      <p:ext uri="{BB962C8B-B14F-4D97-AF65-F5344CB8AC3E}">
        <p14:creationId xmlns:p14="http://schemas.microsoft.com/office/powerpoint/2010/main" val="58921958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DF709942-A027-43F1-B0B6-07FFF22A9699}" type="slidenum">
              <a:rPr lang="en-US" altLang="en-US">
                <a:solidFill>
                  <a:prstClr val="black"/>
                </a:solidFill>
                <a:latin typeface="Arial" charset="0"/>
              </a:rPr>
              <a:pPr/>
              <a:t>143</a:t>
            </a:fld>
            <a:endParaRPr lang="en-US" altLang="en-US">
              <a:solidFill>
                <a:prstClr val="black"/>
              </a:solidFill>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xfrm>
            <a:off x="906357" y="4715907"/>
            <a:ext cx="4984962" cy="4467701"/>
          </a:xfrm>
          <a:noFill/>
        </p:spPr>
        <p:txBody>
          <a:bodyPr/>
          <a:lstStyle/>
          <a:p>
            <a:pPr eaLnBrk="1" hangingPunct="1"/>
            <a:r>
              <a:rPr lang="de-CH" altLang="en-US"/>
              <a:t>CS2 – No additional shielding!! -&gt; less response from calculation!!</a:t>
            </a:r>
          </a:p>
          <a:p>
            <a:pPr eaLnBrk="1" hangingPunct="1"/>
            <a:endParaRPr lang="de-CH" altLang="en-US"/>
          </a:p>
          <a:p>
            <a:pPr eaLnBrk="1" hangingPunct="1"/>
            <a:r>
              <a:rPr lang="de-CH" altLang="en-US" b="1"/>
              <a:t>CT4: The ratio is expected to be above 1 because the spectra calculated for the simple geometry do not match position T4 but a position directly above the target (T8/T12). The we'd expect more low energy neutrons and thus the comparision has to be done keeping this in mind!</a:t>
            </a:r>
            <a:endParaRPr lang="de-CH" altLang="en-US"/>
          </a:p>
          <a:p>
            <a:pPr eaLnBrk="1" hangingPunct="1"/>
            <a:endParaRPr lang="de-DE" altLang="en-US"/>
          </a:p>
        </p:txBody>
      </p:sp>
    </p:spTree>
    <p:extLst>
      <p:ext uri="{BB962C8B-B14F-4D97-AF65-F5344CB8AC3E}">
        <p14:creationId xmlns:p14="http://schemas.microsoft.com/office/powerpoint/2010/main" val="13075846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155</a:t>
            </a:fld>
            <a:endParaRPr lang="en-US" dirty="0">
              <a:solidFill>
                <a:prstClr val="black"/>
              </a:solidFill>
            </a:endParaRPr>
          </a:p>
        </p:txBody>
      </p:sp>
    </p:spTree>
    <p:extLst>
      <p:ext uri="{BB962C8B-B14F-4D97-AF65-F5344CB8AC3E}">
        <p14:creationId xmlns:p14="http://schemas.microsoft.com/office/powerpoint/2010/main" val="111554487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156</a:t>
            </a:fld>
            <a:endParaRPr lang="en-US" dirty="0">
              <a:solidFill>
                <a:prstClr val="black"/>
              </a:solidFill>
            </a:endParaRPr>
          </a:p>
        </p:txBody>
      </p:sp>
    </p:spTree>
    <p:extLst>
      <p:ext uri="{BB962C8B-B14F-4D97-AF65-F5344CB8AC3E}">
        <p14:creationId xmlns:p14="http://schemas.microsoft.com/office/powerpoint/2010/main" val="103507859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157</a:t>
            </a:fld>
            <a:endParaRPr lang="en-US" dirty="0">
              <a:solidFill>
                <a:prstClr val="black"/>
              </a:solidFill>
            </a:endParaRPr>
          </a:p>
        </p:txBody>
      </p:sp>
    </p:spTree>
    <p:extLst>
      <p:ext uri="{BB962C8B-B14F-4D97-AF65-F5344CB8AC3E}">
        <p14:creationId xmlns:p14="http://schemas.microsoft.com/office/powerpoint/2010/main" val="215048958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158</a:t>
            </a:fld>
            <a:endParaRPr lang="en-US" dirty="0">
              <a:solidFill>
                <a:prstClr val="black"/>
              </a:solidFill>
            </a:endParaRPr>
          </a:p>
        </p:txBody>
      </p:sp>
    </p:spTree>
    <p:extLst>
      <p:ext uri="{BB962C8B-B14F-4D97-AF65-F5344CB8AC3E}">
        <p14:creationId xmlns:p14="http://schemas.microsoft.com/office/powerpoint/2010/main" val="374656219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159</a:t>
            </a:fld>
            <a:endParaRPr lang="en-US" dirty="0">
              <a:solidFill>
                <a:prstClr val="black"/>
              </a:solidFill>
            </a:endParaRPr>
          </a:p>
        </p:txBody>
      </p:sp>
    </p:spTree>
    <p:extLst>
      <p:ext uri="{BB962C8B-B14F-4D97-AF65-F5344CB8AC3E}">
        <p14:creationId xmlns:p14="http://schemas.microsoft.com/office/powerpoint/2010/main" val="1113961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B6DC0D11-8F34-4A60-8DF8-912FA9D242BB}" type="slidenum">
              <a:rPr lang="en-US" smtClean="0">
                <a:solidFill>
                  <a:prstClr val="black"/>
                </a:solidFill>
                <a:latin typeface="Arial" charset="0"/>
              </a:rPr>
              <a:pPr/>
              <a:t>9</a:t>
            </a:fld>
            <a:endParaRPr lang="en-US">
              <a:solidFill>
                <a:prstClr val="black"/>
              </a:solidFill>
              <a:latin typeface="Arial" charset="0"/>
            </a:endParaRP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11 </a:t>
            </a:r>
            <a:r>
              <a:rPr lang="en-US"/>
              <a:t>GJ</a:t>
            </a:r>
            <a:r>
              <a:rPr lang="en-US" baseline="0"/>
              <a:t> stored in magnets </a:t>
            </a:r>
            <a:endParaRPr lang="en-US"/>
          </a:p>
        </p:txBody>
      </p:sp>
    </p:spTree>
    <p:extLst>
      <p:ext uri="{BB962C8B-B14F-4D97-AF65-F5344CB8AC3E}">
        <p14:creationId xmlns:p14="http://schemas.microsoft.com/office/powerpoint/2010/main" val="245855479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160</a:t>
            </a:fld>
            <a:endParaRPr lang="en-US" dirty="0">
              <a:solidFill>
                <a:prstClr val="black"/>
              </a:solidFill>
            </a:endParaRPr>
          </a:p>
        </p:txBody>
      </p:sp>
    </p:spTree>
    <p:extLst>
      <p:ext uri="{BB962C8B-B14F-4D97-AF65-F5344CB8AC3E}">
        <p14:creationId xmlns:p14="http://schemas.microsoft.com/office/powerpoint/2010/main" val="1113961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fld id="{048EB0A0-86D6-4CCE-9309-5A5A1E4C43F2}" type="datetime1">
              <a:rPr lang="en-US"/>
              <a:pPr>
                <a:defRPr/>
              </a:pPr>
              <a:t>1/25/2021</a:t>
            </a:fld>
            <a:endParaRPr lang="en-US"/>
          </a:p>
        </p:txBody>
      </p:sp>
      <p:sp>
        <p:nvSpPr>
          <p:cNvPr id="5" name="Rectangle 6"/>
          <p:cNvSpPr>
            <a:spLocks noGrp="1" noChangeArrowheads="1"/>
          </p:cNvSpPr>
          <p:nvPr>
            <p:ph type="ftr" sz="quarter" idx="4"/>
          </p:nvPr>
        </p:nvSpPr>
        <p:spPr/>
        <p:txBody>
          <a:bodyPr/>
          <a:lstStyle/>
          <a:p>
            <a:pPr>
              <a:defRPr/>
            </a:pPr>
            <a:r>
              <a:rPr lang="en-US"/>
              <a:t>EPAC 2004 - Doris Forkel-Wirth</a:t>
            </a:r>
          </a:p>
        </p:txBody>
      </p:sp>
      <p:sp>
        <p:nvSpPr>
          <p:cNvPr id="6" name="Rectangle 7"/>
          <p:cNvSpPr>
            <a:spLocks noGrp="1" noChangeArrowheads="1"/>
          </p:cNvSpPr>
          <p:nvPr>
            <p:ph type="sldNum" sz="quarter" idx="5"/>
          </p:nvPr>
        </p:nvSpPr>
        <p:spPr/>
        <p:txBody>
          <a:bodyPr/>
          <a:lstStyle/>
          <a:p>
            <a:pPr>
              <a:defRPr/>
            </a:pPr>
            <a:fld id="{96655304-BC16-47B9-8099-E68A351390E1}" type="slidenum">
              <a:rPr lang="en-US"/>
              <a:pPr>
                <a:defRPr/>
              </a:pPr>
              <a:t>19</a:t>
            </a:fld>
            <a:endParaRPr lang="en-US"/>
          </a:p>
        </p:txBody>
      </p:sp>
      <p:sp>
        <p:nvSpPr>
          <p:cNvPr id="48133" name="Rectangle 2"/>
          <p:cNvSpPr>
            <a:spLocks noGrp="1" noRot="1" noChangeAspect="1" noChangeArrowheads="1" noTextEdit="1"/>
          </p:cNvSpPr>
          <p:nvPr>
            <p:ph type="sldImg"/>
          </p:nvPr>
        </p:nvSpPr>
        <p:spPr>
          <a:ln/>
        </p:spPr>
      </p:sp>
      <p:sp>
        <p:nvSpPr>
          <p:cNvPr id="48134" name="Rectangle 3"/>
          <p:cNvSpPr>
            <a:spLocks noGrp="1" noChangeArrowheads="1"/>
          </p:cNvSpPr>
          <p:nvPr>
            <p:ph type="body" idx="1"/>
          </p:nvPr>
        </p:nvSpPr>
        <p:spPr>
          <a:noFill/>
          <a:ln/>
        </p:spPr>
        <p:txBody>
          <a:bodyPr/>
          <a:lstStyle/>
          <a:p>
            <a:endParaRPr lang="de-DE">
              <a:latin typeface="Arial" charset="0"/>
            </a:endParaRPr>
          </a:p>
        </p:txBody>
      </p:sp>
    </p:spTree>
    <p:extLst>
      <p:ext uri="{BB962C8B-B14F-4D97-AF65-F5344CB8AC3E}">
        <p14:creationId xmlns:p14="http://schemas.microsoft.com/office/powerpoint/2010/main" val="3025246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FB0A48-FB6D-4D83-AFB0-23368584C31C}" type="slidenum">
              <a:rPr lang="en-US"/>
              <a:pPr/>
              <a:t>20</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03396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41575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19.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9.xml"/></Relationships>
</file>

<file path=ppt/slideLayouts/_rels/slideLayout2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4.jpeg"/><Relationship Id="rId1" Type="http://schemas.openxmlformats.org/officeDocument/2006/relationships/slideMaster" Target="../slideMasters/slideMaster19.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9.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9.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9.xml"/></Relationships>
</file>

<file path=ppt/slideLayouts/_rels/slideLayout2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19.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19.xml"/></Relationships>
</file>

<file path=ppt/slideLayouts/_rels/slideLayout2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Master" Target="../slideMasters/slideMaster20.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0.xml"/></Relationships>
</file>

<file path=ppt/slideLayouts/_rels/slideLayout23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4.jpeg"/><Relationship Id="rId1" Type="http://schemas.openxmlformats.org/officeDocument/2006/relationships/slideMaster" Target="../slideMasters/slideMaster20.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0.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2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10E5CFFA-456D-4D02-800F-283275AD7351}" type="datetime1">
              <a:rPr lang="en-US"/>
              <a:pPr>
                <a:defRPr/>
              </a:pPr>
              <a:t>1/25/2021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02CB706-476C-4C1D-8468-3A6D72297165}" type="slidenum">
              <a:rPr lang="en-GB"/>
              <a:pPr>
                <a:defRPr/>
              </a:pPr>
              <a:t>‹#›</a:t>
            </a:fld>
            <a:endParaRPr lang="en-GB"/>
          </a:p>
        </p:txBody>
      </p:sp>
    </p:spTree>
    <p:extLst>
      <p:ext uri="{BB962C8B-B14F-4D97-AF65-F5344CB8AC3E}">
        <p14:creationId xmlns:p14="http://schemas.microsoft.com/office/powerpoint/2010/main" val="3755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EDA6565-59E5-4C2A-A7A9-1F2716BF5C1C}" type="datetime1">
              <a:rPr lang="en-US"/>
              <a:pPr>
                <a:defRPr/>
              </a:pPr>
              <a:t>1/25/2021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050E4D-1A97-411C-9B44-544A1AE042CE}" type="slidenum">
              <a:rPr lang="en-GB"/>
              <a:pPr>
                <a:defRPr/>
              </a:pPr>
              <a:t>‹#›</a:t>
            </a:fld>
            <a:endParaRPr lang="en-GB"/>
          </a:p>
        </p:txBody>
      </p:sp>
    </p:spTree>
    <p:extLst>
      <p:ext uri="{BB962C8B-B14F-4D97-AF65-F5344CB8AC3E}">
        <p14:creationId xmlns:p14="http://schemas.microsoft.com/office/powerpoint/2010/main" val="364605674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p:cNvSpPr>
            <a:spLocks noGrp="1"/>
          </p:cNvSpPr>
          <p:nvPr>
            <p:ph type="dt" sz="half" idx="10"/>
          </p:nvPr>
        </p:nvSpPr>
        <p:spPr>
          <a:xfrm>
            <a:off x="457200" y="6245225"/>
            <a:ext cx="2133600" cy="476250"/>
          </a:xfrm>
        </p:spPr>
        <p:txBody>
          <a:bodyPr/>
          <a:lstStyle>
            <a:lvl1pPr>
              <a:defRPr/>
            </a:lvl1pPr>
          </a:lstStyle>
          <a:p>
            <a:fld id="{688D1E87-2407-46DA-AABB-44B2CAF4792C}" type="datetime1">
              <a:rPr lang="en-US" smtClean="0">
                <a:solidFill>
                  <a:srgbClr val="04617B">
                    <a:shade val="90000"/>
                  </a:srgbClr>
                </a:solidFill>
              </a:rPr>
              <a:pPr/>
              <a:t>1/25/2021</a:t>
            </a:fld>
            <a:endParaRPr lang="en-US">
              <a:solidFill>
                <a:srgbClr val="04617B">
                  <a:shade val="90000"/>
                </a:srgbClr>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4617B">
                  <a:shade val="90000"/>
                </a:srgbClr>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3D892B75-F28A-44E1-BDBD-4CB110986ED9}" type="slidenum">
              <a:rPr lang="en-US">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57178226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9"/>
          <p:cNvSpPr>
            <a:spLocks noGrp="1"/>
          </p:cNvSpPr>
          <p:nvPr>
            <p:ph type="dt" sz="half" idx="10"/>
          </p:nvPr>
        </p:nvSpPr>
        <p:spPr/>
        <p:txBody>
          <a:bodyPr/>
          <a:lstStyle>
            <a:lvl1pPr>
              <a:defRPr/>
            </a:lvl1pPr>
          </a:lstStyle>
          <a:p>
            <a:pPr>
              <a:defRPr/>
            </a:pPr>
            <a:fld id="{02553350-25BD-4CD0-8FD8-D90F636011A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01940361-2609-41B6-8EB9-210642B50B3B}"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1317460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E61BC181-2990-4727-BC16-CE8F98619CF3}"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110E2275-003B-4158-A594-296710C89986}"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2288420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9"/>
          <p:cNvSpPr>
            <a:spLocks noGrp="1"/>
          </p:cNvSpPr>
          <p:nvPr>
            <p:ph type="dt" sz="half" idx="10"/>
          </p:nvPr>
        </p:nvSpPr>
        <p:spPr/>
        <p:txBody>
          <a:bodyPr/>
          <a:lstStyle>
            <a:lvl1pPr>
              <a:defRPr/>
            </a:lvl1pPr>
          </a:lstStyle>
          <a:p>
            <a:pPr>
              <a:defRPr/>
            </a:pPr>
            <a:fld id="{D9BED3A1-6517-4490-9E45-45F6EC5BE46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23DF185B-0B01-4254-A3B2-C1289D2EE3B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66058994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5ABD16E2-99DC-4F3E-8AAB-F03EE3D78675}"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5D6C121A-80F8-445C-8661-232362329C9A}"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59401239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2EEC4C1E-CF5A-4271-A596-7FA008A0FE3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4030FCC8-032F-437B-9250-CB642849B19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15995689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C90246D4-5A28-4979-B90F-3DF1A5428777}"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283042AB-B197-4E65-9A5C-CB671BF92446}"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56722048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8AEF08F0-2886-475F-9E42-82C3D2374EDC}"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83CB94ED-5EC9-4960-915A-F9EF0AA6CC3C}"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09395408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6211A08D-96A3-4626-AFB6-1F628BFBC31D}"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EBE8B61D-7ECE-48C0-8EB5-F3D1820DD07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13442406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6836E4F2-B292-442E-B07C-4C51CD6C7042}"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5440AC5F-F21B-4F4F-BDBC-250C70EB61D5}"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123020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F4949D21-D83F-4F21-9428-7F7B40DE2EB9}" type="datetime1">
              <a:rPr lang="en-US"/>
              <a:pPr>
                <a:defRPr/>
              </a:pPr>
              <a:t>1/25/2021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B9FEC6-2665-49E9-9701-595717F7E983}" type="slidenum">
              <a:rPr lang="en-GB"/>
              <a:pPr>
                <a:defRPr/>
              </a:pPr>
              <a:t>‹#›</a:t>
            </a:fld>
            <a:endParaRPr lang="en-GB"/>
          </a:p>
        </p:txBody>
      </p:sp>
    </p:spTree>
    <p:extLst>
      <p:ext uri="{BB962C8B-B14F-4D97-AF65-F5344CB8AC3E}">
        <p14:creationId xmlns:p14="http://schemas.microsoft.com/office/powerpoint/2010/main" val="148899918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C129FF85-73C4-4662-B615-1FC576278D6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B01E9276-11FD-4821-918D-6E69C44D220B}"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2007042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18A68FAB-C710-4F0D-A915-9F5F26646592}"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BDB49B90-6978-4F3D-AF7B-216BCF0BBF0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25112381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p:cNvSpPr>
            <a:spLocks noGrp="1"/>
          </p:cNvSpPr>
          <p:nvPr>
            <p:ph type="dt" sz="half" idx="10"/>
          </p:nvPr>
        </p:nvSpPr>
        <p:spPr>
          <a:xfrm>
            <a:off x="457200" y="6245225"/>
            <a:ext cx="2133600" cy="476250"/>
          </a:xfrm>
        </p:spPr>
        <p:txBody>
          <a:bodyPr/>
          <a:lstStyle>
            <a:lvl1pPr>
              <a:defRPr/>
            </a:lvl1pPr>
          </a:lstStyle>
          <a:p>
            <a:fld id="{688D1E87-2407-46DA-AABB-44B2CAF4792C}" type="datetime1">
              <a:rPr lang="en-US" smtClean="0">
                <a:solidFill>
                  <a:srgbClr val="04617B">
                    <a:shade val="90000"/>
                  </a:srgbClr>
                </a:solidFill>
              </a:rPr>
              <a:pPr/>
              <a:t>1/25/2021</a:t>
            </a:fld>
            <a:endParaRPr lang="en-US">
              <a:solidFill>
                <a:srgbClr val="04617B">
                  <a:shade val="90000"/>
                </a:srgbClr>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4617B">
                  <a:shade val="90000"/>
                </a:srgbClr>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3D892B75-F28A-44E1-BDBD-4CB110986ED9}" type="slidenum">
              <a:rPr lang="en-US">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4780645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9975" y="274638"/>
            <a:ext cx="7616825"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054100" y="1614488"/>
            <a:ext cx="3732213" cy="4457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938713" y="161448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938713" y="391953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5"/>
          <p:cNvSpPr>
            <a:spLocks noGrp="1"/>
          </p:cNvSpPr>
          <p:nvPr>
            <p:ph type="dt" sz="half" idx="10"/>
          </p:nvPr>
        </p:nvSpPr>
        <p:spPr>
          <a:xfrm>
            <a:off x="989013" y="6234113"/>
            <a:ext cx="2009775" cy="476250"/>
          </a:xfrm>
        </p:spPr>
        <p:txBody>
          <a:bodyPr/>
          <a:lstStyle>
            <a:lvl1pPr>
              <a:defRPr/>
            </a:lvl1pPr>
          </a:lstStyle>
          <a:p>
            <a:fld id="{3B3EC4E7-16C2-46D9-A385-09DF84F35FFA}" type="datetime1">
              <a:rPr lang="fr-FR">
                <a:solidFill>
                  <a:srgbClr val="04617B">
                    <a:shade val="90000"/>
                  </a:srgbClr>
                </a:solidFill>
              </a:rPr>
              <a:pPr/>
              <a:t>25/01/2021</a:t>
            </a:fld>
            <a:r>
              <a:rPr lang="fr-FR">
                <a:solidFill>
                  <a:srgbClr val="04617B">
                    <a:shade val="90000"/>
                  </a:srgbClr>
                </a:solidFill>
              </a:rPr>
              <a:t>Session automne 2003</a:t>
            </a:r>
          </a:p>
        </p:txBody>
      </p:sp>
      <p:sp>
        <p:nvSpPr>
          <p:cNvPr id="7" name="Footer Placeholder 6"/>
          <p:cNvSpPr>
            <a:spLocks noGrp="1"/>
          </p:cNvSpPr>
          <p:nvPr>
            <p:ph type="ftr" sz="quarter" idx="11"/>
          </p:nvPr>
        </p:nvSpPr>
        <p:spPr>
          <a:xfrm>
            <a:off x="3413125" y="6221413"/>
            <a:ext cx="2895600" cy="476250"/>
          </a:xfrm>
        </p:spPr>
        <p:txBody>
          <a:bodyPr/>
          <a:lstStyle>
            <a:lvl1pPr>
              <a:defRPr/>
            </a:lvl1pPr>
          </a:lstStyle>
          <a:p>
            <a:r>
              <a:rPr lang="fr-FR">
                <a:solidFill>
                  <a:srgbClr val="04617B">
                    <a:shade val="90000"/>
                  </a:srgbClr>
                </a:solidFill>
              </a:rPr>
              <a:t>hfhggjdfkgjdkjfHigh Level Dosimetry</a:t>
            </a:r>
          </a:p>
        </p:txBody>
      </p:sp>
      <p:sp>
        <p:nvSpPr>
          <p:cNvPr id="8" name="Slide Number Placeholder 7"/>
          <p:cNvSpPr>
            <a:spLocks noGrp="1"/>
          </p:cNvSpPr>
          <p:nvPr>
            <p:ph type="sldNum" sz="quarter" idx="12"/>
          </p:nvPr>
        </p:nvSpPr>
        <p:spPr>
          <a:xfrm>
            <a:off x="8070850" y="6245225"/>
            <a:ext cx="615950" cy="476250"/>
          </a:xfrm>
        </p:spPr>
        <p:txBody>
          <a:bodyPr/>
          <a:lstStyle>
            <a:lvl1pPr>
              <a:defRPr/>
            </a:lvl1pPr>
          </a:lstStyle>
          <a:p>
            <a:fld id="{9BE92E91-DDC3-420B-A70F-57E4AD74F927}" type="slidenum">
              <a:rPr lang="fr-FR">
                <a:solidFill>
                  <a:srgbClr val="04617B">
                    <a:shade val="90000"/>
                  </a:srgbClr>
                </a:solidFill>
              </a:rPr>
              <a:pPr/>
              <a:t>‹#›</a:t>
            </a:fld>
            <a:endParaRPr lang="fr-FR">
              <a:solidFill>
                <a:srgbClr val="04617B">
                  <a:shade val="90000"/>
                </a:srgbClr>
              </a:solidFill>
            </a:endParaRPr>
          </a:p>
        </p:txBody>
      </p:sp>
    </p:spTree>
    <p:extLst>
      <p:ext uri="{BB962C8B-B14F-4D97-AF65-F5344CB8AC3E}">
        <p14:creationId xmlns:p14="http://schemas.microsoft.com/office/powerpoint/2010/main" val="57913217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9"/>
          <p:cNvSpPr>
            <a:spLocks noGrp="1"/>
          </p:cNvSpPr>
          <p:nvPr>
            <p:ph type="dt" sz="half" idx="10"/>
          </p:nvPr>
        </p:nvSpPr>
        <p:spPr/>
        <p:txBody>
          <a:bodyPr/>
          <a:lstStyle>
            <a:lvl1pPr>
              <a:defRPr/>
            </a:lvl1pPr>
          </a:lstStyle>
          <a:p>
            <a:pPr>
              <a:defRPr/>
            </a:pPr>
            <a:fld id="{02553350-25BD-4CD0-8FD8-D90F636011A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01940361-2609-41B6-8EB9-210642B50B3B}"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81849141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E61BC181-2990-4727-BC16-CE8F98619CF3}"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110E2275-003B-4158-A594-296710C89986}"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43636917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9"/>
          <p:cNvSpPr>
            <a:spLocks noGrp="1"/>
          </p:cNvSpPr>
          <p:nvPr>
            <p:ph type="dt" sz="half" idx="10"/>
          </p:nvPr>
        </p:nvSpPr>
        <p:spPr/>
        <p:txBody>
          <a:bodyPr/>
          <a:lstStyle>
            <a:lvl1pPr>
              <a:defRPr/>
            </a:lvl1pPr>
          </a:lstStyle>
          <a:p>
            <a:pPr>
              <a:defRPr/>
            </a:pPr>
            <a:fld id="{D9BED3A1-6517-4490-9E45-45F6EC5BE46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23DF185B-0B01-4254-A3B2-C1289D2EE3B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84445035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5ABD16E2-99DC-4F3E-8AAB-F03EE3D78675}"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5D6C121A-80F8-445C-8661-232362329C9A}"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88630177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2EEC4C1E-CF5A-4271-A596-7FA008A0FE3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4030FCC8-032F-437B-9250-CB642849B19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91818275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C90246D4-5A28-4979-B90F-3DF1A5428777}"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283042AB-B197-4E65-9A5C-CB671BF92446}"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229133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Date Placeholder 3"/>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pPr>
              <a:defRPr/>
            </a:pPr>
            <a:endParaRPr lang="en-US"/>
          </a:p>
          <a:p>
            <a:pPr>
              <a:defRPr/>
            </a:pPr>
            <a:endParaRPr lang="en-US"/>
          </a:p>
        </p:txBody>
      </p:sp>
    </p:spTree>
    <p:extLst>
      <p:ext uri="{BB962C8B-B14F-4D97-AF65-F5344CB8AC3E}">
        <p14:creationId xmlns:p14="http://schemas.microsoft.com/office/powerpoint/2010/main" val="132957576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8AEF08F0-2886-475F-9E42-82C3D2374EDC}"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83CB94ED-5EC9-4960-915A-F9EF0AA6CC3C}"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51076665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6211A08D-96A3-4626-AFB6-1F628BFBC31D}"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EBE8B61D-7ECE-48C0-8EB5-F3D1820DD07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40759298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6836E4F2-B292-442E-B07C-4C51CD6C7042}"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5440AC5F-F21B-4F4F-BDBC-250C70EB61D5}"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0018067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C129FF85-73C4-4662-B615-1FC576278D6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B01E9276-11FD-4821-918D-6E69C44D220B}"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79403021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18A68FAB-C710-4F0D-A915-9F5F26646592}"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BDB49B90-6978-4F3D-AF7B-216BCF0BBF0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50838227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p:cNvSpPr>
            <a:spLocks noGrp="1"/>
          </p:cNvSpPr>
          <p:nvPr>
            <p:ph type="dt" sz="half" idx="10"/>
          </p:nvPr>
        </p:nvSpPr>
        <p:spPr>
          <a:xfrm>
            <a:off x="457200" y="6245225"/>
            <a:ext cx="2133600" cy="476250"/>
          </a:xfrm>
        </p:spPr>
        <p:txBody>
          <a:bodyPr/>
          <a:lstStyle>
            <a:lvl1pPr>
              <a:defRPr/>
            </a:lvl1pPr>
          </a:lstStyle>
          <a:p>
            <a:fld id="{688D1E87-2407-46DA-AABB-44B2CAF4792C}" type="datetime1">
              <a:rPr lang="en-US" smtClean="0">
                <a:solidFill>
                  <a:srgbClr val="04617B">
                    <a:shade val="90000"/>
                  </a:srgbClr>
                </a:solidFill>
              </a:rPr>
              <a:pPr/>
              <a:t>1/25/2021</a:t>
            </a:fld>
            <a:endParaRPr lang="en-US">
              <a:solidFill>
                <a:srgbClr val="04617B">
                  <a:shade val="90000"/>
                </a:srgbClr>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4617B">
                  <a:shade val="90000"/>
                </a:srgbClr>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3D892B75-F28A-44E1-BDBD-4CB110986ED9}" type="slidenum">
              <a:rPr lang="en-US">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26031683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9975" y="274638"/>
            <a:ext cx="7616825"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054100" y="1614488"/>
            <a:ext cx="3732213" cy="4457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938713" y="161448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938713" y="391953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5"/>
          <p:cNvSpPr>
            <a:spLocks noGrp="1"/>
          </p:cNvSpPr>
          <p:nvPr>
            <p:ph type="dt" sz="half" idx="10"/>
          </p:nvPr>
        </p:nvSpPr>
        <p:spPr>
          <a:xfrm>
            <a:off x="989013" y="6234113"/>
            <a:ext cx="2009775" cy="476250"/>
          </a:xfrm>
        </p:spPr>
        <p:txBody>
          <a:bodyPr/>
          <a:lstStyle>
            <a:lvl1pPr>
              <a:defRPr/>
            </a:lvl1pPr>
          </a:lstStyle>
          <a:p>
            <a:fld id="{3B3EC4E7-16C2-46D9-A385-09DF84F35FFA}" type="datetime1">
              <a:rPr lang="fr-FR">
                <a:solidFill>
                  <a:srgbClr val="04617B">
                    <a:shade val="90000"/>
                  </a:srgbClr>
                </a:solidFill>
              </a:rPr>
              <a:pPr/>
              <a:t>25/01/2021</a:t>
            </a:fld>
            <a:r>
              <a:rPr lang="fr-FR">
                <a:solidFill>
                  <a:srgbClr val="04617B">
                    <a:shade val="90000"/>
                  </a:srgbClr>
                </a:solidFill>
              </a:rPr>
              <a:t>Session automne 2003</a:t>
            </a:r>
          </a:p>
        </p:txBody>
      </p:sp>
      <p:sp>
        <p:nvSpPr>
          <p:cNvPr id="7" name="Footer Placeholder 6"/>
          <p:cNvSpPr>
            <a:spLocks noGrp="1"/>
          </p:cNvSpPr>
          <p:nvPr>
            <p:ph type="ftr" sz="quarter" idx="11"/>
          </p:nvPr>
        </p:nvSpPr>
        <p:spPr>
          <a:xfrm>
            <a:off x="3413125" y="6221413"/>
            <a:ext cx="2895600" cy="476250"/>
          </a:xfrm>
        </p:spPr>
        <p:txBody>
          <a:bodyPr/>
          <a:lstStyle>
            <a:lvl1pPr>
              <a:defRPr/>
            </a:lvl1pPr>
          </a:lstStyle>
          <a:p>
            <a:r>
              <a:rPr lang="fr-FR">
                <a:solidFill>
                  <a:srgbClr val="04617B">
                    <a:shade val="90000"/>
                  </a:srgbClr>
                </a:solidFill>
              </a:rPr>
              <a:t>hfhggjdfkgjdkjfHigh Level Dosimetry</a:t>
            </a:r>
          </a:p>
        </p:txBody>
      </p:sp>
      <p:sp>
        <p:nvSpPr>
          <p:cNvPr id="8" name="Slide Number Placeholder 7"/>
          <p:cNvSpPr>
            <a:spLocks noGrp="1"/>
          </p:cNvSpPr>
          <p:nvPr>
            <p:ph type="sldNum" sz="quarter" idx="12"/>
          </p:nvPr>
        </p:nvSpPr>
        <p:spPr>
          <a:xfrm>
            <a:off x="8070850" y="6245225"/>
            <a:ext cx="615950" cy="476250"/>
          </a:xfrm>
        </p:spPr>
        <p:txBody>
          <a:bodyPr/>
          <a:lstStyle>
            <a:lvl1pPr>
              <a:defRPr/>
            </a:lvl1pPr>
          </a:lstStyle>
          <a:p>
            <a:fld id="{9BE92E91-DDC3-420B-A70F-57E4AD74F927}" type="slidenum">
              <a:rPr lang="fr-FR">
                <a:solidFill>
                  <a:srgbClr val="04617B">
                    <a:shade val="90000"/>
                  </a:srgbClr>
                </a:solidFill>
              </a:rPr>
              <a:pPr/>
              <a:t>‹#›</a:t>
            </a:fld>
            <a:endParaRPr lang="fr-FR">
              <a:solidFill>
                <a:srgbClr val="04617B">
                  <a:shade val="90000"/>
                </a:srgbClr>
              </a:solidFill>
            </a:endParaRPr>
          </a:p>
        </p:txBody>
      </p:sp>
    </p:spTree>
    <p:extLst>
      <p:ext uri="{BB962C8B-B14F-4D97-AF65-F5344CB8AC3E}">
        <p14:creationId xmlns:p14="http://schemas.microsoft.com/office/powerpoint/2010/main" val="338926887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9"/>
          <p:cNvSpPr>
            <a:spLocks noGrp="1"/>
          </p:cNvSpPr>
          <p:nvPr>
            <p:ph type="dt" sz="half" idx="10"/>
          </p:nvPr>
        </p:nvSpPr>
        <p:spPr/>
        <p:txBody>
          <a:bodyPr/>
          <a:lstStyle>
            <a:lvl1pPr>
              <a:defRPr/>
            </a:lvl1pPr>
          </a:lstStyle>
          <a:p>
            <a:pPr>
              <a:defRPr/>
            </a:pPr>
            <a:fld id="{ADE512E0-DD78-4E5E-8292-B95DC4DFF7B4}"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36A6170C-F330-4C1F-8163-0241DA91E0CC}"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166089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576C9B5D-478E-4348-8265-0B72BF4E4FA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496E42BD-80F3-483F-9214-E19D2C12E33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60064903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9"/>
          <p:cNvSpPr>
            <a:spLocks noGrp="1"/>
          </p:cNvSpPr>
          <p:nvPr>
            <p:ph type="dt" sz="half" idx="10"/>
          </p:nvPr>
        </p:nvSpPr>
        <p:spPr/>
        <p:txBody>
          <a:bodyPr/>
          <a:lstStyle>
            <a:lvl1pPr>
              <a:defRPr/>
            </a:lvl1pPr>
          </a:lstStyle>
          <a:p>
            <a:pPr>
              <a:defRPr/>
            </a:pPr>
            <a:fld id="{C46BEDBC-BE03-4AD3-9C12-35AE8968E725}"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4EC5ED38-624B-45F8-81E7-6100D1B7E9E9}"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5121773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7" name="Rectangle 22"/>
          <p:cNvSpPr/>
          <p:nvPr userDrawn="1"/>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0" name="Rectangle 23"/>
          <p:cNvSpPr/>
          <p:nvPr userDrawn="1"/>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1" name="Rectangle 24"/>
          <p:cNvSpPr/>
          <p:nvPr userDrawn="1"/>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2" name="Rectangle 25"/>
          <p:cNvSpPr/>
          <p:nvPr userDrawn="1"/>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3" name="Rectangle 26"/>
          <p:cNvSpPr/>
          <p:nvPr userDrawn="1"/>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useBgFill="1">
        <p:nvSpPr>
          <p:cNvPr id="14" name="Rounded Rectangle 29"/>
          <p:cNvSpPr/>
          <p:nvPr userDrawn="1"/>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useBgFill="1">
        <p:nvSpPr>
          <p:cNvPr id="15" name="Rounded Rectangle 30"/>
          <p:cNvSpPr/>
          <p:nvPr userDrawn="1"/>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6" name="Rectangle 6"/>
          <p:cNvSpPr/>
          <p:nvPr userDrawn="1"/>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7" name="Rectangle 9"/>
          <p:cNvSpPr/>
          <p:nvPr userDrawn="1"/>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8" name="Rectangle 10"/>
          <p:cNvSpPr/>
          <p:nvPr userDrawn="1"/>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9" name="Rectangle 18"/>
          <p:cNvSpPr/>
          <p:nvPr userDrawn="1"/>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20"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latin typeface="Arial" pitchFamily="34" charset="0"/>
                <a:ea typeface="ＭＳ Ｐゴシック" pitchFamily="34" charset="-128"/>
              </a:defRPr>
            </a:lvl1pPr>
          </a:lstStyle>
          <a:p>
            <a:pPr>
              <a:defRPr/>
            </a:pPr>
            <a:fld id="{70B9704F-43E5-4BDF-BE2C-0294FF7614DE}" type="datetimeFigureOut">
              <a:rPr lang="de-DE"/>
              <a:pPr>
                <a:defRPr/>
              </a:pPr>
              <a:t>25.01.2021</a:t>
            </a:fld>
            <a:endParaRPr lang="en-GB"/>
          </a:p>
        </p:txBody>
      </p:sp>
      <p:sp>
        <p:nvSpPr>
          <p:cNvPr id="21" name="Footer Placeholder 16"/>
          <p:cNvSpPr>
            <a:spLocks noGrp="1"/>
          </p:cNvSpPr>
          <p:nvPr>
            <p:ph type="ftr" sz="quarter" idx="11"/>
          </p:nvPr>
        </p:nvSpPr>
        <p:spPr>
          <a:xfrm>
            <a:off x="2085975" y="236538"/>
            <a:ext cx="5867400" cy="365125"/>
          </a:xfrm>
        </p:spPr>
        <p:txBody>
          <a:bodyPr/>
          <a:lstStyle>
            <a:lvl1pPr algn="r">
              <a:defRPr>
                <a:solidFill>
                  <a:srgbClr val="424456"/>
                </a:solidFill>
                <a:latin typeface="Arial" pitchFamily="34" charset="0"/>
                <a:ea typeface="ＭＳ Ｐゴシック" pitchFamily="34" charset="-128"/>
              </a:defRPr>
            </a:lvl1pPr>
          </a:lstStyle>
          <a:p>
            <a:pPr>
              <a:defRPr/>
            </a:pPr>
            <a:endParaRPr lang="en-GB"/>
          </a:p>
        </p:txBody>
      </p:sp>
      <p:sp>
        <p:nvSpPr>
          <p:cNvPr id="22" name="Slide Number Placeholder 28"/>
          <p:cNvSpPr>
            <a:spLocks noGrp="1"/>
          </p:cNvSpPr>
          <p:nvPr>
            <p:ph type="sldNum" sz="quarter" idx="12"/>
          </p:nvPr>
        </p:nvSpPr>
        <p:spPr>
          <a:xfrm>
            <a:off x="8001000" y="228600"/>
            <a:ext cx="838200" cy="381000"/>
          </a:xfrm>
        </p:spPr>
        <p:txBody>
          <a:bodyPr/>
          <a:lstStyle>
            <a:lvl1pPr>
              <a:defRPr>
                <a:solidFill>
                  <a:srgbClr val="424456"/>
                </a:solidFill>
                <a:latin typeface="Arial" pitchFamily="34" charset="0"/>
                <a:ea typeface="ＭＳ Ｐゴシック" pitchFamily="34" charset="-128"/>
              </a:defRPr>
            </a:lvl1pPr>
          </a:lstStyle>
          <a:p>
            <a:pPr>
              <a:defRPr/>
            </a:pPr>
            <a:fld id="{636D233A-1050-4BBF-9324-4F0AA83467E1}" type="slidenum">
              <a:rPr lang="en-GB"/>
              <a:pPr>
                <a:defRPr/>
              </a:pPr>
              <a:t>‹#›</a:t>
            </a:fld>
            <a:endParaRPr lang="en-GB"/>
          </a:p>
        </p:txBody>
      </p:sp>
    </p:spTree>
    <p:extLst>
      <p:ext uri="{BB962C8B-B14F-4D97-AF65-F5344CB8AC3E}">
        <p14:creationId xmlns:p14="http://schemas.microsoft.com/office/powerpoint/2010/main" val="241077925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2F2D5F89-4F1A-4909-A3AD-9D5801797706}"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A14E76CF-B63F-4837-A2AA-6F8BE410FE22}"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79788327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6A2B07E1-87E4-40FC-8073-534E82235444}"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1ADF9A87-DD23-4072-9188-75300FCB557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75167981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998AE2F1-D740-4F1C-9F13-0172A94E8503}"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C632ED1E-664D-42E0-B1FF-F0618A3E1E1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704788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E36601C-18BD-449D-9979-05FFF951300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3C5ABF4F-C9F0-4FDE-865E-6B443DBDFB84}"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51741948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833C88E5-45AA-48FB-8502-8B927AC6BD50}"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9FADA5C0-9B04-4E0C-935A-FF23FBB4A00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54060310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BF53AD7-03A4-40B9-9D85-95E985A669C9}"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80CFEBBA-E72C-4989-982A-2D468069864F}"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73718818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6EF7EC66-0A9B-49BD-A8D7-F72F1B5DA4DB}"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352F228F-B434-4F3A-BA4E-A9DD2A7F813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4467548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F19CEB0F-0868-41D2-ADBD-90FCBB5FAF40}"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158F6F54-974C-44CA-AE95-B7E2255B35F2}"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7125553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862037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5128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7C0FC539-A61E-4974-8D18-568FAEEB4DF2}"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0A05AE89-165F-4324-AB21-185DCF6D378E}" type="slidenum">
              <a:rPr lang="en-GB"/>
              <a:pPr>
                <a:defRPr/>
              </a:pPr>
              <a:t>‹#›</a:t>
            </a:fld>
            <a:endParaRPr lang="en-GB"/>
          </a:p>
        </p:txBody>
      </p:sp>
    </p:spTree>
    <p:extLst>
      <p:ext uri="{BB962C8B-B14F-4D97-AF65-F5344CB8AC3E}">
        <p14:creationId xmlns:p14="http://schemas.microsoft.com/office/powerpoint/2010/main" val="35012132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341680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5259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724939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0481418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418525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0206957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62725519"/>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62883809"/>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099183-DBBF-489D-A64B-B90117F4392E}"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DBEB362-3E19-465D-BD28-62311611DD5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0792372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5338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DE5547B4-2B70-483B-B0D7-7B11907E6945}" type="datetimeFigureOut">
              <a:rPr lang="de-DE"/>
              <a:pPr>
                <a:defRPr/>
              </a:pPr>
              <a:t>25.01.2021</a:t>
            </a:fld>
            <a:endParaRPr lang="en-GB"/>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latin typeface="Arial" pitchFamily="34" charset="0"/>
                <a:ea typeface="ＭＳ Ｐゴシック" pitchFamily="34" charset="-128"/>
              </a:defRPr>
            </a:lvl1pPr>
          </a:lstStyle>
          <a:p>
            <a:pPr>
              <a:defRPr/>
            </a:pPr>
            <a:fld id="{4BF95E97-6543-4512-8D5C-B6F283235684}" type="slidenum">
              <a:rPr lang="en-GB"/>
              <a:pPr>
                <a:defRPr/>
              </a:pPr>
              <a:t>‹#›</a:t>
            </a:fld>
            <a:endParaRPr lang="en-GB"/>
          </a:p>
        </p:txBody>
      </p:sp>
      <p:sp>
        <p:nvSpPr>
          <p:cNvPr id="9" name="Footer Placeholder 13"/>
          <p:cNvSpPr>
            <a:spLocks noGrp="1"/>
          </p:cNvSpPr>
          <p:nvPr>
            <p:ph type="ftr" sz="quarter" idx="12"/>
          </p:nvPr>
        </p:nvSpPr>
        <p:spPr/>
        <p:txBody>
          <a:bodyPr/>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144038449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746302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788841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92521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084803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666075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111124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331894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998063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7391375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80906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30A88747-B3DC-4322-B6CF-A89AA276AF08}" type="datetimeFigureOut">
              <a:rPr lang="de-DE"/>
              <a:pPr>
                <a:defRPr/>
              </a:pPr>
              <a:t>25.01.2021</a:t>
            </a:fld>
            <a:endParaRPr lang="en-GB"/>
          </a:p>
        </p:txBody>
      </p:sp>
      <p:sp>
        <p:nvSpPr>
          <p:cNvPr id="6" name="Slide Number Placeholder 9"/>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486A23E1-2A80-4F6B-AD39-89C5CB60AAE6}" type="slidenum">
              <a:rPr lang="en-GB"/>
              <a:pPr>
                <a:defRPr/>
              </a:pPr>
              <a:t>‹#›</a:t>
            </a:fld>
            <a:endParaRPr lang="en-GB"/>
          </a:p>
        </p:txBody>
      </p:sp>
      <p:sp>
        <p:nvSpPr>
          <p:cNvPr id="7" name="Footer Placeholder 11"/>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800512059"/>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9975" y="274638"/>
            <a:ext cx="7616825"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054100" y="1614488"/>
            <a:ext cx="3732213" cy="4457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938713" y="161448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938713" y="391953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5"/>
          <p:cNvSpPr>
            <a:spLocks noGrp="1"/>
          </p:cNvSpPr>
          <p:nvPr>
            <p:ph type="dt" sz="half" idx="10"/>
          </p:nvPr>
        </p:nvSpPr>
        <p:spPr>
          <a:xfrm>
            <a:off x="989013" y="6234113"/>
            <a:ext cx="2009775" cy="476250"/>
          </a:xfrm>
        </p:spPr>
        <p:txBody>
          <a:bodyPr/>
          <a:lstStyle>
            <a:lvl1pPr>
              <a:defRPr/>
            </a:lvl1pPr>
          </a:lstStyle>
          <a:p>
            <a:endParaRPr lang="fr-FR">
              <a:solidFill>
                <a:prstClr val="black">
                  <a:tint val="75000"/>
                </a:prstClr>
              </a:solidFill>
            </a:endParaRPr>
          </a:p>
        </p:txBody>
      </p:sp>
      <p:sp>
        <p:nvSpPr>
          <p:cNvPr id="7" name="Footer Placeholder 6"/>
          <p:cNvSpPr>
            <a:spLocks noGrp="1"/>
          </p:cNvSpPr>
          <p:nvPr>
            <p:ph type="ftr" sz="quarter" idx="11"/>
          </p:nvPr>
        </p:nvSpPr>
        <p:spPr>
          <a:xfrm>
            <a:off x="3413125" y="6221413"/>
            <a:ext cx="2895600" cy="476250"/>
          </a:xfrm>
        </p:spPr>
        <p:txBody>
          <a:bodyPr/>
          <a:lstStyle>
            <a:lvl1pPr>
              <a:defRPr/>
            </a:lvl1pPr>
          </a:lstStyle>
          <a:p>
            <a:endParaRPr lang="fr-FR">
              <a:solidFill>
                <a:prstClr val="black">
                  <a:tint val="75000"/>
                </a:prstClr>
              </a:solidFill>
            </a:endParaRPr>
          </a:p>
        </p:txBody>
      </p:sp>
      <p:sp>
        <p:nvSpPr>
          <p:cNvPr id="8" name="Slide Number Placeholder 7"/>
          <p:cNvSpPr>
            <a:spLocks noGrp="1"/>
          </p:cNvSpPr>
          <p:nvPr>
            <p:ph type="sldNum" sz="quarter" idx="12"/>
          </p:nvPr>
        </p:nvSpPr>
        <p:spPr>
          <a:xfrm>
            <a:off x="8070850" y="6245225"/>
            <a:ext cx="615950" cy="476250"/>
          </a:xfrm>
        </p:spPr>
        <p:txBody>
          <a:bodyPr/>
          <a:lstStyle>
            <a:lvl1pPr>
              <a:defRPr/>
            </a:lvl1pPr>
          </a:lstStyle>
          <a:p>
            <a:fld id="{9BE92E91-DDC3-420B-A70F-57E4AD74F927}" type="slidenum">
              <a:rPr lang="fr-FR">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31285581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userDrawn="1">
  <p:cSld name="1_Test page">
    <p:spTree>
      <p:nvGrpSpPr>
        <p:cNvPr id="1" name=""/>
        <p:cNvGrpSpPr/>
        <p:nvPr/>
      </p:nvGrpSpPr>
      <p:grpSpPr>
        <a:xfrm>
          <a:off x="0" y="0"/>
          <a:ext cx="0" cy="0"/>
          <a:chOff x="0" y="0"/>
          <a:chExt cx="0" cy="0"/>
        </a:xfrm>
      </p:grpSpPr>
      <p:sp>
        <p:nvSpPr>
          <p:cNvPr id="4" name="Title 1"/>
          <p:cNvSpPr>
            <a:spLocks noGrp="1"/>
          </p:cNvSpPr>
          <p:nvPr>
            <p:ph type="title"/>
          </p:nvPr>
        </p:nvSpPr>
        <p:spPr>
          <a:xfrm>
            <a:off x="1163077" y="8"/>
            <a:ext cx="5981538" cy="720000"/>
          </a:xfrm>
          <a:prstGeom prst="rect">
            <a:avLst/>
          </a:prstGeom>
        </p:spPr>
        <p:txBody>
          <a:bodyPr/>
          <a:lstStyle>
            <a:lvl1pPr algn="ctr">
              <a:defRPr sz="3200" b="1"/>
            </a:lvl1pPr>
          </a:lstStyle>
          <a:p>
            <a:r>
              <a:rPr lang="en-US" dirty="0"/>
              <a:t>Click to edit Master title style</a:t>
            </a:r>
            <a:endParaRPr lang="en-GB" dirty="0"/>
          </a:p>
        </p:txBody>
      </p:sp>
      <p:sp>
        <p:nvSpPr>
          <p:cNvPr id="5" name="Date Placeholder 3"/>
          <p:cNvSpPr>
            <a:spLocks noGrp="1"/>
          </p:cNvSpPr>
          <p:nvPr>
            <p:ph type="dt" sz="half" idx="2"/>
          </p:nvPr>
        </p:nvSpPr>
        <p:spPr>
          <a:xfrm>
            <a:off x="551280" y="6408011"/>
            <a:ext cx="2133600" cy="213483"/>
          </a:xfrm>
          <a:prstGeom prst="rect">
            <a:avLst/>
          </a:prstGeom>
        </p:spPr>
        <p:txBody>
          <a:bodyPr vert="horz" lIns="91440" tIns="45720" rIns="91440" bIns="45720" rtlCol="0" anchor="ctr"/>
          <a:lstStyle>
            <a:lvl1pPr algn="l">
              <a:defRPr sz="1200" b="0">
                <a:solidFill>
                  <a:schemeClr val="tx1">
                    <a:lumMod val="50000"/>
                    <a:lumOff val="50000"/>
                  </a:schemeClr>
                </a:solidFill>
                <a:latin typeface="+mn-lt"/>
                <a:cs typeface="Rage Italic" pitchFamily="66" charset="0"/>
              </a:defRPr>
            </a:lvl1pPr>
          </a:lstStyle>
          <a:p>
            <a:endParaRPr lang="en-US" dirty="0">
              <a:solidFill>
                <a:prstClr val="black">
                  <a:lumMod val="50000"/>
                  <a:lumOff val="50000"/>
                </a:prstClr>
              </a:solidFill>
            </a:endParaRPr>
          </a:p>
        </p:txBody>
      </p:sp>
      <p:sp>
        <p:nvSpPr>
          <p:cNvPr id="6" name="Footer Placeholder 4"/>
          <p:cNvSpPr>
            <a:spLocks noGrp="1"/>
          </p:cNvSpPr>
          <p:nvPr>
            <p:ph type="ftr" sz="quarter" idx="3"/>
          </p:nvPr>
        </p:nvSpPr>
        <p:spPr>
          <a:xfrm>
            <a:off x="3190154" y="6408011"/>
            <a:ext cx="2895600" cy="213483"/>
          </a:xfrm>
          <a:prstGeom prst="rect">
            <a:avLst/>
          </a:prstGeom>
        </p:spPr>
        <p:txBody>
          <a:bodyPr vert="horz" lIns="91440" tIns="45720" rIns="91440" bIns="45720" rtlCol="0" anchor="ctr"/>
          <a:lstStyle>
            <a:lvl1pPr algn="ctr">
              <a:defRPr sz="1200" b="0">
                <a:solidFill>
                  <a:schemeClr val="tx1">
                    <a:lumMod val="50000"/>
                    <a:lumOff val="50000"/>
                  </a:schemeClr>
                </a:solidFill>
                <a:latin typeface="+mn-lt"/>
                <a:cs typeface="Rage Italic" pitchFamily="66" charset="0"/>
              </a:defRPr>
            </a:lvl1pPr>
          </a:lstStyle>
          <a:p>
            <a:endParaRPr lang="en-US" dirty="0">
              <a:solidFill>
                <a:prstClr val="black">
                  <a:lumMod val="50000"/>
                  <a:lumOff val="50000"/>
                </a:prstClr>
              </a:solidFill>
            </a:endParaRPr>
          </a:p>
        </p:txBody>
      </p:sp>
      <p:sp>
        <p:nvSpPr>
          <p:cNvPr id="7" name="Slide Number Placeholder 5"/>
          <p:cNvSpPr>
            <a:spLocks noGrp="1"/>
          </p:cNvSpPr>
          <p:nvPr>
            <p:ph type="sldNum" sz="quarter" idx="4"/>
          </p:nvPr>
        </p:nvSpPr>
        <p:spPr>
          <a:xfrm>
            <a:off x="6579692" y="6408011"/>
            <a:ext cx="2133600" cy="213483"/>
          </a:xfrm>
          <a:prstGeom prst="rect">
            <a:avLst/>
          </a:prstGeom>
        </p:spPr>
        <p:txBody>
          <a:bodyPr vert="horz" lIns="91440" tIns="45720" rIns="91440" bIns="45720" rtlCol="0" anchor="ctr"/>
          <a:lstStyle>
            <a:lvl1pPr algn="r">
              <a:defRPr sz="1200" b="0">
                <a:solidFill>
                  <a:schemeClr val="tx1">
                    <a:lumMod val="50000"/>
                    <a:lumOff val="50000"/>
                  </a:schemeClr>
                </a:solidFill>
                <a:latin typeface="+mn-lt"/>
                <a:cs typeface="Rage Italic" pitchFamily="66" charset="0"/>
              </a:defRPr>
            </a:lvl1pPr>
          </a:lstStyle>
          <a:p>
            <a:fld id="{AC5B1FEA-406A-7749-A5C3-DDCB5F67A4CE}"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60320254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163077" y="8"/>
            <a:ext cx="5981538" cy="720000"/>
          </a:xfrm>
          <a:prstGeom prst="rect">
            <a:avLst/>
          </a:prstGeom>
        </p:spPr>
        <p:txBody>
          <a:bodyPr/>
          <a:lstStyle>
            <a:lvl1pPr algn="ctr">
              <a:defRPr sz="3200" b="1"/>
            </a:lvl1pPr>
          </a:lstStyle>
          <a:p>
            <a:r>
              <a:rPr lang="en-US" dirty="0"/>
              <a:t>Click to edit Master title style</a:t>
            </a:r>
            <a:endParaRPr lang="en-GB" dirty="0"/>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C5B1FEA-406A-7749-A5C3-DDCB5F67A4C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0472953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9"/>
          <p:cNvSpPr>
            <a:spLocks noGrp="1"/>
          </p:cNvSpPr>
          <p:nvPr>
            <p:ph type="dt" sz="half" idx="10"/>
          </p:nvPr>
        </p:nvSpPr>
        <p:spPr/>
        <p:txBody>
          <a:bodyPr/>
          <a:lstStyle>
            <a:lvl1pPr>
              <a:defRPr/>
            </a:lvl1pPr>
          </a:lstStyle>
          <a:p>
            <a:pPr>
              <a:defRPr/>
            </a:pPr>
            <a:fld id="{ADE512E0-DD78-4E5E-8292-B95DC4DFF7B4}"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36A6170C-F330-4C1F-8163-0241DA91E0CC}"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34717923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576C9B5D-478E-4348-8265-0B72BF4E4FA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496E42BD-80F3-483F-9214-E19D2C12E33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257043737"/>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9"/>
          <p:cNvSpPr>
            <a:spLocks noGrp="1"/>
          </p:cNvSpPr>
          <p:nvPr>
            <p:ph type="dt" sz="half" idx="10"/>
          </p:nvPr>
        </p:nvSpPr>
        <p:spPr/>
        <p:txBody>
          <a:bodyPr/>
          <a:lstStyle>
            <a:lvl1pPr>
              <a:defRPr/>
            </a:lvl1pPr>
          </a:lstStyle>
          <a:p>
            <a:pPr>
              <a:defRPr/>
            </a:pPr>
            <a:fld id="{C46BEDBC-BE03-4AD3-9C12-35AE8968E725}"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4EC5ED38-624B-45F8-81E7-6100D1B7E9E9}"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647270373"/>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2F2D5F89-4F1A-4909-A3AD-9D5801797706}"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A14E76CF-B63F-4837-A2AA-6F8BE410FE22}"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9813027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6A2B07E1-87E4-40FC-8073-534E82235444}"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1ADF9A87-DD23-4072-9188-75300FCB557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60360124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998AE2F1-D740-4F1C-9F13-0172A94E8503}"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C632ED1E-664D-42E0-B1FF-F0618A3E1E1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28193498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E36601C-18BD-449D-9979-05FFF951300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3C5ABF4F-C9F0-4FDE-865E-6B443DBDFB84}"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678657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8" name="Slide Number Placeholder 11"/>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AACFD288-FA4C-4F9B-A81E-D669FAEEE577}" type="slidenum">
              <a:rPr lang="en-GB"/>
              <a:pPr>
                <a:defRPr/>
              </a:pPr>
              <a:t>‹#›</a:t>
            </a:fld>
            <a:endParaRPr lang="en-GB"/>
          </a:p>
        </p:txBody>
      </p:sp>
      <p:sp>
        <p:nvSpPr>
          <p:cNvPr id="9" name="Footer Placeholder 13"/>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571682713"/>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833C88E5-45AA-48FB-8502-8B927AC6BD50}"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9FADA5C0-9B04-4E0C-935A-FF23FBB4A00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65957641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BF53AD7-03A4-40B9-9D85-95E985A669C9}"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80CFEBBA-E72C-4989-982A-2D468069864F}"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021037674"/>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6EF7EC66-0A9B-49BD-A8D7-F72F1B5DA4DB}"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352F228F-B434-4F3A-BA4E-A9DD2A7F813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219851703"/>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F19CEB0F-0868-41D2-ADBD-90FCBB5FAF40}"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158F6F54-974C-44CA-AE95-B7E2255B35F2}"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63333306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9"/>
          <p:cNvSpPr>
            <a:spLocks noGrp="1"/>
          </p:cNvSpPr>
          <p:nvPr>
            <p:ph type="dt" sz="half" idx="10"/>
          </p:nvPr>
        </p:nvSpPr>
        <p:spPr/>
        <p:txBody>
          <a:bodyPr/>
          <a:lstStyle>
            <a:lvl1pPr>
              <a:defRPr/>
            </a:lvl1pPr>
          </a:lstStyle>
          <a:p>
            <a:pPr>
              <a:defRPr/>
            </a:pPr>
            <a:fld id="{ADE512E0-DD78-4E5E-8292-B95DC4DFF7B4}"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36A6170C-F330-4C1F-8163-0241DA91E0CC}"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4151075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576C9B5D-478E-4348-8265-0B72BF4E4FA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496E42BD-80F3-483F-9214-E19D2C12E33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97770989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9"/>
          <p:cNvSpPr>
            <a:spLocks noGrp="1"/>
          </p:cNvSpPr>
          <p:nvPr>
            <p:ph type="dt" sz="half" idx="10"/>
          </p:nvPr>
        </p:nvSpPr>
        <p:spPr/>
        <p:txBody>
          <a:bodyPr/>
          <a:lstStyle>
            <a:lvl1pPr>
              <a:defRPr/>
            </a:lvl1pPr>
          </a:lstStyle>
          <a:p>
            <a:pPr>
              <a:defRPr/>
            </a:pPr>
            <a:fld id="{C46BEDBC-BE03-4AD3-9C12-35AE8968E725}"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4EC5ED38-624B-45F8-81E7-6100D1B7E9E9}"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04142473"/>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2F2D5F89-4F1A-4909-A3AD-9D5801797706}"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A14E76CF-B63F-4837-A2AA-6F8BE410FE22}"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27644962"/>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6A2B07E1-87E4-40FC-8073-534E82235444}"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1ADF9A87-DD23-4072-9188-75300FCB557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0541503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998AE2F1-D740-4F1C-9F13-0172A94E8503}"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C632ED1E-664D-42E0-B1FF-F0618A3E1E1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2243153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4" name="Footer Placeholder 3"/>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5" name="Slide Number Placeholder 4"/>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CC0C0273-03C3-4118-8CD3-5F59929346D0}" type="slidenum">
              <a:rPr lang="en-GB"/>
              <a:pPr>
                <a:defRPr/>
              </a:pPr>
              <a:t>‹#›</a:t>
            </a:fld>
            <a:endParaRPr lang="en-GB"/>
          </a:p>
        </p:txBody>
      </p:sp>
    </p:spTree>
    <p:extLst>
      <p:ext uri="{BB962C8B-B14F-4D97-AF65-F5344CB8AC3E}">
        <p14:creationId xmlns:p14="http://schemas.microsoft.com/office/powerpoint/2010/main" val="329835133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E36601C-18BD-449D-9979-05FFF951300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3C5ABF4F-C9F0-4FDE-865E-6B443DBDFB84}"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18807779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833C88E5-45AA-48FB-8502-8B927AC6BD50}"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9FADA5C0-9B04-4E0C-935A-FF23FBB4A00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068602034"/>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BF53AD7-03A4-40B9-9D85-95E985A669C9}"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80CFEBBA-E72C-4989-982A-2D468069864F}"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37766680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6EF7EC66-0A9B-49BD-A8D7-F72F1B5DA4DB}"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352F228F-B434-4F3A-BA4E-A9DD2A7F813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55950718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F19CEB0F-0868-41D2-ADBD-90FCBB5FAF40}"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158F6F54-974C-44CA-AE95-B7E2255B35F2}"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360454226"/>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9"/>
          <p:cNvSpPr>
            <a:spLocks noGrp="1"/>
          </p:cNvSpPr>
          <p:nvPr>
            <p:ph type="dt" sz="half" idx="10"/>
          </p:nvPr>
        </p:nvSpPr>
        <p:spPr/>
        <p:txBody>
          <a:bodyPr/>
          <a:lstStyle>
            <a:lvl1pPr>
              <a:defRPr/>
            </a:lvl1pPr>
          </a:lstStyle>
          <a:p>
            <a:pPr>
              <a:defRPr/>
            </a:pPr>
            <a:fld id="{ADE512E0-DD78-4E5E-8292-B95DC4DFF7B4}"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36A6170C-F330-4C1F-8163-0241DA91E0CC}"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753618529"/>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576C9B5D-478E-4348-8265-0B72BF4E4FA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496E42BD-80F3-483F-9214-E19D2C12E33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39807541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9"/>
          <p:cNvSpPr>
            <a:spLocks noGrp="1"/>
          </p:cNvSpPr>
          <p:nvPr>
            <p:ph type="dt" sz="half" idx="10"/>
          </p:nvPr>
        </p:nvSpPr>
        <p:spPr/>
        <p:txBody>
          <a:bodyPr/>
          <a:lstStyle>
            <a:lvl1pPr>
              <a:defRPr/>
            </a:lvl1pPr>
          </a:lstStyle>
          <a:p>
            <a:pPr>
              <a:defRPr/>
            </a:pPr>
            <a:fld id="{C46BEDBC-BE03-4AD3-9C12-35AE8968E725}"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4EC5ED38-624B-45F8-81E7-6100D1B7E9E9}"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575404463"/>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2F2D5F89-4F1A-4909-A3AD-9D5801797706}"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A14E76CF-B63F-4837-A2AA-6F8BE410FE22}"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75982038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6A2B07E1-87E4-40FC-8073-534E82235444}"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1ADF9A87-DD23-4072-9188-75300FCB557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459807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9AD5C031-CCC8-4811-82F5-717C2282CE79}" type="datetimeFigureOut">
              <a:rPr lang="de-DE"/>
              <a:pPr>
                <a:defRPr/>
              </a:pPr>
              <a:t>25.01.2021</a:t>
            </a:fld>
            <a:endParaRPr lang="en-GB"/>
          </a:p>
        </p:txBody>
      </p:sp>
      <p:sp>
        <p:nvSpPr>
          <p:cNvPr id="3" name="Footer Placeholder 2"/>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424456"/>
                </a:solidFill>
                <a:latin typeface="Arial" pitchFamily="34" charset="0"/>
                <a:ea typeface="ＭＳ Ｐゴシック" pitchFamily="34" charset="-128"/>
              </a:defRPr>
            </a:lvl1pPr>
          </a:lstStyle>
          <a:p>
            <a:pPr>
              <a:defRPr/>
            </a:pPr>
            <a:fld id="{D0A439A7-E8B9-475C-8346-C24CF4E4B971}" type="slidenum">
              <a:rPr lang="en-GB"/>
              <a:pPr>
                <a:defRPr/>
              </a:pPr>
              <a:t>‹#›</a:t>
            </a:fld>
            <a:endParaRPr lang="en-GB"/>
          </a:p>
        </p:txBody>
      </p:sp>
    </p:spTree>
    <p:extLst>
      <p:ext uri="{BB962C8B-B14F-4D97-AF65-F5344CB8AC3E}">
        <p14:creationId xmlns:p14="http://schemas.microsoft.com/office/powerpoint/2010/main" val="413772328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998AE2F1-D740-4F1C-9F13-0172A94E8503}"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C632ED1E-664D-42E0-B1FF-F0618A3E1E1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94971450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E36601C-18BD-449D-9979-05FFF951300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3C5ABF4F-C9F0-4FDE-865E-6B443DBDFB84}"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049144448"/>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833C88E5-45AA-48FB-8502-8B927AC6BD50}"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9FADA5C0-9B04-4E0C-935A-FF23FBB4A00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706928091"/>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BF53AD7-03A4-40B9-9D85-95E985A669C9}"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80CFEBBA-E72C-4989-982A-2D468069864F}"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432915960"/>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6EF7EC66-0A9B-49BD-A8D7-F72F1B5DA4DB}"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352F228F-B434-4F3A-BA4E-A9DD2A7F813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55964282"/>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F19CEB0F-0868-41D2-ADBD-90FCBB5FAF40}"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158F6F54-974C-44CA-AE95-B7E2255B35F2}"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695703313"/>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177364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4506022"/>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4564031"/>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7722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23E5FE82-3A62-4942-952D-44AF269046A3}" type="datetime1">
              <a:rPr lang="en-US"/>
              <a:pPr>
                <a:defRPr/>
              </a:pPr>
              <a:t>1/25/2021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D0122C-17A7-492B-BED3-E23A61240F86}" type="slidenum">
              <a:rPr lang="en-GB"/>
              <a:pPr>
                <a:defRPr/>
              </a:pPr>
              <a:t>‹#›</a:t>
            </a:fld>
            <a:endParaRPr lang="en-GB"/>
          </a:p>
        </p:txBody>
      </p:sp>
    </p:spTree>
    <p:extLst>
      <p:ext uri="{BB962C8B-B14F-4D97-AF65-F5344CB8AC3E}">
        <p14:creationId xmlns:p14="http://schemas.microsoft.com/office/powerpoint/2010/main" val="36610038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64A5E38E-AF25-406E-96C6-F837DFAF6C3C}" type="datetimeFigureOut">
              <a:rPr lang="de-DE"/>
              <a:pPr>
                <a:defRPr/>
              </a:pPr>
              <a:t>25.01.2021</a:t>
            </a:fld>
            <a:endParaRPr lang="en-GB"/>
          </a:p>
        </p:txBody>
      </p:sp>
      <p:sp>
        <p:nvSpPr>
          <p:cNvPr id="6" name="Footer Placeholder 5"/>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7" name="Slide Number Placeholder 6"/>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B79F54AC-B3B2-438C-A320-87F9B2B3265A}" type="slidenum">
              <a:rPr lang="en-GB"/>
              <a:pPr>
                <a:defRPr/>
              </a:pPr>
              <a:t>‹#›</a:t>
            </a:fld>
            <a:endParaRPr lang="en-GB"/>
          </a:p>
        </p:txBody>
      </p:sp>
    </p:spTree>
    <p:extLst>
      <p:ext uri="{BB962C8B-B14F-4D97-AF65-F5344CB8AC3E}">
        <p14:creationId xmlns:p14="http://schemas.microsoft.com/office/powerpoint/2010/main" val="3650197628"/>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7901231"/>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646721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0746159"/>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6460583"/>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916495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652142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18044069"/>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7346" name="Rectangle 2"/>
          <p:cNvSpPr>
            <a:spLocks noGrp="1" noChangeArrowheads="1"/>
          </p:cNvSpPr>
          <p:nvPr>
            <p:ph type="ctrTitle" sz="quarter"/>
          </p:nvPr>
        </p:nvSpPr>
        <p:spPr>
          <a:xfrm>
            <a:off x="685800" y="1676400"/>
            <a:ext cx="7772400" cy="1828800"/>
          </a:xfrm>
        </p:spPr>
        <p:txBody>
          <a:bodyPr/>
          <a:lstStyle>
            <a:lvl1pPr>
              <a:defRPr/>
            </a:lvl1pPr>
          </a:lstStyle>
          <a:p>
            <a:pPr lvl="0"/>
            <a:r>
              <a:rPr lang="en-US" noProof="0"/>
              <a:t>Click to edit Master title style</a:t>
            </a:r>
          </a:p>
        </p:txBody>
      </p:sp>
      <p:sp>
        <p:nvSpPr>
          <p:cNvPr id="5734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noProof="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272178-DED8-4667-BCFD-16FB1609730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84117142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945613F-F190-4720-B201-A97B6A6B78E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74624861"/>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305BBD9-DFDA-466E-9E3A-CFF073E69C6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2867145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atin typeface="Arial" pitchFamily="34" charset="0"/>
                <a:ea typeface="ＭＳ Ｐゴシック" pitchFamily="34" charset="-128"/>
              </a:defRPr>
            </a:lvl1pPr>
          </a:lstStyle>
          <a:p>
            <a:pPr>
              <a:defRPr/>
            </a:pPr>
            <a:fld id="{627478A8-F2C4-4119-9CC5-EFDE6753EC30}" type="datetimeFigureOut">
              <a:rPr lang="de-DE"/>
              <a:pPr>
                <a:defRPr/>
              </a:pPr>
              <a:t>25.01.2021</a:t>
            </a:fld>
            <a:endParaRPr lang="en-GB"/>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atin typeface="Arial" pitchFamily="34" charset="0"/>
                <a:ea typeface="ＭＳ Ｐゴシック" pitchFamily="34" charset="-128"/>
              </a:defRPr>
            </a:lvl1pPr>
          </a:lstStyle>
          <a:p>
            <a:pPr>
              <a:defRPr/>
            </a:pPr>
            <a:fld id="{0E730F82-AA43-42C1-BFFA-3EEC5FFA0B9C}" type="slidenum">
              <a:rPr lang="en-GB"/>
              <a:pPr>
                <a:defRPr/>
              </a:pPr>
              <a:t>‹#›</a:t>
            </a:fld>
            <a:endParaRPr lang="en-GB"/>
          </a:p>
        </p:txBody>
      </p:sp>
      <p:sp>
        <p:nvSpPr>
          <p:cNvPr id="11" name="Footer Placeholder 13"/>
          <p:cNvSpPr>
            <a:spLocks noGrp="1"/>
          </p:cNvSpPr>
          <p:nvPr>
            <p:ph type="ftr" sz="quarter" idx="12"/>
          </p:nvPr>
        </p:nvSpPr>
        <p:spPr>
          <a:xfrm>
            <a:off x="1600200" y="6248400"/>
            <a:ext cx="4572000" cy="365125"/>
          </a:xfrm>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259055346"/>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224D886-B3D4-4DB8-BA6A-05F36242524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8691298"/>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6076E7-5CF0-4C71-AAB9-88426AB7744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635708518"/>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D2F6508-036B-445F-A693-4FAA12A4547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65565422"/>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985BC7C-3709-4F86-8394-2BBAB6B8518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672105337"/>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8794A81-D23C-42D0-A411-7ACFAB36B3F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04802646"/>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0119A2E-8A1B-4E75-82EC-224EB07A2B0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633857088"/>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CADEF6E-AE81-4CF3-9917-83976538E3C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553168632"/>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90DE36-D223-4CE0-A59E-67BEBF29C40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331320365"/>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381000"/>
            <a:ext cx="82296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B9ED642-5F7F-44CA-AB1F-80A7CC66ED72}"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220900279"/>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DBE41C60-85BF-4959-888D-DE49E3012658}" type="datetime1">
              <a:rPr lang="en-US" smtClean="0">
                <a:solidFill>
                  <a:prstClr val="white"/>
                </a:solidFill>
              </a:rPr>
              <a:pPr/>
              <a:t>1/25/2021</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a:t>Click to edit Master subtitle style</a:t>
            </a:r>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a:t>Click to edit Master title style</a:t>
            </a:r>
            <a:endParaRPr lang="en-US" dirty="0"/>
          </a:p>
        </p:txBody>
      </p:sp>
    </p:spTree>
    <p:extLst>
      <p:ext uri="{BB962C8B-B14F-4D97-AF65-F5344CB8AC3E}">
        <p14:creationId xmlns:p14="http://schemas.microsoft.com/office/powerpoint/2010/main" val="2689634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A7D74277-BC76-4073-B4B9-75B82238DF99}"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pitchFamily="34" charset="0"/>
                <a:ea typeface="ＭＳ Ｐゴシック" pitchFamily="34" charset="-128"/>
              </a:defRPr>
            </a:lvl1pPr>
          </a:lstStyle>
          <a:p>
            <a:pPr>
              <a:defRPr/>
            </a:pPr>
            <a:fld id="{2403D288-29E8-4466-9D8C-4630C21306F4}" type="slidenum">
              <a:rPr lang="en-GB"/>
              <a:pPr>
                <a:defRPr/>
              </a:pPr>
              <a:t>‹#›</a:t>
            </a:fld>
            <a:endParaRPr lang="en-GB"/>
          </a:p>
        </p:txBody>
      </p:sp>
    </p:spTree>
    <p:extLst>
      <p:ext uri="{BB962C8B-B14F-4D97-AF65-F5344CB8AC3E}">
        <p14:creationId xmlns:p14="http://schemas.microsoft.com/office/powerpoint/2010/main" val="2131273253"/>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en-US"/>
              <a:t>Click to edit Master title style</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r>
              <a:rPr lang="en-US">
                <a:solidFill>
                  <a:srgbClr val="262626">
                    <a:lumMod val="85000"/>
                    <a:lumOff val="15000"/>
                  </a:srgbClr>
                </a:solidFill>
              </a:rPr>
              <a:t>ALARA committee - 18/1/2012</a:t>
            </a:r>
            <a:endParaRPr lang="en-US" dirty="0">
              <a:solidFill>
                <a:srgbClr val="262626">
                  <a:lumMod val="85000"/>
                  <a:lumOff val="1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800"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800"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800" dirty="0">
                <a:solidFill>
                  <a:prstClr val="white"/>
                </a:solidFill>
              </a:rPr>
              <a:t>       </a:t>
            </a:r>
          </a:p>
        </p:txBody>
      </p:sp>
    </p:spTree>
    <p:extLst>
      <p:ext uri="{BB962C8B-B14F-4D97-AF65-F5344CB8AC3E}">
        <p14:creationId xmlns:p14="http://schemas.microsoft.com/office/powerpoint/2010/main" val="112634248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847722D7-EC70-4DB2-BA50-E251C5FF0BCA}" type="datetime1">
              <a:rPr lang="en-US" smtClean="0">
                <a:solidFill>
                  <a:srgbClr val="262626">
                    <a:lumMod val="85000"/>
                    <a:lumOff val="15000"/>
                  </a:srgbClr>
                </a:solidFill>
              </a:rPr>
              <a:pPr/>
              <a:t>1/25/2021</a:t>
            </a:fld>
            <a:endParaRPr lang="en-US" dirty="0">
              <a:solidFill>
                <a:srgbClr val="262626">
                  <a:lumMod val="85000"/>
                  <a:lumOff val="15000"/>
                </a:srgbClr>
              </a:solidFill>
            </a:endParaRP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r>
              <a:rPr lang="en-US">
                <a:solidFill>
                  <a:srgbClr val="262626">
                    <a:lumMod val="85000"/>
                    <a:lumOff val="15000"/>
                  </a:srgbClr>
                </a:solidFill>
              </a:rPr>
              <a:t>ALARA committee - 18/1/2012</a:t>
            </a:r>
            <a:endParaRPr lang="en-US" dirty="0">
              <a:solidFill>
                <a:srgbClr val="262626">
                  <a:lumMod val="85000"/>
                  <a:lumOff val="1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Tree>
    <p:extLst>
      <p:ext uri="{BB962C8B-B14F-4D97-AF65-F5344CB8AC3E}">
        <p14:creationId xmlns:p14="http://schemas.microsoft.com/office/powerpoint/2010/main" val="3682218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type="obj" preserve="1">
  <p:cSld name="1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4347BC56-8D95-4167-B581-695F6AAEFCC2}" type="datetime1">
              <a:rPr lang="en-US" smtClean="0">
                <a:solidFill>
                  <a:srgbClr val="262626">
                    <a:lumMod val="85000"/>
                    <a:lumOff val="15000"/>
                  </a:srgbClr>
                </a:solidFill>
              </a:rPr>
              <a:pPr/>
              <a:t>1/25/2021</a:t>
            </a:fld>
            <a:endParaRPr lang="en-US" dirty="0">
              <a:solidFill>
                <a:srgbClr val="262626">
                  <a:lumMod val="85000"/>
                  <a:lumOff val="15000"/>
                </a:srgbClr>
              </a:solidFill>
            </a:endParaRP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r>
              <a:rPr lang="en-US">
                <a:solidFill>
                  <a:srgbClr val="262626">
                    <a:lumMod val="85000"/>
                    <a:lumOff val="15000"/>
                  </a:srgbClr>
                </a:solidFill>
              </a:rPr>
              <a:t>ALARA committee - 18/1/2012</a:t>
            </a:r>
            <a:endParaRPr lang="en-US" dirty="0">
              <a:solidFill>
                <a:srgbClr val="262626">
                  <a:lumMod val="85000"/>
                  <a:lumOff val="1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Tree>
    <p:extLst>
      <p:ext uri="{BB962C8B-B14F-4D97-AF65-F5344CB8AC3E}">
        <p14:creationId xmlns:p14="http://schemas.microsoft.com/office/powerpoint/2010/main" val="118145616"/>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EFB88DC8-DBB7-40DB-B708-4486F31D4132}" type="datetime1">
              <a:rPr lang="en-US" smtClean="0">
                <a:solidFill>
                  <a:srgbClr val="262626">
                    <a:lumMod val="85000"/>
                    <a:lumOff val="15000"/>
                  </a:srgbClr>
                </a:solidFill>
              </a:rPr>
              <a:pPr/>
              <a:t>1/25/2021</a:t>
            </a:fld>
            <a:endParaRPr lang="en-US" dirty="0">
              <a:solidFill>
                <a:srgbClr val="262626">
                  <a:lumMod val="85000"/>
                  <a:lumOff val="15000"/>
                </a:srgb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r>
              <a:rPr lang="en-US">
                <a:solidFill>
                  <a:srgbClr val="262626">
                    <a:lumMod val="85000"/>
                    <a:lumOff val="15000"/>
                  </a:srgbClr>
                </a:solidFill>
              </a:rPr>
              <a:t>ALARA committee - 18/1/2012</a:t>
            </a:r>
            <a:endParaRPr lang="en-US" dirty="0">
              <a:solidFill>
                <a:srgbClr val="262626">
                  <a:lumMod val="85000"/>
                  <a:lumOff val="15000"/>
                </a:srgb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54089320"/>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4CC2CE7-E9F5-4A96-A9A8-5BAD50D9EBBA}" type="datetime1">
              <a:rPr lang="en-US" smtClean="0">
                <a:solidFill>
                  <a:srgbClr val="262626">
                    <a:tint val="75000"/>
                  </a:srgbClr>
                </a:solidFill>
              </a:rPr>
              <a:pPr/>
              <a:t>1/25/2021</a:t>
            </a:fld>
            <a:endParaRPr lang="en-US" dirty="0">
              <a:solidFill>
                <a:srgbClr val="262626">
                  <a:tint val="75000"/>
                </a:srgbClr>
              </a:solidFill>
            </a:endParaRPr>
          </a:p>
        </p:txBody>
      </p:sp>
      <p:sp>
        <p:nvSpPr>
          <p:cNvPr id="6" name="Footer Placeholder 5"/>
          <p:cNvSpPr>
            <a:spLocks noGrp="1"/>
          </p:cNvSpPr>
          <p:nvPr>
            <p:ph type="ftr" sz="quarter" idx="11"/>
          </p:nvPr>
        </p:nvSpPr>
        <p:spPr/>
        <p:txBody>
          <a:bodyPr/>
          <a:lstStyle/>
          <a:p>
            <a:r>
              <a:rPr lang="en-US">
                <a:solidFill>
                  <a:srgbClr val="262626">
                    <a:tint val="75000"/>
                  </a:srgbClr>
                </a:solidFill>
              </a:rPr>
              <a:t>ALARA committee - 18/1/2012</a:t>
            </a:r>
            <a:endParaRPr lang="en-US" dirty="0">
              <a:solidFill>
                <a:srgbClr val="262626">
                  <a:tint val="75000"/>
                </a:srgb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srgbClr val="262626">
                    <a:tint val="75000"/>
                  </a:srgbClr>
                </a:solidFill>
              </a:rPr>
              <a:pPr/>
              <a:t>‹#›</a:t>
            </a:fld>
            <a:endParaRPr lang="en-US" dirty="0">
              <a:solidFill>
                <a:srgbClr val="262626">
                  <a:tint val="75000"/>
                </a:srgbClr>
              </a:solidFill>
            </a:endParaRPr>
          </a:p>
        </p:txBody>
      </p:sp>
    </p:spTree>
    <p:extLst>
      <p:ext uri="{BB962C8B-B14F-4D97-AF65-F5344CB8AC3E}">
        <p14:creationId xmlns:p14="http://schemas.microsoft.com/office/powerpoint/2010/main" val="499150488"/>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C67DCA61-87E7-40D5-A087-3D80E1FEE77E}" type="datetime1">
              <a:rPr lang="en-US" smtClean="0">
                <a:solidFill>
                  <a:prstClr val="white"/>
                </a:solidFill>
              </a:rPr>
              <a:pPr/>
              <a:t>1/25/2021</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en-US"/>
              <a:t>Click to edit Master title style</a:t>
            </a:r>
            <a:endParaRPr lang="en-US" dirty="0"/>
          </a:p>
        </p:txBody>
      </p:sp>
    </p:spTree>
    <p:extLst>
      <p:ext uri="{BB962C8B-B14F-4D97-AF65-F5344CB8AC3E}">
        <p14:creationId xmlns:p14="http://schemas.microsoft.com/office/powerpoint/2010/main" val="1398360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titleOnly" preserve="1">
  <p:cSld name="1_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5FBF2D5E-7A31-4CA8-80D9-15635C9E0C8C}" type="datetime1">
              <a:rPr lang="en-US" smtClean="0">
                <a:solidFill>
                  <a:prstClr val="white"/>
                </a:solidFill>
              </a:rPr>
              <a:pPr/>
              <a:t>1/25/2021</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323528" y="116632"/>
            <a:ext cx="8712968" cy="936104"/>
          </a:xfrm>
        </p:spPr>
        <p:txBody>
          <a:bodyPr/>
          <a:lstStyle>
            <a:lvl1pPr algn="l">
              <a:defRPr/>
            </a:lvl1pPr>
          </a:lstStyle>
          <a:p>
            <a:r>
              <a:rPr lang="en-US" dirty="0"/>
              <a:t>Click to edit Master title style</a:t>
            </a:r>
          </a:p>
        </p:txBody>
      </p:sp>
      <p:cxnSp>
        <p:nvCxnSpPr>
          <p:cNvPr id="9" name="Straight Connector 8"/>
          <p:cNvCxnSpPr/>
          <p:nvPr userDrawn="1"/>
        </p:nvCxnSpPr>
        <p:spPr>
          <a:xfrm>
            <a:off x="107504" y="1052736"/>
            <a:ext cx="8856984" cy="0"/>
          </a:xfrm>
          <a:prstGeom prst="line">
            <a:avLst/>
          </a:prstGeom>
          <a:ln w="25400">
            <a:solidFill>
              <a:schemeClr val="accent2"/>
            </a:solidFill>
          </a:ln>
          <a:effectLst>
            <a:outerShdw blurRad="40000" dist="20000" dir="5400000" rotWithShape="0">
              <a:srgbClr val="000000">
                <a:alpha val="38000"/>
              </a:srgbClr>
            </a:outerShdw>
          </a:effectLst>
        </p:spPr>
        <p:style>
          <a:lnRef idx="2">
            <a:schemeClr val="accent2"/>
          </a:lnRef>
          <a:fillRef idx="0">
            <a:schemeClr val="accent2"/>
          </a:fillRef>
          <a:effectRef idx="1">
            <a:schemeClr val="accent2"/>
          </a:effectRef>
          <a:fontRef idx="minor">
            <a:schemeClr val="tx1"/>
          </a:fontRef>
        </p:style>
      </p:cxnSp>
      <p:cxnSp>
        <p:nvCxnSpPr>
          <p:cNvPr id="10" name="Straight Connector 9"/>
          <p:cNvCxnSpPr/>
          <p:nvPr userDrawn="1"/>
        </p:nvCxnSpPr>
        <p:spPr>
          <a:xfrm>
            <a:off x="323528" y="836712"/>
            <a:ext cx="0" cy="432048"/>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573246320"/>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304D51-FB0C-49E6-A5B2-9023E4E48FF3}" type="datetime1">
              <a:rPr lang="en-US" smtClean="0">
                <a:solidFill>
                  <a:srgbClr val="262626">
                    <a:tint val="75000"/>
                  </a:srgbClr>
                </a:solidFill>
              </a:rPr>
              <a:pPr/>
              <a:t>1/25/2021</a:t>
            </a:fld>
            <a:endParaRPr lang="en-US" dirty="0">
              <a:solidFill>
                <a:srgbClr val="262626">
                  <a:tint val="75000"/>
                </a:srgbClr>
              </a:solidFill>
            </a:endParaRPr>
          </a:p>
        </p:txBody>
      </p:sp>
      <p:sp>
        <p:nvSpPr>
          <p:cNvPr id="3" name="Footer Placeholder 2"/>
          <p:cNvSpPr>
            <a:spLocks noGrp="1"/>
          </p:cNvSpPr>
          <p:nvPr>
            <p:ph type="ftr" sz="quarter" idx="11"/>
          </p:nvPr>
        </p:nvSpPr>
        <p:spPr/>
        <p:txBody>
          <a:bodyPr/>
          <a:lstStyle/>
          <a:p>
            <a:r>
              <a:rPr lang="en-US">
                <a:solidFill>
                  <a:srgbClr val="262626">
                    <a:tint val="75000"/>
                  </a:srgbClr>
                </a:solidFill>
              </a:rPr>
              <a:t>ALARA committee - 18/1/2012</a:t>
            </a:r>
            <a:endParaRPr lang="en-US" dirty="0">
              <a:solidFill>
                <a:srgbClr val="262626">
                  <a:tint val="75000"/>
                </a:srgb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srgbClr val="262626">
                    <a:tint val="75000"/>
                  </a:srgbClr>
                </a:solidFill>
              </a:rPr>
              <a:pPr/>
              <a:t>‹#›</a:t>
            </a:fld>
            <a:endParaRPr lang="en-US" dirty="0">
              <a:solidFill>
                <a:srgbClr val="262626">
                  <a:tint val="75000"/>
                </a:srgb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a:t>Click to edit Master Title Style</a:t>
            </a:r>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1639908342"/>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preserve="1"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B31EE51A-F362-4B82-82A5-6A8F73AD842A}" type="datetime1">
              <a:rPr lang="en-US" smtClean="0">
                <a:solidFill>
                  <a:prstClr val="white"/>
                </a:solidFill>
              </a:rPr>
              <a:pPr/>
              <a:t>1/25/2021</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a:t>Click to edit Master subtitle style</a:t>
            </a:r>
          </a:p>
        </p:txBody>
      </p:sp>
    </p:spTree>
    <p:extLst>
      <p:ext uri="{BB962C8B-B14F-4D97-AF65-F5344CB8AC3E}">
        <p14:creationId xmlns:p14="http://schemas.microsoft.com/office/powerpoint/2010/main" val="449291444"/>
      </p:ext>
    </p:extLst>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C4AC4129-0872-4164-87AD-4C30C1F6966D}" type="datetime1">
              <a:rPr lang="en-US" smtClean="0">
                <a:solidFill>
                  <a:prstClr val="white"/>
                </a:solidFill>
              </a:rPr>
              <a:pPr/>
              <a:t>1/25/2021</a:t>
            </a:fld>
            <a:endParaRPr lang="en-US" dirty="0">
              <a:solidFill>
                <a:prstClr val="white"/>
              </a:solidFill>
            </a:endParaRPr>
          </a:p>
        </p:txBody>
      </p:sp>
      <p:sp>
        <p:nvSpPr>
          <p:cNvPr id="6" name="Footer Placeholder 5"/>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0866731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atin typeface="Arial" pitchFamily="34" charset="0"/>
                <a:ea typeface="ＭＳ Ｐゴシック" pitchFamily="34" charset="-128"/>
              </a:defRPr>
            </a:lvl1pPr>
          </a:lstStyle>
          <a:p>
            <a:pPr>
              <a:defRPr/>
            </a:pPr>
            <a:fld id="{DE2A8788-0307-4826-9534-4A2671AA5A81}" type="datetimeFigureOut">
              <a:rPr lang="de-DE"/>
              <a:pPr>
                <a:defRPr/>
              </a:pPr>
              <a:t>25.01.2021</a:t>
            </a:fld>
            <a:endParaRPr lang="en-GB"/>
          </a:p>
        </p:txBody>
      </p:sp>
      <p:sp>
        <p:nvSpPr>
          <p:cNvPr id="8" name="Footer Placeholder 4"/>
          <p:cNvSpPr>
            <a:spLocks noGrp="1"/>
          </p:cNvSpPr>
          <p:nvPr>
            <p:ph type="ftr" sz="quarter" idx="11"/>
          </p:nvPr>
        </p:nvSpPr>
        <p:spPr>
          <a:xfrm>
            <a:off x="457200" y="6248400"/>
            <a:ext cx="5573713" cy="365125"/>
          </a:xfrm>
        </p:spPr>
        <p:txBody>
          <a:bodyPr/>
          <a:lstStyle>
            <a:lvl1pPr>
              <a:defRPr>
                <a:latin typeface="Arial" pitchFamily="34" charset="0"/>
                <a:ea typeface="ＭＳ Ｐゴシック" pitchFamily="34" charset="-128"/>
              </a:defRPr>
            </a:lvl1pPr>
          </a:lstStyle>
          <a:p>
            <a:pPr>
              <a:defRPr/>
            </a:pPr>
            <a:endParaRPr lang="en-GB"/>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atin typeface="Arial" pitchFamily="34" charset="0"/>
                <a:ea typeface="ＭＳ Ｐゴシック" pitchFamily="34" charset="-128"/>
              </a:defRPr>
            </a:lvl1pPr>
          </a:lstStyle>
          <a:p>
            <a:pPr>
              <a:defRPr/>
            </a:pPr>
            <a:fld id="{8F34F6F9-1CE2-43BB-8F99-A48FFA73F377}" type="slidenum">
              <a:rPr lang="en-GB"/>
              <a:pPr>
                <a:defRPr/>
              </a:pPr>
              <a:t>‹#›</a:t>
            </a:fld>
            <a:endParaRPr lang="en-GB"/>
          </a:p>
        </p:txBody>
      </p:sp>
    </p:spTree>
    <p:extLst>
      <p:ext uri="{BB962C8B-B14F-4D97-AF65-F5344CB8AC3E}">
        <p14:creationId xmlns:p14="http://schemas.microsoft.com/office/powerpoint/2010/main" val="164248296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EDCF4D7C-0AD9-4041-A484-F11190F2DB30}" type="datetime1">
              <a:rPr lang="en-US" smtClean="0">
                <a:solidFill>
                  <a:prstClr val="white"/>
                </a:solidFill>
              </a:rPr>
              <a:pPr/>
              <a:t>1/25/2021</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225143669"/>
      </p:ext>
    </p:extLst>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1" dirty="0">
              <a:solidFill>
                <a:prstClr val="white"/>
              </a:solidFill>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D161D74E-18A7-4F99-8B9E-2B947A236BAF}" type="datetime1">
              <a:rPr lang="en-US" smtClean="0">
                <a:solidFill>
                  <a:prstClr val="white"/>
                </a:solidFill>
              </a:rPr>
              <a:pPr/>
              <a:t>1/25/2021</a:t>
            </a:fld>
            <a:endParaRPr lang="en-US" dirty="0">
              <a:solidFill>
                <a:prstClr val="white"/>
              </a:solidFill>
            </a:endParaRPr>
          </a:p>
        </p:txBody>
      </p:sp>
      <p:sp>
        <p:nvSpPr>
          <p:cNvPr id="6" name="Footer Placeholder 5"/>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126948392"/>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CF48DA-C28B-4B26-90A5-7E306CB3F253}" type="datetime1">
              <a:rPr lang="en-US" smtClean="0">
                <a:solidFill>
                  <a:srgbClr val="262626">
                    <a:tint val="75000"/>
                  </a:srgbClr>
                </a:solidFill>
              </a:rPr>
              <a:pPr/>
              <a:t>1/25/2021</a:t>
            </a:fld>
            <a:endParaRPr lang="en-US" dirty="0">
              <a:solidFill>
                <a:srgbClr val="262626">
                  <a:tint val="75000"/>
                </a:srgbClr>
              </a:solidFill>
            </a:endParaRPr>
          </a:p>
        </p:txBody>
      </p:sp>
      <p:sp>
        <p:nvSpPr>
          <p:cNvPr id="5" name="Footer Placeholder 4"/>
          <p:cNvSpPr>
            <a:spLocks noGrp="1"/>
          </p:cNvSpPr>
          <p:nvPr>
            <p:ph type="ftr" sz="quarter" idx="11"/>
          </p:nvPr>
        </p:nvSpPr>
        <p:spPr/>
        <p:txBody>
          <a:bodyPr/>
          <a:lstStyle/>
          <a:p>
            <a:r>
              <a:rPr lang="en-US">
                <a:solidFill>
                  <a:srgbClr val="262626">
                    <a:tint val="75000"/>
                  </a:srgbClr>
                </a:solidFill>
              </a:rPr>
              <a:t>ALARA committee - 18/1/2012</a:t>
            </a:r>
            <a:endParaRPr lang="en-US" dirty="0">
              <a:solidFill>
                <a:srgbClr val="262626">
                  <a:tint val="75000"/>
                </a:srgb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srgbClr val="262626">
                    <a:tint val="75000"/>
                  </a:srgbClr>
                </a:solidFill>
              </a:rPr>
              <a:pPr/>
              <a:t>‹#›</a:t>
            </a:fld>
            <a:endParaRPr lang="en-US" dirty="0">
              <a:solidFill>
                <a:srgbClr val="262626">
                  <a:tint val="75000"/>
                </a:srgb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a:t>    Click to edit Master title style</a:t>
            </a:r>
          </a:p>
        </p:txBody>
      </p:sp>
    </p:spTree>
    <p:extLst>
      <p:ext uri="{BB962C8B-B14F-4D97-AF65-F5344CB8AC3E}">
        <p14:creationId xmlns:p14="http://schemas.microsoft.com/office/powerpoint/2010/main" val="61249777"/>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CAC3DFF1-7671-41FC-A33A-736F2B7804F6}" type="datetime1">
              <a:rPr lang="en-US" smtClean="0">
                <a:solidFill>
                  <a:srgbClr val="262626">
                    <a:lumMod val="85000"/>
                    <a:lumOff val="15000"/>
                  </a:srgbClr>
                </a:solidFill>
              </a:rPr>
              <a:pPr/>
              <a:t>1/25/2021</a:t>
            </a:fld>
            <a:endParaRPr lang="en-US" dirty="0">
              <a:solidFill>
                <a:srgbClr val="262626">
                  <a:lumMod val="85000"/>
                  <a:lumOff val="15000"/>
                </a:srgbClr>
              </a:solidFill>
            </a:endParaRPr>
          </a:p>
        </p:txBody>
      </p:sp>
      <p:sp>
        <p:nvSpPr>
          <p:cNvPr id="5" name="Footer Placeholder 4"/>
          <p:cNvSpPr>
            <a:spLocks noGrp="1"/>
          </p:cNvSpPr>
          <p:nvPr>
            <p:ph type="ftr" sz="quarter" idx="11"/>
          </p:nvPr>
        </p:nvSpPr>
        <p:spPr/>
        <p:txBody>
          <a:bodyPr/>
          <a:lstStyle/>
          <a:p>
            <a:r>
              <a:rPr lang="en-US">
                <a:solidFill>
                  <a:srgbClr val="262626">
                    <a:tint val="75000"/>
                  </a:srgbClr>
                </a:solidFill>
              </a:rPr>
              <a:t>ALARA committee - 18/1/2012</a:t>
            </a:r>
            <a:endParaRPr lang="en-US" dirty="0">
              <a:solidFill>
                <a:srgbClr val="262626">
                  <a:tint val="7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Tree>
    <p:extLst>
      <p:ext uri="{BB962C8B-B14F-4D97-AF65-F5344CB8AC3E}">
        <p14:creationId xmlns:p14="http://schemas.microsoft.com/office/powerpoint/2010/main" val="10685265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DBE41C60-85BF-4959-888D-DE49E3012658}" type="datetime1">
              <a:rPr lang="en-US" smtClean="0">
                <a:solidFill>
                  <a:prstClr val="white"/>
                </a:solidFill>
              </a:rPr>
              <a:pPr/>
              <a:t>1/25/2021</a:t>
            </a:fld>
            <a:endParaRPr lang="en-US" dirty="0">
              <a:solidFill>
                <a:prstClr val="white"/>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a:t>Click to edit Master subtitle style</a:t>
            </a:r>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a:t>Click to edit Master title style</a:t>
            </a:r>
            <a:endParaRPr lang="en-US" dirty="0"/>
          </a:p>
        </p:txBody>
      </p:sp>
    </p:spTree>
    <p:extLst>
      <p:ext uri="{BB962C8B-B14F-4D97-AF65-F5344CB8AC3E}">
        <p14:creationId xmlns:p14="http://schemas.microsoft.com/office/powerpoint/2010/main" val="200894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en-US"/>
              <a:t>Click to edit Master title style</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r>
              <a:rPr lang="en-US">
                <a:solidFill>
                  <a:srgbClr val="262626">
                    <a:lumMod val="85000"/>
                    <a:lumOff val="15000"/>
                  </a:srgbClr>
                </a:solidFill>
              </a:rPr>
              <a:t>ALARA committee - 18/1/2012</a:t>
            </a:r>
            <a:endParaRPr lang="en-US" dirty="0">
              <a:solidFill>
                <a:srgbClr val="262626">
                  <a:lumMod val="85000"/>
                  <a:lumOff val="1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800" dirty="0">
                <a:solidFill>
                  <a:prstClr val="white"/>
                </a:solidFill>
              </a:rPr>
              <a:t>             </a:t>
            </a:r>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800" dirty="0">
                <a:solidFill>
                  <a:srgbClr val="FF6600"/>
                </a:solidFill>
              </a:rPr>
              <a:t>           </a:t>
            </a: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800" dirty="0">
                <a:solidFill>
                  <a:prstClr val="white"/>
                </a:solidFill>
              </a:rPr>
              <a:t>       </a:t>
            </a:r>
          </a:p>
        </p:txBody>
      </p:sp>
    </p:spTree>
    <p:extLst>
      <p:ext uri="{BB962C8B-B14F-4D97-AF65-F5344CB8AC3E}">
        <p14:creationId xmlns:p14="http://schemas.microsoft.com/office/powerpoint/2010/main" val="4179797022"/>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847722D7-EC70-4DB2-BA50-E251C5FF0BCA}" type="datetime1">
              <a:rPr lang="en-US" smtClean="0">
                <a:solidFill>
                  <a:srgbClr val="262626">
                    <a:lumMod val="85000"/>
                    <a:lumOff val="15000"/>
                  </a:srgbClr>
                </a:solidFill>
              </a:rPr>
              <a:pPr/>
              <a:t>1/25/2021</a:t>
            </a:fld>
            <a:endParaRPr lang="en-US" dirty="0">
              <a:solidFill>
                <a:srgbClr val="262626">
                  <a:lumMod val="85000"/>
                  <a:lumOff val="15000"/>
                </a:srgbClr>
              </a:solidFill>
            </a:endParaRP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r>
              <a:rPr lang="en-US">
                <a:solidFill>
                  <a:srgbClr val="262626">
                    <a:lumMod val="85000"/>
                    <a:lumOff val="15000"/>
                  </a:srgbClr>
                </a:solidFill>
              </a:rPr>
              <a:t>ALARA committee - 18/1/2012</a:t>
            </a:r>
            <a:endParaRPr lang="en-US" dirty="0">
              <a:solidFill>
                <a:srgbClr val="262626">
                  <a:lumMod val="85000"/>
                  <a:lumOff val="1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Tree>
    <p:extLst>
      <p:ext uri="{BB962C8B-B14F-4D97-AF65-F5344CB8AC3E}">
        <p14:creationId xmlns:p14="http://schemas.microsoft.com/office/powerpoint/2010/main" val="158289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Sp="0" type="obj" preserve="1">
  <p:cSld name="1_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4347BC56-8D95-4167-B581-695F6AAEFCC2}" type="datetime1">
              <a:rPr lang="en-US" smtClean="0">
                <a:solidFill>
                  <a:srgbClr val="262626">
                    <a:lumMod val="85000"/>
                    <a:lumOff val="15000"/>
                  </a:srgbClr>
                </a:solidFill>
              </a:rPr>
              <a:pPr/>
              <a:t>1/25/2021</a:t>
            </a:fld>
            <a:endParaRPr lang="en-US" dirty="0">
              <a:solidFill>
                <a:srgbClr val="262626">
                  <a:lumMod val="85000"/>
                  <a:lumOff val="15000"/>
                </a:srgbClr>
              </a:solidFill>
            </a:endParaRP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r>
              <a:rPr lang="en-US">
                <a:solidFill>
                  <a:srgbClr val="262626">
                    <a:lumMod val="85000"/>
                    <a:lumOff val="15000"/>
                  </a:srgbClr>
                </a:solidFill>
              </a:rPr>
              <a:t>ALARA committee - 18/1/2012</a:t>
            </a:r>
            <a:endParaRPr lang="en-US" dirty="0">
              <a:solidFill>
                <a:srgbClr val="262626">
                  <a:lumMod val="85000"/>
                  <a:lumOff val="1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Tree>
    <p:extLst>
      <p:ext uri="{BB962C8B-B14F-4D97-AF65-F5344CB8AC3E}">
        <p14:creationId xmlns:p14="http://schemas.microsoft.com/office/powerpoint/2010/main" val="387773264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EFB88DC8-DBB7-40DB-B708-4486F31D4132}" type="datetime1">
              <a:rPr lang="en-US" smtClean="0">
                <a:solidFill>
                  <a:srgbClr val="262626">
                    <a:lumMod val="85000"/>
                    <a:lumOff val="15000"/>
                  </a:srgbClr>
                </a:solidFill>
              </a:rPr>
              <a:pPr/>
              <a:t>1/25/2021</a:t>
            </a:fld>
            <a:endParaRPr lang="en-US" dirty="0">
              <a:solidFill>
                <a:srgbClr val="262626">
                  <a:lumMod val="85000"/>
                  <a:lumOff val="15000"/>
                </a:srgbClr>
              </a:solidFill>
            </a:endParaRPr>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r>
              <a:rPr lang="en-US">
                <a:solidFill>
                  <a:srgbClr val="262626">
                    <a:lumMod val="85000"/>
                    <a:lumOff val="15000"/>
                  </a:srgbClr>
                </a:solidFill>
              </a:rPr>
              <a:t>ALARA committee - 18/1/2012</a:t>
            </a:r>
            <a:endParaRPr lang="en-US" dirty="0">
              <a:solidFill>
                <a:srgbClr val="262626">
                  <a:lumMod val="85000"/>
                  <a:lumOff val="15000"/>
                </a:srgbClr>
              </a:solidFill>
            </a:endParaRPr>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25310205"/>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4CC2CE7-E9F5-4A96-A9A8-5BAD50D9EBBA}" type="datetime1">
              <a:rPr lang="en-US" smtClean="0">
                <a:solidFill>
                  <a:srgbClr val="262626">
                    <a:tint val="75000"/>
                  </a:srgbClr>
                </a:solidFill>
              </a:rPr>
              <a:pPr/>
              <a:t>1/25/2021</a:t>
            </a:fld>
            <a:endParaRPr lang="en-US" dirty="0">
              <a:solidFill>
                <a:srgbClr val="262626">
                  <a:tint val="75000"/>
                </a:srgbClr>
              </a:solidFill>
            </a:endParaRPr>
          </a:p>
        </p:txBody>
      </p:sp>
      <p:sp>
        <p:nvSpPr>
          <p:cNvPr id="6" name="Footer Placeholder 5"/>
          <p:cNvSpPr>
            <a:spLocks noGrp="1"/>
          </p:cNvSpPr>
          <p:nvPr>
            <p:ph type="ftr" sz="quarter" idx="11"/>
          </p:nvPr>
        </p:nvSpPr>
        <p:spPr/>
        <p:txBody>
          <a:bodyPr/>
          <a:lstStyle/>
          <a:p>
            <a:r>
              <a:rPr lang="en-US">
                <a:solidFill>
                  <a:srgbClr val="262626">
                    <a:tint val="75000"/>
                  </a:srgbClr>
                </a:solidFill>
              </a:rPr>
              <a:t>ALARA committee - 18/1/2012</a:t>
            </a:r>
            <a:endParaRPr lang="en-US" dirty="0">
              <a:solidFill>
                <a:srgbClr val="262626">
                  <a:tint val="75000"/>
                </a:srgbClr>
              </a:solidFill>
            </a:endParaRPr>
          </a:p>
        </p:txBody>
      </p:sp>
      <p:sp>
        <p:nvSpPr>
          <p:cNvPr id="7" name="Slide Number Placeholder 6"/>
          <p:cNvSpPr>
            <a:spLocks noGrp="1"/>
          </p:cNvSpPr>
          <p:nvPr>
            <p:ph type="sldNum" sz="quarter" idx="12"/>
          </p:nvPr>
        </p:nvSpPr>
        <p:spPr/>
        <p:txBody>
          <a:bodyPr/>
          <a:lstStyle/>
          <a:p>
            <a:fld id="{240D5ECE-8B49-45CD-BE81-EF81920D1969}" type="slidenum">
              <a:rPr lang="en-US" smtClean="0">
                <a:solidFill>
                  <a:srgbClr val="262626">
                    <a:tint val="75000"/>
                  </a:srgbClr>
                </a:solidFill>
              </a:rPr>
              <a:pPr/>
              <a:t>‹#›</a:t>
            </a:fld>
            <a:endParaRPr lang="en-US" dirty="0">
              <a:solidFill>
                <a:srgbClr val="262626">
                  <a:tint val="75000"/>
                </a:srgbClr>
              </a:solidFill>
            </a:endParaRPr>
          </a:p>
        </p:txBody>
      </p:sp>
    </p:spTree>
    <p:extLst>
      <p:ext uri="{BB962C8B-B14F-4D97-AF65-F5344CB8AC3E}">
        <p14:creationId xmlns:p14="http://schemas.microsoft.com/office/powerpoint/2010/main" val="31143908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0" y="6492875"/>
            <a:ext cx="2133600" cy="365125"/>
          </a:xfrm>
        </p:spPr>
        <p:txBody>
          <a:bodyPr lIns="91440" tIns="45720" rIns="91440" bIns="45720" rtlCol="0"/>
          <a:lstStyle>
            <a:lvl1pPr algn="l">
              <a:defRPr sz="1200">
                <a:solidFill>
                  <a:prstClr val="black">
                    <a:tint val="75000"/>
                  </a:prstClr>
                </a:solidFill>
                <a:latin typeface="Arial" charset="0"/>
                <a:ea typeface="ＭＳ Ｐゴシック" pitchFamily="34" charset="-128"/>
              </a:defRPr>
            </a:lvl1pPr>
          </a:lstStyle>
          <a:p>
            <a:pPr>
              <a:defRPr/>
            </a:pPr>
            <a:r>
              <a:rPr lang="en-US"/>
              <a:t>EDMS 1193119</a:t>
            </a:r>
          </a:p>
        </p:txBody>
      </p:sp>
      <p:sp>
        <p:nvSpPr>
          <p:cNvPr id="3" name="Footer Placeholder 4"/>
          <p:cNvSpPr>
            <a:spLocks noGrp="1"/>
          </p:cNvSpPr>
          <p:nvPr>
            <p:ph type="ftr" sz="quarter" idx="11"/>
          </p:nvPr>
        </p:nvSpPr>
        <p:spPr>
          <a:xfrm>
            <a:off x="3148013" y="6492875"/>
            <a:ext cx="2895600" cy="365125"/>
          </a:xfrm>
        </p:spPr>
        <p:txBody>
          <a:bodyPr lIns="91440" tIns="45720" rIns="91440" bIns="45720" rtlCol="0"/>
          <a:lstStyle>
            <a:lvl1pPr algn="ctr">
              <a:defRPr sz="1200">
                <a:solidFill>
                  <a:prstClr val="black">
                    <a:tint val="75000"/>
                  </a:prstClr>
                </a:solidFill>
                <a:latin typeface="Arial" charset="0"/>
                <a:ea typeface="ＭＳ Ｐゴシック" pitchFamily="34" charset="-128"/>
              </a:defRPr>
            </a:lvl1pPr>
          </a:lstStyle>
          <a:p>
            <a:pPr>
              <a:defRPr/>
            </a:pPr>
            <a:r>
              <a:rPr lang="en-US"/>
              <a:t>IEFC Meeting 24</a:t>
            </a:r>
            <a:r>
              <a:rPr lang="en-US" baseline="30000"/>
              <a:t>th</a:t>
            </a:r>
            <a:r>
              <a:rPr lang="en-US"/>
              <a:t> February 2012</a:t>
            </a:r>
          </a:p>
        </p:txBody>
      </p:sp>
      <p:sp>
        <p:nvSpPr>
          <p:cNvPr id="4" name="Slide Number Placeholder 5"/>
          <p:cNvSpPr>
            <a:spLocks noGrp="1"/>
          </p:cNvSpPr>
          <p:nvPr>
            <p:ph type="sldNum" sz="quarter" idx="12"/>
          </p:nvPr>
        </p:nvSpPr>
        <p:spPr>
          <a:xfrm>
            <a:off x="7010400" y="6492875"/>
            <a:ext cx="2133600" cy="365125"/>
          </a:xfrm>
        </p:spPr>
        <p:txBody>
          <a:bodyPr lIns="91440" tIns="45720" rIns="91440" bIns="45720" rtlCol="0"/>
          <a:lstStyle>
            <a:lvl1pPr algn="r">
              <a:defRPr sz="1200">
                <a:solidFill>
                  <a:prstClr val="black">
                    <a:tint val="75000"/>
                  </a:prstClr>
                </a:solidFill>
                <a:latin typeface="Arial" charset="0"/>
                <a:ea typeface="ＭＳ Ｐゴシック" pitchFamily="34" charset="-128"/>
              </a:defRPr>
            </a:lvl1pPr>
          </a:lstStyle>
          <a:p>
            <a:pPr>
              <a:defRPr/>
            </a:pPr>
            <a:fld id="{CFE9BA9C-C308-4401-B7D7-433BF566FC10}" type="slidenum">
              <a:rPr lang="en-US"/>
              <a:pPr>
                <a:defRPr/>
              </a:pPr>
              <a:t>‹#›</a:t>
            </a:fld>
            <a:endParaRPr lang="en-US"/>
          </a:p>
        </p:txBody>
      </p:sp>
    </p:spTree>
    <p:extLst>
      <p:ext uri="{BB962C8B-B14F-4D97-AF65-F5344CB8AC3E}">
        <p14:creationId xmlns:p14="http://schemas.microsoft.com/office/powerpoint/2010/main" val="3858925489"/>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C67DCA61-87E7-40D5-A087-3D80E1FEE77E}" type="datetime1">
              <a:rPr lang="en-US" smtClean="0">
                <a:solidFill>
                  <a:prstClr val="white"/>
                </a:solidFill>
              </a:rPr>
              <a:pPr/>
              <a:t>1/25/2021</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en-US"/>
              <a:t>Click to edit Master title style</a:t>
            </a:r>
            <a:endParaRPr lang="en-US" dirty="0"/>
          </a:p>
        </p:txBody>
      </p:sp>
    </p:spTree>
    <p:extLst>
      <p:ext uri="{BB962C8B-B14F-4D97-AF65-F5344CB8AC3E}">
        <p14:creationId xmlns:p14="http://schemas.microsoft.com/office/powerpoint/2010/main" val="206037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showMasterSp="0" type="titleOnly" preserve="1">
  <p:cSld name="1_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5FBF2D5E-7A31-4CA8-80D9-15635C9E0C8C}" type="datetime1">
              <a:rPr lang="en-US" smtClean="0">
                <a:solidFill>
                  <a:prstClr val="white"/>
                </a:solidFill>
              </a:rPr>
              <a:pPr/>
              <a:t>1/25/2021</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2" name="Title 1"/>
          <p:cNvSpPr>
            <a:spLocks noGrp="1"/>
          </p:cNvSpPr>
          <p:nvPr>
            <p:ph type="title"/>
          </p:nvPr>
        </p:nvSpPr>
        <p:spPr>
          <a:xfrm>
            <a:off x="323528" y="116632"/>
            <a:ext cx="8712968" cy="936104"/>
          </a:xfrm>
        </p:spPr>
        <p:txBody>
          <a:bodyPr/>
          <a:lstStyle>
            <a:lvl1pPr algn="l">
              <a:defRPr/>
            </a:lvl1pPr>
          </a:lstStyle>
          <a:p>
            <a:r>
              <a:rPr lang="en-US" dirty="0"/>
              <a:t>Click to edit Master title style</a:t>
            </a:r>
          </a:p>
        </p:txBody>
      </p:sp>
      <p:cxnSp>
        <p:nvCxnSpPr>
          <p:cNvPr id="9" name="Straight Connector 8"/>
          <p:cNvCxnSpPr/>
          <p:nvPr userDrawn="1"/>
        </p:nvCxnSpPr>
        <p:spPr>
          <a:xfrm>
            <a:off x="107504" y="1052736"/>
            <a:ext cx="8856984" cy="0"/>
          </a:xfrm>
          <a:prstGeom prst="line">
            <a:avLst/>
          </a:prstGeom>
          <a:ln w="25400">
            <a:solidFill>
              <a:schemeClr val="accent2"/>
            </a:solidFill>
          </a:ln>
          <a:effectLst>
            <a:outerShdw blurRad="40000" dist="20000" dir="5400000" rotWithShape="0">
              <a:srgbClr val="000000">
                <a:alpha val="38000"/>
              </a:srgbClr>
            </a:outerShdw>
          </a:effectLst>
        </p:spPr>
        <p:style>
          <a:lnRef idx="2">
            <a:schemeClr val="accent2"/>
          </a:lnRef>
          <a:fillRef idx="0">
            <a:schemeClr val="accent2"/>
          </a:fillRef>
          <a:effectRef idx="1">
            <a:schemeClr val="accent2"/>
          </a:effectRef>
          <a:fontRef idx="minor">
            <a:schemeClr val="tx1"/>
          </a:fontRef>
        </p:style>
      </p:cxnSp>
      <p:cxnSp>
        <p:nvCxnSpPr>
          <p:cNvPr id="10" name="Straight Connector 9"/>
          <p:cNvCxnSpPr/>
          <p:nvPr userDrawn="1"/>
        </p:nvCxnSpPr>
        <p:spPr>
          <a:xfrm>
            <a:off x="323528" y="836712"/>
            <a:ext cx="0" cy="432048"/>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496853159"/>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304D51-FB0C-49E6-A5B2-9023E4E48FF3}" type="datetime1">
              <a:rPr lang="en-US" smtClean="0">
                <a:solidFill>
                  <a:srgbClr val="262626">
                    <a:tint val="75000"/>
                  </a:srgbClr>
                </a:solidFill>
              </a:rPr>
              <a:pPr/>
              <a:t>1/25/2021</a:t>
            </a:fld>
            <a:endParaRPr lang="en-US" dirty="0">
              <a:solidFill>
                <a:srgbClr val="262626">
                  <a:tint val="75000"/>
                </a:srgbClr>
              </a:solidFill>
            </a:endParaRPr>
          </a:p>
        </p:txBody>
      </p:sp>
      <p:sp>
        <p:nvSpPr>
          <p:cNvPr id="3" name="Footer Placeholder 2"/>
          <p:cNvSpPr>
            <a:spLocks noGrp="1"/>
          </p:cNvSpPr>
          <p:nvPr>
            <p:ph type="ftr" sz="quarter" idx="11"/>
          </p:nvPr>
        </p:nvSpPr>
        <p:spPr/>
        <p:txBody>
          <a:bodyPr/>
          <a:lstStyle/>
          <a:p>
            <a:r>
              <a:rPr lang="en-US">
                <a:solidFill>
                  <a:srgbClr val="262626">
                    <a:tint val="75000"/>
                  </a:srgbClr>
                </a:solidFill>
              </a:rPr>
              <a:t>ALARA committee - 18/1/2012</a:t>
            </a:r>
            <a:endParaRPr lang="en-US" dirty="0">
              <a:solidFill>
                <a:srgbClr val="262626">
                  <a:tint val="75000"/>
                </a:srgbClr>
              </a:solidFill>
            </a:endParaRPr>
          </a:p>
        </p:txBody>
      </p:sp>
      <p:sp>
        <p:nvSpPr>
          <p:cNvPr id="4" name="Slide Number Placeholder 3"/>
          <p:cNvSpPr>
            <a:spLocks noGrp="1"/>
          </p:cNvSpPr>
          <p:nvPr>
            <p:ph type="sldNum" sz="quarter" idx="12"/>
          </p:nvPr>
        </p:nvSpPr>
        <p:spPr/>
        <p:txBody>
          <a:bodyPr/>
          <a:lstStyle/>
          <a:p>
            <a:fld id="{240D5ECE-8B49-45CD-BE81-EF81920D1969}" type="slidenum">
              <a:rPr lang="en-US" smtClean="0">
                <a:solidFill>
                  <a:srgbClr val="262626">
                    <a:tint val="75000"/>
                  </a:srgbClr>
                </a:solidFill>
              </a:rPr>
              <a:pPr/>
              <a:t>‹#›</a:t>
            </a:fld>
            <a:endParaRPr lang="en-US" dirty="0">
              <a:solidFill>
                <a:srgbClr val="262626">
                  <a:tint val="75000"/>
                </a:srgbClr>
              </a:solidFill>
            </a:endParaRPr>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a:t>Click to edit Master Title Style</a:t>
            </a:r>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621811142"/>
      </p:ext>
    </p:extLst>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sldLayout>
</file>

<file path=ppt/slideLayouts/slideLayout243.xml><?xml version="1.0" encoding="utf-8"?>
<p:sldLayout xmlns:a="http://schemas.openxmlformats.org/drawingml/2006/main" xmlns:r="http://schemas.openxmlformats.org/officeDocument/2006/relationships" xmlns:p="http://schemas.openxmlformats.org/presentationml/2006/main" showMasterSp="0" preserve="1"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B31EE51A-F362-4B82-82A5-6A8F73AD842A}" type="datetime1">
              <a:rPr lang="en-US" smtClean="0">
                <a:solidFill>
                  <a:prstClr val="white"/>
                </a:solidFill>
              </a:rPr>
              <a:pPr/>
              <a:t>1/25/2021</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dirty="0">
              <a:solidFill>
                <a:prstClr val="white"/>
              </a:solidFill>
            </a:endParaRPr>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a:t>Click to edit Master subtitle style</a:t>
            </a:r>
          </a:p>
        </p:txBody>
      </p:sp>
    </p:spTree>
    <p:extLst>
      <p:ext uri="{BB962C8B-B14F-4D97-AF65-F5344CB8AC3E}">
        <p14:creationId xmlns:p14="http://schemas.microsoft.com/office/powerpoint/2010/main" val="2281590639"/>
      </p:ext>
    </p:extLst>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24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C4AC4129-0872-4164-87AD-4C30C1F6966D}" type="datetime1">
              <a:rPr lang="en-US" smtClean="0">
                <a:solidFill>
                  <a:prstClr val="white"/>
                </a:solidFill>
              </a:rPr>
              <a:pPr/>
              <a:t>1/25/2021</a:t>
            </a:fld>
            <a:endParaRPr lang="en-US" dirty="0">
              <a:solidFill>
                <a:prstClr val="white"/>
              </a:solidFill>
            </a:endParaRPr>
          </a:p>
        </p:txBody>
      </p:sp>
      <p:sp>
        <p:nvSpPr>
          <p:cNvPr id="6" name="Footer Placeholder 5"/>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837189217"/>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EDCF4D7C-0AD9-4041-A484-F11190F2DB30}" type="datetime1">
              <a:rPr lang="en-US" smtClean="0">
                <a:solidFill>
                  <a:prstClr val="white"/>
                </a:solidFill>
              </a:rPr>
              <a:pPr/>
              <a:t>1/25/2021</a:t>
            </a:fld>
            <a:endParaRPr lang="en-US" dirty="0">
              <a:solidFill>
                <a:prstClr val="white"/>
              </a:solidFill>
            </a:endParaRPr>
          </a:p>
        </p:txBody>
      </p:sp>
      <p:sp>
        <p:nvSpPr>
          <p:cNvPr id="4" name="Footer Placeholder 3"/>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1" dirty="0">
              <a:solidFill>
                <a:prstClr val="white"/>
              </a:solidFill>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543930480"/>
      </p:ext>
    </p:extLst>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sldLayout>
</file>

<file path=ppt/slideLayouts/slideLayout2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1" dirty="0">
              <a:solidFill>
                <a:prstClr val="white"/>
              </a:solidFill>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D161D74E-18A7-4F99-8B9E-2B947A236BAF}" type="datetime1">
              <a:rPr lang="en-US" smtClean="0">
                <a:solidFill>
                  <a:prstClr val="white"/>
                </a:solidFill>
              </a:rPr>
              <a:pPr/>
              <a:t>1/25/2021</a:t>
            </a:fld>
            <a:endParaRPr lang="en-US" dirty="0">
              <a:solidFill>
                <a:prstClr val="white"/>
              </a:solidFill>
            </a:endParaRPr>
          </a:p>
        </p:txBody>
      </p:sp>
      <p:sp>
        <p:nvSpPr>
          <p:cNvPr id="6" name="Footer Placeholder 5"/>
          <p:cNvSpPr>
            <a:spLocks noGrp="1"/>
          </p:cNvSpPr>
          <p:nvPr>
            <p:ph type="ftr" sz="quarter" idx="11"/>
          </p:nvPr>
        </p:nvSpPr>
        <p:spPr/>
        <p:txBody>
          <a:bodyPr/>
          <a:lstStyle>
            <a:lvl1pPr>
              <a:defRPr>
                <a:solidFill>
                  <a:schemeClr val="bg1"/>
                </a:solidFill>
              </a:defRPr>
            </a:lvl1pPr>
          </a:lstStyle>
          <a:p>
            <a:r>
              <a:rPr lang="en-US">
                <a:solidFill>
                  <a:prstClr val="white"/>
                </a:solidFill>
              </a:rPr>
              <a:t>ALARA committee - 18/1/2012</a:t>
            </a:r>
            <a:endParaRPr lang="en-US" dirty="0">
              <a:solidFill>
                <a:prstClr val="white"/>
              </a:solidFill>
            </a:endParaRP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139710502"/>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CF48DA-C28B-4B26-90A5-7E306CB3F253}" type="datetime1">
              <a:rPr lang="en-US" smtClean="0">
                <a:solidFill>
                  <a:srgbClr val="262626">
                    <a:tint val="75000"/>
                  </a:srgbClr>
                </a:solidFill>
              </a:rPr>
              <a:pPr/>
              <a:t>1/25/2021</a:t>
            </a:fld>
            <a:endParaRPr lang="en-US" dirty="0">
              <a:solidFill>
                <a:srgbClr val="262626">
                  <a:tint val="75000"/>
                </a:srgbClr>
              </a:solidFill>
            </a:endParaRPr>
          </a:p>
        </p:txBody>
      </p:sp>
      <p:sp>
        <p:nvSpPr>
          <p:cNvPr id="5" name="Footer Placeholder 4"/>
          <p:cNvSpPr>
            <a:spLocks noGrp="1"/>
          </p:cNvSpPr>
          <p:nvPr>
            <p:ph type="ftr" sz="quarter" idx="11"/>
          </p:nvPr>
        </p:nvSpPr>
        <p:spPr/>
        <p:txBody>
          <a:bodyPr/>
          <a:lstStyle/>
          <a:p>
            <a:r>
              <a:rPr lang="en-US">
                <a:solidFill>
                  <a:srgbClr val="262626">
                    <a:tint val="75000"/>
                  </a:srgbClr>
                </a:solidFill>
              </a:rPr>
              <a:t>ALARA committee - 18/1/2012</a:t>
            </a:r>
            <a:endParaRPr lang="en-US" dirty="0">
              <a:solidFill>
                <a:srgbClr val="262626">
                  <a:tint val="75000"/>
                </a:srgbClr>
              </a:solidFill>
            </a:endParaRPr>
          </a:p>
        </p:txBody>
      </p:sp>
      <p:sp>
        <p:nvSpPr>
          <p:cNvPr id="6" name="Slide Number Placeholder 5"/>
          <p:cNvSpPr>
            <a:spLocks noGrp="1"/>
          </p:cNvSpPr>
          <p:nvPr>
            <p:ph type="sldNum" sz="quarter" idx="12"/>
          </p:nvPr>
        </p:nvSpPr>
        <p:spPr/>
        <p:txBody>
          <a:bodyPr/>
          <a:lstStyle/>
          <a:p>
            <a:fld id="{240D5ECE-8B49-45CD-BE81-EF81920D1969}" type="slidenum">
              <a:rPr lang="en-US" smtClean="0">
                <a:solidFill>
                  <a:srgbClr val="262626">
                    <a:tint val="75000"/>
                  </a:srgbClr>
                </a:solidFill>
              </a:rPr>
              <a:pPr/>
              <a:t>‹#›</a:t>
            </a:fld>
            <a:endParaRPr lang="en-US" dirty="0">
              <a:solidFill>
                <a:srgbClr val="262626">
                  <a:tint val="75000"/>
                </a:srgbClr>
              </a:solidFill>
            </a:endParaRPr>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a:t>    Click to edit Master title style</a:t>
            </a:r>
          </a:p>
        </p:txBody>
      </p:sp>
    </p:spTree>
    <p:extLst>
      <p:ext uri="{BB962C8B-B14F-4D97-AF65-F5344CB8AC3E}">
        <p14:creationId xmlns:p14="http://schemas.microsoft.com/office/powerpoint/2010/main" val="281031045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CAC3DFF1-7671-41FC-A33A-736F2B7804F6}" type="datetime1">
              <a:rPr lang="en-US" smtClean="0">
                <a:solidFill>
                  <a:srgbClr val="262626">
                    <a:lumMod val="85000"/>
                    <a:lumOff val="15000"/>
                  </a:srgbClr>
                </a:solidFill>
              </a:rPr>
              <a:pPr/>
              <a:t>1/25/2021</a:t>
            </a:fld>
            <a:endParaRPr lang="en-US" dirty="0">
              <a:solidFill>
                <a:srgbClr val="262626">
                  <a:lumMod val="85000"/>
                  <a:lumOff val="15000"/>
                </a:srgbClr>
              </a:solidFill>
            </a:endParaRPr>
          </a:p>
        </p:txBody>
      </p:sp>
      <p:sp>
        <p:nvSpPr>
          <p:cNvPr id="5" name="Footer Placeholder 4"/>
          <p:cNvSpPr>
            <a:spLocks noGrp="1"/>
          </p:cNvSpPr>
          <p:nvPr>
            <p:ph type="ftr" sz="quarter" idx="11"/>
          </p:nvPr>
        </p:nvSpPr>
        <p:spPr/>
        <p:txBody>
          <a:bodyPr/>
          <a:lstStyle/>
          <a:p>
            <a:r>
              <a:rPr lang="en-US">
                <a:solidFill>
                  <a:srgbClr val="262626">
                    <a:tint val="75000"/>
                  </a:srgbClr>
                </a:solidFill>
              </a:rPr>
              <a:t>ALARA committee - 18/1/2012</a:t>
            </a:r>
            <a:endParaRPr lang="en-US" dirty="0">
              <a:solidFill>
                <a:srgbClr val="262626">
                  <a:tint val="75000"/>
                </a:srgbClr>
              </a:solidFill>
            </a:endParaRPr>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solidFill>
                  <a:srgbClr val="262626">
                    <a:lumMod val="85000"/>
                    <a:lumOff val="15000"/>
                  </a:srgbClr>
                </a:solidFill>
              </a:rPr>
              <a:pPr/>
              <a:t>‹#›</a:t>
            </a:fld>
            <a:endParaRPr lang="en-US" dirty="0">
              <a:solidFill>
                <a:srgbClr val="262626">
                  <a:lumMod val="85000"/>
                  <a:lumOff val="15000"/>
                </a:srgbClr>
              </a:solidFill>
            </a:endParaRPr>
          </a:p>
        </p:txBody>
      </p:sp>
    </p:spTree>
    <p:extLst>
      <p:ext uri="{BB962C8B-B14F-4D97-AF65-F5344CB8AC3E}">
        <p14:creationId xmlns:p14="http://schemas.microsoft.com/office/powerpoint/2010/main" val="3809681309"/>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02497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vl1pPr>
          </a:lstStyle>
          <a:p>
            <a:pPr>
              <a:defRPr/>
            </a:pPr>
            <a:fld id="{E349F512-1314-4007-A71E-EE02E084201C}" type="datetime1">
              <a:rPr lang="en-US" altLang="en-US" smtClean="0"/>
              <a:pPr>
                <a:defRPr/>
              </a:pPr>
              <a:t>1/25/2021</a:t>
            </a:fld>
            <a:endParaRPr lang="en-US" altLang="en-US" dirty="0"/>
          </a:p>
        </p:txBody>
      </p:sp>
      <p:sp>
        <p:nvSpPr>
          <p:cNvPr id="6" name="Rectangle 5"/>
          <p:cNvSpPr>
            <a:spLocks noGrp="1" noChangeArrowheads="1"/>
          </p:cNvSpPr>
          <p:nvPr>
            <p:ph type="ftr" sz="quarter" idx="11"/>
          </p:nvPr>
        </p:nvSpPr>
        <p:spPr/>
        <p:txBody>
          <a:bodyPr/>
          <a:lstStyle>
            <a:lvl1pPr>
              <a:defRPr/>
            </a:lvl1pPr>
          </a:lstStyle>
          <a:p>
            <a:pPr>
              <a:defRPr/>
            </a:pPr>
            <a:r>
              <a:rPr lang="en-GB" altLang="en-US" dirty="0"/>
              <a:t>IEFC workshop 10-12 February 2010</a:t>
            </a:r>
            <a:endParaRPr lang="en-US" altLang="en-US" dirty="0"/>
          </a:p>
        </p:txBody>
      </p:sp>
      <p:sp>
        <p:nvSpPr>
          <p:cNvPr id="7" name="Rectangle 6"/>
          <p:cNvSpPr>
            <a:spLocks noGrp="1" noChangeArrowheads="1"/>
          </p:cNvSpPr>
          <p:nvPr>
            <p:ph type="sldNum" sz="quarter" idx="12"/>
          </p:nvPr>
        </p:nvSpPr>
        <p:spPr/>
        <p:txBody>
          <a:bodyPr/>
          <a:lstStyle>
            <a:lvl1pPr>
              <a:defRPr/>
            </a:lvl1pPr>
          </a:lstStyle>
          <a:p>
            <a:pPr>
              <a:defRPr/>
            </a:pPr>
            <a:fld id="{FF106E90-2042-4C84-BDC1-E9FC76679468}" type="slidenum">
              <a:rPr lang="en-US" altLang="en-US"/>
              <a:pPr>
                <a:defRPr/>
              </a:pPr>
              <a:t>‹#›</a:t>
            </a:fld>
            <a:endParaRPr lang="en-US" altLang="en-US" dirty="0"/>
          </a:p>
        </p:txBody>
      </p:sp>
    </p:spTree>
    <p:extLst>
      <p:ext uri="{BB962C8B-B14F-4D97-AF65-F5344CB8AC3E}">
        <p14:creationId xmlns:p14="http://schemas.microsoft.com/office/powerpoint/2010/main" val="849997324"/>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6035799"/>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9760228"/>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2550888"/>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581712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8942620"/>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85527607"/>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7880482"/>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7510052"/>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29337212"/>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506FDE-EEDE-4D22-9316-2613A737CCAC}" type="datetimeFigureOut">
              <a:rPr lang="en-US" smtClean="0">
                <a:solidFill>
                  <a:prstClr val="black">
                    <a:tint val="75000"/>
                  </a:prstClr>
                </a:solidFill>
              </a:rPr>
              <a:pPr/>
              <a:t>1/25/2021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F16840F-CA1E-4931-8B09-D2B8D77D232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13565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7" name="Rectangle 22"/>
          <p:cNvSpPr/>
          <p:nvPr userDrawn="1"/>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0" name="Rectangle 23"/>
          <p:cNvSpPr/>
          <p:nvPr userDrawn="1"/>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1" name="Rectangle 24"/>
          <p:cNvSpPr/>
          <p:nvPr userDrawn="1"/>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2" name="Rectangle 25"/>
          <p:cNvSpPr/>
          <p:nvPr userDrawn="1"/>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3" name="Rectangle 26"/>
          <p:cNvSpPr/>
          <p:nvPr userDrawn="1"/>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useBgFill="1">
        <p:nvSpPr>
          <p:cNvPr id="14" name="Rounded Rectangle 29"/>
          <p:cNvSpPr/>
          <p:nvPr userDrawn="1"/>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useBgFill="1">
        <p:nvSpPr>
          <p:cNvPr id="15" name="Rounded Rectangle 30"/>
          <p:cNvSpPr/>
          <p:nvPr userDrawn="1"/>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6" name="Rectangle 6"/>
          <p:cNvSpPr/>
          <p:nvPr userDrawn="1"/>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7" name="Rectangle 9"/>
          <p:cNvSpPr/>
          <p:nvPr userDrawn="1"/>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8" name="Rectangle 10"/>
          <p:cNvSpPr/>
          <p:nvPr userDrawn="1"/>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9" name="Rectangle 18"/>
          <p:cNvSpPr/>
          <p:nvPr userDrawn="1"/>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20"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latin typeface="Arial" pitchFamily="34" charset="0"/>
                <a:ea typeface="ＭＳ Ｐゴシック" pitchFamily="34" charset="-128"/>
              </a:defRPr>
            </a:lvl1pPr>
          </a:lstStyle>
          <a:p>
            <a:pPr>
              <a:defRPr/>
            </a:pPr>
            <a:fld id="{70B9704F-43E5-4BDF-BE2C-0294FF7614DE}" type="datetimeFigureOut">
              <a:rPr lang="de-DE"/>
              <a:pPr>
                <a:defRPr/>
              </a:pPr>
              <a:t>25.01.2021</a:t>
            </a:fld>
            <a:endParaRPr lang="en-GB"/>
          </a:p>
        </p:txBody>
      </p:sp>
      <p:sp>
        <p:nvSpPr>
          <p:cNvPr id="21" name="Footer Placeholder 16"/>
          <p:cNvSpPr>
            <a:spLocks noGrp="1"/>
          </p:cNvSpPr>
          <p:nvPr>
            <p:ph type="ftr" sz="quarter" idx="11"/>
          </p:nvPr>
        </p:nvSpPr>
        <p:spPr>
          <a:xfrm>
            <a:off x="2085975" y="236538"/>
            <a:ext cx="5867400" cy="365125"/>
          </a:xfrm>
        </p:spPr>
        <p:txBody>
          <a:bodyPr/>
          <a:lstStyle>
            <a:lvl1pPr algn="r">
              <a:defRPr>
                <a:solidFill>
                  <a:srgbClr val="424456"/>
                </a:solidFill>
                <a:latin typeface="Arial" pitchFamily="34" charset="0"/>
                <a:ea typeface="ＭＳ Ｐゴシック" pitchFamily="34" charset="-128"/>
              </a:defRPr>
            </a:lvl1pPr>
          </a:lstStyle>
          <a:p>
            <a:pPr>
              <a:defRPr/>
            </a:pPr>
            <a:endParaRPr lang="en-GB"/>
          </a:p>
        </p:txBody>
      </p:sp>
      <p:sp>
        <p:nvSpPr>
          <p:cNvPr id="22" name="Slide Number Placeholder 28"/>
          <p:cNvSpPr>
            <a:spLocks noGrp="1"/>
          </p:cNvSpPr>
          <p:nvPr>
            <p:ph type="sldNum" sz="quarter" idx="12"/>
          </p:nvPr>
        </p:nvSpPr>
        <p:spPr>
          <a:xfrm>
            <a:off x="8001000" y="228600"/>
            <a:ext cx="838200" cy="381000"/>
          </a:xfrm>
        </p:spPr>
        <p:txBody>
          <a:bodyPr/>
          <a:lstStyle>
            <a:lvl1pPr>
              <a:defRPr>
                <a:solidFill>
                  <a:srgbClr val="424456"/>
                </a:solidFill>
                <a:latin typeface="Arial" pitchFamily="34" charset="0"/>
                <a:ea typeface="ＭＳ Ｐゴシック" pitchFamily="34" charset="-128"/>
              </a:defRPr>
            </a:lvl1pPr>
          </a:lstStyle>
          <a:p>
            <a:pPr>
              <a:defRPr/>
            </a:pPr>
            <a:fld id="{2BDB0711-66D8-4F9D-A8DD-224B3E20F7C7}" type="slidenum">
              <a:rPr lang="en-GB"/>
              <a:pPr>
                <a:defRPr/>
              </a:pPr>
              <a:t>‹#›</a:t>
            </a:fld>
            <a:endParaRPr lang="en-GB"/>
          </a:p>
        </p:txBody>
      </p:sp>
    </p:spTree>
    <p:extLst>
      <p:ext uri="{BB962C8B-B14F-4D97-AF65-F5344CB8AC3E}">
        <p14:creationId xmlns:p14="http://schemas.microsoft.com/office/powerpoint/2010/main" val="4089599898"/>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BCC23A6-7D6C-4C44-AAE6-F623BA220D95}" type="datetimeFigureOut">
              <a:rPr lang="en-US">
                <a:solidFill>
                  <a:prstClr val="black">
                    <a:tint val="75000"/>
                  </a:prstClr>
                </a:solidFill>
              </a:rPr>
              <a:pPr>
                <a:defRPr/>
              </a:pPr>
              <a:t>1/25/2021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60E4843-E10C-4F85-8A26-C45894F9D8DD}"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18747474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9BFE640-0323-408A-9D5E-4090B7452740}" type="datetimeFigureOut">
              <a:rPr lang="en-US">
                <a:solidFill>
                  <a:prstClr val="black">
                    <a:tint val="75000"/>
                  </a:prstClr>
                </a:solidFill>
              </a:rPr>
              <a:pPr>
                <a:defRPr/>
              </a:pPr>
              <a:t>1/25/2021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B9B64849-6A72-40A9-9E19-1E41F172FB01}"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14343283"/>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AEE4287-CDA9-417E-8144-2F5344EFF78E}" type="datetimeFigureOut">
              <a:rPr lang="en-US">
                <a:solidFill>
                  <a:prstClr val="black">
                    <a:tint val="75000"/>
                  </a:prstClr>
                </a:solidFill>
              </a:rPr>
              <a:pPr>
                <a:defRPr/>
              </a:pPr>
              <a:t>1/25/2021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1B24C6E-69F2-4753-A933-5F00AE51E7B6}"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306674411"/>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17805EEB-4CDB-4556-9200-09DBF4728416}" type="datetimeFigureOut">
              <a:rPr lang="en-US">
                <a:solidFill>
                  <a:prstClr val="black">
                    <a:tint val="75000"/>
                  </a:prstClr>
                </a:solidFill>
              </a:rPr>
              <a:pPr>
                <a:defRPr/>
              </a:pPr>
              <a:t>1/25/2021</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F9DECF8-89DF-44C9-A2F9-CCEDF3F2E9B6}"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993925420"/>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EF941DBB-43BF-4235-974D-492CF9360617}" type="datetimeFigureOut">
              <a:rPr lang="en-US">
                <a:solidFill>
                  <a:prstClr val="black">
                    <a:tint val="75000"/>
                  </a:prstClr>
                </a:solidFill>
              </a:rPr>
              <a:pPr>
                <a:defRPr/>
              </a:pPr>
              <a:t>1/25/2021</a:t>
            </a:fld>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E8191DC5-3605-4E0B-936F-F8B44E22D5CC}"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669075171"/>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6754965A-CDA9-40D4-84AB-699BEC47C6CC}" type="datetimeFigureOut">
              <a:rPr lang="en-US">
                <a:solidFill>
                  <a:prstClr val="black">
                    <a:tint val="75000"/>
                  </a:prstClr>
                </a:solidFill>
              </a:rPr>
              <a:pPr>
                <a:defRPr/>
              </a:pPr>
              <a:t>1/25/2021</a:t>
            </a:fld>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EA932DC-F868-4DAA-BE5F-BF20A41EA206}"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24981695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6929400-402E-42D5-A97A-D823F70E74D0}" type="datetimeFigureOut">
              <a:rPr lang="en-US">
                <a:solidFill>
                  <a:prstClr val="black">
                    <a:tint val="75000"/>
                  </a:prstClr>
                </a:solidFill>
              </a:rPr>
              <a:pPr>
                <a:defRPr/>
              </a:pPr>
              <a:t>1/25/2021</a:t>
            </a:fld>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518C8A08-F740-4033-BCDC-58633C2E58CA}"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785185938"/>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91A7E65-DB16-43EE-AE65-33702A6F7457}" type="datetimeFigureOut">
              <a:rPr lang="en-US">
                <a:solidFill>
                  <a:prstClr val="black">
                    <a:tint val="75000"/>
                  </a:prstClr>
                </a:solidFill>
              </a:rPr>
              <a:pPr>
                <a:defRPr/>
              </a:pPr>
              <a:t>1/25/2021</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2714A5E-B965-4971-B158-AF9BD971293C}"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71026314"/>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1D7475D-0466-48D0-A8B6-7174ABFB9F13}" type="datetimeFigureOut">
              <a:rPr lang="en-US">
                <a:solidFill>
                  <a:prstClr val="black">
                    <a:tint val="75000"/>
                  </a:prstClr>
                </a:solidFill>
              </a:rPr>
              <a:pPr>
                <a:defRPr/>
              </a:pPr>
              <a:t>1/25/2021</a:t>
            </a:fld>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652E650-16FC-4E05-B9E9-3C8AFF665681}"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175171321"/>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303E4A10-FD67-48EF-9FCA-0F0C76A14640}" type="datetimeFigureOut">
              <a:rPr lang="en-US">
                <a:solidFill>
                  <a:prstClr val="black">
                    <a:tint val="75000"/>
                  </a:prstClr>
                </a:solidFill>
              </a:rPr>
              <a:pPr>
                <a:defRPr/>
              </a:pPr>
              <a:t>1/25/2021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F1116201-99D5-40E0-BA5A-BFAEF4BC51E4}"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5132787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7C0FC539-A61E-4974-8D18-568FAEEB4DF2}"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2509C348-9938-4AA2-8BC2-6084899A5DB7}" type="slidenum">
              <a:rPr lang="en-GB"/>
              <a:pPr>
                <a:defRPr/>
              </a:pPr>
              <a:t>‹#›</a:t>
            </a:fld>
            <a:endParaRPr lang="en-GB"/>
          </a:p>
        </p:txBody>
      </p:sp>
    </p:spTree>
    <p:extLst>
      <p:ext uri="{BB962C8B-B14F-4D97-AF65-F5344CB8AC3E}">
        <p14:creationId xmlns:p14="http://schemas.microsoft.com/office/powerpoint/2010/main" val="2096045454"/>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19C86751-6E0C-451D-B221-C0EDCC2D0F86}" type="datetimeFigureOut">
              <a:rPr lang="en-US">
                <a:solidFill>
                  <a:prstClr val="black">
                    <a:tint val="75000"/>
                  </a:prstClr>
                </a:solidFill>
              </a:rPr>
              <a:pPr>
                <a:defRPr/>
              </a:pPr>
              <a:t>1/25/2021</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25DB7F7-BADE-4343-8D08-D494964961AD}"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805632573"/>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69975" y="274638"/>
            <a:ext cx="7616825"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054100" y="1614488"/>
            <a:ext cx="3732213" cy="4457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938713" y="1614488"/>
            <a:ext cx="3733800" cy="4457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989013" y="6234113"/>
            <a:ext cx="2009775" cy="476250"/>
          </a:xfrm>
        </p:spPr>
        <p:txBody>
          <a:bodyPr/>
          <a:lstStyle>
            <a:lvl1pPr>
              <a:defRPr/>
            </a:lvl1pPr>
          </a:lstStyle>
          <a:p>
            <a:pPr>
              <a:defRPr/>
            </a:pPr>
            <a:fld id="{3D01FD0C-3A02-4B1C-8123-9491EFE2285C}" type="datetime1">
              <a:rPr lang="fr-FR">
                <a:solidFill>
                  <a:prstClr val="black">
                    <a:tint val="75000"/>
                  </a:prstClr>
                </a:solidFill>
              </a:rPr>
              <a:pPr>
                <a:defRPr/>
              </a:pPr>
              <a:t>25/01/2021</a:t>
            </a:fld>
            <a:r>
              <a:rPr lang="fr-FR">
                <a:solidFill>
                  <a:prstClr val="black">
                    <a:tint val="75000"/>
                  </a:prstClr>
                </a:solidFill>
              </a:rPr>
              <a:t>Session automne 2003</a:t>
            </a:r>
          </a:p>
        </p:txBody>
      </p:sp>
      <p:sp>
        <p:nvSpPr>
          <p:cNvPr id="6" name="Footer Placeholder 5"/>
          <p:cNvSpPr>
            <a:spLocks noGrp="1"/>
          </p:cNvSpPr>
          <p:nvPr>
            <p:ph type="ftr" sz="quarter" idx="11"/>
          </p:nvPr>
        </p:nvSpPr>
        <p:spPr>
          <a:xfrm>
            <a:off x="3413125" y="6221413"/>
            <a:ext cx="2895600" cy="476250"/>
          </a:xfrm>
        </p:spPr>
        <p:txBody>
          <a:bodyPr/>
          <a:lstStyle>
            <a:lvl1pPr>
              <a:defRPr/>
            </a:lvl1pPr>
          </a:lstStyle>
          <a:p>
            <a:pPr>
              <a:defRPr/>
            </a:pPr>
            <a:r>
              <a:rPr lang="fr-FR">
                <a:solidFill>
                  <a:prstClr val="black">
                    <a:tint val="75000"/>
                  </a:prstClr>
                </a:solidFill>
              </a:rPr>
              <a:t>hfhggjdfkgjdkjfHigh Level Dosimetry</a:t>
            </a:r>
          </a:p>
        </p:txBody>
      </p:sp>
      <p:sp>
        <p:nvSpPr>
          <p:cNvPr id="7" name="Slide Number Placeholder 6"/>
          <p:cNvSpPr>
            <a:spLocks noGrp="1"/>
          </p:cNvSpPr>
          <p:nvPr>
            <p:ph type="sldNum" sz="quarter" idx="12"/>
          </p:nvPr>
        </p:nvSpPr>
        <p:spPr>
          <a:xfrm>
            <a:off x="8070850" y="6245225"/>
            <a:ext cx="615950" cy="476250"/>
          </a:xfrm>
        </p:spPr>
        <p:txBody>
          <a:bodyPr/>
          <a:lstStyle>
            <a:lvl1pPr>
              <a:defRPr/>
            </a:lvl1pPr>
          </a:lstStyle>
          <a:p>
            <a:pPr>
              <a:defRPr/>
            </a:pPr>
            <a:fld id="{769A9829-F484-4F5B-AA82-6575C6F40922}" type="slidenum">
              <a:rPr lang="fr-FR">
                <a:solidFill>
                  <a:prstClr val="black">
                    <a:tint val="75000"/>
                  </a:prstClr>
                </a:solidFill>
              </a:rPr>
              <a:pPr>
                <a:defRPr/>
              </a:pPr>
              <a:t>‹#›</a:t>
            </a:fld>
            <a:endParaRPr lang="fr-FR">
              <a:solidFill>
                <a:prstClr val="black">
                  <a:tint val="75000"/>
                </a:prstClr>
              </a:solidFill>
            </a:endParaRPr>
          </a:p>
        </p:txBody>
      </p:sp>
    </p:spTree>
    <p:extLst>
      <p:ext uri="{BB962C8B-B14F-4D97-AF65-F5344CB8AC3E}">
        <p14:creationId xmlns:p14="http://schemas.microsoft.com/office/powerpoint/2010/main" val="3615661458"/>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9975" y="274638"/>
            <a:ext cx="7616825"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054100" y="1614488"/>
            <a:ext cx="3732213" cy="4457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938713" y="161448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938713" y="391953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5"/>
          <p:cNvSpPr>
            <a:spLocks noGrp="1"/>
          </p:cNvSpPr>
          <p:nvPr>
            <p:ph type="dt" sz="half" idx="10"/>
          </p:nvPr>
        </p:nvSpPr>
        <p:spPr>
          <a:xfrm>
            <a:off x="989013" y="6234113"/>
            <a:ext cx="2009775" cy="476250"/>
          </a:xfrm>
        </p:spPr>
        <p:txBody>
          <a:bodyPr/>
          <a:lstStyle>
            <a:lvl1pPr>
              <a:defRPr/>
            </a:lvl1pPr>
          </a:lstStyle>
          <a:p>
            <a:fld id="{61679A94-521E-4717-B4F5-478DF7B9EA51}" type="datetime1">
              <a:rPr lang="fr-FR">
                <a:solidFill>
                  <a:prstClr val="black">
                    <a:tint val="75000"/>
                  </a:prstClr>
                </a:solidFill>
              </a:rPr>
              <a:pPr/>
              <a:t>25/01/2021</a:t>
            </a:fld>
            <a:r>
              <a:rPr lang="fr-FR">
                <a:solidFill>
                  <a:prstClr val="black">
                    <a:tint val="75000"/>
                  </a:prstClr>
                </a:solidFill>
              </a:rPr>
              <a:t>Session automne 2003</a:t>
            </a:r>
          </a:p>
        </p:txBody>
      </p:sp>
      <p:sp>
        <p:nvSpPr>
          <p:cNvPr id="7" name="Footer Placeholder 6"/>
          <p:cNvSpPr>
            <a:spLocks noGrp="1"/>
          </p:cNvSpPr>
          <p:nvPr>
            <p:ph type="ftr" sz="quarter" idx="11"/>
          </p:nvPr>
        </p:nvSpPr>
        <p:spPr>
          <a:xfrm>
            <a:off x="3413125" y="6221413"/>
            <a:ext cx="2895600" cy="476250"/>
          </a:xfrm>
        </p:spPr>
        <p:txBody>
          <a:bodyPr/>
          <a:lstStyle>
            <a:lvl1pPr>
              <a:defRPr/>
            </a:lvl1pPr>
          </a:lstStyle>
          <a:p>
            <a:r>
              <a:rPr lang="fr-FR">
                <a:solidFill>
                  <a:prstClr val="black">
                    <a:tint val="75000"/>
                  </a:prstClr>
                </a:solidFill>
              </a:rPr>
              <a:t>hfhggjdfkgjdkjfHigh Level Dosimetry</a:t>
            </a:r>
          </a:p>
        </p:txBody>
      </p:sp>
      <p:sp>
        <p:nvSpPr>
          <p:cNvPr id="8" name="Slide Number Placeholder 7"/>
          <p:cNvSpPr>
            <a:spLocks noGrp="1"/>
          </p:cNvSpPr>
          <p:nvPr>
            <p:ph type="sldNum" sz="quarter" idx="12"/>
          </p:nvPr>
        </p:nvSpPr>
        <p:spPr>
          <a:xfrm>
            <a:off x="8070850" y="6245225"/>
            <a:ext cx="615950" cy="476250"/>
          </a:xfrm>
        </p:spPr>
        <p:txBody>
          <a:bodyPr/>
          <a:lstStyle>
            <a:lvl1pPr>
              <a:defRPr/>
            </a:lvl1pPr>
          </a:lstStyle>
          <a:p>
            <a:fld id="{735BCDDD-D221-40F4-BA75-A22F3A0BD12F}" type="slidenum">
              <a:rPr lang="fr-FR">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7685403"/>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Rectangle 22"/>
          <p:cNvSpPr/>
          <p:nvPr userDrawn="1"/>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 name="Rectangle 23"/>
          <p:cNvSpPr/>
          <p:nvPr userDrawn="1"/>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1" name="Rectangle 24"/>
          <p:cNvSpPr/>
          <p:nvPr userDrawn="1"/>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2" name="Rectangle 25"/>
          <p:cNvSpPr/>
          <p:nvPr userDrawn="1"/>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3" name="Rectangle 26"/>
          <p:cNvSpPr/>
          <p:nvPr userDrawn="1"/>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useBgFill="1">
        <p:nvSpPr>
          <p:cNvPr id="14" name="Rounded Rectangle 29"/>
          <p:cNvSpPr/>
          <p:nvPr userDrawn="1"/>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useBgFill="1">
        <p:nvSpPr>
          <p:cNvPr id="15" name="Rounded Rectangle 30"/>
          <p:cNvSpPr/>
          <p:nvPr userDrawn="1"/>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6" name="Rectangle 6"/>
          <p:cNvSpPr/>
          <p:nvPr userDrawn="1"/>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7" name="Rectangle 9"/>
          <p:cNvSpPr/>
          <p:nvPr userDrawn="1"/>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8" name="Rectangle 10"/>
          <p:cNvSpPr/>
          <p:nvPr userDrawn="1"/>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9" name="Rectangle 18"/>
          <p:cNvSpPr/>
          <p:nvPr userDrawn="1"/>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20"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latin typeface="Arial" pitchFamily="34" charset="0"/>
                <a:ea typeface="ＭＳ Ｐゴシック" pitchFamily="34" charset="-128"/>
              </a:defRPr>
            </a:lvl1pPr>
          </a:lstStyle>
          <a:p>
            <a:pPr>
              <a:defRPr/>
            </a:pPr>
            <a:fld id="{70B9704F-43E5-4BDF-BE2C-0294FF7614DE}" type="datetimeFigureOut">
              <a:rPr lang="de-DE"/>
              <a:pPr>
                <a:defRPr/>
              </a:pPr>
              <a:t>25.01.2021</a:t>
            </a:fld>
            <a:endParaRPr lang="en-GB"/>
          </a:p>
        </p:txBody>
      </p:sp>
      <p:sp>
        <p:nvSpPr>
          <p:cNvPr id="21" name="Footer Placeholder 16"/>
          <p:cNvSpPr>
            <a:spLocks noGrp="1"/>
          </p:cNvSpPr>
          <p:nvPr>
            <p:ph type="ftr" sz="quarter" idx="11"/>
          </p:nvPr>
        </p:nvSpPr>
        <p:spPr>
          <a:xfrm>
            <a:off x="2085975" y="236538"/>
            <a:ext cx="5867400" cy="365125"/>
          </a:xfrm>
        </p:spPr>
        <p:txBody>
          <a:bodyPr/>
          <a:lstStyle>
            <a:lvl1pPr algn="r">
              <a:defRPr>
                <a:solidFill>
                  <a:srgbClr val="424456"/>
                </a:solidFill>
                <a:latin typeface="Arial" pitchFamily="34" charset="0"/>
                <a:ea typeface="ＭＳ Ｐゴシック" pitchFamily="34" charset="-128"/>
              </a:defRPr>
            </a:lvl1pPr>
          </a:lstStyle>
          <a:p>
            <a:pPr>
              <a:defRPr/>
            </a:pPr>
            <a:endParaRPr lang="en-GB"/>
          </a:p>
        </p:txBody>
      </p:sp>
      <p:sp>
        <p:nvSpPr>
          <p:cNvPr id="22" name="Slide Number Placeholder 28"/>
          <p:cNvSpPr>
            <a:spLocks noGrp="1"/>
          </p:cNvSpPr>
          <p:nvPr>
            <p:ph type="sldNum" sz="quarter" idx="12"/>
          </p:nvPr>
        </p:nvSpPr>
        <p:spPr>
          <a:xfrm>
            <a:off x="8001000" y="228600"/>
            <a:ext cx="838200" cy="381000"/>
          </a:xfrm>
        </p:spPr>
        <p:txBody>
          <a:bodyPr/>
          <a:lstStyle>
            <a:lvl1pPr>
              <a:defRPr>
                <a:solidFill>
                  <a:srgbClr val="424456"/>
                </a:solidFill>
                <a:latin typeface="Arial" pitchFamily="34" charset="0"/>
                <a:ea typeface="ＭＳ Ｐゴシック" pitchFamily="34" charset="-128"/>
              </a:defRPr>
            </a:lvl1pPr>
          </a:lstStyle>
          <a:p>
            <a:pPr>
              <a:defRPr/>
            </a:pPr>
            <a:fld id="{A0FAFF5E-0957-4DF5-BE7C-7CE0A90EF481}" type="slidenum">
              <a:rPr lang="en-GB"/>
              <a:pPr>
                <a:defRPr/>
              </a:pPr>
              <a:t>‹#›</a:t>
            </a:fld>
            <a:endParaRPr lang="en-GB"/>
          </a:p>
        </p:txBody>
      </p:sp>
    </p:spTree>
    <p:extLst>
      <p:ext uri="{BB962C8B-B14F-4D97-AF65-F5344CB8AC3E}">
        <p14:creationId xmlns:p14="http://schemas.microsoft.com/office/powerpoint/2010/main" val="1356828784"/>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7C0FC539-A61E-4974-8D18-568FAEEB4DF2}"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88982ECD-A707-4002-A796-5BB3D2836003}" type="slidenum">
              <a:rPr lang="en-GB"/>
              <a:pPr>
                <a:defRPr/>
              </a:pPr>
              <a:t>‹#›</a:t>
            </a:fld>
            <a:endParaRPr lang="en-GB"/>
          </a:p>
        </p:txBody>
      </p:sp>
    </p:spTree>
    <p:extLst>
      <p:ext uri="{BB962C8B-B14F-4D97-AF65-F5344CB8AC3E}">
        <p14:creationId xmlns:p14="http://schemas.microsoft.com/office/powerpoint/2010/main" val="306650096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DE5547B4-2B70-483B-B0D7-7B11907E6945}" type="datetimeFigureOut">
              <a:rPr lang="de-DE"/>
              <a:pPr>
                <a:defRPr/>
              </a:pPr>
              <a:t>25.01.2021</a:t>
            </a:fld>
            <a:endParaRPr lang="en-GB"/>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latin typeface="Arial" pitchFamily="34" charset="0"/>
                <a:ea typeface="ＭＳ Ｐゴシック" pitchFamily="34" charset="-128"/>
              </a:defRPr>
            </a:lvl1pPr>
          </a:lstStyle>
          <a:p>
            <a:pPr>
              <a:defRPr/>
            </a:pPr>
            <a:fld id="{A995A2BB-D0E7-4334-A4D7-DF4F35EE0A62}" type="slidenum">
              <a:rPr lang="en-GB"/>
              <a:pPr>
                <a:defRPr/>
              </a:pPr>
              <a:t>‹#›</a:t>
            </a:fld>
            <a:endParaRPr lang="en-GB"/>
          </a:p>
        </p:txBody>
      </p:sp>
      <p:sp>
        <p:nvSpPr>
          <p:cNvPr id="9" name="Footer Placeholder 13"/>
          <p:cNvSpPr>
            <a:spLocks noGrp="1"/>
          </p:cNvSpPr>
          <p:nvPr>
            <p:ph type="ftr" sz="quarter" idx="12"/>
          </p:nvPr>
        </p:nvSpPr>
        <p:spPr/>
        <p:txBody>
          <a:bodyPr/>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3298819499"/>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30A88747-B3DC-4322-B6CF-A89AA276AF08}" type="datetimeFigureOut">
              <a:rPr lang="de-DE"/>
              <a:pPr>
                <a:defRPr/>
              </a:pPr>
              <a:t>25.01.2021</a:t>
            </a:fld>
            <a:endParaRPr lang="en-GB"/>
          </a:p>
        </p:txBody>
      </p:sp>
      <p:sp>
        <p:nvSpPr>
          <p:cNvPr id="6" name="Slide Number Placeholder 9"/>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9CEF1E5C-A73F-4587-8A5D-8CEFF1BCDD99}" type="slidenum">
              <a:rPr lang="en-GB"/>
              <a:pPr>
                <a:defRPr/>
              </a:pPr>
              <a:t>‹#›</a:t>
            </a:fld>
            <a:endParaRPr lang="en-GB"/>
          </a:p>
        </p:txBody>
      </p:sp>
      <p:sp>
        <p:nvSpPr>
          <p:cNvPr id="7" name="Footer Placeholder 11"/>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2632786103"/>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8" name="Slide Number Placeholder 11"/>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70D9F6BD-B9A3-460D-BB7E-A1A483AF1D78}" type="slidenum">
              <a:rPr lang="en-GB"/>
              <a:pPr>
                <a:defRPr/>
              </a:pPr>
              <a:t>‹#›</a:t>
            </a:fld>
            <a:endParaRPr lang="en-GB"/>
          </a:p>
        </p:txBody>
      </p:sp>
      <p:sp>
        <p:nvSpPr>
          <p:cNvPr id="9" name="Footer Placeholder 13"/>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864132529"/>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4" name="Footer Placeholder 3"/>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5" name="Slide Number Placeholder 4"/>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E90CC9F0-9018-4A25-A7D3-0E98C566FA5D}" type="slidenum">
              <a:rPr lang="en-GB"/>
              <a:pPr>
                <a:defRPr/>
              </a:pPr>
              <a:t>‹#›</a:t>
            </a:fld>
            <a:endParaRPr lang="en-GB"/>
          </a:p>
        </p:txBody>
      </p:sp>
    </p:spTree>
    <p:extLst>
      <p:ext uri="{BB962C8B-B14F-4D97-AF65-F5344CB8AC3E}">
        <p14:creationId xmlns:p14="http://schemas.microsoft.com/office/powerpoint/2010/main" val="3675792012"/>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9AD5C031-CCC8-4811-82F5-717C2282CE79}" type="datetimeFigureOut">
              <a:rPr lang="de-DE"/>
              <a:pPr>
                <a:defRPr/>
              </a:pPr>
              <a:t>25.01.2021</a:t>
            </a:fld>
            <a:endParaRPr lang="en-GB"/>
          </a:p>
        </p:txBody>
      </p:sp>
      <p:sp>
        <p:nvSpPr>
          <p:cNvPr id="3" name="Footer Placeholder 2"/>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424456"/>
                </a:solidFill>
                <a:latin typeface="Arial" pitchFamily="34" charset="0"/>
                <a:ea typeface="ＭＳ Ｐゴシック" pitchFamily="34" charset="-128"/>
              </a:defRPr>
            </a:lvl1pPr>
          </a:lstStyle>
          <a:p>
            <a:pPr>
              <a:defRPr/>
            </a:pPr>
            <a:fld id="{3A0B76D0-D44F-40B2-94B8-036E33665FFF}" type="slidenum">
              <a:rPr lang="en-GB"/>
              <a:pPr>
                <a:defRPr/>
              </a:pPr>
              <a:t>‹#›</a:t>
            </a:fld>
            <a:endParaRPr lang="en-GB"/>
          </a:p>
        </p:txBody>
      </p:sp>
    </p:spTree>
    <p:extLst>
      <p:ext uri="{BB962C8B-B14F-4D97-AF65-F5344CB8AC3E}">
        <p14:creationId xmlns:p14="http://schemas.microsoft.com/office/powerpoint/2010/main" val="5355136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DE5547B4-2B70-483B-B0D7-7B11907E6945}" type="datetimeFigureOut">
              <a:rPr lang="de-DE"/>
              <a:pPr>
                <a:defRPr/>
              </a:pPr>
              <a:t>25.01.2021</a:t>
            </a:fld>
            <a:endParaRPr lang="en-GB"/>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latin typeface="Arial" pitchFamily="34" charset="0"/>
                <a:ea typeface="ＭＳ Ｐゴシック" pitchFamily="34" charset="-128"/>
              </a:defRPr>
            </a:lvl1pPr>
          </a:lstStyle>
          <a:p>
            <a:pPr>
              <a:defRPr/>
            </a:pPr>
            <a:fld id="{5F2D113C-FE24-4473-A55C-A5EE70545DFD}" type="slidenum">
              <a:rPr lang="en-GB"/>
              <a:pPr>
                <a:defRPr/>
              </a:pPr>
              <a:t>‹#›</a:t>
            </a:fld>
            <a:endParaRPr lang="en-GB"/>
          </a:p>
        </p:txBody>
      </p:sp>
      <p:sp>
        <p:nvSpPr>
          <p:cNvPr id="9" name="Footer Placeholder 13"/>
          <p:cNvSpPr>
            <a:spLocks noGrp="1"/>
          </p:cNvSpPr>
          <p:nvPr>
            <p:ph type="ftr" sz="quarter" idx="12"/>
          </p:nvPr>
        </p:nvSpPr>
        <p:spPr/>
        <p:txBody>
          <a:bodyPr/>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3810059358"/>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64A5E38E-AF25-406E-96C6-F837DFAF6C3C}" type="datetimeFigureOut">
              <a:rPr lang="de-DE"/>
              <a:pPr>
                <a:defRPr/>
              </a:pPr>
              <a:t>25.01.2021</a:t>
            </a:fld>
            <a:endParaRPr lang="en-GB"/>
          </a:p>
        </p:txBody>
      </p:sp>
      <p:sp>
        <p:nvSpPr>
          <p:cNvPr id="6" name="Footer Placeholder 5"/>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7" name="Slide Number Placeholder 6"/>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942C3D68-04B4-4493-B95C-E293E96716FD}" type="slidenum">
              <a:rPr lang="en-GB"/>
              <a:pPr>
                <a:defRPr/>
              </a:pPr>
              <a:t>‹#›</a:t>
            </a:fld>
            <a:endParaRPr lang="en-GB"/>
          </a:p>
        </p:txBody>
      </p:sp>
    </p:spTree>
    <p:extLst>
      <p:ext uri="{BB962C8B-B14F-4D97-AF65-F5344CB8AC3E}">
        <p14:creationId xmlns:p14="http://schemas.microsoft.com/office/powerpoint/2010/main" val="1742158423"/>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atin typeface="Arial" pitchFamily="34" charset="0"/>
                <a:ea typeface="ＭＳ Ｐゴシック" pitchFamily="34" charset="-128"/>
              </a:defRPr>
            </a:lvl1pPr>
          </a:lstStyle>
          <a:p>
            <a:pPr>
              <a:defRPr/>
            </a:pPr>
            <a:fld id="{627478A8-F2C4-4119-9CC5-EFDE6753EC30}" type="datetimeFigureOut">
              <a:rPr lang="de-DE"/>
              <a:pPr>
                <a:defRPr/>
              </a:pPr>
              <a:t>25.01.2021</a:t>
            </a:fld>
            <a:endParaRPr lang="en-GB"/>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atin typeface="Arial" pitchFamily="34" charset="0"/>
                <a:ea typeface="ＭＳ Ｐゴシック" pitchFamily="34" charset="-128"/>
              </a:defRPr>
            </a:lvl1pPr>
          </a:lstStyle>
          <a:p>
            <a:pPr>
              <a:defRPr/>
            </a:pPr>
            <a:fld id="{E3798318-7CDD-4B03-9C67-87CF686A67C9}" type="slidenum">
              <a:rPr lang="en-GB"/>
              <a:pPr>
                <a:defRPr/>
              </a:pPr>
              <a:t>‹#›</a:t>
            </a:fld>
            <a:endParaRPr lang="en-GB"/>
          </a:p>
        </p:txBody>
      </p:sp>
      <p:sp>
        <p:nvSpPr>
          <p:cNvPr id="11" name="Footer Placeholder 13"/>
          <p:cNvSpPr>
            <a:spLocks noGrp="1"/>
          </p:cNvSpPr>
          <p:nvPr>
            <p:ph type="ftr" sz="quarter" idx="12"/>
          </p:nvPr>
        </p:nvSpPr>
        <p:spPr>
          <a:xfrm>
            <a:off x="1600200" y="6248400"/>
            <a:ext cx="4572000" cy="365125"/>
          </a:xfrm>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916714744"/>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A7D74277-BC76-4073-B4B9-75B82238DF99}"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pitchFamily="34" charset="0"/>
                <a:ea typeface="ＭＳ Ｐゴシック" pitchFamily="34" charset="-128"/>
              </a:defRPr>
            </a:lvl1pPr>
          </a:lstStyle>
          <a:p>
            <a:pPr>
              <a:defRPr/>
            </a:pPr>
            <a:fld id="{0902684C-967C-4425-9D25-842A26C3FB4B}" type="slidenum">
              <a:rPr lang="en-GB"/>
              <a:pPr>
                <a:defRPr/>
              </a:pPr>
              <a:t>‹#›</a:t>
            </a:fld>
            <a:endParaRPr lang="en-GB"/>
          </a:p>
        </p:txBody>
      </p:sp>
    </p:spTree>
    <p:extLst>
      <p:ext uri="{BB962C8B-B14F-4D97-AF65-F5344CB8AC3E}">
        <p14:creationId xmlns:p14="http://schemas.microsoft.com/office/powerpoint/2010/main" val="319369694"/>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atin typeface="Arial" pitchFamily="34" charset="0"/>
                <a:ea typeface="ＭＳ Ｐゴシック" pitchFamily="34" charset="-128"/>
              </a:defRPr>
            </a:lvl1pPr>
          </a:lstStyle>
          <a:p>
            <a:pPr>
              <a:defRPr/>
            </a:pPr>
            <a:fld id="{DE2A8788-0307-4826-9534-4A2671AA5A81}" type="datetimeFigureOut">
              <a:rPr lang="de-DE"/>
              <a:pPr>
                <a:defRPr/>
              </a:pPr>
              <a:t>25.01.2021</a:t>
            </a:fld>
            <a:endParaRPr lang="en-GB"/>
          </a:p>
        </p:txBody>
      </p:sp>
      <p:sp>
        <p:nvSpPr>
          <p:cNvPr id="8" name="Footer Placeholder 4"/>
          <p:cNvSpPr>
            <a:spLocks noGrp="1"/>
          </p:cNvSpPr>
          <p:nvPr>
            <p:ph type="ftr" sz="quarter" idx="11"/>
          </p:nvPr>
        </p:nvSpPr>
        <p:spPr>
          <a:xfrm>
            <a:off x="457200" y="6248400"/>
            <a:ext cx="5573713" cy="365125"/>
          </a:xfrm>
        </p:spPr>
        <p:txBody>
          <a:bodyPr/>
          <a:lstStyle>
            <a:lvl1pPr>
              <a:defRPr>
                <a:latin typeface="Arial" pitchFamily="34" charset="0"/>
                <a:ea typeface="ＭＳ Ｐゴシック" pitchFamily="34" charset="-128"/>
              </a:defRPr>
            </a:lvl1pPr>
          </a:lstStyle>
          <a:p>
            <a:pPr>
              <a:defRPr/>
            </a:pPr>
            <a:endParaRPr lang="en-GB"/>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atin typeface="Arial" pitchFamily="34" charset="0"/>
                <a:ea typeface="ＭＳ Ｐゴシック" pitchFamily="34" charset="-128"/>
              </a:defRPr>
            </a:lvl1pPr>
          </a:lstStyle>
          <a:p>
            <a:pPr>
              <a:defRPr/>
            </a:pPr>
            <a:fld id="{37EE73D8-02B9-49B6-A589-1C24BD0AC3C3}" type="slidenum">
              <a:rPr lang="en-GB"/>
              <a:pPr>
                <a:defRPr/>
              </a:pPr>
              <a:t>‹#›</a:t>
            </a:fld>
            <a:endParaRPr lang="en-GB"/>
          </a:p>
        </p:txBody>
      </p:sp>
    </p:spTree>
    <p:extLst>
      <p:ext uri="{BB962C8B-B14F-4D97-AF65-F5344CB8AC3E}">
        <p14:creationId xmlns:p14="http://schemas.microsoft.com/office/powerpoint/2010/main" val="4207397506"/>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0" y="6492875"/>
            <a:ext cx="2133600" cy="365125"/>
          </a:xfrm>
        </p:spPr>
        <p:txBody>
          <a:bodyPr lIns="91440" tIns="45720" rIns="91440" bIns="45720" rtlCol="0"/>
          <a:lstStyle>
            <a:lvl1pPr algn="l">
              <a:defRPr sz="1200">
                <a:solidFill>
                  <a:prstClr val="black">
                    <a:tint val="75000"/>
                  </a:prstClr>
                </a:solidFill>
                <a:latin typeface="Arial" charset="0"/>
                <a:ea typeface="ＭＳ Ｐゴシック" pitchFamily="34" charset="-128"/>
              </a:defRPr>
            </a:lvl1pPr>
          </a:lstStyle>
          <a:p>
            <a:pPr>
              <a:defRPr/>
            </a:pPr>
            <a:r>
              <a:rPr lang="en-US"/>
              <a:t>EDMS 1193119</a:t>
            </a:r>
          </a:p>
        </p:txBody>
      </p:sp>
      <p:sp>
        <p:nvSpPr>
          <p:cNvPr id="3" name="Footer Placeholder 4"/>
          <p:cNvSpPr>
            <a:spLocks noGrp="1"/>
          </p:cNvSpPr>
          <p:nvPr>
            <p:ph type="ftr" sz="quarter" idx="11"/>
          </p:nvPr>
        </p:nvSpPr>
        <p:spPr>
          <a:xfrm>
            <a:off x="3148013" y="6492875"/>
            <a:ext cx="2895600" cy="365125"/>
          </a:xfrm>
        </p:spPr>
        <p:txBody>
          <a:bodyPr lIns="91440" tIns="45720" rIns="91440" bIns="45720" rtlCol="0"/>
          <a:lstStyle>
            <a:lvl1pPr algn="ctr">
              <a:defRPr sz="1200">
                <a:solidFill>
                  <a:prstClr val="black">
                    <a:tint val="75000"/>
                  </a:prstClr>
                </a:solidFill>
                <a:latin typeface="Arial" charset="0"/>
                <a:ea typeface="ＭＳ Ｐゴシック" pitchFamily="34" charset="-128"/>
              </a:defRPr>
            </a:lvl1pPr>
          </a:lstStyle>
          <a:p>
            <a:pPr>
              <a:defRPr/>
            </a:pPr>
            <a:r>
              <a:rPr lang="en-US"/>
              <a:t>IEFC Meeting 24</a:t>
            </a:r>
            <a:r>
              <a:rPr lang="en-US" baseline="30000"/>
              <a:t>th</a:t>
            </a:r>
            <a:r>
              <a:rPr lang="en-US"/>
              <a:t> February 2012</a:t>
            </a:r>
          </a:p>
        </p:txBody>
      </p:sp>
      <p:sp>
        <p:nvSpPr>
          <p:cNvPr id="4" name="Slide Number Placeholder 5"/>
          <p:cNvSpPr>
            <a:spLocks noGrp="1"/>
          </p:cNvSpPr>
          <p:nvPr>
            <p:ph type="sldNum" sz="quarter" idx="12"/>
          </p:nvPr>
        </p:nvSpPr>
        <p:spPr>
          <a:xfrm>
            <a:off x="7010400" y="6492875"/>
            <a:ext cx="2133600" cy="365125"/>
          </a:xfrm>
        </p:spPr>
        <p:txBody>
          <a:bodyPr lIns="91440" tIns="45720" rIns="91440" bIns="45720" rtlCol="0"/>
          <a:lstStyle>
            <a:lvl1pPr algn="r">
              <a:defRPr sz="1200">
                <a:solidFill>
                  <a:prstClr val="black">
                    <a:tint val="75000"/>
                  </a:prstClr>
                </a:solidFill>
                <a:latin typeface="Arial" charset="0"/>
                <a:ea typeface="ＭＳ Ｐゴシック" pitchFamily="34" charset="-128"/>
              </a:defRPr>
            </a:lvl1pPr>
          </a:lstStyle>
          <a:p>
            <a:pPr>
              <a:defRPr/>
            </a:pPr>
            <a:fld id="{72A4E3B7-76C4-4BCD-B68D-5AEAF85162E9}" type="slidenum">
              <a:rPr lang="en-US"/>
              <a:pPr>
                <a:defRPr/>
              </a:pPr>
              <a:t>‹#›</a:t>
            </a:fld>
            <a:endParaRPr lang="en-US"/>
          </a:p>
        </p:txBody>
      </p:sp>
    </p:spTree>
    <p:extLst>
      <p:ext uri="{BB962C8B-B14F-4D97-AF65-F5344CB8AC3E}">
        <p14:creationId xmlns:p14="http://schemas.microsoft.com/office/powerpoint/2010/main" val="416867404"/>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9"/>
          <p:cNvSpPr>
            <a:spLocks noGrp="1"/>
          </p:cNvSpPr>
          <p:nvPr>
            <p:ph type="dt" sz="half" idx="10"/>
          </p:nvPr>
        </p:nvSpPr>
        <p:spPr/>
        <p:txBody>
          <a:bodyPr/>
          <a:lstStyle>
            <a:lvl1pPr>
              <a:defRPr/>
            </a:lvl1pPr>
          </a:lstStyle>
          <a:p>
            <a:pPr>
              <a:defRPr/>
            </a:pPr>
            <a:fld id="{243BC679-7E10-4120-AB26-05C9622F97C8}" type="datetimeFigureOut">
              <a:rPr lang="en-US">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7542A766-1590-4694-828B-05F673ADE6CA}" type="slidenum">
              <a:rPr lang="en-US" altLang="en-US"/>
              <a:pPr/>
              <a:t>‹#›</a:t>
            </a:fld>
            <a:endParaRPr lang="en-US" altLang="en-US"/>
          </a:p>
        </p:txBody>
      </p:sp>
    </p:spTree>
    <p:extLst>
      <p:ext uri="{BB962C8B-B14F-4D97-AF65-F5344CB8AC3E}">
        <p14:creationId xmlns:p14="http://schemas.microsoft.com/office/powerpoint/2010/main" val="1144476558"/>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6D2641B8-C259-4BC0-86BF-7132D38576F4}" type="datetimeFigureOut">
              <a:rPr lang="en-US">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B39C2A7A-0B5B-4501-BDE0-575D688BC78B}" type="slidenum">
              <a:rPr lang="en-US" altLang="en-US"/>
              <a:pPr/>
              <a:t>‹#›</a:t>
            </a:fld>
            <a:endParaRPr lang="en-US" altLang="en-US"/>
          </a:p>
        </p:txBody>
      </p:sp>
    </p:spTree>
    <p:extLst>
      <p:ext uri="{BB962C8B-B14F-4D97-AF65-F5344CB8AC3E}">
        <p14:creationId xmlns:p14="http://schemas.microsoft.com/office/powerpoint/2010/main" val="2957224600"/>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9"/>
          <p:cNvSpPr>
            <a:spLocks noGrp="1"/>
          </p:cNvSpPr>
          <p:nvPr>
            <p:ph type="dt" sz="half" idx="10"/>
          </p:nvPr>
        </p:nvSpPr>
        <p:spPr/>
        <p:txBody>
          <a:bodyPr/>
          <a:lstStyle>
            <a:lvl1pPr>
              <a:defRPr/>
            </a:lvl1pPr>
          </a:lstStyle>
          <a:p>
            <a:pPr>
              <a:defRPr/>
            </a:pPr>
            <a:fld id="{65EC0D42-7809-451A-8E2D-45369FA4CE8A}" type="datetimeFigureOut">
              <a:rPr lang="en-US">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B6724E2A-C72A-4CAD-9D53-E4CFF539B7B0}" type="slidenum">
              <a:rPr lang="en-US" altLang="en-US"/>
              <a:pPr/>
              <a:t>‹#›</a:t>
            </a:fld>
            <a:endParaRPr lang="en-US" altLang="en-US"/>
          </a:p>
        </p:txBody>
      </p:sp>
    </p:spTree>
    <p:extLst>
      <p:ext uri="{BB962C8B-B14F-4D97-AF65-F5344CB8AC3E}">
        <p14:creationId xmlns:p14="http://schemas.microsoft.com/office/powerpoint/2010/main" val="3194048988"/>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6C3C8A67-CBB2-4775-93C1-18B9F8EEFD1E}" type="datetimeFigureOut">
              <a:rPr lang="en-US">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C708C918-E33C-4B92-9437-6BA49ED3006F}" type="slidenum">
              <a:rPr lang="en-US" altLang="en-US"/>
              <a:pPr/>
              <a:t>‹#›</a:t>
            </a:fld>
            <a:endParaRPr lang="en-US" altLang="en-US"/>
          </a:p>
        </p:txBody>
      </p:sp>
    </p:spTree>
    <p:extLst>
      <p:ext uri="{BB962C8B-B14F-4D97-AF65-F5344CB8AC3E}">
        <p14:creationId xmlns:p14="http://schemas.microsoft.com/office/powerpoint/2010/main" val="2945399054"/>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E2391F2E-AAAA-4772-A5DF-BD87D046F0A1}" type="datetimeFigureOut">
              <a:rPr lang="en-US">
                <a:solidFill>
                  <a:srgbClr val="04617B">
                    <a:shade val="90000"/>
                  </a:srgbClr>
                </a:solidFill>
              </a:rPr>
              <a:pPr>
                <a:defRPr/>
              </a:pPr>
              <a:t>1/25/2021</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7F2898A-5047-4E6D-AFBA-3407F152023A}" type="slidenum">
              <a:rPr lang="en-US" altLang="en-US"/>
              <a:pPr/>
              <a:t>‹#›</a:t>
            </a:fld>
            <a:endParaRPr lang="en-US" altLang="en-US"/>
          </a:p>
        </p:txBody>
      </p:sp>
    </p:spTree>
    <p:extLst>
      <p:ext uri="{BB962C8B-B14F-4D97-AF65-F5344CB8AC3E}">
        <p14:creationId xmlns:p14="http://schemas.microsoft.com/office/powerpoint/2010/main" val="12175578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30A88747-B3DC-4322-B6CF-A89AA276AF08}" type="datetimeFigureOut">
              <a:rPr lang="de-DE"/>
              <a:pPr>
                <a:defRPr/>
              </a:pPr>
              <a:t>25.01.2021</a:t>
            </a:fld>
            <a:endParaRPr lang="en-GB"/>
          </a:p>
        </p:txBody>
      </p:sp>
      <p:sp>
        <p:nvSpPr>
          <p:cNvPr id="6" name="Slide Number Placeholder 9"/>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B5F74D1D-3254-4B61-AE97-31AFFC4DED39}" type="slidenum">
              <a:rPr lang="en-GB"/>
              <a:pPr>
                <a:defRPr/>
              </a:pPr>
              <a:t>‹#›</a:t>
            </a:fld>
            <a:endParaRPr lang="en-GB"/>
          </a:p>
        </p:txBody>
      </p:sp>
      <p:sp>
        <p:nvSpPr>
          <p:cNvPr id="7" name="Footer Placeholder 11"/>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505929951"/>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F58B07B4-8A68-42B9-A098-0054CB334114}" type="datetimeFigureOut">
              <a:rPr lang="en-US">
                <a:solidFill>
                  <a:srgbClr val="04617B">
                    <a:shade val="90000"/>
                  </a:srgbClr>
                </a:solidFill>
              </a:rPr>
              <a:pPr>
                <a:defRPr/>
              </a:pPr>
              <a:t>1/25/2021</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ECCEBD98-D838-47E9-8C58-B085D256F328}" type="slidenum">
              <a:rPr lang="en-US" altLang="en-US"/>
              <a:pPr/>
              <a:t>‹#›</a:t>
            </a:fld>
            <a:endParaRPr lang="en-US" altLang="en-US"/>
          </a:p>
        </p:txBody>
      </p:sp>
    </p:spTree>
    <p:extLst>
      <p:ext uri="{BB962C8B-B14F-4D97-AF65-F5344CB8AC3E}">
        <p14:creationId xmlns:p14="http://schemas.microsoft.com/office/powerpoint/2010/main" val="2578666337"/>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257C00EE-B70A-4365-AD47-B3972B308522}" type="datetimeFigureOut">
              <a:rPr lang="en-US">
                <a:solidFill>
                  <a:srgbClr val="04617B">
                    <a:shade val="90000"/>
                  </a:srgbClr>
                </a:solidFill>
              </a:rPr>
              <a:pPr>
                <a:defRPr/>
              </a:pPr>
              <a:t>1/25/2021</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2D5A0083-5961-455E-95B2-47B048DC6419}" type="slidenum">
              <a:rPr lang="en-US" altLang="en-US"/>
              <a:pPr/>
              <a:t>‹#›</a:t>
            </a:fld>
            <a:endParaRPr lang="en-US" altLang="en-US"/>
          </a:p>
        </p:txBody>
      </p:sp>
    </p:spTree>
    <p:extLst>
      <p:ext uri="{BB962C8B-B14F-4D97-AF65-F5344CB8AC3E}">
        <p14:creationId xmlns:p14="http://schemas.microsoft.com/office/powerpoint/2010/main" val="381477076"/>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31ECC2C0-6D9F-4B27-A5F5-3E020F7BDCEC}" type="datetimeFigureOut">
              <a:rPr lang="en-US">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20159070-A515-47DE-A54B-17EB4CEDAF86}" type="slidenum">
              <a:rPr lang="en-US" altLang="en-US"/>
              <a:pPr/>
              <a:t>‹#›</a:t>
            </a:fld>
            <a:endParaRPr lang="en-US" altLang="en-US"/>
          </a:p>
        </p:txBody>
      </p:sp>
    </p:spTree>
    <p:extLst>
      <p:ext uri="{BB962C8B-B14F-4D97-AF65-F5344CB8AC3E}">
        <p14:creationId xmlns:p14="http://schemas.microsoft.com/office/powerpoint/2010/main" val="2537979806"/>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solidFill>
                <a:prstClr val="black"/>
              </a:solidFill>
              <a:cs typeface="Arial" panose="020B0604020202020204"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solidFill>
                <a:prstClr val="black"/>
              </a:solidFill>
              <a:cs typeface="Arial" panose="020B0604020202020204"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3D74CFBC-E5F2-4C1D-AD76-372901D1F776}" type="datetimeFigureOut">
              <a:rPr lang="en-US">
                <a:solidFill>
                  <a:srgbClr val="04617B">
                    <a:shade val="90000"/>
                  </a:srgbClr>
                </a:solidFill>
              </a:rPr>
              <a:pPr>
                <a:defRPr/>
              </a:pPr>
              <a:t>1/25/2021</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E9CF8E65-ED36-47DB-80DA-5E47CB986788}" type="slidenum">
              <a:rPr lang="en-US" altLang="en-US"/>
              <a:pPr/>
              <a:t>‹#›</a:t>
            </a:fld>
            <a:endParaRPr lang="en-US" altLang="en-US"/>
          </a:p>
        </p:txBody>
      </p:sp>
    </p:spTree>
    <p:extLst>
      <p:ext uri="{BB962C8B-B14F-4D97-AF65-F5344CB8AC3E}">
        <p14:creationId xmlns:p14="http://schemas.microsoft.com/office/powerpoint/2010/main" val="2559137526"/>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CFE15311-A8B6-475F-BCDE-939164055890}" type="datetimeFigureOut">
              <a:rPr lang="en-US">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49166F96-4F7F-410B-8C36-7BF8B7A25DDB}" type="slidenum">
              <a:rPr lang="en-US" altLang="en-US"/>
              <a:pPr/>
              <a:t>‹#›</a:t>
            </a:fld>
            <a:endParaRPr lang="en-US" altLang="en-US"/>
          </a:p>
        </p:txBody>
      </p:sp>
    </p:spTree>
    <p:extLst>
      <p:ext uri="{BB962C8B-B14F-4D97-AF65-F5344CB8AC3E}">
        <p14:creationId xmlns:p14="http://schemas.microsoft.com/office/powerpoint/2010/main" val="1266341416"/>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42CD3906-76AF-4F58-9E08-1BE78A061F47}" type="datetimeFigureOut">
              <a:rPr lang="en-US">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A2DF1A39-05BC-4D58-BA82-444424607B08}" type="slidenum">
              <a:rPr lang="en-US" altLang="en-US"/>
              <a:pPr/>
              <a:t>‹#›</a:t>
            </a:fld>
            <a:endParaRPr lang="en-US" altLang="en-US"/>
          </a:p>
        </p:txBody>
      </p:sp>
    </p:spTree>
    <p:extLst>
      <p:ext uri="{BB962C8B-B14F-4D97-AF65-F5344CB8AC3E}">
        <p14:creationId xmlns:p14="http://schemas.microsoft.com/office/powerpoint/2010/main" val="1139482012"/>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7346" name="Rectangle 2"/>
          <p:cNvSpPr>
            <a:spLocks noGrp="1" noChangeArrowheads="1"/>
          </p:cNvSpPr>
          <p:nvPr>
            <p:ph type="ctrTitle" sz="quarter"/>
          </p:nvPr>
        </p:nvSpPr>
        <p:spPr>
          <a:xfrm>
            <a:off x="685800" y="1676400"/>
            <a:ext cx="7772400" cy="1828800"/>
          </a:xfrm>
        </p:spPr>
        <p:txBody>
          <a:bodyPr/>
          <a:lstStyle>
            <a:lvl1pPr>
              <a:defRPr/>
            </a:lvl1pPr>
          </a:lstStyle>
          <a:p>
            <a:pPr lvl="0"/>
            <a:r>
              <a:rPr lang="en-US" noProof="0"/>
              <a:t>Click to edit Master title style</a:t>
            </a:r>
          </a:p>
        </p:txBody>
      </p:sp>
      <p:sp>
        <p:nvSpPr>
          <p:cNvPr id="5734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noProof="0"/>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272178-DED8-4667-BCFD-16FB1609730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491146627"/>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945613F-F190-4720-B201-A97B6A6B78E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86999050"/>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305BBD9-DFDA-466E-9E3A-CFF073E69C6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66713339"/>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224D886-B3D4-4DB8-BA6A-05F36242524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351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3A6F5BC-95CE-4620-A00F-2DB7138566AE}" type="datetime1">
              <a:rPr lang="en-US"/>
              <a:pPr>
                <a:defRPr/>
              </a:pPr>
              <a:t>1/25/2021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1BE77B2-5CD5-4F62-9C70-CD326E605898}" type="slidenum">
              <a:rPr lang="en-GB"/>
              <a:pPr>
                <a:defRPr/>
              </a:pPr>
              <a:t>‹#›</a:t>
            </a:fld>
            <a:endParaRPr lang="en-GB"/>
          </a:p>
        </p:txBody>
      </p:sp>
    </p:spTree>
    <p:extLst>
      <p:ext uri="{BB962C8B-B14F-4D97-AF65-F5344CB8AC3E}">
        <p14:creationId xmlns:p14="http://schemas.microsoft.com/office/powerpoint/2010/main" val="27365909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8" name="Slide Number Placeholder 11"/>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88BCCD92-64E3-462E-88EF-8B0077458E49}" type="slidenum">
              <a:rPr lang="en-GB"/>
              <a:pPr>
                <a:defRPr/>
              </a:pPr>
              <a:t>‹#›</a:t>
            </a:fld>
            <a:endParaRPr lang="en-GB"/>
          </a:p>
        </p:txBody>
      </p:sp>
      <p:sp>
        <p:nvSpPr>
          <p:cNvPr id="9" name="Footer Placeholder 13"/>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1041820934"/>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6076E7-5CF0-4C71-AAB9-88426AB7744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561106058"/>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D2F6508-036B-445F-A693-4FAA12A4547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885226683"/>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C985BC7C-3709-4F86-8394-2BBAB6B8518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501271718"/>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8794A81-D23C-42D0-A411-7ACFAB36B3F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78227748"/>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0119A2E-8A1B-4E75-82EC-224EB07A2B0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158160995"/>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CADEF6E-AE81-4CF3-9917-83976538E3C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101518161"/>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90DE36-D223-4CE0-A59E-67BEBF29C40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490490441"/>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381000"/>
            <a:ext cx="82296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B9ED642-5F7F-44CA-AB1F-80A7CC66ED72}"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39599743"/>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9822785"/>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23082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4" name="Footer Placeholder 3"/>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5" name="Slide Number Placeholder 4"/>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D82179D1-007C-4362-9870-17919A7070CD}" type="slidenum">
              <a:rPr lang="en-GB"/>
              <a:pPr>
                <a:defRPr/>
              </a:pPr>
              <a:t>‹#›</a:t>
            </a:fld>
            <a:endParaRPr lang="en-GB"/>
          </a:p>
        </p:txBody>
      </p:sp>
    </p:spTree>
    <p:extLst>
      <p:ext uri="{BB962C8B-B14F-4D97-AF65-F5344CB8AC3E}">
        <p14:creationId xmlns:p14="http://schemas.microsoft.com/office/powerpoint/2010/main" val="4002195687"/>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9396878"/>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0125921"/>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0458166"/>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131292"/>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8954360"/>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6155018"/>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4281546"/>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9380053"/>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6635835"/>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showMasterSp="0"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p:cNvSpPr>
            <a:spLocks noGrp="1"/>
          </p:cNvSpPr>
          <p:nvPr>
            <p:ph type="dt" sz="half" idx="10"/>
          </p:nvPr>
        </p:nvSpPr>
        <p:spPr>
          <a:xfrm>
            <a:off x="457200" y="6245225"/>
            <a:ext cx="2133600" cy="476250"/>
          </a:xfrm>
        </p:spPr>
        <p:txBody>
          <a:bodyPr/>
          <a:lstStyle>
            <a:lvl1pPr>
              <a:defRPr/>
            </a:lvl1pPr>
          </a:lstStyle>
          <a:p>
            <a:fld id="{688D1E87-2407-46DA-AABB-44B2CAF4792C}" type="datetime1">
              <a:rPr lang="en-US" smtClean="0">
                <a:solidFill>
                  <a:srgbClr val="04617B">
                    <a:shade val="90000"/>
                  </a:srgbClr>
                </a:solidFill>
              </a:rPr>
              <a:pPr/>
              <a:t>1/25/2021</a:t>
            </a:fld>
            <a:endParaRPr lang="en-US">
              <a:solidFill>
                <a:srgbClr val="04617B">
                  <a:shade val="90000"/>
                </a:srgbClr>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4617B">
                  <a:shade val="90000"/>
                </a:srgbClr>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3D892B75-F28A-44E1-BDBD-4CB110986ED9}" type="slidenum">
              <a:rPr lang="en-US">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5368523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9AD5C031-CCC8-4811-82F5-717C2282CE79}" type="datetimeFigureOut">
              <a:rPr lang="de-DE"/>
              <a:pPr>
                <a:defRPr/>
              </a:pPr>
              <a:t>25.01.2021</a:t>
            </a:fld>
            <a:endParaRPr lang="en-GB"/>
          </a:p>
        </p:txBody>
      </p:sp>
      <p:sp>
        <p:nvSpPr>
          <p:cNvPr id="3" name="Footer Placeholder 2"/>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424456"/>
                </a:solidFill>
                <a:latin typeface="Arial" pitchFamily="34" charset="0"/>
                <a:ea typeface="ＭＳ Ｐゴシック" pitchFamily="34" charset="-128"/>
              </a:defRPr>
            </a:lvl1pPr>
          </a:lstStyle>
          <a:p>
            <a:pPr>
              <a:defRPr/>
            </a:pPr>
            <a:fld id="{EC6418C8-3BD7-4C07-AB63-31905B9B1C7E}" type="slidenum">
              <a:rPr lang="en-GB"/>
              <a:pPr>
                <a:defRPr/>
              </a:pPr>
              <a:t>‹#›</a:t>
            </a:fld>
            <a:endParaRPr lang="en-GB"/>
          </a:p>
        </p:txBody>
      </p:sp>
    </p:spTree>
    <p:extLst>
      <p:ext uri="{BB962C8B-B14F-4D97-AF65-F5344CB8AC3E}">
        <p14:creationId xmlns:p14="http://schemas.microsoft.com/office/powerpoint/2010/main" val="3650518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64A5E38E-AF25-406E-96C6-F837DFAF6C3C}" type="datetimeFigureOut">
              <a:rPr lang="de-DE"/>
              <a:pPr>
                <a:defRPr/>
              </a:pPr>
              <a:t>25.01.2021</a:t>
            </a:fld>
            <a:endParaRPr lang="en-GB"/>
          </a:p>
        </p:txBody>
      </p:sp>
      <p:sp>
        <p:nvSpPr>
          <p:cNvPr id="6" name="Footer Placeholder 5"/>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7" name="Slide Number Placeholder 6"/>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C5F65949-15DA-47CC-B2D7-A189A8B89B9F}" type="slidenum">
              <a:rPr lang="en-GB"/>
              <a:pPr>
                <a:defRPr/>
              </a:pPr>
              <a:t>‹#›</a:t>
            </a:fld>
            <a:endParaRPr lang="en-GB"/>
          </a:p>
        </p:txBody>
      </p:sp>
    </p:spTree>
    <p:extLst>
      <p:ext uri="{BB962C8B-B14F-4D97-AF65-F5344CB8AC3E}">
        <p14:creationId xmlns:p14="http://schemas.microsoft.com/office/powerpoint/2010/main" val="40338917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atin typeface="Arial" pitchFamily="34" charset="0"/>
                <a:ea typeface="ＭＳ Ｐゴシック" pitchFamily="34" charset="-128"/>
              </a:defRPr>
            </a:lvl1pPr>
          </a:lstStyle>
          <a:p>
            <a:pPr>
              <a:defRPr/>
            </a:pPr>
            <a:fld id="{627478A8-F2C4-4119-9CC5-EFDE6753EC30}" type="datetimeFigureOut">
              <a:rPr lang="de-DE"/>
              <a:pPr>
                <a:defRPr/>
              </a:pPr>
              <a:t>25.01.2021</a:t>
            </a:fld>
            <a:endParaRPr lang="en-GB"/>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atin typeface="Arial" pitchFamily="34" charset="0"/>
                <a:ea typeface="ＭＳ Ｐゴシック" pitchFamily="34" charset="-128"/>
              </a:defRPr>
            </a:lvl1pPr>
          </a:lstStyle>
          <a:p>
            <a:pPr>
              <a:defRPr/>
            </a:pPr>
            <a:fld id="{20F7BE69-7380-4409-8FDB-C2644F502625}" type="slidenum">
              <a:rPr lang="en-GB"/>
              <a:pPr>
                <a:defRPr/>
              </a:pPr>
              <a:t>‹#›</a:t>
            </a:fld>
            <a:endParaRPr lang="en-GB"/>
          </a:p>
        </p:txBody>
      </p:sp>
      <p:sp>
        <p:nvSpPr>
          <p:cNvPr id="11" name="Footer Placeholder 13"/>
          <p:cNvSpPr>
            <a:spLocks noGrp="1"/>
          </p:cNvSpPr>
          <p:nvPr>
            <p:ph type="ftr" sz="quarter" idx="12"/>
          </p:nvPr>
        </p:nvSpPr>
        <p:spPr>
          <a:xfrm>
            <a:off x="1600200" y="6248400"/>
            <a:ext cx="4572000" cy="365125"/>
          </a:xfrm>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25448624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A7D74277-BC76-4073-B4B9-75B82238DF99}"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pitchFamily="34" charset="0"/>
                <a:ea typeface="ＭＳ Ｐゴシック" pitchFamily="34" charset="-128"/>
              </a:defRPr>
            </a:lvl1pPr>
          </a:lstStyle>
          <a:p>
            <a:pPr>
              <a:defRPr/>
            </a:pPr>
            <a:fld id="{899598E6-E869-4EDA-9029-60A647E68EAA}" type="slidenum">
              <a:rPr lang="en-GB"/>
              <a:pPr>
                <a:defRPr/>
              </a:pPr>
              <a:t>‹#›</a:t>
            </a:fld>
            <a:endParaRPr lang="en-GB"/>
          </a:p>
        </p:txBody>
      </p:sp>
    </p:spTree>
    <p:extLst>
      <p:ext uri="{BB962C8B-B14F-4D97-AF65-F5344CB8AC3E}">
        <p14:creationId xmlns:p14="http://schemas.microsoft.com/office/powerpoint/2010/main" val="36258735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atin typeface="Arial" pitchFamily="34" charset="0"/>
                <a:ea typeface="ＭＳ Ｐゴシック" pitchFamily="34" charset="-128"/>
              </a:defRPr>
            </a:lvl1pPr>
          </a:lstStyle>
          <a:p>
            <a:pPr>
              <a:defRPr/>
            </a:pPr>
            <a:fld id="{DE2A8788-0307-4826-9534-4A2671AA5A81}" type="datetimeFigureOut">
              <a:rPr lang="de-DE"/>
              <a:pPr>
                <a:defRPr/>
              </a:pPr>
              <a:t>25.01.2021</a:t>
            </a:fld>
            <a:endParaRPr lang="en-GB"/>
          </a:p>
        </p:txBody>
      </p:sp>
      <p:sp>
        <p:nvSpPr>
          <p:cNvPr id="8" name="Footer Placeholder 4"/>
          <p:cNvSpPr>
            <a:spLocks noGrp="1"/>
          </p:cNvSpPr>
          <p:nvPr>
            <p:ph type="ftr" sz="quarter" idx="11"/>
          </p:nvPr>
        </p:nvSpPr>
        <p:spPr>
          <a:xfrm>
            <a:off x="457200" y="6248400"/>
            <a:ext cx="5573713" cy="365125"/>
          </a:xfrm>
        </p:spPr>
        <p:txBody>
          <a:bodyPr/>
          <a:lstStyle>
            <a:lvl1pPr>
              <a:defRPr>
                <a:latin typeface="Arial" pitchFamily="34" charset="0"/>
                <a:ea typeface="ＭＳ Ｐゴシック" pitchFamily="34" charset="-128"/>
              </a:defRPr>
            </a:lvl1pPr>
          </a:lstStyle>
          <a:p>
            <a:pPr>
              <a:defRPr/>
            </a:pPr>
            <a:endParaRPr lang="en-GB"/>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atin typeface="Arial" pitchFamily="34" charset="0"/>
                <a:ea typeface="ＭＳ Ｐゴシック" pitchFamily="34" charset="-128"/>
              </a:defRPr>
            </a:lvl1pPr>
          </a:lstStyle>
          <a:p>
            <a:pPr>
              <a:defRPr/>
            </a:pPr>
            <a:fld id="{B4A39A30-B541-425F-89F8-30851F756F14}" type="slidenum">
              <a:rPr lang="en-GB"/>
              <a:pPr>
                <a:defRPr/>
              </a:pPr>
              <a:t>‹#›</a:t>
            </a:fld>
            <a:endParaRPr lang="en-GB"/>
          </a:p>
        </p:txBody>
      </p:sp>
    </p:spTree>
    <p:extLst>
      <p:ext uri="{BB962C8B-B14F-4D97-AF65-F5344CB8AC3E}">
        <p14:creationId xmlns:p14="http://schemas.microsoft.com/office/powerpoint/2010/main" val="14462390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0" y="6492875"/>
            <a:ext cx="2133600" cy="365125"/>
          </a:xfrm>
        </p:spPr>
        <p:txBody>
          <a:bodyPr lIns="91440" tIns="45720" rIns="91440" bIns="45720" rtlCol="0"/>
          <a:lstStyle>
            <a:lvl1pPr algn="l">
              <a:defRPr sz="1200">
                <a:solidFill>
                  <a:prstClr val="black">
                    <a:tint val="75000"/>
                  </a:prstClr>
                </a:solidFill>
                <a:latin typeface="Arial" charset="0"/>
                <a:ea typeface="ＭＳ Ｐゴシック" pitchFamily="34" charset="-128"/>
              </a:defRPr>
            </a:lvl1pPr>
          </a:lstStyle>
          <a:p>
            <a:pPr>
              <a:defRPr/>
            </a:pPr>
            <a:r>
              <a:rPr lang="en-US"/>
              <a:t>EDMS 1193119</a:t>
            </a:r>
          </a:p>
        </p:txBody>
      </p:sp>
      <p:sp>
        <p:nvSpPr>
          <p:cNvPr id="3" name="Footer Placeholder 4"/>
          <p:cNvSpPr>
            <a:spLocks noGrp="1"/>
          </p:cNvSpPr>
          <p:nvPr>
            <p:ph type="ftr" sz="quarter" idx="11"/>
          </p:nvPr>
        </p:nvSpPr>
        <p:spPr>
          <a:xfrm>
            <a:off x="3148013" y="6492875"/>
            <a:ext cx="2895600" cy="365125"/>
          </a:xfrm>
        </p:spPr>
        <p:txBody>
          <a:bodyPr lIns="91440" tIns="45720" rIns="91440" bIns="45720" rtlCol="0"/>
          <a:lstStyle>
            <a:lvl1pPr algn="ctr">
              <a:defRPr sz="1200">
                <a:solidFill>
                  <a:prstClr val="black">
                    <a:tint val="75000"/>
                  </a:prstClr>
                </a:solidFill>
                <a:latin typeface="Arial" charset="0"/>
                <a:ea typeface="ＭＳ Ｐゴシック" pitchFamily="34" charset="-128"/>
              </a:defRPr>
            </a:lvl1pPr>
          </a:lstStyle>
          <a:p>
            <a:pPr>
              <a:defRPr/>
            </a:pPr>
            <a:r>
              <a:rPr lang="en-US"/>
              <a:t>IEFC Meeting 24</a:t>
            </a:r>
            <a:r>
              <a:rPr lang="en-US" baseline="30000"/>
              <a:t>th</a:t>
            </a:r>
            <a:r>
              <a:rPr lang="en-US"/>
              <a:t> February 2012</a:t>
            </a:r>
          </a:p>
        </p:txBody>
      </p:sp>
      <p:sp>
        <p:nvSpPr>
          <p:cNvPr id="4" name="Slide Number Placeholder 5"/>
          <p:cNvSpPr>
            <a:spLocks noGrp="1"/>
          </p:cNvSpPr>
          <p:nvPr>
            <p:ph type="sldNum" sz="quarter" idx="12"/>
          </p:nvPr>
        </p:nvSpPr>
        <p:spPr>
          <a:xfrm>
            <a:off x="7010400" y="6492875"/>
            <a:ext cx="2133600" cy="365125"/>
          </a:xfrm>
        </p:spPr>
        <p:txBody>
          <a:bodyPr lIns="91440" tIns="45720" rIns="91440" bIns="45720" rtlCol="0"/>
          <a:lstStyle>
            <a:lvl1pPr algn="r">
              <a:defRPr sz="1200">
                <a:solidFill>
                  <a:prstClr val="black">
                    <a:tint val="75000"/>
                  </a:prstClr>
                </a:solidFill>
                <a:latin typeface="Arial" charset="0"/>
                <a:ea typeface="ＭＳ Ｐゴシック" pitchFamily="34" charset="-128"/>
              </a:defRPr>
            </a:lvl1pPr>
          </a:lstStyle>
          <a:p>
            <a:pPr>
              <a:defRPr/>
            </a:pPr>
            <a:fld id="{478AD60E-2E52-43EB-B9F3-FDACAEA6235E}" type="slidenum">
              <a:rPr lang="en-US"/>
              <a:pPr>
                <a:defRPr/>
              </a:pPr>
              <a:t>‹#›</a:t>
            </a:fld>
            <a:endParaRPr lang="en-US"/>
          </a:p>
        </p:txBody>
      </p:sp>
    </p:spTree>
    <p:extLst>
      <p:ext uri="{BB962C8B-B14F-4D97-AF65-F5344CB8AC3E}">
        <p14:creationId xmlns:p14="http://schemas.microsoft.com/office/powerpoint/2010/main" val="207694511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7" name="Rectangle 22"/>
          <p:cNvSpPr/>
          <p:nvPr userDrawn="1"/>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0" name="Rectangle 23"/>
          <p:cNvSpPr/>
          <p:nvPr userDrawn="1"/>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1" name="Rectangle 24"/>
          <p:cNvSpPr/>
          <p:nvPr userDrawn="1"/>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2" name="Rectangle 25"/>
          <p:cNvSpPr/>
          <p:nvPr userDrawn="1"/>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3" name="Rectangle 26"/>
          <p:cNvSpPr/>
          <p:nvPr userDrawn="1"/>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useBgFill="1">
        <p:nvSpPr>
          <p:cNvPr id="14" name="Rounded Rectangle 29"/>
          <p:cNvSpPr/>
          <p:nvPr userDrawn="1"/>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useBgFill="1">
        <p:nvSpPr>
          <p:cNvPr id="15" name="Rounded Rectangle 30"/>
          <p:cNvSpPr/>
          <p:nvPr userDrawn="1"/>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6" name="Rectangle 6"/>
          <p:cNvSpPr/>
          <p:nvPr userDrawn="1"/>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7" name="Rectangle 9"/>
          <p:cNvSpPr/>
          <p:nvPr userDrawn="1"/>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8" name="Rectangle 10"/>
          <p:cNvSpPr/>
          <p:nvPr userDrawn="1"/>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9" name="Rectangle 18"/>
          <p:cNvSpPr/>
          <p:nvPr userDrawn="1"/>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20"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latin typeface="Arial" pitchFamily="34" charset="0"/>
                <a:ea typeface="ＭＳ Ｐゴシック" pitchFamily="34" charset="-128"/>
              </a:defRPr>
            </a:lvl1pPr>
          </a:lstStyle>
          <a:p>
            <a:pPr>
              <a:defRPr/>
            </a:pPr>
            <a:fld id="{70B9704F-43E5-4BDF-BE2C-0294FF7614DE}" type="datetimeFigureOut">
              <a:rPr lang="de-DE"/>
              <a:pPr>
                <a:defRPr/>
              </a:pPr>
              <a:t>25.01.2021</a:t>
            </a:fld>
            <a:endParaRPr lang="en-GB"/>
          </a:p>
        </p:txBody>
      </p:sp>
      <p:sp>
        <p:nvSpPr>
          <p:cNvPr id="21" name="Footer Placeholder 16"/>
          <p:cNvSpPr>
            <a:spLocks noGrp="1"/>
          </p:cNvSpPr>
          <p:nvPr>
            <p:ph type="ftr" sz="quarter" idx="11"/>
          </p:nvPr>
        </p:nvSpPr>
        <p:spPr>
          <a:xfrm>
            <a:off x="2085975" y="236538"/>
            <a:ext cx="5867400" cy="365125"/>
          </a:xfrm>
        </p:spPr>
        <p:txBody>
          <a:bodyPr/>
          <a:lstStyle>
            <a:lvl1pPr algn="r">
              <a:defRPr>
                <a:solidFill>
                  <a:srgbClr val="424456"/>
                </a:solidFill>
                <a:latin typeface="Arial" pitchFamily="34" charset="0"/>
                <a:ea typeface="ＭＳ Ｐゴシック" pitchFamily="34" charset="-128"/>
              </a:defRPr>
            </a:lvl1pPr>
          </a:lstStyle>
          <a:p>
            <a:pPr>
              <a:defRPr/>
            </a:pPr>
            <a:endParaRPr lang="en-GB"/>
          </a:p>
        </p:txBody>
      </p:sp>
      <p:sp>
        <p:nvSpPr>
          <p:cNvPr id="22" name="Slide Number Placeholder 28"/>
          <p:cNvSpPr>
            <a:spLocks noGrp="1"/>
          </p:cNvSpPr>
          <p:nvPr>
            <p:ph type="sldNum" sz="quarter" idx="12"/>
          </p:nvPr>
        </p:nvSpPr>
        <p:spPr>
          <a:xfrm>
            <a:off x="8001000" y="228600"/>
            <a:ext cx="838200" cy="381000"/>
          </a:xfrm>
        </p:spPr>
        <p:txBody>
          <a:bodyPr/>
          <a:lstStyle>
            <a:lvl1pPr>
              <a:defRPr>
                <a:solidFill>
                  <a:srgbClr val="424456"/>
                </a:solidFill>
                <a:latin typeface="Arial" pitchFamily="34" charset="0"/>
                <a:ea typeface="ＭＳ Ｐゴシック" pitchFamily="34" charset="-128"/>
              </a:defRPr>
            </a:lvl1pPr>
          </a:lstStyle>
          <a:p>
            <a:pPr>
              <a:defRPr/>
            </a:pPr>
            <a:fld id="{A0FAFF5E-0957-4DF5-BE7C-7CE0A90EF481}" type="slidenum">
              <a:rPr lang="en-GB"/>
              <a:pPr>
                <a:defRPr/>
              </a:pPr>
              <a:t>‹#›</a:t>
            </a:fld>
            <a:endParaRPr lang="en-GB"/>
          </a:p>
        </p:txBody>
      </p:sp>
    </p:spTree>
    <p:extLst>
      <p:ext uri="{BB962C8B-B14F-4D97-AF65-F5344CB8AC3E}">
        <p14:creationId xmlns:p14="http://schemas.microsoft.com/office/powerpoint/2010/main" val="16617171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7C0FC539-A61E-4974-8D18-568FAEEB4DF2}"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88982ECD-A707-4002-A796-5BB3D2836003}" type="slidenum">
              <a:rPr lang="en-GB"/>
              <a:pPr>
                <a:defRPr/>
              </a:pPr>
              <a:t>‹#›</a:t>
            </a:fld>
            <a:endParaRPr lang="en-GB"/>
          </a:p>
        </p:txBody>
      </p:sp>
    </p:spTree>
    <p:extLst>
      <p:ext uri="{BB962C8B-B14F-4D97-AF65-F5344CB8AC3E}">
        <p14:creationId xmlns:p14="http://schemas.microsoft.com/office/powerpoint/2010/main" val="3086045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9CCE7C04-3374-495C-A7BF-0E484297FB87}" type="datetime1">
              <a:rPr lang="en-US"/>
              <a:pPr>
                <a:defRPr/>
              </a:pPr>
              <a:t>1/25/2021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CB2921-E62D-4215-B7B0-5B02D8956C9F}" type="slidenum">
              <a:rPr lang="en-GB"/>
              <a:pPr>
                <a:defRPr/>
              </a:pPr>
              <a:t>‹#›</a:t>
            </a:fld>
            <a:endParaRPr lang="en-GB"/>
          </a:p>
        </p:txBody>
      </p:sp>
    </p:spTree>
    <p:extLst>
      <p:ext uri="{BB962C8B-B14F-4D97-AF65-F5344CB8AC3E}">
        <p14:creationId xmlns:p14="http://schemas.microsoft.com/office/powerpoint/2010/main" val="28381302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DE5547B4-2B70-483B-B0D7-7B11907E6945}" type="datetimeFigureOut">
              <a:rPr lang="de-DE"/>
              <a:pPr>
                <a:defRPr/>
              </a:pPr>
              <a:t>25.01.2021</a:t>
            </a:fld>
            <a:endParaRPr lang="en-GB"/>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latin typeface="Arial" pitchFamily="34" charset="0"/>
                <a:ea typeface="ＭＳ Ｐゴシック" pitchFamily="34" charset="-128"/>
              </a:defRPr>
            </a:lvl1pPr>
          </a:lstStyle>
          <a:p>
            <a:pPr>
              <a:defRPr/>
            </a:pPr>
            <a:fld id="{A995A2BB-D0E7-4334-A4D7-DF4F35EE0A62}" type="slidenum">
              <a:rPr lang="en-GB"/>
              <a:pPr>
                <a:defRPr/>
              </a:pPr>
              <a:t>‹#›</a:t>
            </a:fld>
            <a:endParaRPr lang="en-GB"/>
          </a:p>
        </p:txBody>
      </p:sp>
      <p:sp>
        <p:nvSpPr>
          <p:cNvPr id="9" name="Footer Placeholder 13"/>
          <p:cNvSpPr>
            <a:spLocks noGrp="1"/>
          </p:cNvSpPr>
          <p:nvPr>
            <p:ph type="ftr" sz="quarter" idx="12"/>
          </p:nvPr>
        </p:nvSpPr>
        <p:spPr/>
        <p:txBody>
          <a:bodyPr/>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37704370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30A88747-B3DC-4322-B6CF-A89AA276AF08}" type="datetimeFigureOut">
              <a:rPr lang="de-DE"/>
              <a:pPr>
                <a:defRPr/>
              </a:pPr>
              <a:t>25.01.2021</a:t>
            </a:fld>
            <a:endParaRPr lang="en-GB"/>
          </a:p>
        </p:txBody>
      </p:sp>
      <p:sp>
        <p:nvSpPr>
          <p:cNvPr id="6" name="Slide Number Placeholder 9"/>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9CEF1E5C-A73F-4587-8A5D-8CEFF1BCDD99}" type="slidenum">
              <a:rPr lang="en-GB"/>
              <a:pPr>
                <a:defRPr/>
              </a:pPr>
              <a:t>‹#›</a:t>
            </a:fld>
            <a:endParaRPr lang="en-GB"/>
          </a:p>
        </p:txBody>
      </p:sp>
      <p:sp>
        <p:nvSpPr>
          <p:cNvPr id="7" name="Footer Placeholder 11"/>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30962317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8" name="Slide Number Placeholder 11"/>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70D9F6BD-B9A3-460D-BB7E-A1A483AF1D78}" type="slidenum">
              <a:rPr lang="en-GB"/>
              <a:pPr>
                <a:defRPr/>
              </a:pPr>
              <a:t>‹#›</a:t>
            </a:fld>
            <a:endParaRPr lang="en-GB"/>
          </a:p>
        </p:txBody>
      </p:sp>
      <p:sp>
        <p:nvSpPr>
          <p:cNvPr id="9" name="Footer Placeholder 13"/>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24896044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4" name="Footer Placeholder 3"/>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5" name="Slide Number Placeholder 4"/>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E90CC9F0-9018-4A25-A7D3-0E98C566FA5D}" type="slidenum">
              <a:rPr lang="en-GB"/>
              <a:pPr>
                <a:defRPr/>
              </a:pPr>
              <a:t>‹#›</a:t>
            </a:fld>
            <a:endParaRPr lang="en-GB"/>
          </a:p>
        </p:txBody>
      </p:sp>
    </p:spTree>
    <p:extLst>
      <p:ext uri="{BB962C8B-B14F-4D97-AF65-F5344CB8AC3E}">
        <p14:creationId xmlns:p14="http://schemas.microsoft.com/office/powerpoint/2010/main" val="36252506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9AD5C031-CCC8-4811-82F5-717C2282CE79}" type="datetimeFigureOut">
              <a:rPr lang="de-DE"/>
              <a:pPr>
                <a:defRPr/>
              </a:pPr>
              <a:t>25.01.2021</a:t>
            </a:fld>
            <a:endParaRPr lang="en-GB"/>
          </a:p>
        </p:txBody>
      </p:sp>
      <p:sp>
        <p:nvSpPr>
          <p:cNvPr id="3" name="Footer Placeholder 2"/>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424456"/>
                </a:solidFill>
                <a:latin typeface="Arial" pitchFamily="34" charset="0"/>
                <a:ea typeface="ＭＳ Ｐゴシック" pitchFamily="34" charset="-128"/>
              </a:defRPr>
            </a:lvl1pPr>
          </a:lstStyle>
          <a:p>
            <a:pPr>
              <a:defRPr/>
            </a:pPr>
            <a:fld id="{3A0B76D0-D44F-40B2-94B8-036E33665FFF}" type="slidenum">
              <a:rPr lang="en-GB"/>
              <a:pPr>
                <a:defRPr/>
              </a:pPr>
              <a:t>‹#›</a:t>
            </a:fld>
            <a:endParaRPr lang="en-GB"/>
          </a:p>
        </p:txBody>
      </p:sp>
    </p:spTree>
    <p:extLst>
      <p:ext uri="{BB962C8B-B14F-4D97-AF65-F5344CB8AC3E}">
        <p14:creationId xmlns:p14="http://schemas.microsoft.com/office/powerpoint/2010/main" val="16422505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64A5E38E-AF25-406E-96C6-F837DFAF6C3C}" type="datetimeFigureOut">
              <a:rPr lang="de-DE"/>
              <a:pPr>
                <a:defRPr/>
              </a:pPr>
              <a:t>25.01.2021</a:t>
            </a:fld>
            <a:endParaRPr lang="en-GB"/>
          </a:p>
        </p:txBody>
      </p:sp>
      <p:sp>
        <p:nvSpPr>
          <p:cNvPr id="6" name="Footer Placeholder 5"/>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7" name="Slide Number Placeholder 6"/>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942C3D68-04B4-4493-B95C-E293E96716FD}" type="slidenum">
              <a:rPr lang="en-GB"/>
              <a:pPr>
                <a:defRPr/>
              </a:pPr>
              <a:t>‹#›</a:t>
            </a:fld>
            <a:endParaRPr lang="en-GB"/>
          </a:p>
        </p:txBody>
      </p:sp>
    </p:spTree>
    <p:extLst>
      <p:ext uri="{BB962C8B-B14F-4D97-AF65-F5344CB8AC3E}">
        <p14:creationId xmlns:p14="http://schemas.microsoft.com/office/powerpoint/2010/main" val="247290074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atin typeface="Arial" pitchFamily="34" charset="0"/>
                <a:ea typeface="ＭＳ Ｐゴシック" pitchFamily="34" charset="-128"/>
              </a:defRPr>
            </a:lvl1pPr>
          </a:lstStyle>
          <a:p>
            <a:pPr>
              <a:defRPr/>
            </a:pPr>
            <a:fld id="{627478A8-F2C4-4119-9CC5-EFDE6753EC30}" type="datetimeFigureOut">
              <a:rPr lang="de-DE"/>
              <a:pPr>
                <a:defRPr/>
              </a:pPr>
              <a:t>25.01.2021</a:t>
            </a:fld>
            <a:endParaRPr lang="en-GB"/>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atin typeface="Arial" pitchFamily="34" charset="0"/>
                <a:ea typeface="ＭＳ Ｐゴシック" pitchFamily="34" charset="-128"/>
              </a:defRPr>
            </a:lvl1pPr>
          </a:lstStyle>
          <a:p>
            <a:pPr>
              <a:defRPr/>
            </a:pPr>
            <a:fld id="{E3798318-7CDD-4B03-9C67-87CF686A67C9}" type="slidenum">
              <a:rPr lang="en-GB"/>
              <a:pPr>
                <a:defRPr/>
              </a:pPr>
              <a:t>‹#›</a:t>
            </a:fld>
            <a:endParaRPr lang="en-GB"/>
          </a:p>
        </p:txBody>
      </p:sp>
      <p:sp>
        <p:nvSpPr>
          <p:cNvPr id="11" name="Footer Placeholder 13"/>
          <p:cNvSpPr>
            <a:spLocks noGrp="1"/>
          </p:cNvSpPr>
          <p:nvPr>
            <p:ph type="ftr" sz="quarter" idx="12"/>
          </p:nvPr>
        </p:nvSpPr>
        <p:spPr>
          <a:xfrm>
            <a:off x="1600200" y="6248400"/>
            <a:ext cx="4572000" cy="365125"/>
          </a:xfrm>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26703013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A7D74277-BC76-4073-B4B9-75B82238DF99}"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pitchFamily="34" charset="0"/>
                <a:ea typeface="ＭＳ Ｐゴシック" pitchFamily="34" charset="-128"/>
              </a:defRPr>
            </a:lvl1pPr>
          </a:lstStyle>
          <a:p>
            <a:pPr>
              <a:defRPr/>
            </a:pPr>
            <a:fld id="{0902684C-967C-4425-9D25-842A26C3FB4B}" type="slidenum">
              <a:rPr lang="en-GB"/>
              <a:pPr>
                <a:defRPr/>
              </a:pPr>
              <a:t>‹#›</a:t>
            </a:fld>
            <a:endParaRPr lang="en-GB"/>
          </a:p>
        </p:txBody>
      </p:sp>
    </p:spTree>
    <p:extLst>
      <p:ext uri="{BB962C8B-B14F-4D97-AF65-F5344CB8AC3E}">
        <p14:creationId xmlns:p14="http://schemas.microsoft.com/office/powerpoint/2010/main" val="9830557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atin typeface="Arial" pitchFamily="34" charset="0"/>
                <a:ea typeface="ＭＳ Ｐゴシック" pitchFamily="34" charset="-128"/>
              </a:defRPr>
            </a:lvl1pPr>
          </a:lstStyle>
          <a:p>
            <a:pPr>
              <a:defRPr/>
            </a:pPr>
            <a:fld id="{DE2A8788-0307-4826-9534-4A2671AA5A81}" type="datetimeFigureOut">
              <a:rPr lang="de-DE"/>
              <a:pPr>
                <a:defRPr/>
              </a:pPr>
              <a:t>25.01.2021</a:t>
            </a:fld>
            <a:endParaRPr lang="en-GB"/>
          </a:p>
        </p:txBody>
      </p:sp>
      <p:sp>
        <p:nvSpPr>
          <p:cNvPr id="8" name="Footer Placeholder 4"/>
          <p:cNvSpPr>
            <a:spLocks noGrp="1"/>
          </p:cNvSpPr>
          <p:nvPr>
            <p:ph type="ftr" sz="quarter" idx="11"/>
          </p:nvPr>
        </p:nvSpPr>
        <p:spPr>
          <a:xfrm>
            <a:off x="457200" y="6248400"/>
            <a:ext cx="5573713" cy="365125"/>
          </a:xfrm>
        </p:spPr>
        <p:txBody>
          <a:bodyPr/>
          <a:lstStyle>
            <a:lvl1pPr>
              <a:defRPr>
                <a:latin typeface="Arial" pitchFamily="34" charset="0"/>
                <a:ea typeface="ＭＳ Ｐゴシック" pitchFamily="34" charset="-128"/>
              </a:defRPr>
            </a:lvl1pPr>
          </a:lstStyle>
          <a:p>
            <a:pPr>
              <a:defRPr/>
            </a:pPr>
            <a:endParaRPr lang="en-GB"/>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atin typeface="Arial" pitchFamily="34" charset="0"/>
                <a:ea typeface="ＭＳ Ｐゴシック" pitchFamily="34" charset="-128"/>
              </a:defRPr>
            </a:lvl1pPr>
          </a:lstStyle>
          <a:p>
            <a:pPr>
              <a:defRPr/>
            </a:pPr>
            <a:fld id="{37EE73D8-02B9-49B6-A589-1C24BD0AC3C3}" type="slidenum">
              <a:rPr lang="en-GB"/>
              <a:pPr>
                <a:defRPr/>
              </a:pPr>
              <a:t>‹#›</a:t>
            </a:fld>
            <a:endParaRPr lang="en-GB"/>
          </a:p>
        </p:txBody>
      </p:sp>
    </p:spTree>
    <p:extLst>
      <p:ext uri="{BB962C8B-B14F-4D97-AF65-F5344CB8AC3E}">
        <p14:creationId xmlns:p14="http://schemas.microsoft.com/office/powerpoint/2010/main" val="42787792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0" y="6492875"/>
            <a:ext cx="2133600" cy="365125"/>
          </a:xfrm>
        </p:spPr>
        <p:txBody>
          <a:bodyPr lIns="91440" tIns="45720" rIns="91440" bIns="45720" rtlCol="0"/>
          <a:lstStyle>
            <a:lvl1pPr algn="l">
              <a:defRPr sz="1200">
                <a:solidFill>
                  <a:prstClr val="black">
                    <a:tint val="75000"/>
                  </a:prstClr>
                </a:solidFill>
                <a:latin typeface="Arial" charset="0"/>
                <a:ea typeface="ＭＳ Ｐゴシック" pitchFamily="34" charset="-128"/>
              </a:defRPr>
            </a:lvl1pPr>
          </a:lstStyle>
          <a:p>
            <a:pPr>
              <a:defRPr/>
            </a:pPr>
            <a:r>
              <a:rPr lang="en-US"/>
              <a:t>EDMS 1193119</a:t>
            </a:r>
          </a:p>
        </p:txBody>
      </p:sp>
      <p:sp>
        <p:nvSpPr>
          <p:cNvPr id="3" name="Footer Placeholder 4"/>
          <p:cNvSpPr>
            <a:spLocks noGrp="1"/>
          </p:cNvSpPr>
          <p:nvPr>
            <p:ph type="ftr" sz="quarter" idx="11"/>
          </p:nvPr>
        </p:nvSpPr>
        <p:spPr>
          <a:xfrm>
            <a:off x="3148013" y="6492875"/>
            <a:ext cx="2895600" cy="365125"/>
          </a:xfrm>
        </p:spPr>
        <p:txBody>
          <a:bodyPr lIns="91440" tIns="45720" rIns="91440" bIns="45720" rtlCol="0"/>
          <a:lstStyle>
            <a:lvl1pPr algn="ctr">
              <a:defRPr sz="1200">
                <a:solidFill>
                  <a:prstClr val="black">
                    <a:tint val="75000"/>
                  </a:prstClr>
                </a:solidFill>
                <a:latin typeface="Arial" charset="0"/>
                <a:ea typeface="ＭＳ Ｐゴシック" pitchFamily="34" charset="-128"/>
              </a:defRPr>
            </a:lvl1pPr>
          </a:lstStyle>
          <a:p>
            <a:pPr>
              <a:defRPr/>
            </a:pPr>
            <a:r>
              <a:rPr lang="en-US"/>
              <a:t>IEFC Meeting 24</a:t>
            </a:r>
            <a:r>
              <a:rPr lang="en-US" baseline="30000"/>
              <a:t>th</a:t>
            </a:r>
            <a:r>
              <a:rPr lang="en-US"/>
              <a:t> February 2012</a:t>
            </a:r>
          </a:p>
        </p:txBody>
      </p:sp>
      <p:sp>
        <p:nvSpPr>
          <p:cNvPr id="4" name="Slide Number Placeholder 5"/>
          <p:cNvSpPr>
            <a:spLocks noGrp="1"/>
          </p:cNvSpPr>
          <p:nvPr>
            <p:ph type="sldNum" sz="quarter" idx="12"/>
          </p:nvPr>
        </p:nvSpPr>
        <p:spPr>
          <a:xfrm>
            <a:off x="7010400" y="6492875"/>
            <a:ext cx="2133600" cy="365125"/>
          </a:xfrm>
        </p:spPr>
        <p:txBody>
          <a:bodyPr lIns="91440" tIns="45720" rIns="91440" bIns="45720" rtlCol="0"/>
          <a:lstStyle>
            <a:lvl1pPr algn="r">
              <a:defRPr sz="1200">
                <a:solidFill>
                  <a:prstClr val="black">
                    <a:tint val="75000"/>
                  </a:prstClr>
                </a:solidFill>
                <a:latin typeface="Arial" charset="0"/>
                <a:ea typeface="ＭＳ Ｐゴシック" pitchFamily="34" charset="-128"/>
              </a:defRPr>
            </a:lvl1pPr>
          </a:lstStyle>
          <a:p>
            <a:pPr>
              <a:defRPr/>
            </a:pPr>
            <a:fld id="{72A4E3B7-76C4-4BCD-B68D-5AEAF85162E9}" type="slidenum">
              <a:rPr lang="en-US"/>
              <a:pPr>
                <a:defRPr/>
              </a:pPr>
              <a:t>‹#›</a:t>
            </a:fld>
            <a:endParaRPr lang="en-US"/>
          </a:p>
        </p:txBody>
      </p:sp>
    </p:spTree>
    <p:extLst>
      <p:ext uri="{BB962C8B-B14F-4D97-AF65-F5344CB8AC3E}">
        <p14:creationId xmlns:p14="http://schemas.microsoft.com/office/powerpoint/2010/main" val="1403167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D4317386-36BA-4326-970B-FAF5C4FDE36C}" type="datetime1">
              <a:rPr lang="en-US"/>
              <a:pPr>
                <a:defRPr/>
              </a:pPr>
              <a:t>1/25/2021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5D9A872-6764-4D8B-AF91-36F9AE636E4E}" type="slidenum">
              <a:rPr lang="en-GB"/>
              <a:pPr>
                <a:defRPr/>
              </a:pPr>
              <a:t>‹#›</a:t>
            </a:fld>
            <a:endParaRPr lang="en-GB"/>
          </a:p>
        </p:txBody>
      </p:sp>
    </p:spTree>
    <p:extLst>
      <p:ext uri="{BB962C8B-B14F-4D97-AF65-F5344CB8AC3E}">
        <p14:creationId xmlns:p14="http://schemas.microsoft.com/office/powerpoint/2010/main" val="76518451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7" name="Rectangle 22"/>
          <p:cNvSpPr/>
          <p:nvPr userDrawn="1"/>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0" name="Rectangle 23"/>
          <p:cNvSpPr/>
          <p:nvPr userDrawn="1"/>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1" name="Rectangle 24"/>
          <p:cNvSpPr/>
          <p:nvPr userDrawn="1"/>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2" name="Rectangle 25"/>
          <p:cNvSpPr/>
          <p:nvPr userDrawn="1"/>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3" name="Rectangle 26"/>
          <p:cNvSpPr/>
          <p:nvPr userDrawn="1"/>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useBgFill="1">
        <p:nvSpPr>
          <p:cNvPr id="14" name="Rounded Rectangle 29"/>
          <p:cNvSpPr/>
          <p:nvPr userDrawn="1"/>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useBgFill="1">
        <p:nvSpPr>
          <p:cNvPr id="15" name="Rounded Rectangle 30"/>
          <p:cNvSpPr/>
          <p:nvPr userDrawn="1"/>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6" name="Rectangle 6"/>
          <p:cNvSpPr/>
          <p:nvPr userDrawn="1"/>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7" name="Rectangle 9"/>
          <p:cNvSpPr/>
          <p:nvPr userDrawn="1"/>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8" name="Rectangle 10"/>
          <p:cNvSpPr/>
          <p:nvPr userDrawn="1"/>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19" name="Rectangle 18"/>
          <p:cNvSpPr/>
          <p:nvPr userDrawn="1"/>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20"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latin typeface="Arial" pitchFamily="34" charset="0"/>
                <a:ea typeface="ＭＳ Ｐゴシック" pitchFamily="34" charset="-128"/>
              </a:defRPr>
            </a:lvl1pPr>
          </a:lstStyle>
          <a:p>
            <a:pPr>
              <a:defRPr/>
            </a:pPr>
            <a:fld id="{70B9704F-43E5-4BDF-BE2C-0294FF7614DE}" type="datetimeFigureOut">
              <a:rPr lang="de-DE"/>
              <a:pPr>
                <a:defRPr/>
              </a:pPr>
              <a:t>25.01.2021</a:t>
            </a:fld>
            <a:endParaRPr lang="en-GB"/>
          </a:p>
        </p:txBody>
      </p:sp>
      <p:sp>
        <p:nvSpPr>
          <p:cNvPr id="21" name="Footer Placeholder 16"/>
          <p:cNvSpPr>
            <a:spLocks noGrp="1"/>
          </p:cNvSpPr>
          <p:nvPr>
            <p:ph type="ftr" sz="quarter" idx="11"/>
          </p:nvPr>
        </p:nvSpPr>
        <p:spPr>
          <a:xfrm>
            <a:off x="2085975" y="236538"/>
            <a:ext cx="5867400" cy="365125"/>
          </a:xfrm>
        </p:spPr>
        <p:txBody>
          <a:bodyPr/>
          <a:lstStyle>
            <a:lvl1pPr algn="r">
              <a:defRPr>
                <a:solidFill>
                  <a:srgbClr val="424456"/>
                </a:solidFill>
                <a:latin typeface="Arial" pitchFamily="34" charset="0"/>
                <a:ea typeface="ＭＳ Ｐゴシック" pitchFamily="34" charset="-128"/>
              </a:defRPr>
            </a:lvl1pPr>
          </a:lstStyle>
          <a:p>
            <a:pPr>
              <a:defRPr/>
            </a:pPr>
            <a:endParaRPr lang="en-GB"/>
          </a:p>
        </p:txBody>
      </p:sp>
      <p:sp>
        <p:nvSpPr>
          <p:cNvPr id="22" name="Slide Number Placeholder 28"/>
          <p:cNvSpPr>
            <a:spLocks noGrp="1"/>
          </p:cNvSpPr>
          <p:nvPr>
            <p:ph type="sldNum" sz="quarter" idx="12"/>
          </p:nvPr>
        </p:nvSpPr>
        <p:spPr>
          <a:xfrm>
            <a:off x="8001000" y="228600"/>
            <a:ext cx="838200" cy="381000"/>
          </a:xfrm>
        </p:spPr>
        <p:txBody>
          <a:bodyPr/>
          <a:lstStyle>
            <a:lvl1pPr>
              <a:defRPr>
                <a:solidFill>
                  <a:srgbClr val="424456"/>
                </a:solidFill>
                <a:latin typeface="Arial" pitchFamily="34" charset="0"/>
                <a:ea typeface="ＭＳ Ｐゴシック" pitchFamily="34" charset="-128"/>
              </a:defRPr>
            </a:lvl1pPr>
          </a:lstStyle>
          <a:p>
            <a:pPr>
              <a:defRPr/>
            </a:pPr>
            <a:fld id="{589F9C76-0909-4828-A079-C540E2C5FD11}" type="slidenum">
              <a:rPr lang="en-GB"/>
              <a:pPr>
                <a:defRPr/>
              </a:pPr>
              <a:t>‹#›</a:t>
            </a:fld>
            <a:endParaRPr lang="en-GB"/>
          </a:p>
        </p:txBody>
      </p:sp>
    </p:spTree>
    <p:extLst>
      <p:ext uri="{BB962C8B-B14F-4D97-AF65-F5344CB8AC3E}">
        <p14:creationId xmlns:p14="http://schemas.microsoft.com/office/powerpoint/2010/main" val="28371317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7C0FC539-A61E-4974-8D18-568FAEEB4DF2}"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0A35E58A-1AD5-489A-9B81-196D6FD49CB4}" type="slidenum">
              <a:rPr lang="en-GB"/>
              <a:pPr>
                <a:defRPr/>
              </a:pPr>
              <a:t>‹#›</a:t>
            </a:fld>
            <a:endParaRPr lang="en-GB"/>
          </a:p>
        </p:txBody>
      </p:sp>
    </p:spTree>
    <p:extLst>
      <p:ext uri="{BB962C8B-B14F-4D97-AF65-F5344CB8AC3E}">
        <p14:creationId xmlns:p14="http://schemas.microsoft.com/office/powerpoint/2010/main" val="8111822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DE5547B4-2B70-483B-B0D7-7B11907E6945}" type="datetimeFigureOut">
              <a:rPr lang="de-DE"/>
              <a:pPr>
                <a:defRPr/>
              </a:pPr>
              <a:t>25.01.2021</a:t>
            </a:fld>
            <a:endParaRPr lang="en-GB"/>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latin typeface="Arial" pitchFamily="34" charset="0"/>
                <a:ea typeface="ＭＳ Ｐゴシック" pitchFamily="34" charset="-128"/>
              </a:defRPr>
            </a:lvl1pPr>
          </a:lstStyle>
          <a:p>
            <a:pPr>
              <a:defRPr/>
            </a:pPr>
            <a:fld id="{B52E8250-140D-4083-AE17-FA6FA7B426E9}" type="slidenum">
              <a:rPr lang="en-GB"/>
              <a:pPr>
                <a:defRPr/>
              </a:pPr>
              <a:t>‹#›</a:t>
            </a:fld>
            <a:endParaRPr lang="en-GB"/>
          </a:p>
        </p:txBody>
      </p:sp>
      <p:sp>
        <p:nvSpPr>
          <p:cNvPr id="9" name="Footer Placeholder 13"/>
          <p:cNvSpPr>
            <a:spLocks noGrp="1"/>
          </p:cNvSpPr>
          <p:nvPr>
            <p:ph type="ftr" sz="quarter" idx="12"/>
          </p:nvPr>
        </p:nvSpPr>
        <p:spPr/>
        <p:txBody>
          <a:bodyPr/>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19360734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4844901" y="1589567"/>
            <a:ext cx="38862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30A88747-B3DC-4322-B6CF-A89AA276AF08}" type="datetimeFigureOut">
              <a:rPr lang="de-DE"/>
              <a:pPr>
                <a:defRPr/>
              </a:pPr>
              <a:t>25.01.2021</a:t>
            </a:fld>
            <a:endParaRPr lang="en-GB"/>
          </a:p>
        </p:txBody>
      </p:sp>
      <p:sp>
        <p:nvSpPr>
          <p:cNvPr id="6" name="Slide Number Placeholder 9"/>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18E0F8F4-113D-43C8-B36E-2FD6224F977F}" type="slidenum">
              <a:rPr lang="en-GB"/>
              <a:pPr>
                <a:defRPr/>
              </a:pPr>
              <a:t>‹#›</a:t>
            </a:fld>
            <a:endParaRPr lang="en-GB"/>
          </a:p>
        </p:txBody>
      </p:sp>
      <p:sp>
        <p:nvSpPr>
          <p:cNvPr id="7" name="Footer Placeholder 11"/>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193753320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800600" y="2438400"/>
            <a:ext cx="38862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8" name="Slide Number Placeholder 11"/>
          <p:cNvSpPr>
            <a:spLocks noGrp="1"/>
          </p:cNvSpPr>
          <p:nvPr>
            <p:ph type="sldNum" sz="quarter" idx="11"/>
          </p:nvPr>
        </p:nvSpPr>
        <p:spPr/>
        <p:txBody>
          <a:bodyPr rtlCol="0"/>
          <a:lstStyle>
            <a:lvl1pPr>
              <a:defRPr>
                <a:latin typeface="Arial" pitchFamily="34" charset="0"/>
                <a:ea typeface="ＭＳ Ｐゴシック" pitchFamily="34" charset="-128"/>
              </a:defRPr>
            </a:lvl1pPr>
          </a:lstStyle>
          <a:p>
            <a:pPr>
              <a:defRPr/>
            </a:pPr>
            <a:fld id="{4B982D8D-AC2C-4CEC-8705-FB28B9021F1B}" type="slidenum">
              <a:rPr lang="en-GB"/>
              <a:pPr>
                <a:defRPr/>
              </a:pPr>
              <a:t>‹#›</a:t>
            </a:fld>
            <a:endParaRPr lang="en-GB"/>
          </a:p>
        </p:txBody>
      </p:sp>
      <p:sp>
        <p:nvSpPr>
          <p:cNvPr id="9" name="Footer Placeholder 13"/>
          <p:cNvSpPr>
            <a:spLocks noGrp="1"/>
          </p:cNvSpPr>
          <p:nvPr>
            <p:ph type="ftr" sz="quarter" idx="12"/>
          </p:nvPr>
        </p:nvSpPr>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71034293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2B12BEC4-3B39-43A1-A9E7-B233AAB91AA0}" type="datetimeFigureOut">
              <a:rPr lang="de-DE"/>
              <a:pPr>
                <a:defRPr/>
              </a:pPr>
              <a:t>25.01.2021</a:t>
            </a:fld>
            <a:endParaRPr lang="en-GB"/>
          </a:p>
        </p:txBody>
      </p:sp>
      <p:sp>
        <p:nvSpPr>
          <p:cNvPr id="4" name="Footer Placeholder 3"/>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5" name="Slide Number Placeholder 4"/>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BFD1BF61-6080-43CA-A90B-0685FB1C8E6D}" type="slidenum">
              <a:rPr lang="en-GB"/>
              <a:pPr>
                <a:defRPr/>
              </a:pPr>
              <a:t>‹#›</a:t>
            </a:fld>
            <a:endParaRPr lang="en-GB"/>
          </a:p>
        </p:txBody>
      </p:sp>
    </p:spTree>
    <p:extLst>
      <p:ext uri="{BB962C8B-B14F-4D97-AF65-F5344CB8AC3E}">
        <p14:creationId xmlns:p14="http://schemas.microsoft.com/office/powerpoint/2010/main" val="331156163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9AD5C031-CCC8-4811-82F5-717C2282CE79}" type="datetimeFigureOut">
              <a:rPr lang="de-DE"/>
              <a:pPr>
                <a:defRPr/>
              </a:pPr>
              <a:t>25.01.2021</a:t>
            </a:fld>
            <a:endParaRPr lang="en-GB"/>
          </a:p>
        </p:txBody>
      </p:sp>
      <p:sp>
        <p:nvSpPr>
          <p:cNvPr id="3" name="Footer Placeholder 2"/>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424456"/>
                </a:solidFill>
                <a:latin typeface="Arial" pitchFamily="34" charset="0"/>
                <a:ea typeface="ＭＳ Ｐゴシック" pitchFamily="34" charset="-128"/>
              </a:defRPr>
            </a:lvl1pPr>
          </a:lstStyle>
          <a:p>
            <a:pPr>
              <a:defRPr/>
            </a:pPr>
            <a:fld id="{617FF1E7-C07E-43C9-B84F-5CC6C9EC84C0}" type="slidenum">
              <a:rPr lang="en-GB"/>
              <a:pPr>
                <a:defRPr/>
              </a:pPr>
              <a:t>‹#›</a:t>
            </a:fld>
            <a:endParaRPr lang="en-GB"/>
          </a:p>
        </p:txBody>
      </p:sp>
    </p:spTree>
    <p:extLst>
      <p:ext uri="{BB962C8B-B14F-4D97-AF65-F5344CB8AC3E}">
        <p14:creationId xmlns:p14="http://schemas.microsoft.com/office/powerpoint/2010/main" val="27931199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64A5E38E-AF25-406E-96C6-F837DFAF6C3C}" type="datetimeFigureOut">
              <a:rPr lang="de-DE"/>
              <a:pPr>
                <a:defRPr/>
              </a:pPr>
              <a:t>25.01.2021</a:t>
            </a:fld>
            <a:endParaRPr lang="en-GB"/>
          </a:p>
        </p:txBody>
      </p:sp>
      <p:sp>
        <p:nvSpPr>
          <p:cNvPr id="6" name="Footer Placeholder 5"/>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7" name="Slide Number Placeholder 6"/>
          <p:cNvSpPr>
            <a:spLocks noGrp="1"/>
          </p:cNvSpPr>
          <p:nvPr>
            <p:ph type="sldNum" sz="quarter" idx="12"/>
          </p:nvPr>
        </p:nvSpPr>
        <p:spPr/>
        <p:txBody>
          <a:bodyPr/>
          <a:lstStyle>
            <a:lvl1pPr>
              <a:defRPr>
                <a:solidFill>
                  <a:srgbClr val="FFFFFF"/>
                </a:solidFill>
                <a:latin typeface="Arial" pitchFamily="34" charset="0"/>
                <a:ea typeface="ＭＳ Ｐゴシック" pitchFamily="34" charset="-128"/>
              </a:defRPr>
            </a:lvl1pPr>
          </a:lstStyle>
          <a:p>
            <a:pPr>
              <a:defRPr/>
            </a:pPr>
            <a:fld id="{679B9C10-38C1-4F40-BCFE-E5C3F684EC88}" type="slidenum">
              <a:rPr lang="en-GB"/>
              <a:pPr>
                <a:defRPr/>
              </a:pPr>
              <a:t>‹#›</a:t>
            </a:fld>
            <a:endParaRPr lang="en-GB"/>
          </a:p>
        </p:txBody>
      </p:sp>
    </p:spTree>
    <p:extLst>
      <p:ext uri="{BB962C8B-B14F-4D97-AF65-F5344CB8AC3E}">
        <p14:creationId xmlns:p14="http://schemas.microsoft.com/office/powerpoint/2010/main" val="1894256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atin typeface="Arial" pitchFamily="34" charset="0"/>
                <a:ea typeface="ＭＳ Ｐゴシック" pitchFamily="34" charset="-128"/>
              </a:defRPr>
            </a:lvl1pPr>
          </a:lstStyle>
          <a:p>
            <a:pPr>
              <a:defRPr/>
            </a:pPr>
            <a:fld id="{627478A8-F2C4-4119-9CC5-EFDE6753EC30}" type="datetimeFigureOut">
              <a:rPr lang="de-DE"/>
              <a:pPr>
                <a:defRPr/>
              </a:pPr>
              <a:t>25.01.2021</a:t>
            </a:fld>
            <a:endParaRPr lang="en-GB"/>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atin typeface="Arial" pitchFamily="34" charset="0"/>
                <a:ea typeface="ＭＳ Ｐゴシック" pitchFamily="34" charset="-128"/>
              </a:defRPr>
            </a:lvl1pPr>
          </a:lstStyle>
          <a:p>
            <a:pPr>
              <a:defRPr/>
            </a:pPr>
            <a:fld id="{F559C36E-3D79-4DD7-AC6A-95EDC0BBB66F}" type="slidenum">
              <a:rPr lang="en-GB"/>
              <a:pPr>
                <a:defRPr/>
              </a:pPr>
              <a:t>‹#›</a:t>
            </a:fld>
            <a:endParaRPr lang="en-GB"/>
          </a:p>
        </p:txBody>
      </p:sp>
      <p:sp>
        <p:nvSpPr>
          <p:cNvPr id="11" name="Footer Placeholder 13"/>
          <p:cNvSpPr>
            <a:spLocks noGrp="1"/>
          </p:cNvSpPr>
          <p:nvPr>
            <p:ph type="ftr" sz="quarter" idx="12"/>
          </p:nvPr>
        </p:nvSpPr>
        <p:spPr>
          <a:xfrm>
            <a:off x="1600200" y="6248400"/>
            <a:ext cx="4572000" cy="365125"/>
          </a:xfrm>
        </p:spPr>
        <p:txBody>
          <a:bodyPr rtlCol="0"/>
          <a:lstStyle>
            <a:lvl1pPr>
              <a:defRPr>
                <a:latin typeface="Arial" pitchFamily="34" charset="0"/>
                <a:ea typeface="ＭＳ Ｐゴシック" pitchFamily="34" charset="-128"/>
              </a:defRPr>
            </a:lvl1pPr>
          </a:lstStyle>
          <a:p>
            <a:pPr>
              <a:defRPr/>
            </a:pPr>
            <a:endParaRPr lang="en-GB"/>
          </a:p>
        </p:txBody>
      </p:sp>
    </p:spTree>
    <p:extLst>
      <p:ext uri="{BB962C8B-B14F-4D97-AF65-F5344CB8AC3E}">
        <p14:creationId xmlns:p14="http://schemas.microsoft.com/office/powerpoint/2010/main" val="14013395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atin typeface="Arial" pitchFamily="34" charset="0"/>
                <a:ea typeface="ＭＳ Ｐゴシック" pitchFamily="34" charset="-128"/>
              </a:defRPr>
            </a:lvl1pPr>
          </a:lstStyle>
          <a:p>
            <a:pPr>
              <a:defRPr/>
            </a:pPr>
            <a:fld id="{A7D74277-BC76-4073-B4B9-75B82238DF99}" type="datetimeFigureOut">
              <a:rPr lang="de-DE"/>
              <a:pPr>
                <a:defRPr/>
              </a:pPr>
              <a:t>25.01.2021</a:t>
            </a:fld>
            <a:endParaRPr lang="en-GB"/>
          </a:p>
        </p:txBody>
      </p:sp>
      <p:sp>
        <p:nvSpPr>
          <p:cNvPr id="5" name="Footer Placeholder 4"/>
          <p:cNvSpPr>
            <a:spLocks noGrp="1"/>
          </p:cNvSpPr>
          <p:nvPr>
            <p:ph type="ftr" sz="quarter" idx="11"/>
          </p:nvPr>
        </p:nvSpPr>
        <p:spPr/>
        <p:txBody>
          <a:bodyPr/>
          <a:lstStyle>
            <a:lvl1pPr>
              <a:defRPr>
                <a:latin typeface="Arial" pitchFamily="34" charset="0"/>
                <a:ea typeface="ＭＳ Ｐゴシック" pitchFamily="34" charset="-128"/>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pitchFamily="34" charset="0"/>
                <a:ea typeface="ＭＳ Ｐゴシック" pitchFamily="34" charset="-128"/>
              </a:defRPr>
            </a:lvl1pPr>
          </a:lstStyle>
          <a:p>
            <a:pPr>
              <a:defRPr/>
            </a:pPr>
            <a:fld id="{858066E3-2B76-46E7-AF94-4850802CD702}" type="slidenum">
              <a:rPr lang="en-GB"/>
              <a:pPr>
                <a:defRPr/>
              </a:pPr>
              <a:t>‹#›</a:t>
            </a:fld>
            <a:endParaRPr lang="en-GB"/>
          </a:p>
        </p:txBody>
      </p:sp>
    </p:spTree>
    <p:extLst>
      <p:ext uri="{BB962C8B-B14F-4D97-AF65-F5344CB8AC3E}">
        <p14:creationId xmlns:p14="http://schemas.microsoft.com/office/powerpoint/2010/main" val="479375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2473DAAA-C8B4-4F5C-928B-E12B034F439E}" type="datetime1">
              <a:rPr lang="en-US"/>
              <a:pPr>
                <a:defRPr/>
              </a:pPr>
              <a:t>1/25/2021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72FEB16-CB22-4E31-A39E-F83ED003DE35}" type="slidenum">
              <a:rPr lang="en-GB"/>
              <a:pPr>
                <a:defRPr/>
              </a:pPr>
              <a:t>‹#›</a:t>
            </a:fld>
            <a:endParaRPr lang="en-GB"/>
          </a:p>
        </p:txBody>
      </p:sp>
    </p:spTree>
    <p:extLst>
      <p:ext uri="{BB962C8B-B14F-4D97-AF65-F5344CB8AC3E}">
        <p14:creationId xmlns:p14="http://schemas.microsoft.com/office/powerpoint/2010/main" val="265911771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2" name="Vertical Title 1"/>
          <p:cNvSpPr>
            <a:spLocks noGrp="1"/>
          </p:cNvSpPr>
          <p:nvPr>
            <p:ph type="title" orient="vert"/>
          </p:nvPr>
        </p:nvSpPr>
        <p:spPr>
          <a:xfrm>
            <a:off x="6553200" y="609600"/>
            <a:ext cx="20574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553200" y="6248400"/>
            <a:ext cx="2209800" cy="365125"/>
          </a:xfrm>
        </p:spPr>
        <p:txBody>
          <a:bodyPr/>
          <a:lstStyle>
            <a:lvl1pPr>
              <a:defRPr>
                <a:latin typeface="Arial" pitchFamily="34" charset="0"/>
                <a:ea typeface="ＭＳ Ｐゴシック" pitchFamily="34" charset="-128"/>
              </a:defRPr>
            </a:lvl1pPr>
          </a:lstStyle>
          <a:p>
            <a:pPr>
              <a:defRPr/>
            </a:pPr>
            <a:fld id="{DE2A8788-0307-4826-9534-4A2671AA5A81}" type="datetimeFigureOut">
              <a:rPr lang="de-DE"/>
              <a:pPr>
                <a:defRPr/>
              </a:pPr>
              <a:t>25.01.2021</a:t>
            </a:fld>
            <a:endParaRPr lang="en-GB"/>
          </a:p>
        </p:txBody>
      </p:sp>
      <p:sp>
        <p:nvSpPr>
          <p:cNvPr id="8" name="Footer Placeholder 4"/>
          <p:cNvSpPr>
            <a:spLocks noGrp="1"/>
          </p:cNvSpPr>
          <p:nvPr>
            <p:ph type="ftr" sz="quarter" idx="11"/>
          </p:nvPr>
        </p:nvSpPr>
        <p:spPr>
          <a:xfrm>
            <a:off x="457200" y="6248400"/>
            <a:ext cx="5573713" cy="365125"/>
          </a:xfrm>
        </p:spPr>
        <p:txBody>
          <a:bodyPr/>
          <a:lstStyle>
            <a:lvl1pPr>
              <a:defRPr>
                <a:latin typeface="Arial" pitchFamily="34" charset="0"/>
                <a:ea typeface="ＭＳ Ｐゴシック" pitchFamily="34" charset="-128"/>
              </a:defRPr>
            </a:lvl1pPr>
          </a:lstStyle>
          <a:p>
            <a:pPr>
              <a:defRPr/>
            </a:pPr>
            <a:endParaRPr lang="en-GB"/>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atin typeface="Arial" pitchFamily="34" charset="0"/>
                <a:ea typeface="ＭＳ Ｐゴシック" pitchFamily="34" charset="-128"/>
              </a:defRPr>
            </a:lvl1pPr>
          </a:lstStyle>
          <a:p>
            <a:pPr>
              <a:defRPr/>
            </a:pPr>
            <a:fld id="{004558D2-D4E0-4413-9EFD-E9E6E2E7A876}" type="slidenum">
              <a:rPr lang="en-GB"/>
              <a:pPr>
                <a:defRPr/>
              </a:pPr>
              <a:t>‹#›</a:t>
            </a:fld>
            <a:endParaRPr lang="en-GB"/>
          </a:p>
        </p:txBody>
      </p:sp>
    </p:spTree>
    <p:extLst>
      <p:ext uri="{BB962C8B-B14F-4D97-AF65-F5344CB8AC3E}">
        <p14:creationId xmlns:p14="http://schemas.microsoft.com/office/powerpoint/2010/main" val="393710157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7346"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5734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5BDF204-7868-4B4D-A06B-ABB7B3B1351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868092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5743480-5EB3-4DFB-9806-67D7728D55A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4581868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F7ADEB6-C1F5-4850-A33E-1886F99580A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0530743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C8B5E3-0865-4E1E-822C-C45DACCE413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9964491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4A7FCBF-058E-4448-B9F1-C324D7F132F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76606743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2461997-0C33-4DA4-B417-EA6401B2CF4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35655795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AA9C1582-C5D5-4C1D-A26F-36EEE03FEE1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2775797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7983306-0F6C-4F9C-B327-51F4B36AA80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9422000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9BCB59F-4155-47CF-8C9A-AF9725E4A36B}"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60054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E06558-9336-459C-9D9F-D8DC950BFFB3}" type="datetime1">
              <a:rPr lang="en-US"/>
              <a:pPr>
                <a:defRPr/>
              </a:pPr>
              <a:t>1/25/2021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8FA73BC-0C7B-4978-B41F-06B5B6A29D36}" type="slidenum">
              <a:rPr lang="en-GB"/>
              <a:pPr>
                <a:defRPr/>
              </a:pPr>
              <a:t>‹#›</a:t>
            </a:fld>
            <a:endParaRPr lang="en-GB"/>
          </a:p>
        </p:txBody>
      </p:sp>
    </p:spTree>
    <p:extLst>
      <p:ext uri="{BB962C8B-B14F-4D97-AF65-F5344CB8AC3E}">
        <p14:creationId xmlns:p14="http://schemas.microsoft.com/office/powerpoint/2010/main" val="314310894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FB7B745-839A-4F6E-9CCE-E2DD613C3C12}"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9552461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24EE80C-92E3-40E8-BA08-191830643C2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71491336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userDrawn="1">
  <p:cSld name="1_Test page">
    <p:spTree>
      <p:nvGrpSpPr>
        <p:cNvPr id="1" name=""/>
        <p:cNvGrpSpPr/>
        <p:nvPr/>
      </p:nvGrpSpPr>
      <p:grpSpPr>
        <a:xfrm>
          <a:off x="0" y="0"/>
          <a:ext cx="0" cy="0"/>
          <a:chOff x="0" y="0"/>
          <a:chExt cx="0" cy="0"/>
        </a:xfrm>
      </p:grpSpPr>
      <p:sp>
        <p:nvSpPr>
          <p:cNvPr id="4" name="Title 1"/>
          <p:cNvSpPr>
            <a:spLocks noGrp="1"/>
          </p:cNvSpPr>
          <p:nvPr>
            <p:ph type="title"/>
          </p:nvPr>
        </p:nvSpPr>
        <p:spPr>
          <a:xfrm>
            <a:off x="1163077" y="8"/>
            <a:ext cx="5981538" cy="720000"/>
          </a:xfrm>
          <a:prstGeom prst="rect">
            <a:avLst/>
          </a:prstGeom>
        </p:spPr>
        <p:txBody>
          <a:bodyPr/>
          <a:lstStyle>
            <a:lvl1pPr algn="ctr">
              <a:defRPr sz="3200" b="1"/>
            </a:lvl1pPr>
          </a:lstStyle>
          <a:p>
            <a:r>
              <a:rPr lang="en-US" dirty="0"/>
              <a:t>Click to edit Master title style</a:t>
            </a:r>
            <a:endParaRPr lang="en-GB" dirty="0"/>
          </a:p>
        </p:txBody>
      </p:sp>
      <p:sp>
        <p:nvSpPr>
          <p:cNvPr id="5" name="Date Placeholder 3"/>
          <p:cNvSpPr>
            <a:spLocks noGrp="1"/>
          </p:cNvSpPr>
          <p:nvPr>
            <p:ph type="dt" sz="half" idx="2"/>
          </p:nvPr>
        </p:nvSpPr>
        <p:spPr>
          <a:xfrm>
            <a:off x="551280" y="6408011"/>
            <a:ext cx="2133600" cy="213483"/>
          </a:xfrm>
          <a:prstGeom prst="rect">
            <a:avLst/>
          </a:prstGeom>
        </p:spPr>
        <p:txBody>
          <a:bodyPr vert="horz" lIns="91440" tIns="45720" rIns="91440" bIns="45720" rtlCol="0" anchor="ctr"/>
          <a:lstStyle>
            <a:lvl1pPr algn="l">
              <a:defRPr sz="1200" b="0">
                <a:solidFill>
                  <a:schemeClr val="tx1">
                    <a:lumMod val="50000"/>
                    <a:lumOff val="50000"/>
                  </a:schemeClr>
                </a:solidFill>
                <a:latin typeface="+mn-lt"/>
                <a:cs typeface="Rage Italic" pitchFamily="66" charset="0"/>
              </a:defRPr>
            </a:lvl1pPr>
          </a:lstStyle>
          <a:p>
            <a:endParaRPr lang="en-US" dirty="0"/>
          </a:p>
        </p:txBody>
      </p:sp>
      <p:sp>
        <p:nvSpPr>
          <p:cNvPr id="6" name="Footer Placeholder 4"/>
          <p:cNvSpPr>
            <a:spLocks noGrp="1"/>
          </p:cNvSpPr>
          <p:nvPr>
            <p:ph type="ftr" sz="quarter" idx="3"/>
          </p:nvPr>
        </p:nvSpPr>
        <p:spPr>
          <a:xfrm>
            <a:off x="3190154" y="6408011"/>
            <a:ext cx="2895600" cy="213483"/>
          </a:xfrm>
          <a:prstGeom prst="rect">
            <a:avLst/>
          </a:prstGeom>
        </p:spPr>
        <p:txBody>
          <a:bodyPr vert="horz" lIns="91440" tIns="45720" rIns="91440" bIns="45720" rtlCol="0" anchor="ctr"/>
          <a:lstStyle>
            <a:lvl1pPr algn="ctr">
              <a:defRPr sz="1200" b="0">
                <a:solidFill>
                  <a:schemeClr val="tx1">
                    <a:lumMod val="50000"/>
                    <a:lumOff val="50000"/>
                  </a:schemeClr>
                </a:solidFill>
                <a:latin typeface="+mn-lt"/>
                <a:cs typeface="Rage Italic" pitchFamily="66" charset="0"/>
              </a:defRPr>
            </a:lvl1pPr>
          </a:lstStyle>
          <a:p>
            <a:endParaRPr lang="en-US" dirty="0"/>
          </a:p>
        </p:txBody>
      </p:sp>
      <p:sp>
        <p:nvSpPr>
          <p:cNvPr id="7" name="Slide Number Placeholder 5"/>
          <p:cNvSpPr>
            <a:spLocks noGrp="1"/>
          </p:cNvSpPr>
          <p:nvPr>
            <p:ph type="sldNum" sz="quarter" idx="4"/>
          </p:nvPr>
        </p:nvSpPr>
        <p:spPr>
          <a:xfrm>
            <a:off x="6579692" y="6408011"/>
            <a:ext cx="2133600" cy="213483"/>
          </a:xfrm>
          <a:prstGeom prst="rect">
            <a:avLst/>
          </a:prstGeom>
        </p:spPr>
        <p:txBody>
          <a:bodyPr vert="horz" lIns="91440" tIns="45720" rIns="91440" bIns="45720" rtlCol="0" anchor="ctr"/>
          <a:lstStyle>
            <a:lvl1pPr algn="r">
              <a:defRPr sz="1200" b="0">
                <a:solidFill>
                  <a:schemeClr val="tx1">
                    <a:lumMod val="50000"/>
                    <a:lumOff val="50000"/>
                  </a:schemeClr>
                </a:solidFill>
                <a:latin typeface="+mn-lt"/>
                <a:cs typeface="Rage Italic" pitchFamily="66" charset="0"/>
              </a:defRPr>
            </a:lvl1pPr>
          </a:lstStyle>
          <a:p>
            <a:fld id="{AC5B1FEA-406A-7749-A5C3-DDCB5F67A4CE}" type="slidenum">
              <a:rPr lang="en-US" smtClean="0"/>
              <a:pPr/>
              <a:t>‹#›</a:t>
            </a:fld>
            <a:endParaRPr lang="en-US" dirty="0"/>
          </a:p>
        </p:txBody>
      </p:sp>
    </p:spTree>
    <p:extLst>
      <p:ext uri="{BB962C8B-B14F-4D97-AF65-F5344CB8AC3E}">
        <p14:creationId xmlns:p14="http://schemas.microsoft.com/office/powerpoint/2010/main" val="262162910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163077" y="8"/>
            <a:ext cx="5981538" cy="720000"/>
          </a:xfrm>
          <a:prstGeom prst="rect">
            <a:avLst/>
          </a:prstGeom>
        </p:spPr>
        <p:txBody>
          <a:bodyPr/>
          <a:lstStyle>
            <a:lvl1pPr algn="ctr">
              <a:defRPr sz="3200" b="1"/>
            </a:lvl1pPr>
          </a:lstStyle>
          <a:p>
            <a:r>
              <a:rPr lang="en-US" dirty="0"/>
              <a:t>Click to edit Master title style</a:t>
            </a:r>
            <a:endParaRPr lang="en-GB" dirty="0"/>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C5B1FEA-406A-7749-A5C3-DDCB5F67A4C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8504237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318210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160911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366950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245559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0664178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6685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A9C6BEF-F81F-4C7F-A5C9-8B0C775F23D3}" type="datetime1">
              <a:rPr lang="en-US"/>
              <a:pPr>
                <a:defRPr/>
              </a:pPr>
              <a:t>1/25/2021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DBC4BA0-60CA-441A-B747-D98091418746}" type="slidenum">
              <a:rPr lang="en-GB"/>
              <a:pPr>
                <a:defRPr/>
              </a:pPr>
              <a:t>‹#›</a:t>
            </a:fld>
            <a:endParaRPr lang="en-GB"/>
          </a:p>
        </p:txBody>
      </p:sp>
    </p:spTree>
    <p:extLst>
      <p:ext uri="{BB962C8B-B14F-4D97-AF65-F5344CB8AC3E}">
        <p14:creationId xmlns:p14="http://schemas.microsoft.com/office/powerpoint/2010/main" val="137398357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82326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100885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906679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465596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64900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userDrawn="1">
  <p:cSld name="1_Test page">
    <p:spTree>
      <p:nvGrpSpPr>
        <p:cNvPr id="1" name=""/>
        <p:cNvGrpSpPr/>
        <p:nvPr/>
      </p:nvGrpSpPr>
      <p:grpSpPr>
        <a:xfrm>
          <a:off x="0" y="0"/>
          <a:ext cx="0" cy="0"/>
          <a:chOff x="0" y="0"/>
          <a:chExt cx="0" cy="0"/>
        </a:xfrm>
      </p:grpSpPr>
      <p:sp>
        <p:nvSpPr>
          <p:cNvPr id="4" name="Title 1"/>
          <p:cNvSpPr>
            <a:spLocks noGrp="1"/>
          </p:cNvSpPr>
          <p:nvPr>
            <p:ph type="title"/>
          </p:nvPr>
        </p:nvSpPr>
        <p:spPr>
          <a:xfrm>
            <a:off x="1163077" y="8"/>
            <a:ext cx="5981538" cy="720000"/>
          </a:xfrm>
          <a:prstGeom prst="rect">
            <a:avLst/>
          </a:prstGeom>
        </p:spPr>
        <p:txBody>
          <a:bodyPr/>
          <a:lstStyle>
            <a:lvl1pPr algn="ctr">
              <a:defRPr sz="3200" b="1"/>
            </a:lvl1pPr>
          </a:lstStyle>
          <a:p>
            <a:r>
              <a:rPr lang="en-US" dirty="0"/>
              <a:t>Click to edit Master title style</a:t>
            </a:r>
            <a:endParaRPr lang="en-GB" dirty="0"/>
          </a:p>
        </p:txBody>
      </p:sp>
      <p:sp>
        <p:nvSpPr>
          <p:cNvPr id="5" name="Date Placeholder 3"/>
          <p:cNvSpPr>
            <a:spLocks noGrp="1"/>
          </p:cNvSpPr>
          <p:nvPr>
            <p:ph type="dt" sz="half" idx="2"/>
          </p:nvPr>
        </p:nvSpPr>
        <p:spPr>
          <a:xfrm>
            <a:off x="551280" y="6408011"/>
            <a:ext cx="2133600" cy="213483"/>
          </a:xfrm>
          <a:prstGeom prst="rect">
            <a:avLst/>
          </a:prstGeom>
        </p:spPr>
        <p:txBody>
          <a:bodyPr vert="horz" lIns="91440" tIns="45720" rIns="91440" bIns="45720" rtlCol="0" anchor="ctr"/>
          <a:lstStyle>
            <a:lvl1pPr algn="l">
              <a:defRPr sz="1200" b="0">
                <a:solidFill>
                  <a:schemeClr val="tx1">
                    <a:lumMod val="50000"/>
                    <a:lumOff val="50000"/>
                  </a:schemeClr>
                </a:solidFill>
                <a:latin typeface="+mn-lt"/>
                <a:cs typeface="Rage Italic" pitchFamily="66" charset="0"/>
              </a:defRPr>
            </a:lvl1pPr>
          </a:lstStyle>
          <a:p>
            <a:endParaRPr lang="en-US" dirty="0">
              <a:solidFill>
                <a:prstClr val="black">
                  <a:lumMod val="50000"/>
                  <a:lumOff val="50000"/>
                </a:prstClr>
              </a:solidFill>
            </a:endParaRPr>
          </a:p>
        </p:txBody>
      </p:sp>
      <p:sp>
        <p:nvSpPr>
          <p:cNvPr id="6" name="Footer Placeholder 4"/>
          <p:cNvSpPr>
            <a:spLocks noGrp="1"/>
          </p:cNvSpPr>
          <p:nvPr>
            <p:ph type="ftr" sz="quarter" idx="3"/>
          </p:nvPr>
        </p:nvSpPr>
        <p:spPr>
          <a:xfrm>
            <a:off x="3190154" y="6408011"/>
            <a:ext cx="2895600" cy="213483"/>
          </a:xfrm>
          <a:prstGeom prst="rect">
            <a:avLst/>
          </a:prstGeom>
        </p:spPr>
        <p:txBody>
          <a:bodyPr vert="horz" lIns="91440" tIns="45720" rIns="91440" bIns="45720" rtlCol="0" anchor="ctr"/>
          <a:lstStyle>
            <a:lvl1pPr algn="ctr">
              <a:defRPr sz="1200" b="0">
                <a:solidFill>
                  <a:schemeClr val="tx1">
                    <a:lumMod val="50000"/>
                    <a:lumOff val="50000"/>
                  </a:schemeClr>
                </a:solidFill>
                <a:latin typeface="+mn-lt"/>
                <a:cs typeface="Rage Italic" pitchFamily="66" charset="0"/>
              </a:defRPr>
            </a:lvl1pPr>
          </a:lstStyle>
          <a:p>
            <a:endParaRPr lang="en-US" dirty="0">
              <a:solidFill>
                <a:prstClr val="black">
                  <a:lumMod val="50000"/>
                  <a:lumOff val="50000"/>
                </a:prstClr>
              </a:solidFill>
            </a:endParaRPr>
          </a:p>
        </p:txBody>
      </p:sp>
      <p:sp>
        <p:nvSpPr>
          <p:cNvPr id="7" name="Slide Number Placeholder 5"/>
          <p:cNvSpPr>
            <a:spLocks noGrp="1"/>
          </p:cNvSpPr>
          <p:nvPr>
            <p:ph type="sldNum" sz="quarter" idx="4"/>
          </p:nvPr>
        </p:nvSpPr>
        <p:spPr>
          <a:xfrm>
            <a:off x="6579692" y="6408011"/>
            <a:ext cx="2133600" cy="213483"/>
          </a:xfrm>
          <a:prstGeom prst="rect">
            <a:avLst/>
          </a:prstGeom>
        </p:spPr>
        <p:txBody>
          <a:bodyPr vert="horz" lIns="91440" tIns="45720" rIns="91440" bIns="45720" rtlCol="0" anchor="ctr"/>
          <a:lstStyle>
            <a:lvl1pPr algn="r">
              <a:defRPr sz="1200" b="0">
                <a:solidFill>
                  <a:schemeClr val="tx1">
                    <a:lumMod val="50000"/>
                    <a:lumOff val="50000"/>
                  </a:schemeClr>
                </a:solidFill>
                <a:latin typeface="+mn-lt"/>
                <a:cs typeface="Rage Italic" pitchFamily="66" charset="0"/>
              </a:defRPr>
            </a:lvl1pPr>
          </a:lstStyle>
          <a:p>
            <a:fld id="{AC5B1FEA-406A-7749-A5C3-DDCB5F67A4CE}" type="slidenum">
              <a:rPr lang="en-US" smtClean="0">
                <a:solidFill>
                  <a:prstClr val="black">
                    <a:lumMod val="50000"/>
                    <a:lumOff val="50000"/>
                  </a:prstClr>
                </a:solidFill>
              </a:rPr>
              <a:pPr/>
              <a:t>‹#›</a:t>
            </a:fld>
            <a:endParaRPr lang="en-US" dirty="0">
              <a:solidFill>
                <a:prstClr val="black">
                  <a:lumMod val="50000"/>
                  <a:lumOff val="50000"/>
                </a:prstClr>
              </a:solidFill>
            </a:endParaRPr>
          </a:p>
        </p:txBody>
      </p:sp>
    </p:spTree>
    <p:extLst>
      <p:ext uri="{BB962C8B-B14F-4D97-AF65-F5344CB8AC3E}">
        <p14:creationId xmlns:p14="http://schemas.microsoft.com/office/powerpoint/2010/main" val="234846509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163077" y="8"/>
            <a:ext cx="5981538" cy="720000"/>
          </a:xfrm>
          <a:prstGeom prst="rect">
            <a:avLst/>
          </a:prstGeom>
        </p:spPr>
        <p:txBody>
          <a:bodyPr/>
          <a:lstStyle>
            <a:lvl1pPr algn="ctr">
              <a:defRPr sz="3200" b="1"/>
            </a:lvl1pPr>
          </a:lstStyle>
          <a:p>
            <a:r>
              <a:rPr lang="en-US" dirty="0"/>
              <a:t>Click to edit Master title style</a:t>
            </a:r>
            <a:endParaRPr lang="en-GB" dirty="0"/>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C5B1FEA-406A-7749-A5C3-DDCB5F67A4CE}"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902614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p:cNvSpPr>
            <a:spLocks noGrp="1"/>
          </p:cNvSpPr>
          <p:nvPr>
            <p:ph type="dt" sz="half" idx="10"/>
          </p:nvPr>
        </p:nvSpPr>
        <p:spPr>
          <a:xfrm>
            <a:off x="457200" y="6245225"/>
            <a:ext cx="2133600" cy="476250"/>
          </a:xfrm>
        </p:spPr>
        <p:txBody>
          <a:bodyPr/>
          <a:lstStyle>
            <a:lvl1pPr>
              <a:defRPr/>
            </a:lvl1pPr>
          </a:lstStyle>
          <a:p>
            <a:fld id="{688D1E87-2407-46DA-AABB-44B2CAF4792C}" type="datetime1">
              <a:rPr lang="en-US" smtClean="0">
                <a:solidFill>
                  <a:srgbClr val="04617B">
                    <a:shade val="90000"/>
                  </a:srgbClr>
                </a:solidFill>
              </a:rPr>
              <a:pPr/>
              <a:t>1/25/2021</a:t>
            </a:fld>
            <a:endParaRPr lang="en-US">
              <a:solidFill>
                <a:srgbClr val="04617B">
                  <a:shade val="90000"/>
                </a:srgbClr>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4617B">
                  <a:shade val="90000"/>
                </a:srgbClr>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3D892B75-F28A-44E1-BDBD-4CB110986ED9}" type="slidenum">
              <a:rPr lang="en-US">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417707103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9"/>
          <p:cNvSpPr>
            <a:spLocks noGrp="1"/>
          </p:cNvSpPr>
          <p:nvPr>
            <p:ph type="dt" sz="half" idx="10"/>
          </p:nvPr>
        </p:nvSpPr>
        <p:spPr/>
        <p:txBody>
          <a:bodyPr/>
          <a:lstStyle>
            <a:lvl1pPr>
              <a:defRPr/>
            </a:lvl1pPr>
          </a:lstStyle>
          <a:p>
            <a:pPr>
              <a:defRPr/>
            </a:pPr>
            <a:fld id="{02553350-25BD-4CD0-8FD8-D90F636011A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01940361-2609-41B6-8EB9-210642B50B3B}"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99241606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E61BC181-2990-4727-BC16-CE8F98619CF3}"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110E2275-003B-4158-A594-296710C89986}"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606342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DECD35A-2DC1-4BDC-ADED-0FE356D6A4B7}" type="datetime1">
              <a:rPr lang="en-US"/>
              <a:pPr>
                <a:defRPr/>
              </a:pPr>
              <a:t>1/25/2021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253269C-6DBC-47A0-ACE4-D43412210C94}" type="slidenum">
              <a:rPr lang="en-GB"/>
              <a:pPr>
                <a:defRPr/>
              </a:pPr>
              <a:t>‹#›</a:t>
            </a:fld>
            <a:endParaRPr lang="en-GB"/>
          </a:p>
        </p:txBody>
      </p:sp>
    </p:spTree>
    <p:extLst>
      <p:ext uri="{BB962C8B-B14F-4D97-AF65-F5344CB8AC3E}">
        <p14:creationId xmlns:p14="http://schemas.microsoft.com/office/powerpoint/2010/main" val="130653151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9"/>
          <p:cNvSpPr>
            <a:spLocks noGrp="1"/>
          </p:cNvSpPr>
          <p:nvPr>
            <p:ph type="dt" sz="half" idx="10"/>
          </p:nvPr>
        </p:nvSpPr>
        <p:spPr/>
        <p:txBody>
          <a:bodyPr/>
          <a:lstStyle>
            <a:lvl1pPr>
              <a:defRPr/>
            </a:lvl1pPr>
          </a:lstStyle>
          <a:p>
            <a:pPr>
              <a:defRPr/>
            </a:pPr>
            <a:fld id="{D9BED3A1-6517-4490-9E45-45F6EC5BE46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23DF185B-0B01-4254-A3B2-C1289D2EE3B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6616361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5ABD16E2-99DC-4F3E-8AAB-F03EE3D78675}"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5D6C121A-80F8-445C-8661-232362329C9A}"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309504589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fld id="{2EEC4C1E-CF5A-4271-A596-7FA008A0FE3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4030FCC8-032F-437B-9250-CB642849B197}"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52586951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fld id="{C90246D4-5A28-4979-B90F-3DF1A5428777}"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283042AB-B197-4E65-9A5C-CB671BF92446}"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72973437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8AEF08F0-2886-475F-9E42-82C3D2374EDC}"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83CB94ED-5EC9-4960-915A-F9EF0AA6CC3C}"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9905560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fld id="{6211A08D-96A3-4626-AFB6-1F628BFBC31D}"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EBE8B61D-7ECE-48C0-8EB5-F3D1820DD073}"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428524159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6836E4F2-B292-442E-B07C-4C51CD6C7042}"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5440AC5F-F21B-4F4F-BDBC-250C70EB61D5}"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60938231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C129FF85-73C4-4662-B615-1FC576278D6F}"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B01E9276-11FD-4821-918D-6E69C44D220B}"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295578328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18A68FAB-C710-4F0D-A915-9F5F26646592}"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BDB49B90-6978-4F3D-AF7B-216BCF0BBF00}" type="slidenum">
              <a:rPr lang="en-US">
                <a:solidFill>
                  <a:srgbClr val="04617B">
                    <a:shade val="90000"/>
                  </a:srgbClr>
                </a:solidFill>
              </a:rPr>
              <a:pPr>
                <a:defRPr/>
              </a:pPr>
              <a:t>‹#›</a:t>
            </a:fld>
            <a:endParaRPr lang="en-US">
              <a:solidFill>
                <a:srgbClr val="04617B">
                  <a:shade val="90000"/>
                </a:srgbClr>
              </a:solidFill>
            </a:endParaRPr>
          </a:p>
        </p:txBody>
      </p:sp>
    </p:spTree>
    <p:extLst>
      <p:ext uri="{BB962C8B-B14F-4D97-AF65-F5344CB8AC3E}">
        <p14:creationId xmlns:p14="http://schemas.microsoft.com/office/powerpoint/2010/main" val="181092424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9975" y="274638"/>
            <a:ext cx="7616825"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054100" y="1614488"/>
            <a:ext cx="3732213" cy="4457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938713" y="161448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938713" y="3919538"/>
            <a:ext cx="3733800" cy="21526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5"/>
          <p:cNvSpPr>
            <a:spLocks noGrp="1"/>
          </p:cNvSpPr>
          <p:nvPr>
            <p:ph type="dt" sz="half" idx="10"/>
          </p:nvPr>
        </p:nvSpPr>
        <p:spPr>
          <a:xfrm>
            <a:off x="989013" y="6234113"/>
            <a:ext cx="2009775" cy="476250"/>
          </a:xfrm>
        </p:spPr>
        <p:txBody>
          <a:bodyPr/>
          <a:lstStyle>
            <a:lvl1pPr>
              <a:defRPr/>
            </a:lvl1pPr>
          </a:lstStyle>
          <a:p>
            <a:fld id="{3B3EC4E7-16C2-46D9-A385-09DF84F35FFA}" type="datetime1">
              <a:rPr lang="fr-FR">
                <a:solidFill>
                  <a:srgbClr val="04617B">
                    <a:shade val="90000"/>
                  </a:srgbClr>
                </a:solidFill>
              </a:rPr>
              <a:pPr/>
              <a:t>25/01/2021</a:t>
            </a:fld>
            <a:r>
              <a:rPr lang="fr-FR">
                <a:solidFill>
                  <a:srgbClr val="04617B">
                    <a:shade val="90000"/>
                  </a:srgbClr>
                </a:solidFill>
              </a:rPr>
              <a:t>Session automne 2003</a:t>
            </a:r>
          </a:p>
        </p:txBody>
      </p:sp>
      <p:sp>
        <p:nvSpPr>
          <p:cNvPr id="7" name="Footer Placeholder 6"/>
          <p:cNvSpPr>
            <a:spLocks noGrp="1"/>
          </p:cNvSpPr>
          <p:nvPr>
            <p:ph type="ftr" sz="quarter" idx="11"/>
          </p:nvPr>
        </p:nvSpPr>
        <p:spPr>
          <a:xfrm>
            <a:off x="3413125" y="6221413"/>
            <a:ext cx="2895600" cy="476250"/>
          </a:xfrm>
        </p:spPr>
        <p:txBody>
          <a:bodyPr/>
          <a:lstStyle>
            <a:lvl1pPr>
              <a:defRPr/>
            </a:lvl1pPr>
          </a:lstStyle>
          <a:p>
            <a:r>
              <a:rPr lang="fr-FR">
                <a:solidFill>
                  <a:srgbClr val="04617B">
                    <a:shade val="90000"/>
                  </a:srgbClr>
                </a:solidFill>
              </a:rPr>
              <a:t>hfhggjdfkgjdkjfHigh Level Dosimetry</a:t>
            </a:r>
          </a:p>
        </p:txBody>
      </p:sp>
      <p:sp>
        <p:nvSpPr>
          <p:cNvPr id="8" name="Slide Number Placeholder 7"/>
          <p:cNvSpPr>
            <a:spLocks noGrp="1"/>
          </p:cNvSpPr>
          <p:nvPr>
            <p:ph type="sldNum" sz="quarter" idx="12"/>
          </p:nvPr>
        </p:nvSpPr>
        <p:spPr>
          <a:xfrm>
            <a:off x="8070850" y="6245225"/>
            <a:ext cx="615950" cy="476250"/>
          </a:xfrm>
        </p:spPr>
        <p:txBody>
          <a:bodyPr/>
          <a:lstStyle>
            <a:lvl1pPr>
              <a:defRPr/>
            </a:lvl1pPr>
          </a:lstStyle>
          <a:p>
            <a:fld id="{9BE92E91-DDC3-420B-A70F-57E4AD74F927}" type="slidenum">
              <a:rPr lang="fr-FR">
                <a:solidFill>
                  <a:srgbClr val="04617B">
                    <a:shade val="90000"/>
                  </a:srgbClr>
                </a:solidFill>
              </a:rPr>
              <a:pPr/>
              <a:t>‹#›</a:t>
            </a:fld>
            <a:endParaRPr lang="fr-FR">
              <a:solidFill>
                <a:srgbClr val="04617B">
                  <a:shade val="90000"/>
                </a:srgbClr>
              </a:solidFill>
            </a:endParaRPr>
          </a:p>
        </p:txBody>
      </p:sp>
    </p:spTree>
    <p:extLst>
      <p:ext uri="{BB962C8B-B14F-4D97-AF65-F5344CB8AC3E}">
        <p14:creationId xmlns:p14="http://schemas.microsoft.com/office/powerpoint/2010/main" val="2337264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slideLayout" Target="../slideLayouts/slideLayout126.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5" Type="http://schemas.openxmlformats.org/officeDocument/2006/relationships/image" Target="../media/image1.JPG"/><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image" Target="../media/image1.JPG"/><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theme" Target="../theme/theme11.xml"/><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image" Target="../media/image1.JPG"/><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theme" Target="../theme/theme12.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6.xml"/><Relationship Id="rId13" Type="http://schemas.openxmlformats.org/officeDocument/2006/relationships/slideLayout" Target="../slideLayouts/slideLayout161.xml"/><Relationship Id="rId3" Type="http://schemas.openxmlformats.org/officeDocument/2006/relationships/slideLayout" Target="../slideLayouts/slideLayout151.xml"/><Relationship Id="rId7" Type="http://schemas.openxmlformats.org/officeDocument/2006/relationships/slideLayout" Target="../slideLayouts/slideLayout155.xml"/><Relationship Id="rId12" Type="http://schemas.openxmlformats.org/officeDocument/2006/relationships/slideLayout" Target="../slideLayouts/slideLayout160.xml"/><Relationship Id="rId17" Type="http://schemas.openxmlformats.org/officeDocument/2006/relationships/image" Target="../media/image4.jpeg"/><Relationship Id="rId2" Type="http://schemas.openxmlformats.org/officeDocument/2006/relationships/slideLayout" Target="../slideLayouts/slideLayout150.xml"/><Relationship Id="rId16" Type="http://schemas.openxmlformats.org/officeDocument/2006/relationships/image" Target="../media/image1.JPG"/><Relationship Id="rId1" Type="http://schemas.openxmlformats.org/officeDocument/2006/relationships/slideLayout" Target="../slideLayouts/slideLayout149.xml"/><Relationship Id="rId6" Type="http://schemas.openxmlformats.org/officeDocument/2006/relationships/slideLayout" Target="../slideLayouts/slideLayout154.xml"/><Relationship Id="rId11" Type="http://schemas.openxmlformats.org/officeDocument/2006/relationships/slideLayout" Target="../slideLayouts/slideLayout159.xml"/><Relationship Id="rId5" Type="http://schemas.openxmlformats.org/officeDocument/2006/relationships/slideLayout" Target="../slideLayouts/slideLayout153.xml"/><Relationship Id="rId15" Type="http://schemas.openxmlformats.org/officeDocument/2006/relationships/theme" Target="../theme/theme13.xml"/><Relationship Id="rId10" Type="http://schemas.openxmlformats.org/officeDocument/2006/relationships/slideLayout" Target="../slideLayouts/slideLayout158.xml"/><Relationship Id="rId4" Type="http://schemas.openxmlformats.org/officeDocument/2006/relationships/slideLayout" Target="../slideLayouts/slideLayout152.xml"/><Relationship Id="rId9" Type="http://schemas.openxmlformats.org/officeDocument/2006/relationships/slideLayout" Target="../slideLayouts/slideLayout157.xml"/><Relationship Id="rId14" Type="http://schemas.openxmlformats.org/officeDocument/2006/relationships/slideLayout" Target="../slideLayouts/slideLayout16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70.xml"/><Relationship Id="rId3" Type="http://schemas.openxmlformats.org/officeDocument/2006/relationships/slideLayout" Target="../slideLayouts/slideLayout165.xml"/><Relationship Id="rId7" Type="http://schemas.openxmlformats.org/officeDocument/2006/relationships/slideLayout" Target="../slideLayouts/slideLayout169.xml"/><Relationship Id="rId12" Type="http://schemas.openxmlformats.org/officeDocument/2006/relationships/theme" Target="../theme/theme14.xml"/><Relationship Id="rId2" Type="http://schemas.openxmlformats.org/officeDocument/2006/relationships/slideLayout" Target="../slideLayouts/slideLayout164.xml"/><Relationship Id="rId1" Type="http://schemas.openxmlformats.org/officeDocument/2006/relationships/slideLayout" Target="../slideLayouts/slideLayout163.xml"/><Relationship Id="rId6" Type="http://schemas.openxmlformats.org/officeDocument/2006/relationships/slideLayout" Target="../slideLayouts/slideLayout168.xml"/><Relationship Id="rId11" Type="http://schemas.openxmlformats.org/officeDocument/2006/relationships/slideLayout" Target="../slideLayouts/slideLayout173.xml"/><Relationship Id="rId5" Type="http://schemas.openxmlformats.org/officeDocument/2006/relationships/slideLayout" Target="../slideLayouts/slideLayout167.xml"/><Relationship Id="rId10" Type="http://schemas.openxmlformats.org/officeDocument/2006/relationships/slideLayout" Target="../slideLayouts/slideLayout172.xml"/><Relationship Id="rId4" Type="http://schemas.openxmlformats.org/officeDocument/2006/relationships/slideLayout" Target="../slideLayouts/slideLayout166.xml"/><Relationship Id="rId9" Type="http://schemas.openxmlformats.org/officeDocument/2006/relationships/slideLayout" Target="../slideLayouts/slideLayout171.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1.xml"/><Relationship Id="rId3" Type="http://schemas.openxmlformats.org/officeDocument/2006/relationships/slideLayout" Target="../slideLayouts/slideLayout176.xml"/><Relationship Id="rId7" Type="http://schemas.openxmlformats.org/officeDocument/2006/relationships/slideLayout" Target="../slideLayouts/slideLayout180.xml"/><Relationship Id="rId12" Type="http://schemas.openxmlformats.org/officeDocument/2006/relationships/theme" Target="../theme/theme15.xml"/><Relationship Id="rId2" Type="http://schemas.openxmlformats.org/officeDocument/2006/relationships/slideLayout" Target="../slideLayouts/slideLayout175.xml"/><Relationship Id="rId1" Type="http://schemas.openxmlformats.org/officeDocument/2006/relationships/slideLayout" Target="../slideLayouts/slideLayout174.xml"/><Relationship Id="rId6" Type="http://schemas.openxmlformats.org/officeDocument/2006/relationships/slideLayout" Target="../slideLayouts/slideLayout179.xml"/><Relationship Id="rId11" Type="http://schemas.openxmlformats.org/officeDocument/2006/relationships/slideLayout" Target="../slideLayouts/slideLayout184.xml"/><Relationship Id="rId5" Type="http://schemas.openxmlformats.org/officeDocument/2006/relationships/slideLayout" Target="../slideLayouts/slideLayout178.xml"/><Relationship Id="rId10" Type="http://schemas.openxmlformats.org/officeDocument/2006/relationships/slideLayout" Target="../slideLayouts/slideLayout183.xml"/><Relationship Id="rId4" Type="http://schemas.openxmlformats.org/officeDocument/2006/relationships/slideLayout" Target="../slideLayouts/slideLayout177.xml"/><Relationship Id="rId9" Type="http://schemas.openxmlformats.org/officeDocument/2006/relationships/slideLayout" Target="../slideLayouts/slideLayout182.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92.xml"/><Relationship Id="rId3" Type="http://schemas.openxmlformats.org/officeDocument/2006/relationships/slideLayout" Target="../slideLayouts/slideLayout187.xml"/><Relationship Id="rId7" Type="http://schemas.openxmlformats.org/officeDocument/2006/relationships/slideLayout" Target="../slideLayouts/slideLayout191.xml"/><Relationship Id="rId12" Type="http://schemas.openxmlformats.org/officeDocument/2006/relationships/theme" Target="../theme/theme16.xml"/><Relationship Id="rId2" Type="http://schemas.openxmlformats.org/officeDocument/2006/relationships/slideLayout" Target="../slideLayouts/slideLayout186.xml"/><Relationship Id="rId1" Type="http://schemas.openxmlformats.org/officeDocument/2006/relationships/slideLayout" Target="../slideLayouts/slideLayout185.xml"/><Relationship Id="rId6" Type="http://schemas.openxmlformats.org/officeDocument/2006/relationships/slideLayout" Target="../slideLayouts/slideLayout190.xml"/><Relationship Id="rId11" Type="http://schemas.openxmlformats.org/officeDocument/2006/relationships/slideLayout" Target="../slideLayouts/slideLayout195.xml"/><Relationship Id="rId5" Type="http://schemas.openxmlformats.org/officeDocument/2006/relationships/slideLayout" Target="../slideLayouts/slideLayout189.xml"/><Relationship Id="rId10" Type="http://schemas.openxmlformats.org/officeDocument/2006/relationships/slideLayout" Target="../slideLayouts/slideLayout194.xml"/><Relationship Id="rId4" Type="http://schemas.openxmlformats.org/officeDocument/2006/relationships/slideLayout" Target="../slideLayouts/slideLayout188.xml"/><Relationship Id="rId9" Type="http://schemas.openxmlformats.org/officeDocument/2006/relationships/slideLayout" Target="../slideLayouts/slideLayout193.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203.xml"/><Relationship Id="rId3" Type="http://schemas.openxmlformats.org/officeDocument/2006/relationships/slideLayout" Target="../slideLayouts/slideLayout198.xml"/><Relationship Id="rId7" Type="http://schemas.openxmlformats.org/officeDocument/2006/relationships/slideLayout" Target="../slideLayouts/slideLayout202.xml"/><Relationship Id="rId12" Type="http://schemas.openxmlformats.org/officeDocument/2006/relationships/theme" Target="../theme/theme17.xml"/><Relationship Id="rId2" Type="http://schemas.openxmlformats.org/officeDocument/2006/relationships/slideLayout" Target="../slideLayouts/slideLayout197.xml"/><Relationship Id="rId1" Type="http://schemas.openxmlformats.org/officeDocument/2006/relationships/slideLayout" Target="../slideLayouts/slideLayout196.xml"/><Relationship Id="rId6" Type="http://schemas.openxmlformats.org/officeDocument/2006/relationships/slideLayout" Target="../slideLayouts/slideLayout201.xml"/><Relationship Id="rId11" Type="http://schemas.openxmlformats.org/officeDocument/2006/relationships/slideLayout" Target="../slideLayouts/slideLayout206.xml"/><Relationship Id="rId5" Type="http://schemas.openxmlformats.org/officeDocument/2006/relationships/slideLayout" Target="../slideLayouts/slideLayout200.xml"/><Relationship Id="rId10" Type="http://schemas.openxmlformats.org/officeDocument/2006/relationships/slideLayout" Target="../slideLayouts/slideLayout205.xml"/><Relationship Id="rId4" Type="http://schemas.openxmlformats.org/officeDocument/2006/relationships/slideLayout" Target="../slideLayouts/slideLayout199.xml"/><Relationship Id="rId9" Type="http://schemas.openxmlformats.org/officeDocument/2006/relationships/slideLayout" Target="../slideLayouts/slideLayout204.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14.xml"/><Relationship Id="rId13" Type="http://schemas.openxmlformats.org/officeDocument/2006/relationships/theme" Target="../theme/theme18.xml"/><Relationship Id="rId3" Type="http://schemas.openxmlformats.org/officeDocument/2006/relationships/slideLayout" Target="../slideLayouts/slideLayout209.xml"/><Relationship Id="rId7" Type="http://schemas.openxmlformats.org/officeDocument/2006/relationships/slideLayout" Target="../slideLayouts/slideLayout213.xml"/><Relationship Id="rId12" Type="http://schemas.openxmlformats.org/officeDocument/2006/relationships/slideLayout" Target="../slideLayouts/slideLayout218.xml"/><Relationship Id="rId2" Type="http://schemas.openxmlformats.org/officeDocument/2006/relationships/slideLayout" Target="../slideLayouts/slideLayout208.xml"/><Relationship Id="rId1" Type="http://schemas.openxmlformats.org/officeDocument/2006/relationships/slideLayout" Target="../slideLayouts/slideLayout207.xml"/><Relationship Id="rId6" Type="http://schemas.openxmlformats.org/officeDocument/2006/relationships/slideLayout" Target="../slideLayouts/slideLayout212.xml"/><Relationship Id="rId11" Type="http://schemas.openxmlformats.org/officeDocument/2006/relationships/slideLayout" Target="../slideLayouts/slideLayout217.xml"/><Relationship Id="rId5" Type="http://schemas.openxmlformats.org/officeDocument/2006/relationships/slideLayout" Target="../slideLayouts/slideLayout211.xml"/><Relationship Id="rId10" Type="http://schemas.openxmlformats.org/officeDocument/2006/relationships/slideLayout" Target="../slideLayouts/slideLayout216.xml"/><Relationship Id="rId4" Type="http://schemas.openxmlformats.org/officeDocument/2006/relationships/slideLayout" Target="../slideLayouts/slideLayout210.xml"/><Relationship Id="rId9" Type="http://schemas.openxmlformats.org/officeDocument/2006/relationships/slideLayout" Target="../slideLayouts/slideLayout215.xml"/><Relationship Id="rId14" Type="http://schemas.openxmlformats.org/officeDocument/2006/relationships/image" Target="../media/image6.jpe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26.xml"/><Relationship Id="rId13" Type="http://schemas.openxmlformats.org/officeDocument/2006/relationships/slideLayout" Target="../slideLayouts/slideLayout231.xml"/><Relationship Id="rId3" Type="http://schemas.openxmlformats.org/officeDocument/2006/relationships/slideLayout" Target="../slideLayouts/slideLayout221.xml"/><Relationship Id="rId7" Type="http://schemas.openxmlformats.org/officeDocument/2006/relationships/slideLayout" Target="../slideLayouts/slideLayout225.xml"/><Relationship Id="rId12" Type="http://schemas.openxmlformats.org/officeDocument/2006/relationships/slideLayout" Target="../slideLayouts/slideLayout230.xml"/><Relationship Id="rId17" Type="http://schemas.openxmlformats.org/officeDocument/2006/relationships/image" Target="../media/image7.jpeg"/><Relationship Id="rId2" Type="http://schemas.openxmlformats.org/officeDocument/2006/relationships/slideLayout" Target="../slideLayouts/slideLayout220.xml"/><Relationship Id="rId16" Type="http://schemas.openxmlformats.org/officeDocument/2006/relationships/theme" Target="../theme/theme19.xml"/><Relationship Id="rId1" Type="http://schemas.openxmlformats.org/officeDocument/2006/relationships/slideLayout" Target="../slideLayouts/slideLayout219.xml"/><Relationship Id="rId6" Type="http://schemas.openxmlformats.org/officeDocument/2006/relationships/slideLayout" Target="../slideLayouts/slideLayout224.xml"/><Relationship Id="rId11" Type="http://schemas.openxmlformats.org/officeDocument/2006/relationships/slideLayout" Target="../slideLayouts/slideLayout229.xml"/><Relationship Id="rId5" Type="http://schemas.openxmlformats.org/officeDocument/2006/relationships/slideLayout" Target="../slideLayouts/slideLayout223.xml"/><Relationship Id="rId15" Type="http://schemas.openxmlformats.org/officeDocument/2006/relationships/slideLayout" Target="../slideLayouts/slideLayout233.xml"/><Relationship Id="rId10" Type="http://schemas.openxmlformats.org/officeDocument/2006/relationships/slideLayout" Target="../slideLayouts/slideLayout228.xml"/><Relationship Id="rId4" Type="http://schemas.openxmlformats.org/officeDocument/2006/relationships/slideLayout" Target="../slideLayouts/slideLayout222.xml"/><Relationship Id="rId9" Type="http://schemas.openxmlformats.org/officeDocument/2006/relationships/slideLayout" Target="../slideLayouts/slideLayout227.xml"/><Relationship Id="rId14" Type="http://schemas.openxmlformats.org/officeDocument/2006/relationships/slideLayout" Target="../slideLayouts/slideLayout23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JP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41.xml"/><Relationship Id="rId13" Type="http://schemas.openxmlformats.org/officeDocument/2006/relationships/slideLayout" Target="../slideLayouts/slideLayout246.xml"/><Relationship Id="rId3" Type="http://schemas.openxmlformats.org/officeDocument/2006/relationships/slideLayout" Target="../slideLayouts/slideLayout236.xml"/><Relationship Id="rId7" Type="http://schemas.openxmlformats.org/officeDocument/2006/relationships/slideLayout" Target="../slideLayouts/slideLayout240.xml"/><Relationship Id="rId12" Type="http://schemas.openxmlformats.org/officeDocument/2006/relationships/slideLayout" Target="../slideLayouts/slideLayout245.xml"/><Relationship Id="rId17" Type="http://schemas.openxmlformats.org/officeDocument/2006/relationships/image" Target="../media/image7.jpeg"/><Relationship Id="rId2" Type="http://schemas.openxmlformats.org/officeDocument/2006/relationships/slideLayout" Target="../slideLayouts/slideLayout235.xml"/><Relationship Id="rId16" Type="http://schemas.openxmlformats.org/officeDocument/2006/relationships/theme" Target="../theme/theme20.xml"/><Relationship Id="rId1" Type="http://schemas.openxmlformats.org/officeDocument/2006/relationships/slideLayout" Target="../slideLayouts/slideLayout234.xml"/><Relationship Id="rId6" Type="http://schemas.openxmlformats.org/officeDocument/2006/relationships/slideLayout" Target="../slideLayouts/slideLayout239.xml"/><Relationship Id="rId11" Type="http://schemas.openxmlformats.org/officeDocument/2006/relationships/slideLayout" Target="../slideLayouts/slideLayout244.xml"/><Relationship Id="rId5" Type="http://schemas.openxmlformats.org/officeDocument/2006/relationships/slideLayout" Target="../slideLayouts/slideLayout238.xml"/><Relationship Id="rId15" Type="http://schemas.openxmlformats.org/officeDocument/2006/relationships/slideLayout" Target="../slideLayouts/slideLayout248.xml"/><Relationship Id="rId10" Type="http://schemas.openxmlformats.org/officeDocument/2006/relationships/slideLayout" Target="../slideLayouts/slideLayout243.xml"/><Relationship Id="rId4" Type="http://schemas.openxmlformats.org/officeDocument/2006/relationships/slideLayout" Target="../slideLayouts/slideLayout237.xml"/><Relationship Id="rId9" Type="http://schemas.openxmlformats.org/officeDocument/2006/relationships/slideLayout" Target="../slideLayouts/slideLayout242.xml"/><Relationship Id="rId14" Type="http://schemas.openxmlformats.org/officeDocument/2006/relationships/slideLayout" Target="../slideLayouts/slideLayout247.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56.xml"/><Relationship Id="rId3" Type="http://schemas.openxmlformats.org/officeDocument/2006/relationships/slideLayout" Target="../slideLayouts/slideLayout251.xml"/><Relationship Id="rId7" Type="http://schemas.openxmlformats.org/officeDocument/2006/relationships/slideLayout" Target="../slideLayouts/slideLayout255.xml"/><Relationship Id="rId12" Type="http://schemas.openxmlformats.org/officeDocument/2006/relationships/theme" Target="../theme/theme21.xml"/><Relationship Id="rId2" Type="http://schemas.openxmlformats.org/officeDocument/2006/relationships/slideLayout" Target="../slideLayouts/slideLayout250.xml"/><Relationship Id="rId1" Type="http://schemas.openxmlformats.org/officeDocument/2006/relationships/slideLayout" Target="../slideLayouts/slideLayout249.xml"/><Relationship Id="rId6" Type="http://schemas.openxmlformats.org/officeDocument/2006/relationships/slideLayout" Target="../slideLayouts/slideLayout254.xml"/><Relationship Id="rId11" Type="http://schemas.openxmlformats.org/officeDocument/2006/relationships/slideLayout" Target="../slideLayouts/slideLayout259.xml"/><Relationship Id="rId5" Type="http://schemas.openxmlformats.org/officeDocument/2006/relationships/slideLayout" Target="../slideLayouts/slideLayout253.xml"/><Relationship Id="rId10" Type="http://schemas.openxmlformats.org/officeDocument/2006/relationships/slideLayout" Target="../slideLayouts/slideLayout258.xml"/><Relationship Id="rId4" Type="http://schemas.openxmlformats.org/officeDocument/2006/relationships/slideLayout" Target="../slideLayouts/slideLayout252.xml"/><Relationship Id="rId9" Type="http://schemas.openxmlformats.org/officeDocument/2006/relationships/slideLayout" Target="../slideLayouts/slideLayout257.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67.xml"/><Relationship Id="rId13" Type="http://schemas.openxmlformats.org/officeDocument/2006/relationships/slideLayout" Target="../slideLayouts/slideLayout272.xml"/><Relationship Id="rId3" Type="http://schemas.openxmlformats.org/officeDocument/2006/relationships/slideLayout" Target="../slideLayouts/slideLayout262.xml"/><Relationship Id="rId7" Type="http://schemas.openxmlformats.org/officeDocument/2006/relationships/slideLayout" Target="../slideLayouts/slideLayout266.xml"/><Relationship Id="rId12" Type="http://schemas.openxmlformats.org/officeDocument/2006/relationships/slideLayout" Target="../slideLayouts/slideLayout271.xml"/><Relationship Id="rId2" Type="http://schemas.openxmlformats.org/officeDocument/2006/relationships/slideLayout" Target="../slideLayouts/slideLayout261.xml"/><Relationship Id="rId1" Type="http://schemas.openxmlformats.org/officeDocument/2006/relationships/slideLayout" Target="../slideLayouts/slideLayout260.xml"/><Relationship Id="rId6" Type="http://schemas.openxmlformats.org/officeDocument/2006/relationships/slideLayout" Target="../slideLayouts/slideLayout265.xml"/><Relationship Id="rId11" Type="http://schemas.openxmlformats.org/officeDocument/2006/relationships/slideLayout" Target="../slideLayouts/slideLayout270.xml"/><Relationship Id="rId5" Type="http://schemas.openxmlformats.org/officeDocument/2006/relationships/slideLayout" Target="../slideLayouts/slideLayout264.xml"/><Relationship Id="rId10" Type="http://schemas.openxmlformats.org/officeDocument/2006/relationships/slideLayout" Target="../slideLayouts/slideLayout269.xml"/><Relationship Id="rId4" Type="http://schemas.openxmlformats.org/officeDocument/2006/relationships/slideLayout" Target="../slideLayouts/slideLayout263.xml"/><Relationship Id="rId9" Type="http://schemas.openxmlformats.org/officeDocument/2006/relationships/slideLayout" Target="../slideLayouts/slideLayout268.xml"/><Relationship Id="rId14"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80.xml"/><Relationship Id="rId13" Type="http://schemas.openxmlformats.org/officeDocument/2006/relationships/theme" Target="../theme/theme23.xml"/><Relationship Id="rId3" Type="http://schemas.openxmlformats.org/officeDocument/2006/relationships/slideLayout" Target="../slideLayouts/slideLayout275.xml"/><Relationship Id="rId7" Type="http://schemas.openxmlformats.org/officeDocument/2006/relationships/slideLayout" Target="../slideLayouts/slideLayout279.xml"/><Relationship Id="rId12" Type="http://schemas.openxmlformats.org/officeDocument/2006/relationships/slideLayout" Target="../slideLayouts/slideLayout284.xml"/><Relationship Id="rId2" Type="http://schemas.openxmlformats.org/officeDocument/2006/relationships/slideLayout" Target="../slideLayouts/slideLayout274.xml"/><Relationship Id="rId1" Type="http://schemas.openxmlformats.org/officeDocument/2006/relationships/slideLayout" Target="../slideLayouts/slideLayout273.xml"/><Relationship Id="rId6" Type="http://schemas.openxmlformats.org/officeDocument/2006/relationships/slideLayout" Target="../slideLayouts/slideLayout278.xml"/><Relationship Id="rId11" Type="http://schemas.openxmlformats.org/officeDocument/2006/relationships/slideLayout" Target="../slideLayouts/slideLayout283.xml"/><Relationship Id="rId5" Type="http://schemas.openxmlformats.org/officeDocument/2006/relationships/slideLayout" Target="../slideLayouts/slideLayout277.xml"/><Relationship Id="rId10" Type="http://schemas.openxmlformats.org/officeDocument/2006/relationships/slideLayout" Target="../slideLayouts/slideLayout282.xml"/><Relationship Id="rId4" Type="http://schemas.openxmlformats.org/officeDocument/2006/relationships/slideLayout" Target="../slideLayouts/slideLayout276.xml"/><Relationship Id="rId9" Type="http://schemas.openxmlformats.org/officeDocument/2006/relationships/slideLayout" Target="../slideLayouts/slideLayout281.xml"/><Relationship Id="rId14" Type="http://schemas.openxmlformats.org/officeDocument/2006/relationships/image" Target="../media/image1.JPG"/></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92.xml"/><Relationship Id="rId3" Type="http://schemas.openxmlformats.org/officeDocument/2006/relationships/slideLayout" Target="../slideLayouts/slideLayout287.xml"/><Relationship Id="rId7" Type="http://schemas.openxmlformats.org/officeDocument/2006/relationships/slideLayout" Target="../slideLayouts/slideLayout291.xml"/><Relationship Id="rId12" Type="http://schemas.openxmlformats.org/officeDocument/2006/relationships/theme" Target="../theme/theme24.xml"/><Relationship Id="rId2" Type="http://schemas.openxmlformats.org/officeDocument/2006/relationships/slideLayout" Target="../slideLayouts/slideLayout286.xml"/><Relationship Id="rId1" Type="http://schemas.openxmlformats.org/officeDocument/2006/relationships/slideLayout" Target="../slideLayouts/slideLayout285.xml"/><Relationship Id="rId6" Type="http://schemas.openxmlformats.org/officeDocument/2006/relationships/slideLayout" Target="../slideLayouts/slideLayout290.xml"/><Relationship Id="rId11" Type="http://schemas.openxmlformats.org/officeDocument/2006/relationships/slideLayout" Target="../slideLayouts/slideLayout295.xml"/><Relationship Id="rId5" Type="http://schemas.openxmlformats.org/officeDocument/2006/relationships/slideLayout" Target="../slideLayouts/slideLayout289.xml"/><Relationship Id="rId10" Type="http://schemas.openxmlformats.org/officeDocument/2006/relationships/slideLayout" Target="../slideLayouts/slideLayout294.xml"/><Relationship Id="rId4" Type="http://schemas.openxmlformats.org/officeDocument/2006/relationships/slideLayout" Target="../slideLayouts/slideLayout288.xml"/><Relationship Id="rId9" Type="http://schemas.openxmlformats.org/officeDocument/2006/relationships/slideLayout" Target="../slideLayouts/slideLayout293.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303.xml"/><Relationship Id="rId13" Type="http://schemas.openxmlformats.org/officeDocument/2006/relationships/theme" Target="../theme/theme25.xml"/><Relationship Id="rId3" Type="http://schemas.openxmlformats.org/officeDocument/2006/relationships/slideLayout" Target="../slideLayouts/slideLayout298.xml"/><Relationship Id="rId7" Type="http://schemas.openxmlformats.org/officeDocument/2006/relationships/slideLayout" Target="../slideLayouts/slideLayout302.xml"/><Relationship Id="rId12" Type="http://schemas.openxmlformats.org/officeDocument/2006/relationships/slideLayout" Target="../slideLayouts/slideLayout307.xml"/><Relationship Id="rId2" Type="http://schemas.openxmlformats.org/officeDocument/2006/relationships/slideLayout" Target="../slideLayouts/slideLayout297.xml"/><Relationship Id="rId1" Type="http://schemas.openxmlformats.org/officeDocument/2006/relationships/slideLayout" Target="../slideLayouts/slideLayout296.xml"/><Relationship Id="rId6" Type="http://schemas.openxmlformats.org/officeDocument/2006/relationships/slideLayout" Target="../slideLayouts/slideLayout301.xml"/><Relationship Id="rId11" Type="http://schemas.openxmlformats.org/officeDocument/2006/relationships/slideLayout" Target="../slideLayouts/slideLayout306.xml"/><Relationship Id="rId5" Type="http://schemas.openxmlformats.org/officeDocument/2006/relationships/slideLayout" Target="../slideLayouts/slideLayout300.xml"/><Relationship Id="rId10" Type="http://schemas.openxmlformats.org/officeDocument/2006/relationships/slideLayout" Target="../slideLayouts/slideLayout305.xml"/><Relationship Id="rId4" Type="http://schemas.openxmlformats.org/officeDocument/2006/relationships/slideLayout" Target="../slideLayouts/slideLayout299.xml"/><Relationship Id="rId9" Type="http://schemas.openxmlformats.org/officeDocument/2006/relationships/slideLayout" Target="../slideLayouts/slideLayout304.xml"/><Relationship Id="rId14" Type="http://schemas.openxmlformats.org/officeDocument/2006/relationships/image" Target="../media/image6.jpeg"/></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315.xml"/><Relationship Id="rId13" Type="http://schemas.openxmlformats.org/officeDocument/2006/relationships/theme" Target="../theme/theme26.xml"/><Relationship Id="rId3" Type="http://schemas.openxmlformats.org/officeDocument/2006/relationships/slideLayout" Target="../slideLayouts/slideLayout310.xml"/><Relationship Id="rId7" Type="http://schemas.openxmlformats.org/officeDocument/2006/relationships/slideLayout" Target="../slideLayouts/slideLayout314.xml"/><Relationship Id="rId12" Type="http://schemas.openxmlformats.org/officeDocument/2006/relationships/slideLayout" Target="../slideLayouts/slideLayout319.xml"/><Relationship Id="rId2" Type="http://schemas.openxmlformats.org/officeDocument/2006/relationships/slideLayout" Target="../slideLayouts/slideLayout309.xml"/><Relationship Id="rId1" Type="http://schemas.openxmlformats.org/officeDocument/2006/relationships/slideLayout" Target="../slideLayouts/slideLayout308.xml"/><Relationship Id="rId6" Type="http://schemas.openxmlformats.org/officeDocument/2006/relationships/slideLayout" Target="../slideLayouts/slideLayout313.xml"/><Relationship Id="rId11" Type="http://schemas.openxmlformats.org/officeDocument/2006/relationships/slideLayout" Target="../slideLayouts/slideLayout318.xml"/><Relationship Id="rId5" Type="http://schemas.openxmlformats.org/officeDocument/2006/relationships/slideLayout" Target="../slideLayouts/slideLayout312.xml"/><Relationship Id="rId15" Type="http://schemas.openxmlformats.org/officeDocument/2006/relationships/image" Target="../media/image4.jpeg"/><Relationship Id="rId10" Type="http://schemas.openxmlformats.org/officeDocument/2006/relationships/slideLayout" Target="../slideLayouts/slideLayout317.xml"/><Relationship Id="rId4" Type="http://schemas.openxmlformats.org/officeDocument/2006/relationships/slideLayout" Target="../slideLayouts/slideLayout311.xml"/><Relationship Id="rId9" Type="http://schemas.openxmlformats.org/officeDocument/2006/relationships/slideLayout" Target="../slideLayouts/slideLayout316.xml"/><Relationship Id="rId1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4.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1.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image" Target="../media/image1.JP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1.JP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17" Type="http://schemas.openxmlformats.org/officeDocument/2006/relationships/image" Target="../media/image4.jpeg"/><Relationship Id="rId2" Type="http://schemas.openxmlformats.org/officeDocument/2006/relationships/slideLayout" Target="../slideLayouts/slideLayout75.xml"/><Relationship Id="rId16" Type="http://schemas.openxmlformats.org/officeDocument/2006/relationships/image" Target="../media/image1.JPG"/><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theme" Target="../theme/theme7.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slideLayout" Target="../slideLayouts/slideLayout8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image" Target="../media/image1.JPG"/><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image" Target="../media/image1.JPG"/><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charset="0"/>
                <a:ea typeface="ＭＳ Ｐゴシック" pitchFamily="16" charset="-128"/>
              </a:defRPr>
            </a:lvl1pPr>
          </a:lstStyle>
          <a:p>
            <a:pPr>
              <a:defRPr/>
            </a:pPr>
            <a:fld id="{6B4BB555-B64A-46B6-92C9-68B3B80579F6}" type="datetime1">
              <a:rPr lang="en-US"/>
              <a:pPr>
                <a:defRPr/>
              </a:pPr>
              <a:t>1/25/2021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Arial" charset="0"/>
                <a:ea typeface="ＭＳ Ｐゴシック" pitchFamily="16" charset="-128"/>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charset="0"/>
                <a:ea typeface="ＭＳ Ｐゴシック" pitchFamily="16" charset="-128"/>
              </a:defRPr>
            </a:lvl1pPr>
          </a:lstStyle>
          <a:p>
            <a:pPr>
              <a:defRPr/>
            </a:pPr>
            <a:fld id="{067F15A2-0EA0-4E97-A1B0-03FEC5F79E6A}"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 id="2147484125" r:id="rId12"/>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16" charset="-128"/>
          <a:cs typeface="+mj-cs"/>
        </a:defRPr>
      </a:lvl1pPr>
      <a:lvl2pPr algn="ctr" rtl="0" eaLnBrk="0" fontAlgn="base" hangingPunct="0">
        <a:spcBef>
          <a:spcPct val="0"/>
        </a:spcBef>
        <a:spcAft>
          <a:spcPct val="0"/>
        </a:spcAft>
        <a:defRPr sz="4400">
          <a:solidFill>
            <a:schemeClr val="tx1"/>
          </a:solidFill>
          <a:latin typeface="Calibri" pitchFamily="16" charset="0"/>
          <a:ea typeface="ＭＳ Ｐゴシック" pitchFamily="16" charset="-128"/>
        </a:defRPr>
      </a:lvl2pPr>
      <a:lvl3pPr algn="ctr" rtl="0" eaLnBrk="0" fontAlgn="base" hangingPunct="0">
        <a:spcBef>
          <a:spcPct val="0"/>
        </a:spcBef>
        <a:spcAft>
          <a:spcPct val="0"/>
        </a:spcAft>
        <a:defRPr sz="4400">
          <a:solidFill>
            <a:schemeClr val="tx1"/>
          </a:solidFill>
          <a:latin typeface="Calibri" pitchFamily="16" charset="0"/>
          <a:ea typeface="ＭＳ Ｐゴシック" pitchFamily="16" charset="-128"/>
        </a:defRPr>
      </a:lvl3pPr>
      <a:lvl4pPr algn="ctr" rtl="0" eaLnBrk="0" fontAlgn="base" hangingPunct="0">
        <a:spcBef>
          <a:spcPct val="0"/>
        </a:spcBef>
        <a:spcAft>
          <a:spcPct val="0"/>
        </a:spcAft>
        <a:defRPr sz="4400">
          <a:solidFill>
            <a:schemeClr val="tx1"/>
          </a:solidFill>
          <a:latin typeface="Calibri" pitchFamily="16" charset="0"/>
          <a:ea typeface="ＭＳ Ｐゴシック" pitchFamily="16" charset="-128"/>
        </a:defRPr>
      </a:lvl4pPr>
      <a:lvl5pPr algn="ctr" rtl="0" eaLnBrk="0" fontAlgn="base" hangingPunct="0">
        <a:spcBef>
          <a:spcPct val="0"/>
        </a:spcBef>
        <a:spcAft>
          <a:spcPct val="0"/>
        </a:spcAft>
        <a:defRPr sz="4400">
          <a:solidFill>
            <a:schemeClr val="tx1"/>
          </a:solidFill>
          <a:latin typeface="Calibri" pitchFamily="16" charset="0"/>
          <a:ea typeface="ＭＳ Ｐゴシック" pitchFamily="16" charset="-128"/>
        </a:defRPr>
      </a:lvl5pPr>
      <a:lvl6pPr marL="457200" algn="ctr" rtl="0" fontAlgn="base">
        <a:spcBef>
          <a:spcPct val="0"/>
        </a:spcBef>
        <a:spcAft>
          <a:spcPct val="0"/>
        </a:spcAft>
        <a:defRPr sz="4400">
          <a:solidFill>
            <a:schemeClr val="tx1"/>
          </a:solidFill>
          <a:latin typeface="Calibri" pitchFamily="16" charset="0"/>
          <a:ea typeface="ＭＳ Ｐゴシック" pitchFamily="16" charset="-128"/>
        </a:defRPr>
      </a:lvl6pPr>
      <a:lvl7pPr marL="914400" algn="ctr" rtl="0" fontAlgn="base">
        <a:spcBef>
          <a:spcPct val="0"/>
        </a:spcBef>
        <a:spcAft>
          <a:spcPct val="0"/>
        </a:spcAft>
        <a:defRPr sz="4400">
          <a:solidFill>
            <a:schemeClr val="tx1"/>
          </a:solidFill>
          <a:latin typeface="Calibri" pitchFamily="16" charset="0"/>
          <a:ea typeface="ＭＳ Ｐゴシック" pitchFamily="16" charset="-128"/>
        </a:defRPr>
      </a:lvl7pPr>
      <a:lvl8pPr marL="1371600" algn="ctr" rtl="0" fontAlgn="base">
        <a:spcBef>
          <a:spcPct val="0"/>
        </a:spcBef>
        <a:spcAft>
          <a:spcPct val="0"/>
        </a:spcAft>
        <a:defRPr sz="4400">
          <a:solidFill>
            <a:schemeClr val="tx1"/>
          </a:solidFill>
          <a:latin typeface="Calibri" pitchFamily="16" charset="0"/>
          <a:ea typeface="ＭＳ Ｐゴシック" pitchFamily="16" charset="-128"/>
        </a:defRPr>
      </a:lvl8pPr>
      <a:lvl9pPr marL="1828800" algn="ctr" rtl="0" fontAlgn="base">
        <a:spcBef>
          <a:spcPct val="0"/>
        </a:spcBef>
        <a:spcAft>
          <a:spcPct val="0"/>
        </a:spcAft>
        <a:defRPr sz="4400">
          <a:solidFill>
            <a:schemeClr val="tx1"/>
          </a:solidFill>
          <a:latin typeface="Calibri" pitchFamily="16" charset="0"/>
          <a:ea typeface="ＭＳ Ｐゴシック" pitchFamily="16" charset="-128"/>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6" charset="-128"/>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6"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6"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6"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6"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5124"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5125"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95B9E823-A754-402D-AF43-B3C658A3F22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3831C9EF-64F9-4F14-B7B4-47CB36DB6C40}" type="slidenum">
              <a:rPr lang="en-US">
                <a:solidFill>
                  <a:srgbClr val="04617B">
                    <a:shade val="90000"/>
                  </a:srgbClr>
                </a:solidFill>
              </a:rPr>
              <a:pPr>
                <a:defRPr/>
              </a:pPr>
              <a:t>‹#›</a:t>
            </a:fld>
            <a:endParaRPr lang="en-US">
              <a:solidFill>
                <a:srgbClr val="04617B">
                  <a:shade val="90000"/>
                </a:srgbClr>
              </a:solidFill>
            </a:endParaRPr>
          </a:p>
        </p:txBody>
      </p:sp>
      <p:grpSp>
        <p:nvGrpSpPr>
          <p:cNvPr id="5129"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grpSp>
    </p:spTree>
    <p:extLst>
      <p:ext uri="{BB962C8B-B14F-4D97-AF65-F5344CB8AC3E}">
        <p14:creationId xmlns:p14="http://schemas.microsoft.com/office/powerpoint/2010/main" val="2494415246"/>
      </p:ext>
    </p:extLst>
  </p:cSld>
  <p:clrMap bg1="lt1" tx1="dk1" bg2="lt2" tx2="dk2" accent1="accent1" accent2="accent2" accent3="accent3" accent4="accent4" accent5="accent5" accent6="accent6" hlink="hlink" folHlink="folHlink"/>
  <p:sldLayoutIdLst>
    <p:sldLayoutId id="2147484198" r:id="rId1"/>
    <p:sldLayoutId id="2147484199" r:id="rId2"/>
    <p:sldLayoutId id="2147484200" r:id="rId3"/>
    <p:sldLayoutId id="2147484201" r:id="rId4"/>
    <p:sldLayoutId id="2147484202" r:id="rId5"/>
    <p:sldLayoutId id="2147484203" r:id="rId6"/>
    <p:sldLayoutId id="2147484204" r:id="rId7"/>
    <p:sldLayoutId id="2147484205" r:id="rId8"/>
    <p:sldLayoutId id="2147484206" r:id="rId9"/>
    <p:sldLayoutId id="2147484207" r:id="rId10"/>
    <p:sldLayoutId id="2147484208" r:id="rId11"/>
    <p:sldLayoutId id="2147484209" r:id="rId12"/>
    <p:sldLayoutId id="2147484210" r:id="rId13"/>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9D6AA0FE-9E89-49CF-BFA9-F8EA7D49BEDA}"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D54B4B0-04C6-47F7-AC25-AAD49C5092F6}" type="slidenum">
              <a:rPr lang="en-US">
                <a:solidFill>
                  <a:srgbClr val="04617B">
                    <a:shade val="90000"/>
                  </a:srgbClr>
                </a:solidFill>
              </a:rPr>
              <a:pPr>
                <a:defRPr/>
              </a:pPr>
              <a:t>‹#›</a:t>
            </a:fld>
            <a:endParaRPr lang="en-US">
              <a:solidFill>
                <a:srgbClr val="04617B">
                  <a:shade val="90000"/>
                </a:srgbClr>
              </a:solidFill>
            </a:endParaRPr>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grpSp>
    </p:spTree>
    <p:extLst>
      <p:ext uri="{BB962C8B-B14F-4D97-AF65-F5344CB8AC3E}">
        <p14:creationId xmlns:p14="http://schemas.microsoft.com/office/powerpoint/2010/main" val="2976603033"/>
      </p:ext>
    </p:extLst>
  </p:cSld>
  <p:clrMap bg1="lt1" tx1="dk1" bg2="lt2" tx2="dk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34099183-DBBF-489D-A64B-B90117F4392E}" type="datetimeFigureOut">
              <a:rPr lang="en-US" smtClean="0">
                <a:solidFill>
                  <a:prstClr val="black">
                    <a:tint val="75000"/>
                  </a:prstClr>
                </a:solidFill>
                <a:latin typeface="Calibri"/>
              </a:rPr>
              <a:pPr eaLnBrk="1" fontAlgn="auto" hangingPunct="1">
                <a:spcBef>
                  <a:spcPts val="0"/>
                </a:spcBef>
                <a:spcAft>
                  <a:spcPts val="0"/>
                </a:spcAft>
              </a:pPr>
              <a:t>1/25/2021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FDBEB362-3E19-465D-BD28-62311611DD56}"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15592676"/>
      </p:ext>
    </p:extLst>
  </p:cSld>
  <p:clrMap bg1="lt1" tx1="dk1" bg2="lt2" tx2="dk2" accent1="accent1" accent2="accent2" accent3="accent3" accent4="accent4" accent5="accent5" accent6="accent6" hlink="hlink" folHlink="folHlink"/>
  <p:sldLayoutIdLst>
    <p:sldLayoutId id="2147484254" r:id="rId1"/>
    <p:sldLayoutId id="2147484255" r:id="rId2"/>
    <p:sldLayoutId id="2147484256" r:id="rId3"/>
    <p:sldLayoutId id="2147484257" r:id="rId4"/>
    <p:sldLayoutId id="2147484258" r:id="rId5"/>
    <p:sldLayoutId id="2147484259" r:id="rId6"/>
    <p:sldLayoutId id="2147484260" r:id="rId7"/>
    <p:sldLayoutId id="2147484261" r:id="rId8"/>
    <p:sldLayoutId id="2147484262" r:id="rId9"/>
    <p:sldLayoutId id="2147484263" r:id="rId10"/>
    <p:sldLayoutId id="21474842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0" y="0"/>
            <a:ext cx="9144000" cy="122757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F8126272-07E9-4738-B816-728F8FDF9354}"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01366374"/>
      </p:ext>
    </p:extLst>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 id="2147484277" r:id="rId12"/>
    <p:sldLayoutId id="2147484278" r:id="rId13"/>
    <p:sldLayoutId id="2147484279"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9D6AA0FE-9E89-49CF-BFA9-F8EA7D49BEDA}"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D54B4B0-04C6-47F7-AC25-AAD49C5092F6}" type="slidenum">
              <a:rPr lang="en-US">
                <a:solidFill>
                  <a:srgbClr val="04617B">
                    <a:shade val="90000"/>
                  </a:srgbClr>
                </a:solidFill>
              </a:rPr>
              <a:pPr>
                <a:defRPr/>
              </a:pPr>
              <a:t>‹#›</a:t>
            </a:fld>
            <a:endParaRPr lang="en-US">
              <a:solidFill>
                <a:srgbClr val="04617B">
                  <a:shade val="90000"/>
                </a:srgbClr>
              </a:solidFill>
            </a:endParaRPr>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grpSp>
    </p:spTree>
    <p:extLst>
      <p:ext uri="{BB962C8B-B14F-4D97-AF65-F5344CB8AC3E}">
        <p14:creationId xmlns:p14="http://schemas.microsoft.com/office/powerpoint/2010/main" val="2070985339"/>
      </p:ext>
    </p:extLst>
  </p:cSld>
  <p:clrMap bg1="lt1" tx1="dk1" bg2="lt2" tx2="dk2" accent1="accent1" accent2="accent2" accent3="accent3" accent4="accent4" accent5="accent5" accent6="accent6" hlink="hlink" folHlink="folHlink"/>
  <p:sldLayoutIdLst>
    <p:sldLayoutId id="2147484299" r:id="rId1"/>
    <p:sldLayoutId id="2147484300" r:id="rId2"/>
    <p:sldLayoutId id="2147484301" r:id="rId3"/>
    <p:sldLayoutId id="2147484302" r:id="rId4"/>
    <p:sldLayoutId id="2147484303" r:id="rId5"/>
    <p:sldLayoutId id="2147484304" r:id="rId6"/>
    <p:sldLayoutId id="2147484305" r:id="rId7"/>
    <p:sldLayoutId id="2147484306" r:id="rId8"/>
    <p:sldLayoutId id="2147484307" r:id="rId9"/>
    <p:sldLayoutId id="2147484308" r:id="rId10"/>
    <p:sldLayoutId id="2147484309"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9D6AA0FE-9E89-49CF-BFA9-F8EA7D49BEDA}"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D54B4B0-04C6-47F7-AC25-AAD49C5092F6}" type="slidenum">
              <a:rPr lang="en-US">
                <a:solidFill>
                  <a:srgbClr val="04617B">
                    <a:shade val="90000"/>
                  </a:srgbClr>
                </a:solidFill>
              </a:rPr>
              <a:pPr>
                <a:defRPr/>
              </a:pPr>
              <a:t>‹#›</a:t>
            </a:fld>
            <a:endParaRPr lang="en-US">
              <a:solidFill>
                <a:srgbClr val="04617B">
                  <a:shade val="90000"/>
                </a:srgbClr>
              </a:solidFill>
            </a:endParaRPr>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grpSp>
    </p:spTree>
    <p:extLst>
      <p:ext uri="{BB962C8B-B14F-4D97-AF65-F5344CB8AC3E}">
        <p14:creationId xmlns:p14="http://schemas.microsoft.com/office/powerpoint/2010/main" val="3326327731"/>
      </p:ext>
    </p:extLst>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9D6AA0FE-9E89-49CF-BFA9-F8EA7D49BEDA}"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D54B4B0-04C6-47F7-AC25-AAD49C5092F6}" type="slidenum">
              <a:rPr lang="en-US">
                <a:solidFill>
                  <a:srgbClr val="04617B">
                    <a:shade val="90000"/>
                  </a:srgbClr>
                </a:solidFill>
              </a:rPr>
              <a:pPr>
                <a:defRPr/>
              </a:pPr>
              <a:t>‹#›</a:t>
            </a:fld>
            <a:endParaRPr lang="en-US">
              <a:solidFill>
                <a:srgbClr val="04617B">
                  <a:shade val="90000"/>
                </a:srgbClr>
              </a:solidFill>
            </a:endParaRPr>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grpSp>
    </p:spTree>
    <p:extLst>
      <p:ext uri="{BB962C8B-B14F-4D97-AF65-F5344CB8AC3E}">
        <p14:creationId xmlns:p14="http://schemas.microsoft.com/office/powerpoint/2010/main" val="2352204964"/>
      </p:ext>
    </p:extLst>
  </p:cSld>
  <p:clrMap bg1="lt1" tx1="dk1" bg2="lt2" tx2="dk2" accent1="accent1" accent2="accent2" accent3="accent3" accent4="accent4" accent5="accent5" accent6="accent6" hlink="hlink" folHlink="folHlink"/>
  <p:sldLayoutIdLst>
    <p:sldLayoutId id="2147484323" r:id="rId1"/>
    <p:sldLayoutId id="2147484324" r:id="rId2"/>
    <p:sldLayoutId id="2147484325" r:id="rId3"/>
    <p:sldLayoutId id="2147484326" r:id="rId4"/>
    <p:sldLayoutId id="2147484327" r:id="rId5"/>
    <p:sldLayoutId id="2147484328" r:id="rId6"/>
    <p:sldLayoutId id="2147484329" r:id="rId7"/>
    <p:sldLayoutId id="2147484330" r:id="rId8"/>
    <p:sldLayoutId id="2147484331" r:id="rId9"/>
    <p:sldLayoutId id="2147484332" r:id="rId10"/>
    <p:sldLayoutId id="2147484333"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63506FDE-EEDE-4D22-9316-2613A737CCAC}" type="datetimeFigureOut">
              <a:rPr lang="en-US" smtClean="0">
                <a:solidFill>
                  <a:prstClr val="black">
                    <a:tint val="75000"/>
                  </a:prstClr>
                </a:solidFill>
                <a:latin typeface="Calibri"/>
              </a:rPr>
              <a:pPr eaLnBrk="1" fontAlgn="auto" hangingPunct="1">
                <a:spcBef>
                  <a:spcPts val="0"/>
                </a:spcBef>
                <a:spcAft>
                  <a:spcPts val="0"/>
                </a:spcAft>
              </a:pPr>
              <a:t>1/25/2021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F16840F-CA1E-4931-8B09-D2B8D77D2324}"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08706123"/>
      </p:ext>
    </p:extLst>
  </p:cSld>
  <p:clrMap bg1="lt1" tx1="dk1" bg2="lt2" tx2="dk2" accent1="accent1" accent2="accent2" accent3="accent3" accent4="accent4" accent5="accent5" accent6="accent6" hlink="hlink" folHlink="folHlink"/>
  <p:sldLayoutIdLst>
    <p:sldLayoutId id="2147484335" r:id="rId1"/>
    <p:sldLayoutId id="2147484336" r:id="rId2"/>
    <p:sldLayoutId id="2147484337" r:id="rId3"/>
    <p:sldLayoutId id="2147484338" r:id="rId4"/>
    <p:sldLayoutId id="2147484339" r:id="rId5"/>
    <p:sldLayoutId id="2147484340" r:id="rId6"/>
    <p:sldLayoutId id="2147484341" r:id="rId7"/>
    <p:sldLayoutId id="2147484342" r:id="rId8"/>
    <p:sldLayoutId id="2147484343" r:id="rId9"/>
    <p:sldLayoutId id="2147484344" r:id="rId10"/>
    <p:sldLayoutId id="214748434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bwMode="auto">
          <a:xfrm>
            <a:off x="457200" y="381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6323" name="Rectangle 3"/>
          <p:cNvSpPr>
            <a:spLocks noGrp="1" noChangeArrowheads="1"/>
          </p:cNvSpPr>
          <p:nvPr>
            <p:ph type="body" idx="1"/>
          </p:nvPr>
        </p:nvSpPr>
        <p:spPr bwMode="auto">
          <a:xfrm>
            <a:off x="457200" y="19812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632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smtClean="0">
                <a:effectLst>
                  <a:outerShdw blurRad="38100" dist="38100" dir="2700000" algn="tl">
                    <a:srgbClr val="000000"/>
                  </a:outerShdw>
                </a:effectLst>
                <a:latin typeface="Arial" charset="0"/>
              </a:defRPr>
            </a:lvl1pPr>
          </a:lstStyle>
          <a:p>
            <a:pPr>
              <a:defRPr/>
            </a:pPr>
            <a:endParaRPr lang="en-US">
              <a:solidFill>
                <a:srgbClr val="FFFFFF"/>
              </a:solidFill>
            </a:endParaRPr>
          </a:p>
        </p:txBody>
      </p:sp>
      <p:sp>
        <p:nvSpPr>
          <p:cNvPr id="5632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smtClean="0">
                <a:effectLst>
                  <a:outerShdw blurRad="38100" dist="38100" dir="2700000" algn="tl">
                    <a:srgbClr val="000000"/>
                  </a:outerShdw>
                </a:effectLst>
                <a:latin typeface="Arial" charset="0"/>
              </a:defRPr>
            </a:lvl1pPr>
          </a:lstStyle>
          <a:p>
            <a:pPr>
              <a:defRPr/>
            </a:pPr>
            <a:endParaRPr lang="en-US">
              <a:solidFill>
                <a:srgbClr val="FFFFFF"/>
              </a:solidFill>
            </a:endParaRPr>
          </a:p>
        </p:txBody>
      </p:sp>
      <p:sp>
        <p:nvSpPr>
          <p:cNvPr id="5632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smtClean="0">
                <a:effectLst>
                  <a:outerShdw blurRad="38100" dist="38100" dir="2700000" algn="tl">
                    <a:srgbClr val="000000"/>
                  </a:outerShdw>
                </a:effectLst>
                <a:latin typeface="Arial" charset="0"/>
              </a:defRPr>
            </a:lvl1pPr>
          </a:lstStyle>
          <a:p>
            <a:pPr>
              <a:defRPr/>
            </a:pPr>
            <a:fld id="{10BB59F4-6113-42B3-83C1-687B20B493B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97405642"/>
      </p:ext>
    </p:extLst>
  </p:cSld>
  <p:clrMap bg1="dk2" tx1="lt1" bg2="dk1" tx2="lt2" accent1="accent1" accent2="accent2" accent3="accent3" accent4="accent4" accent5="accent5" accent6="accent6" hlink="hlink" folHlink="folHlink"/>
  <p:sldLayoutIdLst>
    <p:sldLayoutId id="2147484347" r:id="rId1"/>
    <p:sldLayoutId id="2147484348" r:id="rId2"/>
    <p:sldLayoutId id="2147484349" r:id="rId3"/>
    <p:sldLayoutId id="2147484350" r:id="rId4"/>
    <p:sldLayoutId id="2147484351" r:id="rId5"/>
    <p:sldLayoutId id="2147484352" r:id="rId6"/>
    <p:sldLayoutId id="2147484353" r:id="rId7"/>
    <p:sldLayoutId id="2147484354" r:id="rId8"/>
    <p:sldLayoutId id="2147484355" r:id="rId9"/>
    <p:sldLayoutId id="2147484356" r:id="rId10"/>
    <p:sldLayoutId id="2147484357" r:id="rId11"/>
    <p:sldLayoutId id="2147484358"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7"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7FE33D0-AA7E-4394-A41D-C8DA016D42FE}" type="datetime1">
              <a:rPr lang="en-US" smtClean="0">
                <a:solidFill>
                  <a:srgbClr val="262626">
                    <a:tint val="75000"/>
                  </a:srgbClr>
                </a:solidFill>
                <a:latin typeface="Calibri"/>
              </a:rPr>
              <a:pPr eaLnBrk="1" fontAlgn="auto" hangingPunct="1">
                <a:spcBef>
                  <a:spcPts val="0"/>
                </a:spcBef>
                <a:spcAft>
                  <a:spcPts val="0"/>
                </a:spcAft>
              </a:pPr>
              <a:t>1/25/2021</a:t>
            </a:fld>
            <a:endParaRPr lang="en-US" dirty="0">
              <a:solidFill>
                <a:srgbClr val="262626">
                  <a:tint val="75000"/>
                </a:srgb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r>
              <a:rPr lang="en-US">
                <a:solidFill>
                  <a:srgbClr val="262626">
                    <a:tint val="75000"/>
                  </a:srgbClr>
                </a:solidFill>
                <a:latin typeface="Calibri"/>
              </a:rPr>
              <a:t>ALARA committee - 18/1/2012</a:t>
            </a:r>
            <a:endParaRPr lang="en-US" dirty="0">
              <a:solidFill>
                <a:srgbClr val="262626">
                  <a:tint val="75000"/>
                </a:srgb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240D5ECE-8B49-45CD-BE81-EF81920D1969}" type="slidenum">
              <a:rPr lang="en-US" smtClean="0">
                <a:solidFill>
                  <a:srgbClr val="262626">
                    <a:tint val="75000"/>
                  </a:srgbClr>
                </a:solidFill>
                <a:latin typeface="Calibri"/>
              </a:rPr>
              <a:pPr eaLnBrk="1" fontAlgn="auto" hangingPunct="1">
                <a:spcBef>
                  <a:spcPts val="0"/>
                </a:spcBef>
                <a:spcAft>
                  <a:spcPts val="0"/>
                </a:spcAft>
              </a:pPr>
              <a:t>‹#›</a:t>
            </a:fld>
            <a:endParaRPr lang="en-US" dirty="0">
              <a:solidFill>
                <a:srgbClr val="262626">
                  <a:tint val="75000"/>
                </a:srgbClr>
              </a:solidFill>
              <a:latin typeface="Calibri"/>
            </a:endParaRP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06077221"/>
      </p:ext>
    </p:extLst>
  </p:cSld>
  <p:clrMap bg1="lt1" tx1="dk1" bg2="lt2" tx2="dk2" accent1="accent1" accent2="accent2" accent3="accent3" accent4="accent4" accent5="accent5" accent6="accent6" hlink="hlink" folHlink="folHlink"/>
  <p:sldLayoutIdLst>
    <p:sldLayoutId id="2147484361" r:id="rId1"/>
    <p:sldLayoutId id="2147484362" r:id="rId2"/>
    <p:sldLayoutId id="2147484363" r:id="rId3"/>
    <p:sldLayoutId id="2147484364" r:id="rId4"/>
    <p:sldLayoutId id="2147484365" r:id="rId5"/>
    <p:sldLayoutId id="2147484366" r:id="rId6"/>
    <p:sldLayoutId id="2147484367" r:id="rId7"/>
    <p:sldLayoutId id="2147484368" r:id="rId8"/>
    <p:sldLayoutId id="2147484369" r:id="rId9"/>
    <p:sldLayoutId id="2147484370" r:id="rId10"/>
    <p:sldLayoutId id="2147484371" r:id="rId11"/>
    <p:sldLayoutId id="2147484372" r:id="rId12"/>
    <p:sldLayoutId id="2147484373" r:id="rId13"/>
    <p:sldLayoutId id="2147484374" r:id="rId14"/>
    <p:sldLayoutId id="2147484375"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3074"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5"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rgbClr val="424456"/>
                </a:solidFill>
                <a:latin typeface="Arial" charset="0"/>
                <a:ea typeface="+mn-ea"/>
              </a:defRPr>
            </a:lvl1pPr>
          </a:lstStyle>
          <a:p>
            <a:pPr>
              <a:defRPr/>
            </a:pPr>
            <a:fld id="{2B12BEC4-3B39-43A1-A9E7-B233AAB91AA0}" type="datetimeFigureOut">
              <a:rPr lang="de-DE"/>
              <a:pPr>
                <a:defRPr/>
              </a:pPr>
              <a:t>25.01.2021</a:t>
            </a:fld>
            <a:endParaRPr lang="en-GB"/>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rgbClr val="424456"/>
                </a:solidFill>
                <a:latin typeface="Arial" charset="0"/>
                <a:ea typeface="+mn-ea"/>
              </a:defRPr>
            </a:lvl1pPr>
          </a:lstStyle>
          <a:p>
            <a:pPr>
              <a:defRPr/>
            </a:pPr>
            <a:endParaRPr lang="en-GB"/>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latin typeface="Arial" charset="0"/>
                <a:ea typeface="+mn-ea"/>
              </a:defRPr>
            </a:lvl1pPr>
          </a:lstStyle>
          <a:p>
            <a:pPr>
              <a:defRPr/>
            </a:pPr>
            <a:fld id="{CF816220-1754-4882-99DF-D0473CBFED2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7" r:id="rId1"/>
    <p:sldLayoutId id="2147484078" r:id="rId2"/>
    <p:sldLayoutId id="2147484079" r:id="rId3"/>
    <p:sldLayoutId id="2147484080" r:id="rId4"/>
    <p:sldLayoutId id="2147484081" r:id="rId5"/>
    <p:sldLayoutId id="2147484082" r:id="rId6"/>
    <p:sldLayoutId id="2147484083" r:id="rId7"/>
    <p:sldLayoutId id="2147484084" r:id="rId8"/>
    <p:sldLayoutId id="2147484085" r:id="rId9"/>
    <p:sldLayoutId id="2147484086" r:id="rId10"/>
    <p:sldLayoutId id="2147484087" r:id="rId11"/>
    <p:sldLayoutId id="2147484088" r:id="rId12"/>
    <p:sldLayoutId id="2147484126" r:id="rId13"/>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04DA3"/>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C4652D"/>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7"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7FE33D0-AA7E-4394-A41D-C8DA016D42FE}" type="datetime1">
              <a:rPr lang="en-US" smtClean="0">
                <a:solidFill>
                  <a:srgbClr val="262626">
                    <a:tint val="75000"/>
                  </a:srgbClr>
                </a:solidFill>
                <a:latin typeface="Calibri"/>
              </a:rPr>
              <a:pPr eaLnBrk="1" fontAlgn="auto" hangingPunct="1">
                <a:spcBef>
                  <a:spcPts val="0"/>
                </a:spcBef>
                <a:spcAft>
                  <a:spcPts val="0"/>
                </a:spcAft>
              </a:pPr>
              <a:t>1/25/2021</a:t>
            </a:fld>
            <a:endParaRPr lang="en-US" dirty="0">
              <a:solidFill>
                <a:srgbClr val="262626">
                  <a:tint val="75000"/>
                </a:srgb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r>
              <a:rPr lang="en-US">
                <a:solidFill>
                  <a:srgbClr val="262626">
                    <a:tint val="75000"/>
                  </a:srgbClr>
                </a:solidFill>
                <a:latin typeface="Calibri"/>
              </a:rPr>
              <a:t>ALARA committee - 18/1/2012</a:t>
            </a:r>
            <a:endParaRPr lang="en-US" dirty="0">
              <a:solidFill>
                <a:srgbClr val="262626">
                  <a:tint val="75000"/>
                </a:srgb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240D5ECE-8B49-45CD-BE81-EF81920D1969}" type="slidenum">
              <a:rPr lang="en-US" smtClean="0">
                <a:solidFill>
                  <a:srgbClr val="262626">
                    <a:tint val="75000"/>
                  </a:srgbClr>
                </a:solidFill>
                <a:latin typeface="Calibri"/>
              </a:rPr>
              <a:pPr eaLnBrk="1" fontAlgn="auto" hangingPunct="1">
                <a:spcBef>
                  <a:spcPts val="0"/>
                </a:spcBef>
                <a:spcAft>
                  <a:spcPts val="0"/>
                </a:spcAft>
              </a:pPr>
              <a:t>‹#›</a:t>
            </a:fld>
            <a:endParaRPr lang="en-US" dirty="0">
              <a:solidFill>
                <a:srgbClr val="262626">
                  <a:tint val="75000"/>
                </a:srgbClr>
              </a:solidFill>
              <a:latin typeface="Calibri"/>
            </a:endParaRP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1074387"/>
      </p:ext>
    </p:extLst>
  </p:cSld>
  <p:clrMap bg1="lt1" tx1="dk1" bg2="lt2" tx2="dk2" accent1="accent1" accent2="accent2" accent3="accent3" accent4="accent4" accent5="accent5" accent6="accent6" hlink="hlink" folHlink="folHlink"/>
  <p:sldLayoutIdLst>
    <p:sldLayoutId id="2147484377" r:id="rId1"/>
    <p:sldLayoutId id="2147484378" r:id="rId2"/>
    <p:sldLayoutId id="2147484379" r:id="rId3"/>
    <p:sldLayoutId id="2147484380" r:id="rId4"/>
    <p:sldLayoutId id="2147484381" r:id="rId5"/>
    <p:sldLayoutId id="2147484382" r:id="rId6"/>
    <p:sldLayoutId id="2147484383" r:id="rId7"/>
    <p:sldLayoutId id="2147484384" r:id="rId8"/>
    <p:sldLayoutId id="2147484385" r:id="rId9"/>
    <p:sldLayoutId id="2147484386" r:id="rId10"/>
    <p:sldLayoutId id="2147484387" r:id="rId11"/>
    <p:sldLayoutId id="2147484388" r:id="rId12"/>
    <p:sldLayoutId id="2147484389" r:id="rId13"/>
    <p:sldLayoutId id="2147484390" r:id="rId14"/>
    <p:sldLayoutId id="2147484391" r:id="rId1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63506FDE-EEDE-4D22-9316-2613A737CCAC}" type="datetimeFigureOut">
              <a:rPr lang="en-US" smtClean="0">
                <a:solidFill>
                  <a:prstClr val="black">
                    <a:tint val="75000"/>
                  </a:prstClr>
                </a:solidFill>
                <a:latin typeface="Calibri"/>
              </a:rPr>
              <a:pPr eaLnBrk="1" fontAlgn="auto" hangingPunct="1">
                <a:spcBef>
                  <a:spcPts val="0"/>
                </a:spcBef>
                <a:spcAft>
                  <a:spcPts val="0"/>
                </a:spcAft>
              </a:pPr>
              <a:t>1/25/2021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F16840F-CA1E-4931-8B09-D2B8D77D2324}"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63842078"/>
      </p:ext>
    </p:extLst>
  </p:cSld>
  <p:clrMap bg1="lt1" tx1="dk1" bg2="lt2" tx2="dk2" accent1="accent1" accent2="accent2" accent3="accent3" accent4="accent4" accent5="accent5" accent6="accent6" hlink="hlink" folHlink="folHlink"/>
  <p:sldLayoutIdLst>
    <p:sldLayoutId id="2147484393" r:id="rId1"/>
    <p:sldLayoutId id="2147484394" r:id="rId2"/>
    <p:sldLayoutId id="2147484395" r:id="rId3"/>
    <p:sldLayoutId id="2147484396" r:id="rId4"/>
    <p:sldLayoutId id="2147484397" r:id="rId5"/>
    <p:sldLayoutId id="2147484398" r:id="rId6"/>
    <p:sldLayoutId id="2147484399" r:id="rId7"/>
    <p:sldLayoutId id="2147484400" r:id="rId8"/>
    <p:sldLayoutId id="2147484401" r:id="rId9"/>
    <p:sldLayoutId id="2147484402" r:id="rId10"/>
    <p:sldLayoutId id="21474844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eaLnBrk="1" hangingPunct="1">
              <a:defRPr/>
            </a:pPr>
            <a:fld id="{E4896F6A-578D-4758-BE07-61468B782342}" type="datetimeFigureOut">
              <a:rPr lang="en-US">
                <a:solidFill>
                  <a:prstClr val="black">
                    <a:tint val="75000"/>
                  </a:prstClr>
                </a:solidFill>
              </a:rPr>
              <a:pPr eaLnBrk="1" hangingPunct="1">
                <a:defRPr/>
              </a:pPr>
              <a:t>1/25/2021</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eaLnBrk="1" hangingPunct="1">
              <a:defRPr/>
            </a:pP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eaLnBrk="1" hangingPunct="1">
              <a:defRPr/>
            </a:pPr>
            <a:fld id="{61600DE0-0697-4B4B-8655-7072CBB08096}" type="slidenum">
              <a:rPr lang="en-GB">
                <a:solidFill>
                  <a:prstClr val="black">
                    <a:tint val="75000"/>
                  </a:prstClr>
                </a:solidFill>
              </a:rPr>
              <a:pPr eaLnBrk="1" hangingPunct="1">
                <a:defRPr/>
              </a:pPr>
              <a:t>‹#›</a:t>
            </a:fld>
            <a:endParaRPr lang="en-GB">
              <a:solidFill>
                <a:prstClr val="black">
                  <a:tint val="75000"/>
                </a:prstClr>
              </a:solidFill>
            </a:endParaRPr>
          </a:p>
        </p:txBody>
      </p:sp>
    </p:spTree>
    <p:extLst>
      <p:ext uri="{BB962C8B-B14F-4D97-AF65-F5344CB8AC3E}">
        <p14:creationId xmlns:p14="http://schemas.microsoft.com/office/powerpoint/2010/main" val="1014377200"/>
      </p:ext>
    </p:extLst>
  </p:cSld>
  <p:clrMap bg1="lt1" tx1="dk1" bg2="lt2" tx2="dk2" accent1="accent1" accent2="accent2" accent3="accent3" accent4="accent4" accent5="accent5" accent6="accent6" hlink="hlink" folHlink="folHlink"/>
  <p:sldLayoutIdLst>
    <p:sldLayoutId id="2147484405" r:id="rId1"/>
    <p:sldLayoutId id="2147484406" r:id="rId2"/>
    <p:sldLayoutId id="2147484407" r:id="rId3"/>
    <p:sldLayoutId id="2147484408" r:id="rId4"/>
    <p:sldLayoutId id="2147484409" r:id="rId5"/>
    <p:sldLayoutId id="2147484410" r:id="rId6"/>
    <p:sldLayoutId id="2147484411" r:id="rId7"/>
    <p:sldLayoutId id="2147484412" r:id="rId8"/>
    <p:sldLayoutId id="2147484413" r:id="rId9"/>
    <p:sldLayoutId id="2147484414" r:id="rId10"/>
    <p:sldLayoutId id="2147484415" r:id="rId11"/>
    <p:sldLayoutId id="2147484416" r:id="rId12"/>
    <p:sldLayoutId id="2147484417"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5122"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rgbClr val="424456"/>
                </a:solidFill>
                <a:latin typeface="Arial" charset="0"/>
                <a:ea typeface="+mn-ea"/>
              </a:defRPr>
            </a:lvl1pPr>
          </a:lstStyle>
          <a:p>
            <a:pPr fontAlgn="base">
              <a:spcBef>
                <a:spcPct val="0"/>
              </a:spcBef>
              <a:spcAft>
                <a:spcPct val="0"/>
              </a:spcAft>
              <a:defRPr/>
            </a:pPr>
            <a:fld id="{2B12BEC4-3B39-43A1-A9E7-B233AAB91AA0}" type="datetimeFigureOut">
              <a:rPr lang="de-DE"/>
              <a:pPr fontAlgn="base">
                <a:spcBef>
                  <a:spcPct val="0"/>
                </a:spcBef>
                <a:spcAft>
                  <a:spcPct val="0"/>
                </a:spcAft>
                <a:defRPr/>
              </a:pPr>
              <a:t>25.01.2021</a:t>
            </a:fld>
            <a:endParaRPr lang="en-GB"/>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rgbClr val="424456"/>
                </a:solidFill>
                <a:latin typeface="Arial" charset="0"/>
                <a:ea typeface="+mn-ea"/>
              </a:defRPr>
            </a:lvl1pPr>
          </a:lstStyle>
          <a:p>
            <a:pPr fontAlgn="base">
              <a:spcBef>
                <a:spcPct val="0"/>
              </a:spcBef>
              <a:spcAft>
                <a:spcPct val="0"/>
              </a:spcAft>
              <a:defRPr/>
            </a:pPr>
            <a:endParaRPr lang="en-GB"/>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latin typeface="Arial" charset="0"/>
                <a:ea typeface="+mn-ea"/>
              </a:defRPr>
            </a:lvl1pPr>
          </a:lstStyle>
          <a:p>
            <a:pPr fontAlgn="base">
              <a:spcBef>
                <a:spcPct val="0"/>
              </a:spcBef>
              <a:spcAft>
                <a:spcPct val="0"/>
              </a:spcAft>
              <a:defRPr/>
            </a:pPr>
            <a:fld id="{0514188B-9131-42F3-A8FC-C75166D37A2E}" type="slidenum">
              <a:rPr lang="en-GB"/>
              <a:pPr fontAlgn="base">
                <a:spcBef>
                  <a:spcPct val="0"/>
                </a:spcBef>
                <a:spcAft>
                  <a:spcPct val="0"/>
                </a:spcAft>
                <a:defRPr/>
              </a:pPr>
              <a:t>‹#›</a:t>
            </a:fld>
            <a:endParaRPr lang="en-GB"/>
          </a:p>
        </p:txBody>
      </p:sp>
    </p:spTree>
    <p:extLst>
      <p:ext uri="{BB962C8B-B14F-4D97-AF65-F5344CB8AC3E}">
        <p14:creationId xmlns:p14="http://schemas.microsoft.com/office/powerpoint/2010/main" val="3531994852"/>
      </p:ext>
    </p:extLst>
  </p:cSld>
  <p:clrMap bg1="lt1" tx1="dk1" bg2="lt2" tx2="dk2" accent1="accent1" accent2="accent2" accent3="accent3" accent4="accent4" accent5="accent5" accent6="accent6" hlink="hlink" folHlink="folHlink"/>
  <p:sldLayoutIdLst>
    <p:sldLayoutId id="2147484420" r:id="rId1"/>
    <p:sldLayoutId id="2147484421" r:id="rId2"/>
    <p:sldLayoutId id="2147484422" r:id="rId3"/>
    <p:sldLayoutId id="2147484423" r:id="rId4"/>
    <p:sldLayoutId id="2147484424" r:id="rId5"/>
    <p:sldLayoutId id="2147484425" r:id="rId6"/>
    <p:sldLayoutId id="2147484426" r:id="rId7"/>
    <p:sldLayoutId id="2147484427" r:id="rId8"/>
    <p:sldLayoutId id="2147484428" r:id="rId9"/>
    <p:sldLayoutId id="2147484429" r:id="rId10"/>
    <p:sldLayoutId id="2147484430" r:id="rId11"/>
    <p:sldLayoutId id="2147484431" r:id="rId12"/>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04DA3"/>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C4652D"/>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solidFill>
                <a:prstClr val="black"/>
              </a:solidFill>
              <a:cs typeface="Arial" panose="020B0604020202020204"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solidFill>
                <a:prstClr val="black"/>
              </a:solidFill>
              <a:cs typeface="Arial" panose="020B0604020202020204" pitchFamily="34" charset="0"/>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2DADF584-9A99-44EA-99A6-F1A03AA9608E}" type="datetimeFigureOut">
              <a:rPr lang="en-US">
                <a:solidFill>
                  <a:srgbClr val="04617B">
                    <a:shade val="90000"/>
                  </a:srgbClr>
                </a:solidFill>
              </a:rPr>
              <a:pPr>
                <a:defRPr/>
              </a:pPr>
              <a:t>1/25/2021</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latin typeface="Constantia" panose="02030602050306030303" pitchFamily="18" charset="0"/>
              </a:defRPr>
            </a:lvl1pPr>
          </a:lstStyle>
          <a:p>
            <a:pPr fontAlgn="base">
              <a:spcBef>
                <a:spcPct val="0"/>
              </a:spcBef>
              <a:spcAft>
                <a:spcPct val="0"/>
              </a:spcAft>
            </a:pPr>
            <a:fld id="{60F99551-463D-4DB7-8D3C-8AF143755635}" type="slidenum">
              <a:rPr lang="en-US" altLang="en-US" smtClean="0">
                <a:cs typeface="Arial" panose="020B0604020202020204" pitchFamily="34" charset="0"/>
              </a:rPr>
              <a:pPr fontAlgn="base">
                <a:spcBef>
                  <a:spcPct val="0"/>
                </a:spcBef>
                <a:spcAft>
                  <a:spcPct val="0"/>
                </a:spcAft>
              </a:pPr>
              <a:t>‹#›</a:t>
            </a:fld>
            <a:endParaRPr lang="en-US" altLang="en-US">
              <a:cs typeface="Arial" panose="020B0604020202020204" pitchFamily="34" charset="0"/>
            </a:endParaRPr>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solidFill>
                  <a:prstClr val="black"/>
                </a:solidFill>
                <a:cs typeface="Arial" panose="020B0604020202020204" pitchFamily="34"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solidFill>
                  <a:prstClr val="black"/>
                </a:solidFill>
                <a:cs typeface="Arial" panose="020B0604020202020204" pitchFamily="34" charset="0"/>
              </a:endParaRPr>
            </a:p>
          </p:txBody>
        </p:sp>
      </p:grpSp>
    </p:spTree>
    <p:extLst>
      <p:ext uri="{BB962C8B-B14F-4D97-AF65-F5344CB8AC3E}">
        <p14:creationId xmlns:p14="http://schemas.microsoft.com/office/powerpoint/2010/main" val="788338534"/>
      </p:ext>
    </p:extLst>
  </p:cSld>
  <p:clrMap bg1="lt1" tx1="dk1" bg2="lt2" tx2="dk2" accent1="accent1" accent2="accent2" accent3="accent3" accent4="accent4" accent5="accent5" accent6="accent6" hlink="hlink" folHlink="folHlink"/>
  <p:sldLayoutIdLst>
    <p:sldLayoutId id="2147484433" r:id="rId1"/>
    <p:sldLayoutId id="2147484434" r:id="rId2"/>
    <p:sldLayoutId id="2147484435" r:id="rId3"/>
    <p:sldLayoutId id="2147484436" r:id="rId4"/>
    <p:sldLayoutId id="2147484437" r:id="rId5"/>
    <p:sldLayoutId id="2147484438" r:id="rId6"/>
    <p:sldLayoutId id="2147484439" r:id="rId7"/>
    <p:sldLayoutId id="2147484440" r:id="rId8"/>
    <p:sldLayoutId id="2147484441" r:id="rId9"/>
    <p:sldLayoutId id="2147484442" r:id="rId10"/>
    <p:sldLayoutId id="2147484443"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bwMode="auto">
          <a:xfrm>
            <a:off x="457200" y="3810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6323" name="Rectangle 3"/>
          <p:cNvSpPr>
            <a:spLocks noGrp="1" noChangeArrowheads="1"/>
          </p:cNvSpPr>
          <p:nvPr>
            <p:ph type="body" idx="1"/>
          </p:nvPr>
        </p:nvSpPr>
        <p:spPr bwMode="auto">
          <a:xfrm>
            <a:off x="457200" y="19812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632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smtClean="0">
                <a:effectLst>
                  <a:outerShdw blurRad="38100" dist="38100" dir="2700000" algn="tl">
                    <a:srgbClr val="000000"/>
                  </a:outerShdw>
                </a:effectLst>
                <a:latin typeface="Arial" charset="0"/>
              </a:defRPr>
            </a:lvl1pPr>
          </a:lstStyle>
          <a:p>
            <a:pPr fontAlgn="base">
              <a:spcBef>
                <a:spcPct val="0"/>
              </a:spcBef>
              <a:spcAft>
                <a:spcPct val="0"/>
              </a:spcAft>
              <a:defRPr/>
            </a:pPr>
            <a:endParaRPr lang="en-US">
              <a:solidFill>
                <a:srgbClr val="FFFFFF"/>
              </a:solidFill>
              <a:ea typeface="ＭＳ Ｐゴシック" pitchFamily="34" charset="-128"/>
            </a:endParaRPr>
          </a:p>
        </p:txBody>
      </p:sp>
      <p:sp>
        <p:nvSpPr>
          <p:cNvPr id="5632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smtClean="0">
                <a:effectLst>
                  <a:outerShdw blurRad="38100" dist="38100" dir="2700000" algn="tl">
                    <a:srgbClr val="000000"/>
                  </a:outerShdw>
                </a:effectLst>
                <a:latin typeface="Arial" charset="0"/>
              </a:defRPr>
            </a:lvl1pPr>
          </a:lstStyle>
          <a:p>
            <a:pPr fontAlgn="base">
              <a:spcBef>
                <a:spcPct val="0"/>
              </a:spcBef>
              <a:spcAft>
                <a:spcPct val="0"/>
              </a:spcAft>
              <a:defRPr/>
            </a:pPr>
            <a:endParaRPr lang="en-US">
              <a:solidFill>
                <a:srgbClr val="FFFFFF"/>
              </a:solidFill>
              <a:ea typeface="ＭＳ Ｐゴシック" pitchFamily="34" charset="-128"/>
            </a:endParaRPr>
          </a:p>
        </p:txBody>
      </p:sp>
      <p:sp>
        <p:nvSpPr>
          <p:cNvPr id="5632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smtClean="0">
                <a:effectLst>
                  <a:outerShdw blurRad="38100" dist="38100" dir="2700000" algn="tl">
                    <a:srgbClr val="000000"/>
                  </a:outerShdw>
                </a:effectLst>
                <a:latin typeface="Arial" charset="0"/>
              </a:defRPr>
            </a:lvl1pPr>
          </a:lstStyle>
          <a:p>
            <a:pPr fontAlgn="base">
              <a:spcBef>
                <a:spcPct val="0"/>
              </a:spcBef>
              <a:spcAft>
                <a:spcPct val="0"/>
              </a:spcAft>
              <a:defRPr/>
            </a:pPr>
            <a:fld id="{10BB59F4-6113-42B3-83C1-687B20B493BE}" type="slidenum">
              <a:rPr lang="en-US">
                <a:solidFill>
                  <a:srgbClr val="FFFFFF"/>
                </a:solidFill>
                <a:ea typeface="ＭＳ Ｐゴシック" pitchFamily="34" charset="-128"/>
              </a:rPr>
              <a:pPr fontAlgn="base">
                <a:spcBef>
                  <a:spcPct val="0"/>
                </a:spcBef>
                <a:spcAft>
                  <a:spcPct val="0"/>
                </a:spcAft>
                <a:defRPr/>
              </a:pPr>
              <a:t>‹#›</a:t>
            </a:fld>
            <a:endParaRPr lang="en-US">
              <a:solidFill>
                <a:srgbClr val="FFFFFF"/>
              </a:solidFill>
              <a:ea typeface="ＭＳ Ｐゴシック" pitchFamily="34" charset="-128"/>
            </a:endParaRPr>
          </a:p>
        </p:txBody>
      </p:sp>
    </p:spTree>
    <p:extLst>
      <p:ext uri="{BB962C8B-B14F-4D97-AF65-F5344CB8AC3E}">
        <p14:creationId xmlns:p14="http://schemas.microsoft.com/office/powerpoint/2010/main" val="471923985"/>
      </p:ext>
    </p:extLst>
  </p:cSld>
  <p:clrMap bg1="dk2" tx1="lt1" bg2="dk1" tx2="lt2" accent1="accent1" accent2="accent2" accent3="accent3" accent4="accent4" accent5="accent5" accent6="accent6" hlink="hlink" folHlink="folHlink"/>
  <p:sldLayoutIdLst>
    <p:sldLayoutId id="2147484445" r:id="rId1"/>
    <p:sldLayoutId id="2147484446" r:id="rId2"/>
    <p:sldLayoutId id="2147484447" r:id="rId3"/>
    <p:sldLayoutId id="2147484448" r:id="rId4"/>
    <p:sldLayoutId id="2147484449" r:id="rId5"/>
    <p:sldLayoutId id="2147484450" r:id="rId6"/>
    <p:sldLayoutId id="2147484451" r:id="rId7"/>
    <p:sldLayoutId id="2147484452" r:id="rId8"/>
    <p:sldLayoutId id="2147484453" r:id="rId9"/>
    <p:sldLayoutId id="2147484454" r:id="rId10"/>
    <p:sldLayoutId id="2147484455" r:id="rId11"/>
    <p:sldLayoutId id="2147484456"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0"/>
            <a:ext cx="9144000" cy="122757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ea typeface="ＭＳ Ｐゴシック"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a typeface="ＭＳ Ｐゴシック" pitchFamily="34" charset="-128"/>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126272-07E9-4738-B816-728F8FDF9354}" type="slidenum">
              <a:rPr lang="en-US" smtClean="0">
                <a:solidFill>
                  <a:prstClr val="black">
                    <a:tint val="75000"/>
                  </a:prstClr>
                </a:solidFill>
                <a:ea typeface="ＭＳ Ｐゴシック" pitchFamily="34" charset="-128"/>
              </a:rPr>
              <a:pPr/>
              <a:t>‹#›</a:t>
            </a:fld>
            <a:endParaRPr lang="en-US">
              <a:solidFill>
                <a:prstClr val="black">
                  <a:tint val="75000"/>
                </a:prstClr>
              </a:solidFill>
              <a:ea typeface="ＭＳ Ｐゴシック" pitchFamily="34" charset="-128"/>
            </a:endParaRPr>
          </a:p>
        </p:txBody>
      </p:sp>
    </p:spTree>
    <p:extLst>
      <p:ext uri="{BB962C8B-B14F-4D97-AF65-F5344CB8AC3E}">
        <p14:creationId xmlns:p14="http://schemas.microsoft.com/office/powerpoint/2010/main" val="3638615900"/>
      </p:ext>
    </p:extLst>
  </p:cSld>
  <p:clrMap bg1="lt1" tx1="dk1" bg2="lt2" tx2="dk2" accent1="accent1" accent2="accent2" accent3="accent3" accent4="accent4" accent5="accent5" accent6="accent6" hlink="hlink" folHlink="folHlink"/>
  <p:sldLayoutIdLst>
    <p:sldLayoutId id="2147484458" r:id="rId1"/>
    <p:sldLayoutId id="2147484459" r:id="rId2"/>
    <p:sldLayoutId id="2147484460" r:id="rId3"/>
    <p:sldLayoutId id="2147484461" r:id="rId4"/>
    <p:sldLayoutId id="2147484462" r:id="rId5"/>
    <p:sldLayoutId id="2147484463" r:id="rId6"/>
    <p:sldLayoutId id="2147484464" r:id="rId7"/>
    <p:sldLayoutId id="2147484465" r:id="rId8"/>
    <p:sldLayoutId id="2147484466" r:id="rId9"/>
    <p:sldLayoutId id="2147484467" r:id="rId10"/>
    <p:sldLayoutId id="2147484468" r:id="rId11"/>
    <p:sldLayoutId id="2147484469"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4098"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rgbClr val="424456"/>
                </a:solidFill>
                <a:latin typeface="Arial" charset="0"/>
                <a:ea typeface="+mn-ea"/>
              </a:defRPr>
            </a:lvl1pPr>
          </a:lstStyle>
          <a:p>
            <a:pPr>
              <a:defRPr/>
            </a:pPr>
            <a:fld id="{2B12BEC4-3B39-43A1-A9E7-B233AAB91AA0}" type="datetimeFigureOut">
              <a:rPr lang="de-DE"/>
              <a:pPr>
                <a:defRPr/>
              </a:pPr>
              <a:t>25.01.2021</a:t>
            </a:fld>
            <a:endParaRPr lang="en-GB"/>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rgbClr val="424456"/>
                </a:solidFill>
                <a:latin typeface="Arial" charset="0"/>
                <a:ea typeface="+mn-ea"/>
              </a:defRPr>
            </a:lvl1pPr>
          </a:lstStyle>
          <a:p>
            <a:pPr>
              <a:defRPr/>
            </a:pPr>
            <a:endParaRPr lang="en-GB"/>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latin typeface="Arial" charset="0"/>
                <a:ea typeface="+mn-ea"/>
              </a:defRPr>
            </a:lvl1pPr>
          </a:lstStyle>
          <a:p>
            <a:pPr>
              <a:defRPr/>
            </a:pPr>
            <a:fld id="{F1D717C5-D57B-4FD1-B064-F6A10D45A62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89" r:id="rId1"/>
    <p:sldLayoutId id="2147484090" r:id="rId2"/>
    <p:sldLayoutId id="2147484091" r:id="rId3"/>
    <p:sldLayoutId id="2147484092" r:id="rId4"/>
    <p:sldLayoutId id="2147484093" r:id="rId5"/>
    <p:sldLayoutId id="2147484094" r:id="rId6"/>
    <p:sldLayoutId id="2147484095" r:id="rId7"/>
    <p:sldLayoutId id="2147484096" r:id="rId8"/>
    <p:sldLayoutId id="2147484097" r:id="rId9"/>
    <p:sldLayoutId id="2147484098" r:id="rId10"/>
    <p:sldLayoutId id="2147484099" r:id="rId11"/>
    <p:sldLayoutId id="2147484100" r:id="rId12"/>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04DA3"/>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C4652D"/>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5122"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rgbClr val="424456"/>
                </a:solidFill>
                <a:latin typeface="Arial" charset="0"/>
                <a:ea typeface="+mn-ea"/>
              </a:defRPr>
            </a:lvl1pPr>
          </a:lstStyle>
          <a:p>
            <a:pPr>
              <a:defRPr/>
            </a:pPr>
            <a:fld id="{2B12BEC4-3B39-43A1-A9E7-B233AAB91AA0}" type="datetimeFigureOut">
              <a:rPr lang="de-DE"/>
              <a:pPr>
                <a:defRPr/>
              </a:pPr>
              <a:t>25.01.2021</a:t>
            </a:fld>
            <a:endParaRPr lang="en-GB"/>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rgbClr val="424456"/>
                </a:solidFill>
                <a:latin typeface="Arial" charset="0"/>
                <a:ea typeface="+mn-ea"/>
              </a:defRPr>
            </a:lvl1pPr>
          </a:lstStyle>
          <a:p>
            <a:pPr>
              <a:defRPr/>
            </a:pPr>
            <a:endParaRPr lang="en-GB"/>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latin typeface="Arial" charset="0"/>
                <a:ea typeface="+mn-ea"/>
              </a:defRPr>
            </a:lvl1pPr>
          </a:lstStyle>
          <a:p>
            <a:pPr>
              <a:defRPr/>
            </a:pPr>
            <a:fld id="{0514188B-9131-42F3-A8FC-C75166D37A2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101" r:id="rId1"/>
    <p:sldLayoutId id="2147484102" r:id="rId2"/>
    <p:sldLayoutId id="2147484103" r:id="rId3"/>
    <p:sldLayoutId id="2147484104" r:id="rId4"/>
    <p:sldLayoutId id="2147484105" r:id="rId5"/>
    <p:sldLayoutId id="2147484106" r:id="rId6"/>
    <p:sldLayoutId id="2147484107" r:id="rId7"/>
    <p:sldLayoutId id="2147484108" r:id="rId8"/>
    <p:sldLayoutId id="2147484109" r:id="rId9"/>
    <p:sldLayoutId id="2147484110" r:id="rId10"/>
    <p:sldLayoutId id="2147484111" r:id="rId11"/>
    <p:sldLayoutId id="2147484112" r:id="rId12"/>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04DA3"/>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C4652D"/>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6146"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147"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rgbClr val="424456"/>
                </a:solidFill>
                <a:latin typeface="Arial" charset="0"/>
                <a:ea typeface="+mn-ea"/>
              </a:defRPr>
            </a:lvl1pPr>
          </a:lstStyle>
          <a:p>
            <a:pPr>
              <a:defRPr/>
            </a:pPr>
            <a:fld id="{2B12BEC4-3B39-43A1-A9E7-B233AAB91AA0}" type="datetimeFigureOut">
              <a:rPr lang="de-DE"/>
              <a:pPr>
                <a:defRPr/>
              </a:pPr>
              <a:t>25.01.2021</a:t>
            </a:fld>
            <a:endParaRPr lang="en-GB"/>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rgbClr val="424456"/>
                </a:solidFill>
                <a:latin typeface="Arial" charset="0"/>
                <a:ea typeface="+mn-ea"/>
              </a:defRPr>
            </a:lvl1pPr>
          </a:lstStyle>
          <a:p>
            <a:pPr>
              <a:defRPr/>
            </a:pPr>
            <a:endParaRPr lang="en-GB"/>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sz="1800">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latin typeface="Arial" charset="0"/>
                <a:ea typeface="+mn-ea"/>
              </a:defRPr>
            </a:lvl1pPr>
          </a:lstStyle>
          <a:p>
            <a:pPr>
              <a:defRPr/>
            </a:pPr>
            <a:fld id="{751448C7-3C7E-423E-9C2E-9BAF231FD509}"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113" r:id="rId1"/>
    <p:sldLayoutId id="2147484114" r:id="rId2"/>
    <p:sldLayoutId id="2147484115" r:id="rId3"/>
    <p:sldLayoutId id="2147484116" r:id="rId4"/>
    <p:sldLayoutId id="2147484117" r:id="rId5"/>
    <p:sldLayoutId id="2147484118" r:id="rId6"/>
    <p:sldLayoutId id="2147484119" r:id="rId7"/>
    <p:sldLayoutId id="2147484120" r:id="rId8"/>
    <p:sldLayoutId id="2147484121" r:id="rId9"/>
    <p:sldLayoutId id="2147484122" r:id="rId10"/>
    <p:sldLayoutId id="2147484123" r:id="rId11"/>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Calibri" pitchFamily="34" charset="0"/>
        </a:defRPr>
      </a:lvl2pPr>
      <a:lvl3pPr algn="l" rtl="0" eaLnBrk="0" fontAlgn="base" hangingPunct="0">
        <a:spcBef>
          <a:spcPct val="0"/>
        </a:spcBef>
        <a:spcAft>
          <a:spcPct val="0"/>
        </a:spcAft>
        <a:defRPr sz="4400">
          <a:solidFill>
            <a:schemeClr val="tx2"/>
          </a:solidFill>
          <a:latin typeface="Calibri" pitchFamily="34" charset="0"/>
        </a:defRPr>
      </a:lvl3pPr>
      <a:lvl4pPr algn="l" rtl="0" eaLnBrk="0" fontAlgn="base" hangingPunct="0">
        <a:spcBef>
          <a:spcPct val="0"/>
        </a:spcBef>
        <a:spcAft>
          <a:spcPct val="0"/>
        </a:spcAft>
        <a:defRPr sz="4400">
          <a:solidFill>
            <a:schemeClr val="tx2"/>
          </a:solidFill>
          <a:latin typeface="Calibri" pitchFamily="34" charset="0"/>
        </a:defRPr>
      </a:lvl4pPr>
      <a:lvl5pPr algn="l" rtl="0" eaLnBrk="0" fontAlgn="base" hangingPunct="0">
        <a:spcBef>
          <a:spcPct val="0"/>
        </a:spcBef>
        <a:spcAft>
          <a:spcPct val="0"/>
        </a:spcAft>
        <a:defRPr sz="4400">
          <a:solidFill>
            <a:schemeClr val="tx2"/>
          </a:solidFill>
          <a:latin typeface="Calibri" pitchFamily="34" charset="0"/>
        </a:defRPr>
      </a:lvl5pPr>
      <a:lvl6pPr marL="457200" algn="l" rtl="0" fontAlgn="base">
        <a:spcBef>
          <a:spcPct val="0"/>
        </a:spcBef>
        <a:spcAft>
          <a:spcPct val="0"/>
        </a:spcAft>
        <a:defRPr sz="4400">
          <a:solidFill>
            <a:schemeClr val="tx2"/>
          </a:solidFill>
          <a:latin typeface="Calibri" pitchFamily="34" charset="0"/>
        </a:defRPr>
      </a:lvl6pPr>
      <a:lvl7pPr marL="914400" algn="l" rtl="0" fontAlgn="base">
        <a:spcBef>
          <a:spcPct val="0"/>
        </a:spcBef>
        <a:spcAft>
          <a:spcPct val="0"/>
        </a:spcAft>
        <a:defRPr sz="4400">
          <a:solidFill>
            <a:schemeClr val="tx2"/>
          </a:solidFill>
          <a:latin typeface="Calibri" pitchFamily="34" charset="0"/>
        </a:defRPr>
      </a:lvl7pPr>
      <a:lvl8pPr marL="1371600" algn="l" rtl="0" fontAlgn="base">
        <a:spcBef>
          <a:spcPct val="0"/>
        </a:spcBef>
        <a:spcAft>
          <a:spcPct val="0"/>
        </a:spcAft>
        <a:defRPr sz="4400">
          <a:solidFill>
            <a:schemeClr val="tx2"/>
          </a:solidFill>
          <a:latin typeface="Calibri" pitchFamily="34" charset="0"/>
        </a:defRPr>
      </a:lvl8pPr>
      <a:lvl9pPr marL="1828800" algn="l" rtl="0" fontAlgn="base">
        <a:spcBef>
          <a:spcPct val="0"/>
        </a:spcBef>
        <a:spcAft>
          <a:spcPct val="0"/>
        </a:spcAft>
        <a:defRPr sz="4400">
          <a:solidFill>
            <a:schemeClr val="tx2"/>
          </a:solidFill>
          <a:latin typeface="Calibri"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04DA3"/>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C4652D"/>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6323"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63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pPr>
              <a:defRPr/>
            </a:pPr>
            <a:endParaRPr lang="en-US">
              <a:solidFill>
                <a:srgbClr val="FFFFFF"/>
              </a:solidFill>
            </a:endParaRPr>
          </a:p>
        </p:txBody>
      </p:sp>
      <p:sp>
        <p:nvSpPr>
          <p:cNvPr id="563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pPr>
              <a:defRPr/>
            </a:pPr>
            <a:endParaRPr lang="en-US">
              <a:solidFill>
                <a:srgbClr val="FFFFFF"/>
              </a:solidFill>
            </a:endParaRPr>
          </a:p>
        </p:txBody>
      </p:sp>
      <p:sp>
        <p:nvSpPr>
          <p:cNvPr id="563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pPr>
              <a:defRPr/>
            </a:pPr>
            <a:fld id="{0091C9B1-DE0E-4DCC-9378-99530BC0CD21}"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660499068"/>
      </p:ext>
    </p:extLst>
  </p:cSld>
  <p:clrMap bg1="dk2" tx1="lt1" bg2="dk1" tx2="lt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 id="2147484152" r:id="rId10"/>
    <p:sldLayoutId id="2147484153" r:id="rId11"/>
    <p:sldLayoutId id="2147484280" r:id="rId12"/>
    <p:sldLayoutId id="2147484418" r:id="rId13"/>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0" y="0"/>
            <a:ext cx="9144000" cy="122757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F8126272-07E9-4738-B816-728F8FDF9354}"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21935226"/>
      </p:ext>
    </p:extLst>
  </p:cSld>
  <p:clrMap bg1="lt1" tx1="dk1" bg2="lt2" tx2="dk2" accent1="accent1" accent2="accent2" accent3="accent3" accent4="accent4" accent5="accent5" accent6="accent6" hlink="hlink" folHlink="folHlink"/>
  <p:sldLayoutIdLst>
    <p:sldLayoutId id="2147484155" r:id="rId1"/>
    <p:sldLayoutId id="2147484156"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 id="2147484165" r:id="rId11"/>
    <p:sldLayoutId id="2147484167" r:id="rId12"/>
    <p:sldLayoutId id="2147484168" r:id="rId13"/>
    <p:sldLayoutId id="2147484359"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5124"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5125"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95B9E823-A754-402D-AF43-B3C658A3F22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3831C9EF-64F9-4F14-B7B4-47CB36DB6C40}" type="slidenum">
              <a:rPr lang="en-US">
                <a:solidFill>
                  <a:srgbClr val="04617B">
                    <a:shade val="90000"/>
                  </a:srgbClr>
                </a:solidFill>
              </a:rPr>
              <a:pPr>
                <a:defRPr/>
              </a:pPr>
              <a:t>‹#›</a:t>
            </a:fld>
            <a:endParaRPr lang="en-US">
              <a:solidFill>
                <a:srgbClr val="04617B">
                  <a:shade val="90000"/>
                </a:srgbClr>
              </a:solidFill>
            </a:endParaRPr>
          </a:p>
        </p:txBody>
      </p:sp>
      <p:grpSp>
        <p:nvGrpSpPr>
          <p:cNvPr id="5129"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grpSp>
    </p:spTree>
    <p:extLst>
      <p:ext uri="{BB962C8B-B14F-4D97-AF65-F5344CB8AC3E}">
        <p14:creationId xmlns:p14="http://schemas.microsoft.com/office/powerpoint/2010/main" val="3785041041"/>
      </p:ext>
    </p:extLst>
  </p:cSld>
  <p:clrMap bg1="lt1" tx1="dk1" bg2="lt2" tx2="dk2" accent1="accent1" accent2="accent2" accent3="accent3" accent4="accent4" accent5="accent5" accent6="accent6" hlink="hlink" folHlink="folHlink"/>
  <p:sldLayoutIdLst>
    <p:sldLayoutId id="2147484170"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 id="2147484182" r:id="rId12"/>
    <p:sldLayoutId id="2147484240" r:id="rId13"/>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5124"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a:t>Click to edit Master title style</a:t>
            </a:r>
          </a:p>
        </p:txBody>
      </p:sp>
      <p:sp>
        <p:nvSpPr>
          <p:cNvPr id="5125"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95B9E823-A754-402D-AF43-B3C658A3F221}" type="datetime1">
              <a:rPr lang="en-US" smtClean="0">
                <a:solidFill>
                  <a:srgbClr val="04617B">
                    <a:shade val="90000"/>
                  </a:srgbClr>
                </a:solidFill>
              </a:rPr>
              <a:pPr>
                <a:defRPr/>
              </a:pPr>
              <a:t>1/25/2021</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3831C9EF-64F9-4F14-B7B4-47CB36DB6C40}" type="slidenum">
              <a:rPr lang="en-US">
                <a:solidFill>
                  <a:srgbClr val="04617B">
                    <a:shade val="90000"/>
                  </a:srgbClr>
                </a:solidFill>
              </a:rPr>
              <a:pPr>
                <a:defRPr/>
              </a:pPr>
              <a:t>‹#›</a:t>
            </a:fld>
            <a:endParaRPr lang="en-US">
              <a:solidFill>
                <a:srgbClr val="04617B">
                  <a:shade val="90000"/>
                </a:srgbClr>
              </a:solidFill>
            </a:endParaRPr>
          </a:p>
        </p:txBody>
      </p:sp>
      <p:grpSp>
        <p:nvGrpSpPr>
          <p:cNvPr id="5129"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sz="1800">
                <a:solidFill>
                  <a:prstClr val="black"/>
                </a:solidFill>
                <a:latin typeface="Constantia"/>
              </a:endParaRPr>
            </a:p>
          </p:txBody>
        </p:sp>
      </p:grpSp>
    </p:spTree>
    <p:extLst>
      <p:ext uri="{BB962C8B-B14F-4D97-AF65-F5344CB8AC3E}">
        <p14:creationId xmlns:p14="http://schemas.microsoft.com/office/powerpoint/2010/main" val="1827967586"/>
      </p:ext>
    </p:extLst>
  </p:cSld>
  <p:clrMap bg1="lt1" tx1="dk1" bg2="lt2" tx2="dk2" accent1="accent1" accent2="accent2" accent3="accent3" accent4="accent4" accent5="accent5" accent6="accent6" hlink="hlink" folHlink="folHlink"/>
  <p:sldLayoutIdLst>
    <p:sldLayoutId id="2147484184" r:id="rId1"/>
    <p:sldLayoutId id="2147484185" r:id="rId2"/>
    <p:sldLayoutId id="2147484186" r:id="rId3"/>
    <p:sldLayoutId id="2147484187" r:id="rId4"/>
    <p:sldLayoutId id="2147484188" r:id="rId5"/>
    <p:sldLayoutId id="2147484189" r:id="rId6"/>
    <p:sldLayoutId id="2147484190" r:id="rId7"/>
    <p:sldLayoutId id="2147484191" r:id="rId8"/>
    <p:sldLayoutId id="2147484192" r:id="rId9"/>
    <p:sldLayoutId id="2147484193" r:id="rId10"/>
    <p:sldLayoutId id="2147484194" r:id="rId11"/>
    <p:sldLayoutId id="2147484195" r:id="rId12"/>
    <p:sldLayoutId id="2147484196" r:id="rId13"/>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ustomXml" Target="../ink/ink1.xml"/><Relationship Id="rId5" Type="http://schemas.openxmlformats.org/officeDocument/2006/relationships/image" Target="../media/image27.jpg"/><Relationship Id="rId4" Type="http://schemas.openxmlformats.org/officeDocument/2006/relationships/image" Target="../media/image26.png"/></Relationships>
</file>

<file path=ppt/slides/_rels/slide1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72.xml"/></Relationships>
</file>

<file path=ppt/slides/_rels/slide100.xml.rels><?xml version="1.0" encoding="UTF-8" standalone="yes"?>
<Relationships xmlns="http://schemas.openxmlformats.org/package/2006/relationships"><Relationship Id="rId8" Type="http://schemas.openxmlformats.org/officeDocument/2006/relationships/image" Target="../media/image182.png"/><Relationship Id="rId3" Type="http://schemas.openxmlformats.org/officeDocument/2006/relationships/image" Target="../media/image172.png"/><Relationship Id="rId7" Type="http://schemas.openxmlformats.org/officeDocument/2006/relationships/image" Target="../media/image181.png"/><Relationship Id="rId2" Type="http://schemas.openxmlformats.org/officeDocument/2006/relationships/image" Target="../media/image171.png"/><Relationship Id="rId1" Type="http://schemas.openxmlformats.org/officeDocument/2006/relationships/slideLayout" Target="../slideLayouts/slideLayout31.xml"/><Relationship Id="rId6" Type="http://schemas.openxmlformats.org/officeDocument/2006/relationships/image" Target="../media/image175.png"/><Relationship Id="rId5" Type="http://schemas.openxmlformats.org/officeDocument/2006/relationships/image" Target="../media/image174.png"/><Relationship Id="rId10" Type="http://schemas.openxmlformats.org/officeDocument/2006/relationships/image" Target="../media/image179.png"/><Relationship Id="rId4" Type="http://schemas.openxmlformats.org/officeDocument/2006/relationships/image" Target="../media/image173.png"/><Relationship Id="rId9" Type="http://schemas.openxmlformats.org/officeDocument/2006/relationships/image" Target="../media/image183.png"/></Relationships>
</file>

<file path=ppt/slides/_rels/slide101.xml.rels><?xml version="1.0" encoding="UTF-8" standalone="yes"?>
<Relationships xmlns="http://schemas.openxmlformats.org/package/2006/relationships"><Relationship Id="rId8" Type="http://schemas.openxmlformats.org/officeDocument/2006/relationships/image" Target="../media/image184.png"/><Relationship Id="rId3" Type="http://schemas.openxmlformats.org/officeDocument/2006/relationships/image" Target="../media/image182.png"/><Relationship Id="rId7" Type="http://schemas.openxmlformats.org/officeDocument/2006/relationships/image" Target="../media/image183.png"/><Relationship Id="rId2" Type="http://schemas.openxmlformats.org/officeDocument/2006/relationships/image" Target="../media/image173.png"/><Relationship Id="rId1" Type="http://schemas.openxmlformats.org/officeDocument/2006/relationships/slideLayout" Target="../slideLayouts/slideLayout31.xml"/><Relationship Id="rId6" Type="http://schemas.openxmlformats.org/officeDocument/2006/relationships/image" Target="../media/image181.png"/><Relationship Id="rId5" Type="http://schemas.openxmlformats.org/officeDocument/2006/relationships/image" Target="../media/image172.png"/><Relationship Id="rId10" Type="http://schemas.openxmlformats.org/officeDocument/2006/relationships/image" Target="../media/image179.png"/><Relationship Id="rId4" Type="http://schemas.openxmlformats.org/officeDocument/2006/relationships/image" Target="../media/image175.png"/><Relationship Id="rId9" Type="http://schemas.openxmlformats.org/officeDocument/2006/relationships/image" Target="../media/image185.png"/></Relationships>
</file>

<file path=ppt/slides/_rels/slide102.xml.rels><?xml version="1.0" encoding="UTF-8" standalone="yes"?>
<Relationships xmlns="http://schemas.openxmlformats.org/package/2006/relationships"><Relationship Id="rId2" Type="http://schemas.openxmlformats.org/officeDocument/2006/relationships/image" Target="../media/image186.png"/><Relationship Id="rId1" Type="http://schemas.openxmlformats.org/officeDocument/2006/relationships/slideLayout" Target="../slideLayouts/slideLayout31.xml"/></Relationships>
</file>

<file path=ppt/slides/_rels/slide103.xml.rels><?xml version="1.0" encoding="UTF-8" standalone="yes"?>
<Relationships xmlns="http://schemas.openxmlformats.org/package/2006/relationships"><Relationship Id="rId3" Type="http://schemas.openxmlformats.org/officeDocument/2006/relationships/image" Target="../media/image188.jpeg"/><Relationship Id="rId7" Type="http://schemas.openxmlformats.org/officeDocument/2006/relationships/chart" Target="../charts/chart3.xml"/><Relationship Id="rId2" Type="http://schemas.openxmlformats.org/officeDocument/2006/relationships/image" Target="../media/image187.jpeg"/><Relationship Id="rId1" Type="http://schemas.openxmlformats.org/officeDocument/2006/relationships/slideLayout" Target="../slideLayouts/slideLayout31.xml"/><Relationship Id="rId6" Type="http://schemas.openxmlformats.org/officeDocument/2006/relationships/image" Target="../media/image191.jpeg"/><Relationship Id="rId5" Type="http://schemas.openxmlformats.org/officeDocument/2006/relationships/image" Target="../media/image190.jpeg"/><Relationship Id="rId4" Type="http://schemas.openxmlformats.org/officeDocument/2006/relationships/image" Target="../media/image189.png"/></Relationships>
</file>

<file path=ppt/slides/_rels/slide104.xml.rels><?xml version="1.0" encoding="UTF-8" standalone="yes"?>
<Relationships xmlns="http://schemas.openxmlformats.org/package/2006/relationships"><Relationship Id="rId8" Type="http://schemas.openxmlformats.org/officeDocument/2006/relationships/image" Target="../media/image197.png"/><Relationship Id="rId3" Type="http://schemas.openxmlformats.org/officeDocument/2006/relationships/image" Target="../media/image192.wmf"/><Relationship Id="rId7" Type="http://schemas.openxmlformats.org/officeDocument/2006/relationships/image" Target="../media/image196.png"/><Relationship Id="rId2" Type="http://schemas.openxmlformats.org/officeDocument/2006/relationships/notesSlide" Target="../notesSlides/notesSlide44.xml"/><Relationship Id="rId1" Type="http://schemas.openxmlformats.org/officeDocument/2006/relationships/slideLayout" Target="../slideLayouts/slideLayout25.xml"/><Relationship Id="rId6" Type="http://schemas.openxmlformats.org/officeDocument/2006/relationships/image" Target="../media/image195.wmf"/><Relationship Id="rId5" Type="http://schemas.openxmlformats.org/officeDocument/2006/relationships/image" Target="../media/image194.wmf"/><Relationship Id="rId4" Type="http://schemas.openxmlformats.org/officeDocument/2006/relationships/image" Target="../media/image193.png"/></Relationships>
</file>

<file path=ppt/slides/_rels/slide105.xml.rels><?xml version="1.0" encoding="UTF-8" standalone="yes"?>
<Relationships xmlns="http://schemas.openxmlformats.org/package/2006/relationships"><Relationship Id="rId2" Type="http://schemas.openxmlformats.org/officeDocument/2006/relationships/image" Target="../media/image198.emf"/><Relationship Id="rId1" Type="http://schemas.openxmlformats.org/officeDocument/2006/relationships/slideLayout" Target="../slideLayouts/slideLayout18.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38.xml"/></Relationships>
</file>

<file path=ppt/slides/_rels/slide107.xml.rels><?xml version="1.0" encoding="UTF-8" standalone="yes"?>
<Relationships xmlns="http://schemas.openxmlformats.org/package/2006/relationships"><Relationship Id="rId8" Type="http://schemas.openxmlformats.org/officeDocument/2006/relationships/image" Target="../media/image204.jpeg"/><Relationship Id="rId3" Type="http://schemas.microsoft.com/office/2007/relationships/hdphoto" Target="../media/hdphoto1.wdp"/><Relationship Id="rId7" Type="http://schemas.openxmlformats.org/officeDocument/2006/relationships/image" Target="../media/image203.jpeg"/><Relationship Id="rId2" Type="http://schemas.openxmlformats.org/officeDocument/2006/relationships/image" Target="../media/image199.jpeg"/><Relationship Id="rId1" Type="http://schemas.openxmlformats.org/officeDocument/2006/relationships/slideLayout" Target="../slideLayouts/slideLayout144.xml"/><Relationship Id="rId6" Type="http://schemas.openxmlformats.org/officeDocument/2006/relationships/image" Target="../media/image202.jpeg"/><Relationship Id="rId5" Type="http://schemas.openxmlformats.org/officeDocument/2006/relationships/image" Target="../media/image201.png"/><Relationship Id="rId10" Type="http://schemas.openxmlformats.org/officeDocument/2006/relationships/image" Target="../media/image206.png"/><Relationship Id="rId4" Type="http://schemas.openxmlformats.org/officeDocument/2006/relationships/image" Target="../media/image200.png"/><Relationship Id="rId9" Type="http://schemas.openxmlformats.org/officeDocument/2006/relationships/image" Target="../media/image205.jpeg"/></Relationships>
</file>

<file path=ppt/slides/_rels/slide108.xml.rels><?xml version="1.0" encoding="UTF-8" standalone="yes"?>
<Relationships xmlns="http://schemas.openxmlformats.org/package/2006/relationships"><Relationship Id="rId3" Type="http://schemas.openxmlformats.org/officeDocument/2006/relationships/image" Target="../media/image208.jpeg"/><Relationship Id="rId2" Type="http://schemas.openxmlformats.org/officeDocument/2006/relationships/image" Target="../media/image207.png"/><Relationship Id="rId1" Type="http://schemas.openxmlformats.org/officeDocument/2006/relationships/slideLayout" Target="../slideLayouts/slideLayout144.xml"/><Relationship Id="rId6" Type="http://schemas.openxmlformats.org/officeDocument/2006/relationships/image" Target="../media/image211.png"/><Relationship Id="rId5" Type="http://schemas.openxmlformats.org/officeDocument/2006/relationships/image" Target="../media/image210.png"/><Relationship Id="rId4" Type="http://schemas.openxmlformats.org/officeDocument/2006/relationships/image" Target="../media/image209.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44.xml"/></Relationships>
</file>

<file path=ppt/slides/_rels/slide1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gif"/><Relationship Id="rId1" Type="http://schemas.openxmlformats.org/officeDocument/2006/relationships/slideLayout" Target="../slideLayouts/slideLayout73.xml"/><Relationship Id="rId5" Type="http://schemas.openxmlformats.org/officeDocument/2006/relationships/image" Target="../media/image54.png"/><Relationship Id="rId4" Type="http://schemas.openxmlformats.org/officeDocument/2006/relationships/hyperlink" Target="http://dx.doi.org/10.1016/j.nimb.2013.05.007" TargetMode="External"/></Relationships>
</file>

<file path=ppt/slides/_rels/slide110.xml.rels><?xml version="1.0" encoding="UTF-8" standalone="yes"?>
<Relationships xmlns="http://schemas.openxmlformats.org/package/2006/relationships"><Relationship Id="rId3" Type="http://schemas.openxmlformats.org/officeDocument/2006/relationships/image" Target="../media/image1330.png"/><Relationship Id="rId2" Type="http://schemas.openxmlformats.org/officeDocument/2006/relationships/image" Target="../media/image212.png"/><Relationship Id="rId1" Type="http://schemas.openxmlformats.org/officeDocument/2006/relationships/slideLayout" Target="../slideLayouts/slideLayout51.xml"/></Relationships>
</file>

<file path=ppt/slides/_rels/slide111.xml.rels><?xml version="1.0" encoding="UTF-8" standalone="yes"?>
<Relationships xmlns="http://schemas.openxmlformats.org/package/2006/relationships"><Relationship Id="rId3" Type="http://schemas.openxmlformats.org/officeDocument/2006/relationships/image" Target="../media/image214.jpeg"/><Relationship Id="rId2" Type="http://schemas.openxmlformats.org/officeDocument/2006/relationships/image" Target="../media/image213.jpeg"/><Relationship Id="rId1" Type="http://schemas.openxmlformats.org/officeDocument/2006/relationships/slideLayout" Target="../slideLayouts/slideLayout18.xml"/><Relationship Id="rId4" Type="http://schemas.openxmlformats.org/officeDocument/2006/relationships/image" Target="../media/image215.jpe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3.xml.rels><?xml version="1.0" encoding="UTF-8" standalone="yes"?>
<Relationships xmlns="http://schemas.openxmlformats.org/package/2006/relationships"><Relationship Id="rId3" Type="http://schemas.openxmlformats.org/officeDocument/2006/relationships/image" Target="../media/image216.jpe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218.jpeg"/><Relationship Id="rId4" Type="http://schemas.openxmlformats.org/officeDocument/2006/relationships/image" Target="../media/image217.jpe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90.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86.xml"/></Relationships>
</file>

<file path=ppt/slides/_rels/slide116.xml.rels><?xml version="1.0" encoding="UTF-8" standalone="yes"?>
<Relationships xmlns="http://schemas.openxmlformats.org/package/2006/relationships"><Relationship Id="rId13" Type="http://schemas.openxmlformats.org/officeDocument/2006/relationships/oleObject" Target="../embeddings/oleObject25.bin"/><Relationship Id="rId18" Type="http://schemas.openxmlformats.org/officeDocument/2006/relationships/image" Target="../media/image223.wmf"/><Relationship Id="rId26" Type="http://schemas.openxmlformats.org/officeDocument/2006/relationships/oleObject" Target="../embeddings/oleObject34.bin"/><Relationship Id="rId39" Type="http://schemas.openxmlformats.org/officeDocument/2006/relationships/oleObject" Target="../embeddings/oleObject42.bin"/><Relationship Id="rId21" Type="http://schemas.openxmlformats.org/officeDocument/2006/relationships/oleObject" Target="../embeddings/oleObject30.bin"/><Relationship Id="rId34" Type="http://schemas.openxmlformats.org/officeDocument/2006/relationships/oleObject" Target="../embeddings/oleObject39.bin"/><Relationship Id="rId42" Type="http://schemas.openxmlformats.org/officeDocument/2006/relationships/oleObject" Target="../embeddings/oleObject45.bin"/><Relationship Id="rId7" Type="http://schemas.openxmlformats.org/officeDocument/2006/relationships/oleObject" Target="../embeddings/oleObject21.bin"/><Relationship Id="rId2" Type="http://schemas.openxmlformats.org/officeDocument/2006/relationships/slideLayout" Target="../slideLayouts/slideLayout297.xml"/><Relationship Id="rId16" Type="http://schemas.openxmlformats.org/officeDocument/2006/relationships/image" Target="../media/image222.wmf"/><Relationship Id="rId20" Type="http://schemas.openxmlformats.org/officeDocument/2006/relationships/oleObject" Target="../embeddings/oleObject29.bin"/><Relationship Id="rId29" Type="http://schemas.openxmlformats.org/officeDocument/2006/relationships/oleObject" Target="../embeddings/oleObject36.bin"/><Relationship Id="rId41" Type="http://schemas.openxmlformats.org/officeDocument/2006/relationships/oleObject" Target="../embeddings/oleObject44.bin"/><Relationship Id="rId1" Type="http://schemas.openxmlformats.org/officeDocument/2006/relationships/vmlDrawing" Target="../drawings/vmlDrawing4.vml"/><Relationship Id="rId6" Type="http://schemas.openxmlformats.org/officeDocument/2006/relationships/image" Target="../media/image219.wmf"/><Relationship Id="rId11" Type="http://schemas.openxmlformats.org/officeDocument/2006/relationships/image" Target="../media/image220.wmf"/><Relationship Id="rId24" Type="http://schemas.openxmlformats.org/officeDocument/2006/relationships/image" Target="../media/image224.wmf"/><Relationship Id="rId32" Type="http://schemas.openxmlformats.org/officeDocument/2006/relationships/oleObject" Target="../embeddings/oleObject38.bin"/><Relationship Id="rId37" Type="http://schemas.openxmlformats.org/officeDocument/2006/relationships/image" Target="../media/image227.wmf"/><Relationship Id="rId40" Type="http://schemas.openxmlformats.org/officeDocument/2006/relationships/oleObject" Target="../embeddings/oleObject43.bin"/><Relationship Id="rId5" Type="http://schemas.openxmlformats.org/officeDocument/2006/relationships/oleObject" Target="../embeddings/oleObject20.bin"/><Relationship Id="rId15" Type="http://schemas.openxmlformats.org/officeDocument/2006/relationships/oleObject" Target="../embeddings/oleObject26.bin"/><Relationship Id="rId23" Type="http://schemas.openxmlformats.org/officeDocument/2006/relationships/oleObject" Target="../embeddings/oleObject32.bin"/><Relationship Id="rId28" Type="http://schemas.openxmlformats.org/officeDocument/2006/relationships/oleObject" Target="../embeddings/oleObject35.bin"/><Relationship Id="rId36" Type="http://schemas.openxmlformats.org/officeDocument/2006/relationships/oleObject" Target="../embeddings/oleObject40.bin"/><Relationship Id="rId10" Type="http://schemas.openxmlformats.org/officeDocument/2006/relationships/oleObject" Target="../embeddings/oleObject24.bin"/><Relationship Id="rId19" Type="http://schemas.openxmlformats.org/officeDocument/2006/relationships/oleObject" Target="../embeddings/oleObject28.bin"/><Relationship Id="rId31" Type="http://schemas.openxmlformats.org/officeDocument/2006/relationships/image" Target="../media/image229.wmf"/><Relationship Id="rId4" Type="http://schemas.openxmlformats.org/officeDocument/2006/relationships/slide" Target="slide99.xml"/><Relationship Id="rId9" Type="http://schemas.openxmlformats.org/officeDocument/2006/relationships/oleObject" Target="../embeddings/oleObject23.bin"/><Relationship Id="rId14" Type="http://schemas.openxmlformats.org/officeDocument/2006/relationships/image" Target="../media/image221.wmf"/><Relationship Id="rId22" Type="http://schemas.openxmlformats.org/officeDocument/2006/relationships/oleObject" Target="../embeddings/oleObject31.bin"/><Relationship Id="rId27" Type="http://schemas.openxmlformats.org/officeDocument/2006/relationships/image" Target="../media/image225.wmf"/><Relationship Id="rId30" Type="http://schemas.openxmlformats.org/officeDocument/2006/relationships/oleObject" Target="../embeddings/oleObject37.bin"/><Relationship Id="rId35" Type="http://schemas.openxmlformats.org/officeDocument/2006/relationships/image" Target="../media/image226.wmf"/><Relationship Id="rId43" Type="http://schemas.openxmlformats.org/officeDocument/2006/relationships/oleObject" Target="../embeddings/oleObject46.bin"/><Relationship Id="rId8" Type="http://schemas.openxmlformats.org/officeDocument/2006/relationships/oleObject" Target="../embeddings/oleObject22.bin"/><Relationship Id="rId3" Type="http://schemas.openxmlformats.org/officeDocument/2006/relationships/notesSlide" Target="../notesSlides/notesSlide46.xml"/><Relationship Id="rId12" Type="http://schemas.openxmlformats.org/officeDocument/2006/relationships/image" Target="../media/image228.wmf"/><Relationship Id="rId17" Type="http://schemas.openxmlformats.org/officeDocument/2006/relationships/oleObject" Target="../embeddings/oleObject27.bin"/><Relationship Id="rId25" Type="http://schemas.openxmlformats.org/officeDocument/2006/relationships/oleObject" Target="../embeddings/oleObject33.bin"/><Relationship Id="rId33" Type="http://schemas.openxmlformats.org/officeDocument/2006/relationships/image" Target="../media/image230.wmf"/><Relationship Id="rId38" Type="http://schemas.openxmlformats.org/officeDocument/2006/relationships/oleObject" Target="../embeddings/oleObject41.bin"/></Relationships>
</file>

<file path=ppt/slides/_rels/slide11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86.xml"/><Relationship Id="rId4" Type="http://schemas.openxmlformats.org/officeDocument/2006/relationships/image" Target="../media/image61.jpeg"/></Relationships>
</file>

<file path=ppt/slides/_rels/slide118.xml.rels><?xml version="1.0" encoding="UTF-8" standalone="yes"?>
<Relationships xmlns="http://schemas.openxmlformats.org/package/2006/relationships"><Relationship Id="rId2" Type="http://schemas.openxmlformats.org/officeDocument/2006/relationships/image" Target="../media/image231.wmf"/><Relationship Id="rId1" Type="http://schemas.openxmlformats.org/officeDocument/2006/relationships/slideLayout" Target="../slideLayouts/slideLayout302.xml"/></Relationships>
</file>

<file path=ppt/slides/_rels/slide119.xml.rels><?xml version="1.0" encoding="UTF-8" standalone="yes"?>
<Relationships xmlns="http://schemas.openxmlformats.org/package/2006/relationships"><Relationship Id="rId3" Type="http://schemas.openxmlformats.org/officeDocument/2006/relationships/image" Target="../media/image232.jpeg"/><Relationship Id="rId2" Type="http://schemas.openxmlformats.org/officeDocument/2006/relationships/notesSlide" Target="../notesSlides/notesSlide47.xml"/><Relationship Id="rId1" Type="http://schemas.openxmlformats.org/officeDocument/2006/relationships/slideLayout" Target="../slideLayouts/slideLayout299.xml"/><Relationship Id="rId5" Type="http://schemas.openxmlformats.org/officeDocument/2006/relationships/image" Target="../media/image231.wmf"/><Relationship Id="rId4" Type="http://schemas.openxmlformats.org/officeDocument/2006/relationships/image" Target="../media/image23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0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02.xml"/></Relationships>
</file>

<file path=ppt/slides/_rels/slide122.xml.rels><?xml version="1.0" encoding="UTF-8" standalone="yes"?>
<Relationships xmlns="http://schemas.openxmlformats.org/package/2006/relationships"><Relationship Id="rId2" Type="http://schemas.openxmlformats.org/officeDocument/2006/relationships/image" Target="../media/image234.png"/><Relationship Id="rId1" Type="http://schemas.openxmlformats.org/officeDocument/2006/relationships/slideLayout" Target="../slideLayouts/slideLayout302.xml"/></Relationships>
</file>

<file path=ppt/slides/_rels/slide123.xml.rels><?xml version="1.0" encoding="UTF-8" standalone="yes"?>
<Relationships xmlns="http://schemas.openxmlformats.org/package/2006/relationships"><Relationship Id="rId2" Type="http://schemas.openxmlformats.org/officeDocument/2006/relationships/image" Target="../media/image235.png"/><Relationship Id="rId1" Type="http://schemas.openxmlformats.org/officeDocument/2006/relationships/slideLayout" Target="../slideLayouts/slideLayout302.xml"/></Relationships>
</file>

<file path=ppt/slides/_rels/slide124.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image" Target="../media/image234.png"/><Relationship Id="rId1" Type="http://schemas.openxmlformats.org/officeDocument/2006/relationships/slideLayout" Target="../slideLayouts/slideLayout302.xml"/></Relationships>
</file>

<file path=ppt/slides/_rels/slide12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237.png"/><Relationship Id="rId1" Type="http://schemas.openxmlformats.org/officeDocument/2006/relationships/slideLayout" Target="../slideLayouts/slideLayout302.xml"/></Relationships>
</file>

<file path=ppt/slides/_rels/slide126.xml.rels><?xml version="1.0" encoding="UTF-8" standalone="yes"?>
<Relationships xmlns="http://schemas.openxmlformats.org/package/2006/relationships"><Relationship Id="rId2" Type="http://schemas.openxmlformats.org/officeDocument/2006/relationships/image" Target="../media/image238.png"/><Relationship Id="rId1" Type="http://schemas.openxmlformats.org/officeDocument/2006/relationships/slideLayout" Target="../slideLayouts/slideLayout30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02.xml"/></Relationships>
</file>

<file path=ppt/slides/_rels/slide1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9.xml"/><Relationship Id="rId1" Type="http://schemas.openxmlformats.org/officeDocument/2006/relationships/slideLayout" Target="../slideLayouts/slideLayout30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1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JPG"/><Relationship Id="rId1" Type="http://schemas.openxmlformats.org/officeDocument/2006/relationships/slideLayout" Target="../slideLayouts/slideLayout19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08.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1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0.xml"/><Relationship Id="rId1" Type="http://schemas.openxmlformats.org/officeDocument/2006/relationships/slideLayout" Target="../slideLayouts/slideLayout266.xml"/><Relationship Id="rId6" Type="http://schemas.openxmlformats.org/officeDocument/2006/relationships/image" Target="../media/image231.wmf"/><Relationship Id="rId5" Type="http://schemas.openxmlformats.org/officeDocument/2006/relationships/image" Target="../media/image61.jpeg"/><Relationship Id="rId4" Type="http://schemas.openxmlformats.org/officeDocument/2006/relationships/image" Target="../media/image239.jpeg"/></Relationships>
</file>

<file path=ppt/slides/_rels/slide133.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243.png"/><Relationship Id="rId2" Type="http://schemas.openxmlformats.org/officeDocument/2006/relationships/notesSlide" Target="../notesSlides/notesSlide51.xml"/><Relationship Id="rId1" Type="http://schemas.openxmlformats.org/officeDocument/2006/relationships/slideLayout" Target="../slideLayouts/slideLayout266.xml"/><Relationship Id="rId6" Type="http://schemas.openxmlformats.org/officeDocument/2006/relationships/image" Target="../media/image242.png"/><Relationship Id="rId5" Type="http://schemas.openxmlformats.org/officeDocument/2006/relationships/image" Target="../media/image241.png"/><Relationship Id="rId4" Type="http://schemas.openxmlformats.org/officeDocument/2006/relationships/image" Target="../media/image240.png"/></Relationships>
</file>

<file path=ppt/slides/_rels/slide13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237.png"/><Relationship Id="rId1" Type="http://schemas.openxmlformats.org/officeDocument/2006/relationships/slideLayout" Target="../slideLayouts/slideLayout213.xml"/></Relationships>
</file>

<file path=ppt/slides/_rels/slide135.xml.rels><?xml version="1.0" encoding="UTF-8" standalone="yes"?>
<Relationships xmlns="http://schemas.openxmlformats.org/package/2006/relationships"><Relationship Id="rId3" Type="http://schemas.openxmlformats.org/officeDocument/2006/relationships/image" Target="../media/image232.jpeg"/><Relationship Id="rId2" Type="http://schemas.openxmlformats.org/officeDocument/2006/relationships/notesSlide" Target="../notesSlides/notesSlide52.xml"/><Relationship Id="rId1" Type="http://schemas.openxmlformats.org/officeDocument/2006/relationships/slideLayout" Target="../slideLayouts/slideLayout210.xml"/><Relationship Id="rId5" Type="http://schemas.openxmlformats.org/officeDocument/2006/relationships/image" Target="../media/image231.wmf"/><Relationship Id="rId4" Type="http://schemas.openxmlformats.org/officeDocument/2006/relationships/image" Target="../media/image233.jpe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08.xml"/></Relationships>
</file>

<file path=ppt/slides/_rels/slide137.xml.rels><?xml version="1.0" encoding="UTF-8" standalone="yes"?>
<Relationships xmlns="http://schemas.openxmlformats.org/package/2006/relationships"><Relationship Id="rId3" Type="http://schemas.openxmlformats.org/officeDocument/2006/relationships/image" Target="../media/image233.jpeg"/><Relationship Id="rId2" Type="http://schemas.openxmlformats.org/officeDocument/2006/relationships/notesSlide" Target="../notesSlides/notesSlide53.xml"/><Relationship Id="rId1" Type="http://schemas.openxmlformats.org/officeDocument/2006/relationships/slideLayout" Target="../slideLayouts/slideLayout208.xml"/></Relationships>
</file>

<file path=ppt/slides/_rels/slide138.xml.rels><?xml version="1.0" encoding="UTF-8" standalone="yes"?>
<Relationships xmlns="http://schemas.openxmlformats.org/package/2006/relationships"><Relationship Id="rId2" Type="http://schemas.openxmlformats.org/officeDocument/2006/relationships/image" Target="../media/image244.emf"/><Relationship Id="rId1" Type="http://schemas.openxmlformats.org/officeDocument/2006/relationships/slideLayout" Target="../slideLayouts/slideLayout208.xml"/></Relationships>
</file>

<file path=ppt/slides/_rels/slide139.xml.rels><?xml version="1.0" encoding="UTF-8" standalone="yes"?>
<Relationships xmlns="http://schemas.openxmlformats.org/package/2006/relationships"><Relationship Id="rId2" Type="http://schemas.openxmlformats.org/officeDocument/2006/relationships/image" Target="../media/image245.png"/><Relationship Id="rId1" Type="http://schemas.openxmlformats.org/officeDocument/2006/relationships/slideLayout" Target="../slideLayouts/slideLayout213.xml"/></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JPG"/><Relationship Id="rId1" Type="http://schemas.openxmlformats.org/officeDocument/2006/relationships/slideLayout" Target="../slideLayouts/slideLayout197.xml"/><Relationship Id="rId4" Type="http://schemas.openxmlformats.org/officeDocument/2006/relationships/image" Target="../media/image56.png"/></Relationships>
</file>

<file path=ppt/slides/_rels/slide140.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208.xml"/></Relationships>
</file>

<file path=ppt/slides/_rels/slide141.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13.xml"/><Relationship Id="rId1" Type="http://schemas.openxmlformats.org/officeDocument/2006/relationships/vmlDrawing" Target="../drawings/vmlDrawing5.vml"/><Relationship Id="rId6" Type="http://schemas.openxmlformats.org/officeDocument/2006/relationships/image" Target="../media/image81.emf"/><Relationship Id="rId5" Type="http://schemas.openxmlformats.org/officeDocument/2006/relationships/image" Target="../media/image244.emf"/><Relationship Id="rId4" Type="http://schemas.openxmlformats.org/officeDocument/2006/relationships/image" Target="../media/image246.emf"/></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08.xml"/></Relationships>
</file>

<file path=ppt/slides/_rels/slide143.xml.rels><?xml version="1.0" encoding="UTF-8" standalone="yes"?>
<Relationships xmlns="http://schemas.openxmlformats.org/package/2006/relationships"><Relationship Id="rId3" Type="http://schemas.openxmlformats.org/officeDocument/2006/relationships/image" Target="../media/image247.wmf"/><Relationship Id="rId2" Type="http://schemas.openxmlformats.org/officeDocument/2006/relationships/notesSlide" Target="../notesSlides/notesSlide54.xml"/><Relationship Id="rId1" Type="http://schemas.openxmlformats.org/officeDocument/2006/relationships/slideLayout" Target="../slideLayouts/slideLayout218.xml"/></Relationships>
</file>

<file path=ppt/slides/_rels/slide144.xml.rels><?xml version="1.0" encoding="UTF-8" standalone="yes"?>
<Relationships xmlns="http://schemas.openxmlformats.org/package/2006/relationships"><Relationship Id="rId2" Type="http://schemas.openxmlformats.org/officeDocument/2006/relationships/image" Target="../media/image248.png"/><Relationship Id="rId1" Type="http://schemas.openxmlformats.org/officeDocument/2006/relationships/slideLayout" Target="../slideLayouts/slideLayout213.xml"/></Relationships>
</file>

<file path=ppt/slides/_rels/slide145.xml.rels><?xml version="1.0" encoding="UTF-8" standalone="yes"?>
<Relationships xmlns="http://schemas.openxmlformats.org/package/2006/relationships"><Relationship Id="rId2" Type="http://schemas.openxmlformats.org/officeDocument/2006/relationships/image" Target="../media/image237.png"/><Relationship Id="rId1" Type="http://schemas.openxmlformats.org/officeDocument/2006/relationships/slideLayout" Target="../slideLayouts/slideLayout213.xml"/></Relationships>
</file>

<file path=ppt/slides/_rels/slide146.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13.xml"/><Relationship Id="rId1" Type="http://schemas.openxmlformats.org/officeDocument/2006/relationships/vmlDrawing" Target="../drawings/vmlDrawing6.vml"/><Relationship Id="rId5" Type="http://schemas.openxmlformats.org/officeDocument/2006/relationships/image" Target="../media/image250.png"/><Relationship Id="rId4" Type="http://schemas.openxmlformats.org/officeDocument/2006/relationships/image" Target="../media/image249.wmf"/></Relationships>
</file>

<file path=ppt/slides/_rels/slide147.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slideLayout" Target="../slideLayouts/slideLayout213.xml"/><Relationship Id="rId1" Type="http://schemas.openxmlformats.org/officeDocument/2006/relationships/vmlDrawing" Target="../drawings/vmlDrawing7.vml"/><Relationship Id="rId5" Type="http://schemas.openxmlformats.org/officeDocument/2006/relationships/image" Target="../media/image251.wmf"/><Relationship Id="rId4" Type="http://schemas.openxmlformats.org/officeDocument/2006/relationships/oleObject" Target="../embeddings/oleObject49.bin"/></Relationships>
</file>

<file path=ppt/slides/_rels/slide148.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13.xml"/><Relationship Id="rId1" Type="http://schemas.openxmlformats.org/officeDocument/2006/relationships/vmlDrawing" Target="../drawings/vmlDrawing8.vml"/><Relationship Id="rId5" Type="http://schemas.openxmlformats.org/officeDocument/2006/relationships/image" Target="../media/image250.png"/><Relationship Id="rId4" Type="http://schemas.openxmlformats.org/officeDocument/2006/relationships/image" Target="../media/image252.wmf"/></Relationships>
</file>

<file path=ppt/slides/_rels/slide149.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slideLayout" Target="../slideLayouts/slideLayout213.xml"/><Relationship Id="rId1" Type="http://schemas.openxmlformats.org/officeDocument/2006/relationships/vmlDrawing" Target="../drawings/vmlDrawing9.vml"/><Relationship Id="rId5" Type="http://schemas.openxmlformats.org/officeDocument/2006/relationships/image" Target="../media/image253.emf"/><Relationship Id="rId4" Type="http://schemas.openxmlformats.org/officeDocument/2006/relationships/oleObject" Target="../embeddings/oleObject51.bin"/></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JPG"/><Relationship Id="rId1" Type="http://schemas.openxmlformats.org/officeDocument/2006/relationships/slideLayout" Target="../slideLayouts/slideLayout197.xml"/><Relationship Id="rId4" Type="http://schemas.openxmlformats.org/officeDocument/2006/relationships/image" Target="../media/image58.png"/></Relationships>
</file>

<file path=ppt/slides/_rels/slide150.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13.xml"/><Relationship Id="rId1" Type="http://schemas.openxmlformats.org/officeDocument/2006/relationships/vmlDrawing" Target="../drawings/vmlDrawing10.vml"/><Relationship Id="rId4" Type="http://schemas.openxmlformats.org/officeDocument/2006/relationships/image" Target="../media/image254.emf"/></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13.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08.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55.png"/><Relationship Id="rId7" Type="http://schemas.openxmlformats.org/officeDocument/2006/relationships/diagramColors" Target="../diagrams/colors1.xml"/><Relationship Id="rId2" Type="http://schemas.openxmlformats.org/officeDocument/2006/relationships/notesSlide" Target="../notesSlides/notesSlide55.xml"/><Relationship Id="rId1" Type="http://schemas.openxmlformats.org/officeDocument/2006/relationships/slideLayout" Target="../slideLayouts/slideLayout22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56.jpeg"/></Relationships>
</file>

<file path=ppt/slides/_rels/slide156.xml.rels><?xml version="1.0" encoding="UTF-8" standalone="yes"?>
<Relationships xmlns="http://schemas.openxmlformats.org/package/2006/relationships"><Relationship Id="rId3" Type="http://schemas.openxmlformats.org/officeDocument/2006/relationships/image" Target="../media/image257.jpeg"/><Relationship Id="rId2" Type="http://schemas.openxmlformats.org/officeDocument/2006/relationships/notesSlide" Target="../notesSlides/notesSlide56.xml"/><Relationship Id="rId1" Type="http://schemas.openxmlformats.org/officeDocument/2006/relationships/slideLayout" Target="../slideLayouts/slideLayout224.xml"/><Relationship Id="rId4" Type="http://schemas.openxmlformats.org/officeDocument/2006/relationships/image" Target="../media/image258.jpeg"/></Relationships>
</file>

<file path=ppt/slides/_rels/slide157.xml.rels><?xml version="1.0" encoding="UTF-8" standalone="yes"?>
<Relationships xmlns="http://schemas.openxmlformats.org/package/2006/relationships"><Relationship Id="rId3" Type="http://schemas.openxmlformats.org/officeDocument/2006/relationships/image" Target="../media/image259.jpeg"/><Relationship Id="rId2" Type="http://schemas.openxmlformats.org/officeDocument/2006/relationships/notesSlide" Target="../notesSlides/notesSlide57.xml"/><Relationship Id="rId1" Type="http://schemas.openxmlformats.org/officeDocument/2006/relationships/slideLayout" Target="../slideLayouts/slideLayout224.xml"/><Relationship Id="rId5" Type="http://schemas.openxmlformats.org/officeDocument/2006/relationships/image" Target="../media/image261.jpeg"/><Relationship Id="rId4" Type="http://schemas.openxmlformats.org/officeDocument/2006/relationships/image" Target="../media/image260.png"/></Relationships>
</file>

<file path=ppt/slides/_rels/slide158.xml.rels><?xml version="1.0" encoding="UTF-8" standalone="yes"?>
<Relationships xmlns="http://schemas.openxmlformats.org/package/2006/relationships"><Relationship Id="rId3" Type="http://schemas.openxmlformats.org/officeDocument/2006/relationships/image" Target="../media/image262.png"/><Relationship Id="rId2" Type="http://schemas.openxmlformats.org/officeDocument/2006/relationships/notesSlide" Target="../notesSlides/notesSlide58.xml"/><Relationship Id="rId1" Type="http://schemas.openxmlformats.org/officeDocument/2006/relationships/slideLayout" Target="../slideLayouts/slideLayout224.xml"/><Relationship Id="rId4" Type="http://schemas.openxmlformats.org/officeDocument/2006/relationships/image" Target="../media/image263.png"/></Relationships>
</file>

<file path=ppt/slides/_rels/slide159.xml.rels><?xml version="1.0" encoding="UTF-8" standalone="yes"?>
<Relationships xmlns="http://schemas.openxmlformats.org/package/2006/relationships"><Relationship Id="rId3" Type="http://schemas.openxmlformats.org/officeDocument/2006/relationships/image" Target="../media/image264.png"/><Relationship Id="rId2" Type="http://schemas.openxmlformats.org/officeDocument/2006/relationships/notesSlide" Target="../notesSlides/notesSlide59.xml"/><Relationship Id="rId1" Type="http://schemas.openxmlformats.org/officeDocument/2006/relationships/slideLayout" Target="../slideLayouts/slideLayout224.xml"/><Relationship Id="rId5" Type="http://schemas.openxmlformats.org/officeDocument/2006/relationships/image" Target="../media/image266.png"/><Relationship Id="rId4" Type="http://schemas.openxmlformats.org/officeDocument/2006/relationships/image" Target="../media/image265.png"/></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7.xml"/></Relationships>
</file>

<file path=ppt/slides/_rels/slide160.xml.rels><?xml version="1.0" encoding="UTF-8" standalone="yes"?>
<Relationships xmlns="http://schemas.openxmlformats.org/package/2006/relationships"><Relationship Id="rId3" Type="http://schemas.openxmlformats.org/officeDocument/2006/relationships/image" Target="../media/image267.png"/><Relationship Id="rId2" Type="http://schemas.openxmlformats.org/officeDocument/2006/relationships/notesSlide" Target="../notesSlides/notesSlide60.xml"/><Relationship Id="rId1" Type="http://schemas.openxmlformats.org/officeDocument/2006/relationships/slideLayout" Target="../slideLayouts/slideLayout239.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49.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50.xml"/></Relationships>
</file>

<file path=ppt/slides/_rels/slide1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50.xml"/></Relationships>
</file>

<file path=ppt/slides/_rels/slide1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50.xml"/><Relationship Id="rId6" Type="http://schemas.openxmlformats.org/officeDocument/2006/relationships/image" Target="../media/image268.png"/><Relationship Id="rId5" Type="http://schemas.openxmlformats.org/officeDocument/2006/relationships/image" Target="../media/image5.png"/><Relationship Id="rId4" Type="http://schemas.openxmlformats.org/officeDocument/2006/relationships/image" Target="../media/image4.png"/></Relationships>
</file>

<file path=ppt/slides/_rels/slide1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0.png"/><Relationship Id="rId1" Type="http://schemas.openxmlformats.org/officeDocument/2006/relationships/slideLayout" Target="../slideLayouts/slideLayout250.xml"/></Relationships>
</file>

<file path=ppt/slides/_rels/slide166.xml.rels><?xml version="1.0" encoding="UTF-8" standalone="yes"?>
<Relationships xmlns="http://schemas.openxmlformats.org/package/2006/relationships"><Relationship Id="rId3" Type="http://schemas.openxmlformats.org/officeDocument/2006/relationships/image" Target="../media/image269.png"/><Relationship Id="rId2" Type="http://schemas.openxmlformats.org/officeDocument/2006/relationships/image" Target="../media/image8.png"/><Relationship Id="rId1" Type="http://schemas.openxmlformats.org/officeDocument/2006/relationships/slideLayout" Target="../slideLayouts/slideLayout250.xml"/></Relationships>
</file>

<file path=ppt/slides/_rels/slide167.xml.rels><?xml version="1.0" encoding="UTF-8" standalone="yes"?>
<Relationships xmlns="http://schemas.openxmlformats.org/package/2006/relationships"><Relationship Id="rId3" Type="http://schemas.openxmlformats.org/officeDocument/2006/relationships/image" Target="../media/image269.png"/><Relationship Id="rId2" Type="http://schemas.openxmlformats.org/officeDocument/2006/relationships/image" Target="../media/image10.png"/><Relationship Id="rId1" Type="http://schemas.openxmlformats.org/officeDocument/2006/relationships/slideLayout" Target="../slideLayouts/slideLayout250.xml"/><Relationship Id="rId5" Type="http://schemas.openxmlformats.org/officeDocument/2006/relationships/image" Target="../media/image270.png"/><Relationship Id="rId4" Type="http://schemas.openxmlformats.org/officeDocument/2006/relationships/image" Target="../media/image11.png"/></Relationships>
</file>

<file path=ppt/slides/_rels/slide168.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50.xml"/><Relationship Id="rId1" Type="http://schemas.openxmlformats.org/officeDocument/2006/relationships/vmlDrawing" Target="../drawings/vmlDrawing11.v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71.wmf"/></Relationships>
</file>

<file path=ppt/slides/_rels/slide169.xml.rels><?xml version="1.0" encoding="UTF-8" standalone="yes"?>
<Relationships xmlns="http://schemas.openxmlformats.org/package/2006/relationships"><Relationship Id="rId2" Type="http://schemas.openxmlformats.org/officeDocument/2006/relationships/image" Target="../media/image800.png"/><Relationship Id="rId1" Type="http://schemas.openxmlformats.org/officeDocument/2006/relationships/slideLayout" Target="../slideLayouts/slideLayout25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0.xml.rels><?xml version="1.0" encoding="UTF-8" standalone="yes"?>
<Relationships xmlns="http://schemas.openxmlformats.org/package/2006/relationships"><Relationship Id="rId2" Type="http://schemas.openxmlformats.org/officeDocument/2006/relationships/image" Target="../media/image900.png"/><Relationship Id="rId1" Type="http://schemas.openxmlformats.org/officeDocument/2006/relationships/slideLayout" Target="../slideLayouts/slideLayout250.xml"/></Relationships>
</file>

<file path=ppt/slides/_rels/slide171.xml.rels><?xml version="1.0" encoding="UTF-8" standalone="yes"?>
<Relationships xmlns="http://schemas.openxmlformats.org/package/2006/relationships"><Relationship Id="rId2" Type="http://schemas.openxmlformats.org/officeDocument/2006/relationships/image" Target="../media/image1000.png"/><Relationship Id="rId1" Type="http://schemas.openxmlformats.org/officeDocument/2006/relationships/slideLayout" Target="../slideLayouts/slideLayout250.xml"/></Relationships>
</file>

<file path=ppt/slides/_rels/slide172.xml.rels><?xml version="1.0" encoding="UTF-8" standalone="yes"?>
<Relationships xmlns="http://schemas.openxmlformats.org/package/2006/relationships"><Relationship Id="rId2" Type="http://schemas.openxmlformats.org/officeDocument/2006/relationships/image" Target="../media/image252.png"/><Relationship Id="rId1" Type="http://schemas.openxmlformats.org/officeDocument/2006/relationships/slideLayout" Target="../slideLayouts/slideLayout250.xml"/></Relationships>
</file>

<file path=ppt/slides/_rels/slide17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6.png"/><Relationship Id="rId1" Type="http://schemas.openxmlformats.org/officeDocument/2006/relationships/slideLayout" Target="../slideLayouts/slideLayout250.xml"/></Relationships>
</file>

<file path=ppt/slides/_rels/slide17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50.xml"/></Relationships>
</file>

<file path=ppt/slides/_rels/slide175.xml.rels><?xml version="1.0" encoding="UTF-8" standalone="yes"?>
<Relationships xmlns="http://schemas.openxmlformats.org/package/2006/relationships"><Relationship Id="rId2" Type="http://schemas.openxmlformats.org/officeDocument/2006/relationships/hyperlink" Target="http://wiki.urps.info/en/Tissue_equivalent_material" TargetMode="External"/><Relationship Id="rId1" Type="http://schemas.openxmlformats.org/officeDocument/2006/relationships/slideLayout" Target="../slideLayouts/slideLayout250.xml"/></Relationships>
</file>

<file path=ppt/slides/_rels/slide176.xml.rels><?xml version="1.0" encoding="UTF-8" standalone="yes"?>
<Relationships xmlns="http://schemas.openxmlformats.org/package/2006/relationships"><Relationship Id="rId2" Type="http://schemas.openxmlformats.org/officeDocument/2006/relationships/image" Target="../media/image1500.png"/><Relationship Id="rId1" Type="http://schemas.openxmlformats.org/officeDocument/2006/relationships/slideLayout" Target="../slideLayouts/slideLayout250.xml"/></Relationships>
</file>

<file path=ppt/slides/_rels/slide177.xml.rels><?xml version="1.0" encoding="UTF-8" standalone="yes"?>
<Relationships xmlns="http://schemas.openxmlformats.org/package/2006/relationships"><Relationship Id="rId3" Type="http://schemas.openxmlformats.org/officeDocument/2006/relationships/image" Target="../media/image272.png"/><Relationship Id="rId2" Type="http://schemas.openxmlformats.org/officeDocument/2006/relationships/image" Target="../media/image19.png"/><Relationship Id="rId1" Type="http://schemas.openxmlformats.org/officeDocument/2006/relationships/slideLayout" Target="../slideLayouts/slideLayout250.xml"/></Relationships>
</file>

<file path=ppt/slides/_rels/slide178.xml.rels><?xml version="1.0" encoding="UTF-8" standalone="yes"?>
<Relationships xmlns="http://schemas.openxmlformats.org/package/2006/relationships"><Relationship Id="rId2" Type="http://schemas.openxmlformats.org/officeDocument/2006/relationships/image" Target="../media/image1600.png"/><Relationship Id="rId1" Type="http://schemas.openxmlformats.org/officeDocument/2006/relationships/slideLayout" Target="../slideLayouts/slideLayout250.xml"/></Relationships>
</file>

<file path=ppt/slides/_rels/slide17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273.png"/><Relationship Id="rId1" Type="http://schemas.openxmlformats.org/officeDocument/2006/relationships/slideLayout" Target="../slideLayouts/slideLayout250.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60.jpeg"/><Relationship Id="rId7" Type="http://schemas.openxmlformats.org/officeDocument/2006/relationships/image" Target="../media/image64.png"/><Relationship Id="rId2" Type="http://schemas.openxmlformats.org/officeDocument/2006/relationships/image" Target="../media/image59.jpeg"/><Relationship Id="rId1" Type="http://schemas.openxmlformats.org/officeDocument/2006/relationships/slideLayout" Target="../slideLayouts/slideLayout39.xml"/><Relationship Id="rId6" Type="http://schemas.openxmlformats.org/officeDocument/2006/relationships/image" Target="../media/image63.wmf"/><Relationship Id="rId5" Type="http://schemas.openxmlformats.org/officeDocument/2006/relationships/image" Target="../media/image62.wmf"/><Relationship Id="rId4" Type="http://schemas.openxmlformats.org/officeDocument/2006/relationships/image" Target="../media/image61.jpeg"/></Relationships>
</file>

<file path=ppt/slides/_rels/slide19.xml.rels><?xml version="1.0" encoding="UTF-8" standalone="yes"?>
<Relationships xmlns="http://schemas.openxmlformats.org/package/2006/relationships"><Relationship Id="rId3" Type="http://schemas.openxmlformats.org/officeDocument/2006/relationships/hyperlink" Target="http://cds.cern.ch/record/1345733" TargetMode="External"/><Relationship Id="rId2" Type="http://schemas.openxmlformats.org/officeDocument/2006/relationships/notesSlide" Target="../notesSlides/notesSlide7.xml"/><Relationship Id="rId1" Type="http://schemas.openxmlformats.org/officeDocument/2006/relationships/slideLayout" Target="../slideLayouts/slideLayout18.xml"/><Relationship Id="rId5" Type="http://schemas.openxmlformats.org/officeDocument/2006/relationships/image" Target="../media/image62.wmf"/><Relationship Id="rId4" Type="http://schemas.openxmlformats.org/officeDocument/2006/relationships/image" Target="../media/image6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slideLayout" Target="../slideLayouts/slideLayout278.xml"/><Relationship Id="rId7" Type="http://schemas.openxmlformats.org/officeDocument/2006/relationships/image" Target="../media/image69.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s>
</file>

<file path=ppt/slides/_rels/slide2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slideLayout" Target="../slideLayouts/slideLayout278.xml"/><Relationship Id="rId7" Type="http://schemas.openxmlformats.org/officeDocument/2006/relationships/image" Target="../media/image69.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74.png"/><Relationship Id="rId9" Type="http://schemas.openxmlformats.org/officeDocument/2006/relationships/image" Target="../media/image7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9.xml"/><Relationship Id="rId1" Type="http://schemas.openxmlformats.org/officeDocument/2006/relationships/slideLayout" Target="../slideLayouts/slideLayout30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48.jpeg"/><Relationship Id="rId1" Type="http://schemas.openxmlformats.org/officeDocument/2006/relationships/slideLayout" Target="../slideLayouts/slideLayout80.xml"/><Relationship Id="rId4" Type="http://schemas.openxmlformats.org/officeDocument/2006/relationships/image" Target="../media/image7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80.xml"/></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3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slideLayout" Target="../slideLayouts/slideLayout80.xml"/><Relationship Id="rId1" Type="http://schemas.openxmlformats.org/officeDocument/2006/relationships/vmlDrawing" Target="../drawings/vmlDrawing2.vml"/><Relationship Id="rId6" Type="http://schemas.openxmlformats.org/officeDocument/2006/relationships/image" Target="../media/image79.wmf"/><Relationship Id="rId5" Type="http://schemas.openxmlformats.org/officeDocument/2006/relationships/oleObject" Target="../embeddings/oleObject4.bin"/><Relationship Id="rId4" Type="http://schemas.openxmlformats.org/officeDocument/2006/relationships/image" Target="../media/image380.png"/></Relationships>
</file>

<file path=ppt/slides/_rels/slide31.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11.xml"/><Relationship Id="rId1" Type="http://schemas.openxmlformats.org/officeDocument/2006/relationships/slideLayout" Target="../slideLayouts/slideLayout10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3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80.xml"/></Relationships>
</file>

<file path=ppt/slides/_rels/slide34.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80.xml"/></Relationships>
</file>

<file path=ppt/slides/_rels/slide35.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84.png"/><Relationship Id="rId1" Type="http://schemas.openxmlformats.org/officeDocument/2006/relationships/slideLayout" Target="../slideLayouts/slideLayout120.xml"/><Relationship Id="rId4" Type="http://schemas.openxmlformats.org/officeDocument/2006/relationships/image" Target="../media/image86.emf"/></Relationships>
</file>

<file path=ppt/slides/_rels/slide3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2.xml"/><Relationship Id="rId1" Type="http://schemas.openxmlformats.org/officeDocument/2006/relationships/slideLayout" Target="../slideLayouts/slideLayout120.xml"/><Relationship Id="rId4" Type="http://schemas.openxmlformats.org/officeDocument/2006/relationships/image" Target="../media/image88.png"/></Relationships>
</file>

<file path=ppt/slides/_rels/slide37.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13.xml"/><Relationship Id="rId1" Type="http://schemas.openxmlformats.org/officeDocument/2006/relationships/slideLayout" Target="../slideLayouts/slideLayout115.xml"/><Relationship Id="rId6" Type="http://schemas.openxmlformats.org/officeDocument/2006/relationships/image" Target="../media/image92.png"/><Relationship Id="rId5" Type="http://schemas.openxmlformats.org/officeDocument/2006/relationships/image" Target="../media/image91.jpeg"/><Relationship Id="rId4" Type="http://schemas.openxmlformats.org/officeDocument/2006/relationships/image" Target="../media/image90.png"/></Relationships>
</file>

<file path=ppt/slides/_rels/slide3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15.xml"/></Relationships>
</file>

<file path=ppt/slides/_rels/slide3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5.xml"/><Relationship Id="rId1" Type="http://schemas.openxmlformats.org/officeDocument/2006/relationships/slideLayout" Target="../slideLayouts/slideLayout120.xml"/></Relationships>
</file>

<file path=ppt/slides/_rels/slide4.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38.wmf"/><Relationship Id="rId12" Type="http://schemas.openxmlformats.org/officeDocument/2006/relationships/image" Target="../media/image33.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7.jpeg"/><Relationship Id="rId11" Type="http://schemas.openxmlformats.org/officeDocument/2006/relationships/oleObject" Target="../embeddings/oleObject2.bin"/><Relationship Id="rId5" Type="http://schemas.openxmlformats.org/officeDocument/2006/relationships/image" Target="../media/image36.png"/><Relationship Id="rId10" Type="http://schemas.openxmlformats.org/officeDocument/2006/relationships/image" Target="../media/image32.wmf"/><Relationship Id="rId4" Type="http://schemas.openxmlformats.org/officeDocument/2006/relationships/image" Target="../media/image35.jpeg"/><Relationship Id="rId9" Type="http://schemas.openxmlformats.org/officeDocument/2006/relationships/oleObject" Target="../embeddings/oleObject1.bin"/><Relationship Id="rId14" Type="http://schemas.openxmlformats.org/officeDocument/2006/relationships/image" Target="../media/image34.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0.xml"/></Relationships>
</file>

<file path=ppt/slides/_rels/slide4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1.JPG"/><Relationship Id="rId1" Type="http://schemas.openxmlformats.org/officeDocument/2006/relationships/slideLayout" Target="../slideLayouts/slideLayout6.xml"/><Relationship Id="rId4" Type="http://schemas.openxmlformats.org/officeDocument/2006/relationships/image" Target="../media/image95.png"/></Relationships>
</file>

<file path=ppt/slides/_rels/slide43.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6.xml"/><Relationship Id="rId1" Type="http://schemas.openxmlformats.org/officeDocument/2006/relationships/slideLayout" Target="../slideLayouts/slideLayout115.xml"/></Relationships>
</file>

<file path=ppt/slides/_rels/slide45.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98.jpeg"/><Relationship Id="rId7" Type="http://schemas.openxmlformats.org/officeDocument/2006/relationships/image" Target="../media/image940.png"/><Relationship Id="rId2" Type="http://schemas.openxmlformats.org/officeDocument/2006/relationships/hyperlink" Target="/wikipedia/commons/8/87/Flammarion.jpg" TargetMode="External"/><Relationship Id="rId1" Type="http://schemas.openxmlformats.org/officeDocument/2006/relationships/slideLayout" Target="../slideLayouts/slideLayout115.xml"/><Relationship Id="rId6" Type="http://schemas.openxmlformats.org/officeDocument/2006/relationships/image" Target="../media/image101.png"/><Relationship Id="rId5" Type="http://schemas.openxmlformats.org/officeDocument/2006/relationships/image" Target="../media/image100.png"/><Relationship Id="rId10" Type="http://schemas.openxmlformats.org/officeDocument/2006/relationships/image" Target="../media/image103.jpeg"/><Relationship Id="rId4" Type="http://schemas.openxmlformats.org/officeDocument/2006/relationships/image" Target="../media/image99.jpeg"/><Relationship Id="rId9" Type="http://schemas.openxmlformats.org/officeDocument/2006/relationships/hyperlink" Target="http://blog.cvent.com/blog/liz-king-for-cvent/15-ways-to-use-technology-to-go-green-at-your-events"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970.png"/><Relationship Id="rId2" Type="http://schemas.openxmlformats.org/officeDocument/2006/relationships/image" Target="../media/image1.JPG"/><Relationship Id="rId1" Type="http://schemas.openxmlformats.org/officeDocument/2006/relationships/slideLayout" Target="../slideLayouts/slideLayout120.xml"/><Relationship Id="rId4" Type="http://schemas.openxmlformats.org/officeDocument/2006/relationships/image" Target="../media/image980.png"/></Relationships>
</file>

<file path=ppt/slides/_rels/slide47.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hyperlink" Target="http://www.google.co.uk/url?sa=i&amp;rct=j&amp;q=plane+austrian&amp;source=images&amp;cd=&amp;cad=rja&amp;docid=vmSRSgLlx07rhM&amp;tbnid=PGZG4T8ann7a4M:&amp;ved=&amp;url=http://www.austria.info/au/how-to-get-there/flying-to-austria-1162401.html&amp;ei=lOG2UZWdCsfx4QS1nIHoCQ&amp;bvm=bv.47534661,d.bGE&amp;psig=AFQjCNFJkmqotQCccynLZIF0RNmuXwgN0A&amp;ust=1371026196569417" TargetMode="External"/><Relationship Id="rId1" Type="http://schemas.openxmlformats.org/officeDocument/2006/relationships/slideLayout" Target="../slideLayouts/slideLayout120.xml"/><Relationship Id="rId5" Type="http://schemas.openxmlformats.org/officeDocument/2006/relationships/image" Target="../media/image106.jpeg"/><Relationship Id="rId4" Type="http://schemas.openxmlformats.org/officeDocument/2006/relationships/image" Target="../media/image105.png"/></Relationships>
</file>

<file path=ppt/slides/_rels/slide48.xml.rels><?xml version="1.0" encoding="UTF-8" standalone="yes"?>
<Relationships xmlns="http://schemas.openxmlformats.org/package/2006/relationships"><Relationship Id="rId3" Type="http://schemas.openxmlformats.org/officeDocument/2006/relationships/image" Target="../media/image107.png"/><Relationship Id="rId7" Type="http://schemas.openxmlformats.org/officeDocument/2006/relationships/image" Target="../media/image109.jpeg"/><Relationship Id="rId2" Type="http://schemas.openxmlformats.org/officeDocument/2006/relationships/hyperlink" Target="http://www.google.co.uk/url?sa=i&amp;rct=j&amp;q=&amp;source=images&amp;cd=&amp;cad=rja&amp;docid=ZCgOy5yxJSXSdM&amp;tbnid=FpHfsPBG7QPVZM:&amp;ved=0CAUQjRw&amp;url=http://www.gizmag.com/mars-fusion-drive/26939/&amp;ei=Puq2UYaKL4OvPLmegKAD&amp;bvm=bv.47534661,d.bGE&amp;psig=AFQjCNG9des3zNvtrHm40PZZ-LrbXUTLXA&amp;ust=1371028384661919" TargetMode="External"/><Relationship Id="rId1" Type="http://schemas.openxmlformats.org/officeDocument/2006/relationships/slideLayout" Target="../slideLayouts/slideLayout120.xml"/><Relationship Id="rId6" Type="http://schemas.openxmlformats.org/officeDocument/2006/relationships/hyperlink" Target="http://www.google.co.uk/url?sa=i&amp;rct=j&amp;q=&amp;source=images&amp;cd=&amp;cad=rja&amp;docid=0mrbTonEG4qaaM&amp;tbnid=3E_7-s8kz8QmVM:&amp;ved=0CAUQjRw&amp;url=http://www.imaginelifestyles.com/luxuryliving/2011/02/400-people-volunteer-one-way-trip-mars&amp;ei=9Oq2UeWtAoXYPIXlgegH&amp;bvm=bv.47534661,d.bGE&amp;psig=AFQjCNG9des3zNvtrHm40PZZ-LrbXUTLXA&amp;ust=1371028384661919" TargetMode="External"/><Relationship Id="rId5" Type="http://schemas.openxmlformats.org/officeDocument/2006/relationships/image" Target="../media/image108.jpeg"/><Relationship Id="rId4" Type="http://schemas.openxmlformats.org/officeDocument/2006/relationships/hyperlink" Target="http://www.google.co.uk/url?sa=i&amp;rct=j&amp;q=&amp;source=images&amp;cd=&amp;cad=rja&amp;docid=xFgVOk4tpwg5RM&amp;tbnid=e8wQptDDgZs7MM:&amp;ved=&amp;url=http://wordlesstech.com/2013/05/09/78000-applications-for-one-way-trip-to-mars/&amp;ei=IOq2UeH3BeTg4QTIu4HICA&amp;bvm=bv.47534661,d.bGE&amp;psig=AFQjCNG9des3zNvtrHm40PZZ-LrbXUTLXA&amp;ust=1371028384661919"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0.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17.xml"/><Relationship Id="rId1" Type="http://schemas.openxmlformats.org/officeDocument/2006/relationships/slideLayout" Target="../slideLayouts/slideLayout126.xml"/></Relationships>
</file>

<file path=ppt/slides/_rels/slide5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18.xml"/><Relationship Id="rId1" Type="http://schemas.openxmlformats.org/officeDocument/2006/relationships/slideLayout" Target="../slideLayouts/slideLayout120.xml"/><Relationship Id="rId5" Type="http://schemas.openxmlformats.org/officeDocument/2006/relationships/image" Target="../media/image113.png"/><Relationship Id="rId4" Type="http://schemas.openxmlformats.org/officeDocument/2006/relationships/image" Target="../media/image112.png"/></Relationships>
</file>

<file path=ppt/slides/_rels/slide5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12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8.xml"/></Relationships>
</file>

<file path=ppt/slides/_rels/slide56.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164.xml"/></Relationships>
</file>

<file path=ppt/slides/_rels/slide57.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164.xml"/></Relationships>
</file>

<file path=ppt/slides/_rels/slide58.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164.xml"/></Relationships>
</file>

<file path=ppt/slides/_rels/slide5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6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7.xml"/><Relationship Id="rId1" Type="http://schemas.openxmlformats.org/officeDocument/2006/relationships/tags" Target="../tags/tag1.xml"/><Relationship Id="rId6" Type="http://schemas.openxmlformats.org/officeDocument/2006/relationships/image" Target="../media/image42.png"/><Relationship Id="rId5" Type="http://schemas.openxmlformats.org/officeDocument/2006/relationships/image" Target="../media/image41.jpeg"/><Relationship Id="rId4" Type="http://schemas.openxmlformats.org/officeDocument/2006/relationships/image" Target="../media/image40.jpeg"/></Relationships>
</file>

<file path=ppt/slides/_rels/slide60.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164.xml"/></Relationships>
</file>

<file path=ppt/slides/_rels/slide61.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120.png"/><Relationship Id="rId7" Type="http://schemas.openxmlformats.org/officeDocument/2006/relationships/image" Target="../media/image1160.png"/><Relationship Id="rId2" Type="http://schemas.openxmlformats.org/officeDocument/2006/relationships/image" Target="../media/image1110.png"/><Relationship Id="rId1" Type="http://schemas.openxmlformats.org/officeDocument/2006/relationships/slideLayout" Target="../slideLayouts/slideLayout169.xml"/><Relationship Id="rId6" Type="http://schemas.openxmlformats.org/officeDocument/2006/relationships/image" Target="../media/image1150.png"/><Relationship Id="rId5" Type="http://schemas.openxmlformats.org/officeDocument/2006/relationships/image" Target="../media/image1140.png"/><Relationship Id="rId4" Type="http://schemas.openxmlformats.org/officeDocument/2006/relationships/image" Target="../media/image1130.png"/></Relationships>
</file>

<file path=ppt/slides/_rels/slide6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169.xml"/><Relationship Id="rId4" Type="http://schemas.openxmlformats.org/officeDocument/2006/relationships/image" Target="../media/image124.png"/></Relationships>
</file>

<file path=ppt/slides/_rels/slide63.xml.rels><?xml version="1.0" encoding="UTF-8" standalone="yes"?>
<Relationships xmlns="http://schemas.openxmlformats.org/package/2006/relationships"><Relationship Id="rId3" Type="http://schemas.openxmlformats.org/officeDocument/2006/relationships/image" Target="../media/image1180.png"/><Relationship Id="rId2" Type="http://schemas.openxmlformats.org/officeDocument/2006/relationships/image" Target="../media/image1230.png"/><Relationship Id="rId1" Type="http://schemas.openxmlformats.org/officeDocument/2006/relationships/slideLayout" Target="../slideLayouts/slideLayout169.xml"/><Relationship Id="rId6" Type="http://schemas.openxmlformats.org/officeDocument/2006/relationships/image" Target="../media/image1210.png"/><Relationship Id="rId5" Type="http://schemas.openxmlformats.org/officeDocument/2006/relationships/image" Target="../media/image1200.png"/><Relationship Id="rId4" Type="http://schemas.openxmlformats.org/officeDocument/2006/relationships/image" Target="../media/image1190.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6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6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6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9.xml"/></Relationships>
</file>

<file path=ppt/slides/_rels/slide69.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23.xml"/><Relationship Id="rId1" Type="http://schemas.openxmlformats.org/officeDocument/2006/relationships/slideLayout" Target="../slideLayouts/slideLayout180.xml"/><Relationship Id="rId4" Type="http://schemas.openxmlformats.org/officeDocument/2006/relationships/image" Target="../media/image12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46.png"/><Relationship Id="rId2" Type="http://schemas.openxmlformats.org/officeDocument/2006/relationships/slideLayout" Target="../slideLayouts/slideLayout67.xml"/><Relationship Id="rId1" Type="http://schemas.openxmlformats.org/officeDocument/2006/relationships/tags" Target="../tags/tag2.xml"/><Relationship Id="rId6" Type="http://schemas.openxmlformats.org/officeDocument/2006/relationships/image" Target="../media/image45.png"/><Relationship Id="rId5" Type="http://schemas.openxmlformats.org/officeDocument/2006/relationships/image" Target="../media/image44.jpeg"/><Relationship Id="rId4" Type="http://schemas.openxmlformats.org/officeDocument/2006/relationships/image" Target="../media/image43.jpeg"/></Relationships>
</file>

<file path=ppt/slides/_rels/slide70.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emf"/><Relationship Id="rId1" Type="http://schemas.openxmlformats.org/officeDocument/2006/relationships/slideLayout" Target="../slideLayouts/slideLayout180.xml"/><Relationship Id="rId4" Type="http://schemas.openxmlformats.org/officeDocument/2006/relationships/image" Target="../media/image129.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0.xml"/></Relationships>
</file>

<file path=ppt/slides/_rels/slide72.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25.xml"/><Relationship Id="rId1" Type="http://schemas.openxmlformats.org/officeDocument/2006/relationships/slideLayout" Target="../slideLayouts/slideLayout190.xml"/><Relationship Id="rId4" Type="http://schemas.openxmlformats.org/officeDocument/2006/relationships/image" Target="../media/image128.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1.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91.xml"/><Relationship Id="rId1" Type="http://schemas.openxmlformats.org/officeDocument/2006/relationships/tags" Target="../tags/tag5.xml"/><Relationship Id="rId4" Type="http://schemas.openxmlformats.org/officeDocument/2006/relationships/image" Target="../media/image48.jpeg"/></Relationships>
</file>

<file path=ppt/slides/_rels/slide76.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notesSlide" Target="../notesSlides/notesSlide29.xml"/><Relationship Id="rId1" Type="http://schemas.openxmlformats.org/officeDocument/2006/relationships/slideLayout" Target="../slideLayouts/slideLayout19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1.xml"/></Relationships>
</file>

<file path=ppt/slides/_rels/slide78.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31.xml"/><Relationship Id="rId1" Type="http://schemas.openxmlformats.org/officeDocument/2006/relationships/slideLayout" Target="../slideLayouts/slideLayout186.xml"/><Relationship Id="rId4" Type="http://schemas.openxmlformats.org/officeDocument/2006/relationships/image" Target="../media/image132.png"/></Relationships>
</file>

<file path=ppt/slides/_rels/slide79.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notesSlide" Target="../notesSlides/notesSlide32.xml"/><Relationship Id="rId1" Type="http://schemas.openxmlformats.org/officeDocument/2006/relationships/slideLayout" Target="../slideLayouts/slideLayout186.xml"/><Relationship Id="rId4" Type="http://schemas.openxmlformats.org/officeDocument/2006/relationships/image" Target="../media/image13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7.xml"/><Relationship Id="rId1" Type="http://schemas.openxmlformats.org/officeDocument/2006/relationships/tags" Target="../tags/tag3.xml"/><Relationship Id="rId5" Type="http://schemas.openxmlformats.org/officeDocument/2006/relationships/image" Target="../media/image48.jpeg"/><Relationship Id="rId4" Type="http://schemas.openxmlformats.org/officeDocument/2006/relationships/image" Target="../media/image47.jpeg"/></Relationships>
</file>

<file path=ppt/slides/_rels/slide80.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33.xml"/><Relationship Id="rId1" Type="http://schemas.openxmlformats.org/officeDocument/2006/relationships/slideLayout" Target="../slideLayouts/slideLayout186.xml"/><Relationship Id="rId4" Type="http://schemas.openxmlformats.org/officeDocument/2006/relationships/image" Target="../media/image132.png"/></Relationships>
</file>

<file path=ppt/slides/_rels/slide81.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34.xml"/><Relationship Id="rId1" Type="http://schemas.openxmlformats.org/officeDocument/2006/relationships/slideLayout" Target="../slideLayouts/slideLayout186.xml"/><Relationship Id="rId4" Type="http://schemas.openxmlformats.org/officeDocument/2006/relationships/image" Target="../media/image132.png"/></Relationships>
</file>

<file path=ppt/slides/_rels/slide82.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35.xml"/><Relationship Id="rId1" Type="http://schemas.openxmlformats.org/officeDocument/2006/relationships/slideLayout" Target="../slideLayouts/slideLayout186.xml"/><Relationship Id="rId4" Type="http://schemas.openxmlformats.org/officeDocument/2006/relationships/image" Target="../media/image132.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5.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image" Target="../media/image137.png"/><Relationship Id="rId7" Type="http://schemas.openxmlformats.org/officeDocument/2006/relationships/image" Target="../media/image141.jpeg"/><Relationship Id="rId12" Type="http://schemas.openxmlformats.org/officeDocument/2006/relationships/image" Target="../media/image146.png"/><Relationship Id="rId2" Type="http://schemas.openxmlformats.org/officeDocument/2006/relationships/notesSlide" Target="../notesSlides/notesSlide36.xml"/><Relationship Id="rId1" Type="http://schemas.openxmlformats.org/officeDocument/2006/relationships/slideLayout" Target="../slideLayouts/slideLayout128.xml"/><Relationship Id="rId6" Type="http://schemas.openxmlformats.org/officeDocument/2006/relationships/image" Target="../media/image140.png"/><Relationship Id="rId11" Type="http://schemas.openxmlformats.org/officeDocument/2006/relationships/image" Target="../media/image145.png"/><Relationship Id="rId5" Type="http://schemas.openxmlformats.org/officeDocument/2006/relationships/image" Target="../media/image139.jpeg"/><Relationship Id="rId10" Type="http://schemas.openxmlformats.org/officeDocument/2006/relationships/image" Target="../media/image144.png"/><Relationship Id="rId4" Type="http://schemas.openxmlformats.org/officeDocument/2006/relationships/image" Target="../media/image138.png"/><Relationship Id="rId9" Type="http://schemas.openxmlformats.org/officeDocument/2006/relationships/image" Target="../media/image143.jpeg"/></Relationships>
</file>

<file path=ppt/slides/_rels/slide86.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notesSlide" Target="../notesSlides/notesSlide37.xml"/><Relationship Id="rId1" Type="http://schemas.openxmlformats.org/officeDocument/2006/relationships/slideLayout" Target="../slideLayouts/slideLayout128.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88.xml.rels><?xml version="1.0" encoding="UTF-8" standalone="yes"?>
<Relationships xmlns="http://schemas.openxmlformats.org/package/2006/relationships"><Relationship Id="rId2" Type="http://schemas.openxmlformats.org/officeDocument/2006/relationships/image" Target="../media/image148.emf"/><Relationship Id="rId1" Type="http://schemas.openxmlformats.org/officeDocument/2006/relationships/slideLayout" Target="../slideLayouts/slideLayout18.xml"/></Relationships>
</file>

<file path=ppt/slides/_rels/slide89.xml.rels><?xml version="1.0" encoding="UTF-8" standalone="yes"?>
<Relationships xmlns="http://schemas.openxmlformats.org/package/2006/relationships"><Relationship Id="rId3" Type="http://schemas.openxmlformats.org/officeDocument/2006/relationships/image" Target="../media/image149.png"/><Relationship Id="rId7" Type="http://schemas.openxmlformats.org/officeDocument/2006/relationships/image" Target="../media/image153.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7.xml"/><Relationship Id="rId1" Type="http://schemas.openxmlformats.org/officeDocument/2006/relationships/tags" Target="../tags/tag4.xml"/><Relationship Id="rId5" Type="http://schemas.openxmlformats.org/officeDocument/2006/relationships/image" Target="../media/image50.jpeg"/><Relationship Id="rId4" Type="http://schemas.openxmlformats.org/officeDocument/2006/relationships/image" Target="../media/image49.jpeg"/></Relationships>
</file>

<file path=ppt/slides/_rels/slide9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4.xml.rels><?xml version="1.0" encoding="UTF-8" standalone="yes"?>
<Relationships xmlns="http://schemas.openxmlformats.org/package/2006/relationships"><Relationship Id="rId3" Type="http://schemas.openxmlformats.org/officeDocument/2006/relationships/image" Target="../media/image155.emf"/><Relationship Id="rId2" Type="http://schemas.openxmlformats.org/officeDocument/2006/relationships/image" Target="../media/image154.jpeg"/><Relationship Id="rId1" Type="http://schemas.openxmlformats.org/officeDocument/2006/relationships/slideLayout" Target="../slideLayouts/slideLayout39.xml"/></Relationships>
</file>

<file path=ppt/slides/_rels/slide95.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39.xml"/></Relationships>
</file>

<file path=ppt/slides/_rels/slide96.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57.jpeg"/><Relationship Id="rId7" Type="http://schemas.openxmlformats.org/officeDocument/2006/relationships/image" Target="../media/image160.png"/><Relationship Id="rId2" Type="http://schemas.openxmlformats.org/officeDocument/2006/relationships/notesSlide" Target="../notesSlides/notesSlide42.xml"/><Relationship Id="rId1" Type="http://schemas.openxmlformats.org/officeDocument/2006/relationships/slideLayout" Target="../slideLayouts/slideLayout31.xml"/><Relationship Id="rId6" Type="http://schemas.openxmlformats.org/officeDocument/2006/relationships/image" Target="../media/image140.png"/><Relationship Id="rId5" Type="http://schemas.openxmlformats.org/officeDocument/2006/relationships/image" Target="../media/image159.png"/><Relationship Id="rId4" Type="http://schemas.openxmlformats.org/officeDocument/2006/relationships/image" Target="../media/image158.jpeg"/></Relationships>
</file>

<file path=ppt/slides/_rels/slide97.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oleObject" Target="../embeddings/oleObject13.bin"/><Relationship Id="rId18" Type="http://schemas.openxmlformats.org/officeDocument/2006/relationships/oleObject" Target="../embeddings/oleObject16.bin"/><Relationship Id="rId3" Type="http://schemas.openxmlformats.org/officeDocument/2006/relationships/oleObject" Target="../embeddings/oleObject5.bin"/><Relationship Id="rId21" Type="http://schemas.openxmlformats.org/officeDocument/2006/relationships/oleObject" Target="../embeddings/oleObject18.bin"/><Relationship Id="rId7" Type="http://schemas.openxmlformats.org/officeDocument/2006/relationships/oleObject" Target="../embeddings/oleObject7.bin"/><Relationship Id="rId12" Type="http://schemas.openxmlformats.org/officeDocument/2006/relationships/oleObject" Target="../embeddings/oleObject12.bin"/><Relationship Id="rId17" Type="http://schemas.openxmlformats.org/officeDocument/2006/relationships/image" Target="../media/image165.wmf"/><Relationship Id="rId2" Type="http://schemas.openxmlformats.org/officeDocument/2006/relationships/slideLayout" Target="../slideLayouts/slideLayout31.xml"/><Relationship Id="rId16" Type="http://schemas.openxmlformats.org/officeDocument/2006/relationships/oleObject" Target="../embeddings/oleObject15.bin"/><Relationship Id="rId20" Type="http://schemas.openxmlformats.org/officeDocument/2006/relationships/image" Target="../media/image166.wmf"/><Relationship Id="rId1" Type="http://schemas.openxmlformats.org/officeDocument/2006/relationships/vmlDrawing" Target="../drawings/vmlDrawing3.vml"/><Relationship Id="rId6" Type="http://schemas.openxmlformats.org/officeDocument/2006/relationships/image" Target="../media/image163.wmf"/><Relationship Id="rId11" Type="http://schemas.openxmlformats.org/officeDocument/2006/relationships/oleObject" Target="../embeddings/oleObject11.bin"/><Relationship Id="rId24" Type="http://schemas.openxmlformats.org/officeDocument/2006/relationships/image" Target="../media/image168.jpeg"/><Relationship Id="rId5" Type="http://schemas.openxmlformats.org/officeDocument/2006/relationships/oleObject" Target="../embeddings/oleObject6.bin"/><Relationship Id="rId15" Type="http://schemas.openxmlformats.org/officeDocument/2006/relationships/image" Target="../media/image164.wmf"/><Relationship Id="rId23" Type="http://schemas.openxmlformats.org/officeDocument/2006/relationships/oleObject" Target="../embeddings/oleObject19.bin"/><Relationship Id="rId10" Type="http://schemas.openxmlformats.org/officeDocument/2006/relationships/oleObject" Target="../embeddings/oleObject10.bin"/><Relationship Id="rId19" Type="http://schemas.openxmlformats.org/officeDocument/2006/relationships/oleObject" Target="../embeddings/oleObject17.bin"/><Relationship Id="rId4" Type="http://schemas.openxmlformats.org/officeDocument/2006/relationships/image" Target="../media/image162.png"/><Relationship Id="rId9" Type="http://schemas.openxmlformats.org/officeDocument/2006/relationships/oleObject" Target="../embeddings/oleObject9.bin"/><Relationship Id="rId14" Type="http://schemas.openxmlformats.org/officeDocument/2006/relationships/oleObject" Target="../embeddings/oleObject14.bin"/><Relationship Id="rId22" Type="http://schemas.openxmlformats.org/officeDocument/2006/relationships/image" Target="../media/image167.wmf"/></Relationships>
</file>

<file path=ppt/slides/_rels/slide98.xml.rels><?xml version="1.0" encoding="UTF-8" standalone="yes"?>
<Relationships xmlns="http://schemas.openxmlformats.org/package/2006/relationships"><Relationship Id="rId3" Type="http://schemas.openxmlformats.org/officeDocument/2006/relationships/image" Target="../media/image169.jpeg"/><Relationship Id="rId2" Type="http://schemas.openxmlformats.org/officeDocument/2006/relationships/notesSlide" Target="../notesSlides/notesSlide43.xml"/><Relationship Id="rId1" Type="http://schemas.openxmlformats.org/officeDocument/2006/relationships/slideLayout" Target="../slideLayouts/slideLayout37.xml"/><Relationship Id="rId4" Type="http://schemas.openxmlformats.org/officeDocument/2006/relationships/image" Target="../media/image170.jpeg"/></Relationships>
</file>

<file path=ppt/slides/_rels/slide99.xml.rels><?xml version="1.0" encoding="UTF-8" standalone="yes"?>
<Relationships xmlns="http://schemas.openxmlformats.org/package/2006/relationships"><Relationship Id="rId8" Type="http://schemas.openxmlformats.org/officeDocument/2006/relationships/image" Target="../media/image177.png"/><Relationship Id="rId3" Type="http://schemas.openxmlformats.org/officeDocument/2006/relationships/image" Target="../media/image172.png"/><Relationship Id="rId7" Type="http://schemas.openxmlformats.org/officeDocument/2006/relationships/image" Target="../media/image176.png"/><Relationship Id="rId2" Type="http://schemas.openxmlformats.org/officeDocument/2006/relationships/image" Target="../media/image171.png"/><Relationship Id="rId1" Type="http://schemas.openxmlformats.org/officeDocument/2006/relationships/slideLayout" Target="../slideLayouts/slideLayout31.xml"/><Relationship Id="rId6" Type="http://schemas.openxmlformats.org/officeDocument/2006/relationships/image" Target="../media/image175.png"/><Relationship Id="rId11" Type="http://schemas.openxmlformats.org/officeDocument/2006/relationships/image" Target="../media/image180.png"/><Relationship Id="rId5" Type="http://schemas.openxmlformats.org/officeDocument/2006/relationships/image" Target="../media/image174.png"/><Relationship Id="rId10" Type="http://schemas.openxmlformats.org/officeDocument/2006/relationships/image" Target="../media/image179.png"/><Relationship Id="rId4" Type="http://schemas.openxmlformats.org/officeDocument/2006/relationships/image" Target="../media/image173.png"/><Relationship Id="rId9" Type="http://schemas.openxmlformats.org/officeDocument/2006/relationships/image" Target="../media/image17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734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7" name="Rectangle 8"/>
          <p:cNvSpPr>
            <a:spLocks noChangeArrowheads="1"/>
          </p:cNvSpPr>
          <p:nvPr/>
        </p:nvSpPr>
        <p:spPr bwMode="auto">
          <a:xfrm>
            <a:off x="0" y="5715000"/>
            <a:ext cx="9144000" cy="685800"/>
          </a:xfrm>
          <a:prstGeom prst="rect">
            <a:avLst/>
          </a:prstGeom>
          <a:solidFill>
            <a:srgbClr val="A17453">
              <a:alpha val="3215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50183" name="Picture 9"/>
          <p:cNvPicPr>
            <a:picLocks noChangeAspect="1"/>
          </p:cNvPicPr>
          <p:nvPr/>
        </p:nvPicPr>
        <p:blipFill>
          <a:blip r:embed="rId4"/>
          <a:srcRect/>
          <a:stretch>
            <a:fillRect/>
          </a:stretch>
        </p:blipFill>
        <p:spPr bwMode="auto">
          <a:xfrm>
            <a:off x="7516688" y="5293568"/>
            <a:ext cx="1447800" cy="1447800"/>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2054" name="Text Box 18"/>
          <p:cNvSpPr txBox="1">
            <a:spLocks noChangeArrowheads="1"/>
          </p:cNvSpPr>
          <p:nvPr/>
        </p:nvSpPr>
        <p:spPr bwMode="auto">
          <a:xfrm>
            <a:off x="0" y="2266950"/>
            <a:ext cx="9144000" cy="2323713"/>
          </a:xfrm>
          <a:prstGeom prst="rect">
            <a:avLst/>
          </a:prstGeom>
          <a:noFill/>
          <a:ln w="9525">
            <a:noFill/>
            <a:miter lim="800000"/>
            <a:headEnd/>
            <a:tailEnd/>
          </a:ln>
          <a:effectLst>
            <a:outerShdw blurRad="63500" dist="38099" dir="2700000" algn="ctr" rotWithShape="0">
              <a:srgbClr val="000000">
                <a:alpha val="74997"/>
              </a:srgbClr>
            </a:outerShdw>
          </a:effectLst>
        </p:spPr>
        <p:txBody>
          <a:bodyPr>
            <a:spAutoFit/>
          </a:bodyPr>
          <a:lstStyle/>
          <a:p>
            <a:pPr algn="ctr" eaLnBrk="1" hangingPunct="1">
              <a:spcBef>
                <a:spcPts val="200"/>
              </a:spcBef>
              <a:defRPr/>
            </a:pPr>
            <a:r>
              <a:rPr lang="fr-FR" sz="4000" dirty="0">
                <a:solidFill>
                  <a:srgbClr val="FFFF00"/>
                </a:solidFill>
                <a:effectLst>
                  <a:outerShdw blurRad="38100" dist="38100" dir="2700000" algn="tl">
                    <a:srgbClr val="000000"/>
                  </a:outerShdw>
                </a:effectLst>
                <a:latin typeface="Arial" charset="0"/>
                <a:ea typeface="ＭＳ Ｐゴシック" pitchFamily="16" charset="-128"/>
              </a:rPr>
              <a:t>Radiation Protection </a:t>
            </a:r>
            <a:r>
              <a:rPr lang="fr-FR" sz="4000" dirty="0" err="1">
                <a:solidFill>
                  <a:srgbClr val="FFFF00"/>
                </a:solidFill>
                <a:effectLst>
                  <a:outerShdw blurRad="38100" dist="38100" dir="2700000" algn="tl">
                    <a:srgbClr val="000000"/>
                  </a:outerShdw>
                </a:effectLst>
                <a:latin typeface="Arial" charset="0"/>
                <a:ea typeface="ＭＳ Ｐゴシック" pitchFamily="16" charset="-128"/>
              </a:rPr>
              <a:t>at</a:t>
            </a:r>
            <a:r>
              <a:rPr lang="fr-FR" sz="4000" dirty="0">
                <a:solidFill>
                  <a:srgbClr val="FFFF00"/>
                </a:solidFill>
                <a:effectLst>
                  <a:outerShdw blurRad="38100" dist="38100" dir="2700000" algn="tl">
                    <a:srgbClr val="000000"/>
                  </a:outerShdw>
                </a:effectLst>
                <a:latin typeface="Arial" charset="0"/>
                <a:ea typeface="ＭＳ Ｐゴシック" pitchFamily="16" charset="-128"/>
              </a:rPr>
              <a:t> CERN</a:t>
            </a:r>
          </a:p>
          <a:p>
            <a:pPr algn="ctr" eaLnBrk="1" hangingPunct="1">
              <a:spcBef>
                <a:spcPts val="200"/>
              </a:spcBef>
              <a:defRPr/>
            </a:pPr>
            <a:endParaRPr lang="fr-FR" sz="3600" b="1" dirty="0">
              <a:solidFill>
                <a:srgbClr val="FFFF00"/>
              </a:solidFill>
              <a:effectLst>
                <a:outerShdw blurRad="38100" dist="38100" dir="2700000" algn="tl">
                  <a:srgbClr val="000000"/>
                </a:outerShdw>
              </a:effectLst>
              <a:latin typeface="Arial" charset="0"/>
              <a:ea typeface="ＭＳ Ｐゴシック" pitchFamily="16" charset="-128"/>
            </a:endParaRPr>
          </a:p>
          <a:p>
            <a:pPr algn="ctr" eaLnBrk="1" hangingPunct="1">
              <a:spcBef>
                <a:spcPts val="200"/>
              </a:spcBef>
              <a:defRPr/>
            </a:pPr>
            <a:r>
              <a:rPr lang="fr-FR" sz="3200" i="1" dirty="0">
                <a:solidFill>
                  <a:srgbClr val="FFFF00"/>
                </a:solidFill>
                <a:effectLst>
                  <a:outerShdw blurRad="38100" dist="38100" dir="2700000" algn="tl">
                    <a:srgbClr val="000000"/>
                  </a:outerShdw>
                </a:effectLst>
                <a:latin typeface="Arial" charset="0"/>
                <a:ea typeface="ＭＳ Ｐゴシック" pitchFamily="16" charset="-128"/>
              </a:rPr>
              <a:t>Helmut Vincke </a:t>
            </a:r>
          </a:p>
          <a:p>
            <a:pPr algn="ctr" eaLnBrk="1" hangingPunct="1">
              <a:spcBef>
                <a:spcPts val="200"/>
              </a:spcBef>
              <a:defRPr/>
            </a:pPr>
            <a:r>
              <a:rPr lang="fr-FR" sz="3200" i="1" dirty="0">
                <a:solidFill>
                  <a:srgbClr val="FFFF00"/>
                </a:solidFill>
                <a:effectLst>
                  <a:outerShdw blurRad="38100" dist="38100" dir="2700000" algn="tl">
                    <a:srgbClr val="000000"/>
                  </a:outerShdw>
                </a:effectLst>
                <a:latin typeface="Arial" charset="0"/>
                <a:ea typeface="ＭＳ Ｐゴシック" pitchFamily="16" charset="-128"/>
              </a:rPr>
              <a:t>CERN, HSE-RP</a:t>
            </a:r>
          </a:p>
        </p:txBody>
      </p:sp>
      <p:sp>
        <p:nvSpPr>
          <p:cNvPr id="57350" name="TextBox 1"/>
          <p:cNvSpPr txBox="1">
            <a:spLocks noChangeArrowheads="1"/>
          </p:cNvSpPr>
          <p:nvPr/>
        </p:nvSpPr>
        <p:spPr bwMode="auto">
          <a:xfrm>
            <a:off x="1764754" y="5733256"/>
            <a:ext cx="55435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1800" dirty="0">
                <a:solidFill>
                  <a:srgbClr val="FFFF00"/>
                </a:solidFill>
              </a:rPr>
              <a:t>ESIPAP</a:t>
            </a:r>
          </a:p>
          <a:p>
            <a:pPr algn="ctr"/>
            <a:r>
              <a:rPr lang="en-US" sz="1800" dirty="0">
                <a:solidFill>
                  <a:srgbClr val="FFFF00"/>
                </a:solidFill>
              </a:rPr>
              <a:t>26/1/2021</a:t>
            </a:r>
            <a:endParaRPr lang="en-GB" sz="1800" dirty="0">
              <a:solidFill>
                <a:srgbClr val="FFFF00"/>
              </a:solidFill>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9512" y="5651465"/>
            <a:ext cx="1743844" cy="1089903"/>
          </a:xfrm>
          <a:prstGeom prst="rect">
            <a:avLst/>
          </a:prstGeom>
        </p:spPr>
      </p:pic>
      <mc:AlternateContent xmlns:mc="http://schemas.openxmlformats.org/markup-compatibility/2006">
        <mc:Choice xmlns:p14="http://schemas.microsoft.com/office/powerpoint/2010/main" Requires="p14">
          <p:contentPart p14:bwMode="auto" r:id="rId6">
            <p14:nvContentPartPr>
              <p14:cNvPr id="3" name="Ink 2">
                <a:extLst>
                  <a:ext uri="{FF2B5EF4-FFF2-40B4-BE49-F238E27FC236}">
                    <a16:creationId xmlns:a16="http://schemas.microsoft.com/office/drawing/2014/main" id="{7A468F1B-88CB-4480-BCE5-B743623DBCBF}"/>
                  </a:ext>
                </a:extLst>
              </p14:cNvPr>
              <p14:cNvContentPartPr/>
              <p14:nvPr/>
            </p14:nvContentPartPr>
            <p14:xfrm>
              <a:off x="11095543" y="2154754"/>
              <a:ext cx="18000" cy="61200"/>
            </p14:xfrm>
          </p:contentPart>
        </mc:Choice>
        <mc:Fallback>
          <p:pic>
            <p:nvPicPr>
              <p:cNvPr id="3" name="Ink 2">
                <a:extLst>
                  <a:ext uri="{FF2B5EF4-FFF2-40B4-BE49-F238E27FC236}">
                    <a16:creationId xmlns:a16="http://schemas.microsoft.com/office/drawing/2014/main" id="{7A468F1B-88CB-4480-BCE5-B743623DBCBF}"/>
                  </a:ext>
                </a:extLst>
              </p:cNvPr>
              <p:cNvPicPr/>
              <p:nvPr/>
            </p:nvPicPr>
            <p:blipFill>
              <a:blip r:embed="rId7"/>
              <a:stretch>
                <a:fillRect/>
              </a:stretch>
            </p:blipFill>
            <p:spPr>
              <a:xfrm>
                <a:off x="11086903" y="2146114"/>
                <a:ext cx="35640" cy="78840"/>
              </a:xfrm>
              <a:prstGeom prst="rect">
                <a:avLst/>
              </a:prstGeom>
            </p:spPr>
          </p:pic>
        </mc:Fallback>
      </mc:AlternateContent>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1"/>
          <p:cNvSpPr txBox="1">
            <a:spLocks/>
          </p:cNvSpPr>
          <p:nvPr/>
        </p:nvSpPr>
        <p:spPr>
          <a:xfrm>
            <a:off x="403095" y="188640"/>
            <a:ext cx="8201353" cy="642938"/>
          </a:xfrm>
          <a:prstGeom prst="rect">
            <a:avLst/>
          </a:prstGeom>
        </p:spPr>
        <p:txBody>
          <a:bodyPr>
            <a:normAutofit fontScale="47500" lnSpcReduction="20000"/>
          </a:bodyPr>
          <a:lstStyle>
            <a:lvl1pPr algn="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nb-NO" b="1" dirty="0"/>
              <a:t>CERN operates powerfull (and dangerous) beams: full impact of a typical high-energy beam on tungsten (~ 0.16 % of the LHC beam energy)</a:t>
            </a:r>
            <a:endParaRPr lang="en-US" b="1" dirty="0"/>
          </a:p>
        </p:txBody>
      </p:sp>
      <p:sp>
        <p:nvSpPr>
          <p:cNvPr id="5" name="TextBox 4"/>
          <p:cNvSpPr txBox="1"/>
          <p:nvPr/>
        </p:nvSpPr>
        <p:spPr>
          <a:xfrm>
            <a:off x="187072" y="1376772"/>
            <a:ext cx="4096896" cy="3420380"/>
          </a:xfrm>
          <a:prstGeom prst="rect">
            <a:avLst/>
          </a:prstGeom>
        </p:spPr>
        <p:txBody>
          <a:bodyPr>
            <a:noAutofit/>
          </a:bodyPr>
          <a:lstStyle>
            <a:lvl1pPr marL="342900" indent="-342900">
              <a:spcBef>
                <a:spcPct val="20000"/>
              </a:spcBef>
              <a:buClr>
                <a:schemeClr val="accent6">
                  <a:lumMod val="75000"/>
                </a:schemeClr>
              </a:buClr>
              <a:buFont typeface="Arial" pitchFamily="34" charset="0"/>
              <a:buChar char="•"/>
              <a:defRPr sz="2800" b="0">
                <a:solidFill>
                  <a:schemeClr val="bg2">
                    <a:lumMod val="10000"/>
                  </a:schemeClr>
                </a:solidFill>
                <a:effectLst/>
                <a:cs typeface="Arial" pitchFamily="34" charset="0"/>
              </a:defRPr>
            </a:lvl1pPr>
            <a:lvl2pPr marL="342900" lvl="1" indent="-342900">
              <a:spcBef>
                <a:spcPct val="20000"/>
              </a:spcBef>
              <a:buClr>
                <a:schemeClr val="accent6">
                  <a:lumMod val="75000"/>
                </a:schemeClr>
              </a:buClr>
              <a:buFont typeface="Arial" pitchFamily="34" charset="0"/>
              <a:buChar char="•"/>
              <a:defRPr sz="2800" b="0">
                <a:solidFill>
                  <a:schemeClr val="bg2">
                    <a:lumMod val="10000"/>
                  </a:schemeClr>
                </a:solidFill>
                <a:effectLst/>
                <a:cs typeface="Arial" pitchFamily="34" charset="0"/>
              </a:defRPr>
            </a:lvl2pPr>
            <a:lvl3pPr marL="1143000" indent="-228600">
              <a:spcBef>
                <a:spcPct val="20000"/>
              </a:spcBef>
              <a:buClr>
                <a:schemeClr val="accent6">
                  <a:lumMod val="75000"/>
                </a:schemeClr>
              </a:buClr>
              <a:buFont typeface="Arial" pitchFamily="34" charset="0"/>
              <a:buChar char="•"/>
              <a:defRPr sz="1400" b="0">
                <a:solidFill>
                  <a:schemeClr val="bg2">
                    <a:lumMod val="10000"/>
                  </a:schemeClr>
                </a:solidFill>
                <a:effectLst/>
                <a:cs typeface="Arial" pitchFamily="34" charset="0"/>
              </a:defRPr>
            </a:lvl3pPr>
            <a:lvl4pPr marL="1600200" indent="-228600">
              <a:spcBef>
                <a:spcPct val="20000"/>
              </a:spcBef>
              <a:buClr>
                <a:schemeClr val="accent6">
                  <a:lumMod val="75000"/>
                </a:schemeClr>
              </a:buClr>
              <a:buFont typeface="Arial" pitchFamily="34" charset="0"/>
              <a:buChar char="–"/>
              <a:defRPr sz="1200" b="0">
                <a:solidFill>
                  <a:schemeClr val="bg2">
                    <a:lumMod val="10000"/>
                  </a:schemeClr>
                </a:solidFill>
                <a:effectLst/>
                <a:cs typeface="Arial" pitchFamily="34" charset="0"/>
              </a:defRPr>
            </a:lvl4pPr>
            <a:lvl5pPr marL="2057400" indent="-228600">
              <a:spcBef>
                <a:spcPct val="20000"/>
              </a:spcBef>
              <a:buClr>
                <a:schemeClr val="accent6">
                  <a:lumMod val="75000"/>
                </a:schemeClr>
              </a:buClr>
              <a:buFont typeface="Arial" pitchFamily="34" charset="0"/>
              <a:buChar char="»"/>
              <a:defRPr sz="1200" b="0">
                <a:solidFill>
                  <a:schemeClr val="bg2">
                    <a:lumMod val="10000"/>
                  </a:schemeClr>
                </a:solidFill>
                <a:effectLst/>
                <a:cs typeface="Arial"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360000" indent="-360000" defTabSz="457200">
              <a:spcBef>
                <a:spcPts val="0"/>
              </a:spcBef>
              <a:spcAft>
                <a:spcPts val="1200"/>
              </a:spcAft>
              <a:buClr>
                <a:schemeClr val="accent1"/>
              </a:buClr>
              <a:buSzPct val="95000"/>
              <a:buFont typeface="Wingdings" charset="2"/>
              <a:buChar char="§"/>
              <a:defRPr/>
            </a:pPr>
            <a:r>
              <a:rPr lang="en-US" sz="1600" dirty="0">
                <a:solidFill>
                  <a:schemeClr val="tx1"/>
                </a:solidFill>
                <a:latin typeface="+mj-lt"/>
                <a:cs typeface="+mn-cs"/>
              </a:rPr>
              <a:t>Beam energy 440 GeV/c (SPS beam momentum)</a:t>
            </a:r>
          </a:p>
          <a:p>
            <a:pPr marL="360000" indent="-360000" defTabSz="457200">
              <a:spcBef>
                <a:spcPts val="0"/>
              </a:spcBef>
              <a:spcAft>
                <a:spcPts val="1200"/>
              </a:spcAft>
              <a:buClr>
                <a:schemeClr val="accent1"/>
              </a:buClr>
              <a:buSzPct val="95000"/>
              <a:buFont typeface="Wingdings" charset="2"/>
              <a:buChar char="§"/>
              <a:defRPr/>
            </a:pPr>
            <a:r>
              <a:rPr lang="en-US" sz="1600" dirty="0">
                <a:solidFill>
                  <a:schemeClr val="tx1"/>
                </a:solidFill>
                <a:latin typeface="+mj-lt"/>
                <a:cs typeface="+mn-cs"/>
              </a:rPr>
              <a:t>1.08×10</a:t>
            </a:r>
            <a:r>
              <a:rPr lang="en-US" sz="1600" baseline="30000" dirty="0">
                <a:solidFill>
                  <a:schemeClr val="tx1"/>
                </a:solidFill>
                <a:latin typeface="+mj-lt"/>
                <a:cs typeface="+mn-cs"/>
              </a:rPr>
              <a:t>13</a:t>
            </a:r>
            <a:r>
              <a:rPr lang="en-US" sz="1600" dirty="0">
                <a:solidFill>
                  <a:schemeClr val="tx1"/>
                </a:solidFill>
                <a:latin typeface="+mj-lt"/>
                <a:cs typeface="+mn-cs"/>
              </a:rPr>
              <a:t> protons on tungsten alloy (</a:t>
            </a:r>
            <a:r>
              <a:rPr lang="en-US" sz="1600" dirty="0" err="1">
                <a:solidFill>
                  <a:schemeClr val="tx1"/>
                </a:solidFill>
                <a:latin typeface="+mj-lt"/>
                <a:cs typeface="+mn-cs"/>
              </a:rPr>
              <a:t>Inermet</a:t>
            </a:r>
            <a:r>
              <a:rPr lang="en-US" sz="1600" dirty="0">
                <a:solidFill>
                  <a:schemeClr val="tx1"/>
                </a:solidFill>
                <a:latin typeface="+mj-lt"/>
                <a:cs typeface="+mn-cs"/>
              </a:rPr>
              <a:t> 180)</a:t>
            </a:r>
          </a:p>
          <a:p>
            <a:pPr marL="360000" indent="-360000" defTabSz="457200">
              <a:spcBef>
                <a:spcPts val="0"/>
              </a:spcBef>
              <a:spcAft>
                <a:spcPts val="1200"/>
              </a:spcAft>
              <a:buClr>
                <a:schemeClr val="accent1"/>
              </a:buClr>
              <a:buSzPct val="95000"/>
              <a:buFont typeface="Wingdings" charset="2"/>
              <a:buChar char="§"/>
              <a:defRPr/>
            </a:pPr>
            <a:r>
              <a:rPr lang="en-US" sz="1600" dirty="0">
                <a:solidFill>
                  <a:schemeClr val="tx1"/>
                </a:solidFill>
                <a:latin typeface="+mj-lt"/>
                <a:cs typeface="+mn-cs"/>
              </a:rPr>
              <a:t>Beam impact within ~ 8 us</a:t>
            </a:r>
          </a:p>
          <a:p>
            <a:pPr marL="360000" indent="-360000" defTabSz="457200">
              <a:spcBef>
                <a:spcPts val="0"/>
              </a:spcBef>
              <a:spcAft>
                <a:spcPts val="1200"/>
              </a:spcAft>
              <a:buClr>
                <a:schemeClr val="accent1"/>
              </a:buClr>
              <a:buSzPct val="95000"/>
              <a:buFont typeface="Wingdings" charset="2"/>
              <a:buChar char="§"/>
              <a:defRPr/>
            </a:pPr>
            <a:r>
              <a:rPr lang="en-US" sz="1600" b="1" dirty="0">
                <a:solidFill>
                  <a:schemeClr val="tx1"/>
                </a:solidFill>
                <a:latin typeface="+mj-lt"/>
                <a:cs typeface="+mn-cs"/>
              </a:rPr>
              <a:t>Question: How will the three 3 cm long tungsten alloy blocks digest the beam impact?</a:t>
            </a:r>
            <a:endParaRPr lang="en-US" sz="1600" b="1" dirty="0">
              <a:solidFill>
                <a:schemeClr val="tx2">
                  <a:lumMod val="50000"/>
                </a:schemeClr>
              </a:solidFill>
            </a:endParaRPr>
          </a:p>
          <a:p>
            <a:endParaRPr lang="en-GB" sz="300" b="1" dirty="0">
              <a:solidFill>
                <a:schemeClr val="tx2">
                  <a:lumMod val="50000"/>
                </a:schemeClr>
              </a:solidFill>
            </a:endParaRPr>
          </a:p>
        </p:txBody>
      </p:sp>
      <p:pic>
        <p:nvPicPr>
          <p:cNvPr id="7170" name="Picture 2" descr="\\cern.ch\dfs\Workspaces\m\MechanicalMeasurement\Data\2012\EDMS_1168519\Pictures\Mécanique\WP_00007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320" t="26092" r="17451" b="16309"/>
          <a:stretch/>
        </p:blipFill>
        <p:spPr bwMode="auto">
          <a:xfrm>
            <a:off x="4835396" y="1556792"/>
            <a:ext cx="3600399" cy="4592245"/>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p:nvPr/>
        </p:nvCxnSpPr>
        <p:spPr>
          <a:xfrm>
            <a:off x="5868144" y="2093722"/>
            <a:ext cx="814038" cy="0"/>
          </a:xfrm>
          <a:prstGeom prst="straightConnector1">
            <a:avLst/>
          </a:prstGeom>
          <a:ln>
            <a:solidFill>
              <a:srgbClr val="FF0000"/>
            </a:solidFill>
            <a:tailEnd type="arrow"/>
          </a:ln>
        </p:spPr>
        <p:style>
          <a:lnRef idx="3">
            <a:schemeClr val="accent1"/>
          </a:lnRef>
          <a:fillRef idx="0">
            <a:schemeClr val="accent1"/>
          </a:fillRef>
          <a:effectRef idx="2">
            <a:schemeClr val="accent1"/>
          </a:effectRef>
          <a:fontRef idx="minor">
            <a:schemeClr val="tx1"/>
          </a:fontRef>
        </p:style>
      </p:cxnSp>
      <p:sp>
        <p:nvSpPr>
          <p:cNvPr id="12" name="Slide Number Placeholder 4"/>
          <p:cNvSpPr>
            <a:spLocks noGrp="1"/>
          </p:cNvSpPr>
          <p:nvPr>
            <p:ph type="sldNum" sz="quarter" idx="4"/>
          </p:nvPr>
        </p:nvSpPr>
        <p:spPr>
          <a:xfrm>
            <a:off x="6579692" y="6408011"/>
            <a:ext cx="2133600" cy="213483"/>
          </a:xfrm>
          <a:prstGeom prst="rect">
            <a:avLst/>
          </a:prstGeom>
        </p:spPr>
        <p:txBody>
          <a:bodyPr/>
          <a:lstStyle/>
          <a:p>
            <a:pPr algn="r"/>
            <a:fld id="{AC5B1FEA-406A-7749-A5C3-DDCB5F67A4CE}" type="slidenum">
              <a:rPr lang="en-US" sz="1200" smtClean="0">
                <a:solidFill>
                  <a:schemeClr val="tx1">
                    <a:lumMod val="50000"/>
                    <a:lumOff val="50000"/>
                  </a:schemeClr>
                </a:solidFill>
                <a:latin typeface="+mn-lt"/>
              </a:rPr>
              <a:pPr algn="r"/>
              <a:t>10</a:t>
            </a:fld>
            <a:endParaRPr lang="en-US" sz="1200" dirty="0">
              <a:solidFill>
                <a:schemeClr val="tx1">
                  <a:lumMod val="50000"/>
                  <a:lumOff val="50000"/>
                </a:schemeClr>
              </a:solidFill>
              <a:latin typeface="+mn-lt"/>
            </a:endParaRPr>
          </a:p>
        </p:txBody>
      </p:sp>
      <p:sp>
        <p:nvSpPr>
          <p:cNvPr id="2" name="TextBox 1"/>
          <p:cNvSpPr txBox="1"/>
          <p:nvPr/>
        </p:nvSpPr>
        <p:spPr>
          <a:xfrm>
            <a:off x="2235520" y="6381328"/>
            <a:ext cx="5000776" cy="369332"/>
          </a:xfrm>
          <a:prstGeom prst="rect">
            <a:avLst/>
          </a:prstGeom>
          <a:noFill/>
        </p:spPr>
        <p:txBody>
          <a:bodyPr wrap="square" rtlCol="0">
            <a:spAutoFit/>
          </a:bodyPr>
          <a:lstStyle/>
          <a:p>
            <a:pPr algn="ctr"/>
            <a:r>
              <a:rPr lang="en-US" dirty="0"/>
              <a:t>By courtesy of A. Bertarelli</a:t>
            </a:r>
          </a:p>
        </p:txBody>
      </p:sp>
    </p:spTree>
    <p:extLst>
      <p:ext uri="{BB962C8B-B14F-4D97-AF65-F5344CB8AC3E}">
        <p14:creationId xmlns:p14="http://schemas.microsoft.com/office/powerpoint/2010/main" val="179725669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5" name="Rectangle 4"/>
          <p:cNvSpPr/>
          <p:nvPr/>
        </p:nvSpPr>
        <p:spPr>
          <a:xfrm>
            <a:off x="1" y="1189038"/>
            <a:ext cx="9144000" cy="56689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23" name="Text Box 6"/>
          <p:cNvSpPr txBox="1">
            <a:spLocks noChangeArrowheads="1"/>
          </p:cNvSpPr>
          <p:nvPr/>
        </p:nvSpPr>
        <p:spPr bwMode="auto">
          <a:xfrm>
            <a:off x="304800" y="1066800"/>
            <a:ext cx="8458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Tx/>
              <a:buChar char="-"/>
            </a:pPr>
            <a:endParaRPr lang="en-US">
              <a:solidFill>
                <a:srgbClr val="006600"/>
              </a:solidFill>
            </a:endParaRPr>
          </a:p>
        </p:txBody>
      </p:sp>
      <p:sp>
        <p:nvSpPr>
          <p:cNvPr id="5125" name="Line 2"/>
          <p:cNvSpPr>
            <a:spLocks noChangeShapeType="1"/>
          </p:cNvSpPr>
          <p:nvPr/>
        </p:nvSpPr>
        <p:spPr bwMode="auto">
          <a:xfrm>
            <a:off x="304800" y="1166813"/>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51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0400" y="5376863"/>
            <a:ext cx="3200400"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863" y="3700463"/>
            <a:ext cx="2108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219200"/>
            <a:ext cx="26670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1189038"/>
            <a:ext cx="2895600" cy="140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5029200"/>
            <a:ext cx="24384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1" name="Rectangle 18"/>
          <p:cNvSpPr>
            <a:spLocks noChangeArrowheads="1"/>
          </p:cNvSpPr>
          <p:nvPr/>
        </p:nvSpPr>
        <p:spPr bwMode="auto">
          <a:xfrm>
            <a:off x="3352800" y="2133600"/>
            <a:ext cx="1066800" cy="685800"/>
          </a:xfrm>
          <a:prstGeom prst="rect">
            <a:avLst/>
          </a:prstGeom>
          <a:solidFill>
            <a:schemeClr val="bg1"/>
          </a:solidFill>
          <a:ln w="9525" algn="ctr">
            <a:solidFill>
              <a:schemeClr val="bg1"/>
            </a:solidFill>
            <a:round/>
            <a:headEnd/>
            <a:tailEnd/>
          </a:ln>
        </p:spPr>
        <p:txBody>
          <a:bodyPr/>
          <a:lstStyle/>
          <a:p>
            <a:endParaRPr lang="en-GB"/>
          </a:p>
        </p:txBody>
      </p:sp>
      <p:sp>
        <p:nvSpPr>
          <p:cNvPr id="5132" name="Rectangle 19"/>
          <p:cNvSpPr>
            <a:spLocks noChangeArrowheads="1"/>
          </p:cNvSpPr>
          <p:nvPr/>
        </p:nvSpPr>
        <p:spPr bwMode="auto">
          <a:xfrm>
            <a:off x="6505575" y="3657600"/>
            <a:ext cx="1190625" cy="685800"/>
          </a:xfrm>
          <a:prstGeom prst="rect">
            <a:avLst/>
          </a:prstGeom>
          <a:solidFill>
            <a:schemeClr val="bg1"/>
          </a:solidFill>
          <a:ln w="9525" algn="ctr">
            <a:solidFill>
              <a:schemeClr val="bg1"/>
            </a:solidFill>
            <a:round/>
            <a:headEnd/>
            <a:tailEnd/>
          </a:ln>
        </p:spPr>
        <p:txBody>
          <a:bodyPr/>
          <a:lstStyle/>
          <a:p>
            <a:endParaRPr lang="en-GB"/>
          </a:p>
        </p:txBody>
      </p:sp>
      <p:sp>
        <p:nvSpPr>
          <p:cNvPr id="5133" name="Rectangle 20"/>
          <p:cNvSpPr>
            <a:spLocks noChangeArrowheads="1"/>
          </p:cNvSpPr>
          <p:nvPr/>
        </p:nvSpPr>
        <p:spPr bwMode="auto">
          <a:xfrm>
            <a:off x="6038850" y="4343400"/>
            <a:ext cx="1190625" cy="685800"/>
          </a:xfrm>
          <a:prstGeom prst="rect">
            <a:avLst/>
          </a:prstGeom>
          <a:solidFill>
            <a:schemeClr val="bg1"/>
          </a:solidFill>
          <a:ln w="9525" algn="ctr">
            <a:solidFill>
              <a:schemeClr val="bg1"/>
            </a:solidFill>
            <a:round/>
            <a:headEnd/>
            <a:tailEnd/>
          </a:ln>
        </p:spPr>
        <p:txBody>
          <a:bodyPr/>
          <a:lstStyle/>
          <a:p>
            <a:endParaRPr lang="en-GB"/>
          </a:p>
        </p:txBody>
      </p:sp>
      <p:pic>
        <p:nvPicPr>
          <p:cNvPr id="5134" name="Picture 2"/>
          <p:cNvPicPr>
            <a:picLocks noChangeAspect="1" noChangeArrowheads="1"/>
          </p:cNvPicPr>
          <p:nvPr/>
        </p:nvPicPr>
        <p:blipFill>
          <a:blip r:embed="rId7">
            <a:extLst>
              <a:ext uri="{28A0092B-C50C-407E-A947-70E740481C1C}">
                <a14:useLocalDpi xmlns:a14="http://schemas.microsoft.com/office/drawing/2010/main" val="0"/>
              </a:ext>
            </a:extLst>
          </a:blip>
          <a:srcRect l="7787"/>
          <a:stretch>
            <a:fillRect/>
          </a:stretch>
        </p:blipFill>
        <p:spPr bwMode="auto">
          <a:xfrm>
            <a:off x="6705600" y="1897063"/>
            <a:ext cx="2055813" cy="213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5" name="Rectangle 21"/>
          <p:cNvSpPr>
            <a:spLocks noChangeArrowheads="1"/>
          </p:cNvSpPr>
          <p:nvPr/>
        </p:nvSpPr>
        <p:spPr bwMode="auto">
          <a:xfrm>
            <a:off x="1143000" y="3200400"/>
            <a:ext cx="1190625" cy="685800"/>
          </a:xfrm>
          <a:prstGeom prst="rect">
            <a:avLst/>
          </a:prstGeom>
          <a:solidFill>
            <a:schemeClr val="bg1"/>
          </a:solidFill>
          <a:ln w="9525" algn="ctr">
            <a:solidFill>
              <a:schemeClr val="bg1"/>
            </a:solidFill>
            <a:round/>
            <a:headEnd/>
            <a:tailEnd/>
          </a:ln>
        </p:spPr>
        <p:txBody>
          <a:bodyPr/>
          <a:lstStyle/>
          <a:p>
            <a:endParaRPr lang="en-GB"/>
          </a:p>
        </p:txBody>
      </p:sp>
      <p:pic>
        <p:nvPicPr>
          <p:cNvPr id="5136"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56475" y="4038600"/>
            <a:ext cx="1406525"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7" name="Rectangle 33"/>
          <p:cNvSpPr>
            <a:spLocks noChangeArrowheads="1"/>
          </p:cNvSpPr>
          <p:nvPr/>
        </p:nvSpPr>
        <p:spPr bwMode="auto">
          <a:xfrm>
            <a:off x="5257800" y="4953000"/>
            <a:ext cx="990600" cy="533400"/>
          </a:xfrm>
          <a:prstGeom prst="rect">
            <a:avLst/>
          </a:prstGeom>
          <a:solidFill>
            <a:schemeClr val="bg1"/>
          </a:solidFill>
          <a:ln w="9525" algn="ctr">
            <a:solidFill>
              <a:schemeClr val="bg1"/>
            </a:solidFill>
            <a:round/>
            <a:headEnd/>
            <a:tailEnd/>
          </a:ln>
        </p:spPr>
        <p:txBody>
          <a:bodyPr/>
          <a:lstStyle/>
          <a:p>
            <a:endParaRPr lang="en-US"/>
          </a:p>
        </p:txBody>
      </p:sp>
      <p:sp>
        <p:nvSpPr>
          <p:cNvPr id="5138" name="Rectangle 35"/>
          <p:cNvSpPr>
            <a:spLocks noChangeArrowheads="1"/>
          </p:cNvSpPr>
          <p:nvPr/>
        </p:nvSpPr>
        <p:spPr bwMode="auto">
          <a:xfrm>
            <a:off x="1295400" y="3276600"/>
            <a:ext cx="990600" cy="533400"/>
          </a:xfrm>
          <a:prstGeom prst="rect">
            <a:avLst/>
          </a:prstGeom>
          <a:solidFill>
            <a:schemeClr val="bg1"/>
          </a:solidFill>
          <a:ln w="9525" algn="ctr">
            <a:solidFill>
              <a:schemeClr val="bg1"/>
            </a:solidFill>
            <a:round/>
            <a:headEnd/>
            <a:tailEnd/>
          </a:ln>
        </p:spPr>
        <p:txBody>
          <a:bodyPr/>
          <a:lstStyle/>
          <a:p>
            <a:endParaRPr lang="en-US"/>
          </a:p>
        </p:txBody>
      </p:sp>
      <p:sp>
        <p:nvSpPr>
          <p:cNvPr id="5139" name="Rectangle 36"/>
          <p:cNvSpPr>
            <a:spLocks noChangeArrowheads="1"/>
          </p:cNvSpPr>
          <p:nvPr/>
        </p:nvSpPr>
        <p:spPr bwMode="auto">
          <a:xfrm>
            <a:off x="1922463" y="6316663"/>
            <a:ext cx="990600" cy="533400"/>
          </a:xfrm>
          <a:prstGeom prst="rect">
            <a:avLst/>
          </a:prstGeom>
          <a:solidFill>
            <a:schemeClr val="bg1"/>
          </a:solidFill>
          <a:ln w="9525" algn="ctr">
            <a:solidFill>
              <a:schemeClr val="bg1"/>
            </a:solidFill>
            <a:round/>
            <a:headEnd/>
            <a:tailEnd/>
          </a:ln>
        </p:spPr>
        <p:txBody>
          <a:bodyPr/>
          <a:lstStyle/>
          <a:p>
            <a:endParaRPr lang="en-US"/>
          </a:p>
        </p:txBody>
      </p:sp>
      <p:sp>
        <p:nvSpPr>
          <p:cNvPr id="5140" name="Rectangle 39"/>
          <p:cNvSpPr>
            <a:spLocks noChangeArrowheads="1"/>
          </p:cNvSpPr>
          <p:nvPr/>
        </p:nvSpPr>
        <p:spPr bwMode="auto">
          <a:xfrm>
            <a:off x="4140200" y="2192338"/>
            <a:ext cx="990600" cy="533400"/>
          </a:xfrm>
          <a:prstGeom prst="rect">
            <a:avLst/>
          </a:prstGeom>
          <a:solidFill>
            <a:schemeClr val="bg1"/>
          </a:solidFill>
          <a:ln w="9525" algn="ctr">
            <a:solidFill>
              <a:schemeClr val="bg1"/>
            </a:solidFill>
            <a:round/>
            <a:headEnd/>
            <a:tailEnd/>
          </a:ln>
        </p:spPr>
        <p:txBody>
          <a:bodyPr/>
          <a:lstStyle/>
          <a:p>
            <a:endParaRPr lang="en-US"/>
          </a:p>
        </p:txBody>
      </p:sp>
      <p:sp>
        <p:nvSpPr>
          <p:cNvPr id="5141" name="Rectangle 40"/>
          <p:cNvSpPr>
            <a:spLocks noChangeArrowheads="1"/>
          </p:cNvSpPr>
          <p:nvPr/>
        </p:nvSpPr>
        <p:spPr bwMode="auto">
          <a:xfrm>
            <a:off x="3276600" y="2209800"/>
            <a:ext cx="381000" cy="457200"/>
          </a:xfrm>
          <a:prstGeom prst="rect">
            <a:avLst/>
          </a:prstGeom>
          <a:solidFill>
            <a:schemeClr val="bg1"/>
          </a:solidFill>
          <a:ln w="9525" algn="ctr">
            <a:solidFill>
              <a:schemeClr val="bg1"/>
            </a:solidFill>
            <a:round/>
            <a:headEnd/>
            <a:tailEnd/>
          </a:ln>
        </p:spPr>
        <p:txBody>
          <a:bodyPr/>
          <a:lstStyle/>
          <a:p>
            <a:endParaRPr lang="en-US"/>
          </a:p>
        </p:txBody>
      </p:sp>
      <p:pic>
        <p:nvPicPr>
          <p:cNvPr id="514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325" y="2209800"/>
            <a:ext cx="1828800"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
          <p:cNvGrpSpPr/>
          <p:nvPr/>
        </p:nvGrpSpPr>
        <p:grpSpPr>
          <a:xfrm>
            <a:off x="989112" y="2819400"/>
            <a:ext cx="3882925" cy="1600200"/>
            <a:chOff x="989112" y="2819400"/>
            <a:chExt cx="3882925" cy="1600200"/>
          </a:xfrm>
        </p:grpSpPr>
        <p:pic>
          <p:nvPicPr>
            <p:cNvPr id="5142"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62162" y="2819400"/>
              <a:ext cx="2809875"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3" name="Rectangle 42"/>
            <p:cNvSpPr>
              <a:spLocks noChangeArrowheads="1"/>
            </p:cNvSpPr>
            <p:nvPr/>
          </p:nvSpPr>
          <p:spPr bwMode="auto">
            <a:xfrm>
              <a:off x="1061120" y="3886200"/>
              <a:ext cx="990600" cy="533400"/>
            </a:xfrm>
            <a:prstGeom prst="rect">
              <a:avLst/>
            </a:prstGeom>
            <a:solidFill>
              <a:schemeClr val="bg1"/>
            </a:solidFill>
            <a:ln w="9525" algn="ctr">
              <a:solidFill>
                <a:schemeClr val="bg1"/>
              </a:solidFill>
              <a:round/>
              <a:headEnd/>
              <a:tailEnd/>
            </a:ln>
          </p:spPr>
          <p:txBody>
            <a:bodyPr/>
            <a:lstStyle/>
            <a:p>
              <a:endParaRPr lang="en-US"/>
            </a:p>
          </p:txBody>
        </p:sp>
        <p:sp>
          <p:nvSpPr>
            <p:cNvPr id="5145" name="Rectangle 33"/>
            <p:cNvSpPr>
              <a:spLocks noChangeArrowheads="1"/>
            </p:cNvSpPr>
            <p:nvPr/>
          </p:nvSpPr>
          <p:spPr bwMode="auto">
            <a:xfrm>
              <a:off x="989112" y="3276600"/>
              <a:ext cx="990600" cy="838200"/>
            </a:xfrm>
            <a:prstGeom prst="rect">
              <a:avLst/>
            </a:prstGeom>
            <a:solidFill>
              <a:schemeClr val="bg1"/>
            </a:solidFill>
            <a:ln w="9525" algn="ctr">
              <a:solidFill>
                <a:schemeClr val="bg1"/>
              </a:solidFill>
              <a:round/>
              <a:headEnd/>
              <a:tailEnd/>
            </a:ln>
          </p:spPr>
          <p:txBody>
            <a:bodyPr/>
            <a:lstStyle/>
            <a:p>
              <a:endParaRPr lang="en-US"/>
            </a:p>
          </p:txBody>
        </p:sp>
      </p:grpSp>
      <p:sp>
        <p:nvSpPr>
          <p:cNvPr id="5146" name="Rectangle 17"/>
          <p:cNvSpPr>
            <a:spLocks noChangeArrowheads="1"/>
          </p:cNvSpPr>
          <p:nvPr/>
        </p:nvSpPr>
        <p:spPr bwMode="auto">
          <a:xfrm>
            <a:off x="6629400" y="3352800"/>
            <a:ext cx="1066800" cy="1066800"/>
          </a:xfrm>
          <a:prstGeom prst="rect">
            <a:avLst/>
          </a:prstGeom>
          <a:solidFill>
            <a:schemeClr val="bg1"/>
          </a:solidFill>
          <a:ln w="9525" algn="ctr">
            <a:solidFill>
              <a:schemeClr val="bg1"/>
            </a:solidFill>
            <a:round/>
            <a:headEnd/>
            <a:tailEnd/>
          </a:ln>
        </p:spPr>
        <p:txBody>
          <a:bodyPr/>
          <a:lstStyle/>
          <a:p>
            <a:endParaRPr lang="en-GB"/>
          </a:p>
        </p:txBody>
      </p:sp>
      <p:sp>
        <p:nvSpPr>
          <p:cNvPr id="6" name="Title 5"/>
          <p:cNvSpPr>
            <a:spLocks noGrp="1"/>
          </p:cNvSpPr>
          <p:nvPr>
            <p:ph type="title"/>
          </p:nvPr>
        </p:nvSpPr>
        <p:spPr>
          <a:xfrm>
            <a:off x="419100" y="59565"/>
            <a:ext cx="8229600" cy="1143000"/>
          </a:xfrm>
        </p:spPr>
        <p:txBody>
          <a:bodyPr/>
          <a:lstStyle/>
          <a:p>
            <a:r>
              <a:rPr lang="en-US" dirty="0">
                <a:solidFill>
                  <a:schemeClr val="bg1"/>
                </a:solidFill>
              </a:rPr>
              <a:t>LHC - 2011</a:t>
            </a:r>
            <a:endParaRPr lang="en-GB" dirty="0">
              <a:solidFill>
                <a:schemeClr val="bg1"/>
              </a:solidFill>
            </a:endParaRPr>
          </a:p>
        </p:txBody>
      </p:sp>
    </p:spTree>
    <p:extLst>
      <p:ext uri="{BB962C8B-B14F-4D97-AF65-F5344CB8AC3E}">
        <p14:creationId xmlns:p14="http://schemas.microsoft.com/office/powerpoint/2010/main" val="163451552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5" name="Rectangle 4"/>
          <p:cNvSpPr/>
          <p:nvPr/>
        </p:nvSpPr>
        <p:spPr>
          <a:xfrm>
            <a:off x="-7839" y="1124744"/>
            <a:ext cx="9151839" cy="57253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223467"/>
            <a:ext cx="8229600" cy="1143000"/>
          </a:xfrm>
        </p:spPr>
        <p:txBody>
          <a:bodyPr>
            <a:normAutofit/>
          </a:bodyPr>
          <a:lstStyle/>
          <a:p>
            <a:r>
              <a:rPr lang="en-US" dirty="0">
                <a:solidFill>
                  <a:schemeClr val="bg1"/>
                </a:solidFill>
              </a:rPr>
              <a:t>LHC - 2012</a:t>
            </a:r>
            <a:endParaRPr lang="en-GB" dirty="0">
              <a:solidFill>
                <a:schemeClr val="bg1"/>
              </a:solidFill>
            </a:endParaRPr>
          </a:p>
        </p:txBody>
      </p:sp>
      <p:pic>
        <p:nvPicPr>
          <p:cNvPr id="28" name="Picture 4"/>
          <p:cNvPicPr>
            <a:picLocks noChangeAspect="1" noChangeArrowheads="1"/>
          </p:cNvPicPr>
          <p:nvPr/>
        </p:nvPicPr>
        <p:blipFill>
          <a:blip r:embed="rId2"/>
          <a:srcRect r="8333"/>
          <a:stretch>
            <a:fillRect/>
          </a:stretch>
        </p:blipFill>
        <p:spPr bwMode="auto">
          <a:xfrm>
            <a:off x="1676400" y="1192041"/>
            <a:ext cx="2514600" cy="1446213"/>
          </a:xfrm>
          <a:prstGeom prst="rect">
            <a:avLst/>
          </a:prstGeom>
          <a:noFill/>
          <a:ln w="9525">
            <a:noFill/>
            <a:miter lim="800000"/>
            <a:headEnd/>
            <a:tailEnd/>
          </a:ln>
        </p:spPr>
      </p:pic>
      <p:grpSp>
        <p:nvGrpSpPr>
          <p:cNvPr id="29" name="Group 28"/>
          <p:cNvGrpSpPr/>
          <p:nvPr/>
        </p:nvGrpSpPr>
        <p:grpSpPr>
          <a:xfrm>
            <a:off x="36212" y="1223780"/>
            <a:ext cx="9107788" cy="5626282"/>
            <a:chOff x="36212" y="1223780"/>
            <a:chExt cx="9107788" cy="5626282"/>
          </a:xfrm>
        </p:grpSpPr>
        <p:pic>
          <p:nvPicPr>
            <p:cNvPr id="30" name="Picture 4"/>
            <p:cNvPicPr>
              <a:picLocks noChangeAspect="1" noChangeArrowheads="1"/>
            </p:cNvPicPr>
            <p:nvPr/>
          </p:nvPicPr>
          <p:blipFill>
            <a:blip r:embed="rId3"/>
            <a:srcRect l="3770"/>
            <a:stretch>
              <a:fillRect/>
            </a:stretch>
          </p:blipFill>
          <p:spPr bwMode="auto">
            <a:xfrm>
              <a:off x="7391400" y="4050004"/>
              <a:ext cx="1353494" cy="1354318"/>
            </a:xfrm>
            <a:prstGeom prst="rect">
              <a:avLst/>
            </a:prstGeom>
            <a:noFill/>
            <a:ln w="9525">
              <a:noFill/>
              <a:miter lim="800000"/>
              <a:headEnd/>
              <a:tailEnd/>
            </a:ln>
          </p:spPr>
        </p:pic>
        <p:pic>
          <p:nvPicPr>
            <p:cNvPr id="31" name="Picture 7"/>
            <p:cNvPicPr>
              <a:picLocks noChangeAspect="1" noChangeArrowheads="1"/>
            </p:cNvPicPr>
            <p:nvPr/>
          </p:nvPicPr>
          <p:blipFill>
            <a:blip r:embed="rId4"/>
            <a:srcRect/>
            <a:stretch>
              <a:fillRect/>
            </a:stretch>
          </p:blipFill>
          <p:spPr bwMode="auto">
            <a:xfrm>
              <a:off x="5257800" y="4995059"/>
              <a:ext cx="2438400" cy="1585772"/>
            </a:xfrm>
            <a:prstGeom prst="rect">
              <a:avLst/>
            </a:prstGeom>
            <a:noFill/>
            <a:ln w="9525">
              <a:noFill/>
              <a:miter lim="800000"/>
              <a:headEnd/>
              <a:tailEnd/>
            </a:ln>
          </p:spPr>
        </p:pic>
        <p:pic>
          <p:nvPicPr>
            <p:cNvPr id="32" name="Picture 3"/>
            <p:cNvPicPr>
              <a:picLocks noChangeAspect="1" noChangeArrowheads="1"/>
            </p:cNvPicPr>
            <p:nvPr/>
          </p:nvPicPr>
          <p:blipFill>
            <a:blip r:embed="rId5"/>
            <a:srcRect/>
            <a:stretch>
              <a:fillRect/>
            </a:stretch>
          </p:blipFill>
          <p:spPr bwMode="auto">
            <a:xfrm>
              <a:off x="169863" y="3732211"/>
              <a:ext cx="2108200" cy="2101852"/>
            </a:xfrm>
            <a:prstGeom prst="rect">
              <a:avLst/>
            </a:prstGeom>
            <a:noFill/>
            <a:ln w="9525">
              <a:noFill/>
              <a:miter lim="800000"/>
              <a:headEnd/>
              <a:tailEnd/>
            </a:ln>
          </p:spPr>
        </p:pic>
        <p:sp>
          <p:nvSpPr>
            <p:cNvPr id="33" name="Rectangle 19"/>
            <p:cNvSpPr>
              <a:spLocks noChangeArrowheads="1"/>
            </p:cNvSpPr>
            <p:nvPr/>
          </p:nvSpPr>
          <p:spPr bwMode="auto">
            <a:xfrm>
              <a:off x="6505575" y="3667804"/>
              <a:ext cx="1190625" cy="675595"/>
            </a:xfrm>
            <a:prstGeom prst="rect">
              <a:avLst/>
            </a:prstGeom>
            <a:solidFill>
              <a:schemeClr val="bg1"/>
            </a:solidFill>
            <a:ln w="9525" algn="ctr">
              <a:solidFill>
                <a:schemeClr val="bg1"/>
              </a:solidFill>
              <a:round/>
              <a:headEnd/>
              <a:tailEnd/>
            </a:ln>
          </p:spPr>
          <p:txBody>
            <a:bodyPr/>
            <a:lstStyle/>
            <a:p>
              <a:endParaRPr lang="en-GB"/>
            </a:p>
          </p:txBody>
        </p:sp>
        <p:sp>
          <p:nvSpPr>
            <p:cNvPr id="34" name="Rectangle 20"/>
            <p:cNvSpPr>
              <a:spLocks noChangeArrowheads="1"/>
            </p:cNvSpPr>
            <p:nvPr/>
          </p:nvSpPr>
          <p:spPr bwMode="auto">
            <a:xfrm>
              <a:off x="6038850" y="4353604"/>
              <a:ext cx="1190625" cy="675595"/>
            </a:xfrm>
            <a:prstGeom prst="rect">
              <a:avLst/>
            </a:prstGeom>
            <a:solidFill>
              <a:schemeClr val="bg1"/>
            </a:solidFill>
            <a:ln w="9525" algn="ctr">
              <a:solidFill>
                <a:schemeClr val="bg1"/>
              </a:solidFill>
              <a:round/>
              <a:headEnd/>
              <a:tailEnd/>
            </a:ln>
          </p:spPr>
          <p:txBody>
            <a:bodyPr/>
            <a:lstStyle/>
            <a:p>
              <a:endParaRPr lang="en-GB"/>
            </a:p>
          </p:txBody>
        </p:sp>
        <p:pic>
          <p:nvPicPr>
            <p:cNvPr id="35" name="Picture 2"/>
            <p:cNvPicPr>
              <a:picLocks noChangeAspect="1" noChangeArrowheads="1"/>
            </p:cNvPicPr>
            <p:nvPr/>
          </p:nvPicPr>
          <p:blipFill>
            <a:blip r:embed="rId6"/>
            <a:srcRect l="7787"/>
            <a:stretch>
              <a:fillRect/>
            </a:stretch>
          </p:blipFill>
          <p:spPr bwMode="auto">
            <a:xfrm>
              <a:off x="6705600" y="1928787"/>
              <a:ext cx="2055813" cy="2100288"/>
            </a:xfrm>
            <a:prstGeom prst="rect">
              <a:avLst/>
            </a:prstGeom>
            <a:noFill/>
            <a:ln w="9525">
              <a:noFill/>
              <a:miter lim="800000"/>
              <a:headEnd/>
              <a:tailEnd/>
            </a:ln>
          </p:spPr>
        </p:pic>
        <p:sp>
          <p:nvSpPr>
            <p:cNvPr id="44" name="Rectangle 21"/>
            <p:cNvSpPr>
              <a:spLocks noChangeArrowheads="1"/>
            </p:cNvSpPr>
            <p:nvPr/>
          </p:nvSpPr>
          <p:spPr bwMode="auto">
            <a:xfrm>
              <a:off x="1143000" y="3210604"/>
              <a:ext cx="1190625" cy="675595"/>
            </a:xfrm>
            <a:prstGeom prst="rect">
              <a:avLst/>
            </a:prstGeom>
            <a:solidFill>
              <a:schemeClr val="bg1"/>
            </a:solidFill>
            <a:ln w="9525" algn="ctr">
              <a:solidFill>
                <a:schemeClr val="bg1"/>
              </a:solidFill>
              <a:round/>
              <a:headEnd/>
              <a:tailEnd/>
            </a:ln>
          </p:spPr>
          <p:txBody>
            <a:bodyPr/>
            <a:lstStyle/>
            <a:p>
              <a:endParaRPr lang="en-GB"/>
            </a:p>
          </p:txBody>
        </p:sp>
        <p:sp>
          <p:nvSpPr>
            <p:cNvPr id="45" name="Rectangle 33"/>
            <p:cNvSpPr>
              <a:spLocks noChangeArrowheads="1"/>
            </p:cNvSpPr>
            <p:nvPr/>
          </p:nvSpPr>
          <p:spPr bwMode="auto">
            <a:xfrm>
              <a:off x="5257800" y="4960936"/>
              <a:ext cx="990600" cy="525463"/>
            </a:xfrm>
            <a:prstGeom prst="rect">
              <a:avLst/>
            </a:prstGeom>
            <a:solidFill>
              <a:schemeClr val="bg1"/>
            </a:solidFill>
            <a:ln w="9525" algn="ctr">
              <a:solidFill>
                <a:schemeClr val="bg1"/>
              </a:solidFill>
              <a:round/>
              <a:headEnd/>
              <a:tailEnd/>
            </a:ln>
          </p:spPr>
          <p:txBody>
            <a:bodyPr/>
            <a:lstStyle/>
            <a:p>
              <a:endParaRPr lang="en-US"/>
            </a:p>
          </p:txBody>
        </p:sp>
        <p:sp>
          <p:nvSpPr>
            <p:cNvPr id="46" name="Rectangle 35"/>
            <p:cNvSpPr>
              <a:spLocks noChangeArrowheads="1"/>
            </p:cNvSpPr>
            <p:nvPr/>
          </p:nvSpPr>
          <p:spPr bwMode="auto">
            <a:xfrm>
              <a:off x="1295400" y="3284536"/>
              <a:ext cx="990600" cy="525463"/>
            </a:xfrm>
            <a:prstGeom prst="rect">
              <a:avLst/>
            </a:prstGeom>
            <a:solidFill>
              <a:schemeClr val="bg1"/>
            </a:solidFill>
            <a:ln w="9525" algn="ctr">
              <a:solidFill>
                <a:schemeClr val="bg1"/>
              </a:solidFill>
              <a:round/>
              <a:headEnd/>
              <a:tailEnd/>
            </a:ln>
          </p:spPr>
          <p:txBody>
            <a:bodyPr/>
            <a:lstStyle/>
            <a:p>
              <a:endParaRPr lang="en-US"/>
            </a:p>
          </p:txBody>
        </p:sp>
        <p:sp>
          <p:nvSpPr>
            <p:cNvPr id="47" name="Rectangle 36"/>
            <p:cNvSpPr>
              <a:spLocks noChangeArrowheads="1"/>
            </p:cNvSpPr>
            <p:nvPr/>
          </p:nvSpPr>
          <p:spPr bwMode="auto">
            <a:xfrm>
              <a:off x="1922463" y="6324599"/>
              <a:ext cx="990600" cy="525463"/>
            </a:xfrm>
            <a:prstGeom prst="rect">
              <a:avLst/>
            </a:prstGeom>
            <a:solidFill>
              <a:schemeClr val="bg1"/>
            </a:solidFill>
            <a:ln w="9525" algn="ctr">
              <a:solidFill>
                <a:schemeClr val="bg1"/>
              </a:solidFill>
              <a:round/>
              <a:headEnd/>
              <a:tailEnd/>
            </a:ln>
          </p:spPr>
          <p:txBody>
            <a:bodyPr/>
            <a:lstStyle/>
            <a:p>
              <a:endParaRPr lang="en-US"/>
            </a:p>
          </p:txBody>
        </p:sp>
        <p:sp>
          <p:nvSpPr>
            <p:cNvPr id="48" name="Rectangle 40"/>
            <p:cNvSpPr>
              <a:spLocks noChangeArrowheads="1"/>
            </p:cNvSpPr>
            <p:nvPr/>
          </p:nvSpPr>
          <p:spPr bwMode="auto">
            <a:xfrm>
              <a:off x="3276600" y="2216602"/>
              <a:ext cx="381000" cy="450397"/>
            </a:xfrm>
            <a:prstGeom prst="rect">
              <a:avLst/>
            </a:prstGeom>
            <a:solidFill>
              <a:schemeClr val="bg1"/>
            </a:solidFill>
            <a:ln w="9525" algn="ctr">
              <a:solidFill>
                <a:schemeClr val="bg1"/>
              </a:solidFill>
              <a:round/>
              <a:headEnd/>
              <a:tailEnd/>
            </a:ln>
          </p:spPr>
          <p:txBody>
            <a:bodyPr/>
            <a:lstStyle/>
            <a:p>
              <a:endParaRPr lang="en-US"/>
            </a:p>
          </p:txBody>
        </p:sp>
        <p:sp>
          <p:nvSpPr>
            <p:cNvPr id="50" name="Rectangle 42"/>
            <p:cNvSpPr>
              <a:spLocks noChangeArrowheads="1"/>
            </p:cNvSpPr>
            <p:nvPr/>
          </p:nvSpPr>
          <p:spPr bwMode="auto">
            <a:xfrm>
              <a:off x="1143000" y="3894136"/>
              <a:ext cx="990600" cy="525463"/>
            </a:xfrm>
            <a:prstGeom prst="rect">
              <a:avLst/>
            </a:prstGeom>
            <a:solidFill>
              <a:schemeClr val="bg1"/>
            </a:solidFill>
            <a:ln w="9525" algn="ctr">
              <a:solidFill>
                <a:schemeClr val="bg1"/>
              </a:solidFill>
              <a:round/>
              <a:headEnd/>
              <a:tailEnd/>
            </a:ln>
          </p:spPr>
          <p:txBody>
            <a:bodyPr/>
            <a:lstStyle/>
            <a:p>
              <a:endParaRPr lang="en-US"/>
            </a:p>
          </p:txBody>
        </p:sp>
        <p:pic>
          <p:nvPicPr>
            <p:cNvPr id="51" name="Picture 2"/>
            <p:cNvPicPr>
              <a:picLocks noChangeAspect="1" noChangeArrowheads="1"/>
            </p:cNvPicPr>
            <p:nvPr/>
          </p:nvPicPr>
          <p:blipFill>
            <a:blip r:embed="rId7"/>
            <a:srcRect/>
            <a:stretch>
              <a:fillRect/>
            </a:stretch>
          </p:blipFill>
          <p:spPr bwMode="auto">
            <a:xfrm rot="21394023">
              <a:off x="36212" y="2232878"/>
              <a:ext cx="1889125" cy="1527909"/>
            </a:xfrm>
            <a:prstGeom prst="rect">
              <a:avLst/>
            </a:prstGeom>
            <a:noFill/>
            <a:ln w="9525">
              <a:noFill/>
              <a:miter lim="800000"/>
              <a:headEnd/>
              <a:tailEnd/>
            </a:ln>
          </p:spPr>
        </p:pic>
        <p:sp>
          <p:nvSpPr>
            <p:cNvPr id="52" name="Rectangle 33"/>
            <p:cNvSpPr>
              <a:spLocks noChangeArrowheads="1"/>
            </p:cNvSpPr>
            <p:nvPr/>
          </p:nvSpPr>
          <p:spPr bwMode="auto">
            <a:xfrm>
              <a:off x="1371600" y="3289072"/>
              <a:ext cx="990600" cy="825728"/>
            </a:xfrm>
            <a:prstGeom prst="rect">
              <a:avLst/>
            </a:prstGeom>
            <a:solidFill>
              <a:schemeClr val="bg1"/>
            </a:solidFill>
            <a:ln w="9525" algn="ctr">
              <a:solidFill>
                <a:schemeClr val="bg1"/>
              </a:solidFill>
              <a:round/>
              <a:headEnd/>
              <a:tailEnd/>
            </a:ln>
          </p:spPr>
          <p:txBody>
            <a:bodyPr/>
            <a:lstStyle/>
            <a:p>
              <a:endParaRPr lang="en-US"/>
            </a:p>
          </p:txBody>
        </p:sp>
        <p:sp>
          <p:nvSpPr>
            <p:cNvPr id="53" name="Rectangle 17"/>
            <p:cNvSpPr>
              <a:spLocks noChangeArrowheads="1"/>
            </p:cNvSpPr>
            <p:nvPr/>
          </p:nvSpPr>
          <p:spPr bwMode="auto">
            <a:xfrm>
              <a:off x="6629400" y="3368674"/>
              <a:ext cx="1066800" cy="1050926"/>
            </a:xfrm>
            <a:prstGeom prst="rect">
              <a:avLst/>
            </a:prstGeom>
            <a:solidFill>
              <a:schemeClr val="bg1"/>
            </a:solidFill>
            <a:ln w="9525" algn="ctr">
              <a:solidFill>
                <a:schemeClr val="bg1"/>
              </a:solidFill>
              <a:round/>
              <a:headEnd/>
              <a:tailEnd/>
            </a:ln>
          </p:spPr>
          <p:txBody>
            <a:bodyPr/>
            <a:lstStyle/>
            <a:p>
              <a:endParaRPr lang="en-GB"/>
            </a:p>
          </p:txBody>
        </p:sp>
        <p:pic>
          <p:nvPicPr>
            <p:cNvPr id="54" name="Picture 27"/>
            <p:cNvPicPr>
              <a:picLocks noChangeAspect="1" noChangeArrowheads="1"/>
            </p:cNvPicPr>
            <p:nvPr/>
          </p:nvPicPr>
          <p:blipFill>
            <a:blip r:embed="rId8"/>
            <a:srcRect/>
            <a:stretch>
              <a:fillRect/>
            </a:stretch>
          </p:blipFill>
          <p:spPr bwMode="auto">
            <a:xfrm>
              <a:off x="1914525" y="5297258"/>
              <a:ext cx="3298825" cy="1351191"/>
            </a:xfrm>
            <a:prstGeom prst="rect">
              <a:avLst/>
            </a:prstGeom>
            <a:noFill/>
            <a:ln w="9525">
              <a:noFill/>
              <a:miter lim="800000"/>
              <a:headEnd/>
              <a:tailEnd/>
            </a:ln>
          </p:spPr>
        </p:pic>
        <p:sp>
          <p:nvSpPr>
            <p:cNvPr id="55" name="Rectangle 33"/>
            <p:cNvSpPr>
              <a:spLocks noChangeArrowheads="1"/>
            </p:cNvSpPr>
            <p:nvPr/>
          </p:nvSpPr>
          <p:spPr bwMode="auto">
            <a:xfrm>
              <a:off x="1943100" y="6255202"/>
              <a:ext cx="1028700" cy="450397"/>
            </a:xfrm>
            <a:prstGeom prst="rect">
              <a:avLst/>
            </a:prstGeom>
            <a:solidFill>
              <a:schemeClr val="bg1"/>
            </a:solidFill>
            <a:ln w="9525" algn="ctr">
              <a:solidFill>
                <a:schemeClr val="bg1"/>
              </a:solidFill>
              <a:round/>
              <a:headEnd/>
              <a:tailEnd/>
            </a:ln>
          </p:spPr>
          <p:txBody>
            <a:bodyPr/>
            <a:lstStyle/>
            <a:p>
              <a:endParaRPr lang="en-US"/>
            </a:p>
          </p:txBody>
        </p:sp>
        <p:sp>
          <p:nvSpPr>
            <p:cNvPr id="56" name="Rectangle 33"/>
            <p:cNvSpPr>
              <a:spLocks noChangeArrowheads="1"/>
            </p:cNvSpPr>
            <p:nvPr/>
          </p:nvSpPr>
          <p:spPr bwMode="auto">
            <a:xfrm>
              <a:off x="4381500" y="5340802"/>
              <a:ext cx="1028700" cy="450397"/>
            </a:xfrm>
            <a:prstGeom prst="rect">
              <a:avLst/>
            </a:prstGeom>
            <a:solidFill>
              <a:schemeClr val="bg1"/>
            </a:solidFill>
            <a:ln w="9525" algn="ctr">
              <a:solidFill>
                <a:schemeClr val="bg1"/>
              </a:solidFill>
              <a:round/>
              <a:headEnd/>
              <a:tailEnd/>
            </a:ln>
          </p:spPr>
          <p:txBody>
            <a:bodyPr/>
            <a:lstStyle/>
            <a:p>
              <a:endParaRPr lang="en-US"/>
            </a:p>
          </p:txBody>
        </p:sp>
        <p:sp>
          <p:nvSpPr>
            <p:cNvPr id="57" name="Rectangle 33"/>
            <p:cNvSpPr>
              <a:spLocks noChangeArrowheads="1"/>
            </p:cNvSpPr>
            <p:nvPr/>
          </p:nvSpPr>
          <p:spPr bwMode="auto">
            <a:xfrm>
              <a:off x="4076700" y="2149927"/>
              <a:ext cx="1028700" cy="450397"/>
            </a:xfrm>
            <a:prstGeom prst="rect">
              <a:avLst/>
            </a:prstGeom>
            <a:solidFill>
              <a:schemeClr val="bg1"/>
            </a:solidFill>
            <a:ln w="9525" algn="ctr">
              <a:solidFill>
                <a:schemeClr val="bg1"/>
              </a:solidFill>
              <a:round/>
              <a:headEnd/>
              <a:tailEnd/>
            </a:ln>
          </p:spPr>
          <p:txBody>
            <a:bodyPr/>
            <a:lstStyle/>
            <a:p>
              <a:endParaRPr lang="en-US"/>
            </a:p>
          </p:txBody>
        </p:sp>
        <p:pic>
          <p:nvPicPr>
            <p:cNvPr id="58" name="Picture 28"/>
            <p:cNvPicPr>
              <a:picLocks noChangeAspect="1" noChangeArrowheads="1"/>
            </p:cNvPicPr>
            <p:nvPr/>
          </p:nvPicPr>
          <p:blipFill>
            <a:blip r:embed="rId9"/>
            <a:srcRect l="1389"/>
            <a:stretch>
              <a:fillRect/>
            </a:stretch>
          </p:blipFill>
          <p:spPr bwMode="auto">
            <a:xfrm>
              <a:off x="4114800" y="1246442"/>
              <a:ext cx="2705100" cy="1172908"/>
            </a:xfrm>
            <a:prstGeom prst="rect">
              <a:avLst/>
            </a:prstGeom>
            <a:noFill/>
            <a:ln w="9525">
              <a:noFill/>
              <a:miter lim="800000"/>
              <a:headEnd/>
              <a:tailEnd/>
            </a:ln>
          </p:spPr>
        </p:pic>
        <p:sp>
          <p:nvSpPr>
            <p:cNvPr id="59" name="Rectangle 18"/>
            <p:cNvSpPr>
              <a:spLocks noChangeArrowheads="1"/>
            </p:cNvSpPr>
            <p:nvPr/>
          </p:nvSpPr>
          <p:spPr bwMode="auto">
            <a:xfrm>
              <a:off x="3352800" y="2152857"/>
              <a:ext cx="1676400" cy="675595"/>
            </a:xfrm>
            <a:prstGeom prst="rect">
              <a:avLst/>
            </a:prstGeom>
            <a:solidFill>
              <a:schemeClr val="bg1"/>
            </a:solidFill>
            <a:ln w="9525" algn="ctr">
              <a:solidFill>
                <a:schemeClr val="bg1"/>
              </a:solidFill>
              <a:round/>
              <a:headEnd/>
              <a:tailEnd/>
            </a:ln>
          </p:spPr>
          <p:txBody>
            <a:bodyPr/>
            <a:lstStyle/>
            <a:p>
              <a:endParaRPr lang="en-GB"/>
            </a:p>
          </p:txBody>
        </p:sp>
        <p:sp>
          <p:nvSpPr>
            <p:cNvPr id="60" name="TextBox 59"/>
            <p:cNvSpPr txBox="1"/>
            <p:nvPr/>
          </p:nvSpPr>
          <p:spPr>
            <a:xfrm>
              <a:off x="3352800" y="5033780"/>
              <a:ext cx="762000" cy="307777"/>
            </a:xfrm>
            <a:prstGeom prst="rect">
              <a:avLst/>
            </a:prstGeom>
            <a:noFill/>
          </p:spPr>
          <p:txBody>
            <a:bodyPr wrap="square" rtlCol="0">
              <a:spAutoFit/>
            </a:bodyPr>
            <a:lstStyle/>
            <a:p>
              <a:pPr algn="ctr"/>
              <a:r>
                <a:rPr lang="en-US" sz="1400" dirty="0">
                  <a:latin typeface="Times New Roman" pitchFamily="18" charset="0"/>
                  <a:cs typeface="Times New Roman" pitchFamily="18" charset="0"/>
                </a:rPr>
                <a:t>Point 1</a:t>
              </a:r>
            </a:p>
          </p:txBody>
        </p:sp>
        <p:sp>
          <p:nvSpPr>
            <p:cNvPr id="61" name="TextBox 60"/>
            <p:cNvSpPr txBox="1"/>
            <p:nvPr/>
          </p:nvSpPr>
          <p:spPr>
            <a:xfrm>
              <a:off x="5791200" y="5033780"/>
              <a:ext cx="762000" cy="307777"/>
            </a:xfrm>
            <a:prstGeom prst="rect">
              <a:avLst/>
            </a:prstGeom>
            <a:noFill/>
          </p:spPr>
          <p:txBody>
            <a:bodyPr wrap="square" rtlCol="0">
              <a:spAutoFit/>
            </a:bodyPr>
            <a:lstStyle/>
            <a:p>
              <a:pPr algn="ctr"/>
              <a:r>
                <a:rPr lang="en-US" sz="1400" dirty="0">
                  <a:latin typeface="Times New Roman" pitchFamily="18" charset="0"/>
                  <a:cs typeface="Times New Roman" pitchFamily="18" charset="0"/>
                </a:rPr>
                <a:t>Point 8</a:t>
              </a:r>
            </a:p>
          </p:txBody>
        </p:sp>
        <p:sp>
          <p:nvSpPr>
            <p:cNvPr id="62" name="TextBox 61"/>
            <p:cNvSpPr txBox="1"/>
            <p:nvPr/>
          </p:nvSpPr>
          <p:spPr>
            <a:xfrm>
              <a:off x="8382000" y="5262380"/>
              <a:ext cx="762000" cy="307777"/>
            </a:xfrm>
            <a:prstGeom prst="rect">
              <a:avLst/>
            </a:prstGeom>
            <a:noFill/>
          </p:spPr>
          <p:txBody>
            <a:bodyPr wrap="square" rtlCol="0">
              <a:spAutoFit/>
            </a:bodyPr>
            <a:lstStyle/>
            <a:p>
              <a:pPr algn="ctr"/>
              <a:r>
                <a:rPr lang="en-US" sz="1400" dirty="0">
                  <a:latin typeface="Times New Roman" pitchFamily="18" charset="0"/>
                  <a:cs typeface="Times New Roman" pitchFamily="18" charset="0"/>
                </a:rPr>
                <a:t>Point 7</a:t>
              </a:r>
            </a:p>
          </p:txBody>
        </p:sp>
        <p:sp>
          <p:nvSpPr>
            <p:cNvPr id="63" name="TextBox 62"/>
            <p:cNvSpPr txBox="1"/>
            <p:nvPr/>
          </p:nvSpPr>
          <p:spPr>
            <a:xfrm>
              <a:off x="8229600" y="1909580"/>
              <a:ext cx="762000" cy="307777"/>
            </a:xfrm>
            <a:prstGeom prst="rect">
              <a:avLst/>
            </a:prstGeom>
            <a:solidFill>
              <a:schemeClr val="bg1"/>
            </a:solidFill>
          </p:spPr>
          <p:txBody>
            <a:bodyPr wrap="square" rtlCol="0">
              <a:spAutoFit/>
            </a:bodyPr>
            <a:lstStyle/>
            <a:p>
              <a:pPr algn="ctr"/>
              <a:r>
                <a:rPr lang="en-US" sz="1400" dirty="0">
                  <a:latin typeface="Times New Roman" pitchFamily="18" charset="0"/>
                  <a:cs typeface="Times New Roman" pitchFamily="18" charset="0"/>
                </a:rPr>
                <a:t>Point 6</a:t>
              </a:r>
            </a:p>
          </p:txBody>
        </p:sp>
        <p:sp>
          <p:nvSpPr>
            <p:cNvPr id="64" name="TextBox 63"/>
            <p:cNvSpPr txBox="1"/>
            <p:nvPr/>
          </p:nvSpPr>
          <p:spPr>
            <a:xfrm>
              <a:off x="6248400" y="1223780"/>
              <a:ext cx="762000" cy="307777"/>
            </a:xfrm>
            <a:prstGeom prst="rect">
              <a:avLst/>
            </a:prstGeom>
            <a:solidFill>
              <a:schemeClr val="bg1"/>
            </a:solidFill>
          </p:spPr>
          <p:txBody>
            <a:bodyPr wrap="square" rtlCol="0">
              <a:spAutoFit/>
            </a:bodyPr>
            <a:lstStyle/>
            <a:p>
              <a:pPr algn="ctr"/>
              <a:r>
                <a:rPr lang="en-US" sz="1400" dirty="0">
                  <a:latin typeface="Times New Roman" pitchFamily="18" charset="0"/>
                  <a:cs typeface="Times New Roman" pitchFamily="18" charset="0"/>
                </a:rPr>
                <a:t>Point 5</a:t>
              </a:r>
            </a:p>
          </p:txBody>
        </p:sp>
        <p:sp>
          <p:nvSpPr>
            <p:cNvPr id="65" name="TextBox 64"/>
            <p:cNvSpPr txBox="1"/>
            <p:nvPr/>
          </p:nvSpPr>
          <p:spPr>
            <a:xfrm>
              <a:off x="3657600" y="1223780"/>
              <a:ext cx="762000" cy="307777"/>
            </a:xfrm>
            <a:prstGeom prst="rect">
              <a:avLst/>
            </a:prstGeom>
            <a:solidFill>
              <a:schemeClr val="bg1"/>
            </a:solidFill>
          </p:spPr>
          <p:txBody>
            <a:bodyPr wrap="square" rtlCol="0">
              <a:spAutoFit/>
            </a:bodyPr>
            <a:lstStyle/>
            <a:p>
              <a:pPr algn="ctr"/>
              <a:r>
                <a:rPr lang="en-US" sz="1400" dirty="0">
                  <a:latin typeface="Times New Roman" pitchFamily="18" charset="0"/>
                  <a:cs typeface="Times New Roman" pitchFamily="18" charset="0"/>
                </a:rPr>
                <a:t>Point 4</a:t>
              </a:r>
            </a:p>
          </p:txBody>
        </p:sp>
        <p:sp>
          <p:nvSpPr>
            <p:cNvPr id="66" name="TextBox 65"/>
            <p:cNvSpPr txBox="1"/>
            <p:nvPr/>
          </p:nvSpPr>
          <p:spPr>
            <a:xfrm>
              <a:off x="76200" y="2287603"/>
              <a:ext cx="762000" cy="307777"/>
            </a:xfrm>
            <a:prstGeom prst="rect">
              <a:avLst/>
            </a:prstGeom>
            <a:solidFill>
              <a:schemeClr val="bg1"/>
            </a:solidFill>
          </p:spPr>
          <p:txBody>
            <a:bodyPr wrap="square" rtlCol="0">
              <a:spAutoFit/>
            </a:bodyPr>
            <a:lstStyle/>
            <a:p>
              <a:pPr algn="ctr"/>
              <a:r>
                <a:rPr lang="en-US" sz="1400" dirty="0">
                  <a:latin typeface="Times New Roman" pitchFamily="18" charset="0"/>
                  <a:cs typeface="Times New Roman" pitchFamily="18" charset="0"/>
                </a:rPr>
                <a:t>Point 3</a:t>
              </a:r>
            </a:p>
          </p:txBody>
        </p:sp>
        <p:sp>
          <p:nvSpPr>
            <p:cNvPr id="67" name="TextBox 66"/>
            <p:cNvSpPr txBox="1"/>
            <p:nvPr/>
          </p:nvSpPr>
          <p:spPr>
            <a:xfrm>
              <a:off x="1541463" y="4783137"/>
              <a:ext cx="762000" cy="307777"/>
            </a:xfrm>
            <a:prstGeom prst="rect">
              <a:avLst/>
            </a:prstGeom>
            <a:solidFill>
              <a:schemeClr val="bg1"/>
            </a:solidFill>
          </p:spPr>
          <p:txBody>
            <a:bodyPr wrap="square" rtlCol="0">
              <a:spAutoFit/>
            </a:bodyPr>
            <a:lstStyle/>
            <a:p>
              <a:pPr algn="ctr"/>
              <a:r>
                <a:rPr lang="en-US" sz="1400" dirty="0">
                  <a:latin typeface="Times New Roman" pitchFamily="18" charset="0"/>
                  <a:cs typeface="Times New Roman" pitchFamily="18" charset="0"/>
                </a:rPr>
                <a:t>Point 2</a:t>
              </a:r>
            </a:p>
          </p:txBody>
        </p:sp>
        <p:sp>
          <p:nvSpPr>
            <p:cNvPr id="68" name="Rectangle 67"/>
            <p:cNvSpPr/>
            <p:nvPr/>
          </p:nvSpPr>
          <p:spPr>
            <a:xfrm>
              <a:off x="7315200" y="4955268"/>
              <a:ext cx="304800" cy="1501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TextBox 68"/>
          <p:cNvSpPr txBox="1"/>
          <p:nvPr/>
        </p:nvSpPr>
        <p:spPr>
          <a:xfrm>
            <a:off x="1143000" y="3605693"/>
            <a:ext cx="6453336" cy="1077218"/>
          </a:xfrm>
          <a:prstGeom prst="rect">
            <a:avLst/>
          </a:prstGeom>
          <a:solidFill>
            <a:schemeClr val="bg1"/>
          </a:solidFill>
        </p:spPr>
        <p:txBody>
          <a:bodyPr wrap="square" rtlCol="0">
            <a:spAutoFit/>
          </a:bodyPr>
          <a:lstStyle/>
          <a:p>
            <a:r>
              <a:rPr lang="en-US" sz="1600" dirty="0"/>
              <a:t>Expectation the LS1</a:t>
            </a:r>
          </a:p>
          <a:p>
            <a:pPr>
              <a:buFont typeface="Wingdings" pitchFamily="2" charset="2"/>
              <a:buChar char="ü"/>
            </a:pPr>
            <a:r>
              <a:rPr lang="en-US" sz="1600" dirty="0"/>
              <a:t> LHC tunnel mostly classified as </a:t>
            </a:r>
            <a:r>
              <a:rPr lang="en-US" sz="1600" dirty="0">
                <a:solidFill>
                  <a:srgbClr val="FF0000"/>
                </a:solidFill>
              </a:rPr>
              <a:t>Supervised Radiation Area</a:t>
            </a:r>
          </a:p>
          <a:p>
            <a:pPr>
              <a:buFont typeface="Wingdings" pitchFamily="2" charset="2"/>
              <a:buChar char="ü"/>
            </a:pPr>
            <a:r>
              <a:rPr lang="en-US" sz="1600" dirty="0"/>
              <a:t> Few areas might be classified as </a:t>
            </a:r>
            <a:r>
              <a:rPr lang="en-US" sz="1600" dirty="0">
                <a:solidFill>
                  <a:srgbClr val="FF0000"/>
                </a:solidFill>
              </a:rPr>
              <a:t>Simple Controlled Radiation Area</a:t>
            </a:r>
            <a:endParaRPr lang="en-US" sz="1600" dirty="0"/>
          </a:p>
          <a:p>
            <a:pPr>
              <a:buFont typeface="Wingdings" pitchFamily="2" charset="2"/>
              <a:buChar char="ü"/>
            </a:pPr>
            <a:r>
              <a:rPr lang="en-US" sz="1600" dirty="0"/>
              <a:t> Collimation and dump areas will be classified as  </a:t>
            </a:r>
            <a:r>
              <a:rPr lang="en-US" sz="1600" dirty="0">
                <a:solidFill>
                  <a:srgbClr val="FF0000"/>
                </a:solidFill>
              </a:rPr>
              <a:t>Limited Stay Area</a:t>
            </a:r>
          </a:p>
        </p:txBody>
      </p:sp>
      <p:pic>
        <p:nvPicPr>
          <p:cNvPr id="70" name="Picture 6"/>
          <p:cNvPicPr>
            <a:picLocks noChangeAspect="1" noChangeArrowheads="1"/>
          </p:cNvPicPr>
          <p:nvPr/>
        </p:nvPicPr>
        <p:blipFill>
          <a:blip r:embed="rId10"/>
          <a:srcRect/>
          <a:stretch>
            <a:fillRect/>
          </a:stretch>
        </p:blipFill>
        <p:spPr bwMode="auto">
          <a:xfrm>
            <a:off x="2766124" y="2351646"/>
            <a:ext cx="2796476" cy="1251363"/>
          </a:xfrm>
          <a:prstGeom prst="rect">
            <a:avLst/>
          </a:prstGeom>
          <a:noFill/>
          <a:ln w="9525">
            <a:noFill/>
            <a:miter lim="800000"/>
            <a:headEnd/>
            <a:tailEnd/>
          </a:ln>
        </p:spPr>
      </p:pic>
    </p:spTree>
    <p:extLst>
      <p:ext uri="{BB962C8B-B14F-4D97-AF65-F5344CB8AC3E}">
        <p14:creationId xmlns:p14="http://schemas.microsoft.com/office/powerpoint/2010/main" val="228648797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LHC during LS1</a:t>
            </a:r>
          </a:p>
        </p:txBody>
      </p:sp>
      <p:pic>
        <p:nvPicPr>
          <p:cNvPr id="747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556792"/>
            <a:ext cx="7776864" cy="50526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897613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ight Arrow 17"/>
          <p:cNvSpPr/>
          <p:nvPr/>
        </p:nvSpPr>
        <p:spPr>
          <a:xfrm rot="8269426">
            <a:off x="2093699" y="3541707"/>
            <a:ext cx="824795"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27384"/>
            <a:ext cx="8229600" cy="1143000"/>
          </a:xfrm>
        </p:spPr>
        <p:txBody>
          <a:bodyPr/>
          <a:lstStyle/>
          <a:p>
            <a:pPr algn="ctr"/>
            <a:r>
              <a:rPr lang="en-GB" sz="3200" b="1" dirty="0">
                <a:solidFill>
                  <a:srgbClr val="FFC000"/>
                </a:solidFill>
                <a:effectLst>
                  <a:outerShdw blurRad="38100" dist="38100" dir="2700000" algn="tl">
                    <a:srgbClr val="000000">
                      <a:alpha val="43137"/>
                    </a:srgbClr>
                  </a:outerShdw>
                </a:effectLst>
              </a:rPr>
              <a:t>Radioactive waste:</a:t>
            </a:r>
            <a:br>
              <a:rPr lang="en-GB" sz="3200" b="1" dirty="0">
                <a:solidFill>
                  <a:srgbClr val="FFC000"/>
                </a:solidFill>
                <a:effectLst>
                  <a:outerShdw blurRad="38100" dist="38100" dir="2700000" algn="tl">
                    <a:srgbClr val="000000">
                      <a:alpha val="43137"/>
                    </a:srgbClr>
                  </a:outerShdw>
                </a:effectLst>
              </a:rPr>
            </a:br>
            <a:r>
              <a:rPr lang="en-GB" sz="3200" b="1" dirty="0">
                <a:solidFill>
                  <a:srgbClr val="FFC000"/>
                </a:solidFill>
                <a:effectLst>
                  <a:outerShdw blurRad="38100" dist="38100" dir="2700000" algn="tl">
                    <a:srgbClr val="000000">
                      <a:alpha val="43137"/>
                    </a:srgbClr>
                  </a:outerShdw>
                </a:effectLst>
              </a:rPr>
              <a:t>treatment and elimination</a:t>
            </a:r>
          </a:p>
        </p:txBody>
      </p:sp>
      <p:sp>
        <p:nvSpPr>
          <p:cNvPr id="11" name="Slide Number Placeholder 10"/>
          <p:cNvSpPr>
            <a:spLocks noGrp="1"/>
          </p:cNvSpPr>
          <p:nvPr>
            <p:ph type="sldNum" sz="quarter" idx="11"/>
          </p:nvPr>
        </p:nvSpPr>
        <p:spPr>
          <a:xfrm>
            <a:off x="8532440" y="6492875"/>
            <a:ext cx="576064" cy="365125"/>
          </a:xfrm>
        </p:spPr>
        <p:txBody>
          <a:bodyPr/>
          <a:lstStyle/>
          <a:p>
            <a:pPr>
              <a:defRPr/>
            </a:pPr>
            <a:fld id="{C98569D6-A796-4653-8F68-27BAA1C336F1}" type="slidenum">
              <a:rPr lang="en-US" smtClean="0"/>
              <a:pPr>
                <a:defRPr/>
              </a:pPr>
              <a:t>103</a:t>
            </a:fld>
            <a:endParaRPr lang="en-US" dirty="0"/>
          </a:p>
        </p:txBody>
      </p:sp>
      <p:pic>
        <p:nvPicPr>
          <p:cNvPr id="14" name="Picture 2" descr="\\cern.ch\dfs\Users\l\lulrici\Documents\My Pictures\PHOTO RW\Photos RW\Amiante reconditionnée ISR 6\Amiante reconditionnée (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5223"/>
          <a:stretch/>
        </p:blipFill>
        <p:spPr bwMode="auto">
          <a:xfrm>
            <a:off x="3120205" y="4149080"/>
            <a:ext cx="2531915" cy="223990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C:\Users\lulrici\AppData\Local\Microsoft\Windows\Temporary Internet Files\Content.Outlook\FDQO13Y2\amiante avant.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4958"/>
          <a:stretch/>
        </p:blipFill>
        <p:spPr bwMode="auto">
          <a:xfrm>
            <a:off x="2195736" y="1698557"/>
            <a:ext cx="1908555" cy="190748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770" r="11908"/>
          <a:stretch/>
        </p:blipFill>
        <p:spPr bwMode="auto">
          <a:xfrm>
            <a:off x="67499" y="4149081"/>
            <a:ext cx="2344262" cy="2240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descr="\\cern.ch\dfs\Users\l\lulrici\Documents\My Pictures\PHOTO RW\Photos RW\Blocs compactés\6-Décharge de la benne pour traiter les bloc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6851" y="1700807"/>
            <a:ext cx="1692861" cy="18911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87524" y="6381328"/>
            <a:ext cx="1980220" cy="400110"/>
          </a:xfrm>
          <a:prstGeom prst="rect">
            <a:avLst/>
          </a:prstGeom>
          <a:noFill/>
        </p:spPr>
        <p:txBody>
          <a:bodyPr wrap="square" rtlCol="0">
            <a:spAutoFit/>
          </a:bodyPr>
          <a:lstStyle/>
          <a:p>
            <a:pPr algn="ctr"/>
            <a:r>
              <a:rPr lang="en-US" sz="2000" dirty="0">
                <a:solidFill>
                  <a:schemeClr val="bg1"/>
                </a:solidFill>
              </a:rPr>
              <a:t>Analyzed</a:t>
            </a:r>
          </a:p>
        </p:txBody>
      </p:sp>
      <p:sp>
        <p:nvSpPr>
          <p:cNvPr id="8" name="Right Arrow 7"/>
          <p:cNvSpPr/>
          <p:nvPr/>
        </p:nvSpPr>
        <p:spPr>
          <a:xfrm rot="5400000">
            <a:off x="808096" y="3625537"/>
            <a:ext cx="54303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2555777" y="5013176"/>
            <a:ext cx="360039" cy="6082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5796136" y="4964909"/>
            <a:ext cx="360039" cy="6082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9" descr="\\cern.ch\dfs\Users\l\lulrici\Documents\My Pictures\PHOTO RW\Photos RW\Chantier tuyaux PS\Transport Tuyaux PS_3.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8775" b="8088"/>
          <a:stretch/>
        </p:blipFill>
        <p:spPr bwMode="auto">
          <a:xfrm>
            <a:off x="6372200" y="4102032"/>
            <a:ext cx="2088232" cy="2315253"/>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5807771" y="6381328"/>
            <a:ext cx="3444749" cy="369332"/>
          </a:xfrm>
          <a:prstGeom prst="rect">
            <a:avLst/>
          </a:prstGeom>
          <a:noFill/>
        </p:spPr>
        <p:txBody>
          <a:bodyPr wrap="square" rtlCol="0">
            <a:spAutoFit/>
          </a:bodyPr>
          <a:lstStyle/>
          <a:p>
            <a:r>
              <a:rPr lang="en-US" sz="1800" dirty="0">
                <a:solidFill>
                  <a:schemeClr val="bg1"/>
                </a:solidFill>
              </a:rPr>
              <a:t>Eliminated to final repository</a:t>
            </a:r>
          </a:p>
        </p:txBody>
      </p:sp>
      <p:sp>
        <p:nvSpPr>
          <p:cNvPr id="22" name="TextBox 21"/>
          <p:cNvSpPr txBox="1"/>
          <p:nvPr/>
        </p:nvSpPr>
        <p:spPr>
          <a:xfrm>
            <a:off x="3123456" y="6413266"/>
            <a:ext cx="2384648" cy="400110"/>
          </a:xfrm>
          <a:prstGeom prst="rect">
            <a:avLst/>
          </a:prstGeom>
          <a:noFill/>
        </p:spPr>
        <p:txBody>
          <a:bodyPr wrap="square" rtlCol="0">
            <a:spAutoFit/>
          </a:bodyPr>
          <a:lstStyle/>
          <a:p>
            <a:pPr algn="ctr"/>
            <a:r>
              <a:rPr lang="en-US" sz="2000" dirty="0">
                <a:solidFill>
                  <a:schemeClr val="bg1"/>
                </a:solidFill>
              </a:rPr>
              <a:t>Conditioned</a:t>
            </a:r>
          </a:p>
        </p:txBody>
      </p:sp>
      <p:sp>
        <p:nvSpPr>
          <p:cNvPr id="23" name="TextBox 22"/>
          <p:cNvSpPr txBox="1"/>
          <p:nvPr/>
        </p:nvSpPr>
        <p:spPr>
          <a:xfrm>
            <a:off x="1331640" y="1300698"/>
            <a:ext cx="2180242" cy="400110"/>
          </a:xfrm>
          <a:prstGeom prst="rect">
            <a:avLst/>
          </a:prstGeom>
          <a:noFill/>
        </p:spPr>
        <p:txBody>
          <a:bodyPr wrap="square" rtlCol="0">
            <a:spAutoFit/>
          </a:bodyPr>
          <a:lstStyle/>
          <a:p>
            <a:r>
              <a:rPr lang="en-US" sz="2000" dirty="0">
                <a:solidFill>
                  <a:schemeClr val="bg1"/>
                </a:solidFill>
              </a:rPr>
              <a:t>Waste received</a:t>
            </a:r>
          </a:p>
        </p:txBody>
      </p:sp>
      <p:graphicFrame>
        <p:nvGraphicFramePr>
          <p:cNvPr id="24" name="Graphique 3">
            <a:extLst>
              <a:ext uri="{FF2B5EF4-FFF2-40B4-BE49-F238E27FC236}">
                <a16:creationId xmlns:a16="http://schemas.microsoft.com/office/drawing/2014/main" id="{F7F2F390-211B-46F7-BC2C-EF8E54925670}"/>
              </a:ext>
            </a:extLst>
          </p:cNvPr>
          <p:cNvGraphicFramePr>
            <a:graphicFrameLocks/>
          </p:cNvGraphicFramePr>
          <p:nvPr>
            <p:extLst>
              <p:ext uri="{D42A27DB-BD31-4B8C-83A1-F6EECF244321}">
                <p14:modId xmlns:p14="http://schemas.microsoft.com/office/powerpoint/2010/main" val="3230317996"/>
              </p:ext>
            </p:extLst>
          </p:nvPr>
        </p:nvGraphicFramePr>
        <p:xfrm>
          <a:off x="4265611" y="1284849"/>
          <a:ext cx="4591537" cy="2773391"/>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80003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par>
                                <p:cTn id="49" presetID="10"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5" grpId="0"/>
      <p:bldP spid="8" grpId="0" animBg="1"/>
      <p:bldP spid="9" grpId="0" animBg="1"/>
      <p:bldP spid="19" grpId="0" animBg="1"/>
      <p:bldP spid="21" grpId="0"/>
      <p:bldP spid="22" grpId="0"/>
      <p:bldP spid="23" grpId="0"/>
      <p:bldGraphic spid="24" grpId="0">
        <p:bldAsOne/>
      </p:bldGraphic>
    </p:bldLst>
  </p:timing>
</p:sld>
</file>

<file path=ppt/slides/slide10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193422" y="1196752"/>
            <a:ext cx="4464496" cy="537114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747" name="Rectangle 4"/>
          <p:cNvSpPr>
            <a:spLocks noGrp="1" noChangeArrowheads="1"/>
          </p:cNvSpPr>
          <p:nvPr>
            <p:ph type="body" sz="half" idx="2"/>
          </p:nvPr>
        </p:nvSpPr>
        <p:spPr>
          <a:xfrm>
            <a:off x="4657919" y="1628800"/>
            <a:ext cx="4486082" cy="4671309"/>
          </a:xfrm>
        </p:spPr>
        <p:txBody>
          <a:bodyPr>
            <a:normAutofit/>
          </a:bodyPr>
          <a:lstStyle/>
          <a:p>
            <a:pPr marL="0" indent="0" eaLnBrk="1" hangingPunct="1">
              <a:buFont typeface="Wingdings" pitchFamily="2" charset="2"/>
              <a:buNone/>
            </a:pPr>
            <a:r>
              <a:rPr lang="en-US" sz="2000" dirty="0">
                <a:solidFill>
                  <a:schemeClr val="bg1"/>
                </a:solidFill>
                <a:latin typeface="Calibri" pitchFamily="34" charset="0"/>
              </a:rPr>
              <a:t>ALARA procedure – 3 Levels:</a:t>
            </a:r>
          </a:p>
          <a:p>
            <a:pPr marL="265112" lvl="1" indent="0" eaLnBrk="1" hangingPunct="1">
              <a:buNone/>
            </a:pPr>
            <a:endParaRPr lang="en-US" sz="2000" dirty="0">
              <a:solidFill>
                <a:schemeClr val="bg1"/>
              </a:solidFill>
              <a:latin typeface="Calibri" pitchFamily="34" charset="0"/>
            </a:endParaRPr>
          </a:p>
          <a:p>
            <a:pPr marL="265112" lvl="1" indent="0" eaLnBrk="1" hangingPunct="1">
              <a:spcBef>
                <a:spcPts val="1200"/>
              </a:spcBef>
              <a:buNone/>
            </a:pPr>
            <a:r>
              <a:rPr lang="en-US" sz="2000" dirty="0">
                <a:solidFill>
                  <a:schemeClr val="bg1"/>
                </a:solidFill>
                <a:latin typeface="Calibri" pitchFamily="34" charset="0"/>
                <a:sym typeface="Wingdings" pitchFamily="2" charset="2"/>
              </a:rPr>
              <a:t>I	</a:t>
            </a:r>
            <a:r>
              <a:rPr lang="en-US" sz="2000" dirty="0" err="1">
                <a:solidFill>
                  <a:schemeClr val="bg1"/>
                </a:solidFill>
                <a:latin typeface="Calibri" pitchFamily="34" charset="0"/>
                <a:sym typeface="Wingdings" pitchFamily="2" charset="2"/>
              </a:rPr>
              <a:t>Optimisation</a:t>
            </a:r>
            <a:endParaRPr lang="en-US" sz="2000" dirty="0">
              <a:solidFill>
                <a:schemeClr val="bg1"/>
              </a:solidFill>
              <a:latin typeface="Calibri" pitchFamily="34" charset="0"/>
              <a:sym typeface="Wingdings" pitchFamily="2" charset="2"/>
            </a:endParaRPr>
          </a:p>
          <a:p>
            <a:pPr marL="265112" lvl="1" indent="0" eaLnBrk="1" hangingPunct="1">
              <a:spcBef>
                <a:spcPts val="1200"/>
              </a:spcBef>
              <a:buNone/>
            </a:pPr>
            <a:r>
              <a:rPr lang="en-US" sz="2000" dirty="0">
                <a:solidFill>
                  <a:schemeClr val="bg1"/>
                </a:solidFill>
                <a:latin typeface="Calibri" pitchFamily="34" charset="0"/>
                <a:sym typeface="Wingdings" pitchFamily="2" charset="2"/>
              </a:rPr>
              <a:t>II	</a:t>
            </a:r>
            <a:r>
              <a:rPr lang="en-US" sz="2000" dirty="0" err="1">
                <a:solidFill>
                  <a:schemeClr val="bg1"/>
                </a:solidFill>
                <a:latin typeface="Calibri" pitchFamily="34" charset="0"/>
                <a:sym typeface="Wingdings" pitchFamily="2" charset="2"/>
              </a:rPr>
              <a:t>Optimisation</a:t>
            </a:r>
            <a:r>
              <a:rPr lang="en-US" sz="2000" dirty="0">
                <a:solidFill>
                  <a:schemeClr val="bg1"/>
                </a:solidFill>
                <a:latin typeface="Calibri" pitchFamily="34" charset="0"/>
                <a:sym typeface="Wingdings" pitchFamily="2" charset="2"/>
              </a:rPr>
              <a:t>, documentation</a:t>
            </a:r>
          </a:p>
          <a:p>
            <a:pPr marL="265112" lvl="1" indent="0" eaLnBrk="1" hangingPunct="1">
              <a:spcBef>
                <a:spcPts val="1200"/>
              </a:spcBef>
              <a:buNone/>
            </a:pPr>
            <a:r>
              <a:rPr lang="en-US" sz="2000" dirty="0">
                <a:solidFill>
                  <a:schemeClr val="bg1"/>
                </a:solidFill>
                <a:latin typeface="Calibri" pitchFamily="34" charset="0"/>
                <a:sym typeface="Wingdings" pitchFamily="2" charset="2"/>
              </a:rPr>
              <a:t>III	</a:t>
            </a:r>
            <a:r>
              <a:rPr lang="en-US" sz="2000" dirty="0" err="1">
                <a:solidFill>
                  <a:schemeClr val="bg1"/>
                </a:solidFill>
                <a:latin typeface="Calibri" pitchFamily="34" charset="0"/>
                <a:sym typeface="Wingdings" pitchFamily="2" charset="2"/>
              </a:rPr>
              <a:t>Optimisation</a:t>
            </a:r>
            <a:r>
              <a:rPr lang="en-US" sz="2000" dirty="0">
                <a:solidFill>
                  <a:schemeClr val="bg1"/>
                </a:solidFill>
                <a:latin typeface="Calibri" pitchFamily="34" charset="0"/>
                <a:sym typeface="Wingdings" pitchFamily="2" charset="2"/>
              </a:rPr>
              <a:t>, documentation,</a:t>
            </a:r>
            <a:br>
              <a:rPr lang="en-US" sz="2000" dirty="0">
                <a:solidFill>
                  <a:schemeClr val="bg1"/>
                </a:solidFill>
                <a:latin typeface="Calibri" pitchFamily="34" charset="0"/>
                <a:sym typeface="Wingdings" pitchFamily="2" charset="2"/>
              </a:rPr>
            </a:br>
            <a:r>
              <a:rPr lang="en-US" sz="2000" dirty="0">
                <a:solidFill>
                  <a:schemeClr val="bg1"/>
                </a:solidFill>
                <a:latin typeface="Calibri" pitchFamily="34" charset="0"/>
                <a:sym typeface="Wingdings" pitchFamily="2" charset="2"/>
              </a:rPr>
              <a:t>	ALARA Committee</a:t>
            </a:r>
          </a:p>
          <a:p>
            <a:pPr marL="266700" lvl="1" indent="-1588" eaLnBrk="1" hangingPunct="1"/>
            <a:endParaRPr lang="en-US" sz="2000" dirty="0">
              <a:latin typeface="Verdana" pitchFamily="34" charset="0"/>
              <a:sym typeface="Wingdings" pitchFamily="2" charset="2"/>
            </a:endParaRPr>
          </a:p>
        </p:txBody>
      </p:sp>
      <p:sp>
        <p:nvSpPr>
          <p:cNvPr id="31748" name="Slide Number Placeholder 6"/>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normAutofit fontScale="85000" lnSpcReduction="20000"/>
          </a:bodyPr>
          <a:lstStyle/>
          <a:p>
            <a:fld id="{00627202-A08C-4CC2-8186-E69EAC5A017F}" type="slidenum">
              <a:rPr lang="en-US" altLang="en-US" smtClean="0"/>
              <a:pPr/>
              <a:t>104</a:t>
            </a:fld>
            <a:endParaRPr lang="en-US" altLang="en-US" dirty="0"/>
          </a:p>
        </p:txBody>
      </p:sp>
      <p:sp>
        <p:nvSpPr>
          <p:cNvPr id="4" name="Title 3"/>
          <p:cNvSpPr>
            <a:spLocks noGrp="1"/>
          </p:cNvSpPr>
          <p:nvPr>
            <p:ph type="title"/>
          </p:nvPr>
        </p:nvSpPr>
        <p:spPr>
          <a:xfrm>
            <a:off x="457200" y="-27384"/>
            <a:ext cx="8229600" cy="1139825"/>
          </a:xfrm>
        </p:spPr>
        <p:txBody>
          <a:bodyPr/>
          <a:lstStyle/>
          <a:p>
            <a:pPr algn="ctr"/>
            <a:r>
              <a:rPr lang="en-US" dirty="0">
                <a:solidFill>
                  <a:schemeClr val="bg1"/>
                </a:solidFill>
              </a:rPr>
              <a:t>ALARA at CERN</a:t>
            </a:r>
            <a:endParaRPr lang="en-GB" dirty="0">
              <a:solidFill>
                <a:schemeClr val="bg1"/>
              </a:solidFill>
            </a:endParaRPr>
          </a:p>
        </p:txBody>
      </p:sp>
      <p:sp>
        <p:nvSpPr>
          <p:cNvPr id="5" name="TextBox 4"/>
          <p:cNvSpPr txBox="1"/>
          <p:nvPr/>
        </p:nvSpPr>
        <p:spPr>
          <a:xfrm>
            <a:off x="4977003" y="4717850"/>
            <a:ext cx="3672408" cy="400110"/>
          </a:xfrm>
          <a:prstGeom prst="rect">
            <a:avLst/>
          </a:prstGeom>
          <a:noFill/>
        </p:spPr>
        <p:txBody>
          <a:bodyPr wrap="square" rtlCol="0">
            <a:spAutoFit/>
          </a:bodyPr>
          <a:lstStyle/>
          <a:p>
            <a:r>
              <a:rPr lang="en-US" sz="2000" dirty="0">
                <a:solidFill>
                  <a:schemeClr val="bg1"/>
                </a:solidFill>
                <a:latin typeface="+mn-lt"/>
              </a:rPr>
              <a:t>Includes risk analysis</a:t>
            </a:r>
            <a:endParaRPr lang="en-GB" sz="2000" dirty="0">
              <a:solidFill>
                <a:schemeClr val="bg1"/>
              </a:solidFill>
              <a:latin typeface="+mn-lt"/>
            </a:endParaRPr>
          </a:p>
        </p:txBody>
      </p:sp>
      <p:pic>
        <p:nvPicPr>
          <p:cNvPr id="7" name="Picture 3"/>
          <p:cNvPicPr>
            <a:picLocks noChangeAspect="1" noChangeArrowheads="1"/>
          </p:cNvPicPr>
          <p:nvPr/>
        </p:nvPicPr>
        <p:blipFill>
          <a:blip r:embed="rId3" cstate="print"/>
          <a:srcRect/>
          <a:stretch>
            <a:fillRect/>
          </a:stretch>
        </p:blipFill>
        <p:spPr bwMode="auto">
          <a:xfrm>
            <a:off x="318343" y="3880432"/>
            <a:ext cx="3749601" cy="844712"/>
          </a:xfrm>
          <a:prstGeom prst="rect">
            <a:avLst/>
          </a:prstGeom>
          <a:noFill/>
          <a:ln w="9525">
            <a:noFill/>
            <a:miter lim="800000"/>
            <a:headEnd/>
            <a:tailEnd/>
          </a:ln>
        </p:spPr>
      </p:pic>
      <p:pic>
        <p:nvPicPr>
          <p:cNvPr id="8" name="Picture 4"/>
          <p:cNvPicPr>
            <a:picLocks noChangeAspect="1" noChangeArrowheads="1"/>
          </p:cNvPicPr>
          <p:nvPr/>
        </p:nvPicPr>
        <p:blipFill>
          <a:blip r:embed="rId4" cstate="print"/>
          <a:srcRect/>
          <a:stretch>
            <a:fillRect/>
          </a:stretch>
        </p:blipFill>
        <p:spPr bwMode="auto">
          <a:xfrm>
            <a:off x="325001" y="1294150"/>
            <a:ext cx="4137025" cy="1151952"/>
          </a:xfrm>
          <a:prstGeom prst="rect">
            <a:avLst/>
          </a:prstGeom>
          <a:noFill/>
          <a:ln w="9525">
            <a:noFill/>
            <a:miter lim="800000"/>
            <a:headEnd/>
            <a:tailEnd/>
          </a:ln>
        </p:spPr>
      </p:pic>
      <p:pic>
        <p:nvPicPr>
          <p:cNvPr id="10" name="Picture 4"/>
          <p:cNvPicPr>
            <a:picLocks noChangeAspect="1" noChangeArrowheads="1"/>
          </p:cNvPicPr>
          <p:nvPr/>
        </p:nvPicPr>
        <p:blipFill>
          <a:blip r:embed="rId5" cstate="print"/>
          <a:srcRect/>
          <a:stretch>
            <a:fillRect/>
          </a:stretch>
        </p:blipFill>
        <p:spPr bwMode="auto">
          <a:xfrm>
            <a:off x="302170" y="4762464"/>
            <a:ext cx="3867178" cy="826776"/>
          </a:xfrm>
          <a:prstGeom prst="rect">
            <a:avLst/>
          </a:prstGeom>
          <a:noFill/>
          <a:ln w="9525">
            <a:noFill/>
            <a:miter lim="800000"/>
            <a:headEnd/>
            <a:tailEnd/>
          </a:ln>
        </p:spPr>
      </p:pic>
      <p:pic>
        <p:nvPicPr>
          <p:cNvPr id="11" name="Picture 5"/>
          <p:cNvPicPr>
            <a:picLocks noChangeAspect="1" noChangeArrowheads="1"/>
          </p:cNvPicPr>
          <p:nvPr/>
        </p:nvPicPr>
        <p:blipFill>
          <a:blip r:embed="rId6" cstate="print"/>
          <a:srcRect/>
          <a:stretch>
            <a:fillRect/>
          </a:stretch>
        </p:blipFill>
        <p:spPr bwMode="auto">
          <a:xfrm>
            <a:off x="302170" y="5599659"/>
            <a:ext cx="3887410" cy="851607"/>
          </a:xfrm>
          <a:prstGeom prst="rect">
            <a:avLst/>
          </a:prstGeom>
          <a:noFill/>
          <a:ln w="9525">
            <a:noFill/>
            <a:miter lim="800000"/>
            <a:headEnd/>
            <a:tailEnd/>
          </a:ln>
        </p:spPr>
      </p:pic>
      <p:grpSp>
        <p:nvGrpSpPr>
          <p:cNvPr id="13" name="Group 12"/>
          <p:cNvGrpSpPr/>
          <p:nvPr/>
        </p:nvGrpSpPr>
        <p:grpSpPr>
          <a:xfrm>
            <a:off x="325001" y="2420888"/>
            <a:ext cx="4246999" cy="1208436"/>
            <a:chOff x="3709377" y="3385081"/>
            <a:chExt cx="4246999" cy="1208436"/>
          </a:xfrm>
        </p:grpSpPr>
        <p:pic>
          <p:nvPicPr>
            <p:cNvPr id="9" name="Picture 3"/>
            <p:cNvPicPr>
              <a:picLocks noChangeAspect="1" noChangeArrowheads="1"/>
            </p:cNvPicPr>
            <p:nvPr/>
          </p:nvPicPr>
          <p:blipFill>
            <a:blip r:embed="rId7" cstate="print"/>
            <a:srcRect/>
            <a:stretch>
              <a:fillRect/>
            </a:stretch>
          </p:blipFill>
          <p:spPr bwMode="auto">
            <a:xfrm>
              <a:off x="3709377" y="3385081"/>
              <a:ext cx="4246999" cy="1208436"/>
            </a:xfrm>
            <a:prstGeom prst="rect">
              <a:avLst/>
            </a:prstGeom>
            <a:noFill/>
            <a:ln w="9525">
              <a:noFill/>
              <a:miter lim="800000"/>
              <a:headEnd/>
              <a:tailEnd/>
            </a:ln>
          </p:spPr>
        </p:pic>
        <p:pic>
          <p:nvPicPr>
            <p:cNvPr id="7680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28184" y="4169812"/>
              <a:ext cx="137210" cy="131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4" name="Rectangle 13"/>
          <p:cNvSpPr/>
          <p:nvPr/>
        </p:nvSpPr>
        <p:spPr>
          <a:xfrm>
            <a:off x="302170" y="1294150"/>
            <a:ext cx="4269830" cy="2494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325046"/>
      </p:ext>
    </p:extLst>
  </p:cSld>
  <p:clrMapOvr>
    <a:masterClrMapping/>
  </p:clrMapOvr>
  <p:transition/>
</p:sld>
</file>

<file path=ppt/slides/slide10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ALARA</a:t>
            </a:r>
            <a:endParaRPr lang="en-GB" dirty="0">
              <a:solidFill>
                <a:schemeClr val="bg1"/>
              </a:solidFill>
            </a:endParaRPr>
          </a:p>
        </p:txBody>
      </p:sp>
      <p:sp>
        <p:nvSpPr>
          <p:cNvPr id="7" name="Slide Number Placeholder 6"/>
          <p:cNvSpPr>
            <a:spLocks noGrp="1"/>
          </p:cNvSpPr>
          <p:nvPr>
            <p:ph type="sldNum" sz="quarter" idx="12"/>
          </p:nvPr>
        </p:nvSpPr>
        <p:spPr>
          <a:xfrm>
            <a:off x="8229600" y="6613966"/>
            <a:ext cx="533400" cy="244475"/>
          </a:xfrm>
        </p:spPr>
        <p:txBody>
          <a:bodyPr>
            <a:normAutofit fontScale="85000" lnSpcReduction="20000"/>
          </a:bodyPr>
          <a:lstStyle/>
          <a:p>
            <a:fld id="{687D7A59-36E2-48B9-B146-C1E59501F63F}" type="slidenum">
              <a:rPr lang="en-US" smtClean="0"/>
              <a:pPr/>
              <a:t>105</a:t>
            </a:fld>
            <a:endParaRPr lang="en-US"/>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548680"/>
            <a:ext cx="4737982" cy="5989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4637" y="2158525"/>
            <a:ext cx="4176464" cy="2400657"/>
          </a:xfrm>
          <a:prstGeom prst="rect">
            <a:avLst/>
          </a:prstGeom>
          <a:noFill/>
        </p:spPr>
        <p:txBody>
          <a:bodyPr wrap="square" rtlCol="0">
            <a:spAutoFit/>
          </a:bodyPr>
          <a:lstStyle/>
          <a:p>
            <a:pPr marL="342900" indent="-342900">
              <a:spcBef>
                <a:spcPts val="1200"/>
              </a:spcBef>
              <a:buFont typeface="Arial" pitchFamily="34" charset="0"/>
              <a:buChar char="•"/>
            </a:pPr>
            <a:r>
              <a:rPr lang="en-US" dirty="0">
                <a:solidFill>
                  <a:schemeClr val="bg1"/>
                </a:solidFill>
              </a:rPr>
              <a:t>Mock-up training</a:t>
            </a:r>
          </a:p>
          <a:p>
            <a:pPr marL="342900" indent="-342900">
              <a:spcBef>
                <a:spcPts val="1200"/>
              </a:spcBef>
              <a:buFont typeface="Arial" pitchFamily="34" charset="0"/>
              <a:buChar char="•"/>
            </a:pPr>
            <a:r>
              <a:rPr lang="en-US" dirty="0">
                <a:solidFill>
                  <a:schemeClr val="bg1"/>
                </a:solidFill>
              </a:rPr>
              <a:t>Procedures</a:t>
            </a:r>
          </a:p>
          <a:p>
            <a:pPr marL="342900" indent="-342900">
              <a:spcBef>
                <a:spcPts val="1200"/>
              </a:spcBef>
              <a:buFont typeface="Arial" pitchFamily="34" charset="0"/>
              <a:buChar char="•"/>
            </a:pPr>
            <a:r>
              <a:rPr lang="en-US" dirty="0">
                <a:solidFill>
                  <a:schemeClr val="bg1"/>
                </a:solidFill>
              </a:rPr>
              <a:t>Approval by “stakeholders” – radiation protection incl. </a:t>
            </a:r>
            <a:endParaRPr lang="en-GB" dirty="0">
              <a:solidFill>
                <a:schemeClr val="bg1"/>
              </a:solidFill>
            </a:endParaRPr>
          </a:p>
          <a:p>
            <a:pPr marL="342900" indent="-342900">
              <a:spcBef>
                <a:spcPts val="1200"/>
              </a:spcBef>
              <a:buFont typeface="Arial" pitchFamily="34" charset="0"/>
              <a:buChar char="•"/>
            </a:pPr>
            <a:r>
              <a:rPr lang="en-US" dirty="0">
                <a:solidFill>
                  <a:schemeClr val="bg1"/>
                </a:solidFill>
              </a:rPr>
              <a:t>Lessons learned</a:t>
            </a:r>
          </a:p>
        </p:txBody>
      </p:sp>
    </p:spTree>
    <p:extLst>
      <p:ext uri="{BB962C8B-B14F-4D97-AF65-F5344CB8AC3E}">
        <p14:creationId xmlns:p14="http://schemas.microsoft.com/office/powerpoint/2010/main" val="286171866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solidFill>
                  <a:schemeClr val="bg1"/>
                </a:solidFill>
              </a:rPr>
              <a:t>ALARA example 1:</a:t>
            </a:r>
            <a:br>
              <a:rPr lang="en-US" dirty="0">
                <a:solidFill>
                  <a:schemeClr val="bg1"/>
                </a:solidFill>
              </a:rPr>
            </a:br>
            <a:br>
              <a:rPr lang="en-US" dirty="0">
                <a:solidFill>
                  <a:schemeClr val="bg1"/>
                </a:solidFill>
              </a:rPr>
            </a:br>
            <a:r>
              <a:rPr lang="en-US" i="1" dirty="0">
                <a:solidFill>
                  <a:schemeClr val="bg1"/>
                </a:solidFill>
              </a:rPr>
              <a:t>SPS-LSS1 cabling and dump shielding wall design</a:t>
            </a:r>
            <a:br>
              <a:rPr lang="en-US" i="1" dirty="0">
                <a:solidFill>
                  <a:schemeClr val="bg1"/>
                </a:solidFill>
              </a:rPr>
            </a:br>
            <a:r>
              <a:rPr lang="en-US" i="1" dirty="0">
                <a:solidFill>
                  <a:schemeClr val="bg1"/>
                </a:solidFill>
              </a:rPr>
              <a:t>(ALARA III) </a:t>
            </a:r>
          </a:p>
        </p:txBody>
      </p:sp>
    </p:spTree>
    <p:extLst>
      <p:ext uri="{BB962C8B-B14F-4D97-AF65-F5344CB8AC3E}">
        <p14:creationId xmlns:p14="http://schemas.microsoft.com/office/powerpoint/2010/main" val="31177487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l="156"/>
          <a:stretch/>
        </p:blipFill>
        <p:spPr>
          <a:xfrm>
            <a:off x="201564" y="1628800"/>
            <a:ext cx="8821035" cy="4176464"/>
          </a:xfrm>
          <a:prstGeom prst="rect">
            <a:avLst/>
          </a:prstGeom>
        </p:spPr>
      </p:pic>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5" y="2775097"/>
            <a:ext cx="8355657" cy="37502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64" y="2420888"/>
            <a:ext cx="9044940" cy="3512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67544" y="620688"/>
            <a:ext cx="7992888" cy="2862322"/>
          </a:xfrm>
          <a:prstGeom prst="rect">
            <a:avLst/>
          </a:prstGeom>
          <a:noFill/>
        </p:spPr>
        <p:txBody>
          <a:bodyPr wrap="square" rtlCol="0">
            <a:spAutoFit/>
          </a:bodyPr>
          <a:lstStyle/>
          <a:p>
            <a:pPr marL="285750" indent="-285750" eaLnBrk="1" fontAlgn="auto" hangingPunct="1">
              <a:spcBef>
                <a:spcPts val="0"/>
              </a:spcBef>
              <a:spcAft>
                <a:spcPts val="0"/>
              </a:spcAft>
              <a:buFont typeface="Arial" panose="020B0604020202020204" pitchFamily="34" charset="0"/>
              <a:buChar char="•"/>
            </a:pPr>
            <a:r>
              <a:rPr lang="en-US" sz="1800" dirty="0">
                <a:solidFill>
                  <a:schemeClr val="bg1"/>
                </a:solidFill>
                <a:latin typeface="Calibri"/>
              </a:rPr>
              <a:t>The LSS1 area is the most radioactive zone in the SPS </a:t>
            </a:r>
          </a:p>
          <a:p>
            <a:pPr marL="285750" indent="-285750" eaLnBrk="1" fontAlgn="auto" hangingPunct="1">
              <a:spcBef>
                <a:spcPts val="0"/>
              </a:spcBef>
              <a:spcAft>
                <a:spcPts val="0"/>
              </a:spcAft>
              <a:buFont typeface="Arial" panose="020B0604020202020204" pitchFamily="34" charset="0"/>
              <a:buChar char="•"/>
            </a:pPr>
            <a:r>
              <a:rPr lang="en-US" sz="1800" dirty="0">
                <a:solidFill>
                  <a:schemeClr val="bg1"/>
                </a:solidFill>
                <a:latin typeface="Calibri"/>
              </a:rPr>
              <a:t>Any work has to be fully optimized allowing to reduce dose to personnel to a bare minimum</a:t>
            </a:r>
          </a:p>
          <a:p>
            <a:pPr marL="285750" indent="-285750" eaLnBrk="1" fontAlgn="auto" hangingPunct="1">
              <a:spcBef>
                <a:spcPts val="0"/>
              </a:spcBef>
              <a:spcAft>
                <a:spcPts val="0"/>
              </a:spcAft>
              <a:buFont typeface="Arial" panose="020B0604020202020204" pitchFamily="34" charset="0"/>
              <a:buChar char="•"/>
            </a:pPr>
            <a:r>
              <a:rPr lang="en-US" sz="1800" dirty="0">
                <a:solidFill>
                  <a:schemeClr val="bg1"/>
                </a:solidFill>
                <a:latin typeface="Calibri"/>
              </a:rPr>
              <a:t>Removal of highly radioactive equipment prior the 22 weeks lasting cable exchange campaign </a:t>
            </a:r>
          </a:p>
          <a:p>
            <a:pPr marL="268288" eaLnBrk="1" fontAlgn="auto" hangingPunct="1">
              <a:spcBef>
                <a:spcPts val="0"/>
              </a:spcBef>
              <a:spcAft>
                <a:spcPts val="0"/>
              </a:spcAft>
            </a:pPr>
            <a:r>
              <a:rPr lang="en-US" sz="1800" dirty="0">
                <a:solidFill>
                  <a:schemeClr val="bg1"/>
                </a:solidFill>
                <a:latin typeface="Calibri"/>
                <a:sym typeface="Wingdings" panose="05000000000000000000" pitchFamily="2" charset="2"/>
              </a:rPr>
              <a:t> average dose rate in the LSS1+ area was reduced by a factor of 3.2 </a:t>
            </a:r>
            <a:br>
              <a:rPr lang="en-US" sz="1800" dirty="0">
                <a:solidFill>
                  <a:schemeClr val="bg1"/>
                </a:solidFill>
                <a:latin typeface="Calibri"/>
                <a:sym typeface="Wingdings" panose="05000000000000000000" pitchFamily="2" charset="2"/>
              </a:rPr>
            </a:br>
            <a:r>
              <a:rPr lang="en-US" sz="1800" dirty="0">
                <a:solidFill>
                  <a:schemeClr val="bg1"/>
                </a:solidFill>
                <a:latin typeface="Calibri"/>
                <a:sym typeface="Wingdings" panose="05000000000000000000" pitchFamily="2" charset="2"/>
              </a:rPr>
              <a:t> dose reduction of several tens of mSv</a:t>
            </a:r>
          </a:p>
          <a:p>
            <a:pPr marL="285750" indent="-285750" eaLnBrk="1" fontAlgn="auto" hangingPunct="1">
              <a:spcBef>
                <a:spcPts val="0"/>
              </a:spcBef>
              <a:spcAft>
                <a:spcPts val="0"/>
              </a:spcAft>
              <a:buFont typeface="Arial" panose="020B0604020202020204" pitchFamily="34" charset="0"/>
              <a:buChar char="•"/>
            </a:pPr>
            <a:r>
              <a:rPr lang="en-US" sz="1800" dirty="0">
                <a:solidFill>
                  <a:schemeClr val="bg1"/>
                </a:solidFill>
                <a:latin typeface="Calibri"/>
              </a:rPr>
              <a:t>Remote handling with robots</a:t>
            </a:r>
          </a:p>
          <a:p>
            <a:pPr marL="285750" indent="-285750" eaLnBrk="1" fontAlgn="auto" hangingPunct="1">
              <a:spcBef>
                <a:spcPts val="0"/>
              </a:spcBef>
              <a:spcAft>
                <a:spcPts val="0"/>
              </a:spcAft>
              <a:buFont typeface="Arial" panose="020B0604020202020204" pitchFamily="34" charset="0"/>
              <a:buChar char="•"/>
            </a:pPr>
            <a:r>
              <a:rPr lang="en-US" sz="1800" dirty="0">
                <a:solidFill>
                  <a:schemeClr val="bg1"/>
                </a:solidFill>
                <a:latin typeface="Calibri"/>
              </a:rPr>
              <a:t>Special equipment allowing for dose optimization</a:t>
            </a:r>
          </a:p>
          <a:p>
            <a:pPr marL="285750" indent="-285750" eaLnBrk="1" fontAlgn="auto" hangingPunct="1">
              <a:spcBef>
                <a:spcPts val="0"/>
              </a:spcBef>
              <a:spcAft>
                <a:spcPts val="0"/>
              </a:spcAft>
              <a:buFont typeface="Arial" panose="020B0604020202020204" pitchFamily="34" charset="0"/>
              <a:buChar char="•"/>
            </a:pPr>
            <a:endParaRPr lang="en-US" sz="1800" dirty="0">
              <a:solidFill>
                <a:schemeClr val="bg1"/>
              </a:solidFill>
              <a:latin typeface="Calibri"/>
            </a:endParaRPr>
          </a:p>
        </p:txBody>
      </p:sp>
      <p:sp>
        <p:nvSpPr>
          <p:cNvPr id="8" name="TextBox 7"/>
          <p:cNvSpPr txBox="1"/>
          <p:nvPr/>
        </p:nvSpPr>
        <p:spPr>
          <a:xfrm>
            <a:off x="1907704" y="116632"/>
            <a:ext cx="5040560" cy="369332"/>
          </a:xfrm>
          <a:prstGeom prst="rect">
            <a:avLst/>
          </a:prstGeom>
          <a:noFill/>
        </p:spPr>
        <p:txBody>
          <a:bodyPr wrap="square" rtlCol="0">
            <a:spAutoFit/>
          </a:bodyPr>
          <a:lstStyle/>
          <a:p>
            <a:pPr algn="ctr" eaLnBrk="1" fontAlgn="auto" hangingPunct="1">
              <a:spcBef>
                <a:spcPts val="0"/>
              </a:spcBef>
              <a:spcAft>
                <a:spcPts val="0"/>
              </a:spcAft>
            </a:pPr>
            <a:r>
              <a:rPr lang="en-US" sz="1800" b="1" dirty="0">
                <a:solidFill>
                  <a:schemeClr val="bg1"/>
                </a:solidFill>
                <a:latin typeface="Calibri"/>
              </a:rPr>
              <a:t>Cable exchange campaign in SPS-LSS1</a:t>
            </a:r>
          </a:p>
        </p:txBody>
      </p:sp>
      <p:grpSp>
        <p:nvGrpSpPr>
          <p:cNvPr id="13" name="Group 12"/>
          <p:cNvGrpSpPr/>
          <p:nvPr/>
        </p:nvGrpSpPr>
        <p:grpSpPr>
          <a:xfrm>
            <a:off x="323528" y="3132172"/>
            <a:ext cx="3384376" cy="2385061"/>
            <a:chOff x="3491880" y="2985754"/>
            <a:chExt cx="3653154" cy="2738692"/>
          </a:xfrm>
        </p:grpSpPr>
        <p:pic>
          <p:nvPicPr>
            <p:cNvPr id="14" name="Picture 5" descr="\\cern.ch\dfs\Users\j\jeblanc\Public\Photos TS1+\05 - Dépose\IMG_2898.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91880" y="2995855"/>
              <a:ext cx="3653154" cy="2728591"/>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3660056" y="2985754"/>
              <a:ext cx="3096344" cy="742162"/>
            </a:xfrm>
            <a:prstGeom prst="rect">
              <a:avLst/>
            </a:prstGeom>
            <a:noFill/>
          </p:spPr>
          <p:txBody>
            <a:bodyPr wrap="square" rtlCol="0">
              <a:spAutoFit/>
            </a:bodyPr>
            <a:lstStyle/>
            <a:p>
              <a:pPr eaLnBrk="1" fontAlgn="auto" hangingPunct="1">
                <a:spcBef>
                  <a:spcPts val="0"/>
                </a:spcBef>
                <a:spcAft>
                  <a:spcPts val="0"/>
                </a:spcAft>
              </a:pPr>
              <a:r>
                <a:rPr lang="en-US" sz="1800" dirty="0">
                  <a:solidFill>
                    <a:srgbClr val="FFFF00"/>
                  </a:solidFill>
                  <a:latin typeface="Calibri"/>
                </a:rPr>
                <a:t>Optimized cable removal and cutting</a:t>
              </a:r>
            </a:p>
          </p:txBody>
        </p:sp>
      </p:grpSp>
      <p:grpSp>
        <p:nvGrpSpPr>
          <p:cNvPr id="16" name="Group 15"/>
          <p:cNvGrpSpPr/>
          <p:nvPr/>
        </p:nvGrpSpPr>
        <p:grpSpPr>
          <a:xfrm>
            <a:off x="2950164" y="4374663"/>
            <a:ext cx="2701956" cy="2438713"/>
            <a:chOff x="4064744" y="4005064"/>
            <a:chExt cx="2884412" cy="2550793"/>
          </a:xfrm>
        </p:grpSpPr>
        <p:pic>
          <p:nvPicPr>
            <p:cNvPr id="18" name="Picture 5" descr="\\cern.ch\dfs\Users\j\jeblanc\Public\Photos TS1+\11 - Tirage cables\IMG_3128.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1016" r="4524"/>
            <a:stretch/>
          </p:blipFill>
          <p:spPr bwMode="auto">
            <a:xfrm>
              <a:off x="4064744" y="4005064"/>
              <a:ext cx="2884412" cy="2550793"/>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4064744" y="4117144"/>
              <a:ext cx="2808312" cy="646331"/>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rgbClr val="FFFF00"/>
                  </a:solidFill>
                  <a:latin typeface="Calibri"/>
                </a:rPr>
                <a:t>Remote cable pulling machine</a:t>
              </a:r>
            </a:p>
          </p:txBody>
        </p:sp>
      </p:grpSp>
      <p:grpSp>
        <p:nvGrpSpPr>
          <p:cNvPr id="3" name="Group 2"/>
          <p:cNvGrpSpPr/>
          <p:nvPr/>
        </p:nvGrpSpPr>
        <p:grpSpPr>
          <a:xfrm>
            <a:off x="4027288" y="3126258"/>
            <a:ext cx="4793184" cy="1598886"/>
            <a:chOff x="4027288" y="3126258"/>
            <a:chExt cx="4793184" cy="1598886"/>
          </a:xfrm>
        </p:grpSpPr>
        <p:pic>
          <p:nvPicPr>
            <p:cNvPr id="11" name="Picture 7" descr="\\cern.ch\dfs\Users\j\jeblanc\Public\Photos TS1+\11 - Tirage cables\inVizPic_280.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9059" r="21598" b="14281"/>
            <a:stretch/>
          </p:blipFill>
          <p:spPr bwMode="auto">
            <a:xfrm>
              <a:off x="6660233" y="3140968"/>
              <a:ext cx="2160239" cy="158417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ern.ch\dfs\Users\j\jeblanc\Public\Photos TS1+\10 - Pose des peignes\inVizPic_219.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8048" b="35986"/>
            <a:stretch/>
          </p:blipFill>
          <p:spPr bwMode="auto">
            <a:xfrm>
              <a:off x="4027288" y="3126258"/>
              <a:ext cx="2648516" cy="138286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4788024" y="3140968"/>
              <a:ext cx="3412491" cy="369332"/>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rgbClr val="FFFF00"/>
                  </a:solidFill>
                  <a:latin typeface="Calibri"/>
                </a:rPr>
                <a:t>Cables combs replacing cable ties</a:t>
              </a:r>
            </a:p>
          </p:txBody>
        </p:sp>
      </p:grpSp>
      <p:pic>
        <p:nvPicPr>
          <p:cNvPr id="21"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32053" t="10010" r="1"/>
          <a:stretch/>
        </p:blipFill>
        <p:spPr bwMode="auto">
          <a:xfrm>
            <a:off x="5813502" y="4437112"/>
            <a:ext cx="3222994" cy="2389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8571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childTnLst>
                          </p:cTn>
                        </p:par>
                        <p:par>
                          <p:cTn id="19" fill="hold">
                            <p:stCondLst>
                              <p:cond delay="500"/>
                            </p:stCondLst>
                            <p:childTnLst>
                              <p:par>
                                <p:cTn id="20" presetID="1" presetClass="entr" presetSubtype="0" fill="hold" nodeType="after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childTnLst>
                                </p:cTn>
                              </p:par>
                              <p:par>
                                <p:cTn id="22" presetID="10" presetClass="entr" presetSubtype="0" fill="hold" nodeType="withEffect">
                                  <p:stCondLst>
                                    <p:cond delay="0"/>
                                  </p:stCondLst>
                                  <p:childTnLst>
                                    <p:set>
                                      <p:cBhvr>
                                        <p:cTn id="23" dur="1" fill="hold">
                                          <p:stCondLst>
                                            <p:cond delay="0"/>
                                          </p:stCondLst>
                                        </p:cTn>
                                        <p:tgtEl>
                                          <p:spTgt spid="4099"/>
                                        </p:tgtEl>
                                        <p:attrNameLst>
                                          <p:attrName>style.visibility</p:attrName>
                                        </p:attrNameLst>
                                      </p:cBhvr>
                                      <p:to>
                                        <p:strVal val="visible"/>
                                      </p:to>
                                    </p:set>
                                    <p:animEffect transition="in" filter="fade">
                                      <p:cBhvr>
                                        <p:cTn id="24" dur="500"/>
                                        <p:tgtEl>
                                          <p:spTgt spid="409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fade">
                                      <p:cBhvr>
                                        <p:cTn id="29" dur="500"/>
                                        <p:tgtEl>
                                          <p:spTgt spid="2">
                                            <p:txEl>
                                              <p:pRg st="3" end="3"/>
                                            </p:txEl>
                                          </p:spTgt>
                                        </p:tgtEl>
                                      </p:cBhvr>
                                    </p:animEffect>
                                  </p:childTnLst>
                                </p:cTn>
                              </p:par>
                              <p:par>
                                <p:cTn id="30" presetID="10" presetClass="exit" presetSubtype="0" fill="hold" nodeType="withEffect">
                                  <p:stCondLst>
                                    <p:cond delay="0"/>
                                  </p:stCondLst>
                                  <p:childTnLst>
                                    <p:animEffect transition="out" filter="fade">
                                      <p:cBhvr>
                                        <p:cTn id="31" dur="500"/>
                                        <p:tgtEl>
                                          <p:spTgt spid="4099"/>
                                        </p:tgtEl>
                                      </p:cBhvr>
                                    </p:animEffect>
                                    <p:set>
                                      <p:cBhvr>
                                        <p:cTn id="32" dur="1" fill="hold">
                                          <p:stCondLst>
                                            <p:cond delay="499"/>
                                          </p:stCondLst>
                                        </p:cTn>
                                        <p:tgtEl>
                                          <p:spTgt spid="4099"/>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17"/>
                                        </p:tgtEl>
                                      </p:cBhvr>
                                    </p:animEffect>
                                    <p:set>
                                      <p:cBhvr>
                                        <p:cTn id="40" dur="1" fill="hold">
                                          <p:stCondLst>
                                            <p:cond delay="499"/>
                                          </p:stCondLst>
                                        </p:cTn>
                                        <p:tgtEl>
                                          <p:spTgt spid="17"/>
                                        </p:tgtEl>
                                        <p:attrNameLst>
                                          <p:attrName>style.visibility</p:attrName>
                                        </p:attrNameLst>
                                      </p:cBhvr>
                                      <p:to>
                                        <p:strVal val="hidden"/>
                                      </p:to>
                                    </p:set>
                                  </p:childTnLst>
                                </p:cTn>
                              </p:par>
                              <p:par>
                                <p:cTn id="41" presetID="10" presetClass="entr" presetSubtype="0" fill="hold" nodeType="withEffect">
                                  <p:stCondLst>
                                    <p:cond delay="0"/>
                                  </p:stCondLst>
                                  <p:childTnLst>
                                    <p:set>
                                      <p:cBhvr>
                                        <p:cTn id="42" dur="1" fill="hold">
                                          <p:stCondLst>
                                            <p:cond delay="0"/>
                                          </p:stCondLst>
                                        </p:cTn>
                                        <p:tgtEl>
                                          <p:spTgt spid="2">
                                            <p:txEl>
                                              <p:pRg st="4" end="4"/>
                                            </p:txEl>
                                          </p:spTgt>
                                        </p:tgtEl>
                                        <p:attrNameLst>
                                          <p:attrName>style.visibility</p:attrName>
                                        </p:attrNameLst>
                                      </p:cBhvr>
                                      <p:to>
                                        <p:strVal val="visible"/>
                                      </p:to>
                                    </p:set>
                                    <p:animEffect transition="in" filter="fade">
                                      <p:cBhvr>
                                        <p:cTn id="43" dur="500"/>
                                        <p:tgtEl>
                                          <p:spTgt spid="2">
                                            <p:txEl>
                                              <p:pRg st="4" end="4"/>
                                            </p:txEl>
                                          </p:spTgt>
                                        </p:tgtEl>
                                      </p:cBhvr>
                                    </p:animEffect>
                                  </p:childTnLst>
                                </p:cTn>
                              </p:par>
                            </p:childTnLst>
                          </p:cTn>
                        </p:par>
                        <p:par>
                          <p:cTn id="44" fill="hold">
                            <p:stCondLst>
                              <p:cond delay="500"/>
                            </p:stCondLst>
                            <p:childTnLst>
                              <p:par>
                                <p:cTn id="45" presetID="10" presetClass="entr" presetSubtype="0" fill="hold" nodeType="afterEffect">
                                  <p:stCondLst>
                                    <p:cond delay="0"/>
                                  </p:stCondLst>
                                  <p:childTnLst>
                                    <p:set>
                                      <p:cBhvr>
                                        <p:cTn id="46" dur="1" fill="hold">
                                          <p:stCondLst>
                                            <p:cond delay="0"/>
                                          </p:stCondLst>
                                        </p:cTn>
                                        <p:tgtEl>
                                          <p:spTgt spid="2">
                                            <p:txEl>
                                              <p:pRg st="5" end="5"/>
                                            </p:txEl>
                                          </p:spTgt>
                                        </p:tgtEl>
                                        <p:attrNameLst>
                                          <p:attrName>style.visibility</p:attrName>
                                        </p:attrNameLst>
                                      </p:cBhvr>
                                      <p:to>
                                        <p:strVal val="visible"/>
                                      </p:to>
                                    </p:set>
                                    <p:animEffect transition="in" filter="fade">
                                      <p:cBhvr>
                                        <p:cTn id="47" dur="500"/>
                                        <p:tgtEl>
                                          <p:spTgt spid="2">
                                            <p:txEl>
                                              <p:pRg st="5" end="5"/>
                                            </p:txEl>
                                          </p:spTgt>
                                        </p:tgtEl>
                                      </p:cBhvr>
                                    </p:animEffect>
                                  </p:childTnLst>
                                </p:cTn>
                              </p:par>
                            </p:childTnLst>
                          </p:cTn>
                        </p:par>
                        <p:par>
                          <p:cTn id="48" fill="hold">
                            <p:stCondLst>
                              <p:cond delay="1000"/>
                            </p:stCondLst>
                            <p:childTnLst>
                              <p:par>
                                <p:cTn id="49" presetID="10" presetClass="entr" presetSubtype="0"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1500"/>
                            </p:stCondLst>
                            <p:childTnLst>
                              <p:par>
                                <p:cTn id="53" presetID="10" presetClass="entr" presetSubtype="0"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par>
                          <p:cTn id="56" fill="hold">
                            <p:stCondLst>
                              <p:cond delay="2000"/>
                            </p:stCondLst>
                            <p:childTnLst>
                              <p:par>
                                <p:cTn id="57" presetID="10" presetClass="entr" presetSubtype="0" fill="hold"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500"/>
                                        <p:tgtEl>
                                          <p:spTgt spid="3"/>
                                        </p:tgtEl>
                                      </p:cBhvr>
                                    </p:animEffect>
                                  </p:childTnLst>
                                </p:cTn>
                              </p:par>
                            </p:childTnLst>
                          </p:cTn>
                        </p:par>
                        <p:par>
                          <p:cTn id="60" fill="hold">
                            <p:stCondLst>
                              <p:cond delay="2500"/>
                            </p:stCondLst>
                            <p:childTnLst>
                              <p:par>
                                <p:cTn id="61" presetID="10"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 name="Group 16"/>
          <p:cNvGrpSpPr/>
          <p:nvPr/>
        </p:nvGrpSpPr>
        <p:grpSpPr>
          <a:xfrm>
            <a:off x="4955105" y="2564904"/>
            <a:ext cx="4225407" cy="3114628"/>
            <a:chOff x="4955105" y="2564904"/>
            <a:chExt cx="4225407" cy="3114628"/>
          </a:xfrm>
        </p:grpSpPr>
        <p:pic>
          <p:nvPicPr>
            <p:cNvPr id="13"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9498" r="21401"/>
            <a:stretch/>
          </p:blipFill>
          <p:spPr bwMode="auto">
            <a:xfrm>
              <a:off x="4955105" y="2636912"/>
              <a:ext cx="4225407" cy="3042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7956376" y="2564904"/>
              <a:ext cx="1152128" cy="646331"/>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chemeClr val="bg1"/>
                  </a:solidFill>
                  <a:latin typeface="Calibri"/>
                </a:rPr>
                <a:t>FLUKA </a:t>
              </a:r>
            </a:p>
            <a:p>
              <a:pPr algn="ctr" eaLnBrk="1" fontAlgn="auto" hangingPunct="1">
                <a:spcBef>
                  <a:spcPts val="0"/>
                </a:spcBef>
                <a:spcAft>
                  <a:spcPts val="0"/>
                </a:spcAft>
              </a:pPr>
              <a:r>
                <a:rPr lang="en-US" sz="1800" dirty="0">
                  <a:solidFill>
                    <a:schemeClr val="bg1"/>
                  </a:solidFill>
                  <a:latin typeface="Calibri"/>
                </a:rPr>
                <a:t>geometry</a:t>
              </a:r>
            </a:p>
          </p:txBody>
        </p:sp>
      </p:grpSp>
      <p:sp>
        <p:nvSpPr>
          <p:cNvPr id="6" name="TextBox 5"/>
          <p:cNvSpPr txBox="1"/>
          <p:nvPr/>
        </p:nvSpPr>
        <p:spPr>
          <a:xfrm>
            <a:off x="395536" y="1486525"/>
            <a:ext cx="8064896" cy="646331"/>
          </a:xfrm>
          <a:prstGeom prst="rect">
            <a:avLst/>
          </a:prstGeom>
          <a:noFill/>
        </p:spPr>
        <p:txBody>
          <a:bodyPr wrap="square" rtlCol="0">
            <a:spAutoFit/>
          </a:bodyPr>
          <a:lstStyle/>
          <a:p>
            <a:pPr marL="285750" indent="-285750" eaLnBrk="1" fontAlgn="auto" hangingPunct="1">
              <a:spcBef>
                <a:spcPts val="0"/>
              </a:spcBef>
              <a:spcAft>
                <a:spcPts val="0"/>
              </a:spcAft>
              <a:buFont typeface="Arial" panose="020B0604020202020204" pitchFamily="34" charset="0"/>
              <a:buChar char="•"/>
            </a:pPr>
            <a:r>
              <a:rPr lang="en-US" sz="1800" dirty="0">
                <a:solidFill>
                  <a:schemeClr val="bg1"/>
                </a:solidFill>
                <a:latin typeface="Calibri"/>
              </a:rPr>
              <a:t>In the SPS-CSAP a working group (chaired by RP) was founded to replace this shielding wall by a new design. </a:t>
            </a:r>
          </a:p>
        </p:txBody>
      </p:sp>
      <p:sp>
        <p:nvSpPr>
          <p:cNvPr id="7" name="Rectangle 6"/>
          <p:cNvSpPr/>
          <p:nvPr/>
        </p:nvSpPr>
        <p:spPr>
          <a:xfrm>
            <a:off x="373893" y="2264092"/>
            <a:ext cx="4558147" cy="2893100"/>
          </a:xfrm>
          <a:prstGeom prst="rect">
            <a:avLst/>
          </a:prstGeom>
        </p:spPr>
        <p:txBody>
          <a:bodyPr wrap="square">
            <a:spAutoFit/>
          </a:bodyPr>
          <a:lstStyle/>
          <a:p>
            <a:pPr marL="285750" indent="-285750" eaLnBrk="1" fontAlgn="auto" hangingPunct="1">
              <a:spcBef>
                <a:spcPts val="0"/>
              </a:spcBef>
              <a:spcAft>
                <a:spcPts val="0"/>
              </a:spcAft>
              <a:buFont typeface="Arial" pitchFamily="34" charset="0"/>
              <a:buChar char="•"/>
            </a:pPr>
            <a:r>
              <a:rPr lang="en-US" sz="1800" dirty="0">
                <a:solidFill>
                  <a:schemeClr val="bg1"/>
                </a:solidFill>
                <a:latin typeface="Calibri"/>
              </a:rPr>
              <a:t>Ten options were studied in order to optimize the new wall with respect to:</a:t>
            </a:r>
          </a:p>
          <a:p>
            <a:pPr marL="742950" lvl="1" indent="-285750" eaLnBrk="1" fontAlgn="auto" hangingPunct="1">
              <a:spcBef>
                <a:spcPts val="0"/>
              </a:spcBef>
              <a:spcAft>
                <a:spcPts val="0"/>
              </a:spcAft>
              <a:buFont typeface="Arial" pitchFamily="34" charset="0"/>
              <a:buChar char="•"/>
            </a:pPr>
            <a:r>
              <a:rPr lang="en-US" sz="1600" dirty="0">
                <a:solidFill>
                  <a:schemeClr val="bg1"/>
                </a:solidFill>
                <a:latin typeface="Calibri"/>
              </a:rPr>
              <a:t>Dose-to-cable reduction</a:t>
            </a:r>
          </a:p>
          <a:p>
            <a:pPr marL="742950" lvl="1" indent="-285750" eaLnBrk="1" fontAlgn="auto" hangingPunct="1">
              <a:spcBef>
                <a:spcPts val="0"/>
              </a:spcBef>
              <a:spcAft>
                <a:spcPts val="0"/>
              </a:spcAft>
              <a:buFont typeface="Arial" pitchFamily="34" charset="0"/>
              <a:buChar char="•"/>
            </a:pPr>
            <a:r>
              <a:rPr lang="en-US" sz="1600" dirty="0">
                <a:solidFill>
                  <a:schemeClr val="bg1"/>
                </a:solidFill>
                <a:latin typeface="Calibri"/>
              </a:rPr>
              <a:t>Residual dose rate during beam-off periods</a:t>
            </a:r>
          </a:p>
          <a:p>
            <a:pPr marL="742950" lvl="1" indent="-285750" eaLnBrk="1" fontAlgn="auto" hangingPunct="1">
              <a:spcBef>
                <a:spcPts val="0"/>
              </a:spcBef>
              <a:spcAft>
                <a:spcPts val="0"/>
              </a:spcAft>
              <a:buFont typeface="Arial" pitchFamily="34" charset="0"/>
              <a:buChar char="•"/>
            </a:pPr>
            <a:r>
              <a:rPr lang="en-US" sz="1600" dirty="0">
                <a:solidFill>
                  <a:schemeClr val="bg1"/>
                </a:solidFill>
                <a:latin typeface="Calibri"/>
              </a:rPr>
              <a:t>Reduction of radioactive waste</a:t>
            </a:r>
          </a:p>
          <a:p>
            <a:pPr marL="742950" lvl="1" indent="-285750" eaLnBrk="1" fontAlgn="auto" hangingPunct="1">
              <a:spcBef>
                <a:spcPts val="0"/>
              </a:spcBef>
              <a:spcAft>
                <a:spcPts val="0"/>
              </a:spcAft>
              <a:buFont typeface="Arial" pitchFamily="34" charset="0"/>
              <a:buChar char="•"/>
            </a:pPr>
            <a:r>
              <a:rPr lang="en-US" sz="1600" dirty="0">
                <a:solidFill>
                  <a:schemeClr val="bg1"/>
                </a:solidFill>
                <a:latin typeface="Calibri"/>
              </a:rPr>
              <a:t>Transport handling issues</a:t>
            </a:r>
          </a:p>
          <a:p>
            <a:pPr marL="742950" lvl="1" indent="-285750" eaLnBrk="1" fontAlgn="auto" hangingPunct="1">
              <a:spcBef>
                <a:spcPts val="0"/>
              </a:spcBef>
              <a:spcAft>
                <a:spcPts val="0"/>
              </a:spcAft>
              <a:buFont typeface="Arial" pitchFamily="34" charset="0"/>
              <a:buChar char="•"/>
            </a:pPr>
            <a:r>
              <a:rPr lang="en-US" sz="1600" dirty="0">
                <a:solidFill>
                  <a:schemeClr val="bg1"/>
                </a:solidFill>
                <a:latin typeface="Calibri"/>
              </a:rPr>
              <a:t>Compatibility with other equipment</a:t>
            </a:r>
          </a:p>
          <a:p>
            <a:pPr marL="742950" lvl="1" indent="-285750" eaLnBrk="1" fontAlgn="auto" hangingPunct="1">
              <a:spcBef>
                <a:spcPts val="0"/>
              </a:spcBef>
              <a:spcAft>
                <a:spcPts val="0"/>
              </a:spcAft>
              <a:buFont typeface="Arial" pitchFamily="34" charset="0"/>
              <a:buChar char="•"/>
            </a:pPr>
            <a:r>
              <a:rPr lang="en-US" sz="1600" dirty="0">
                <a:solidFill>
                  <a:schemeClr val="bg1"/>
                </a:solidFill>
                <a:latin typeface="Calibri"/>
              </a:rPr>
              <a:t>Allowing cable maintenance or exchange without removing the wall</a:t>
            </a:r>
          </a:p>
          <a:p>
            <a:pPr marL="742950" lvl="1" indent="-285750" eaLnBrk="1" fontAlgn="auto" hangingPunct="1">
              <a:spcBef>
                <a:spcPts val="0"/>
              </a:spcBef>
              <a:spcAft>
                <a:spcPts val="0"/>
              </a:spcAft>
              <a:buFont typeface="Arial" pitchFamily="34" charset="0"/>
              <a:buChar char="•"/>
            </a:pPr>
            <a:r>
              <a:rPr lang="en-US" sz="1600" dirty="0">
                <a:solidFill>
                  <a:schemeClr val="bg1"/>
                </a:solidFill>
                <a:latin typeface="Calibri"/>
              </a:rPr>
              <a:t>Compatibility with cable routing plans</a:t>
            </a:r>
          </a:p>
          <a:p>
            <a:pPr marL="742950" lvl="1" indent="-285750" eaLnBrk="1" fontAlgn="auto" hangingPunct="1">
              <a:spcBef>
                <a:spcPts val="0"/>
              </a:spcBef>
              <a:spcAft>
                <a:spcPts val="0"/>
              </a:spcAft>
              <a:buFont typeface="Arial" pitchFamily="34" charset="0"/>
              <a:buChar char="•"/>
            </a:pPr>
            <a:r>
              <a:rPr lang="en-US" sz="1600" dirty="0">
                <a:solidFill>
                  <a:schemeClr val="bg1"/>
                </a:solidFill>
                <a:latin typeface="Calibri"/>
              </a:rPr>
              <a:t>…</a:t>
            </a:r>
            <a:endParaRPr lang="en-US" sz="1800" dirty="0">
              <a:solidFill>
                <a:schemeClr val="bg1"/>
              </a:solidFill>
              <a:latin typeface="Calibri"/>
            </a:endParaRPr>
          </a:p>
        </p:txBody>
      </p:sp>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8878" y="1556792"/>
            <a:ext cx="6829506" cy="5010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95536" y="764704"/>
            <a:ext cx="8064896" cy="646331"/>
          </a:xfrm>
          <a:prstGeom prst="rect">
            <a:avLst/>
          </a:prstGeom>
          <a:noFill/>
        </p:spPr>
        <p:txBody>
          <a:bodyPr wrap="square" rtlCol="0">
            <a:spAutoFit/>
          </a:bodyPr>
          <a:lstStyle/>
          <a:p>
            <a:pPr marL="285750" indent="-285750" eaLnBrk="1" fontAlgn="auto" hangingPunct="1">
              <a:spcBef>
                <a:spcPts val="0"/>
              </a:spcBef>
              <a:spcAft>
                <a:spcPts val="0"/>
              </a:spcAft>
              <a:buFont typeface="Arial" panose="020B0604020202020204" pitchFamily="34" charset="0"/>
              <a:buChar char="•"/>
            </a:pPr>
            <a:r>
              <a:rPr lang="en-US" sz="1800" dirty="0">
                <a:solidFill>
                  <a:schemeClr val="bg1"/>
                </a:solidFill>
                <a:latin typeface="Calibri"/>
              </a:rPr>
              <a:t>The former shielding located beside the TIDV dump caused significant problems due to its high activation and contamination levels. </a:t>
            </a:r>
          </a:p>
        </p:txBody>
      </p:sp>
      <p:sp>
        <p:nvSpPr>
          <p:cNvPr id="15" name="TextBox 14"/>
          <p:cNvSpPr txBox="1"/>
          <p:nvPr/>
        </p:nvSpPr>
        <p:spPr>
          <a:xfrm>
            <a:off x="2411760" y="188640"/>
            <a:ext cx="4320480" cy="369332"/>
          </a:xfrm>
          <a:prstGeom prst="rect">
            <a:avLst/>
          </a:prstGeom>
          <a:noFill/>
        </p:spPr>
        <p:txBody>
          <a:bodyPr wrap="square" rtlCol="0">
            <a:spAutoFit/>
          </a:bodyPr>
          <a:lstStyle/>
          <a:p>
            <a:pPr algn="ctr" eaLnBrk="1" fontAlgn="auto" hangingPunct="1">
              <a:spcBef>
                <a:spcPts val="0"/>
              </a:spcBef>
              <a:spcAft>
                <a:spcPts val="0"/>
              </a:spcAft>
            </a:pPr>
            <a:r>
              <a:rPr lang="en-US" sz="1800" b="1" dirty="0">
                <a:solidFill>
                  <a:schemeClr val="bg1"/>
                </a:solidFill>
                <a:latin typeface="Calibri"/>
              </a:rPr>
              <a:t>SPS beam dump shielding</a:t>
            </a:r>
          </a:p>
        </p:txBody>
      </p:sp>
      <p:sp>
        <p:nvSpPr>
          <p:cNvPr id="18" name="TextBox 17"/>
          <p:cNvSpPr txBox="1"/>
          <p:nvPr/>
        </p:nvSpPr>
        <p:spPr>
          <a:xfrm>
            <a:off x="1475656" y="2060848"/>
            <a:ext cx="5976664" cy="707886"/>
          </a:xfrm>
          <a:prstGeom prst="rect">
            <a:avLst/>
          </a:prstGeom>
          <a:noFill/>
        </p:spPr>
        <p:txBody>
          <a:bodyPr wrap="square" rtlCol="0">
            <a:spAutoFit/>
          </a:bodyPr>
          <a:lstStyle/>
          <a:p>
            <a:pPr algn="ctr" eaLnBrk="1" fontAlgn="auto" hangingPunct="1">
              <a:spcBef>
                <a:spcPts val="0"/>
              </a:spcBef>
              <a:spcAft>
                <a:spcPts val="0"/>
              </a:spcAft>
            </a:pPr>
            <a:r>
              <a:rPr lang="en-US" sz="2000" b="1" dirty="0">
                <a:solidFill>
                  <a:srgbClr val="FF0000"/>
                </a:solidFill>
                <a:latin typeface="Calibri"/>
              </a:rPr>
              <a:t>Final shielding design, being the optimized choice in material, dimensions and installation position</a:t>
            </a:r>
          </a:p>
        </p:txBody>
      </p:sp>
      <p:grpSp>
        <p:nvGrpSpPr>
          <p:cNvPr id="20" name="Group 19"/>
          <p:cNvGrpSpPr/>
          <p:nvPr/>
        </p:nvGrpSpPr>
        <p:grpSpPr>
          <a:xfrm>
            <a:off x="4932040" y="2565083"/>
            <a:ext cx="4225407" cy="3888633"/>
            <a:chOff x="4932040" y="2565083"/>
            <a:chExt cx="4225407" cy="3888633"/>
          </a:xfrm>
        </p:grpSpPr>
        <p:grpSp>
          <p:nvGrpSpPr>
            <p:cNvPr id="10" name="Group 9"/>
            <p:cNvGrpSpPr/>
            <p:nvPr/>
          </p:nvGrpSpPr>
          <p:grpSpPr>
            <a:xfrm>
              <a:off x="4932040" y="2636912"/>
              <a:ext cx="4225407" cy="3816804"/>
              <a:chOff x="251520" y="2841186"/>
              <a:chExt cx="4225407" cy="3816804"/>
            </a:xfrm>
          </p:grpSpPr>
          <p:pic>
            <p:nvPicPr>
              <p:cNvPr id="1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8987" r="21401" b="7038"/>
              <a:stretch/>
            </p:blipFill>
            <p:spPr bwMode="auto">
              <a:xfrm>
                <a:off x="251520" y="2841186"/>
                <a:ext cx="4225407" cy="2795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6021288"/>
                <a:ext cx="4032448" cy="636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9" name="TextBox 18"/>
            <p:cNvSpPr txBox="1"/>
            <p:nvPr/>
          </p:nvSpPr>
          <p:spPr>
            <a:xfrm>
              <a:off x="7301780" y="2565083"/>
              <a:ext cx="1800200" cy="584775"/>
            </a:xfrm>
            <a:prstGeom prst="rect">
              <a:avLst/>
            </a:prstGeom>
            <a:noFill/>
          </p:spPr>
          <p:txBody>
            <a:bodyPr wrap="square" rtlCol="0">
              <a:spAutoFit/>
            </a:bodyPr>
            <a:lstStyle/>
            <a:p>
              <a:pPr algn="ctr" eaLnBrk="1" fontAlgn="auto" hangingPunct="1">
                <a:spcBef>
                  <a:spcPts val="0"/>
                </a:spcBef>
                <a:spcAft>
                  <a:spcPts val="0"/>
                </a:spcAft>
              </a:pPr>
              <a:r>
                <a:rPr lang="en-US" sz="1600" dirty="0">
                  <a:solidFill>
                    <a:srgbClr val="FFC000"/>
                  </a:solidFill>
                  <a:latin typeface="Calibri"/>
                </a:rPr>
                <a:t>Dose rate after 1 week of cooling</a:t>
              </a:r>
            </a:p>
          </p:txBody>
        </p:sp>
      </p:grpSp>
      <p:pic>
        <p:nvPicPr>
          <p:cNvPr id="2" name="Picture 1"/>
          <p:cNvPicPr>
            <a:picLocks noChangeAspect="1"/>
          </p:cNvPicPr>
          <p:nvPr/>
        </p:nvPicPr>
        <p:blipFill rotWithShape="1">
          <a:blip r:embed="rId6"/>
          <a:srcRect l="23816"/>
          <a:stretch/>
        </p:blipFill>
        <p:spPr>
          <a:xfrm>
            <a:off x="2117204" y="2684942"/>
            <a:ext cx="4824536" cy="4128434"/>
          </a:xfrm>
          <a:prstGeom prst="rect">
            <a:avLst/>
          </a:prstGeom>
        </p:spPr>
      </p:pic>
    </p:spTree>
    <p:extLst>
      <p:ext uri="{BB962C8B-B14F-4D97-AF65-F5344CB8AC3E}">
        <p14:creationId xmlns:p14="http://schemas.microsoft.com/office/powerpoint/2010/main" val="3954972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17"/>
                                        </p:tgtEl>
                                      </p:cBhvr>
                                    </p:animEffect>
                                    <p:set>
                                      <p:cBhvr>
                                        <p:cTn id="26" dur="1" fill="hold">
                                          <p:stCondLst>
                                            <p:cond delay="499"/>
                                          </p:stCondLst>
                                        </p:cTn>
                                        <p:tgtEl>
                                          <p:spTgt spid="17"/>
                                        </p:tgtEl>
                                        <p:attrNameLst>
                                          <p:attrName>style.visibility</p:attrName>
                                        </p:attrNameLst>
                                      </p:cBhvr>
                                      <p:to>
                                        <p:strVal val="hidden"/>
                                      </p:to>
                                    </p:set>
                                  </p:childTnLst>
                                </p:cTn>
                              </p:par>
                              <p:par>
                                <p:cTn id="27" presetID="10"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7"/>
                                        </p:tgtEl>
                                      </p:cBhvr>
                                    </p:animEffect>
                                    <p:set>
                                      <p:cBhvr>
                                        <p:cTn id="37" dur="1" fill="hold">
                                          <p:stCondLst>
                                            <p:cond delay="499"/>
                                          </p:stCondLst>
                                        </p:cTn>
                                        <p:tgtEl>
                                          <p:spTgt spid="7"/>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20"/>
                                        </p:tgtEl>
                                      </p:cBhvr>
                                    </p:animEffect>
                                    <p:set>
                                      <p:cBhvr>
                                        <p:cTn id="40" dur="1" fill="hold">
                                          <p:stCondLst>
                                            <p:cond delay="499"/>
                                          </p:stCondLst>
                                        </p:cTn>
                                        <p:tgtEl>
                                          <p:spTgt spid="20"/>
                                        </p:tgtEl>
                                        <p:attrNameLst>
                                          <p:attrName>style.visibility</p:attrName>
                                        </p:attrNameLst>
                                      </p:cBhvr>
                                      <p:to>
                                        <p:strVal val="hidden"/>
                                      </p:to>
                                    </p:se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7" grpId="1"/>
      <p:bldP spid="9" grpId="0"/>
      <p:bldP spid="18"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130425"/>
            <a:ext cx="7772400" cy="1470025"/>
          </a:xfrm>
          <a:prstGeom prst="rect">
            <a:avLst/>
          </a:prstGeom>
        </p:spPr>
        <p:txBody>
          <a:bodyP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dirty="0">
                <a:solidFill>
                  <a:schemeClr val="bg1"/>
                </a:solidFill>
              </a:rPr>
              <a:t>ALARA example 2:</a:t>
            </a:r>
            <a:br>
              <a:rPr lang="en-US" dirty="0">
                <a:solidFill>
                  <a:schemeClr val="bg1"/>
                </a:solidFill>
              </a:rPr>
            </a:br>
            <a:br>
              <a:rPr lang="en-US" dirty="0">
                <a:solidFill>
                  <a:schemeClr val="bg1"/>
                </a:solidFill>
              </a:rPr>
            </a:br>
            <a:r>
              <a:rPr lang="en-US" i="1" dirty="0">
                <a:solidFill>
                  <a:schemeClr val="bg1"/>
                </a:solidFill>
              </a:rPr>
              <a:t>Dismantling of former SPS target area</a:t>
            </a:r>
          </a:p>
        </p:txBody>
      </p:sp>
    </p:spTree>
    <p:extLst>
      <p:ext uri="{BB962C8B-B14F-4D97-AF65-F5344CB8AC3E}">
        <p14:creationId xmlns:p14="http://schemas.microsoft.com/office/powerpoint/2010/main" val="2890019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928" y="908720"/>
            <a:ext cx="3655385" cy="3960000"/>
          </a:xfrm>
          <a:prstGeom prst="rect">
            <a:avLst/>
          </a:prstGeom>
        </p:spPr>
      </p:pic>
      <p:sp>
        <p:nvSpPr>
          <p:cNvPr id="14" name="Right Arrow 13"/>
          <p:cNvSpPr/>
          <p:nvPr/>
        </p:nvSpPr>
        <p:spPr>
          <a:xfrm>
            <a:off x="404543" y="1465590"/>
            <a:ext cx="830769"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2400" dirty="0">
              <a:solidFill>
                <a:prstClr val="white"/>
              </a:solidFill>
            </a:endParaRPr>
          </a:p>
        </p:txBody>
      </p:sp>
      <p:sp>
        <p:nvSpPr>
          <p:cNvPr id="15" name="TextBox 14"/>
          <p:cNvSpPr txBox="1"/>
          <p:nvPr/>
        </p:nvSpPr>
        <p:spPr>
          <a:xfrm>
            <a:off x="-4693" y="1177370"/>
            <a:ext cx="664615" cy="288147"/>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pPr eaLnBrk="0" fontAlgn="base" hangingPunct="0">
              <a:spcBef>
                <a:spcPct val="0"/>
              </a:spcBef>
              <a:spcAft>
                <a:spcPct val="0"/>
              </a:spcAft>
            </a:pPr>
            <a:r>
              <a:rPr lang="en-GB" dirty="0">
                <a:solidFill>
                  <a:prstClr val="white"/>
                </a:solidFill>
              </a:rPr>
              <a:t>Beam</a:t>
            </a:r>
          </a:p>
        </p:txBody>
      </p:sp>
      <p:sp>
        <p:nvSpPr>
          <p:cNvPr id="16" name="Title 6"/>
          <p:cNvSpPr>
            <a:spLocks noGrp="1"/>
          </p:cNvSpPr>
          <p:nvPr>
            <p:ph type="title"/>
          </p:nvPr>
        </p:nvSpPr>
        <p:spPr>
          <a:xfrm>
            <a:off x="1192154" y="116632"/>
            <a:ext cx="7009323" cy="720000"/>
          </a:xfrm>
        </p:spPr>
        <p:txBody>
          <a:bodyPr vert="horz" lIns="91440" tIns="45720" rIns="91440" bIns="45720" rtlCol="0" anchor="ctr">
            <a:noAutofit/>
          </a:bodyPr>
          <a:lstStyle/>
          <a:p>
            <a:r>
              <a:rPr lang="en-GB" sz="2800" dirty="0"/>
              <a:t>High speed camera catching the beam impact </a:t>
            </a:r>
          </a:p>
        </p:txBody>
      </p:sp>
      <p:sp>
        <p:nvSpPr>
          <p:cNvPr id="5" name="Slide Number Placeholder 4"/>
          <p:cNvSpPr>
            <a:spLocks noGrp="1"/>
          </p:cNvSpPr>
          <p:nvPr>
            <p:ph type="sldNum" sz="quarter" idx="12"/>
          </p:nvPr>
        </p:nvSpPr>
        <p:spPr/>
        <p:txBody>
          <a:bodyPr/>
          <a:lstStyle/>
          <a:p>
            <a:fld id="{AC5B1FEA-406A-7749-A5C3-DDCB5F67A4CE}" type="slidenum">
              <a:rPr lang="en-US" smtClean="0">
                <a:solidFill>
                  <a:prstClr val="black">
                    <a:tint val="75000"/>
                  </a:prstClr>
                </a:solidFill>
              </a:rPr>
              <a:pPr/>
              <a:t>11</a:t>
            </a:fld>
            <a:endParaRPr lang="en-US" dirty="0">
              <a:solidFill>
                <a:prstClr val="black">
                  <a:tint val="75000"/>
                </a:prstClr>
              </a:solidFill>
            </a:endParaRPr>
          </a:p>
        </p:txBody>
      </p:sp>
      <p:grpSp>
        <p:nvGrpSpPr>
          <p:cNvPr id="3" name="Group 2"/>
          <p:cNvGrpSpPr/>
          <p:nvPr/>
        </p:nvGrpSpPr>
        <p:grpSpPr>
          <a:xfrm>
            <a:off x="4688764" y="932977"/>
            <a:ext cx="3987692" cy="3935743"/>
            <a:chOff x="4688764" y="1581488"/>
            <a:chExt cx="3987692" cy="3935743"/>
          </a:xfrm>
        </p:grpSpPr>
        <p:pic>
          <p:nvPicPr>
            <p:cNvPr id="9" name="Picture 8" descr="\\cern.ch\dfs\Workspaces\m\MechanicalMeasurement\Data\2012\EDMS_1168519\Pictures\PostIrradiation\121012\DSCN1844.JPG"/>
            <p:cNvPicPr>
              <a:picLocks noChangeAspect="1"/>
            </p:cNvPicPr>
            <p:nvPr/>
          </p:nvPicPr>
          <p:blipFill rotWithShape="1">
            <a:blip r:embed="rId3" cstate="print">
              <a:extLst>
                <a:ext uri="{28A0092B-C50C-407E-A947-70E740481C1C}">
                  <a14:useLocalDpi xmlns:a14="http://schemas.microsoft.com/office/drawing/2010/main" val="0"/>
                </a:ext>
              </a:extLst>
            </a:blip>
            <a:srcRect l="4654" r="55904" b="42282"/>
            <a:stretch/>
          </p:blipFill>
          <p:spPr bwMode="auto">
            <a:xfrm rot="16200000" flipH="1">
              <a:off x="4714738" y="1555514"/>
              <a:ext cx="3935743" cy="3987692"/>
            </a:xfrm>
            <a:prstGeom prst="rect">
              <a:avLst/>
            </a:prstGeom>
            <a:noFill/>
            <a:ln>
              <a:noFill/>
            </a:ln>
            <a:extLst>
              <a:ext uri="{53640926-AAD7-44D8-BBD7-CCE9431645EC}">
                <a14:shadowObscured xmlns:a14="http://schemas.microsoft.com/office/drawing/2010/main"/>
              </a:ext>
            </a:extLst>
          </p:spPr>
        </p:pic>
        <p:sp>
          <p:nvSpPr>
            <p:cNvPr id="10" name="Rectangle 9"/>
            <p:cNvSpPr/>
            <p:nvPr/>
          </p:nvSpPr>
          <p:spPr>
            <a:xfrm>
              <a:off x="7334134" y="2598071"/>
              <a:ext cx="902164" cy="360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eaLnBrk="0" fontAlgn="base" hangingPunct="0">
                <a:spcBef>
                  <a:spcPct val="0"/>
                </a:spcBef>
                <a:spcAft>
                  <a:spcPct val="0"/>
                </a:spcAft>
              </a:pPr>
              <a:r>
                <a:rPr lang="en-GB" sz="1400" dirty="0">
                  <a:solidFill>
                    <a:prstClr val="white"/>
                  </a:solidFill>
                </a:rPr>
                <a:t>~10.5 mm</a:t>
              </a:r>
            </a:p>
          </p:txBody>
        </p:sp>
        <p:sp>
          <p:nvSpPr>
            <p:cNvPr id="17" name="Right Arrow 16"/>
            <p:cNvSpPr/>
            <p:nvPr/>
          </p:nvSpPr>
          <p:spPr>
            <a:xfrm rot="21271319">
              <a:off x="4964094" y="2877357"/>
              <a:ext cx="649035" cy="161429"/>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GB" sz="2400" dirty="0">
                <a:solidFill>
                  <a:prstClr val="white"/>
                </a:solidFill>
              </a:endParaRPr>
            </a:p>
          </p:txBody>
        </p:sp>
        <p:sp>
          <p:nvSpPr>
            <p:cNvPr id="18" name="TextBox 17"/>
            <p:cNvSpPr txBox="1"/>
            <p:nvPr/>
          </p:nvSpPr>
          <p:spPr>
            <a:xfrm>
              <a:off x="4696816" y="2542293"/>
              <a:ext cx="664615" cy="288147"/>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pPr eaLnBrk="0" fontAlgn="base" hangingPunct="0">
                <a:spcBef>
                  <a:spcPct val="0"/>
                </a:spcBef>
                <a:spcAft>
                  <a:spcPct val="0"/>
                </a:spcAft>
              </a:pPr>
              <a:r>
                <a:rPr lang="en-GB" dirty="0">
                  <a:solidFill>
                    <a:prstClr val="white"/>
                  </a:solidFill>
                </a:rPr>
                <a:t>Beam</a:t>
              </a:r>
            </a:p>
          </p:txBody>
        </p:sp>
      </p:grpSp>
      <p:sp>
        <p:nvSpPr>
          <p:cNvPr id="19" name="Rectangle 18"/>
          <p:cNvSpPr/>
          <p:nvPr/>
        </p:nvSpPr>
        <p:spPr>
          <a:xfrm>
            <a:off x="467544" y="5445224"/>
            <a:ext cx="7704855" cy="1077218"/>
          </a:xfrm>
          <a:prstGeom prst="rect">
            <a:avLst/>
          </a:prstGeom>
        </p:spPr>
        <p:txBody>
          <a:bodyPr wrap="square">
            <a:spAutoFit/>
          </a:bodyPr>
          <a:lstStyle/>
          <a:p>
            <a:pPr eaLnBrk="0" fontAlgn="base" hangingPunct="0">
              <a:spcBef>
                <a:spcPct val="0"/>
              </a:spcBef>
              <a:spcAft>
                <a:spcPct val="0"/>
              </a:spcAft>
            </a:pPr>
            <a:r>
              <a:rPr lang="en-GB" sz="1600" dirty="0">
                <a:solidFill>
                  <a:prstClr val="white"/>
                </a:solidFill>
                <a:latin typeface="Arial" pitchFamily="34" charset="0"/>
                <a:ea typeface="ＭＳ Ｐゴシック" pitchFamily="34" charset="-128"/>
              </a:rPr>
              <a:t>Details: Bertarelli et al., An experiment to test advanced materials impacted by intense proton pulses at CERN </a:t>
            </a:r>
            <a:r>
              <a:rPr lang="en-GB" sz="1600" dirty="0" err="1">
                <a:solidFill>
                  <a:prstClr val="white"/>
                </a:solidFill>
                <a:latin typeface="Arial" pitchFamily="34" charset="0"/>
                <a:ea typeface="ＭＳ Ｐゴシック" pitchFamily="34" charset="-128"/>
              </a:rPr>
              <a:t>HiRadMat</a:t>
            </a:r>
            <a:r>
              <a:rPr lang="en-GB" sz="1600" dirty="0">
                <a:solidFill>
                  <a:prstClr val="white"/>
                </a:solidFill>
                <a:latin typeface="Arial" pitchFamily="34" charset="0"/>
                <a:ea typeface="ＭＳ Ｐゴシック" pitchFamily="34" charset="-128"/>
              </a:rPr>
              <a:t> facility, </a:t>
            </a:r>
            <a:r>
              <a:rPr lang="en-GB" sz="1600" dirty="0" err="1">
                <a:solidFill>
                  <a:prstClr val="white"/>
                </a:solidFill>
                <a:latin typeface="Arial" pitchFamily="34" charset="0"/>
                <a:ea typeface="ＭＳ Ｐゴシック" pitchFamily="34" charset="-128"/>
              </a:rPr>
              <a:t>Nucl</a:t>
            </a:r>
            <a:r>
              <a:rPr lang="en-GB" sz="1600" dirty="0">
                <a:solidFill>
                  <a:prstClr val="white"/>
                </a:solidFill>
                <a:latin typeface="Arial" pitchFamily="34" charset="0"/>
                <a:ea typeface="ＭＳ Ｐゴシック" pitchFamily="34" charset="-128"/>
              </a:rPr>
              <a:t>. Instr. Meth. B (2013) </a:t>
            </a:r>
            <a:r>
              <a:rPr lang="en-GB" sz="1600" u="sng" dirty="0">
                <a:solidFill>
                  <a:prstClr val="white"/>
                </a:solidFill>
                <a:latin typeface="Arial" pitchFamily="34" charset="0"/>
                <a:ea typeface="ＭＳ Ｐゴシック" pitchFamily="34" charset="-128"/>
                <a:hlinkClick r:id="rId4"/>
              </a:rPr>
              <a:t>http://dx.doi.org/10.1016/j.nimb.2013.05.007</a:t>
            </a:r>
            <a:r>
              <a:rPr lang="en-GB" sz="1600" dirty="0">
                <a:solidFill>
                  <a:prstClr val="white"/>
                </a:solidFill>
                <a:latin typeface="Arial" pitchFamily="34" charset="0"/>
                <a:ea typeface="ＭＳ Ｐゴシック" pitchFamily="34" charset="-128"/>
              </a:rPr>
              <a:t> </a:t>
            </a:r>
            <a:endParaRPr lang="en-US" sz="1600" dirty="0">
              <a:solidFill>
                <a:prstClr val="white"/>
              </a:solidFill>
              <a:latin typeface="Arial" pitchFamily="34" charset="0"/>
              <a:ea typeface="ＭＳ Ｐゴシック" pitchFamily="34" charset="-128"/>
            </a:endParaRPr>
          </a:p>
          <a:p>
            <a:pPr eaLnBrk="0" fontAlgn="base" hangingPunct="0">
              <a:spcBef>
                <a:spcPct val="0"/>
              </a:spcBef>
              <a:spcAft>
                <a:spcPct val="0"/>
              </a:spcAft>
            </a:pPr>
            <a:r>
              <a:rPr lang="en-GB" sz="1600" dirty="0">
                <a:solidFill>
                  <a:prstClr val="white"/>
                </a:solidFill>
                <a:latin typeface="Arial" pitchFamily="34" charset="0"/>
                <a:ea typeface="ＭＳ Ｐゴシック" pitchFamily="34" charset="-128"/>
              </a:rPr>
              <a:t> </a:t>
            </a:r>
            <a:endParaRPr lang="en-US" sz="1600" dirty="0">
              <a:solidFill>
                <a:prstClr val="white"/>
              </a:solidFill>
              <a:latin typeface="Arial" pitchFamily="34" charset="0"/>
              <a:ea typeface="ＭＳ Ｐゴシック" pitchFamily="34" charset="-128"/>
            </a:endParaRPr>
          </a:p>
        </p:txBody>
      </p:sp>
      <p:pic>
        <p:nvPicPr>
          <p:cNvPr id="2" name="Picture 1"/>
          <p:cNvPicPr>
            <a:picLocks noChangeAspect="1"/>
          </p:cNvPicPr>
          <p:nvPr/>
        </p:nvPicPr>
        <p:blipFill>
          <a:blip r:embed="rId5"/>
          <a:stretch>
            <a:fillRect/>
          </a:stretch>
        </p:blipFill>
        <p:spPr>
          <a:xfrm>
            <a:off x="827584" y="901614"/>
            <a:ext cx="3657600" cy="3952875"/>
          </a:xfrm>
          <a:prstGeom prst="rect">
            <a:avLst/>
          </a:prstGeom>
        </p:spPr>
      </p:pic>
    </p:spTree>
    <p:extLst>
      <p:ext uri="{BB962C8B-B14F-4D97-AF65-F5344CB8AC3E}">
        <p14:creationId xmlns:p14="http://schemas.microsoft.com/office/powerpoint/2010/main" val="214503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9092" name="Picture 2"/>
          <p:cNvPicPr>
            <a:picLocks noChangeAspect="1" noChangeArrowheads="1"/>
          </p:cNvPicPr>
          <p:nvPr/>
        </p:nvPicPr>
        <p:blipFill rotWithShape="1">
          <a:blip r:embed="rId2">
            <a:extLst>
              <a:ext uri="{28A0092B-C50C-407E-A947-70E740481C1C}">
                <a14:useLocalDpi xmlns:a14="http://schemas.microsoft.com/office/drawing/2010/main"/>
              </a:ext>
            </a:extLst>
          </a:blip>
          <a:srcRect t="18327"/>
          <a:stretch/>
        </p:blipFill>
        <p:spPr bwMode="auto">
          <a:xfrm>
            <a:off x="1115616" y="2851036"/>
            <a:ext cx="6986165" cy="3925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70390" y="2060848"/>
            <a:ext cx="6120680" cy="369332"/>
          </a:xfrm>
          <a:prstGeom prst="rect">
            <a:avLst/>
          </a:prstGeom>
        </p:spPr>
        <p:txBody>
          <a:bodyPr wrap="square">
            <a:spAutoFit/>
          </a:bodyPr>
          <a:lstStyle/>
          <a:p>
            <a:r>
              <a:rPr lang="en-US" sz="1800" dirty="0">
                <a:solidFill>
                  <a:schemeClr val="bg1"/>
                </a:solidFill>
              </a:rPr>
              <a:t>Dose rates based on measurements and simulations</a:t>
            </a:r>
            <a:endParaRPr lang="en-US" sz="1800" dirty="0"/>
          </a:p>
        </p:txBody>
      </p:sp>
      <p:sp>
        <p:nvSpPr>
          <p:cNvPr id="7" name="Rectangle 6"/>
          <p:cNvSpPr/>
          <p:nvPr/>
        </p:nvSpPr>
        <p:spPr>
          <a:xfrm>
            <a:off x="2510255" y="116632"/>
            <a:ext cx="3474028" cy="461665"/>
          </a:xfrm>
          <a:prstGeom prst="rect">
            <a:avLst/>
          </a:prstGeom>
        </p:spPr>
        <p:txBody>
          <a:bodyPr wrap="none">
            <a:spAutoFit/>
          </a:bodyPr>
          <a:lstStyle/>
          <a:p>
            <a:r>
              <a:rPr lang="en-US" dirty="0">
                <a:solidFill>
                  <a:schemeClr val="bg1"/>
                </a:solidFill>
              </a:rPr>
              <a:t>Job and Dose Planning</a:t>
            </a:r>
            <a:endParaRPr lang="en-US" dirty="0"/>
          </a:p>
        </p:txBody>
      </p:sp>
      <mc:AlternateContent xmlns:mc="http://schemas.openxmlformats.org/markup-compatibility/2006" xmlns:a14="http://schemas.microsoft.com/office/drawing/2010/main">
        <mc:Choice Requires="a14">
          <p:sp>
            <p:nvSpPr>
              <p:cNvPr id="8" name="TextBox 7"/>
              <p:cNvSpPr txBox="1"/>
              <p:nvPr/>
            </p:nvSpPr>
            <p:spPr>
              <a:xfrm>
                <a:off x="1763688" y="1382838"/>
                <a:ext cx="5616624" cy="461986"/>
              </a:xfrm>
              <a:prstGeom prst="rect">
                <a:avLst/>
              </a:prstGeom>
              <a:noFill/>
            </p:spPr>
            <p:txBody>
              <a:bodyPr wrap="square" rtlCol="0">
                <a:spAutoFit/>
              </a:bodyPr>
              <a:lstStyle/>
              <a:p>
                <a:r>
                  <a:rPr lang="en-US" dirty="0">
                    <a:solidFill>
                      <a:schemeClr val="bg1"/>
                    </a:solidFill>
                  </a:rPr>
                  <a:t> </a:t>
                </a:r>
                <a14:m>
                  <m:oMath xmlns:m="http://schemas.openxmlformats.org/officeDocument/2006/math">
                    <m:r>
                      <m:rPr>
                        <m:sty m:val="p"/>
                      </m:rPr>
                      <a:rPr lang="en-US" smtClean="0">
                        <a:solidFill>
                          <a:schemeClr val="bg1"/>
                        </a:solidFill>
                        <a:latin typeface="Cambria Math"/>
                      </a:rPr>
                      <m:t>T</m:t>
                    </m:r>
                    <m:r>
                      <m:rPr>
                        <m:sty m:val="p"/>
                      </m:rPr>
                      <a:rPr lang="en-US" b="0" i="0" smtClean="0">
                        <a:solidFill>
                          <a:schemeClr val="bg1"/>
                        </a:solidFill>
                        <a:latin typeface="Cambria Math"/>
                      </a:rPr>
                      <m:t>otal</m:t>
                    </m:r>
                    <m:r>
                      <a:rPr lang="en-US" b="0" i="0" smtClean="0">
                        <a:solidFill>
                          <a:schemeClr val="bg1"/>
                        </a:solidFill>
                        <a:latin typeface="Cambria Math"/>
                      </a:rPr>
                      <m:t> </m:t>
                    </m:r>
                    <m:r>
                      <m:rPr>
                        <m:sty m:val="p"/>
                      </m:rPr>
                      <a:rPr lang="en-US" b="0" i="0" smtClean="0">
                        <a:solidFill>
                          <a:schemeClr val="bg1"/>
                        </a:solidFill>
                        <a:latin typeface="Cambria Math"/>
                      </a:rPr>
                      <m:t>dose</m:t>
                    </m:r>
                    <m:r>
                      <a:rPr lang="en-US" b="0" i="0" smtClean="0">
                        <a:solidFill>
                          <a:schemeClr val="bg1"/>
                        </a:solidFill>
                        <a:latin typeface="Cambria Math"/>
                      </a:rPr>
                      <m:t>=</m:t>
                    </m:r>
                    <m:nary>
                      <m:naryPr>
                        <m:chr m:val="∑"/>
                        <m:supHide m:val="on"/>
                        <m:ctrlPr>
                          <a:rPr lang="en-US" i="1" smtClean="0">
                            <a:solidFill>
                              <a:schemeClr val="bg1"/>
                            </a:solidFill>
                            <a:latin typeface="Cambria Math" panose="02040503050406030204" pitchFamily="18" charset="0"/>
                          </a:rPr>
                        </m:ctrlPr>
                      </m:naryPr>
                      <m:sub>
                        <m:r>
                          <m:rPr>
                            <m:brk m:alnAt="7"/>
                          </m:rPr>
                          <a:rPr lang="en-US" b="0" i="1" smtClean="0">
                            <a:solidFill>
                              <a:schemeClr val="bg1"/>
                            </a:solidFill>
                            <a:latin typeface="Cambria Math"/>
                          </a:rPr>
                          <m:t>𝑖</m:t>
                        </m:r>
                      </m:sub>
                      <m:sup/>
                      <m:e>
                        <m:sSub>
                          <m:sSubPr>
                            <m:ctrlPr>
                              <a:rPr lang="en-US" i="1" smtClean="0">
                                <a:solidFill>
                                  <a:schemeClr val="bg1"/>
                                </a:solidFill>
                                <a:latin typeface="Cambria Math" panose="02040503050406030204" pitchFamily="18" charset="0"/>
                              </a:rPr>
                            </m:ctrlPr>
                          </m:sSubPr>
                          <m:e>
                            <m:r>
                              <a:rPr lang="en-US" i="1">
                                <a:solidFill>
                                  <a:schemeClr val="bg1"/>
                                </a:solidFill>
                                <a:latin typeface="Cambria Math"/>
                              </a:rPr>
                              <m:t>𝐷𝑜𝑠𝑒</m:t>
                            </m:r>
                            <m:r>
                              <a:rPr lang="en-US" i="1">
                                <a:solidFill>
                                  <a:schemeClr val="bg1"/>
                                </a:solidFill>
                                <a:latin typeface="Cambria Math"/>
                              </a:rPr>
                              <m:t> </m:t>
                            </m:r>
                            <m:r>
                              <a:rPr lang="en-US" i="1">
                                <a:solidFill>
                                  <a:schemeClr val="bg1"/>
                                </a:solidFill>
                                <a:latin typeface="Cambria Math"/>
                              </a:rPr>
                              <m:t>𝑟𝑎𝑡𝑒</m:t>
                            </m:r>
                          </m:e>
                          <m:sub>
                            <m:r>
                              <a:rPr lang="en-US" b="0" i="1" smtClean="0">
                                <a:solidFill>
                                  <a:schemeClr val="bg1"/>
                                </a:solidFill>
                                <a:latin typeface="Cambria Math"/>
                              </a:rPr>
                              <m:t>𝑖</m:t>
                            </m:r>
                          </m:sub>
                        </m:sSub>
                        <m:r>
                          <a:rPr lang="en-US" b="0" i="1" smtClean="0">
                            <a:solidFill>
                              <a:schemeClr val="bg1"/>
                            </a:solidFill>
                            <a:latin typeface="Cambria Math"/>
                            <a:ea typeface="Cambria Math"/>
                          </a:rPr>
                          <m:t>×</m:t>
                        </m:r>
                        <m:sSub>
                          <m:sSubPr>
                            <m:ctrlPr>
                              <a:rPr lang="en-US" b="0" i="1" smtClean="0">
                                <a:solidFill>
                                  <a:schemeClr val="bg1"/>
                                </a:solidFill>
                                <a:latin typeface="Cambria Math" panose="02040503050406030204" pitchFamily="18" charset="0"/>
                                <a:ea typeface="Cambria Math"/>
                              </a:rPr>
                            </m:ctrlPr>
                          </m:sSubPr>
                          <m:e>
                            <m:r>
                              <a:rPr lang="en-US" i="1">
                                <a:solidFill>
                                  <a:schemeClr val="bg1"/>
                                </a:solidFill>
                                <a:latin typeface="Cambria Math"/>
                                <a:ea typeface="Cambria Math"/>
                              </a:rPr>
                              <m:t>𝑇𝑖𝑚𝑒</m:t>
                            </m:r>
                          </m:e>
                          <m:sub>
                            <m:r>
                              <a:rPr lang="en-US" b="0" i="1" smtClean="0">
                                <a:solidFill>
                                  <a:schemeClr val="bg1"/>
                                </a:solidFill>
                                <a:latin typeface="Cambria Math"/>
                                <a:ea typeface="Cambria Math"/>
                              </a:rPr>
                              <m:t>𝑖</m:t>
                            </m:r>
                          </m:sub>
                        </m:sSub>
                      </m:e>
                    </m:nary>
                  </m:oMath>
                </a14:m>
                <a:endParaRPr lang="en-US" dirty="0">
                  <a:solidFill>
                    <a:schemeClr val="bg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763688" y="1382838"/>
                <a:ext cx="5616624" cy="461986"/>
              </a:xfrm>
              <a:prstGeom prst="rect">
                <a:avLst/>
              </a:prstGeom>
              <a:blipFill rotWithShape="1">
                <a:blip r:embed="rId3"/>
                <a:stretch>
                  <a:fillRect t="-128947" b="-196053"/>
                </a:stretch>
              </a:blipFill>
            </p:spPr>
            <p:txBody>
              <a:bodyPr/>
              <a:lstStyle/>
              <a:p>
                <a:r>
                  <a:rPr lang="en-US">
                    <a:noFill/>
                  </a:rPr>
                  <a:t> </a:t>
                </a:r>
              </a:p>
            </p:txBody>
          </p:sp>
        </mc:Fallback>
      </mc:AlternateContent>
      <p:sp>
        <p:nvSpPr>
          <p:cNvPr id="9" name="TextBox 8"/>
          <p:cNvSpPr txBox="1"/>
          <p:nvPr/>
        </p:nvSpPr>
        <p:spPr>
          <a:xfrm>
            <a:off x="270390" y="620688"/>
            <a:ext cx="8334058" cy="646331"/>
          </a:xfrm>
          <a:prstGeom prst="rect">
            <a:avLst/>
          </a:prstGeom>
          <a:noFill/>
        </p:spPr>
        <p:txBody>
          <a:bodyPr wrap="square" rtlCol="0">
            <a:spAutoFit/>
          </a:bodyPr>
          <a:lstStyle/>
          <a:p>
            <a:r>
              <a:rPr lang="en-US" sz="1800" dirty="0">
                <a:solidFill>
                  <a:schemeClr val="bg1"/>
                </a:solidFill>
              </a:rPr>
              <a:t>For all working steps </a:t>
            </a:r>
            <a:r>
              <a:rPr lang="en-US" sz="1800" dirty="0" err="1">
                <a:solidFill>
                  <a:schemeClr val="bg1"/>
                </a:solidFill>
              </a:rPr>
              <a:t>i</a:t>
            </a:r>
            <a:r>
              <a:rPr lang="en-US" sz="1800" dirty="0">
                <a:solidFill>
                  <a:schemeClr val="bg1"/>
                </a:solidFill>
              </a:rPr>
              <a:t>, the </a:t>
            </a:r>
            <a:r>
              <a:rPr lang="en-US" sz="1800" dirty="0" err="1">
                <a:solidFill>
                  <a:schemeClr val="bg1"/>
                </a:solidFill>
              </a:rPr>
              <a:t>time</a:t>
            </a:r>
            <a:r>
              <a:rPr lang="en-US" sz="1800" baseline="-25000" dirty="0" err="1">
                <a:solidFill>
                  <a:schemeClr val="bg1"/>
                </a:solidFill>
              </a:rPr>
              <a:t>i</a:t>
            </a:r>
            <a:r>
              <a:rPr lang="en-US" sz="1800" dirty="0">
                <a:solidFill>
                  <a:schemeClr val="bg1"/>
                </a:solidFill>
              </a:rPr>
              <a:t> required and the given dose </a:t>
            </a:r>
            <a:r>
              <a:rPr lang="en-US" sz="1800" dirty="0" err="1">
                <a:solidFill>
                  <a:schemeClr val="bg1"/>
                </a:solidFill>
              </a:rPr>
              <a:t>rate</a:t>
            </a:r>
            <a:r>
              <a:rPr lang="en-US" sz="1800" baseline="-25000" dirty="0" err="1">
                <a:solidFill>
                  <a:schemeClr val="bg1"/>
                </a:solidFill>
              </a:rPr>
              <a:t>i</a:t>
            </a:r>
            <a:r>
              <a:rPr lang="en-US" sz="1800" dirty="0">
                <a:solidFill>
                  <a:schemeClr val="bg1"/>
                </a:solidFill>
              </a:rPr>
              <a:t> need to be assessed beforehand. </a:t>
            </a:r>
          </a:p>
        </p:txBody>
      </p:sp>
      <p:sp>
        <p:nvSpPr>
          <p:cNvPr id="10" name="TextBox 9"/>
          <p:cNvSpPr txBox="1"/>
          <p:nvPr/>
        </p:nvSpPr>
        <p:spPr>
          <a:xfrm>
            <a:off x="1171125" y="2524834"/>
            <a:ext cx="5472608" cy="369332"/>
          </a:xfrm>
          <a:prstGeom prst="rect">
            <a:avLst/>
          </a:prstGeom>
          <a:noFill/>
        </p:spPr>
        <p:txBody>
          <a:bodyPr wrap="square" rtlCol="0">
            <a:spAutoFit/>
          </a:bodyPr>
          <a:lstStyle/>
          <a:p>
            <a:r>
              <a:rPr lang="en-US" sz="1800" dirty="0">
                <a:solidFill>
                  <a:schemeClr val="bg1"/>
                </a:solidFill>
              </a:rPr>
              <a:t>Example: Work in a former SPS target area</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85786" y="132263"/>
            <a:ext cx="8153400" cy="990600"/>
          </a:xfrm>
          <a:noFill/>
        </p:spPr>
        <p:txBody>
          <a:bodyPr>
            <a:noAutofit/>
          </a:bodyPr>
          <a:lstStyle/>
          <a:p>
            <a:pPr algn="ctr"/>
            <a:r>
              <a:rPr lang="en-GB" sz="3600" dirty="0">
                <a:solidFill>
                  <a:schemeClr val="bg1"/>
                </a:solidFill>
              </a:rPr>
              <a:t>Removal of  highly radioactive blocks being located in a former SPS target area</a:t>
            </a:r>
          </a:p>
        </p:txBody>
      </p:sp>
      <p:sp>
        <p:nvSpPr>
          <p:cNvPr id="9" name="Slide Number Placeholder 8"/>
          <p:cNvSpPr>
            <a:spLocks noGrp="1"/>
          </p:cNvSpPr>
          <p:nvPr>
            <p:ph type="sldNum" sz="quarter" idx="12"/>
          </p:nvPr>
        </p:nvSpPr>
        <p:spPr/>
        <p:txBody>
          <a:bodyPr>
            <a:normAutofit fontScale="85000" lnSpcReduction="20000"/>
          </a:bodyPr>
          <a:lstStyle/>
          <a:p>
            <a:pPr>
              <a:defRPr/>
            </a:pPr>
            <a:fld id="{59F6A2D4-043A-4EFB-9508-8B57932F4AE9}" type="slidenum">
              <a:rPr lang="en-GB" smtClean="0"/>
              <a:pPr>
                <a:defRPr/>
              </a:pPr>
              <a:t>111</a:t>
            </a:fld>
            <a:endParaRPr lang="en-GB" dirty="0"/>
          </a:p>
        </p:txBody>
      </p:sp>
      <p:pic>
        <p:nvPicPr>
          <p:cNvPr id="62467" name="Picture 3" descr="C:\workshop\photos\TCC6 010 (Medium).jpg"/>
          <p:cNvPicPr>
            <a:picLocks noChangeAspect="1" noChangeArrowheads="1"/>
          </p:cNvPicPr>
          <p:nvPr/>
        </p:nvPicPr>
        <p:blipFill>
          <a:blip r:embed="rId2" cstate="print"/>
          <a:srcRect/>
          <a:stretch>
            <a:fillRect/>
          </a:stretch>
        </p:blipFill>
        <p:spPr bwMode="auto">
          <a:xfrm>
            <a:off x="785786" y="3500438"/>
            <a:ext cx="2214578" cy="2952770"/>
          </a:xfrm>
          <a:prstGeom prst="rect">
            <a:avLst/>
          </a:prstGeom>
          <a:noFill/>
        </p:spPr>
      </p:pic>
      <p:pic>
        <p:nvPicPr>
          <p:cNvPr id="62468" name="Picture 4" descr="C:\workshop\photos\IMG_1512 (Small).jpg"/>
          <p:cNvPicPr>
            <a:picLocks noChangeAspect="1" noChangeArrowheads="1"/>
          </p:cNvPicPr>
          <p:nvPr/>
        </p:nvPicPr>
        <p:blipFill>
          <a:blip r:embed="rId3" cstate="print"/>
          <a:srcRect/>
          <a:stretch>
            <a:fillRect/>
          </a:stretch>
        </p:blipFill>
        <p:spPr bwMode="auto">
          <a:xfrm>
            <a:off x="3059832" y="1191749"/>
            <a:ext cx="4037018" cy="3027764"/>
          </a:xfrm>
          <a:prstGeom prst="rect">
            <a:avLst/>
          </a:prstGeom>
          <a:noFill/>
        </p:spPr>
      </p:pic>
      <p:pic>
        <p:nvPicPr>
          <p:cNvPr id="62469" name="Picture 5" descr="C:\workshop\photos\IMG_1503 (Small).jpg"/>
          <p:cNvPicPr>
            <a:picLocks noChangeAspect="1" noChangeArrowheads="1"/>
          </p:cNvPicPr>
          <p:nvPr/>
        </p:nvPicPr>
        <p:blipFill>
          <a:blip r:embed="rId4" cstate="print"/>
          <a:srcRect/>
          <a:stretch>
            <a:fillRect/>
          </a:stretch>
        </p:blipFill>
        <p:spPr bwMode="auto">
          <a:xfrm>
            <a:off x="4752514" y="4046933"/>
            <a:ext cx="3251200" cy="2438400"/>
          </a:xfrm>
          <a:prstGeom prst="rect">
            <a:avLst/>
          </a:prstGeom>
          <a:noFill/>
        </p:spPr>
      </p:pic>
    </p:spTree>
    <p:extLst>
      <p:ext uri="{BB962C8B-B14F-4D97-AF65-F5344CB8AC3E}">
        <p14:creationId xmlns:p14="http://schemas.microsoft.com/office/powerpoint/2010/main" val="4101053245"/>
      </p:ext>
    </p:extLst>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685800" y="2130425"/>
            <a:ext cx="7772400" cy="1470025"/>
          </a:xfrm>
          <a:prstGeom prst="rect">
            <a:avLst/>
          </a:prstGeom>
        </p:spPr>
        <p:txBody>
          <a:bodyP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dirty="0">
                <a:solidFill>
                  <a:schemeClr val="bg1"/>
                </a:solidFill>
              </a:rPr>
              <a:t>ALARA example 3:</a:t>
            </a:r>
            <a:br>
              <a:rPr lang="en-US" dirty="0">
                <a:solidFill>
                  <a:schemeClr val="bg1"/>
                </a:solidFill>
              </a:rPr>
            </a:br>
            <a:br>
              <a:rPr lang="en-US" dirty="0">
                <a:solidFill>
                  <a:schemeClr val="bg1"/>
                </a:solidFill>
              </a:rPr>
            </a:br>
            <a:r>
              <a:rPr lang="en-US" i="1" dirty="0">
                <a:solidFill>
                  <a:schemeClr val="bg1"/>
                </a:solidFill>
              </a:rPr>
              <a:t>Repair work of CNGS horn and reflector</a:t>
            </a:r>
          </a:p>
        </p:txBody>
      </p:sp>
    </p:spTree>
    <p:extLst>
      <p:ext uri="{BB962C8B-B14F-4D97-AF65-F5344CB8AC3E}">
        <p14:creationId xmlns:p14="http://schemas.microsoft.com/office/powerpoint/2010/main" val="12449738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Rectangle 6"/>
          <p:cNvSpPr>
            <a:spLocks noGrp="1" noChangeArrowheads="1"/>
          </p:cNvSpPr>
          <p:nvPr>
            <p:ph type="sldNum" sz="quarter" idx="12"/>
          </p:nvPr>
        </p:nvSpPr>
        <p:spPr>
          <a:ln/>
        </p:spPr>
        <p:txBody>
          <a:bodyPr/>
          <a:lstStyle/>
          <a:p>
            <a:fld id="{47C24F10-4564-41EC-90B3-D209A1A32C41}" type="slidenum">
              <a:rPr lang="en-US"/>
              <a:pPr/>
              <a:t>113</a:t>
            </a:fld>
            <a:endParaRPr lang="en-US"/>
          </a:p>
        </p:txBody>
      </p:sp>
      <p:pic>
        <p:nvPicPr>
          <p:cNvPr id="195586" name="Picture 2" descr="Demontage_rampe_reflecteur 028"/>
          <p:cNvPicPr>
            <a:picLocks noChangeAspect="1" noChangeArrowheads="1"/>
          </p:cNvPicPr>
          <p:nvPr/>
        </p:nvPicPr>
        <p:blipFill>
          <a:blip r:embed="rId3" cstate="print"/>
          <a:srcRect/>
          <a:stretch>
            <a:fillRect/>
          </a:stretch>
        </p:blipFill>
        <p:spPr bwMode="auto">
          <a:xfrm>
            <a:off x="4392613" y="0"/>
            <a:ext cx="4751387" cy="6858000"/>
          </a:xfrm>
          <a:prstGeom prst="rect">
            <a:avLst/>
          </a:prstGeom>
          <a:noFill/>
        </p:spPr>
      </p:pic>
      <p:sp>
        <p:nvSpPr>
          <p:cNvPr id="195587" name="Rectangle 3"/>
          <p:cNvSpPr>
            <a:spLocks noGrp="1" noChangeArrowheads="1"/>
          </p:cNvSpPr>
          <p:nvPr>
            <p:ph type="title"/>
          </p:nvPr>
        </p:nvSpPr>
        <p:spPr>
          <a:xfrm>
            <a:off x="142844" y="214290"/>
            <a:ext cx="4256085" cy="787400"/>
          </a:xfrm>
          <a:noFill/>
        </p:spPr>
        <p:txBody>
          <a:bodyPr/>
          <a:lstStyle/>
          <a:p>
            <a:r>
              <a:rPr lang="en-US" sz="2800" dirty="0">
                <a:solidFill>
                  <a:schemeClr val="bg1"/>
                </a:solidFill>
              </a:rPr>
              <a:t>CNGS Horn und Reflector Repair</a:t>
            </a:r>
          </a:p>
        </p:txBody>
      </p:sp>
      <p:pic>
        <p:nvPicPr>
          <p:cNvPr id="195588" name="Picture 4" descr="CNGSLOGO2-5X3X300"/>
          <p:cNvPicPr>
            <a:picLocks noChangeAspect="1" noChangeArrowheads="1"/>
          </p:cNvPicPr>
          <p:nvPr/>
        </p:nvPicPr>
        <p:blipFill>
          <a:blip r:embed="rId4" cstate="print"/>
          <a:srcRect/>
          <a:stretch>
            <a:fillRect/>
          </a:stretch>
        </p:blipFill>
        <p:spPr bwMode="auto">
          <a:xfrm>
            <a:off x="8313738" y="6165850"/>
            <a:ext cx="744537" cy="623888"/>
          </a:xfrm>
          <a:prstGeom prst="rect">
            <a:avLst/>
          </a:prstGeom>
          <a:noFill/>
        </p:spPr>
      </p:pic>
      <p:sp>
        <p:nvSpPr>
          <p:cNvPr id="195589" name="Rectangle 5"/>
          <p:cNvSpPr>
            <a:spLocks noGrp="1" noChangeArrowheads="1"/>
          </p:cNvSpPr>
          <p:nvPr>
            <p:ph type="body" idx="1"/>
          </p:nvPr>
        </p:nvSpPr>
        <p:spPr>
          <a:xfrm>
            <a:off x="251520" y="1700808"/>
            <a:ext cx="3971955" cy="1236613"/>
          </a:xfrm>
          <a:noFill/>
        </p:spPr>
        <p:txBody>
          <a:bodyPr/>
          <a:lstStyle/>
          <a:p>
            <a:pPr marL="0" indent="0">
              <a:lnSpc>
                <a:spcPct val="80000"/>
              </a:lnSpc>
              <a:buNone/>
            </a:pPr>
            <a:r>
              <a:rPr lang="en-US" sz="2000" dirty="0">
                <a:solidFill>
                  <a:schemeClr val="bg1"/>
                </a:solidFill>
                <a:latin typeface="Calibri" pitchFamily="34" charset="0"/>
                <a:sym typeface="Wingdings" pitchFamily="2" charset="2"/>
              </a:rPr>
              <a:t>level II</a:t>
            </a:r>
          </a:p>
          <a:p>
            <a:pPr>
              <a:lnSpc>
                <a:spcPct val="80000"/>
              </a:lnSpc>
              <a:buFont typeface="Wingdings"/>
              <a:buChar char="à"/>
            </a:pPr>
            <a:r>
              <a:rPr lang="en-US" sz="2000" dirty="0" err="1">
                <a:solidFill>
                  <a:schemeClr val="bg1"/>
                </a:solidFill>
                <a:latin typeface="Calibri" pitchFamily="34" charset="0"/>
                <a:sym typeface="Wingdings" pitchFamily="2" charset="2"/>
              </a:rPr>
              <a:t>optimisation</a:t>
            </a:r>
            <a:r>
              <a:rPr lang="en-US" sz="2000" dirty="0">
                <a:solidFill>
                  <a:schemeClr val="bg1"/>
                </a:solidFill>
                <a:latin typeface="Calibri" pitchFamily="34" charset="0"/>
                <a:sym typeface="Wingdings" pitchFamily="2" charset="2"/>
              </a:rPr>
              <a:t> and documentation</a:t>
            </a:r>
          </a:p>
          <a:p>
            <a:pPr>
              <a:lnSpc>
                <a:spcPct val="80000"/>
              </a:lnSpc>
              <a:buFont typeface="Wingdings"/>
              <a:buChar char="à"/>
            </a:pPr>
            <a:r>
              <a:rPr lang="en-US" sz="2000" dirty="0">
                <a:solidFill>
                  <a:schemeClr val="bg1"/>
                </a:solidFill>
                <a:latin typeface="Calibri" pitchFamily="34" charset="0"/>
                <a:sym typeface="Wingdings" pitchFamily="2" charset="2"/>
              </a:rPr>
              <a:t>1.6 </a:t>
            </a:r>
            <a:r>
              <a:rPr lang="en-US" sz="2000" dirty="0" err="1">
                <a:solidFill>
                  <a:schemeClr val="bg1"/>
                </a:solidFill>
                <a:latin typeface="Calibri" pitchFamily="34" charset="0"/>
                <a:sym typeface="Wingdings" pitchFamily="2" charset="2"/>
              </a:rPr>
              <a:t>mSv</a:t>
            </a:r>
            <a:r>
              <a:rPr lang="en-US" sz="2000" dirty="0">
                <a:solidFill>
                  <a:schemeClr val="bg1"/>
                </a:solidFill>
                <a:latin typeface="Calibri" pitchFamily="34" charset="0"/>
                <a:sym typeface="Wingdings" pitchFamily="2" charset="2"/>
              </a:rPr>
              <a:t> collective dose</a:t>
            </a:r>
            <a:endParaRPr lang="en-US" sz="2000" dirty="0">
              <a:solidFill>
                <a:schemeClr val="bg1"/>
              </a:solidFill>
              <a:latin typeface="Calibri" pitchFamily="34" charset="0"/>
            </a:endParaRPr>
          </a:p>
        </p:txBody>
      </p:sp>
      <p:sp>
        <p:nvSpPr>
          <p:cNvPr id="195592" name="Text Box 8"/>
          <p:cNvSpPr txBox="1">
            <a:spLocks noChangeArrowheads="1"/>
          </p:cNvSpPr>
          <p:nvPr/>
        </p:nvSpPr>
        <p:spPr bwMode="auto">
          <a:xfrm>
            <a:off x="7204075" y="5446713"/>
            <a:ext cx="1976438" cy="396875"/>
          </a:xfrm>
          <a:prstGeom prst="rect">
            <a:avLst/>
          </a:prstGeom>
          <a:noFill/>
          <a:ln w="12700">
            <a:noFill/>
            <a:miter lim="800000"/>
            <a:headEnd type="none" w="sm" len="sm"/>
            <a:tailEnd type="none" w="sm" len="sm"/>
          </a:ln>
          <a:effectLst/>
        </p:spPr>
        <p:txBody>
          <a:bodyPr wrap="none">
            <a:spAutoFit/>
          </a:bodyPr>
          <a:lstStyle/>
          <a:p>
            <a:pPr eaLnBrk="0" hangingPunct="0"/>
            <a:r>
              <a:rPr lang="en-US" sz="2000" b="1"/>
              <a:t>Shielded cabin</a:t>
            </a:r>
          </a:p>
        </p:txBody>
      </p:sp>
      <p:sp>
        <p:nvSpPr>
          <p:cNvPr id="195593" name="Text Box 9"/>
          <p:cNvSpPr txBox="1">
            <a:spLocks noChangeArrowheads="1"/>
          </p:cNvSpPr>
          <p:nvPr/>
        </p:nvSpPr>
        <p:spPr bwMode="auto">
          <a:xfrm>
            <a:off x="5214942" y="5857892"/>
            <a:ext cx="1987550" cy="366713"/>
          </a:xfrm>
          <a:prstGeom prst="rect">
            <a:avLst/>
          </a:prstGeom>
          <a:noFill/>
          <a:ln w="12700">
            <a:noFill/>
            <a:miter lim="800000"/>
            <a:headEnd type="none" w="sm" len="sm"/>
            <a:tailEnd type="none" w="sm" len="sm"/>
          </a:ln>
          <a:effectLst/>
        </p:spPr>
        <p:txBody>
          <a:bodyPr wrap="none">
            <a:spAutoFit/>
          </a:bodyPr>
          <a:lstStyle/>
          <a:p>
            <a:pPr eaLnBrk="0" hangingPunct="0"/>
            <a:r>
              <a:rPr lang="en-US" b="1"/>
              <a:t>Mobile lead shield</a:t>
            </a:r>
          </a:p>
        </p:txBody>
      </p:sp>
      <p:sp>
        <p:nvSpPr>
          <p:cNvPr id="195594" name="Line 10"/>
          <p:cNvSpPr>
            <a:spLocks noChangeShapeType="1"/>
          </p:cNvSpPr>
          <p:nvPr/>
        </p:nvSpPr>
        <p:spPr bwMode="auto">
          <a:xfrm flipV="1">
            <a:off x="5857875" y="4752975"/>
            <a:ext cx="223838" cy="1069975"/>
          </a:xfrm>
          <a:prstGeom prst="line">
            <a:avLst/>
          </a:prstGeom>
          <a:noFill/>
          <a:ln w="9525">
            <a:solidFill>
              <a:schemeClr val="bg1"/>
            </a:solidFill>
            <a:round/>
            <a:headEnd/>
            <a:tailEnd type="triangle" w="med" len="med"/>
          </a:ln>
          <a:effectLst/>
        </p:spPr>
        <p:txBody>
          <a:bodyPr/>
          <a:lstStyle/>
          <a:p>
            <a:endParaRPr lang="en-GB"/>
          </a:p>
        </p:txBody>
      </p:sp>
      <p:sp>
        <p:nvSpPr>
          <p:cNvPr id="195595" name="Line 11"/>
          <p:cNvSpPr>
            <a:spLocks noChangeShapeType="1"/>
          </p:cNvSpPr>
          <p:nvPr/>
        </p:nvSpPr>
        <p:spPr bwMode="auto">
          <a:xfrm flipH="1" flipV="1">
            <a:off x="7858125" y="3970338"/>
            <a:ext cx="455613" cy="1476375"/>
          </a:xfrm>
          <a:prstGeom prst="line">
            <a:avLst/>
          </a:prstGeom>
          <a:noFill/>
          <a:ln w="9525">
            <a:solidFill>
              <a:schemeClr val="bg1"/>
            </a:solidFill>
            <a:round/>
            <a:headEnd/>
            <a:tailEnd type="triangle" w="med" len="med"/>
          </a:ln>
          <a:effectLst/>
        </p:spPr>
        <p:txBody>
          <a:bodyPr/>
          <a:lstStyle/>
          <a:p>
            <a:endParaRPr lang="en-GB"/>
          </a:p>
        </p:txBody>
      </p:sp>
      <p:pic>
        <p:nvPicPr>
          <p:cNvPr id="195596" name="Picture 12" descr="IMG_0757"/>
          <p:cNvPicPr>
            <a:picLocks noChangeAspect="1" noChangeArrowheads="1"/>
          </p:cNvPicPr>
          <p:nvPr/>
        </p:nvPicPr>
        <p:blipFill>
          <a:blip r:embed="rId5" cstate="print"/>
          <a:srcRect/>
          <a:stretch>
            <a:fillRect/>
          </a:stretch>
        </p:blipFill>
        <p:spPr bwMode="auto">
          <a:xfrm>
            <a:off x="428596" y="3786190"/>
            <a:ext cx="3217863" cy="2614613"/>
          </a:xfrm>
          <a:prstGeom prst="rect">
            <a:avLst/>
          </a:prstGeom>
          <a:noFill/>
        </p:spPr>
      </p:pic>
    </p:spTree>
    <p:extLst>
      <p:ext uri="{BB962C8B-B14F-4D97-AF65-F5344CB8AC3E}">
        <p14:creationId xmlns:p14="http://schemas.microsoft.com/office/powerpoint/2010/main" val="776603245"/>
      </p:ext>
    </p:extLst>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305800" cy="2376264"/>
          </a:xfrm>
        </p:spPr>
        <p:txBody>
          <a:bodyPr>
            <a:normAutofit/>
          </a:bodyPr>
          <a:lstStyle/>
          <a:p>
            <a:pPr algn="ctr"/>
            <a:r>
              <a:rPr lang="en-GB" dirty="0"/>
              <a:t>Radiation detector systems used to measure mixed radiation fields at workplaces</a:t>
            </a:r>
          </a:p>
        </p:txBody>
      </p:sp>
    </p:spTree>
    <p:extLst>
      <p:ext uri="{BB962C8B-B14F-4D97-AF65-F5344CB8AC3E}">
        <p14:creationId xmlns:p14="http://schemas.microsoft.com/office/powerpoint/2010/main" val="351637549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pPr algn="ctr">
              <a:buClr>
                <a:schemeClr val="tx1"/>
              </a:buClr>
            </a:pPr>
            <a:r>
              <a:rPr lang="en-GB" dirty="0"/>
              <a:t>Goal of this chapter</a:t>
            </a:r>
          </a:p>
        </p:txBody>
      </p:sp>
      <p:sp>
        <p:nvSpPr>
          <p:cNvPr id="3" name="Content Placeholder 2"/>
          <p:cNvSpPr>
            <a:spLocks noGrp="1"/>
          </p:cNvSpPr>
          <p:nvPr>
            <p:ph idx="1"/>
          </p:nvPr>
        </p:nvSpPr>
        <p:spPr>
          <a:xfrm>
            <a:off x="215516" y="1556792"/>
            <a:ext cx="8712968" cy="4114800"/>
          </a:xfrm>
        </p:spPr>
        <p:txBody>
          <a:bodyPr/>
          <a:lstStyle/>
          <a:p>
            <a:pPr>
              <a:buClr>
                <a:schemeClr val="tx1"/>
              </a:buClr>
              <a:buFont typeface="Arial" panose="020B0604020202020204" pitchFamily="34" charset="0"/>
              <a:buChar char="•"/>
            </a:pPr>
            <a:r>
              <a:rPr lang="en-GB" sz="2400" dirty="0">
                <a:solidFill>
                  <a:schemeClr val="tx1"/>
                </a:solidFill>
              </a:rPr>
              <a:t>We will introduce the RAMSES system using three different radiation detector types which are mainly used </a:t>
            </a:r>
            <a:r>
              <a:rPr lang="en-GB" sz="2400" dirty="0"/>
              <a:t>as fixed detector systems </a:t>
            </a:r>
            <a:r>
              <a:rPr lang="en-GB" sz="2400" dirty="0">
                <a:solidFill>
                  <a:schemeClr val="tx1"/>
                </a:solidFill>
              </a:rPr>
              <a:t>at CERN</a:t>
            </a:r>
          </a:p>
          <a:p>
            <a:pPr marL="0" indent="0">
              <a:buClr>
                <a:schemeClr val="tx1"/>
              </a:buClr>
              <a:buNone/>
            </a:pPr>
            <a:endParaRPr lang="en-GB" sz="2400" dirty="0"/>
          </a:p>
          <a:p>
            <a:pPr>
              <a:buClr>
                <a:schemeClr val="tx1"/>
              </a:buClr>
              <a:buFont typeface="Arial" panose="020B0604020202020204" pitchFamily="34" charset="0"/>
              <a:buChar char="•"/>
            </a:pPr>
            <a:r>
              <a:rPr lang="en-GB" sz="2400" dirty="0"/>
              <a:t>We will learn about their main fields of application in terms of radiation fields.</a:t>
            </a:r>
            <a:endParaRPr lang="en-GB" sz="2400" dirty="0">
              <a:solidFill>
                <a:schemeClr val="tx1"/>
              </a:solidFill>
            </a:endParaRPr>
          </a:p>
        </p:txBody>
      </p:sp>
      <p:sp>
        <p:nvSpPr>
          <p:cNvPr id="4" name="Slide Number Placeholder 3"/>
          <p:cNvSpPr>
            <a:spLocks noGrp="1"/>
          </p:cNvSpPr>
          <p:nvPr>
            <p:ph type="sldNum" sz="quarter" idx="12"/>
          </p:nvPr>
        </p:nvSpPr>
        <p:spPr>
          <a:xfrm>
            <a:off x="8359080" y="6569533"/>
            <a:ext cx="533400" cy="244475"/>
          </a:xfrm>
        </p:spPr>
        <p:txBody>
          <a:bodyPr>
            <a:norm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743480-5EB3-4DFB-9806-67D7728D55A4}" type="slidenum">
              <a:rPr kumimoji="0" lang="en-US" sz="1200" b="0" i="0" u="none" strike="noStrike" kern="1200" cap="none" spc="0" normalizeH="0" baseline="0" noProof="0" smtClean="0">
                <a:ln>
                  <a:noFill/>
                </a:ln>
                <a:solidFill>
                  <a:prstClr val="black"/>
                </a:solidFill>
                <a:effectLst/>
                <a:uLnTx/>
                <a:uFillTx/>
                <a:latin typeface="Constantia" panose="02030602050306030303"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115</a:t>
            </a:fld>
            <a:endParaRPr kumimoji="0" lang="en-US" sz="1200" b="0" i="0" u="none" strike="noStrike" kern="1200" cap="none" spc="0" normalizeH="0" baseline="0" noProof="0" dirty="0">
              <a:ln>
                <a:noFill/>
              </a:ln>
              <a:solidFill>
                <a:prstClr val="black"/>
              </a:solidFill>
              <a:effectLst/>
              <a:uLnTx/>
              <a:uFillTx/>
              <a:latin typeface="Constantia" panose="02030602050306030303" pitchFamily="18" charset="0"/>
              <a:ea typeface="+mn-ea"/>
              <a:cs typeface="+mn-cs"/>
            </a:endParaRPr>
          </a:p>
        </p:txBody>
      </p:sp>
    </p:spTree>
    <p:extLst>
      <p:ext uri="{BB962C8B-B14F-4D97-AF65-F5344CB8AC3E}">
        <p14:creationId xmlns:p14="http://schemas.microsoft.com/office/powerpoint/2010/main" val="151828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7" name="AutoShape 3">
            <a:hlinkClick r:id="rId4" action="ppaction://hlinksldjump" highlightClick="1"/>
          </p:cNvPr>
          <p:cNvSpPr>
            <a:spLocks noChangeArrowheads="1"/>
          </p:cNvSpPr>
          <p:nvPr/>
        </p:nvSpPr>
        <p:spPr bwMode="auto">
          <a:xfrm>
            <a:off x="457200" y="609600"/>
            <a:ext cx="8382000" cy="957263"/>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pSp>
        <p:nvGrpSpPr>
          <p:cNvPr id="62595" name="Group 131"/>
          <p:cNvGrpSpPr>
            <a:grpSpLocks/>
          </p:cNvGrpSpPr>
          <p:nvPr/>
        </p:nvGrpSpPr>
        <p:grpSpPr bwMode="auto">
          <a:xfrm>
            <a:off x="684213" y="908050"/>
            <a:ext cx="8120062" cy="5256213"/>
            <a:chOff x="508" y="890"/>
            <a:chExt cx="5115" cy="3311"/>
          </a:xfrm>
        </p:grpSpPr>
        <p:sp>
          <p:nvSpPr>
            <p:cNvPr id="62468" name="Oval 4"/>
            <p:cNvSpPr>
              <a:spLocks noChangeArrowheads="1"/>
            </p:cNvSpPr>
            <p:nvPr/>
          </p:nvSpPr>
          <p:spPr bwMode="auto">
            <a:xfrm>
              <a:off x="508" y="2026"/>
              <a:ext cx="4884" cy="2175"/>
            </a:xfrm>
            <a:prstGeom prst="ellipse">
              <a:avLst/>
            </a:prstGeom>
            <a:solidFill>
              <a:srgbClr val="EBFFE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469" name="Oval 5"/>
            <p:cNvSpPr>
              <a:spLocks noChangeArrowheads="1"/>
            </p:cNvSpPr>
            <p:nvPr/>
          </p:nvSpPr>
          <p:spPr bwMode="auto">
            <a:xfrm>
              <a:off x="1603" y="2532"/>
              <a:ext cx="1474" cy="888"/>
            </a:xfrm>
            <a:prstGeom prst="ellipse">
              <a:avLst/>
            </a:prstGeom>
            <a:solidFill>
              <a:srgbClr val="FF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pSp>
          <p:nvGrpSpPr>
            <p:cNvPr id="62470" name="Group 6"/>
            <p:cNvGrpSpPr>
              <a:grpSpLocks/>
            </p:cNvGrpSpPr>
            <p:nvPr/>
          </p:nvGrpSpPr>
          <p:grpSpPr bwMode="auto">
            <a:xfrm>
              <a:off x="635" y="3021"/>
              <a:ext cx="841" cy="621"/>
              <a:chOff x="2400" y="864"/>
              <a:chExt cx="960" cy="672"/>
            </a:xfrm>
          </p:grpSpPr>
          <p:sp>
            <p:nvSpPr>
              <p:cNvPr id="62471" name="Line 7"/>
              <p:cNvSpPr>
                <a:spLocks noChangeShapeType="1"/>
              </p:cNvSpPr>
              <p:nvPr/>
            </p:nvSpPr>
            <p:spPr bwMode="auto">
              <a:xfrm flipH="1" flipV="1">
                <a:off x="3168" y="1392"/>
                <a:ext cx="192" cy="96"/>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472" name="Line 8"/>
              <p:cNvSpPr>
                <a:spLocks noChangeShapeType="1"/>
              </p:cNvSpPr>
              <p:nvPr/>
            </p:nvSpPr>
            <p:spPr bwMode="auto">
              <a:xfrm flipV="1">
                <a:off x="3168" y="1296"/>
                <a:ext cx="0" cy="96"/>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473" name="Line 9"/>
              <p:cNvSpPr>
                <a:spLocks noChangeShapeType="1"/>
              </p:cNvSpPr>
              <p:nvPr/>
            </p:nvSpPr>
            <p:spPr bwMode="auto">
              <a:xfrm flipH="1" flipV="1">
                <a:off x="2928" y="1296"/>
                <a:ext cx="384" cy="19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474" name="Object 10"/>
              <p:cNvGraphicFramePr>
                <a:graphicFrameLocks noChangeAspect="1"/>
              </p:cNvGraphicFramePr>
              <p:nvPr/>
            </p:nvGraphicFramePr>
            <p:xfrm>
              <a:off x="3120" y="1152"/>
              <a:ext cx="106" cy="172"/>
            </p:xfrm>
            <a:graphic>
              <a:graphicData uri="http://schemas.openxmlformats.org/presentationml/2006/ole">
                <mc:AlternateContent xmlns:mc="http://schemas.openxmlformats.org/markup-compatibility/2006">
                  <mc:Choice xmlns:v="urn:schemas-microsoft-com:vml" Requires="v">
                    <p:oleObj spid="_x0000_s126008" name="Designer Drawing" r:id="rId5" imgW="262800" imgH="427320" progId="Designer.Drawing.7">
                      <p:embed/>
                    </p:oleObj>
                  </mc:Choice>
                  <mc:Fallback>
                    <p:oleObj name="Designer Drawing" r:id="rId5" imgW="262800" imgH="427320" progId="Designer.Drawing.7">
                      <p:embed/>
                      <p:pic>
                        <p:nvPicPr>
                          <p:cNvPr id="62474"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0" y="1152"/>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475" name="Line 11"/>
              <p:cNvSpPr>
                <a:spLocks noChangeShapeType="1"/>
              </p:cNvSpPr>
              <p:nvPr/>
            </p:nvSpPr>
            <p:spPr bwMode="auto">
              <a:xfrm flipV="1">
                <a:off x="2928" y="1200"/>
                <a:ext cx="0" cy="96"/>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476" name="Object 12"/>
              <p:cNvGraphicFramePr>
                <a:graphicFrameLocks noChangeAspect="1"/>
              </p:cNvGraphicFramePr>
              <p:nvPr/>
            </p:nvGraphicFramePr>
            <p:xfrm>
              <a:off x="2880" y="1056"/>
              <a:ext cx="106" cy="172"/>
            </p:xfrm>
            <a:graphic>
              <a:graphicData uri="http://schemas.openxmlformats.org/presentationml/2006/ole">
                <mc:AlternateContent xmlns:mc="http://schemas.openxmlformats.org/markup-compatibility/2006">
                  <mc:Choice xmlns:v="urn:schemas-microsoft-com:vml" Requires="v">
                    <p:oleObj spid="_x0000_s126009" name="Designer Drawing" r:id="rId7" imgW="262800" imgH="427320" progId="Designer.Drawing.7">
                      <p:embed/>
                    </p:oleObj>
                  </mc:Choice>
                  <mc:Fallback>
                    <p:oleObj name="Designer Drawing" r:id="rId7" imgW="262800" imgH="427320" progId="Designer.Drawing.7">
                      <p:embed/>
                      <p:pic>
                        <p:nvPicPr>
                          <p:cNvPr id="62476"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0" y="1056"/>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477" name="Line 13"/>
              <p:cNvSpPr>
                <a:spLocks noChangeShapeType="1"/>
              </p:cNvSpPr>
              <p:nvPr/>
            </p:nvSpPr>
            <p:spPr bwMode="auto">
              <a:xfrm flipH="1" flipV="1">
                <a:off x="2688" y="1200"/>
                <a:ext cx="672" cy="336"/>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478" name="Line 14"/>
              <p:cNvSpPr>
                <a:spLocks noChangeShapeType="1"/>
              </p:cNvSpPr>
              <p:nvPr/>
            </p:nvSpPr>
            <p:spPr bwMode="auto">
              <a:xfrm flipV="1">
                <a:off x="2688" y="1104"/>
                <a:ext cx="0" cy="96"/>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479" name="Line 15"/>
              <p:cNvSpPr>
                <a:spLocks noChangeShapeType="1"/>
              </p:cNvSpPr>
              <p:nvPr/>
            </p:nvSpPr>
            <p:spPr bwMode="auto">
              <a:xfrm flipH="1" flipV="1">
                <a:off x="2448" y="1104"/>
                <a:ext cx="864" cy="432"/>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480" name="Object 16"/>
              <p:cNvGraphicFramePr>
                <a:graphicFrameLocks noChangeAspect="1"/>
              </p:cNvGraphicFramePr>
              <p:nvPr/>
            </p:nvGraphicFramePr>
            <p:xfrm>
              <a:off x="2640" y="960"/>
              <a:ext cx="106" cy="172"/>
            </p:xfrm>
            <a:graphic>
              <a:graphicData uri="http://schemas.openxmlformats.org/presentationml/2006/ole">
                <mc:AlternateContent xmlns:mc="http://schemas.openxmlformats.org/markup-compatibility/2006">
                  <mc:Choice xmlns:v="urn:schemas-microsoft-com:vml" Requires="v">
                    <p:oleObj spid="_x0000_s126010" name="Designer Drawing" r:id="rId8" imgW="262800" imgH="427320" progId="Designer.Drawing.7">
                      <p:embed/>
                    </p:oleObj>
                  </mc:Choice>
                  <mc:Fallback>
                    <p:oleObj name="Designer Drawing" r:id="rId8" imgW="262800" imgH="427320" progId="Designer.Drawing.7">
                      <p:embed/>
                      <p:pic>
                        <p:nvPicPr>
                          <p:cNvPr id="62480"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0" y="960"/>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481" name="Line 17"/>
              <p:cNvSpPr>
                <a:spLocks noChangeShapeType="1"/>
              </p:cNvSpPr>
              <p:nvPr/>
            </p:nvSpPr>
            <p:spPr bwMode="auto">
              <a:xfrm flipV="1">
                <a:off x="2448" y="1008"/>
                <a:ext cx="0" cy="96"/>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482" name="Object 18"/>
              <p:cNvGraphicFramePr>
                <a:graphicFrameLocks noChangeAspect="1"/>
              </p:cNvGraphicFramePr>
              <p:nvPr/>
            </p:nvGraphicFramePr>
            <p:xfrm>
              <a:off x="2400" y="864"/>
              <a:ext cx="106" cy="172"/>
            </p:xfrm>
            <a:graphic>
              <a:graphicData uri="http://schemas.openxmlformats.org/presentationml/2006/ole">
                <mc:AlternateContent xmlns:mc="http://schemas.openxmlformats.org/markup-compatibility/2006">
                  <mc:Choice xmlns:v="urn:schemas-microsoft-com:vml" Requires="v">
                    <p:oleObj spid="_x0000_s126011" name="Designer Drawing" r:id="rId9" imgW="262800" imgH="427320" progId="Designer.Drawing.7">
                      <p:embed/>
                    </p:oleObj>
                  </mc:Choice>
                  <mc:Fallback>
                    <p:oleObj name="Designer Drawing" r:id="rId9" imgW="262800" imgH="427320" progId="Designer.Drawing.7">
                      <p:embed/>
                      <p:pic>
                        <p:nvPicPr>
                          <p:cNvPr id="62482" name="Object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0" y="864"/>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62483" name="Group 19"/>
            <p:cNvGrpSpPr>
              <a:grpSpLocks/>
            </p:cNvGrpSpPr>
            <p:nvPr/>
          </p:nvGrpSpPr>
          <p:grpSpPr bwMode="auto">
            <a:xfrm>
              <a:off x="551" y="1023"/>
              <a:ext cx="1220" cy="743"/>
              <a:chOff x="551" y="1165"/>
              <a:chExt cx="1220" cy="743"/>
            </a:xfrm>
          </p:grpSpPr>
          <p:graphicFrame>
            <p:nvGraphicFramePr>
              <p:cNvPr id="62484" name="Object 20">
                <a:hlinkClick r:id="" action="ppaction://ole?verb=0"/>
              </p:cNvPr>
              <p:cNvGraphicFramePr>
                <a:graphicFrameLocks/>
              </p:cNvGraphicFramePr>
              <p:nvPr/>
            </p:nvGraphicFramePr>
            <p:xfrm>
              <a:off x="887" y="1165"/>
              <a:ext cx="337" cy="528"/>
            </p:xfrm>
            <a:graphic>
              <a:graphicData uri="http://schemas.openxmlformats.org/presentationml/2006/ole">
                <mc:AlternateContent xmlns:mc="http://schemas.openxmlformats.org/markup-compatibility/2006">
                  <mc:Choice xmlns:v="urn:schemas-microsoft-com:vml" Requires="v">
                    <p:oleObj spid="_x0000_s126012" name="Clip" r:id="rId10" imgW="3396960" imgH="3809880" progId="MS_ClipArt_Gallery.2">
                      <p:embed/>
                    </p:oleObj>
                  </mc:Choice>
                  <mc:Fallback>
                    <p:oleObj name="Clip" r:id="rId10" imgW="3396960" imgH="3809880" progId="MS_ClipArt_Gallery.2">
                      <p:embed/>
                      <p:pic>
                        <p:nvPicPr>
                          <p:cNvPr id="62484" name="Object 20">
                            <a:hlinkClick r:id="" action="ppaction://ole?verb=0"/>
                          </p:cNvPr>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87" y="1165"/>
                            <a:ext cx="337"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62485" name="AutoShape 21"/>
              <p:cNvCxnSpPr>
                <a:cxnSpLocks noChangeShapeType="1"/>
                <a:endCxn id="62548" idx="2"/>
              </p:cNvCxnSpPr>
              <p:nvPr/>
            </p:nvCxnSpPr>
            <p:spPr bwMode="auto">
              <a:xfrm flipV="1">
                <a:off x="1224" y="1320"/>
                <a:ext cx="547" cy="109"/>
              </a:xfrm>
              <a:prstGeom prst="curvedConnector3">
                <a:avLst>
                  <a:gd name="adj1" fmla="val 49907"/>
                </a:avLst>
              </a:prstGeom>
              <a:noFill/>
              <a:ln w="25400">
                <a:solidFill>
                  <a:srgbClr val="99CCFF"/>
                </a:solidFill>
                <a:prstDash val="sysDot"/>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486" name="Rectangle 22"/>
              <p:cNvSpPr>
                <a:spLocks noChangeArrowheads="1"/>
              </p:cNvSpPr>
              <p:nvPr/>
            </p:nvSpPr>
            <p:spPr bwMode="auto">
              <a:xfrm>
                <a:off x="551" y="1696"/>
                <a:ext cx="6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RP Data Base</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long term storage</a:t>
                </a:r>
              </a:p>
            </p:txBody>
          </p:sp>
        </p:grpSp>
        <p:grpSp>
          <p:nvGrpSpPr>
            <p:cNvPr id="62487" name="Group 23"/>
            <p:cNvGrpSpPr>
              <a:grpSpLocks/>
            </p:cNvGrpSpPr>
            <p:nvPr/>
          </p:nvGrpSpPr>
          <p:grpSpPr bwMode="auto">
            <a:xfrm>
              <a:off x="3539" y="2266"/>
              <a:ext cx="463" cy="532"/>
              <a:chOff x="3539" y="2408"/>
              <a:chExt cx="463" cy="532"/>
            </a:xfrm>
          </p:grpSpPr>
          <p:pic>
            <p:nvPicPr>
              <p:cNvPr id="62488" name="Picture 24" descr="COMP7"/>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39" y="2408"/>
                <a:ext cx="379" cy="284"/>
              </a:xfrm>
              <a:prstGeom prst="rect">
                <a:avLst/>
              </a:prstGeom>
              <a:noFill/>
              <a:extLst>
                <a:ext uri="{909E8E84-426E-40DD-AFC4-6F175D3DCCD1}">
                  <a14:hiddenFill xmlns:a14="http://schemas.microsoft.com/office/drawing/2010/main">
                    <a:solidFill>
                      <a:srgbClr val="FFFFFF"/>
                    </a:solidFill>
                  </a14:hiddenFill>
                </a:ext>
              </a:extLst>
            </p:spPr>
          </p:pic>
          <p:cxnSp>
            <p:nvCxnSpPr>
              <p:cNvPr id="62489" name="AutoShape 25"/>
              <p:cNvCxnSpPr>
                <a:cxnSpLocks noChangeShapeType="1"/>
                <a:stCxn id="62488" idx="2"/>
              </p:cNvCxnSpPr>
              <p:nvPr/>
            </p:nvCxnSpPr>
            <p:spPr bwMode="auto">
              <a:xfrm rot="16200000" flipH="1">
                <a:off x="3742" y="2679"/>
                <a:ext cx="248" cy="273"/>
              </a:xfrm>
              <a:prstGeom prst="curvedConnector3">
                <a:avLst>
                  <a:gd name="adj1" fmla="val 50000"/>
                </a:avLst>
              </a:prstGeom>
              <a:noFill/>
              <a:ln w="25400">
                <a:solidFill>
                  <a:schemeClr val="accent1"/>
                </a:solidFill>
                <a:prstDash val="sysDot"/>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2490" name="Group 26"/>
            <p:cNvGrpSpPr>
              <a:grpSpLocks/>
            </p:cNvGrpSpPr>
            <p:nvPr/>
          </p:nvGrpSpPr>
          <p:grpSpPr bwMode="auto">
            <a:xfrm>
              <a:off x="1200" y="2114"/>
              <a:ext cx="3915" cy="1848"/>
              <a:chOff x="1182" y="2274"/>
              <a:chExt cx="3915" cy="1848"/>
            </a:xfrm>
          </p:grpSpPr>
          <p:grpSp>
            <p:nvGrpSpPr>
              <p:cNvPr id="62491" name="Group 27"/>
              <p:cNvGrpSpPr>
                <a:grpSpLocks/>
              </p:cNvGrpSpPr>
              <p:nvPr/>
            </p:nvGrpSpPr>
            <p:grpSpPr bwMode="auto">
              <a:xfrm>
                <a:off x="1182" y="2363"/>
                <a:ext cx="1108" cy="1730"/>
                <a:chOff x="2640" y="192"/>
                <a:chExt cx="1264" cy="1871"/>
              </a:xfrm>
            </p:grpSpPr>
            <p:sp>
              <p:nvSpPr>
                <p:cNvPr id="62492" name="Line 28"/>
                <p:cNvSpPr>
                  <a:spLocks noChangeShapeType="1"/>
                </p:cNvSpPr>
                <p:nvPr/>
              </p:nvSpPr>
              <p:spPr bwMode="auto">
                <a:xfrm flipH="1" flipV="1">
                  <a:off x="3120" y="1392"/>
                  <a:ext cx="480" cy="24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493" name="Line 29"/>
                <p:cNvSpPr>
                  <a:spLocks noChangeShapeType="1"/>
                </p:cNvSpPr>
                <p:nvPr/>
              </p:nvSpPr>
              <p:spPr bwMode="auto">
                <a:xfrm flipV="1">
                  <a:off x="3120" y="1536"/>
                  <a:ext cx="288" cy="144"/>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494" name="Object 30"/>
                <p:cNvGraphicFramePr>
                  <a:graphicFrameLocks noChangeAspect="1"/>
                </p:cNvGraphicFramePr>
                <p:nvPr/>
              </p:nvGraphicFramePr>
              <p:xfrm>
                <a:off x="2880" y="1632"/>
                <a:ext cx="298" cy="205"/>
              </p:xfrm>
              <a:graphic>
                <a:graphicData uri="http://schemas.openxmlformats.org/presentationml/2006/ole">
                  <mc:AlternateContent xmlns:mc="http://schemas.openxmlformats.org/markup-compatibility/2006">
                    <mc:Choice xmlns:v="urn:schemas-microsoft-com:vml" Requires="v">
                      <p:oleObj spid="_x0000_s126013" name="Designer Drawing" r:id="rId13" imgW="473040" imgH="326520" progId="Designer.Drawing.7">
                        <p:embed/>
                      </p:oleObj>
                    </mc:Choice>
                    <mc:Fallback>
                      <p:oleObj name="Designer Drawing" r:id="rId13" imgW="473040" imgH="326520" progId="Designer.Drawing.7">
                        <p:embed/>
                        <p:pic>
                          <p:nvPicPr>
                            <p:cNvPr id="62494" name="Object 3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80" y="1632"/>
                              <a:ext cx="29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2495" name="Object 31"/>
                <p:cNvGraphicFramePr>
                  <a:graphicFrameLocks noChangeAspect="1"/>
                </p:cNvGraphicFramePr>
                <p:nvPr/>
              </p:nvGraphicFramePr>
              <p:xfrm>
                <a:off x="3552" y="1584"/>
                <a:ext cx="94" cy="80"/>
              </p:xfrm>
              <a:graphic>
                <a:graphicData uri="http://schemas.openxmlformats.org/presentationml/2006/ole">
                  <mc:AlternateContent xmlns:mc="http://schemas.openxmlformats.org/markup-compatibility/2006">
                    <mc:Choice xmlns:v="urn:schemas-microsoft-com:vml" Requires="v">
                      <p:oleObj spid="_x0000_s126014" name="Designer Drawing" r:id="rId15" imgW="149760" imgH="128520" progId="Designer.Drawing.7">
                        <p:embed/>
                      </p:oleObj>
                    </mc:Choice>
                    <mc:Fallback>
                      <p:oleObj name="Designer Drawing" r:id="rId15" imgW="149760" imgH="128520" progId="Designer.Drawing.7">
                        <p:embed/>
                        <p:pic>
                          <p:nvPicPr>
                            <p:cNvPr id="62495" name="Object 3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552" y="1584"/>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496" name="Line 32"/>
                <p:cNvSpPr>
                  <a:spLocks noChangeShapeType="1"/>
                </p:cNvSpPr>
                <p:nvPr/>
              </p:nvSpPr>
              <p:spPr bwMode="auto">
                <a:xfrm flipH="1" flipV="1">
                  <a:off x="2784" y="1200"/>
                  <a:ext cx="336" cy="192"/>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497" name="Line 33"/>
                <p:cNvSpPr>
                  <a:spLocks noChangeShapeType="1"/>
                </p:cNvSpPr>
                <p:nvPr/>
              </p:nvSpPr>
              <p:spPr bwMode="auto">
                <a:xfrm flipH="1" flipV="1">
                  <a:off x="2640" y="576"/>
                  <a:ext cx="144" cy="624"/>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498" name="Line 34"/>
                <p:cNvSpPr>
                  <a:spLocks noChangeShapeType="1"/>
                </p:cNvSpPr>
                <p:nvPr/>
              </p:nvSpPr>
              <p:spPr bwMode="auto">
                <a:xfrm flipV="1">
                  <a:off x="2640" y="192"/>
                  <a:ext cx="960" cy="384"/>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499" name="Text Box 35"/>
                <p:cNvSpPr txBox="1">
                  <a:spLocks noChangeArrowheads="1"/>
                </p:cNvSpPr>
                <p:nvPr/>
              </p:nvSpPr>
              <p:spPr bwMode="auto">
                <a:xfrm>
                  <a:off x="2899" y="1824"/>
                  <a:ext cx="525"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Monitor</a:t>
                  </a:r>
                  <a:endParaRPr kumimoji="0" lang="en-US" altLang="en-US" sz="9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9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Controller</a:t>
                  </a:r>
                  <a:endParaRPr kumimoji="0" lang="en-US" altLang="en-US" sz="900" b="0"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endParaRPr>
                </a:p>
              </p:txBody>
            </p:sp>
            <p:sp>
              <p:nvSpPr>
                <p:cNvPr id="62500" name="Text Box 36"/>
                <p:cNvSpPr txBox="1">
                  <a:spLocks noChangeArrowheads="1"/>
                </p:cNvSpPr>
                <p:nvPr/>
              </p:nvSpPr>
              <p:spPr bwMode="auto">
                <a:xfrm>
                  <a:off x="3353" y="1639"/>
                  <a:ext cx="55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Termination</a:t>
                  </a:r>
                  <a:endParaRPr kumimoji="0" lang="en-US" altLang="en-US" sz="900" b="0"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endParaRPr>
                </a:p>
              </p:txBody>
            </p:sp>
            <p:graphicFrame>
              <p:nvGraphicFramePr>
                <p:cNvPr id="62501" name="Object 37"/>
                <p:cNvGraphicFramePr>
                  <a:graphicFrameLocks noChangeAspect="1"/>
                </p:cNvGraphicFramePr>
                <p:nvPr/>
              </p:nvGraphicFramePr>
              <p:xfrm>
                <a:off x="3360" y="1488"/>
                <a:ext cx="94" cy="80"/>
              </p:xfrm>
              <a:graphic>
                <a:graphicData uri="http://schemas.openxmlformats.org/presentationml/2006/ole">
                  <mc:AlternateContent xmlns:mc="http://schemas.openxmlformats.org/markup-compatibility/2006">
                    <mc:Choice xmlns:v="urn:schemas-microsoft-com:vml" Requires="v">
                      <p:oleObj spid="_x0000_s126015" name="Designer Drawing" r:id="rId17" imgW="149760" imgH="128520" progId="Designer.Drawing.7">
                        <p:embed/>
                      </p:oleObj>
                    </mc:Choice>
                    <mc:Fallback>
                      <p:oleObj name="Designer Drawing" r:id="rId17" imgW="149760" imgH="128520" progId="Designer.Drawing.7">
                        <p:embed/>
                        <p:pic>
                          <p:nvPicPr>
                            <p:cNvPr id="62501" name="Object 3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360" y="1488"/>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2502" name="Object 38"/>
                <p:cNvGraphicFramePr>
                  <a:graphicFrameLocks noChangeAspect="1"/>
                </p:cNvGraphicFramePr>
                <p:nvPr/>
              </p:nvGraphicFramePr>
              <p:xfrm>
                <a:off x="3072" y="1344"/>
                <a:ext cx="94" cy="80"/>
              </p:xfrm>
              <a:graphic>
                <a:graphicData uri="http://schemas.openxmlformats.org/presentationml/2006/ole">
                  <mc:AlternateContent xmlns:mc="http://schemas.openxmlformats.org/markup-compatibility/2006">
                    <mc:Choice xmlns:v="urn:schemas-microsoft-com:vml" Requires="v">
                      <p:oleObj spid="_x0000_s126016" name="Designer Drawing" r:id="rId19" imgW="149760" imgH="128520" progId="Designer.Drawing.7">
                        <p:embed/>
                      </p:oleObj>
                    </mc:Choice>
                    <mc:Fallback>
                      <p:oleObj name="Designer Drawing" r:id="rId19" imgW="149760" imgH="128520" progId="Designer.Drawing.7">
                        <p:embed/>
                        <p:pic>
                          <p:nvPicPr>
                            <p:cNvPr id="62502" name="Object 3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072" y="1344"/>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62503" name="Group 39"/>
              <p:cNvGrpSpPr>
                <a:grpSpLocks/>
              </p:cNvGrpSpPr>
              <p:nvPr/>
            </p:nvGrpSpPr>
            <p:grpSpPr bwMode="auto">
              <a:xfrm>
                <a:off x="2024" y="2363"/>
                <a:ext cx="208" cy="118"/>
                <a:chOff x="1824" y="2112"/>
                <a:chExt cx="238" cy="128"/>
              </a:xfrm>
            </p:grpSpPr>
            <p:sp>
              <p:nvSpPr>
                <p:cNvPr id="62504" name="Line 40"/>
                <p:cNvSpPr>
                  <a:spLocks noChangeShapeType="1"/>
                </p:cNvSpPr>
                <p:nvPr/>
              </p:nvSpPr>
              <p:spPr bwMode="auto">
                <a:xfrm flipH="1" flipV="1">
                  <a:off x="1824" y="2112"/>
                  <a:ext cx="192" cy="96"/>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05" name="Object 41"/>
                <p:cNvGraphicFramePr>
                  <a:graphicFrameLocks noChangeAspect="1"/>
                </p:cNvGraphicFramePr>
                <p:nvPr/>
              </p:nvGraphicFramePr>
              <p:xfrm>
                <a:off x="1968" y="2160"/>
                <a:ext cx="94" cy="80"/>
              </p:xfrm>
              <a:graphic>
                <a:graphicData uri="http://schemas.openxmlformats.org/presentationml/2006/ole">
                  <mc:AlternateContent xmlns:mc="http://schemas.openxmlformats.org/markup-compatibility/2006">
                    <mc:Choice xmlns:v="urn:schemas-microsoft-com:vml" Requires="v">
                      <p:oleObj spid="_x0000_s126017" name="Designer Drawing" r:id="rId20" imgW="149760" imgH="128520" progId="Designer.Drawing.7">
                        <p:embed/>
                      </p:oleObj>
                    </mc:Choice>
                    <mc:Fallback>
                      <p:oleObj name="Designer Drawing" r:id="rId20" imgW="149760" imgH="128520" progId="Designer.Drawing.7">
                        <p:embed/>
                        <p:pic>
                          <p:nvPicPr>
                            <p:cNvPr id="62505" name="Object 4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68" y="2160"/>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62506" name="Group 42"/>
              <p:cNvGrpSpPr>
                <a:grpSpLocks/>
              </p:cNvGrpSpPr>
              <p:nvPr/>
            </p:nvGrpSpPr>
            <p:grpSpPr bwMode="auto">
              <a:xfrm>
                <a:off x="3371" y="2851"/>
                <a:ext cx="1474" cy="979"/>
                <a:chOff x="3360" y="2640"/>
                <a:chExt cx="1680" cy="1058"/>
              </a:xfrm>
            </p:grpSpPr>
            <p:sp>
              <p:nvSpPr>
                <p:cNvPr id="62507" name="Line 43"/>
                <p:cNvSpPr>
                  <a:spLocks noChangeShapeType="1"/>
                </p:cNvSpPr>
                <p:nvPr/>
              </p:nvSpPr>
              <p:spPr bwMode="auto">
                <a:xfrm flipH="1" flipV="1">
                  <a:off x="4464" y="2976"/>
                  <a:ext cx="576" cy="288"/>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08" name="Object 44"/>
                <p:cNvGraphicFramePr>
                  <a:graphicFrameLocks noChangeAspect="1"/>
                </p:cNvGraphicFramePr>
                <p:nvPr/>
              </p:nvGraphicFramePr>
              <p:xfrm>
                <a:off x="3936" y="3072"/>
                <a:ext cx="298" cy="205"/>
              </p:xfrm>
              <a:graphic>
                <a:graphicData uri="http://schemas.openxmlformats.org/presentationml/2006/ole">
                  <mc:AlternateContent xmlns:mc="http://schemas.openxmlformats.org/markup-compatibility/2006">
                    <mc:Choice xmlns:v="urn:schemas-microsoft-com:vml" Requires="v">
                      <p:oleObj spid="_x0000_s126018" name="Designer Drawing" r:id="rId21" imgW="473040" imgH="326520" progId="Designer.Drawing.7">
                        <p:embed/>
                      </p:oleObj>
                    </mc:Choice>
                    <mc:Fallback>
                      <p:oleObj name="Designer Drawing" r:id="rId21" imgW="473040" imgH="326520" progId="Designer.Drawing.7">
                        <p:embed/>
                        <p:pic>
                          <p:nvPicPr>
                            <p:cNvPr id="62508" name="Object 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36" y="3072"/>
                              <a:ext cx="29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509" name="Line 45"/>
                <p:cNvSpPr>
                  <a:spLocks noChangeShapeType="1"/>
                </p:cNvSpPr>
                <p:nvPr/>
              </p:nvSpPr>
              <p:spPr bwMode="auto">
                <a:xfrm flipH="1">
                  <a:off x="3648" y="3216"/>
                  <a:ext cx="384" cy="192"/>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10" name="Line 46"/>
                <p:cNvSpPr>
                  <a:spLocks noChangeShapeType="1"/>
                </p:cNvSpPr>
                <p:nvPr/>
              </p:nvSpPr>
              <p:spPr bwMode="auto">
                <a:xfrm flipH="1" flipV="1">
                  <a:off x="4128" y="3216"/>
                  <a:ext cx="288" cy="144"/>
                </a:xfrm>
                <a:prstGeom prst="line">
                  <a:avLst/>
                </a:prstGeom>
                <a:noFill/>
                <a:ln w="952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11" name="Object 47"/>
                <p:cNvGraphicFramePr>
                  <a:graphicFrameLocks noChangeAspect="1"/>
                </p:cNvGraphicFramePr>
                <p:nvPr/>
              </p:nvGraphicFramePr>
              <p:xfrm>
                <a:off x="4320" y="3264"/>
                <a:ext cx="298" cy="205"/>
              </p:xfrm>
              <a:graphic>
                <a:graphicData uri="http://schemas.openxmlformats.org/presentationml/2006/ole">
                  <mc:AlternateContent xmlns:mc="http://schemas.openxmlformats.org/markup-compatibility/2006">
                    <mc:Choice xmlns:v="urn:schemas-microsoft-com:vml" Requires="v">
                      <p:oleObj spid="_x0000_s126019" name="Designer Drawing" r:id="rId22" imgW="473040" imgH="326520" progId="Designer.Drawing.7">
                        <p:embed/>
                      </p:oleObj>
                    </mc:Choice>
                    <mc:Fallback>
                      <p:oleObj name="Designer Drawing" r:id="rId22" imgW="473040" imgH="326520" progId="Designer.Drawing.7">
                        <p:embed/>
                        <p:pic>
                          <p:nvPicPr>
                            <p:cNvPr id="62511" name="Object 4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20" y="3264"/>
                              <a:ext cx="298"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512" name="Line 48"/>
                <p:cNvSpPr>
                  <a:spLocks noChangeShapeType="1"/>
                </p:cNvSpPr>
                <p:nvPr/>
              </p:nvSpPr>
              <p:spPr bwMode="auto">
                <a:xfrm flipH="1">
                  <a:off x="4032" y="3408"/>
                  <a:ext cx="384" cy="192"/>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13" name="Object 49"/>
                <p:cNvGraphicFramePr>
                  <a:graphicFrameLocks noChangeAspect="1"/>
                </p:cNvGraphicFramePr>
                <p:nvPr/>
              </p:nvGraphicFramePr>
              <p:xfrm>
                <a:off x="3840" y="3312"/>
                <a:ext cx="334" cy="386"/>
              </p:xfrm>
              <a:graphic>
                <a:graphicData uri="http://schemas.openxmlformats.org/presentationml/2006/ole">
                  <mc:AlternateContent xmlns:mc="http://schemas.openxmlformats.org/markup-compatibility/2006">
                    <mc:Choice xmlns:v="urn:schemas-microsoft-com:vml" Requires="v">
                      <p:oleObj spid="_x0000_s126020" name="Designer Drawing" r:id="rId23" imgW="531000" imgH="613080" progId="Designer.Drawing.7">
                        <p:embed/>
                      </p:oleObj>
                    </mc:Choice>
                    <mc:Fallback>
                      <p:oleObj name="Designer Drawing" r:id="rId23" imgW="531000" imgH="613080" progId="Designer.Drawing.7">
                        <p:embed/>
                        <p:pic>
                          <p:nvPicPr>
                            <p:cNvPr id="62513" name="Object 49"/>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840" y="3312"/>
                              <a:ext cx="334" cy="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514" name="Line 50"/>
                <p:cNvSpPr>
                  <a:spLocks noChangeShapeType="1"/>
                </p:cNvSpPr>
                <p:nvPr/>
              </p:nvSpPr>
              <p:spPr bwMode="auto">
                <a:xfrm flipV="1">
                  <a:off x="4560" y="3168"/>
                  <a:ext cx="288" cy="144"/>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15" name="Object 51"/>
                <p:cNvGraphicFramePr>
                  <a:graphicFrameLocks noChangeAspect="1"/>
                </p:cNvGraphicFramePr>
                <p:nvPr/>
              </p:nvGraphicFramePr>
              <p:xfrm>
                <a:off x="4800" y="3120"/>
                <a:ext cx="94" cy="80"/>
              </p:xfrm>
              <a:graphic>
                <a:graphicData uri="http://schemas.openxmlformats.org/presentationml/2006/ole">
                  <mc:AlternateContent xmlns:mc="http://schemas.openxmlformats.org/markup-compatibility/2006">
                    <mc:Choice xmlns:v="urn:schemas-microsoft-com:vml" Requires="v">
                      <p:oleObj spid="_x0000_s126021" name="Designer Drawing" r:id="rId25" imgW="149760" imgH="128520" progId="Designer.Drawing.7">
                        <p:embed/>
                      </p:oleObj>
                    </mc:Choice>
                    <mc:Fallback>
                      <p:oleObj name="Designer Drawing" r:id="rId25" imgW="149760" imgH="128520" progId="Designer.Drawing.7">
                        <p:embed/>
                        <p:pic>
                          <p:nvPicPr>
                            <p:cNvPr id="62515" name="Object 5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800" y="3120"/>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516" name="Line 52"/>
                <p:cNvSpPr>
                  <a:spLocks noChangeShapeType="1"/>
                </p:cNvSpPr>
                <p:nvPr/>
              </p:nvSpPr>
              <p:spPr bwMode="auto">
                <a:xfrm flipV="1">
                  <a:off x="4176" y="2976"/>
                  <a:ext cx="288" cy="144"/>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17" name="Line 53"/>
                <p:cNvSpPr>
                  <a:spLocks noChangeShapeType="1"/>
                </p:cNvSpPr>
                <p:nvPr/>
              </p:nvSpPr>
              <p:spPr bwMode="auto">
                <a:xfrm flipV="1">
                  <a:off x="3648" y="3312"/>
                  <a:ext cx="0" cy="96"/>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18" name="Object 54"/>
                <p:cNvGraphicFramePr>
                  <a:graphicFrameLocks noChangeAspect="1"/>
                </p:cNvGraphicFramePr>
                <p:nvPr/>
              </p:nvGraphicFramePr>
              <p:xfrm>
                <a:off x="3552" y="2928"/>
                <a:ext cx="155" cy="420"/>
              </p:xfrm>
              <a:graphic>
                <a:graphicData uri="http://schemas.openxmlformats.org/presentationml/2006/ole">
                  <mc:AlternateContent xmlns:mc="http://schemas.openxmlformats.org/markup-compatibility/2006">
                    <mc:Choice xmlns:v="urn:schemas-microsoft-com:vml" Requires="v">
                      <p:oleObj spid="_x0000_s126022" name="Designer Drawing" r:id="rId26" imgW="302400" imgH="820440" progId="Designer.Drawing.7">
                        <p:embed/>
                      </p:oleObj>
                    </mc:Choice>
                    <mc:Fallback>
                      <p:oleObj name="Designer Drawing" r:id="rId26" imgW="302400" imgH="820440" progId="Designer.Drawing.7">
                        <p:embed/>
                        <p:pic>
                          <p:nvPicPr>
                            <p:cNvPr id="62518" name="Object 54"/>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552" y="2928"/>
                              <a:ext cx="155" cy="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519" name="Line 55"/>
                <p:cNvSpPr>
                  <a:spLocks noChangeShapeType="1"/>
                </p:cNvSpPr>
                <p:nvPr/>
              </p:nvSpPr>
              <p:spPr bwMode="auto">
                <a:xfrm flipV="1">
                  <a:off x="3360" y="2640"/>
                  <a:ext cx="432" cy="24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20" name="Line 56"/>
                <p:cNvSpPr>
                  <a:spLocks noChangeShapeType="1"/>
                </p:cNvSpPr>
                <p:nvPr/>
              </p:nvSpPr>
              <p:spPr bwMode="auto">
                <a:xfrm>
                  <a:off x="3792" y="2640"/>
                  <a:ext cx="672" cy="336"/>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21" name="Object 57"/>
                <p:cNvGraphicFramePr>
                  <a:graphicFrameLocks noChangeAspect="1"/>
                </p:cNvGraphicFramePr>
                <p:nvPr/>
              </p:nvGraphicFramePr>
              <p:xfrm>
                <a:off x="4032" y="2736"/>
                <a:ext cx="94" cy="80"/>
              </p:xfrm>
              <a:graphic>
                <a:graphicData uri="http://schemas.openxmlformats.org/presentationml/2006/ole">
                  <mc:AlternateContent xmlns:mc="http://schemas.openxmlformats.org/markup-compatibility/2006">
                    <mc:Choice xmlns:v="urn:schemas-microsoft-com:vml" Requires="v">
                      <p:oleObj spid="_x0000_s126023" name="Designer Drawing" r:id="rId28" imgW="149760" imgH="128520" progId="Designer.Drawing.7">
                        <p:embed/>
                      </p:oleObj>
                    </mc:Choice>
                    <mc:Fallback>
                      <p:oleObj name="Designer Drawing" r:id="rId28" imgW="149760" imgH="128520" progId="Designer.Drawing.7">
                        <p:embed/>
                        <p:pic>
                          <p:nvPicPr>
                            <p:cNvPr id="62521" name="Object 5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032" y="2736"/>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2522" name="Object 58"/>
                <p:cNvGraphicFramePr>
                  <a:graphicFrameLocks noChangeAspect="1"/>
                </p:cNvGraphicFramePr>
                <p:nvPr/>
              </p:nvGraphicFramePr>
              <p:xfrm>
                <a:off x="4416" y="2928"/>
                <a:ext cx="94" cy="80"/>
              </p:xfrm>
              <a:graphic>
                <a:graphicData uri="http://schemas.openxmlformats.org/presentationml/2006/ole">
                  <mc:AlternateContent xmlns:mc="http://schemas.openxmlformats.org/markup-compatibility/2006">
                    <mc:Choice xmlns:v="urn:schemas-microsoft-com:vml" Requires="v">
                      <p:oleObj spid="_x0000_s126024" name="Designer Drawing" r:id="rId29" imgW="149760" imgH="128520" progId="Designer.Drawing.7">
                        <p:embed/>
                      </p:oleObj>
                    </mc:Choice>
                    <mc:Fallback>
                      <p:oleObj name="Designer Drawing" r:id="rId29" imgW="149760" imgH="128520" progId="Designer.Drawing.7">
                        <p:embed/>
                        <p:pic>
                          <p:nvPicPr>
                            <p:cNvPr id="62522" name="Object 5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16" y="2928"/>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62523" name="Group 59"/>
              <p:cNvGrpSpPr>
                <a:grpSpLocks/>
              </p:cNvGrpSpPr>
              <p:nvPr/>
            </p:nvGrpSpPr>
            <p:grpSpPr bwMode="auto">
              <a:xfrm>
                <a:off x="4172" y="2274"/>
                <a:ext cx="925" cy="1154"/>
                <a:chOff x="4273" y="2016"/>
                <a:chExt cx="1055" cy="1248"/>
              </a:xfrm>
            </p:grpSpPr>
            <p:sp>
              <p:nvSpPr>
                <p:cNvPr id="62524" name="Line 60"/>
                <p:cNvSpPr>
                  <a:spLocks noChangeShapeType="1"/>
                </p:cNvSpPr>
                <p:nvPr/>
              </p:nvSpPr>
              <p:spPr bwMode="auto">
                <a:xfrm>
                  <a:off x="5232" y="2928"/>
                  <a:ext cx="96" cy="48"/>
                </a:xfrm>
                <a:prstGeom prst="line">
                  <a:avLst/>
                </a:prstGeom>
                <a:noFill/>
                <a:ln w="31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25" name="Line 61"/>
                <p:cNvSpPr>
                  <a:spLocks noChangeShapeType="1"/>
                </p:cNvSpPr>
                <p:nvPr/>
              </p:nvSpPr>
              <p:spPr bwMode="auto">
                <a:xfrm flipV="1">
                  <a:off x="5040" y="3120"/>
                  <a:ext cx="240" cy="144"/>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26" name="Line 62"/>
                <p:cNvSpPr>
                  <a:spLocks noChangeShapeType="1"/>
                </p:cNvSpPr>
                <p:nvPr/>
              </p:nvSpPr>
              <p:spPr bwMode="auto">
                <a:xfrm flipH="1" flipV="1">
                  <a:off x="5280" y="2976"/>
                  <a:ext cx="0" cy="144"/>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27" name="Line 63"/>
                <p:cNvSpPr>
                  <a:spLocks noChangeShapeType="1"/>
                </p:cNvSpPr>
                <p:nvPr/>
              </p:nvSpPr>
              <p:spPr bwMode="auto">
                <a:xfrm flipV="1">
                  <a:off x="5280" y="2544"/>
                  <a:ext cx="0" cy="336"/>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28" name="Line 64"/>
                <p:cNvSpPr>
                  <a:spLocks noChangeShapeType="1"/>
                </p:cNvSpPr>
                <p:nvPr/>
              </p:nvSpPr>
              <p:spPr bwMode="auto">
                <a:xfrm>
                  <a:off x="5232" y="2880"/>
                  <a:ext cx="96" cy="48"/>
                </a:xfrm>
                <a:prstGeom prst="line">
                  <a:avLst/>
                </a:prstGeom>
                <a:noFill/>
                <a:ln w="317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29" name="Line 65"/>
                <p:cNvSpPr>
                  <a:spLocks noChangeShapeType="1"/>
                </p:cNvSpPr>
                <p:nvPr/>
              </p:nvSpPr>
              <p:spPr bwMode="auto">
                <a:xfrm>
                  <a:off x="4752" y="2304"/>
                  <a:ext cx="528" cy="24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30" name="Line 66"/>
                <p:cNvSpPr>
                  <a:spLocks noChangeShapeType="1"/>
                </p:cNvSpPr>
                <p:nvPr/>
              </p:nvSpPr>
              <p:spPr bwMode="auto">
                <a:xfrm flipH="1">
                  <a:off x="4800" y="2448"/>
                  <a:ext cx="192" cy="96"/>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31" name="Object 67"/>
                <p:cNvGraphicFramePr>
                  <a:graphicFrameLocks noChangeAspect="1"/>
                </p:cNvGraphicFramePr>
                <p:nvPr/>
              </p:nvGraphicFramePr>
              <p:xfrm>
                <a:off x="4800" y="2496"/>
                <a:ext cx="94" cy="80"/>
              </p:xfrm>
              <a:graphic>
                <a:graphicData uri="http://schemas.openxmlformats.org/presentationml/2006/ole">
                  <mc:AlternateContent xmlns:mc="http://schemas.openxmlformats.org/markup-compatibility/2006">
                    <mc:Choice xmlns:v="urn:schemas-microsoft-com:vml" Requires="v">
                      <p:oleObj spid="_x0000_s126025" name="Designer Drawing" r:id="rId30" imgW="149760" imgH="128520" progId="Designer.Drawing.7">
                        <p:embed/>
                      </p:oleObj>
                    </mc:Choice>
                    <mc:Fallback>
                      <p:oleObj name="Designer Drawing" r:id="rId30" imgW="149760" imgH="128520" progId="Designer.Drawing.7">
                        <p:embed/>
                        <p:pic>
                          <p:nvPicPr>
                            <p:cNvPr id="62531" name="Object 6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800" y="2496"/>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2532" name="Picture 68"/>
                <p:cNvPicPr>
                  <a:picLocks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4512" y="2016"/>
                  <a:ext cx="432" cy="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2533" name="Object 69"/>
                <p:cNvGraphicFramePr>
                  <a:graphicFrameLocks noChangeAspect="1"/>
                </p:cNvGraphicFramePr>
                <p:nvPr/>
              </p:nvGraphicFramePr>
              <p:xfrm>
                <a:off x="4992" y="2400"/>
                <a:ext cx="94" cy="80"/>
              </p:xfrm>
              <a:graphic>
                <a:graphicData uri="http://schemas.openxmlformats.org/presentationml/2006/ole">
                  <mc:AlternateContent xmlns:mc="http://schemas.openxmlformats.org/markup-compatibility/2006">
                    <mc:Choice xmlns:v="urn:schemas-microsoft-com:vml" Requires="v">
                      <p:oleObj spid="_x0000_s126026" name="Designer Drawing" r:id="rId32" imgW="149760" imgH="128520" progId="Designer.Drawing.7">
                        <p:embed/>
                      </p:oleObj>
                    </mc:Choice>
                    <mc:Fallback>
                      <p:oleObj name="Designer Drawing" r:id="rId32" imgW="149760" imgH="128520" progId="Designer.Drawing.7">
                        <p:embed/>
                        <p:pic>
                          <p:nvPicPr>
                            <p:cNvPr id="62533" name="Object 6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992" y="2400"/>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534" name="Rectangle 70"/>
                <p:cNvSpPr>
                  <a:spLocks noChangeArrowheads="1"/>
                </p:cNvSpPr>
                <p:nvPr/>
              </p:nvSpPr>
              <p:spPr bwMode="auto">
                <a:xfrm>
                  <a:off x="4562" y="2592"/>
                  <a:ext cx="551"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Termination</a:t>
                  </a:r>
                </a:p>
              </p:txBody>
            </p:sp>
            <p:sp>
              <p:nvSpPr>
                <p:cNvPr id="62535" name="Rectangle 71"/>
                <p:cNvSpPr>
                  <a:spLocks noChangeArrowheads="1"/>
                </p:cNvSpPr>
                <p:nvPr/>
              </p:nvSpPr>
              <p:spPr bwMode="auto">
                <a:xfrm>
                  <a:off x="4273" y="2302"/>
                  <a:ext cx="132"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endParaRPr>
                </a:p>
              </p:txBody>
            </p:sp>
          </p:grpSp>
          <p:sp>
            <p:nvSpPr>
              <p:cNvPr id="62536" name="Text Box 72"/>
              <p:cNvSpPr txBox="1">
                <a:spLocks noChangeArrowheads="1"/>
              </p:cNvSpPr>
              <p:nvPr/>
            </p:nvSpPr>
            <p:spPr bwMode="auto">
              <a:xfrm>
                <a:off x="2667" y="3872"/>
                <a:ext cx="69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Network-based</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Area Controller</a:t>
                </a:r>
                <a:endParaRPr kumimoji="0" lang="en-US" altLang="en-US" sz="800" b="0"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endParaRPr>
              </a:p>
            </p:txBody>
          </p:sp>
        </p:grpSp>
        <p:grpSp>
          <p:nvGrpSpPr>
            <p:cNvPr id="62537" name="Group 73"/>
            <p:cNvGrpSpPr>
              <a:grpSpLocks/>
            </p:cNvGrpSpPr>
            <p:nvPr/>
          </p:nvGrpSpPr>
          <p:grpSpPr bwMode="auto">
            <a:xfrm>
              <a:off x="1350" y="890"/>
              <a:ext cx="3921" cy="1444"/>
              <a:chOff x="1350" y="1032"/>
              <a:chExt cx="3921" cy="1444"/>
            </a:xfrm>
          </p:grpSpPr>
          <p:pic>
            <p:nvPicPr>
              <p:cNvPr id="62538" name="Picture 74"/>
              <p:cNvPicPr>
                <a:picLocks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4971" y="1564"/>
                <a:ext cx="289"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539" name="Picture 75"/>
              <p:cNvPicPr>
                <a:picLocks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350" y="1653"/>
                <a:ext cx="289"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540" name="Rectangle 76"/>
              <p:cNvSpPr>
                <a:spLocks noChangeArrowheads="1"/>
              </p:cNvSpPr>
              <p:nvPr/>
            </p:nvSpPr>
            <p:spPr bwMode="auto">
              <a:xfrm>
                <a:off x="1411" y="2053"/>
                <a:ext cx="3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RP User</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Interface</a:t>
                </a:r>
              </a:p>
            </p:txBody>
          </p:sp>
          <p:sp>
            <p:nvSpPr>
              <p:cNvPr id="62541" name="Rectangle 77"/>
              <p:cNvSpPr>
                <a:spLocks noChangeArrowheads="1"/>
              </p:cNvSpPr>
              <p:nvPr/>
            </p:nvSpPr>
            <p:spPr bwMode="auto">
              <a:xfrm>
                <a:off x="4759" y="1920"/>
                <a:ext cx="5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Remote User</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Interface</a:t>
                </a:r>
              </a:p>
            </p:txBody>
          </p:sp>
          <p:pic>
            <p:nvPicPr>
              <p:cNvPr id="62542" name="Picture 78"/>
              <p:cNvPicPr>
                <a:picLocks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434" y="1697"/>
                <a:ext cx="290"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2543" name="AutoShape 79"/>
              <p:cNvCxnSpPr>
                <a:cxnSpLocks noChangeShapeType="1"/>
              </p:cNvCxnSpPr>
              <p:nvPr/>
            </p:nvCxnSpPr>
            <p:spPr bwMode="auto">
              <a:xfrm flipV="1">
                <a:off x="3750" y="1254"/>
                <a:ext cx="463" cy="44"/>
              </a:xfrm>
              <a:prstGeom prst="curvedConnector3">
                <a:avLst>
                  <a:gd name="adj1" fmla="val 50000"/>
                </a:avLst>
              </a:prstGeom>
              <a:noFill/>
              <a:ln w="25400">
                <a:solidFill>
                  <a:srgbClr val="99CCFF"/>
                </a:solidFill>
                <a:prstDash val="sysDot"/>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2544" name="Group 80"/>
              <p:cNvGrpSpPr>
                <a:grpSpLocks/>
              </p:cNvGrpSpPr>
              <p:nvPr/>
            </p:nvGrpSpPr>
            <p:grpSpPr bwMode="auto">
              <a:xfrm>
                <a:off x="4129" y="1032"/>
                <a:ext cx="842" cy="621"/>
                <a:chOff x="4416" y="816"/>
                <a:chExt cx="1090" cy="772"/>
              </a:xfrm>
            </p:grpSpPr>
            <p:graphicFrame>
              <p:nvGraphicFramePr>
                <p:cNvPr id="62545" name="Object 81"/>
                <p:cNvGraphicFramePr>
                  <a:graphicFrameLocks noChangeAspect="1"/>
                </p:cNvGraphicFramePr>
                <p:nvPr/>
              </p:nvGraphicFramePr>
              <p:xfrm>
                <a:off x="4416" y="816"/>
                <a:ext cx="1090" cy="772"/>
              </p:xfrm>
              <a:graphic>
                <a:graphicData uri="http://schemas.openxmlformats.org/presentationml/2006/ole">
                  <mc:AlternateContent xmlns:mc="http://schemas.openxmlformats.org/markup-compatibility/2006">
                    <mc:Choice xmlns:v="urn:schemas-microsoft-com:vml" Requires="v">
                      <p:oleObj spid="_x0000_s126027" name="Clip" r:id="rId34" imgW="4609800" imgH="4563720" progId="MS_ClipArt_Gallery.2">
                        <p:embed/>
                      </p:oleObj>
                    </mc:Choice>
                    <mc:Fallback>
                      <p:oleObj name="Clip" r:id="rId34" imgW="4609800" imgH="4563720" progId="MS_ClipArt_Gallery.2">
                        <p:embed/>
                        <p:pic>
                          <p:nvPicPr>
                            <p:cNvPr id="62545" name="Object 81"/>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4416" y="816"/>
                              <a:ext cx="1090" cy="7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546" name="Text Box 82"/>
                <p:cNvSpPr txBox="1">
                  <a:spLocks noChangeArrowheads="1"/>
                </p:cNvSpPr>
                <p:nvPr/>
              </p:nvSpPr>
              <p:spPr bwMode="auto">
                <a:xfrm>
                  <a:off x="4609" y="1081"/>
                  <a:ext cx="789" cy="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FFCC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600" b="1" i="0" u="none" strike="noStrike" kern="1200" cap="none" spc="0" normalizeH="0" baseline="0" noProof="0">
                      <a:ln>
                        <a:noFill/>
                      </a:ln>
                      <a:solidFill>
                        <a:srgbClr val="666699"/>
                      </a:solidFill>
                      <a:effectLst/>
                      <a:uLnTx/>
                      <a:uFillTx/>
                      <a:latin typeface="Arial" panose="020B0604020202020204" pitchFamily="34" charset="0"/>
                      <a:ea typeface="ＭＳ Ｐゴシック" pitchFamily="34" charset="-128"/>
                      <a:cs typeface="+mn-cs"/>
                    </a:rPr>
                    <a:t>Internet</a:t>
                  </a:r>
                  <a:endParaRPr kumimoji="0" lang="en-GB" altLang="en-US" sz="1600" b="0" i="0" u="none" strike="noStrike" kern="1200" cap="none" spc="0" normalizeH="0" baseline="0" noProof="0">
                    <a:ln>
                      <a:noFill/>
                    </a:ln>
                    <a:solidFill>
                      <a:srgbClr val="FFFFFF"/>
                    </a:solidFill>
                    <a:effectLst/>
                    <a:uLnTx/>
                    <a:uFillTx/>
                    <a:latin typeface="Times New Roman" panose="02020603050405020304" pitchFamily="18" charset="0"/>
                    <a:ea typeface="ＭＳ Ｐゴシック" pitchFamily="34" charset="-128"/>
                    <a:cs typeface="+mn-cs"/>
                  </a:endParaRPr>
                </a:p>
              </p:txBody>
            </p:sp>
          </p:grpSp>
          <p:sp>
            <p:nvSpPr>
              <p:cNvPr id="62547" name="Oval 83"/>
              <p:cNvSpPr>
                <a:spLocks noChangeArrowheads="1"/>
              </p:cNvSpPr>
              <p:nvPr/>
            </p:nvSpPr>
            <p:spPr bwMode="auto">
              <a:xfrm>
                <a:off x="2688" y="1824"/>
                <a:ext cx="1305" cy="488"/>
              </a:xfrm>
              <a:prstGeom prst="ellipse">
                <a:avLst/>
              </a:prstGeom>
              <a:solidFill>
                <a:srgbClr val="99CC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2B5481"/>
                    </a:solidFill>
                    <a:effectLst/>
                    <a:uLnTx/>
                    <a:uFillTx/>
                    <a:latin typeface="Arial" panose="020B0604020202020204" pitchFamily="34" charset="0"/>
                    <a:ea typeface="ＭＳ Ｐゴシック" pitchFamily="34" charset="-128"/>
                    <a:cs typeface="+mn-cs"/>
                  </a:rPr>
                  <a:t>LHC point</a:t>
                </a:r>
                <a:endParaRPr kumimoji="0" lang="en-US" altLang="en-US" sz="900" b="0" i="0" u="none" strike="noStrike" kern="1200" cap="none" spc="0" normalizeH="0" baseline="0" noProof="0">
                  <a:ln>
                    <a:noFill/>
                  </a:ln>
                  <a:solidFill>
                    <a:srgbClr val="2B5481"/>
                  </a:solidFill>
                  <a:effectLst/>
                  <a:uLnTx/>
                  <a:uFillTx/>
                  <a:latin typeface="Arial" panose="020B0604020202020204" pitchFamily="34" charset="0"/>
                  <a:ea typeface="ＭＳ Ｐゴシック" pitchFamily="34" charset="-128"/>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2B5481"/>
                    </a:solidFill>
                    <a:effectLst/>
                    <a:uLnTx/>
                    <a:uFillTx/>
                    <a:latin typeface="Arial" panose="020B0604020202020204" pitchFamily="34" charset="0"/>
                    <a:ea typeface="ＭＳ Ｐゴシック" pitchFamily="34" charset="-128"/>
                    <a:cs typeface="+mn-cs"/>
                  </a:rPr>
                  <a:t>(local Network)</a:t>
                </a:r>
                <a:endParaRPr kumimoji="0" lang="en-US" altLang="en-US" sz="1600" b="1" i="0" u="none" strike="noStrike" kern="1200" cap="none" spc="0" normalizeH="0" baseline="0" noProof="0">
                  <a:ln>
                    <a:noFill/>
                  </a:ln>
                  <a:solidFill>
                    <a:srgbClr val="E5FFFF"/>
                  </a:solidFill>
                  <a:effectLst/>
                  <a:uLnTx/>
                  <a:uFillTx/>
                  <a:latin typeface="Arial" panose="020B0604020202020204" pitchFamily="34" charset="0"/>
                  <a:ea typeface="ＭＳ Ｐゴシック" pitchFamily="34" charset="-128"/>
                  <a:cs typeface="+mn-cs"/>
                </a:endParaRPr>
              </a:p>
            </p:txBody>
          </p:sp>
          <p:sp>
            <p:nvSpPr>
              <p:cNvPr id="62548" name="Oval 84"/>
              <p:cNvSpPr>
                <a:spLocks noChangeArrowheads="1"/>
              </p:cNvSpPr>
              <p:nvPr/>
            </p:nvSpPr>
            <p:spPr bwMode="auto">
              <a:xfrm>
                <a:off x="1771" y="1076"/>
                <a:ext cx="1937" cy="488"/>
              </a:xfrm>
              <a:prstGeom prst="ellipse">
                <a:avLst/>
              </a:prstGeom>
              <a:solidFill>
                <a:srgbClr val="99CC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2B5481"/>
                    </a:solidFill>
                    <a:effectLst/>
                    <a:uLnTx/>
                    <a:uFillTx/>
                    <a:latin typeface="Arial" panose="020B0604020202020204" pitchFamily="34" charset="0"/>
                    <a:ea typeface="ＭＳ Ｐゴシック" pitchFamily="34" charset="-128"/>
                    <a:cs typeface="+mn-cs"/>
                  </a:rPr>
                  <a:t>CERN Networks</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2B5481"/>
                    </a:solidFill>
                    <a:effectLst/>
                    <a:uLnTx/>
                    <a:uFillTx/>
                    <a:latin typeface="Arial" panose="020B0604020202020204" pitchFamily="34" charset="0"/>
                    <a:ea typeface="ＭＳ Ｐゴシック" pitchFamily="34" charset="-128"/>
                    <a:cs typeface="+mn-cs"/>
                  </a:rPr>
                  <a:t>(Ethernet)</a:t>
                </a:r>
                <a:endParaRPr kumimoji="0" lang="en-US" altLang="en-US" sz="900" b="0" i="0" u="none" strike="noStrike" kern="1200" cap="none" spc="0" normalizeH="0" baseline="0" noProof="0">
                  <a:ln>
                    <a:noFill/>
                  </a:ln>
                  <a:solidFill>
                    <a:srgbClr val="CCCC00"/>
                  </a:solidFill>
                  <a:effectLst/>
                  <a:uLnTx/>
                  <a:uFillTx/>
                  <a:latin typeface="Arial" panose="020B0604020202020204" pitchFamily="34" charset="0"/>
                  <a:ea typeface="ＭＳ Ｐゴシック" pitchFamily="34" charset="-128"/>
                  <a:cs typeface="+mn-cs"/>
                </a:endParaRPr>
              </a:p>
            </p:txBody>
          </p:sp>
          <p:cxnSp>
            <p:nvCxnSpPr>
              <p:cNvPr id="62549" name="AutoShape 85"/>
              <p:cNvCxnSpPr>
                <a:cxnSpLocks noChangeShapeType="1"/>
                <a:stCxn id="62547" idx="6"/>
                <a:endCxn id="62532" idx="1"/>
              </p:cNvCxnSpPr>
              <p:nvPr/>
            </p:nvCxnSpPr>
            <p:spPr bwMode="auto">
              <a:xfrm>
                <a:off x="3993" y="2068"/>
                <a:ext cx="389" cy="408"/>
              </a:xfrm>
              <a:prstGeom prst="curvedConnector3">
                <a:avLst>
                  <a:gd name="adj1" fmla="val 49870"/>
                </a:avLst>
              </a:prstGeom>
              <a:noFill/>
              <a:ln w="25400">
                <a:solidFill>
                  <a:srgbClr val="99CCFF"/>
                </a:solidFill>
                <a:prstDash val="sysDot"/>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550" name="AutoShape 86"/>
              <p:cNvCxnSpPr>
                <a:cxnSpLocks noChangeShapeType="1"/>
                <a:stCxn id="62548" idx="4"/>
                <a:endCxn id="62547" idx="0"/>
              </p:cNvCxnSpPr>
              <p:nvPr/>
            </p:nvCxnSpPr>
            <p:spPr bwMode="auto">
              <a:xfrm rot="16200000" flipH="1">
                <a:off x="2911" y="1393"/>
                <a:ext cx="260" cy="601"/>
              </a:xfrm>
              <a:prstGeom prst="curvedConnector3">
                <a:avLst>
                  <a:gd name="adj1" fmla="val 50000"/>
                </a:avLst>
              </a:prstGeom>
              <a:noFill/>
              <a:ln w="25400">
                <a:solidFill>
                  <a:srgbClr val="99CCFF"/>
                </a:solidFill>
                <a:prstDash val="sysDot"/>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551" name="AutoShape 87"/>
              <p:cNvCxnSpPr>
                <a:cxnSpLocks noChangeShapeType="1"/>
                <a:stCxn id="62557" idx="3"/>
                <a:endCxn id="62548" idx="3"/>
              </p:cNvCxnSpPr>
              <p:nvPr/>
            </p:nvCxnSpPr>
            <p:spPr bwMode="auto">
              <a:xfrm flipV="1">
                <a:off x="1766" y="1493"/>
                <a:ext cx="288" cy="449"/>
              </a:xfrm>
              <a:prstGeom prst="curvedConnector2">
                <a:avLst/>
              </a:prstGeom>
              <a:noFill/>
              <a:ln w="25400">
                <a:solidFill>
                  <a:srgbClr val="99CCFF"/>
                </a:solidFill>
                <a:prstDash val="sysDot"/>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2552" name="Picture 88"/>
              <p:cNvPicPr>
                <a:picLocks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2160" y="1680"/>
                <a:ext cx="290" cy="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2553" name="AutoShape 89"/>
              <p:cNvCxnSpPr>
                <a:cxnSpLocks noChangeShapeType="1"/>
                <a:stCxn id="62552" idx="3"/>
                <a:endCxn id="62547" idx="2"/>
              </p:cNvCxnSpPr>
              <p:nvPr/>
            </p:nvCxnSpPr>
            <p:spPr bwMode="auto">
              <a:xfrm>
                <a:off x="2450" y="1836"/>
                <a:ext cx="238" cy="232"/>
              </a:xfrm>
              <a:prstGeom prst="curvedConnector3">
                <a:avLst>
                  <a:gd name="adj1" fmla="val 50000"/>
                </a:avLst>
              </a:prstGeom>
              <a:noFill/>
              <a:ln w="25400">
                <a:solidFill>
                  <a:srgbClr val="99CCFF"/>
                </a:solidFill>
                <a:prstDash val="sysDot"/>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2554" name="Picture 90"/>
              <p:cNvPicPr>
                <a:picLocks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4887" y="1608"/>
                <a:ext cx="290" cy="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2555" name="AutoShape 91"/>
              <p:cNvCxnSpPr>
                <a:cxnSpLocks noChangeShapeType="1"/>
                <a:stCxn id="62554" idx="1"/>
                <a:endCxn id="62546" idx="2"/>
              </p:cNvCxnSpPr>
              <p:nvPr/>
            </p:nvCxnSpPr>
            <p:spPr bwMode="auto">
              <a:xfrm rot="10800000">
                <a:off x="4584" y="1452"/>
                <a:ext cx="303" cy="312"/>
              </a:xfrm>
              <a:prstGeom prst="curvedConnector2">
                <a:avLst/>
              </a:prstGeom>
              <a:noFill/>
              <a:ln w="25400">
                <a:solidFill>
                  <a:srgbClr val="969696"/>
                </a:solidFill>
                <a:prstDash val="sysDot"/>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556" name="Rectangle 92"/>
              <p:cNvSpPr>
                <a:spLocks noChangeArrowheads="1"/>
              </p:cNvSpPr>
              <p:nvPr/>
            </p:nvSpPr>
            <p:spPr bwMode="auto">
              <a:xfrm>
                <a:off x="2112" y="1920"/>
                <a:ext cx="3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RP User</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Interface</a:t>
                </a:r>
              </a:p>
            </p:txBody>
          </p:sp>
          <p:pic>
            <p:nvPicPr>
              <p:cNvPr id="62557" name="Picture 93"/>
              <p:cNvPicPr>
                <a:picLocks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476" y="1786"/>
                <a:ext cx="290" cy="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2558" name="Object 94"/>
              <p:cNvGraphicFramePr>
                <a:graphicFrameLocks noChangeAspect="1"/>
              </p:cNvGraphicFramePr>
              <p:nvPr/>
            </p:nvGraphicFramePr>
            <p:xfrm>
              <a:off x="4971" y="1120"/>
              <a:ext cx="284" cy="304"/>
            </p:xfrm>
            <a:graphic>
              <a:graphicData uri="http://schemas.openxmlformats.org/presentationml/2006/ole">
                <mc:AlternateContent xmlns:mc="http://schemas.openxmlformats.org/markup-compatibility/2006">
                  <mc:Choice xmlns:v="urn:schemas-microsoft-com:vml" Requires="v">
                    <p:oleObj spid="_x0000_s126028" name="Clip" r:id="rId36" imgW="1113480" imgH="1131480" progId="MS_ClipArt_Gallery.2">
                      <p:embed/>
                    </p:oleObj>
                  </mc:Choice>
                  <mc:Fallback>
                    <p:oleObj name="Clip" r:id="rId36" imgW="1113480" imgH="1131480" progId="MS_ClipArt_Gallery.2">
                      <p:embed/>
                      <p:pic>
                        <p:nvPicPr>
                          <p:cNvPr id="62558" name="Object 94"/>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4971" y="1120"/>
                            <a:ext cx="284" cy="3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62559" name="Group 95"/>
            <p:cNvGrpSpPr>
              <a:grpSpLocks/>
            </p:cNvGrpSpPr>
            <p:nvPr/>
          </p:nvGrpSpPr>
          <p:grpSpPr bwMode="auto">
            <a:xfrm>
              <a:off x="1325" y="2310"/>
              <a:ext cx="2046" cy="1188"/>
              <a:chOff x="1325" y="2452"/>
              <a:chExt cx="2046" cy="1188"/>
            </a:xfrm>
          </p:grpSpPr>
          <p:sp>
            <p:nvSpPr>
              <p:cNvPr id="62560" name="Text Box 96"/>
              <p:cNvSpPr txBox="1">
                <a:spLocks noChangeArrowheads="1"/>
              </p:cNvSpPr>
              <p:nvPr/>
            </p:nvSpPr>
            <p:spPr bwMode="auto">
              <a:xfrm>
                <a:off x="2571" y="2452"/>
                <a:ext cx="390" cy="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0" fontAlgn="base" latinLnBrk="0" hangingPunct="0">
                  <a:lnSpc>
                    <a:spcPct val="11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8080"/>
                    </a:solidFill>
                    <a:effectLst/>
                    <a:uLnTx/>
                    <a:uFillTx/>
                    <a:latin typeface="Arial" panose="020B0604020202020204" pitchFamily="34" charset="0"/>
                    <a:ea typeface="ＭＳ Ｐゴシック" pitchFamily="34" charset="-128"/>
                    <a:cs typeface="+mn-cs"/>
                  </a:rPr>
                  <a:t>with</a:t>
                </a:r>
              </a:p>
              <a:p>
                <a:pPr marL="0" marR="0" lvl="0" indent="0" algn="ctr" defTabSz="914400" rtl="0" eaLnBrk="0" fontAlgn="base" latinLnBrk="0" hangingPunct="0">
                  <a:lnSpc>
                    <a:spcPct val="11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8080"/>
                    </a:solidFill>
                    <a:effectLst/>
                    <a:uLnTx/>
                    <a:uFillTx/>
                    <a:latin typeface="Arial" panose="020B0604020202020204" pitchFamily="34" charset="0"/>
                    <a:ea typeface="ＭＳ Ｐゴシック" pitchFamily="34" charset="-128"/>
                    <a:cs typeface="+mn-cs"/>
                  </a:rPr>
                  <a:t>location ID</a:t>
                </a:r>
                <a:endParaRPr kumimoji="0" lang="en-US" altLang="en-US" sz="800" b="0"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endParaRPr>
              </a:p>
            </p:txBody>
          </p:sp>
          <p:sp>
            <p:nvSpPr>
              <p:cNvPr id="62561" name="Text Box 97"/>
              <p:cNvSpPr txBox="1">
                <a:spLocks noChangeArrowheads="1"/>
              </p:cNvSpPr>
              <p:nvPr/>
            </p:nvSpPr>
            <p:spPr bwMode="auto">
              <a:xfrm>
                <a:off x="2422" y="3428"/>
                <a:ext cx="4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Radiation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Display</a:t>
                </a:r>
                <a:endParaRPr kumimoji="0" lang="en-US" altLang="en-US" sz="800" b="0"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endParaRPr>
              </a:p>
            </p:txBody>
          </p:sp>
          <p:sp>
            <p:nvSpPr>
              <p:cNvPr id="62562" name="Text Box 98"/>
              <p:cNvSpPr txBox="1">
                <a:spLocks noChangeArrowheads="1"/>
              </p:cNvSpPr>
              <p:nvPr/>
            </p:nvSpPr>
            <p:spPr bwMode="auto">
              <a:xfrm>
                <a:off x="2831" y="3213"/>
                <a:ext cx="4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Display</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Control box</a:t>
                </a:r>
                <a:endParaRPr kumimoji="0" lang="en-US" altLang="en-US" sz="800" b="0"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endParaRPr>
              </a:p>
            </p:txBody>
          </p:sp>
          <p:graphicFrame>
            <p:nvGraphicFramePr>
              <p:cNvPr id="62563" name="Object 99"/>
              <p:cNvGraphicFramePr>
                <a:graphicFrameLocks noChangeAspect="1"/>
              </p:cNvGraphicFramePr>
              <p:nvPr/>
            </p:nvGraphicFramePr>
            <p:xfrm>
              <a:off x="2065" y="2718"/>
              <a:ext cx="263" cy="190"/>
            </p:xfrm>
            <a:graphic>
              <a:graphicData uri="http://schemas.openxmlformats.org/presentationml/2006/ole">
                <mc:AlternateContent xmlns:mc="http://schemas.openxmlformats.org/markup-compatibility/2006">
                  <mc:Choice xmlns:v="urn:schemas-microsoft-com:vml" Requires="v">
                    <p:oleObj spid="_x0000_s126029" name="Designer Drawing" r:id="rId38" imgW="473040" imgH="326520" progId="Designer.Drawing.7">
                      <p:embed/>
                    </p:oleObj>
                  </mc:Choice>
                  <mc:Fallback>
                    <p:oleObj name="Designer Drawing" r:id="rId38" imgW="473040" imgH="326520" progId="Designer.Drawing.7">
                      <p:embed/>
                      <p:pic>
                        <p:nvPicPr>
                          <p:cNvPr id="62563" name="Object 9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65" y="2718"/>
                            <a:ext cx="263" cy="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2564" name="Group 100"/>
              <p:cNvGrpSpPr>
                <a:grpSpLocks/>
              </p:cNvGrpSpPr>
              <p:nvPr/>
            </p:nvGrpSpPr>
            <p:grpSpPr bwMode="auto">
              <a:xfrm>
                <a:off x="1813" y="2851"/>
                <a:ext cx="337" cy="178"/>
                <a:chOff x="1488" y="2640"/>
                <a:chExt cx="384" cy="192"/>
              </a:xfrm>
            </p:grpSpPr>
            <p:sp>
              <p:nvSpPr>
                <p:cNvPr id="62565" name="Line 101"/>
                <p:cNvSpPr>
                  <a:spLocks noChangeShapeType="1"/>
                </p:cNvSpPr>
                <p:nvPr/>
              </p:nvSpPr>
              <p:spPr bwMode="auto">
                <a:xfrm flipH="1">
                  <a:off x="1488" y="2640"/>
                  <a:ext cx="384" cy="192"/>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66" name="Line 102"/>
                <p:cNvSpPr>
                  <a:spLocks noChangeShapeType="1"/>
                </p:cNvSpPr>
                <p:nvPr/>
              </p:nvSpPr>
              <p:spPr bwMode="auto">
                <a:xfrm flipV="1">
                  <a:off x="1488" y="2736"/>
                  <a:ext cx="1" cy="96"/>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pSp>
          <p:graphicFrame>
            <p:nvGraphicFramePr>
              <p:cNvPr id="62567" name="Object 103"/>
              <p:cNvGraphicFramePr>
                <a:graphicFrameLocks noChangeAspect="1"/>
              </p:cNvGraphicFramePr>
              <p:nvPr/>
            </p:nvGraphicFramePr>
            <p:xfrm>
              <a:off x="1729" y="2586"/>
              <a:ext cx="136" cy="387"/>
            </p:xfrm>
            <a:graphic>
              <a:graphicData uri="http://schemas.openxmlformats.org/presentationml/2006/ole">
                <mc:AlternateContent xmlns:mc="http://schemas.openxmlformats.org/markup-compatibility/2006">
                  <mc:Choice xmlns:v="urn:schemas-microsoft-com:vml" Requires="v">
                    <p:oleObj spid="_x0000_s126030" name="Designer Drawing" r:id="rId39" imgW="302400" imgH="820440" progId="Designer.Drawing.7">
                      <p:embed/>
                    </p:oleObj>
                  </mc:Choice>
                  <mc:Fallback>
                    <p:oleObj name="Designer Drawing" r:id="rId39" imgW="302400" imgH="820440" progId="Designer.Drawing.7">
                      <p:embed/>
                      <p:pic>
                        <p:nvPicPr>
                          <p:cNvPr id="62567" name="Object 10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729" y="2586"/>
                            <a:ext cx="136" cy="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568" name="Text Box 104"/>
              <p:cNvSpPr txBox="1">
                <a:spLocks noChangeArrowheads="1"/>
              </p:cNvSpPr>
              <p:nvPr/>
            </p:nvSpPr>
            <p:spPr bwMode="auto">
              <a:xfrm>
                <a:off x="1325" y="2718"/>
                <a:ext cx="4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Radiation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Monitor</a:t>
                </a:r>
                <a:endParaRPr kumimoji="0" lang="en-US" altLang="en-US" sz="800" b="0"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endParaRPr>
              </a:p>
            </p:txBody>
          </p:sp>
          <p:sp>
            <p:nvSpPr>
              <p:cNvPr id="62569" name="Text Box 105"/>
              <p:cNvSpPr txBox="1">
                <a:spLocks noChangeArrowheads="1"/>
              </p:cNvSpPr>
              <p:nvPr/>
            </p:nvSpPr>
            <p:spPr bwMode="auto">
              <a:xfrm>
                <a:off x="1888" y="2497"/>
                <a:ext cx="422"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9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Monitor</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Controller</a:t>
                </a:r>
                <a:endParaRPr kumimoji="0" lang="en-US" altLang="en-US" sz="900" b="0"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endParaRPr>
              </a:p>
            </p:txBody>
          </p:sp>
          <p:sp>
            <p:nvSpPr>
              <p:cNvPr id="62570" name="Line 106"/>
              <p:cNvSpPr>
                <a:spLocks noChangeShapeType="1"/>
              </p:cNvSpPr>
              <p:nvPr/>
            </p:nvSpPr>
            <p:spPr bwMode="auto">
              <a:xfrm flipH="1" flipV="1">
                <a:off x="2234" y="2851"/>
                <a:ext cx="547" cy="312"/>
              </a:xfrm>
              <a:prstGeom prst="line">
                <a:avLst/>
              </a:prstGeom>
              <a:noFill/>
              <a:ln w="9525">
                <a:solidFill>
                  <a:srgbClr val="FF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71" name="Text Box 107"/>
              <p:cNvSpPr txBox="1">
                <a:spLocks noChangeArrowheads="1"/>
              </p:cNvSpPr>
              <p:nvPr/>
            </p:nvSpPr>
            <p:spPr bwMode="auto">
              <a:xfrm>
                <a:off x="2458" y="2761"/>
                <a:ext cx="458" cy="289"/>
              </a:xfrm>
              <a:prstGeom prst="rect">
                <a:avLst/>
              </a:prstGeom>
              <a:noFill/>
              <a:ln>
                <a:noFill/>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0000"/>
                    </a:solidFill>
                    <a:effectLst/>
                    <a:uLnTx/>
                    <a:uFillTx/>
                    <a:latin typeface="Arial" panose="020B0604020202020204" pitchFamily="34" charset="0"/>
                    <a:ea typeface="ＭＳ Ｐゴシック" pitchFamily="34" charset="-128"/>
                    <a:cs typeface="+mn-cs"/>
                  </a:rPr>
                  <a:t>Direct</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0000"/>
                    </a:solidFill>
                    <a:effectLst/>
                    <a:uLnTx/>
                    <a:uFillTx/>
                    <a:latin typeface="Arial" panose="020B0604020202020204" pitchFamily="34" charset="0"/>
                    <a:ea typeface="ＭＳ Ｐゴシック" pitchFamily="34" charset="-128"/>
                    <a:cs typeface="+mn-cs"/>
                  </a:rPr>
                  <a:t>hardware</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0000"/>
                    </a:solidFill>
                    <a:effectLst/>
                    <a:uLnTx/>
                    <a:uFillTx/>
                    <a:latin typeface="Arial" panose="020B0604020202020204" pitchFamily="34" charset="0"/>
                    <a:ea typeface="ＭＳ Ｐゴシック" pitchFamily="34" charset="-128"/>
                    <a:cs typeface="+mn-cs"/>
                  </a:rPr>
                  <a:t>connection</a:t>
                </a:r>
                <a:endParaRPr kumimoji="0" lang="en-US" altLang="en-US" sz="800" b="0" i="0" u="none" strike="noStrike" kern="1200" cap="none" spc="0" normalizeH="0" baseline="0" noProof="0">
                  <a:ln>
                    <a:noFill/>
                  </a:ln>
                  <a:solidFill>
                    <a:srgbClr val="FF0000"/>
                  </a:solidFill>
                  <a:effectLst/>
                  <a:uLnTx/>
                  <a:uFillTx/>
                  <a:latin typeface="Arial" panose="020B0604020202020204" pitchFamily="34" charset="0"/>
                  <a:ea typeface="ＭＳ Ｐゴシック" pitchFamily="34" charset="-128"/>
                  <a:cs typeface="+mn-cs"/>
                </a:endParaRPr>
              </a:p>
            </p:txBody>
          </p:sp>
          <p:graphicFrame>
            <p:nvGraphicFramePr>
              <p:cNvPr id="62572" name="Object 108"/>
              <p:cNvGraphicFramePr>
                <a:graphicFrameLocks noChangeAspect="1"/>
              </p:cNvGraphicFramePr>
              <p:nvPr/>
            </p:nvGraphicFramePr>
            <p:xfrm>
              <a:off x="2739" y="3074"/>
              <a:ext cx="262" cy="189"/>
            </p:xfrm>
            <a:graphic>
              <a:graphicData uri="http://schemas.openxmlformats.org/presentationml/2006/ole">
                <mc:AlternateContent xmlns:mc="http://schemas.openxmlformats.org/markup-compatibility/2006">
                  <mc:Choice xmlns:v="urn:schemas-microsoft-com:vml" Requires="v">
                    <p:oleObj spid="_x0000_s126031" name="Designer Drawing" r:id="rId40" imgW="473040" imgH="326520" progId="Designer.Drawing.7">
                      <p:embed/>
                    </p:oleObj>
                  </mc:Choice>
                  <mc:Fallback>
                    <p:oleObj name="Designer Drawing" r:id="rId40" imgW="473040" imgH="326520" progId="Designer.Drawing.7">
                      <p:embed/>
                      <p:pic>
                        <p:nvPicPr>
                          <p:cNvPr id="62572" name="Object 10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39" y="3074"/>
                            <a:ext cx="262" cy="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573" name="Line 109"/>
              <p:cNvSpPr>
                <a:spLocks noChangeShapeType="1"/>
              </p:cNvSpPr>
              <p:nvPr/>
            </p:nvSpPr>
            <p:spPr bwMode="auto">
              <a:xfrm flipH="1">
                <a:off x="2487" y="3207"/>
                <a:ext cx="337" cy="177"/>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74" name="Object 110"/>
              <p:cNvGraphicFramePr>
                <a:graphicFrameLocks noChangeAspect="1"/>
              </p:cNvGraphicFramePr>
              <p:nvPr/>
            </p:nvGraphicFramePr>
            <p:xfrm>
              <a:off x="2318" y="3118"/>
              <a:ext cx="294" cy="357"/>
            </p:xfrm>
            <a:graphic>
              <a:graphicData uri="http://schemas.openxmlformats.org/presentationml/2006/ole">
                <mc:AlternateContent xmlns:mc="http://schemas.openxmlformats.org/markup-compatibility/2006">
                  <mc:Choice xmlns:v="urn:schemas-microsoft-com:vml" Requires="v">
                    <p:oleObj spid="_x0000_s126032" name="Designer Drawing" r:id="rId41" imgW="531000" imgH="613080" progId="Designer.Drawing.7">
                      <p:embed/>
                    </p:oleObj>
                  </mc:Choice>
                  <mc:Fallback>
                    <p:oleObj name="Designer Drawing" r:id="rId41" imgW="531000" imgH="613080" progId="Designer.Drawing.7">
                      <p:embed/>
                      <p:pic>
                        <p:nvPicPr>
                          <p:cNvPr id="62574" name="Object 110"/>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318" y="3118"/>
                            <a:ext cx="294"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2575" name="Group 111"/>
              <p:cNvGrpSpPr>
                <a:grpSpLocks/>
              </p:cNvGrpSpPr>
              <p:nvPr/>
            </p:nvGrpSpPr>
            <p:grpSpPr bwMode="auto">
              <a:xfrm>
                <a:off x="2192" y="2452"/>
                <a:ext cx="1179" cy="666"/>
                <a:chOff x="2208" y="2016"/>
                <a:chExt cx="1344" cy="720"/>
              </a:xfrm>
            </p:grpSpPr>
            <p:sp>
              <p:nvSpPr>
                <p:cNvPr id="62576" name="Line 112"/>
                <p:cNvSpPr>
                  <a:spLocks noChangeShapeType="1"/>
                </p:cNvSpPr>
                <p:nvPr/>
              </p:nvSpPr>
              <p:spPr bwMode="auto">
                <a:xfrm flipH="1" flipV="1">
                  <a:off x="2208" y="2016"/>
                  <a:ext cx="384" cy="192"/>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77" name="Line 113"/>
                <p:cNvSpPr>
                  <a:spLocks noChangeShapeType="1"/>
                </p:cNvSpPr>
                <p:nvPr/>
              </p:nvSpPr>
              <p:spPr bwMode="auto">
                <a:xfrm flipV="1">
                  <a:off x="3072" y="2592"/>
                  <a:ext cx="288" cy="144"/>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78" name="Line 114"/>
                <p:cNvSpPr>
                  <a:spLocks noChangeShapeType="1"/>
                </p:cNvSpPr>
                <p:nvPr/>
              </p:nvSpPr>
              <p:spPr bwMode="auto">
                <a:xfrm flipV="1">
                  <a:off x="2304" y="2208"/>
                  <a:ext cx="288" cy="144"/>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2579" name="Line 115"/>
                <p:cNvSpPr>
                  <a:spLocks noChangeShapeType="1"/>
                </p:cNvSpPr>
                <p:nvPr/>
              </p:nvSpPr>
              <p:spPr bwMode="auto">
                <a:xfrm flipH="1" flipV="1">
                  <a:off x="2592" y="2208"/>
                  <a:ext cx="768" cy="384"/>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80" name="Object 116"/>
                <p:cNvGraphicFramePr>
                  <a:graphicFrameLocks noChangeAspect="1"/>
                </p:cNvGraphicFramePr>
                <p:nvPr/>
              </p:nvGraphicFramePr>
              <p:xfrm>
                <a:off x="2544" y="2160"/>
                <a:ext cx="94" cy="80"/>
              </p:xfrm>
              <a:graphic>
                <a:graphicData uri="http://schemas.openxmlformats.org/presentationml/2006/ole">
                  <mc:AlternateContent xmlns:mc="http://schemas.openxmlformats.org/markup-compatibility/2006">
                    <mc:Choice xmlns:v="urn:schemas-microsoft-com:vml" Requires="v">
                      <p:oleObj spid="_x0000_s126033" name="Designer Drawing" r:id="rId42" imgW="149760" imgH="128520" progId="Designer.Drawing.7">
                        <p:embed/>
                      </p:oleObj>
                    </mc:Choice>
                    <mc:Fallback>
                      <p:oleObj name="Designer Drawing" r:id="rId42" imgW="149760" imgH="128520" progId="Designer.Drawing.7">
                        <p:embed/>
                        <p:pic>
                          <p:nvPicPr>
                            <p:cNvPr id="62580" name="Object 11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544" y="2160"/>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581" name="Text Box 117"/>
                <p:cNvSpPr txBox="1">
                  <a:spLocks noChangeArrowheads="1"/>
                </p:cNvSpPr>
                <p:nvPr/>
              </p:nvSpPr>
              <p:spPr bwMode="auto">
                <a:xfrm>
                  <a:off x="2437" y="2022"/>
                  <a:ext cx="413" cy="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9999"/>
                      </a:solidFill>
                      <a:effectLst/>
                      <a:uLnTx/>
                      <a:uFillTx/>
                      <a:latin typeface="Arial" panose="020B0604020202020204" pitchFamily="34" charset="0"/>
                      <a:ea typeface="ＭＳ Ｐゴシック" pitchFamily="34" charset="-128"/>
                      <a:cs typeface="+mn-cs"/>
                    </a:rPr>
                    <a:t>Tap box</a:t>
                  </a:r>
                  <a:endParaRPr kumimoji="0" lang="en-US" altLang="en-US" sz="900" b="0" i="0" u="none" strike="noStrike" kern="1200" cap="none" spc="0" normalizeH="0" baseline="0" noProof="0">
                    <a:ln>
                      <a:noFill/>
                    </a:ln>
                    <a:solidFill>
                      <a:srgbClr val="009999"/>
                    </a:solidFill>
                    <a:effectLst/>
                    <a:uLnTx/>
                    <a:uFillTx/>
                    <a:latin typeface="Arial" panose="020B0604020202020204" pitchFamily="34" charset="0"/>
                    <a:ea typeface="ＭＳ Ｐゴシック" pitchFamily="34" charset="-128"/>
                    <a:cs typeface="+mn-cs"/>
                  </a:endParaRPr>
                </a:p>
              </p:txBody>
            </p:sp>
            <p:sp>
              <p:nvSpPr>
                <p:cNvPr id="62582" name="Text Box 118"/>
                <p:cNvSpPr txBox="1">
                  <a:spLocks noChangeArrowheads="1"/>
                </p:cNvSpPr>
                <p:nvPr/>
              </p:nvSpPr>
              <p:spPr bwMode="auto">
                <a:xfrm>
                  <a:off x="2999" y="2248"/>
                  <a:ext cx="132" cy="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900" b="0"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endParaRPr>
                </a:p>
              </p:txBody>
            </p:sp>
            <p:sp>
              <p:nvSpPr>
                <p:cNvPr id="62583" name="Line 119"/>
                <p:cNvSpPr>
                  <a:spLocks noChangeShapeType="1"/>
                </p:cNvSpPr>
                <p:nvPr/>
              </p:nvSpPr>
              <p:spPr bwMode="auto">
                <a:xfrm flipH="1" flipV="1">
                  <a:off x="3360" y="2592"/>
                  <a:ext cx="192" cy="96"/>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aphicFrame>
              <p:nvGraphicFramePr>
                <p:cNvPr id="62584" name="Object 120"/>
                <p:cNvGraphicFramePr>
                  <a:graphicFrameLocks noChangeAspect="1"/>
                </p:cNvGraphicFramePr>
                <p:nvPr/>
              </p:nvGraphicFramePr>
              <p:xfrm>
                <a:off x="3312" y="2544"/>
                <a:ext cx="94" cy="80"/>
              </p:xfrm>
              <a:graphic>
                <a:graphicData uri="http://schemas.openxmlformats.org/presentationml/2006/ole">
                  <mc:AlternateContent xmlns:mc="http://schemas.openxmlformats.org/markup-compatibility/2006">
                    <mc:Choice xmlns:v="urn:schemas-microsoft-com:vml" Requires="v">
                      <p:oleObj spid="_x0000_s126034" name="Designer Drawing" r:id="rId43" imgW="149760" imgH="128520" progId="Designer.Drawing.7">
                        <p:embed/>
                      </p:oleObj>
                    </mc:Choice>
                    <mc:Fallback>
                      <p:oleObj name="Designer Drawing" r:id="rId43" imgW="149760" imgH="128520" progId="Designer.Drawing.7">
                        <p:embed/>
                        <p:pic>
                          <p:nvPicPr>
                            <p:cNvPr id="62584" name="Object 12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312" y="2544"/>
                              <a:ext cx="94" cy="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62585" name="Text Box 121"/>
              <p:cNvSpPr txBox="1">
                <a:spLocks noChangeArrowheads="1"/>
              </p:cNvSpPr>
              <p:nvPr/>
            </p:nvSpPr>
            <p:spPr bwMode="auto">
              <a:xfrm>
                <a:off x="1739" y="3163"/>
                <a:ext cx="52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Basic Area</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1000" b="1"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rPr>
                  <a:t>Controller</a:t>
                </a:r>
                <a:endParaRPr kumimoji="0" lang="en-US" altLang="en-US" sz="800" b="0" i="0" u="none" strike="noStrike" kern="1200" cap="none" spc="0" normalizeH="0" baseline="0" noProof="0">
                  <a:ln>
                    <a:noFill/>
                  </a:ln>
                  <a:solidFill>
                    <a:srgbClr val="000000"/>
                  </a:solidFill>
                  <a:effectLst/>
                  <a:uLnTx/>
                  <a:uFillTx/>
                  <a:latin typeface="Arial" panose="020B0604020202020204" pitchFamily="34" charset="0"/>
                  <a:ea typeface="ＭＳ Ｐゴシック" pitchFamily="34" charset="-128"/>
                  <a:cs typeface="+mn-cs"/>
                </a:endParaRPr>
              </a:p>
            </p:txBody>
          </p:sp>
          <p:sp>
            <p:nvSpPr>
              <p:cNvPr id="62586" name="Text Box 122"/>
              <p:cNvSpPr txBox="1">
                <a:spLocks noChangeArrowheads="1"/>
              </p:cNvSpPr>
              <p:nvPr/>
            </p:nvSpPr>
            <p:spPr bwMode="auto">
              <a:xfrm>
                <a:off x="1325" y="2851"/>
                <a:ext cx="400"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8080"/>
                    </a:solidFill>
                    <a:effectLst/>
                    <a:uLnTx/>
                    <a:uFillTx/>
                    <a:latin typeface="Arial" panose="020B0604020202020204" pitchFamily="34" charset="0"/>
                    <a:ea typeface="ＭＳ Ｐゴシック" pitchFamily="34" charset="-128"/>
                    <a:cs typeface="+mn-cs"/>
                  </a:rPr>
                  <a:t>with</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8080"/>
                    </a:solidFill>
                    <a:effectLst/>
                    <a:uLnTx/>
                    <a:uFillTx/>
                    <a:latin typeface="Arial" panose="020B0604020202020204" pitchFamily="34" charset="0"/>
                    <a:ea typeface="ＭＳ Ｐゴシック" pitchFamily="34" charset="-128"/>
                    <a:cs typeface="+mn-cs"/>
                  </a:rPr>
                  <a:t>ID + local</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008080"/>
                    </a:solidFill>
                    <a:effectLst/>
                    <a:uLnTx/>
                    <a:uFillTx/>
                    <a:latin typeface="Arial" panose="020B0604020202020204" pitchFamily="34" charset="0"/>
                    <a:ea typeface="ＭＳ Ｐゴシック" pitchFamily="34" charset="-128"/>
                    <a:cs typeface="+mn-cs"/>
                  </a:rPr>
                  <a:t>database</a:t>
                </a:r>
                <a:endParaRPr kumimoji="0" lang="en-US" altLang="en-US" sz="800" b="0"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endParaRPr>
              </a:p>
            </p:txBody>
          </p:sp>
        </p:grpSp>
        <p:sp>
          <p:nvSpPr>
            <p:cNvPr id="62587" name="WordArt 123"/>
            <p:cNvSpPr>
              <a:spLocks noChangeArrowheads="1" noChangeShapeType="1" noTextEdit="1"/>
            </p:cNvSpPr>
            <p:nvPr/>
          </p:nvSpPr>
          <p:spPr bwMode="auto">
            <a:xfrm rot="-985039">
              <a:off x="4080" y="3458"/>
              <a:ext cx="1543" cy="409"/>
            </a:xfrm>
            <a:prstGeom prst="rect">
              <a:avLst/>
            </a:prstGeom>
          </p:spPr>
          <p:txBody>
            <a:bodyPr wrap="none" fromWordArt="1">
              <a:prstTxWarp prst="textPlain">
                <a:avLst>
                  <a:gd name="adj" fmla="val 50000"/>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600" b="0" i="1" u="none" strike="noStrike" kern="10" cap="none" spc="0" normalizeH="0" baseline="0" noProof="0">
                  <a:ln w="9525">
                    <a:solidFill>
                      <a:srgbClr val="000000"/>
                    </a:solidFill>
                    <a:round/>
                    <a:headEnd/>
                    <a:tailEnd/>
                  </a:ln>
                  <a:solidFill>
                    <a:srgbClr val="FFFFFF"/>
                  </a:solidFill>
                  <a:effectLst>
                    <a:outerShdw dist="35921" dir="2700000" algn="ctr" rotWithShape="0">
                      <a:srgbClr val="808080"/>
                    </a:outerShdw>
                  </a:effectLst>
                  <a:uLnTx/>
                  <a:uFillTx/>
                  <a:latin typeface="Arial Black" panose="020B0A04020102020204" pitchFamily="34" charset="0"/>
                  <a:ea typeface="ＭＳ Ｐゴシック" pitchFamily="34" charset="-128"/>
                  <a:cs typeface="+mn-cs"/>
                </a:rPr>
                <a:t>Conceptual proposal</a:t>
              </a:r>
            </a:p>
          </p:txBody>
        </p:sp>
        <p:grpSp>
          <p:nvGrpSpPr>
            <p:cNvPr id="62588" name="Group 124"/>
            <p:cNvGrpSpPr>
              <a:grpSpLocks/>
            </p:cNvGrpSpPr>
            <p:nvPr/>
          </p:nvGrpSpPr>
          <p:grpSpPr bwMode="auto">
            <a:xfrm>
              <a:off x="3802" y="1322"/>
              <a:ext cx="758" cy="552"/>
              <a:chOff x="3802" y="1464"/>
              <a:chExt cx="758" cy="552"/>
            </a:xfrm>
          </p:grpSpPr>
          <p:sp>
            <p:nvSpPr>
              <p:cNvPr id="62589" name="Rectangle 125"/>
              <p:cNvSpPr>
                <a:spLocks noChangeArrowheads="1"/>
              </p:cNvSpPr>
              <p:nvPr/>
            </p:nvSpPr>
            <p:spPr bwMode="auto">
              <a:xfrm>
                <a:off x="3893" y="1727"/>
                <a:ext cx="667"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Configuration and</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Supervision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Arial" panose="020B0604020202020204" pitchFamily="34" charset="0"/>
                    <a:ea typeface="ＭＳ Ｐゴシック" pitchFamily="34" charset="-128"/>
                    <a:cs typeface="+mn-cs"/>
                  </a:rPr>
                  <a:t>Manager</a:t>
                </a:r>
              </a:p>
            </p:txBody>
          </p:sp>
          <p:pic>
            <p:nvPicPr>
              <p:cNvPr id="62590" name="Picture 126"/>
              <p:cNvPicPr>
                <a:picLocks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4078" y="1464"/>
                <a:ext cx="290" cy="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2591" name="AutoShape 127"/>
              <p:cNvCxnSpPr>
                <a:cxnSpLocks noChangeShapeType="1"/>
                <a:stCxn id="62547" idx="7"/>
                <a:endCxn id="62590" idx="1"/>
              </p:cNvCxnSpPr>
              <p:nvPr/>
            </p:nvCxnSpPr>
            <p:spPr bwMode="auto">
              <a:xfrm rot="16200000">
                <a:off x="3802" y="1620"/>
                <a:ext cx="275" cy="276"/>
              </a:xfrm>
              <a:prstGeom prst="curvedConnector2">
                <a:avLst/>
              </a:prstGeom>
              <a:noFill/>
              <a:ln w="25400">
                <a:solidFill>
                  <a:srgbClr val="99CCFF"/>
                </a:solidFill>
                <a:prstDash val="sysDot"/>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
        <p:nvSpPr>
          <p:cNvPr id="62593" name="Text Box 129"/>
          <p:cNvSpPr txBox="1">
            <a:spLocks noChangeArrowheads="1"/>
          </p:cNvSpPr>
          <p:nvPr/>
        </p:nvSpPr>
        <p:spPr bwMode="auto">
          <a:xfrm>
            <a:off x="179388" y="476250"/>
            <a:ext cx="8785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de-CH" altLang="en-US" sz="2400" b="1" i="0" u="none" strike="noStrike" kern="1200" cap="none" spc="0" normalizeH="0" baseline="0" noProof="0" dirty="0">
                <a:ln>
                  <a:noFill/>
                </a:ln>
                <a:solidFill>
                  <a:srgbClr val="FF3300"/>
                </a:solidFill>
                <a:effectLst/>
                <a:uLnTx/>
                <a:uFillTx/>
                <a:latin typeface="Arial" panose="020B0604020202020204" pitchFamily="34" charset="0"/>
                <a:ea typeface="ＭＳ Ｐゴシック" pitchFamily="34" charset="-128"/>
                <a:cs typeface="+mn-cs"/>
              </a:rPr>
              <a:t>(</a:t>
            </a:r>
            <a:r>
              <a:rPr kumimoji="0" lang="de-CH" altLang="en-US" sz="2400" b="1" i="0" u="none" strike="noStrike" kern="1200" cap="none" spc="0" normalizeH="0" baseline="0" noProof="0" dirty="0" err="1">
                <a:ln>
                  <a:noFill/>
                </a:ln>
                <a:solidFill>
                  <a:srgbClr val="FF3300"/>
                </a:solidFill>
                <a:effectLst/>
                <a:uLnTx/>
                <a:uFillTx/>
                <a:latin typeface="Arial" panose="020B0604020202020204" pitchFamily="34" charset="0"/>
                <a:ea typeface="ＭＳ Ｐゴシック" pitchFamily="34" charset="-128"/>
                <a:cs typeface="+mn-cs"/>
              </a:rPr>
              <a:t>RAdiation</a:t>
            </a:r>
            <a:r>
              <a:rPr kumimoji="0" lang="de-CH" altLang="en-US" sz="2400" b="1" i="0" u="none" strike="noStrike" kern="1200" cap="none" spc="0" normalizeH="0" baseline="0" noProof="0" dirty="0">
                <a:ln>
                  <a:noFill/>
                </a:ln>
                <a:solidFill>
                  <a:srgbClr val="FF3300"/>
                </a:solidFill>
                <a:effectLst/>
                <a:uLnTx/>
                <a:uFillTx/>
                <a:latin typeface="Arial" panose="020B0604020202020204" pitchFamily="34" charset="0"/>
                <a:ea typeface="ＭＳ Ｐゴシック" pitchFamily="34" charset="-128"/>
                <a:cs typeface="+mn-cs"/>
              </a:rPr>
              <a:t> Monitoring System </a:t>
            </a:r>
            <a:r>
              <a:rPr kumimoji="0" lang="de-CH" altLang="en-US" sz="2400" b="1" i="0" u="none" strike="noStrike" kern="1200" cap="none" spc="0" normalizeH="0" baseline="0" noProof="0" dirty="0" err="1">
                <a:ln>
                  <a:noFill/>
                </a:ln>
                <a:solidFill>
                  <a:srgbClr val="FF3300"/>
                </a:solidFill>
                <a:effectLst/>
                <a:uLnTx/>
                <a:uFillTx/>
                <a:latin typeface="Arial" panose="020B0604020202020204" pitchFamily="34" charset="0"/>
                <a:ea typeface="ＭＳ Ｐゴシック" pitchFamily="34" charset="-128"/>
                <a:cs typeface="+mn-cs"/>
              </a:rPr>
              <a:t>for</a:t>
            </a:r>
            <a:r>
              <a:rPr kumimoji="0" lang="de-CH" altLang="en-US" sz="2400" b="1" i="0" u="none" strike="noStrike" kern="1200" cap="none" spc="0" normalizeH="0" baseline="0" noProof="0" dirty="0">
                <a:ln>
                  <a:noFill/>
                </a:ln>
                <a:solidFill>
                  <a:srgbClr val="FF3300"/>
                </a:solidFill>
                <a:effectLst/>
                <a:uLnTx/>
                <a:uFillTx/>
                <a:latin typeface="Arial" panose="020B0604020202020204" pitchFamily="34" charset="0"/>
                <a:ea typeface="ＭＳ Ｐゴシック" pitchFamily="34" charset="-128"/>
                <a:cs typeface="+mn-cs"/>
              </a:rPr>
              <a:t> Environment </a:t>
            </a:r>
            <a:r>
              <a:rPr kumimoji="0" lang="de-CH" altLang="en-US" sz="2400" b="1" i="0" u="none" strike="noStrike" kern="1200" cap="none" spc="0" normalizeH="0" baseline="0" noProof="0" dirty="0" err="1">
                <a:ln>
                  <a:noFill/>
                </a:ln>
                <a:solidFill>
                  <a:srgbClr val="FF3300"/>
                </a:solidFill>
                <a:effectLst/>
                <a:uLnTx/>
                <a:uFillTx/>
                <a:latin typeface="Arial" panose="020B0604020202020204" pitchFamily="34" charset="0"/>
                <a:ea typeface="ＭＳ Ｐゴシック" pitchFamily="34" charset="-128"/>
                <a:cs typeface="+mn-cs"/>
              </a:rPr>
              <a:t>and</a:t>
            </a:r>
            <a:r>
              <a:rPr kumimoji="0" lang="de-CH" altLang="en-US" sz="2400" b="1" i="0" u="none" strike="noStrike" kern="1200" cap="none" spc="0" normalizeH="0" baseline="0" noProof="0" dirty="0">
                <a:ln>
                  <a:noFill/>
                </a:ln>
                <a:solidFill>
                  <a:srgbClr val="FF3300"/>
                </a:solidFill>
                <a:effectLst/>
                <a:uLnTx/>
                <a:uFillTx/>
                <a:latin typeface="Arial" panose="020B0604020202020204" pitchFamily="34" charset="0"/>
                <a:ea typeface="ＭＳ Ｐゴシック" pitchFamily="34" charset="-128"/>
                <a:cs typeface="+mn-cs"/>
              </a:rPr>
              <a:t> </a:t>
            </a:r>
            <a:r>
              <a:rPr kumimoji="0" lang="de-CH" altLang="en-US" sz="2400" b="1" i="0" u="none" strike="noStrike" kern="1200" cap="none" spc="0" normalizeH="0" baseline="0" noProof="0" dirty="0" err="1">
                <a:ln>
                  <a:noFill/>
                </a:ln>
                <a:solidFill>
                  <a:srgbClr val="FF3300"/>
                </a:solidFill>
                <a:effectLst/>
                <a:uLnTx/>
                <a:uFillTx/>
                <a:latin typeface="Arial" panose="020B0604020202020204" pitchFamily="34" charset="0"/>
                <a:ea typeface="ＭＳ Ｐゴシック" pitchFamily="34" charset="-128"/>
                <a:cs typeface="+mn-cs"/>
              </a:rPr>
              <a:t>Safety</a:t>
            </a:r>
            <a:r>
              <a:rPr kumimoji="0" lang="de-CH" altLang="en-US" sz="2400" b="1" i="0" u="none" strike="noStrike" kern="1200" cap="none" spc="0" normalizeH="0" baseline="0" noProof="0" dirty="0">
                <a:ln>
                  <a:noFill/>
                </a:ln>
                <a:solidFill>
                  <a:srgbClr val="FF3300"/>
                </a:solidFill>
                <a:effectLst/>
                <a:uLnTx/>
                <a:uFillTx/>
                <a:latin typeface="Arial" panose="020B0604020202020204" pitchFamily="34" charset="0"/>
                <a:ea typeface="ＭＳ Ｐゴシック" pitchFamily="34" charset="-128"/>
                <a:cs typeface="+mn-cs"/>
              </a:rPr>
              <a:t>)</a:t>
            </a:r>
            <a:endParaRPr kumimoji="0" lang="en-GB" altLang="en-US" sz="2400" b="1" i="0" u="none" strike="noStrike" kern="1200" cap="none" spc="0" normalizeH="0" baseline="0" noProof="0" dirty="0">
              <a:ln>
                <a:noFill/>
              </a:ln>
              <a:solidFill>
                <a:srgbClr val="FF3300"/>
              </a:solidFill>
              <a:effectLst/>
              <a:uLnTx/>
              <a:uFillTx/>
              <a:latin typeface="Arial" panose="020B0604020202020204" pitchFamily="34" charset="0"/>
              <a:ea typeface="ＭＳ Ｐゴシック" pitchFamily="34" charset="-128"/>
              <a:cs typeface="+mn-cs"/>
            </a:endParaRPr>
          </a:p>
        </p:txBody>
      </p:sp>
      <p:sp>
        <p:nvSpPr>
          <p:cNvPr id="62594" name="Text Box 130"/>
          <p:cNvSpPr txBox="1">
            <a:spLocks noChangeArrowheads="1"/>
          </p:cNvSpPr>
          <p:nvPr/>
        </p:nvSpPr>
        <p:spPr bwMode="auto">
          <a:xfrm>
            <a:off x="1619250" y="44450"/>
            <a:ext cx="5832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de-CH" altLang="en-US" sz="2400" b="1" i="0" u="none" strike="noStrike" kern="1200" cap="none" spc="0" normalizeH="0" baseline="0" noProof="0">
                <a:ln>
                  <a:noFill/>
                </a:ln>
                <a:solidFill>
                  <a:srgbClr val="FF3300"/>
                </a:solidFill>
                <a:effectLst/>
                <a:uLnTx/>
                <a:uFillTx/>
                <a:latin typeface="Arial" panose="020B0604020202020204" pitchFamily="34" charset="0"/>
                <a:ea typeface="ＭＳ Ｐゴシック" pitchFamily="34" charset="-128"/>
                <a:cs typeface="+mn-cs"/>
              </a:rPr>
              <a:t>Monitoring system </a:t>
            </a:r>
            <a:r>
              <a:rPr kumimoji="0" lang="de-CH" altLang="en-US" sz="2400" b="1" i="0" u="none" strike="noStrike" kern="1200" cap="none" spc="0" normalizeH="0" baseline="0" noProof="0">
                <a:ln>
                  <a:noFill/>
                </a:ln>
                <a:solidFill>
                  <a:srgbClr val="FF3300"/>
                </a:solidFill>
                <a:effectLst/>
                <a:uLnTx/>
                <a:uFillTx/>
                <a:latin typeface="Tahoma"/>
                <a:ea typeface="ＭＳ Ｐゴシック" pitchFamily="34" charset="-128"/>
                <a:cs typeface="+mn-cs"/>
              </a:rPr>
              <a:t>RAMSES</a:t>
            </a:r>
            <a:r>
              <a:rPr kumimoji="0" lang="de-CH" altLang="en-US" sz="2400" b="0" i="0" u="none" strike="noStrike" kern="1200" cap="none" spc="0" normalizeH="0" baseline="0" noProof="0">
                <a:ln>
                  <a:noFill/>
                </a:ln>
                <a:solidFill>
                  <a:srgbClr val="FFFFFF"/>
                </a:solidFill>
                <a:effectLst/>
                <a:uLnTx/>
                <a:uFillTx/>
                <a:latin typeface="Tahoma"/>
                <a:ea typeface="ＭＳ Ｐゴシック" pitchFamily="34" charset="-128"/>
                <a:cs typeface="+mn-cs"/>
              </a:rPr>
              <a:t> </a:t>
            </a:r>
            <a:endParaRPr kumimoji="0" lang="en-GB" altLang="en-US" sz="24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Tree>
    <p:extLst>
      <p:ext uri="{BB962C8B-B14F-4D97-AF65-F5344CB8AC3E}">
        <p14:creationId xmlns:p14="http://schemas.microsoft.com/office/powerpoint/2010/main" val="3890101411"/>
      </p:ext>
    </p:extLst>
  </p:cSld>
  <p:clrMapOvr>
    <a:masterClrMapping/>
  </p:clrMapOvr>
  <p:transition advTm="5187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2595"/>
                                        </p:tgtEl>
                                        <p:attrNameLst>
                                          <p:attrName>style.visibility</p:attrName>
                                        </p:attrNameLst>
                                      </p:cBhvr>
                                      <p:to>
                                        <p:strVal val="visible"/>
                                      </p:to>
                                    </p:set>
                                    <p:animEffect transition="in" filter="fade">
                                      <p:cBhvr>
                                        <p:cTn id="7" dur="500"/>
                                        <p:tgtEl>
                                          <p:spTgt spid="6259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2593"/>
                                        </p:tgtEl>
                                        <p:attrNameLst>
                                          <p:attrName>style.visibility</p:attrName>
                                        </p:attrNameLst>
                                      </p:cBhvr>
                                      <p:to>
                                        <p:strVal val="visible"/>
                                      </p:to>
                                    </p:set>
                                    <p:animEffect transition="in" filter="fade">
                                      <p:cBhvr>
                                        <p:cTn id="10" dur="500"/>
                                        <p:tgtEl>
                                          <p:spTgt spid="6259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2594"/>
                                        </p:tgtEl>
                                        <p:attrNameLst>
                                          <p:attrName>style.visibility</p:attrName>
                                        </p:attrNameLst>
                                      </p:cBhvr>
                                      <p:to>
                                        <p:strVal val="visible"/>
                                      </p:to>
                                    </p:set>
                                    <p:animEffect transition="in" filter="fade">
                                      <p:cBhvr>
                                        <p:cTn id="13" dur="500"/>
                                        <p:tgtEl>
                                          <p:spTgt spid="625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593" grpId="0"/>
      <p:bldP spid="62594"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8"/>
          <p:cNvGrpSpPr>
            <a:grpSpLocks/>
          </p:cNvGrpSpPr>
          <p:nvPr/>
        </p:nvGrpSpPr>
        <p:grpSpPr bwMode="auto">
          <a:xfrm>
            <a:off x="6444208" y="1196752"/>
            <a:ext cx="2520213" cy="2831260"/>
            <a:chOff x="1154" y="2784"/>
            <a:chExt cx="720" cy="884"/>
          </a:xfrm>
        </p:grpSpPr>
        <p:pic>
          <p:nvPicPr>
            <p:cNvPr id="8" name="Picture 6" descr="Picture1"/>
            <p:cNvPicPr>
              <a:picLocks noChangeAspect="1" noChangeArrowheads="1"/>
            </p:cNvPicPr>
            <p:nvPr/>
          </p:nvPicPr>
          <p:blipFill>
            <a:blip r:embed="rId2" cstate="print"/>
            <a:srcRect/>
            <a:stretch>
              <a:fillRect/>
            </a:stretch>
          </p:blipFill>
          <p:spPr bwMode="auto">
            <a:xfrm>
              <a:off x="1224" y="2784"/>
              <a:ext cx="605" cy="703"/>
            </a:xfrm>
            <a:prstGeom prst="rect">
              <a:avLst/>
            </a:prstGeom>
            <a:noFill/>
            <a:ln w="9525">
              <a:noFill/>
              <a:miter lim="800000"/>
              <a:headEnd/>
              <a:tailEnd/>
            </a:ln>
          </p:spPr>
        </p:pic>
        <p:sp>
          <p:nvSpPr>
            <p:cNvPr id="9" name="Text Box 14"/>
            <p:cNvSpPr txBox="1">
              <a:spLocks noChangeArrowheads="1"/>
            </p:cNvSpPr>
            <p:nvPr/>
          </p:nvSpPr>
          <p:spPr bwMode="auto">
            <a:xfrm>
              <a:off x="1154" y="3503"/>
              <a:ext cx="720" cy="165"/>
            </a:xfrm>
            <a:prstGeom prst="rect">
              <a:avLst/>
            </a:prstGeom>
            <a:noFill/>
            <a:ln w="9525">
              <a:noFill/>
              <a:miter lim="800000"/>
              <a:headEnd/>
              <a:tailEnd/>
            </a:ln>
          </p:spPr>
          <p:txBody>
            <a:bodyPr wrap="square">
              <a:spAutoFit/>
            </a:body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REM counter</a:t>
              </a:r>
            </a:p>
          </p:txBody>
        </p:sp>
      </p:grpSp>
      <p:grpSp>
        <p:nvGrpSpPr>
          <p:cNvPr id="10" name="Group 19"/>
          <p:cNvGrpSpPr>
            <a:grpSpLocks/>
          </p:cNvGrpSpPr>
          <p:nvPr/>
        </p:nvGrpSpPr>
        <p:grpSpPr bwMode="auto">
          <a:xfrm>
            <a:off x="107504" y="1196752"/>
            <a:ext cx="3528392" cy="3390235"/>
            <a:chOff x="1885" y="2822"/>
            <a:chExt cx="1227" cy="1340"/>
          </a:xfrm>
        </p:grpSpPr>
        <p:pic>
          <p:nvPicPr>
            <p:cNvPr id="11" name="Picture 7"/>
            <p:cNvPicPr>
              <a:picLocks noChangeAspect="1" noChangeArrowheads="1"/>
            </p:cNvPicPr>
            <p:nvPr/>
          </p:nvPicPr>
          <p:blipFill>
            <a:blip r:embed="rId3" cstate="print"/>
            <a:srcRect/>
            <a:stretch>
              <a:fillRect/>
            </a:stretch>
          </p:blipFill>
          <p:spPr bwMode="auto">
            <a:xfrm>
              <a:off x="2141" y="2822"/>
              <a:ext cx="714" cy="952"/>
            </a:xfrm>
            <a:prstGeom prst="rect">
              <a:avLst/>
            </a:prstGeom>
            <a:noFill/>
            <a:ln w="9525">
              <a:noFill/>
              <a:miter lim="800000"/>
              <a:headEnd/>
              <a:tailEnd/>
            </a:ln>
          </p:spPr>
        </p:pic>
        <p:sp>
          <p:nvSpPr>
            <p:cNvPr id="12" name="Text Box 15"/>
            <p:cNvSpPr txBox="1">
              <a:spLocks noChangeArrowheads="1"/>
            </p:cNvSpPr>
            <p:nvPr/>
          </p:nvSpPr>
          <p:spPr bwMode="auto">
            <a:xfrm>
              <a:off x="1885" y="3774"/>
              <a:ext cx="1227" cy="388"/>
            </a:xfrm>
            <a:prstGeom prst="rect">
              <a:avLst/>
            </a:prstGeom>
            <a:noFill/>
            <a:ln w="9525">
              <a:noFill/>
              <a:miter lim="800000"/>
              <a:headEnd/>
              <a:tailEnd/>
            </a:ln>
          </p:spPr>
          <p:txBody>
            <a:bodyPr wrap="square">
              <a:spAutoFit/>
            </a:body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High pressure ionization chamber</a:t>
              </a:r>
            </a:p>
          </p:txBody>
        </p:sp>
      </p:grpSp>
      <p:grpSp>
        <p:nvGrpSpPr>
          <p:cNvPr id="23" name="Group 24"/>
          <p:cNvGrpSpPr>
            <a:grpSpLocks/>
          </p:cNvGrpSpPr>
          <p:nvPr/>
        </p:nvGrpSpPr>
        <p:grpSpPr bwMode="auto">
          <a:xfrm>
            <a:off x="3494615" y="3397298"/>
            <a:ext cx="2596859" cy="3057528"/>
            <a:chOff x="6032" y="1351"/>
            <a:chExt cx="1045" cy="1284"/>
          </a:xfrm>
        </p:grpSpPr>
        <p:pic>
          <p:nvPicPr>
            <p:cNvPr id="25" name="Picture 25" descr="IAM&amp;support"/>
            <p:cNvPicPr>
              <a:picLocks noChangeAspect="1" noChangeArrowheads="1"/>
            </p:cNvPicPr>
            <p:nvPr/>
          </p:nvPicPr>
          <p:blipFill>
            <a:blip r:embed="rId4" cstate="print"/>
            <a:srcRect/>
            <a:stretch>
              <a:fillRect/>
            </a:stretch>
          </p:blipFill>
          <p:spPr bwMode="auto">
            <a:xfrm>
              <a:off x="6205" y="1351"/>
              <a:ext cx="741" cy="1031"/>
            </a:xfrm>
            <a:prstGeom prst="rect">
              <a:avLst/>
            </a:prstGeom>
            <a:noFill/>
            <a:ln w="9525">
              <a:noFill/>
              <a:miter lim="800000"/>
              <a:headEnd/>
              <a:tailEnd/>
            </a:ln>
          </p:spPr>
        </p:pic>
        <p:sp>
          <p:nvSpPr>
            <p:cNvPr id="26" name="Text Box 26"/>
            <p:cNvSpPr txBox="1">
              <a:spLocks noChangeArrowheads="1"/>
            </p:cNvSpPr>
            <p:nvPr/>
          </p:nvSpPr>
          <p:spPr bwMode="auto">
            <a:xfrm>
              <a:off x="6032" y="2389"/>
              <a:ext cx="1045" cy="246"/>
            </a:xfrm>
            <a:prstGeom prst="rect">
              <a:avLst/>
            </a:prstGeom>
            <a:noFill/>
            <a:ln w="9525">
              <a:noFill/>
              <a:miter lim="800000"/>
              <a:headEnd/>
              <a:tailEnd/>
            </a:ln>
          </p:spPr>
          <p:txBody>
            <a:bodyPr wrap="square">
              <a:spAutoFit/>
            </a:body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Air filled ionization chamber</a:t>
              </a:r>
            </a:p>
          </p:txBody>
        </p:sp>
      </p:grpSp>
      <p:sp>
        <p:nvSpPr>
          <p:cNvPr id="17" name="TextBox 16"/>
          <p:cNvSpPr txBox="1"/>
          <p:nvPr/>
        </p:nvSpPr>
        <p:spPr>
          <a:xfrm>
            <a:off x="1907704" y="116632"/>
            <a:ext cx="590465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Constantia"/>
                <a:ea typeface="+mn-ea"/>
                <a:cs typeface="+mn-cs"/>
              </a:rPr>
              <a:t>Typical radiation detectors used at CERN for high-energy particle fields</a:t>
            </a:r>
          </a:p>
        </p:txBody>
      </p:sp>
    </p:spTree>
    <p:extLst>
      <p:ext uri="{BB962C8B-B14F-4D97-AF65-F5344CB8AC3E}">
        <p14:creationId xmlns:p14="http://schemas.microsoft.com/office/powerpoint/2010/main" val="3726111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04664"/>
            <a:ext cx="842493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FF"/>
                </a:solidFill>
                <a:effectLst/>
                <a:uLnTx/>
                <a:uFillTx/>
                <a:latin typeface="Tahoma"/>
                <a:ea typeface="+mn-ea"/>
                <a:cs typeface="+mn-cs"/>
              </a:rPr>
              <a:t>IG5 monitor (high pressure ionization chamber) </a:t>
            </a:r>
          </a:p>
        </p:txBody>
      </p:sp>
      <p:pic>
        <p:nvPicPr>
          <p:cNvPr id="8" name="Picture 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3608102" y="314154"/>
            <a:ext cx="1582035" cy="3658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539552" y="3140968"/>
            <a:ext cx="806489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Used mainly in accessible areas during machine operation</a:t>
            </a:r>
          </a:p>
        </p:txBody>
      </p:sp>
      <p:sp>
        <p:nvSpPr>
          <p:cNvPr id="9" name="TextBox 8"/>
          <p:cNvSpPr txBox="1"/>
          <p:nvPr/>
        </p:nvSpPr>
        <p:spPr>
          <a:xfrm>
            <a:off x="2627784" y="3717032"/>
            <a:ext cx="396044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Comes in two flavours</a:t>
            </a:r>
          </a:p>
        </p:txBody>
      </p:sp>
      <p:sp>
        <p:nvSpPr>
          <p:cNvPr id="10" name="TextBox 9"/>
          <p:cNvSpPr txBox="1"/>
          <p:nvPr/>
        </p:nvSpPr>
        <p:spPr>
          <a:xfrm>
            <a:off x="755576" y="4725144"/>
            <a:ext cx="252028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H-filled type: Calibrated to neutron sources </a:t>
            </a:r>
          </a:p>
        </p:txBody>
      </p:sp>
      <p:sp>
        <p:nvSpPr>
          <p:cNvPr id="12" name="TextBox 11"/>
          <p:cNvSpPr txBox="1"/>
          <p:nvPr/>
        </p:nvSpPr>
        <p:spPr>
          <a:xfrm>
            <a:off x="5868144" y="4709120"/>
            <a:ext cx="252028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srgbClr val="FFFFFF"/>
                </a:solidFill>
                <a:effectLst/>
                <a:uLnTx/>
                <a:uFillTx/>
                <a:latin typeface="Tahoma"/>
                <a:ea typeface="+mn-ea"/>
                <a:cs typeface="+mn-cs"/>
              </a:rPr>
              <a:t>Ar</a:t>
            </a:r>
            <a:r>
              <a:rPr kumimoji="0" lang="en-GB" sz="1800" b="0" i="0" u="none" strike="noStrike" kern="1200" cap="none" spc="0" normalizeH="0" baseline="0" noProof="0" dirty="0">
                <a:ln>
                  <a:noFill/>
                </a:ln>
                <a:solidFill>
                  <a:srgbClr val="FFFFFF"/>
                </a:solidFill>
                <a:effectLst/>
                <a:uLnTx/>
                <a:uFillTx/>
                <a:latin typeface="Tahoma"/>
                <a:ea typeface="+mn-ea"/>
                <a:cs typeface="+mn-cs"/>
              </a:rPr>
              <a:t>-filled type: Calibrated to photon sources</a:t>
            </a:r>
          </a:p>
        </p:txBody>
      </p:sp>
      <p:cxnSp>
        <p:nvCxnSpPr>
          <p:cNvPr id="13" name="Straight Arrow Connector 12"/>
          <p:cNvCxnSpPr/>
          <p:nvPr/>
        </p:nvCxnSpPr>
        <p:spPr bwMode="auto">
          <a:xfrm flipH="1">
            <a:off x="2483768" y="4082589"/>
            <a:ext cx="800233" cy="64255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Arrow Connector 14"/>
          <p:cNvCxnSpPr/>
          <p:nvPr/>
        </p:nvCxnSpPr>
        <p:spPr bwMode="auto">
          <a:xfrm>
            <a:off x="5868144" y="4084477"/>
            <a:ext cx="720080" cy="64066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242528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9" grpId="0"/>
      <p:bldP spid="10" grpId="0"/>
      <p:bldP spid="12"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g5-electronics"/>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800600" y="1524000"/>
            <a:ext cx="31242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7827" name="Rectangle 3"/>
          <p:cNvSpPr>
            <a:spLocks noGrp="1" noChangeArrowheads="1"/>
          </p:cNvSpPr>
          <p:nvPr>
            <p:ph type="title"/>
          </p:nvPr>
        </p:nvSpPr>
        <p:spPr/>
        <p:txBody>
          <a:bodyPr/>
          <a:lstStyle/>
          <a:p>
            <a:pPr eaLnBrk="1" hangingPunct="1">
              <a:defRPr/>
            </a:pPr>
            <a:r>
              <a:rPr lang="de-AT" dirty="0"/>
              <a:t>IG5 - Design</a:t>
            </a:r>
            <a:endParaRPr lang="en-US" dirty="0"/>
          </a:p>
        </p:txBody>
      </p:sp>
      <p:sp>
        <p:nvSpPr>
          <p:cNvPr id="77828" name="Text Box 4"/>
          <p:cNvSpPr txBox="1">
            <a:spLocks noChangeArrowheads="1"/>
          </p:cNvSpPr>
          <p:nvPr/>
        </p:nvSpPr>
        <p:spPr bwMode="auto">
          <a:xfrm>
            <a:off x="76200" y="1873250"/>
            <a:ext cx="2444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AT" sz="3600" b="1" i="0" u="none" strike="noStrike" kern="1200" cap="none" spc="0" normalizeH="0" baseline="0" noProof="0">
                <a:ln>
                  <a:noFill/>
                </a:ln>
                <a:solidFill>
                  <a:srgbClr val="660033"/>
                </a:solidFill>
                <a:effectLst>
                  <a:outerShdw blurRad="38100" dist="38100" dir="2700000" algn="tl">
                    <a:srgbClr val="000000"/>
                  </a:outerShdw>
                </a:effectLst>
                <a:uLnTx/>
                <a:uFillTx/>
                <a:latin typeface="Arial" charset="0"/>
                <a:ea typeface="ＭＳ Ｐゴシック" pitchFamily="34" charset="-128"/>
                <a:cs typeface="+mn-cs"/>
              </a:rPr>
              <a:t>Properties</a:t>
            </a:r>
            <a:endParaRPr kumimoji="0" lang="en-US" sz="3600" b="1" i="0" u="none" strike="noStrike" kern="1200" cap="none" spc="0" normalizeH="0" baseline="0" noProof="0">
              <a:ln>
                <a:noFill/>
              </a:ln>
              <a:solidFill>
                <a:srgbClr val="660033"/>
              </a:solidFill>
              <a:effectLst>
                <a:outerShdw blurRad="38100" dist="38100" dir="2700000" algn="tl">
                  <a:srgbClr val="000000"/>
                </a:outerShdw>
              </a:effectLst>
              <a:uLnTx/>
              <a:uFillTx/>
              <a:latin typeface="Arial" charset="0"/>
              <a:ea typeface="ＭＳ Ｐゴシック" pitchFamily="34" charset="-128"/>
              <a:cs typeface="+mn-cs"/>
            </a:endParaRPr>
          </a:p>
        </p:txBody>
      </p:sp>
      <p:sp>
        <p:nvSpPr>
          <p:cNvPr id="77829" name="Text Box 5"/>
          <p:cNvSpPr txBox="1">
            <a:spLocks noChangeArrowheads="1"/>
          </p:cNvSpPr>
          <p:nvPr/>
        </p:nvSpPr>
        <p:spPr bwMode="auto">
          <a:xfrm>
            <a:off x="228600" y="2438400"/>
            <a:ext cx="3132138"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AT" sz="2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pitchFamily="34" charset="-128"/>
                <a:cs typeface="+mn-cs"/>
              </a:rPr>
              <a:t>2 types (Ar or H filled)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AT" sz="2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pitchFamily="34" charset="-128"/>
                <a:cs typeface="+mn-cs"/>
              </a:rPr>
              <a:t>5,2 l active volume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AT" sz="2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pitchFamily="34" charset="-128"/>
                <a:cs typeface="+mn-cs"/>
              </a:rPr>
              <a:t>pressurized at 20 bar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AT" sz="2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pitchFamily="34" charset="-128"/>
                <a:cs typeface="+mn-cs"/>
              </a:rPr>
              <a:t>1200 V high-voltage</a:t>
            </a:r>
            <a:endParaRPr kumimoji="0" lang="en-US" sz="2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pitchFamily="34" charset="-128"/>
              <a:cs typeface="+mn-cs"/>
            </a:endParaRPr>
          </a:p>
        </p:txBody>
      </p:sp>
      <p:sp>
        <p:nvSpPr>
          <p:cNvPr id="77830" name="Text Box 6"/>
          <p:cNvSpPr txBox="1">
            <a:spLocks noChangeArrowheads="1"/>
          </p:cNvSpPr>
          <p:nvPr/>
        </p:nvSpPr>
        <p:spPr bwMode="auto">
          <a:xfrm>
            <a:off x="92075" y="4191000"/>
            <a:ext cx="2774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AT" sz="3600" b="1" i="0" u="none" strike="noStrike" kern="1200" cap="none" spc="0" normalizeH="0" baseline="0" noProof="0">
                <a:ln>
                  <a:noFill/>
                </a:ln>
                <a:solidFill>
                  <a:srgbClr val="660033"/>
                </a:solidFill>
                <a:effectLst>
                  <a:outerShdw blurRad="38100" dist="38100" dir="2700000" algn="tl">
                    <a:srgbClr val="000000"/>
                  </a:outerShdw>
                </a:effectLst>
                <a:uLnTx/>
                <a:uFillTx/>
                <a:latin typeface="Arial" charset="0"/>
                <a:ea typeface="ＭＳ Ｐゴシック" pitchFamily="34" charset="-128"/>
                <a:cs typeface="+mn-cs"/>
              </a:rPr>
              <a:t>Dimensions</a:t>
            </a:r>
            <a:endParaRPr kumimoji="0" lang="en-US" sz="3600" b="1" i="0" u="none" strike="noStrike" kern="1200" cap="none" spc="0" normalizeH="0" baseline="0" noProof="0">
              <a:ln>
                <a:noFill/>
              </a:ln>
              <a:solidFill>
                <a:srgbClr val="660033"/>
              </a:solidFill>
              <a:effectLst>
                <a:outerShdw blurRad="38100" dist="38100" dir="2700000" algn="tl">
                  <a:srgbClr val="000000"/>
                </a:outerShdw>
              </a:effectLst>
              <a:uLnTx/>
              <a:uFillTx/>
              <a:latin typeface="Arial" charset="0"/>
              <a:ea typeface="ＭＳ Ｐゴシック" pitchFamily="34" charset="-128"/>
              <a:cs typeface="+mn-cs"/>
            </a:endParaRPr>
          </a:p>
        </p:txBody>
      </p:sp>
      <p:sp>
        <p:nvSpPr>
          <p:cNvPr id="77831" name="Text Box 7"/>
          <p:cNvSpPr txBox="1">
            <a:spLocks noChangeArrowheads="1"/>
          </p:cNvSpPr>
          <p:nvPr/>
        </p:nvSpPr>
        <p:spPr bwMode="auto">
          <a:xfrm>
            <a:off x="228600" y="4772025"/>
            <a:ext cx="6934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AT" sz="2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pitchFamily="34" charset="-128"/>
                <a:cs typeface="+mn-cs"/>
              </a:rPr>
              <a:t>diameter – 18.33 cm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AT" sz="2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pitchFamily="34" charset="-128"/>
                <a:cs typeface="+mn-cs"/>
              </a:rPr>
              <a:t>height – 45.6 cm </a:t>
            </a:r>
          </a:p>
        </p:txBody>
      </p:sp>
      <p:sp>
        <p:nvSpPr>
          <p:cNvPr id="77832" name="Text Box 8"/>
          <p:cNvSpPr txBox="1">
            <a:spLocks noChangeArrowheads="1"/>
          </p:cNvSpPr>
          <p:nvPr/>
        </p:nvSpPr>
        <p:spPr bwMode="auto">
          <a:xfrm>
            <a:off x="3429000" y="3048000"/>
            <a:ext cx="1355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a:ln>
                  <a:noFill/>
                </a:ln>
                <a:solidFill>
                  <a:srgbClr val="FFFF00"/>
                </a:solidFill>
                <a:effectLst>
                  <a:outerShdw blurRad="38100" dist="38100" dir="2700000" algn="tl">
                    <a:srgbClr val="000000"/>
                  </a:outerShdw>
                </a:effectLst>
                <a:uLnTx/>
                <a:uFillTx/>
                <a:latin typeface="Arial" charset="0"/>
                <a:ea typeface="ＭＳ Ｐゴシック" pitchFamily="34" charset="-128"/>
                <a:cs typeface="+mn-cs"/>
              </a:rPr>
              <a:t>electrodes</a:t>
            </a:r>
          </a:p>
        </p:txBody>
      </p:sp>
      <p:pic>
        <p:nvPicPr>
          <p:cNvPr id="77833" name="Picture 9" descr="IG5-with%20insulators%20-%20half%20open"/>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524000"/>
            <a:ext cx="3124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4" name="Text Box 10"/>
          <p:cNvSpPr txBox="1">
            <a:spLocks noChangeArrowheads="1"/>
          </p:cNvSpPr>
          <p:nvPr/>
        </p:nvSpPr>
        <p:spPr bwMode="auto">
          <a:xfrm>
            <a:off x="7399338" y="5486400"/>
            <a:ext cx="1820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a:ln>
                  <a:noFill/>
                </a:ln>
                <a:solidFill>
                  <a:srgbClr val="FFFF00"/>
                </a:solidFill>
                <a:effectLst>
                  <a:outerShdw blurRad="38100" dist="38100" dir="2700000" algn="tl">
                    <a:srgbClr val="000000"/>
                  </a:outerShdw>
                </a:effectLst>
                <a:uLnTx/>
                <a:uFillTx/>
                <a:latin typeface="Arial" charset="0"/>
                <a:ea typeface="ＭＳ Ｐゴシック" pitchFamily="34" charset="-128"/>
                <a:cs typeface="+mn-cs"/>
              </a:rPr>
              <a:t>active</a:t>
            </a:r>
            <a:r>
              <a:rPr kumimoji="0" lang="en-US" sz="2000" b="0" i="0" u="none" strike="noStrike" kern="1200" cap="none" spc="0" normalizeH="0" baseline="0" noProof="0">
                <a:ln>
                  <a:noFill/>
                </a:ln>
                <a:solidFill>
                  <a:srgbClr val="336699"/>
                </a:solidFill>
                <a:effectLst>
                  <a:outerShdw blurRad="38100" dist="38100" dir="2700000" algn="tl">
                    <a:srgbClr val="000000"/>
                  </a:outerShdw>
                </a:effectLst>
                <a:uLnTx/>
                <a:uFillTx/>
                <a:latin typeface="Arial" charset="0"/>
                <a:ea typeface="ＭＳ Ｐゴシック" pitchFamily="34" charset="-128"/>
                <a:cs typeface="+mn-cs"/>
              </a:rPr>
              <a:t> </a:t>
            </a:r>
            <a:r>
              <a:rPr kumimoji="0" lang="en-US" sz="2000" b="0" i="0" u="none" strike="noStrike" kern="1200" cap="none" spc="0" normalizeH="0" baseline="0" noProof="0">
                <a:ln>
                  <a:noFill/>
                </a:ln>
                <a:solidFill>
                  <a:srgbClr val="FFFF00"/>
                </a:solidFill>
                <a:effectLst>
                  <a:outerShdw blurRad="38100" dist="38100" dir="2700000" algn="tl">
                    <a:srgbClr val="000000"/>
                  </a:outerShdw>
                </a:effectLst>
                <a:uLnTx/>
                <a:uFillTx/>
                <a:latin typeface="Arial" charset="0"/>
                <a:ea typeface="ＭＳ Ｐゴシック" pitchFamily="34" charset="-128"/>
                <a:cs typeface="+mn-cs"/>
              </a:rPr>
              <a:t>medium</a:t>
            </a:r>
          </a:p>
        </p:txBody>
      </p:sp>
      <p:sp>
        <p:nvSpPr>
          <p:cNvPr id="7179" name="Line 11"/>
          <p:cNvSpPr>
            <a:spLocks noChangeShapeType="1"/>
          </p:cNvSpPr>
          <p:nvPr/>
        </p:nvSpPr>
        <p:spPr bwMode="auto">
          <a:xfrm flipV="1">
            <a:off x="4038600" y="2362200"/>
            <a:ext cx="914400" cy="7620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7180" name="Line 12"/>
          <p:cNvSpPr>
            <a:spLocks noChangeShapeType="1"/>
          </p:cNvSpPr>
          <p:nvPr/>
        </p:nvSpPr>
        <p:spPr bwMode="auto">
          <a:xfrm>
            <a:off x="4038600" y="3124200"/>
            <a:ext cx="16764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7181" name="Line 13"/>
          <p:cNvSpPr>
            <a:spLocks noChangeShapeType="1"/>
          </p:cNvSpPr>
          <p:nvPr/>
        </p:nvSpPr>
        <p:spPr bwMode="auto">
          <a:xfrm flipV="1">
            <a:off x="4876800" y="5791200"/>
            <a:ext cx="914400" cy="533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7182" name="Line 14"/>
          <p:cNvSpPr>
            <a:spLocks noChangeShapeType="1"/>
          </p:cNvSpPr>
          <p:nvPr/>
        </p:nvSpPr>
        <p:spPr bwMode="auto">
          <a:xfrm flipH="1" flipV="1">
            <a:off x="7543800" y="3962400"/>
            <a:ext cx="533400" cy="15240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77839" name="Text Box 15"/>
          <p:cNvSpPr txBox="1">
            <a:spLocks noChangeArrowheads="1"/>
          </p:cNvSpPr>
          <p:nvPr/>
        </p:nvSpPr>
        <p:spPr bwMode="auto">
          <a:xfrm>
            <a:off x="3865563" y="5791200"/>
            <a:ext cx="14684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a:ln>
                  <a:noFill/>
                </a:ln>
                <a:solidFill>
                  <a:srgbClr val="FFFF00"/>
                </a:solidFill>
                <a:effectLst>
                  <a:outerShdw blurRad="38100" dist="38100" dir="2700000" algn="tl">
                    <a:srgbClr val="000000"/>
                  </a:outerShdw>
                </a:effectLst>
                <a:uLnTx/>
                <a:uFillTx/>
                <a:latin typeface="Arial" charset="0"/>
                <a:ea typeface="ＭＳ Ｐゴシック" pitchFamily="34" charset="-128"/>
                <a:cs typeface="+mn-cs"/>
              </a:rPr>
              <a:t>electronics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a:ln>
                  <a:noFill/>
                </a:ln>
                <a:solidFill>
                  <a:srgbClr val="FFFF00"/>
                </a:solidFill>
                <a:effectLst>
                  <a:outerShdw blurRad="38100" dist="38100" dir="2700000" algn="tl">
                    <a:srgbClr val="000000"/>
                  </a:outerShdw>
                </a:effectLst>
                <a:uLnTx/>
                <a:uFillTx/>
                <a:latin typeface="Arial" charset="0"/>
                <a:ea typeface="ＭＳ Ｐゴシック" pitchFamily="34" charset="-128"/>
                <a:cs typeface="+mn-cs"/>
              </a:rPr>
              <a:t>board</a:t>
            </a:r>
          </a:p>
        </p:txBody>
      </p:sp>
      <p:pic>
        <p:nvPicPr>
          <p:cNvPr id="19" name="Picture 1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1259">
            <a:off x="8115289" y="65526"/>
            <a:ext cx="942630" cy="217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18525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77833"/>
                                        </p:tgtEl>
                                        <p:attrNameLst>
                                          <p:attrName>style.visibility</p:attrName>
                                        </p:attrNameLst>
                                      </p:cBhvr>
                                      <p:to>
                                        <p:strVal val="visible"/>
                                      </p:to>
                                    </p:set>
                                    <p:animEffect transition="in" filter="wedge">
                                      <p:cBhvr>
                                        <p:cTn id="7" dur="2000"/>
                                        <p:tgtEl>
                                          <p:spTgt spid="778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2790" y="2492976"/>
            <a:ext cx="5981538" cy="720000"/>
          </a:xfrm>
        </p:spPr>
        <p:txBody>
          <a:bodyPr>
            <a:normAutofit fontScale="90000"/>
          </a:bodyPr>
          <a:lstStyle/>
          <a:p>
            <a:pPr lvl="0"/>
            <a:r>
              <a:rPr lang="en-US" dirty="0">
                <a:solidFill>
                  <a:schemeClr val="bg1"/>
                </a:solidFill>
              </a:rPr>
              <a:t>Most important quantities used in Radiation Protection</a:t>
            </a:r>
            <a:br>
              <a:rPr lang="en-US" dirty="0">
                <a:solidFill>
                  <a:schemeClr val="bg1"/>
                </a:solidFill>
              </a:rPr>
            </a:br>
            <a:endParaRPr lang="en-US" dirty="0"/>
          </a:p>
        </p:txBody>
      </p:sp>
      <p:sp>
        <p:nvSpPr>
          <p:cNvPr id="3" name="Slide Number Placeholder 2"/>
          <p:cNvSpPr>
            <a:spLocks noGrp="1"/>
          </p:cNvSpPr>
          <p:nvPr>
            <p:ph type="sldNum" sz="quarter" idx="12"/>
          </p:nvPr>
        </p:nvSpPr>
        <p:spPr/>
        <p:txBody>
          <a:bodyPr/>
          <a:lstStyle/>
          <a:p>
            <a:fld id="{AC5B1FEA-406A-7749-A5C3-DDCB5F67A4CE}" type="slidenum">
              <a:rPr lang="en-US" smtClean="0">
                <a:solidFill>
                  <a:prstClr val="black">
                    <a:tint val="75000"/>
                  </a:prstClr>
                </a:solidFill>
              </a:rPr>
              <a:pPr/>
              <a:t>12</a:t>
            </a:fld>
            <a:endParaRPr lang="en-US" dirty="0">
              <a:solidFill>
                <a:prstClr val="black">
                  <a:tint val="75000"/>
                </a:prstClr>
              </a:solidFill>
            </a:endParaRPr>
          </a:p>
        </p:txBody>
      </p:sp>
    </p:spTree>
    <p:extLst>
      <p:ext uri="{BB962C8B-B14F-4D97-AF65-F5344CB8AC3E}">
        <p14:creationId xmlns:p14="http://schemas.microsoft.com/office/powerpoint/2010/main" val="189435023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39752" y="260648"/>
            <a:ext cx="446449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Tahoma"/>
                <a:ea typeface="+mn-ea"/>
                <a:cs typeface="+mn-cs"/>
              </a:rPr>
              <a:t>Characteristics of IG5 chamber responses (</a:t>
            </a:r>
            <a:r>
              <a:rPr kumimoji="0" lang="en-GB" sz="1800" b="1" i="0" u="none" strike="noStrike" kern="1200" cap="none" spc="0" normalizeH="0" baseline="0" noProof="0" dirty="0" err="1">
                <a:ln>
                  <a:noFill/>
                </a:ln>
                <a:solidFill>
                  <a:srgbClr val="FFFFFF"/>
                </a:solidFill>
                <a:effectLst/>
                <a:uLnTx/>
                <a:uFillTx/>
                <a:latin typeface="Tahoma"/>
                <a:ea typeface="+mn-ea"/>
                <a:cs typeface="+mn-cs"/>
              </a:rPr>
              <a:t>Ar</a:t>
            </a:r>
            <a:r>
              <a:rPr kumimoji="0" lang="en-GB" sz="1800" b="1" i="0" u="none" strike="noStrike" kern="1200" cap="none" spc="0" normalizeH="0" baseline="0" noProof="0" dirty="0">
                <a:ln>
                  <a:noFill/>
                </a:ln>
                <a:solidFill>
                  <a:srgbClr val="FFFFFF"/>
                </a:solidFill>
                <a:effectLst/>
                <a:uLnTx/>
                <a:uFillTx/>
                <a:latin typeface="Tahoma"/>
                <a:ea typeface="+mn-ea"/>
                <a:cs typeface="+mn-cs"/>
              </a:rPr>
              <a:t> versus H)</a:t>
            </a:r>
          </a:p>
        </p:txBody>
      </p:sp>
      <p:sp>
        <p:nvSpPr>
          <p:cNvPr id="3" name="TextBox 2"/>
          <p:cNvSpPr txBox="1"/>
          <p:nvPr/>
        </p:nvSpPr>
        <p:spPr>
          <a:xfrm>
            <a:off x="4860033" y="1070734"/>
            <a:ext cx="4392487" cy="31393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Tahoma"/>
                <a:ea typeface="+mn-ea"/>
                <a:cs typeface="+mn-cs"/>
              </a:rPr>
              <a:t>IG5 hydrogen type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Strong sensitivity to neutrons at energies relevant behind thick shielding.</a:t>
            </a:r>
            <a:br>
              <a:rPr kumimoji="0" lang="en-GB" sz="1800" b="0" i="0" u="none" strike="noStrike" kern="1200" cap="none" spc="0" normalizeH="0" baseline="0" noProof="0" dirty="0">
                <a:ln>
                  <a:noFill/>
                </a:ln>
                <a:solidFill>
                  <a:srgbClr val="FFFFFF"/>
                </a:solidFill>
                <a:effectLst/>
                <a:uLnTx/>
                <a:uFillTx/>
                <a:latin typeface="Tahoma"/>
                <a:ea typeface="+mn-ea"/>
                <a:cs typeface="+mn-cs"/>
              </a:rPr>
            </a:b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Reduced sensitivity to charged particles compared to the </a:t>
            </a:r>
            <a:r>
              <a:rPr kumimoji="0" lang="en-GB" sz="1800" b="0" i="0" u="none" strike="noStrike" kern="1200" cap="none" spc="0" normalizeH="0" baseline="0" noProof="0" dirty="0" err="1">
                <a:ln>
                  <a:noFill/>
                </a:ln>
                <a:solidFill>
                  <a:srgbClr val="FFFFFF"/>
                </a:solidFill>
                <a:effectLst/>
                <a:uLnTx/>
                <a:uFillTx/>
                <a:latin typeface="Tahoma"/>
                <a:ea typeface="+mn-ea"/>
                <a:cs typeface="+mn-cs"/>
              </a:rPr>
              <a:t>Ar</a:t>
            </a:r>
            <a:r>
              <a:rPr kumimoji="0" lang="en-GB" sz="1800" b="0" i="0" u="none" strike="noStrike" kern="1200" cap="none" spc="0" normalizeH="0" baseline="0" noProof="0" dirty="0">
                <a:ln>
                  <a:noFill/>
                </a:ln>
                <a:solidFill>
                  <a:srgbClr val="FFFFFF"/>
                </a:solidFill>
                <a:effectLst/>
                <a:uLnTx/>
                <a:uFillTx/>
                <a:latin typeface="Tahoma"/>
                <a:ea typeface="+mn-ea"/>
                <a:cs typeface="+mn-cs"/>
              </a:rPr>
              <a:t> type</a:t>
            </a:r>
            <a:r>
              <a:rPr kumimoji="0" lang="en-GB" sz="1800" b="0" i="0" u="none" strike="noStrike" kern="1200" cap="none" spc="0" normalizeH="0" baseline="0" noProof="0" dirty="0">
                <a:ln>
                  <a:noFill/>
                </a:ln>
                <a:solidFill>
                  <a:srgbClr val="FFFFFF"/>
                </a:solidFill>
                <a:effectLst/>
                <a:uLnTx/>
                <a:uFillTx/>
                <a:latin typeface="Tahoma"/>
                <a:ea typeface="+mn-ea"/>
                <a:cs typeface="+mn-cs"/>
                <a:sym typeface="Wingdings" panose="05000000000000000000" pitchFamily="2" charset="2"/>
              </a:rPr>
              <a:t> total detector response in a neutron dominated field is dominated by neutron triggered counts </a:t>
            </a: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p:txBody>
      </p:sp>
      <p:sp>
        <p:nvSpPr>
          <p:cNvPr id="6" name="TextBox 5"/>
          <p:cNvSpPr txBox="1"/>
          <p:nvPr/>
        </p:nvSpPr>
        <p:spPr>
          <a:xfrm>
            <a:off x="251520" y="1052736"/>
            <a:ext cx="4032448" cy="286232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Tahoma"/>
                <a:ea typeface="+mn-ea"/>
                <a:cs typeface="+mn-cs"/>
              </a:rPr>
              <a:t>IG5 argon type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10 times stronger sensitivity to charged particles and photons when being compared to H-type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sym typeface="Wingdings" panose="05000000000000000000" pitchFamily="2" charset="2"/>
              </a:rPr>
              <a:t></a:t>
            </a:r>
            <a:r>
              <a:rPr kumimoji="0" lang="en-GB" sz="1800" b="0" i="0" u="none" strike="noStrike" kern="1200" cap="none" spc="0" normalizeH="0" baseline="0" noProof="0" dirty="0">
                <a:ln>
                  <a:noFill/>
                </a:ln>
                <a:solidFill>
                  <a:srgbClr val="FFFFFF"/>
                </a:solidFill>
                <a:effectLst/>
                <a:uLnTx/>
                <a:uFillTx/>
                <a:latin typeface="Tahoma"/>
                <a:ea typeface="+mn-ea"/>
                <a:cs typeface="+mn-cs"/>
              </a:rPr>
              <a:t>Detector response in mixed fields is strongly triggered by charged particles (e.g. </a:t>
            </a:r>
            <a:r>
              <a:rPr kumimoji="0" lang="en-GB" sz="1800" b="0" i="0" u="none" strike="noStrike" kern="1200" cap="none" spc="0" normalizeH="0" baseline="0" noProof="0" dirty="0" err="1">
                <a:ln>
                  <a:noFill/>
                </a:ln>
                <a:solidFill>
                  <a:srgbClr val="FFFFFF"/>
                </a:solidFill>
                <a:effectLst/>
                <a:uLnTx/>
                <a:uFillTx/>
                <a:latin typeface="Tahoma"/>
                <a:ea typeface="+mn-ea"/>
                <a:cs typeface="+mn-cs"/>
              </a:rPr>
              <a:t>muons</a:t>
            </a:r>
            <a:r>
              <a:rPr kumimoji="0" lang="en-GB" sz="1800" b="0" i="0" u="none" strike="noStrike" kern="1200" cap="none" spc="0" normalizeH="0" baseline="0" noProof="0" dirty="0">
                <a:ln>
                  <a:noFill/>
                </a:ln>
                <a:solidFill>
                  <a:srgbClr val="FFFFFF"/>
                </a:solidFill>
                <a:effectLst/>
                <a:uLnTx/>
                <a:uFillTx/>
                <a:latin typeface="Tahoma"/>
                <a:ea typeface="+mn-ea"/>
                <a:cs typeface="+mn-cs"/>
              </a:rPr>
              <a:t>) and photons</a:t>
            </a:r>
          </a:p>
        </p:txBody>
      </p:sp>
      <p:cxnSp>
        <p:nvCxnSpPr>
          <p:cNvPr id="8" name="Straight Connector 7"/>
          <p:cNvCxnSpPr/>
          <p:nvPr/>
        </p:nvCxnSpPr>
        <p:spPr bwMode="auto">
          <a:xfrm>
            <a:off x="4572000" y="1052736"/>
            <a:ext cx="0" cy="5616624"/>
          </a:xfrm>
          <a:prstGeom prst="line">
            <a:avLst/>
          </a:prstGeom>
          <a:solidFill>
            <a:schemeClr val="accent1"/>
          </a:solidFill>
          <a:ln w="2857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82192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fade">
                                      <p:cBhvr>
                                        <p:cTn id="10" dur="500"/>
                                        <p:tgtEl>
                                          <p:spTgt spid="6">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39752" y="260648"/>
            <a:ext cx="446449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Tahoma"/>
                <a:ea typeface="+mn-ea"/>
                <a:cs typeface="+mn-cs"/>
              </a:rPr>
              <a:t>Locations of IG5 chambers in our accelerator environment</a:t>
            </a:r>
          </a:p>
        </p:txBody>
      </p:sp>
      <p:sp>
        <p:nvSpPr>
          <p:cNvPr id="4" name="TextBox 3"/>
          <p:cNvSpPr txBox="1"/>
          <p:nvPr/>
        </p:nvSpPr>
        <p:spPr>
          <a:xfrm>
            <a:off x="4860032" y="1779781"/>
            <a:ext cx="4320480"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To be used at locations where the dose is </a:t>
            </a:r>
            <a:r>
              <a:rPr kumimoji="0" lang="en-GB" sz="1800" b="1" i="0" u="none" strike="noStrike" kern="1200" cap="none" spc="0" normalizeH="0" baseline="0" noProof="0" dirty="0">
                <a:ln>
                  <a:noFill/>
                </a:ln>
                <a:solidFill>
                  <a:srgbClr val="FFFFFF"/>
                </a:solidFill>
                <a:effectLst/>
                <a:uLnTx/>
                <a:uFillTx/>
                <a:latin typeface="Tahoma"/>
                <a:ea typeface="+mn-ea"/>
                <a:cs typeface="+mn-cs"/>
              </a:rPr>
              <a:t>dominated by neutrons</a:t>
            </a:r>
            <a:r>
              <a:rPr kumimoji="0" lang="en-GB" sz="1800" b="0" i="0" u="none" strike="noStrike" kern="1200" cap="none" spc="0" normalizeH="0" baseline="0" noProof="0" dirty="0">
                <a:ln>
                  <a:noFill/>
                </a:ln>
                <a:solidFill>
                  <a:srgbClr val="FFFFFF"/>
                </a:solidFill>
                <a:effectLst/>
                <a:uLnTx/>
                <a:uFillTx/>
                <a:latin typeface="Tahoma"/>
                <a:ea typeface="+mn-ea"/>
                <a:cs typeface="+mn-cs"/>
              </a:rPr>
              <a:t>:</a:t>
            </a:r>
            <a:br>
              <a:rPr kumimoji="0" lang="en-GB" sz="1800" b="0" i="0" u="none" strike="noStrike" kern="1200" cap="none" spc="0" normalizeH="0" baseline="0" noProof="0" dirty="0">
                <a:ln>
                  <a:noFill/>
                </a:ln>
                <a:solidFill>
                  <a:srgbClr val="FFFFFF"/>
                </a:solidFill>
                <a:effectLst/>
                <a:uLnTx/>
                <a:uFillTx/>
                <a:latin typeface="Tahoma"/>
                <a:ea typeface="+mn-ea"/>
                <a:cs typeface="+mn-cs"/>
              </a:rPr>
            </a:b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Behind lateral shielding (e.g.: LHC experiments)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upstream of beam loss points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at the end of mazes</a:t>
            </a:r>
          </a:p>
        </p:txBody>
      </p:sp>
      <p:sp>
        <p:nvSpPr>
          <p:cNvPr id="7" name="TextBox 6"/>
          <p:cNvSpPr txBox="1"/>
          <p:nvPr/>
        </p:nvSpPr>
        <p:spPr>
          <a:xfrm>
            <a:off x="107505" y="1789723"/>
            <a:ext cx="426038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To be used at locations where the dose is </a:t>
            </a:r>
            <a:r>
              <a:rPr kumimoji="0" lang="en-GB" sz="1800" b="1" i="0" u="none" strike="noStrike" kern="1200" cap="none" spc="0" normalizeH="0" baseline="0" noProof="0" dirty="0">
                <a:ln>
                  <a:noFill/>
                </a:ln>
                <a:solidFill>
                  <a:srgbClr val="FFFFFF"/>
                </a:solidFill>
                <a:effectLst/>
                <a:uLnTx/>
                <a:uFillTx/>
                <a:latin typeface="Tahoma"/>
                <a:ea typeface="+mn-ea"/>
                <a:cs typeface="+mn-cs"/>
              </a:rPr>
              <a:t>dominated by photons or charged particles</a:t>
            </a:r>
            <a:r>
              <a:rPr kumimoji="0" lang="en-GB" sz="1800" b="0" i="0" u="none" strike="noStrike" kern="1200" cap="none" spc="0" normalizeH="0" baseline="0" noProof="0" dirty="0">
                <a:ln>
                  <a:noFill/>
                </a:ln>
                <a:solidFill>
                  <a:srgbClr val="FFFFFF"/>
                </a:solidFill>
                <a:effectLst/>
                <a:uLnTx/>
                <a:uFillTx/>
                <a:latin typeface="Tahoma"/>
                <a:ea typeface="+mn-ea"/>
                <a:cs typeface="+mn-cs"/>
              </a:rPr>
              <a:t>:</a:t>
            </a:r>
            <a:br>
              <a:rPr kumimoji="0" lang="en-GB" sz="1800" b="0" i="0" u="none" strike="noStrike" kern="1200" cap="none" spc="0" normalizeH="0" baseline="0" noProof="0" dirty="0">
                <a:ln>
                  <a:noFill/>
                </a:ln>
                <a:solidFill>
                  <a:srgbClr val="FFFFFF"/>
                </a:solidFill>
                <a:effectLst/>
                <a:uLnTx/>
                <a:uFillTx/>
                <a:latin typeface="Tahoma"/>
                <a:ea typeface="+mn-ea"/>
                <a:cs typeface="+mn-cs"/>
              </a:rPr>
            </a:b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Close to gamma sources (e.g.: ion exchanges of cooling water)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Behind massive beam dumps or shielding downstream high-energy beam loss points (</a:t>
            </a:r>
            <a:r>
              <a:rPr kumimoji="0" lang="en-GB" sz="1800" b="0" i="0" u="none" strike="noStrike" kern="1200" cap="none" spc="0" normalizeH="0" baseline="0" noProof="0" dirty="0" err="1">
                <a:ln>
                  <a:noFill/>
                </a:ln>
                <a:solidFill>
                  <a:srgbClr val="FFFFFF"/>
                </a:solidFill>
                <a:effectLst/>
                <a:uLnTx/>
                <a:uFillTx/>
                <a:latin typeface="Tahoma"/>
                <a:ea typeface="+mn-ea"/>
                <a:cs typeface="+mn-cs"/>
              </a:rPr>
              <a:t>muons</a:t>
            </a:r>
            <a:r>
              <a:rPr kumimoji="0" lang="en-GB" sz="1800" b="0" i="0" u="none" strike="noStrike" kern="1200" cap="none" spc="0" normalizeH="0" baseline="0" noProof="0" dirty="0">
                <a:ln>
                  <a:noFill/>
                </a:ln>
                <a:solidFill>
                  <a:srgbClr val="FFFFFF"/>
                </a:solidFill>
                <a:effectLst/>
                <a:uLnTx/>
                <a:uFillTx/>
                <a:latin typeface="Tahoma"/>
                <a:ea typeface="+mn-ea"/>
                <a:cs typeface="+mn-cs"/>
              </a:rPr>
              <a:t> dominating dose)</a:t>
            </a:r>
          </a:p>
        </p:txBody>
      </p:sp>
      <p:cxnSp>
        <p:nvCxnSpPr>
          <p:cNvPr id="8" name="Straight Connector 7"/>
          <p:cNvCxnSpPr/>
          <p:nvPr/>
        </p:nvCxnSpPr>
        <p:spPr bwMode="auto">
          <a:xfrm>
            <a:off x="4572000" y="1628800"/>
            <a:ext cx="0" cy="5616624"/>
          </a:xfrm>
          <a:prstGeom prst="line">
            <a:avLst/>
          </a:prstGeom>
          <a:solidFill>
            <a:schemeClr val="accent1"/>
          </a:solidFill>
          <a:ln w="2857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 name="Group 5"/>
          <p:cNvGrpSpPr/>
          <p:nvPr/>
        </p:nvGrpSpPr>
        <p:grpSpPr>
          <a:xfrm>
            <a:off x="5076056" y="4797152"/>
            <a:ext cx="3312368" cy="1666056"/>
            <a:chOff x="4860032" y="4797152"/>
            <a:chExt cx="3312368" cy="1666056"/>
          </a:xfrm>
        </p:grpSpPr>
        <p:grpSp>
          <p:nvGrpSpPr>
            <p:cNvPr id="23" name="Group 22"/>
            <p:cNvGrpSpPr/>
            <p:nvPr/>
          </p:nvGrpSpPr>
          <p:grpSpPr>
            <a:xfrm>
              <a:off x="6085485" y="6237312"/>
              <a:ext cx="252029" cy="144016"/>
              <a:chOff x="3095835" y="5157192"/>
              <a:chExt cx="252029" cy="144016"/>
            </a:xfrm>
          </p:grpSpPr>
          <p:sp>
            <p:nvSpPr>
              <p:cNvPr id="24" name="Oval 23"/>
              <p:cNvSpPr/>
              <p:nvPr/>
            </p:nvSpPr>
            <p:spPr bwMode="auto">
              <a:xfrm>
                <a:off x="3095835" y="5157192"/>
                <a:ext cx="108013" cy="144016"/>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sp>
            <p:nvSpPr>
              <p:cNvPr id="25" name="Rectangle 24"/>
              <p:cNvSpPr/>
              <p:nvPr/>
            </p:nvSpPr>
            <p:spPr bwMode="auto">
              <a:xfrm>
                <a:off x="3131840" y="5157192"/>
                <a:ext cx="216024" cy="144016"/>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grpSp>
        <p:sp>
          <p:nvSpPr>
            <p:cNvPr id="26" name="Rectangle 25"/>
            <p:cNvSpPr/>
            <p:nvPr/>
          </p:nvSpPr>
          <p:spPr bwMode="auto">
            <a:xfrm>
              <a:off x="5976155" y="5309592"/>
              <a:ext cx="432048" cy="144016"/>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cxnSp>
          <p:nvCxnSpPr>
            <p:cNvPr id="27" name="Straight Arrow Connector 26"/>
            <p:cNvCxnSpPr/>
            <p:nvPr/>
          </p:nvCxnSpPr>
          <p:spPr bwMode="auto">
            <a:xfrm>
              <a:off x="5184068" y="5381600"/>
              <a:ext cx="576063" cy="0"/>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Box 27"/>
            <p:cNvSpPr txBox="1"/>
            <p:nvPr/>
          </p:nvSpPr>
          <p:spPr>
            <a:xfrm>
              <a:off x="5112060" y="5301208"/>
              <a:ext cx="72007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beam</a:t>
              </a:r>
            </a:p>
          </p:txBody>
        </p:sp>
        <p:sp>
          <p:nvSpPr>
            <p:cNvPr id="29" name="TextBox 28"/>
            <p:cNvSpPr txBox="1"/>
            <p:nvPr/>
          </p:nvSpPr>
          <p:spPr>
            <a:xfrm>
              <a:off x="5724128" y="4797152"/>
              <a:ext cx="104015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Target or loss point</a:t>
              </a:r>
            </a:p>
          </p:txBody>
        </p:sp>
        <p:sp>
          <p:nvSpPr>
            <p:cNvPr id="30" name="TextBox 29"/>
            <p:cNvSpPr txBox="1"/>
            <p:nvPr/>
          </p:nvSpPr>
          <p:spPr>
            <a:xfrm>
              <a:off x="4860032" y="5661248"/>
              <a:ext cx="3312368" cy="369332"/>
            </a:xfrm>
            <a:prstGeom prst="rect">
              <a:avLst/>
            </a:prstGeom>
            <a:solidFill>
              <a:schemeClr val="accent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Shielding</a:t>
              </a:r>
            </a:p>
          </p:txBody>
        </p:sp>
        <p:sp>
          <p:nvSpPr>
            <p:cNvPr id="32" name="TextBox 31"/>
            <p:cNvSpPr txBox="1"/>
            <p:nvPr/>
          </p:nvSpPr>
          <p:spPr>
            <a:xfrm>
              <a:off x="6300192" y="6155431"/>
              <a:ext cx="75608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IG5-H</a:t>
              </a:r>
            </a:p>
          </p:txBody>
        </p:sp>
      </p:grpSp>
      <p:grpSp>
        <p:nvGrpSpPr>
          <p:cNvPr id="5" name="Group 4"/>
          <p:cNvGrpSpPr/>
          <p:nvPr/>
        </p:nvGrpSpPr>
        <p:grpSpPr>
          <a:xfrm>
            <a:off x="107505" y="5301208"/>
            <a:ext cx="4536503" cy="1201607"/>
            <a:chOff x="107505" y="5301208"/>
            <a:chExt cx="4536503" cy="1201607"/>
          </a:xfrm>
        </p:grpSpPr>
        <p:grpSp>
          <p:nvGrpSpPr>
            <p:cNvPr id="15" name="Group 14"/>
            <p:cNvGrpSpPr/>
            <p:nvPr/>
          </p:nvGrpSpPr>
          <p:grpSpPr>
            <a:xfrm>
              <a:off x="3634576" y="5834998"/>
              <a:ext cx="252029" cy="144016"/>
              <a:chOff x="3095835" y="5157192"/>
              <a:chExt cx="252029" cy="144016"/>
            </a:xfrm>
          </p:grpSpPr>
          <p:sp>
            <p:nvSpPr>
              <p:cNvPr id="11" name="Oval 10"/>
              <p:cNvSpPr/>
              <p:nvPr/>
            </p:nvSpPr>
            <p:spPr bwMode="auto">
              <a:xfrm>
                <a:off x="3095835" y="5157192"/>
                <a:ext cx="108013" cy="144016"/>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sp>
            <p:nvSpPr>
              <p:cNvPr id="10" name="Rectangle 9"/>
              <p:cNvSpPr/>
              <p:nvPr/>
            </p:nvSpPr>
            <p:spPr bwMode="auto">
              <a:xfrm>
                <a:off x="3131840" y="5157192"/>
                <a:ext cx="216024" cy="144016"/>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grpSp>
        <p:sp>
          <p:nvSpPr>
            <p:cNvPr id="12" name="Rectangle 11"/>
            <p:cNvSpPr/>
            <p:nvPr/>
          </p:nvSpPr>
          <p:spPr bwMode="auto">
            <a:xfrm>
              <a:off x="988765" y="5834998"/>
              <a:ext cx="432048" cy="144016"/>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cxnSp>
          <p:nvCxnSpPr>
            <p:cNvPr id="14" name="Straight Arrow Connector 13"/>
            <p:cNvCxnSpPr/>
            <p:nvPr/>
          </p:nvCxnSpPr>
          <p:spPr bwMode="auto">
            <a:xfrm>
              <a:off x="179513" y="5907006"/>
              <a:ext cx="576063" cy="0"/>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8" name="Group 17"/>
            <p:cNvGrpSpPr/>
            <p:nvPr/>
          </p:nvGrpSpPr>
          <p:grpSpPr>
            <a:xfrm>
              <a:off x="1826035" y="5578184"/>
              <a:ext cx="1728192" cy="648072"/>
              <a:chOff x="1835696" y="4869160"/>
              <a:chExt cx="1728192" cy="648072"/>
            </a:xfrm>
          </p:grpSpPr>
          <p:sp>
            <p:nvSpPr>
              <p:cNvPr id="9" name="Rectangle 8"/>
              <p:cNvSpPr/>
              <p:nvPr/>
            </p:nvSpPr>
            <p:spPr bwMode="auto">
              <a:xfrm>
                <a:off x="1835697" y="4869160"/>
                <a:ext cx="1728191" cy="648072"/>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sp>
            <p:nvSpPr>
              <p:cNvPr id="16" name="Rectangle 15"/>
              <p:cNvSpPr/>
              <p:nvPr/>
            </p:nvSpPr>
            <p:spPr bwMode="auto">
              <a:xfrm>
                <a:off x="1835696" y="5013176"/>
                <a:ext cx="1080120" cy="360040"/>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grpSp>
        <p:sp>
          <p:nvSpPr>
            <p:cNvPr id="17" name="TextBox 16"/>
            <p:cNvSpPr txBox="1"/>
            <p:nvPr/>
          </p:nvSpPr>
          <p:spPr>
            <a:xfrm>
              <a:off x="107505" y="5834998"/>
              <a:ext cx="72007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beam</a:t>
              </a:r>
            </a:p>
          </p:txBody>
        </p:sp>
        <p:sp>
          <p:nvSpPr>
            <p:cNvPr id="20" name="TextBox 19"/>
            <p:cNvSpPr txBox="1"/>
            <p:nvPr/>
          </p:nvSpPr>
          <p:spPr>
            <a:xfrm>
              <a:off x="2331638" y="6195038"/>
              <a:ext cx="72007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dump</a:t>
              </a:r>
            </a:p>
          </p:txBody>
        </p:sp>
        <p:sp>
          <p:nvSpPr>
            <p:cNvPr id="21" name="TextBox 20"/>
            <p:cNvSpPr txBox="1"/>
            <p:nvPr/>
          </p:nvSpPr>
          <p:spPr>
            <a:xfrm>
              <a:off x="3887925" y="5733256"/>
              <a:ext cx="75608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IG5-Ar</a:t>
              </a:r>
            </a:p>
          </p:txBody>
        </p:sp>
        <p:sp>
          <p:nvSpPr>
            <p:cNvPr id="33" name="TextBox 32"/>
            <p:cNvSpPr txBox="1"/>
            <p:nvPr/>
          </p:nvSpPr>
          <p:spPr>
            <a:xfrm>
              <a:off x="755576" y="5301208"/>
              <a:ext cx="104015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Target or loss point</a:t>
              </a:r>
            </a:p>
          </p:txBody>
        </p:sp>
      </p:grpSp>
      <p:sp>
        <p:nvSpPr>
          <p:cNvPr id="3" name="TextBox 2"/>
          <p:cNvSpPr txBox="1"/>
          <p:nvPr/>
        </p:nvSpPr>
        <p:spPr>
          <a:xfrm>
            <a:off x="755576" y="1187460"/>
            <a:ext cx="277098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IG5 Argon type</a:t>
            </a:r>
          </a:p>
        </p:txBody>
      </p:sp>
      <p:sp>
        <p:nvSpPr>
          <p:cNvPr id="31" name="TextBox 30"/>
          <p:cNvSpPr txBox="1"/>
          <p:nvPr/>
        </p:nvSpPr>
        <p:spPr>
          <a:xfrm>
            <a:off x="5473419" y="1196752"/>
            <a:ext cx="277098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IG5 hydrogen type</a:t>
            </a:r>
          </a:p>
        </p:txBody>
      </p:sp>
    </p:spTree>
    <p:extLst>
      <p:ext uri="{BB962C8B-B14F-4D97-AF65-F5344CB8AC3E}">
        <p14:creationId xmlns:p14="http://schemas.microsoft.com/office/powerpoint/2010/main" val="234622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500"/>
                                        <p:tgtEl>
                                          <p:spTgt spid="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fade">
                                      <p:cBhvr>
                                        <p:cTn id="20" dur="500"/>
                                        <p:tgtEl>
                                          <p:spTgt spid="7">
                                            <p:txEl>
                                              <p:pRg st="3" end="3"/>
                                            </p:txEl>
                                          </p:spTgt>
                                        </p:tgtEl>
                                      </p:cBhvr>
                                    </p:animEffect>
                                  </p:childTnLst>
                                </p:cTn>
                              </p:par>
                              <p:par>
                                <p:cTn id="21" presetID="22" presetClass="entr" presetSubtype="1"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Effect transition="in" filter="fade">
                                      <p:cBhvr>
                                        <p:cTn id="32" dur="500"/>
                                        <p:tgtEl>
                                          <p:spTgt spid="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Effect transition="in" filter="fade">
                                      <p:cBhvr>
                                        <p:cTn id="37" dur="500"/>
                                        <p:tgtEl>
                                          <p:spTgt spid="4">
                                            <p:txEl>
                                              <p:pRg st="1" end="1"/>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4">
                                            <p:txEl>
                                              <p:pRg st="3" end="3"/>
                                            </p:txEl>
                                          </p:spTgt>
                                        </p:tgtEl>
                                        <p:attrNameLst>
                                          <p:attrName>style.visibility</p:attrName>
                                        </p:attrNameLst>
                                      </p:cBhvr>
                                      <p:to>
                                        <p:strVal val="visible"/>
                                      </p:to>
                                    </p:set>
                                    <p:animEffect transition="in" filter="fade">
                                      <p:cBhvr>
                                        <p:cTn id="45" dur="500"/>
                                        <p:tgtEl>
                                          <p:spTgt spid="4">
                                            <p:txEl>
                                              <p:pRg st="3" end="3"/>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4">
                                            <p:txEl>
                                              <p:pRg st="5" end="5"/>
                                            </p:txEl>
                                          </p:spTgt>
                                        </p:tgtEl>
                                        <p:attrNameLst>
                                          <p:attrName>style.visibility</p:attrName>
                                        </p:attrNameLst>
                                      </p:cBhvr>
                                      <p:to>
                                        <p:strVal val="visible"/>
                                      </p:to>
                                    </p:set>
                                    <p:animEffect transition="in" filter="fade">
                                      <p:cBhvr>
                                        <p:cTn id="48"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1"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76672"/>
            <a:ext cx="9144000"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Tahoma"/>
                <a:ea typeface="+mn-ea"/>
                <a:cs typeface="+mn-cs"/>
              </a:rPr>
              <a:t>REM counters adapted to high-energy neutron fields (WENDI2 detector)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FF"/>
                </a:solidFill>
                <a:effectLst/>
                <a:uLnTx/>
                <a:uFillTx/>
                <a:latin typeface="Tahoma"/>
                <a:ea typeface="+mn-ea"/>
                <a:cs typeface="+mn-cs"/>
              </a:rPr>
              <a:t>To be used in neutron dominated areas (beam-on)</a:t>
            </a:r>
          </a:p>
        </p:txBody>
      </p:sp>
      <p:pic>
        <p:nvPicPr>
          <p:cNvPr id="3" name="Picture 2"/>
          <p:cNvPicPr>
            <a:picLocks noChangeAspect="1"/>
          </p:cNvPicPr>
          <p:nvPr/>
        </p:nvPicPr>
        <p:blipFill>
          <a:blip r:embed="rId2"/>
          <a:stretch>
            <a:fillRect/>
          </a:stretch>
        </p:blipFill>
        <p:spPr>
          <a:xfrm>
            <a:off x="3059832" y="2564904"/>
            <a:ext cx="2722891" cy="3830825"/>
          </a:xfrm>
          <a:prstGeom prst="rect">
            <a:avLst/>
          </a:prstGeom>
        </p:spPr>
      </p:pic>
    </p:spTree>
    <p:extLst>
      <p:ext uri="{BB962C8B-B14F-4D97-AF65-F5344CB8AC3E}">
        <p14:creationId xmlns:p14="http://schemas.microsoft.com/office/powerpoint/2010/main" val="296931852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672" y="332656"/>
            <a:ext cx="597666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FFFFF"/>
                </a:solidFill>
                <a:effectLst/>
                <a:uLnTx/>
                <a:uFillTx/>
                <a:latin typeface="Tahoma"/>
                <a:ea typeface="+mn-ea"/>
                <a:cs typeface="+mn-cs"/>
              </a:rPr>
              <a:t>Reminder to our typical radiation fields behind lateral shielding in accelerators</a:t>
            </a:r>
          </a:p>
        </p:txBody>
      </p:sp>
      <p:sp>
        <p:nvSpPr>
          <p:cNvPr id="4" name="Oval 3"/>
          <p:cNvSpPr/>
          <p:nvPr/>
        </p:nvSpPr>
        <p:spPr bwMode="auto">
          <a:xfrm>
            <a:off x="1620989" y="2996952"/>
            <a:ext cx="214707" cy="216024"/>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sp>
        <p:nvSpPr>
          <p:cNvPr id="6" name="Rectangle 5"/>
          <p:cNvSpPr/>
          <p:nvPr/>
        </p:nvSpPr>
        <p:spPr bwMode="auto">
          <a:xfrm>
            <a:off x="1511659" y="2213248"/>
            <a:ext cx="432048" cy="144016"/>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Tahoma" pitchFamily="34" charset="0"/>
              <a:ea typeface="+mn-ea"/>
              <a:cs typeface="+mn-cs"/>
            </a:endParaRPr>
          </a:p>
        </p:txBody>
      </p:sp>
      <p:cxnSp>
        <p:nvCxnSpPr>
          <p:cNvPr id="7" name="Straight Arrow Connector 6"/>
          <p:cNvCxnSpPr/>
          <p:nvPr/>
        </p:nvCxnSpPr>
        <p:spPr bwMode="auto">
          <a:xfrm>
            <a:off x="719572" y="2285256"/>
            <a:ext cx="576063" cy="0"/>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p:cNvSpPr txBox="1"/>
          <p:nvPr/>
        </p:nvSpPr>
        <p:spPr>
          <a:xfrm>
            <a:off x="647564" y="2204864"/>
            <a:ext cx="72007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beam</a:t>
            </a:r>
          </a:p>
        </p:txBody>
      </p:sp>
      <p:sp>
        <p:nvSpPr>
          <p:cNvPr id="9" name="TextBox 8"/>
          <p:cNvSpPr txBox="1"/>
          <p:nvPr/>
        </p:nvSpPr>
        <p:spPr>
          <a:xfrm>
            <a:off x="1259632" y="1700808"/>
            <a:ext cx="104015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Target or loss point</a:t>
            </a:r>
          </a:p>
        </p:txBody>
      </p:sp>
      <p:sp>
        <p:nvSpPr>
          <p:cNvPr id="10" name="TextBox 9"/>
          <p:cNvSpPr txBox="1"/>
          <p:nvPr/>
        </p:nvSpPr>
        <p:spPr>
          <a:xfrm>
            <a:off x="395536" y="2564904"/>
            <a:ext cx="2736304" cy="369332"/>
          </a:xfrm>
          <a:prstGeom prst="rect">
            <a:avLst/>
          </a:prstGeom>
          <a:solidFill>
            <a:schemeClr val="accent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Shielding</a:t>
            </a:r>
          </a:p>
        </p:txBody>
      </p:sp>
      <p:sp>
        <p:nvSpPr>
          <p:cNvPr id="11" name="TextBox 10"/>
          <p:cNvSpPr txBox="1"/>
          <p:nvPr/>
        </p:nvSpPr>
        <p:spPr>
          <a:xfrm>
            <a:off x="1835696" y="3059087"/>
            <a:ext cx="936104"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Tahoma"/>
                <a:ea typeface="+mn-ea"/>
                <a:cs typeface="+mn-cs"/>
              </a:rPr>
              <a:t>Radiation Detector</a:t>
            </a:r>
          </a:p>
        </p:txBody>
      </p:sp>
      <p:cxnSp>
        <p:nvCxnSpPr>
          <p:cNvPr id="14" name="Straight Connector 13"/>
          <p:cNvCxnSpPr/>
          <p:nvPr/>
        </p:nvCxnSpPr>
        <p:spPr bwMode="auto">
          <a:xfrm>
            <a:off x="3131840" y="1268760"/>
            <a:ext cx="0" cy="216024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3419872" y="1857598"/>
            <a:ext cx="5287913"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Majority of dose originates from neutrons in the energy range of a few hundred of </a:t>
            </a:r>
            <a:r>
              <a:rPr kumimoji="0" lang="en-GB" sz="1800" b="0" i="0" u="none" strike="noStrike" kern="1200" cap="none" spc="0" normalizeH="0" baseline="0" noProof="0" dirty="0" err="1">
                <a:ln>
                  <a:noFill/>
                </a:ln>
                <a:solidFill>
                  <a:srgbClr val="FFFFFF"/>
                </a:solidFill>
                <a:effectLst/>
                <a:uLnTx/>
                <a:uFillTx/>
                <a:latin typeface="Tahoma"/>
                <a:ea typeface="+mn-ea"/>
                <a:cs typeface="+mn-cs"/>
              </a:rPr>
              <a:t>keV</a:t>
            </a:r>
            <a:r>
              <a:rPr kumimoji="0" lang="en-GB" sz="1800" b="0" i="0" u="none" strike="noStrike" kern="1200" cap="none" spc="0" normalizeH="0" baseline="0" noProof="0" dirty="0">
                <a:ln>
                  <a:noFill/>
                </a:ln>
                <a:solidFill>
                  <a:srgbClr val="FFFFFF"/>
                </a:solidFill>
                <a:effectLst/>
                <a:uLnTx/>
                <a:uFillTx/>
                <a:latin typeface="Tahoma"/>
                <a:ea typeface="+mn-ea"/>
                <a:cs typeface="+mn-cs"/>
              </a:rPr>
              <a:t> to a few hundred of MeV</a:t>
            </a:r>
          </a:p>
        </p:txBody>
      </p:sp>
      <p:pic>
        <p:nvPicPr>
          <p:cNvPr id="17" name="Picture 16"/>
          <p:cNvPicPr>
            <a:picLocks noChangeAspect="1"/>
          </p:cNvPicPr>
          <p:nvPr/>
        </p:nvPicPr>
        <p:blipFill>
          <a:blip r:embed="rId2"/>
          <a:stretch>
            <a:fillRect/>
          </a:stretch>
        </p:blipFill>
        <p:spPr>
          <a:xfrm>
            <a:off x="3265238" y="3030537"/>
            <a:ext cx="5771258" cy="3710831"/>
          </a:xfrm>
          <a:prstGeom prst="rect">
            <a:avLst/>
          </a:prstGeom>
          <a:solidFill>
            <a:schemeClr val="tx1"/>
          </a:solidFill>
        </p:spPr>
      </p:pic>
      <p:sp>
        <p:nvSpPr>
          <p:cNvPr id="3" name="TextBox 2"/>
          <p:cNvSpPr txBox="1"/>
          <p:nvPr/>
        </p:nvSpPr>
        <p:spPr>
          <a:xfrm>
            <a:off x="179512" y="4293096"/>
            <a:ext cx="295232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Tahoma"/>
                <a:ea typeface="+mn-ea"/>
                <a:cs typeface="+mn-cs"/>
              </a:rPr>
              <a:t>Detector is sensitive to neutrons only!!!</a:t>
            </a: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p:txBody>
      </p:sp>
    </p:spTree>
    <p:extLst>
      <p:ext uri="{BB962C8B-B14F-4D97-AF65-F5344CB8AC3E}">
        <p14:creationId xmlns:p14="http://schemas.microsoft.com/office/powerpoint/2010/main" val="124429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fade">
                                      <p:cBhvr>
                                        <p:cTn id="4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8" grpId="0"/>
      <p:bldP spid="9" grpId="0"/>
      <p:bldP spid="10" grpId="0" animBg="1"/>
      <p:bldP spid="11" grpId="0"/>
      <p:bldP spid="15" grpId="0"/>
      <p:bldP spid="3"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1720" y="44624"/>
            <a:ext cx="5184576"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Tahoma"/>
                <a:ea typeface="+mn-ea"/>
                <a:cs typeface="+mn-cs"/>
              </a:rPr>
              <a:t>Neutron detector used at CERN: </a:t>
            </a:r>
            <a:br>
              <a:rPr kumimoji="0" lang="en-GB" sz="2000" b="0" i="0" u="none" strike="noStrike" kern="1200" cap="none" spc="0" normalizeH="0" baseline="0" noProof="0" dirty="0">
                <a:ln>
                  <a:noFill/>
                </a:ln>
                <a:solidFill>
                  <a:srgbClr val="FFFFFF"/>
                </a:solidFill>
                <a:effectLst/>
                <a:uLnTx/>
                <a:uFillTx/>
                <a:latin typeface="Tahoma"/>
                <a:ea typeface="+mn-ea"/>
                <a:cs typeface="+mn-cs"/>
              </a:rPr>
            </a:br>
            <a:r>
              <a:rPr kumimoji="0" lang="en-GB" sz="2000" b="0" i="0" u="none" strike="noStrike" kern="1200" cap="none" spc="0" normalizeH="0" baseline="0" noProof="0" dirty="0">
                <a:ln>
                  <a:noFill/>
                </a:ln>
                <a:solidFill>
                  <a:srgbClr val="FFFFFF"/>
                </a:solidFill>
                <a:effectLst/>
                <a:uLnTx/>
                <a:uFillTx/>
                <a:latin typeface="Tahoma"/>
                <a:ea typeface="+mn-ea"/>
                <a:cs typeface="+mn-cs"/>
              </a:rPr>
              <a:t>FHT 762 Wendi-2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Tahoma"/>
                <a:ea typeface="+mn-ea"/>
                <a:cs typeface="+mn-cs"/>
              </a:rPr>
              <a:t>Wide Energy Neutron Detector (Thermo)</a:t>
            </a:r>
            <a:endParaRPr kumimoji="0" lang="en-GB" sz="2000" b="1" i="0" u="none" strike="noStrike" kern="1200" cap="none" spc="0" normalizeH="0" baseline="0" noProof="0" dirty="0">
              <a:ln>
                <a:noFill/>
              </a:ln>
              <a:solidFill>
                <a:srgbClr val="FFFFFF"/>
              </a:solidFill>
              <a:effectLst/>
              <a:uLnTx/>
              <a:uFillTx/>
              <a:latin typeface="Tahoma"/>
              <a:ea typeface="+mn-ea"/>
              <a:cs typeface="+mn-cs"/>
            </a:endParaRPr>
          </a:p>
        </p:txBody>
      </p:sp>
      <p:pic>
        <p:nvPicPr>
          <p:cNvPr id="7" name="Picture 6"/>
          <p:cNvPicPr>
            <a:picLocks noChangeAspect="1"/>
          </p:cNvPicPr>
          <p:nvPr/>
        </p:nvPicPr>
        <p:blipFill>
          <a:blip r:embed="rId2"/>
          <a:stretch>
            <a:fillRect/>
          </a:stretch>
        </p:blipFill>
        <p:spPr>
          <a:xfrm>
            <a:off x="215516" y="1124744"/>
            <a:ext cx="3132348" cy="4406889"/>
          </a:xfrm>
          <a:prstGeom prst="rect">
            <a:avLst/>
          </a:prstGeom>
        </p:spPr>
      </p:pic>
      <p:grpSp>
        <p:nvGrpSpPr>
          <p:cNvPr id="14" name="Group 13"/>
          <p:cNvGrpSpPr/>
          <p:nvPr/>
        </p:nvGrpSpPr>
        <p:grpSpPr>
          <a:xfrm>
            <a:off x="5364088" y="1124744"/>
            <a:ext cx="3312368" cy="4492952"/>
            <a:chOff x="5364088" y="1331476"/>
            <a:chExt cx="3312368" cy="4492952"/>
          </a:xfrm>
        </p:grpSpPr>
        <p:pic>
          <p:nvPicPr>
            <p:cNvPr id="6" name="Picture 5"/>
            <p:cNvPicPr>
              <a:picLocks noChangeAspect="1"/>
            </p:cNvPicPr>
            <p:nvPr/>
          </p:nvPicPr>
          <p:blipFill rotWithShape="1">
            <a:blip r:embed="rId3"/>
            <a:srcRect l="12662" t="13154" r="5938" b="19952"/>
            <a:stretch/>
          </p:blipFill>
          <p:spPr>
            <a:xfrm>
              <a:off x="5436096" y="1700808"/>
              <a:ext cx="3240360" cy="3168352"/>
            </a:xfrm>
            <a:prstGeom prst="rect">
              <a:avLst/>
            </a:prstGeom>
          </p:spPr>
        </p:pic>
        <p:sp>
          <p:nvSpPr>
            <p:cNvPr id="8" name="TextBox 7"/>
            <p:cNvSpPr txBox="1"/>
            <p:nvPr/>
          </p:nvSpPr>
          <p:spPr>
            <a:xfrm>
              <a:off x="7020272" y="1331476"/>
              <a:ext cx="1656184" cy="369332"/>
            </a:xfrm>
            <a:prstGeom prst="rect">
              <a:avLst/>
            </a:prstGeom>
            <a:solidFill>
              <a:schemeClr val="tx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0000"/>
                  </a:solidFill>
                  <a:effectLst/>
                  <a:uLnTx/>
                  <a:uFillTx/>
                  <a:latin typeface="Tahoma"/>
                  <a:ea typeface="+mn-ea"/>
                  <a:cs typeface="+mn-cs"/>
                </a:rPr>
                <a:t>PE cylinder</a:t>
              </a:r>
            </a:p>
          </p:txBody>
        </p:sp>
        <p:sp>
          <p:nvSpPr>
            <p:cNvPr id="9" name="TextBox 8"/>
            <p:cNvSpPr txBox="1"/>
            <p:nvPr/>
          </p:nvSpPr>
          <p:spPr>
            <a:xfrm>
              <a:off x="7020272" y="4869160"/>
              <a:ext cx="1656184" cy="369332"/>
            </a:xfrm>
            <a:prstGeom prst="rect">
              <a:avLst/>
            </a:prstGeom>
            <a:solidFill>
              <a:schemeClr val="tx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0000"/>
                  </a:solidFill>
                  <a:effectLst/>
                  <a:uLnTx/>
                  <a:uFillTx/>
                  <a:latin typeface="Tahoma"/>
                  <a:ea typeface="+mn-ea"/>
                  <a:cs typeface="+mn-cs"/>
                </a:rPr>
                <a:t>W-layer</a:t>
              </a:r>
            </a:p>
          </p:txBody>
        </p:sp>
        <p:sp>
          <p:nvSpPr>
            <p:cNvPr id="10" name="TextBox 9"/>
            <p:cNvSpPr txBox="1"/>
            <p:nvPr/>
          </p:nvSpPr>
          <p:spPr>
            <a:xfrm>
              <a:off x="5436096" y="4869160"/>
              <a:ext cx="1656184" cy="369332"/>
            </a:xfrm>
            <a:prstGeom prst="rect">
              <a:avLst/>
            </a:prstGeom>
            <a:solidFill>
              <a:schemeClr val="tx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0000"/>
                  </a:solidFill>
                  <a:effectLst/>
                  <a:uLnTx/>
                  <a:uFillTx/>
                  <a:latin typeface="Tahoma"/>
                  <a:ea typeface="+mn-ea"/>
                  <a:cs typeface="+mn-cs"/>
                </a:rPr>
                <a:t>He-3 counter</a:t>
              </a:r>
            </a:p>
          </p:txBody>
        </p:sp>
        <p:sp>
          <p:nvSpPr>
            <p:cNvPr id="12" name="TextBox 11"/>
            <p:cNvSpPr txBox="1"/>
            <p:nvPr/>
          </p:nvSpPr>
          <p:spPr>
            <a:xfrm>
              <a:off x="5436096" y="1331476"/>
              <a:ext cx="1656184" cy="369332"/>
            </a:xfrm>
            <a:prstGeom prst="rect">
              <a:avLst/>
            </a:prstGeom>
            <a:solidFill>
              <a:schemeClr val="tx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0000"/>
                  </a:solidFill>
                  <a:effectLst/>
                  <a:uLnTx/>
                  <a:uFillTx/>
                  <a:latin typeface="Tahoma"/>
                  <a:ea typeface="+mn-ea"/>
                  <a:cs typeface="+mn-cs"/>
                </a:rPr>
                <a:t>Borated</a:t>
              </a:r>
              <a:r>
                <a:rPr kumimoji="0" lang="en-GB" sz="1600" b="0" i="0" u="none" strike="noStrike" kern="1200" cap="none" spc="0" normalizeH="0" baseline="0" noProof="0" dirty="0">
                  <a:ln>
                    <a:noFill/>
                  </a:ln>
                  <a:solidFill>
                    <a:srgbClr val="FF0000"/>
                  </a:solidFill>
                  <a:effectLst/>
                  <a:uLnTx/>
                  <a:uFillTx/>
                  <a:latin typeface="Tahoma"/>
                  <a:ea typeface="+mn-ea"/>
                  <a:cs typeface="+mn-cs"/>
                </a:rPr>
                <a:t> rubber</a:t>
              </a:r>
            </a:p>
          </p:txBody>
        </p:sp>
        <p:sp>
          <p:nvSpPr>
            <p:cNvPr id="13" name="Rectangle 12"/>
            <p:cNvSpPr/>
            <p:nvPr/>
          </p:nvSpPr>
          <p:spPr>
            <a:xfrm>
              <a:off x="5364088" y="5301208"/>
              <a:ext cx="3312368"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dirty="0">
                  <a:ln>
                    <a:noFill/>
                  </a:ln>
                  <a:solidFill>
                    <a:srgbClr val="FFFFFF"/>
                  </a:solidFill>
                  <a:effectLst/>
                  <a:uLnTx/>
                  <a:uFillTx/>
                  <a:latin typeface="UniversLTStd-LightCnObl"/>
                  <a:ea typeface="+mn-ea"/>
                  <a:cs typeface="+mn-cs"/>
                </a:rPr>
                <a:t>Reference: </a:t>
              </a:r>
              <a:r>
                <a:rPr kumimoji="0" lang="en-GB" sz="1400" b="0" i="1" u="none" strike="noStrike" kern="1200" cap="none" spc="0" normalizeH="0" baseline="0" noProof="0" dirty="0" err="1">
                  <a:ln>
                    <a:noFill/>
                  </a:ln>
                  <a:solidFill>
                    <a:srgbClr val="FFFFFF"/>
                  </a:solidFill>
                  <a:effectLst/>
                  <a:uLnTx/>
                  <a:uFillTx/>
                  <a:latin typeface="UniversLTStd-LightCnObl"/>
                  <a:ea typeface="+mn-ea"/>
                  <a:cs typeface="+mn-cs"/>
                </a:rPr>
                <a:t>Olsher</a:t>
              </a:r>
              <a:r>
                <a:rPr kumimoji="0" lang="en-GB" sz="1400" b="0" i="1" u="none" strike="noStrike" kern="1200" cap="none" spc="0" normalizeH="0" baseline="0" noProof="0" dirty="0">
                  <a:ln>
                    <a:noFill/>
                  </a:ln>
                  <a:solidFill>
                    <a:srgbClr val="FFFFFF"/>
                  </a:solidFill>
                  <a:effectLst/>
                  <a:uLnTx/>
                  <a:uFillTx/>
                  <a:latin typeface="UniversLTStd-LightCnObl"/>
                  <a:ea typeface="+mn-ea"/>
                  <a:cs typeface="+mn-cs"/>
                </a:rPr>
                <a:t> et al, Health Physics, 79(2): 170ff, 2000</a:t>
              </a:r>
              <a:endParaRPr kumimoji="0" lang="en-GB" sz="4000" b="0" i="0" u="none" strike="noStrike" kern="1200" cap="none" spc="0" normalizeH="0" baseline="0" noProof="0" dirty="0">
                <a:ln>
                  <a:noFill/>
                </a:ln>
                <a:solidFill>
                  <a:srgbClr val="FFFFFF"/>
                </a:solidFill>
                <a:effectLst/>
                <a:uLnTx/>
                <a:uFillTx/>
                <a:latin typeface="Tahoma"/>
                <a:ea typeface="+mn-ea"/>
                <a:cs typeface="+mn-cs"/>
              </a:endParaRPr>
            </a:p>
          </p:txBody>
        </p:sp>
      </p:grpSp>
      <p:sp>
        <p:nvSpPr>
          <p:cNvPr id="15" name="TextBox 14"/>
          <p:cNvSpPr txBox="1"/>
          <p:nvPr/>
        </p:nvSpPr>
        <p:spPr>
          <a:xfrm>
            <a:off x="323528" y="6300028"/>
            <a:ext cx="835292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Equivalent instruments exist also from other companies </a:t>
            </a:r>
          </a:p>
        </p:txBody>
      </p:sp>
      <p:sp>
        <p:nvSpPr>
          <p:cNvPr id="16" name="TextBox 15"/>
          <p:cNvSpPr txBox="1"/>
          <p:nvPr/>
        </p:nvSpPr>
        <p:spPr>
          <a:xfrm>
            <a:off x="323528" y="5640515"/>
            <a:ext cx="835292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Tahoma"/>
                <a:ea typeface="+mn-ea"/>
                <a:cs typeface="+mn-cs"/>
              </a:rPr>
              <a:t>This instrument is sensitive up to high neutron-energies but blind to all other particles. </a:t>
            </a:r>
          </a:p>
        </p:txBody>
      </p:sp>
    </p:spTree>
    <p:extLst>
      <p:ext uri="{BB962C8B-B14F-4D97-AF65-F5344CB8AC3E}">
        <p14:creationId xmlns:p14="http://schemas.microsoft.com/office/powerpoint/2010/main" val="289189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447800" y="211138"/>
            <a:ext cx="655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2400" b="1" i="0" u="none" strike="noStrike" kern="1200" cap="none" spc="0" normalizeH="0" baseline="0" noProof="0" dirty="0">
                <a:ln>
                  <a:noFill/>
                </a:ln>
                <a:solidFill>
                  <a:srgbClr val="FF0000"/>
                </a:solidFill>
                <a:effectLst/>
                <a:uLnTx/>
                <a:uFillTx/>
                <a:latin typeface="Arial" charset="0"/>
                <a:ea typeface="ＭＳ Ｐゴシック" pitchFamily="34" charset="-128"/>
                <a:cs typeface="+mn-cs"/>
              </a:rPr>
              <a:t>PMI detector (ionization chamber) </a:t>
            </a:r>
          </a:p>
          <a:p>
            <a:pPr marL="0" marR="0" lvl="0" indent="0" algn="ctr" defTabSz="914400" rtl="0" eaLnBrk="1" fontAlgn="base" latinLnBrk="0" hangingPunct="1">
              <a:lnSpc>
                <a:spcPct val="100000"/>
              </a:lnSpc>
              <a:spcBef>
                <a:spcPct val="50000"/>
              </a:spcBef>
              <a:spcAft>
                <a:spcPct val="0"/>
              </a:spcAft>
              <a:buClrTx/>
              <a:buSzTx/>
              <a:buFontTx/>
              <a:buNone/>
              <a:tabLst/>
              <a:defRPr/>
            </a:pPr>
            <a:endParaRPr kumimoji="0" lang="en-US" altLang="en-US" sz="2000" b="0" i="0" u="none" strike="noStrike" kern="1200" cap="none" spc="0" normalizeH="0" baseline="0" noProof="0" dirty="0">
              <a:ln>
                <a:noFill/>
              </a:ln>
              <a:solidFill>
                <a:srgbClr val="FF0000"/>
              </a:solidFill>
              <a:effectLst/>
              <a:uLnTx/>
              <a:uFillTx/>
              <a:latin typeface="Arial" charset="0"/>
              <a:ea typeface="ＭＳ Ｐゴシック" pitchFamily="34" charset="-128"/>
              <a:cs typeface="+mn-cs"/>
            </a:endParaRPr>
          </a:p>
        </p:txBody>
      </p:sp>
      <p:pic>
        <p:nvPicPr>
          <p:cNvPr id="6147" name="Picture 3" descr="H6_concrete_side_CERF_final5"/>
          <p:cNvPicPr>
            <a:picLocks noChangeAspect="1" noChangeArrowheads="1"/>
          </p:cNvPicPr>
          <p:nvPr/>
        </p:nvPicPr>
        <p:blipFill>
          <a:blip r:embed="rId2">
            <a:extLst>
              <a:ext uri="{28A0092B-C50C-407E-A947-70E740481C1C}">
                <a14:useLocalDpi xmlns:a14="http://schemas.microsoft.com/office/drawing/2010/main" val="0"/>
              </a:ext>
            </a:extLst>
          </a:blip>
          <a:srcRect l="29167" r="27083"/>
          <a:stretch>
            <a:fillRect/>
          </a:stretch>
        </p:blipFill>
        <p:spPr bwMode="auto">
          <a:xfrm>
            <a:off x="1258888" y="1058863"/>
            <a:ext cx="407035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6804" name="Group 4"/>
          <p:cNvGrpSpPr>
            <a:grpSpLocks/>
          </p:cNvGrpSpPr>
          <p:nvPr/>
        </p:nvGrpSpPr>
        <p:grpSpPr bwMode="auto">
          <a:xfrm>
            <a:off x="107950" y="3148013"/>
            <a:ext cx="2808288" cy="641350"/>
            <a:chOff x="68" y="1983"/>
            <a:chExt cx="1769" cy="404"/>
          </a:xfrm>
        </p:grpSpPr>
        <p:sp>
          <p:nvSpPr>
            <p:cNvPr id="6185" name="Text Box 5"/>
            <p:cNvSpPr txBox="1">
              <a:spLocks noChangeArrowheads="1"/>
            </p:cNvSpPr>
            <p:nvPr/>
          </p:nvSpPr>
          <p:spPr bwMode="auto">
            <a:xfrm>
              <a:off x="68" y="1983"/>
              <a:ext cx="140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charset="0"/>
                  <a:ea typeface="ＭＳ Ｐゴシック" pitchFamily="34" charset="-128"/>
                  <a:cs typeface="+mn-cs"/>
                </a:rPr>
                <a:t>Anode: PE / graphite coated </a:t>
              </a:r>
            </a:p>
          </p:txBody>
        </p:sp>
        <p:sp>
          <p:nvSpPr>
            <p:cNvPr id="6186" name="Line 6"/>
            <p:cNvSpPr>
              <a:spLocks noChangeShapeType="1"/>
            </p:cNvSpPr>
            <p:nvPr/>
          </p:nvSpPr>
          <p:spPr bwMode="auto">
            <a:xfrm>
              <a:off x="1111" y="2164"/>
              <a:ext cx="726" cy="0"/>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pSp>
      <p:sp>
        <p:nvSpPr>
          <p:cNvPr id="6149" name="Line 7"/>
          <p:cNvSpPr>
            <a:spLocks noChangeShapeType="1"/>
          </p:cNvSpPr>
          <p:nvPr/>
        </p:nvSpPr>
        <p:spPr bwMode="auto">
          <a:xfrm>
            <a:off x="6227763" y="981075"/>
            <a:ext cx="0" cy="58769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pSp>
        <p:nvGrpSpPr>
          <p:cNvPr id="76808" name="Group 8"/>
          <p:cNvGrpSpPr>
            <a:grpSpLocks/>
          </p:cNvGrpSpPr>
          <p:nvPr/>
        </p:nvGrpSpPr>
        <p:grpSpPr bwMode="auto">
          <a:xfrm>
            <a:off x="0" y="2341564"/>
            <a:ext cx="9107488" cy="1563688"/>
            <a:chOff x="0" y="1475"/>
            <a:chExt cx="5737" cy="985"/>
          </a:xfrm>
        </p:grpSpPr>
        <p:grpSp>
          <p:nvGrpSpPr>
            <p:cNvPr id="6180" name="Group 9"/>
            <p:cNvGrpSpPr>
              <a:grpSpLocks/>
            </p:cNvGrpSpPr>
            <p:nvPr/>
          </p:nvGrpSpPr>
          <p:grpSpPr bwMode="auto">
            <a:xfrm>
              <a:off x="0" y="1475"/>
              <a:ext cx="1610" cy="231"/>
              <a:chOff x="0" y="1475"/>
              <a:chExt cx="1610" cy="231"/>
            </a:xfrm>
          </p:grpSpPr>
          <p:sp>
            <p:nvSpPr>
              <p:cNvPr id="6183" name="Line 10"/>
              <p:cNvSpPr>
                <a:spLocks noChangeShapeType="1"/>
              </p:cNvSpPr>
              <p:nvPr/>
            </p:nvSpPr>
            <p:spPr bwMode="auto">
              <a:xfrm flipV="1">
                <a:off x="1020" y="1616"/>
                <a:ext cx="590" cy="0"/>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84" name="Text Box 11"/>
              <p:cNvSpPr txBox="1">
                <a:spLocks noChangeArrowheads="1"/>
              </p:cNvSpPr>
              <p:nvPr/>
            </p:nvSpPr>
            <p:spPr bwMode="auto">
              <a:xfrm>
                <a:off x="0" y="1475"/>
                <a:ext cx="113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charset="0"/>
                    <a:ea typeface="ＭＳ Ｐゴシック" pitchFamily="34" charset="-128"/>
                    <a:cs typeface="+mn-cs"/>
                  </a:rPr>
                  <a:t>Active volume</a:t>
                </a:r>
              </a:p>
            </p:txBody>
          </p:sp>
        </p:grpSp>
        <p:sp>
          <p:nvSpPr>
            <p:cNvPr id="6181" name="Text Box 12"/>
            <p:cNvSpPr txBox="1">
              <a:spLocks noChangeArrowheads="1"/>
            </p:cNvSpPr>
            <p:nvPr/>
          </p:nvSpPr>
          <p:spPr bwMode="auto">
            <a:xfrm>
              <a:off x="4082" y="1616"/>
              <a:ext cx="1655"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800" b="0" i="0" u="none" strike="noStrike" kern="1200" cap="none" spc="0" normalizeH="0" baseline="0" noProof="0" dirty="0">
                  <a:ln>
                    <a:noFill/>
                  </a:ln>
                  <a:solidFill>
                    <a:srgbClr val="FFFFFF"/>
                  </a:solidFill>
                  <a:effectLst/>
                  <a:uLnTx/>
                  <a:uFillTx/>
                  <a:latin typeface="Arial" charset="0"/>
                  <a:ea typeface="ＭＳ Ｐゴシック" pitchFamily="34" charset="-128"/>
                  <a:cs typeface="+mn-cs"/>
                </a:rPr>
                <a:t>Filling gas: air atmospheric pressure</a:t>
              </a:r>
            </a:p>
          </p:txBody>
        </p:sp>
        <p:sp>
          <p:nvSpPr>
            <p:cNvPr id="6182" name="Text Box 13"/>
            <p:cNvSpPr txBox="1">
              <a:spLocks noChangeArrowheads="1"/>
            </p:cNvSpPr>
            <p:nvPr/>
          </p:nvSpPr>
          <p:spPr bwMode="auto">
            <a:xfrm>
              <a:off x="4105" y="2229"/>
              <a:ext cx="145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800" b="0" i="0" u="none" strike="noStrike" kern="1200" cap="none" spc="0" normalizeH="0" baseline="0" noProof="0" dirty="0">
                  <a:ln>
                    <a:noFill/>
                  </a:ln>
                  <a:solidFill>
                    <a:srgbClr val="FFFFFF"/>
                  </a:solidFill>
                  <a:effectLst/>
                  <a:uLnTx/>
                  <a:uFillTx/>
                  <a:latin typeface="Arial" charset="0"/>
                  <a:ea typeface="ＭＳ Ｐゴシック" pitchFamily="34" charset="-128"/>
                  <a:cs typeface="+mn-cs"/>
                </a:rPr>
                <a:t>Active volume: 3l</a:t>
              </a:r>
            </a:p>
          </p:txBody>
        </p:sp>
      </p:grpSp>
      <p:grpSp>
        <p:nvGrpSpPr>
          <p:cNvPr id="76814" name="Group 14"/>
          <p:cNvGrpSpPr>
            <a:grpSpLocks/>
          </p:cNvGrpSpPr>
          <p:nvPr/>
        </p:nvGrpSpPr>
        <p:grpSpPr bwMode="auto">
          <a:xfrm>
            <a:off x="0" y="908050"/>
            <a:ext cx="8821738" cy="1433513"/>
            <a:chOff x="0" y="572"/>
            <a:chExt cx="5557" cy="903"/>
          </a:xfrm>
        </p:grpSpPr>
        <p:grpSp>
          <p:nvGrpSpPr>
            <p:cNvPr id="6176" name="Group 15"/>
            <p:cNvGrpSpPr>
              <a:grpSpLocks/>
            </p:cNvGrpSpPr>
            <p:nvPr/>
          </p:nvGrpSpPr>
          <p:grpSpPr bwMode="auto">
            <a:xfrm>
              <a:off x="0" y="572"/>
              <a:ext cx="1338" cy="635"/>
              <a:chOff x="0" y="572"/>
              <a:chExt cx="1338" cy="635"/>
            </a:xfrm>
          </p:grpSpPr>
          <p:sp>
            <p:nvSpPr>
              <p:cNvPr id="6178" name="Text Box 16"/>
              <p:cNvSpPr txBox="1">
                <a:spLocks noChangeArrowheads="1"/>
              </p:cNvSpPr>
              <p:nvPr/>
            </p:nvSpPr>
            <p:spPr bwMode="auto">
              <a:xfrm>
                <a:off x="0" y="572"/>
                <a:ext cx="1225"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charset="0"/>
                    <a:ea typeface="ＭＳ Ｐゴシック" pitchFamily="34" charset="-128"/>
                    <a:cs typeface="+mn-cs"/>
                  </a:rPr>
                  <a:t>PE wall (4mm) / inside graphite coated </a:t>
                </a:r>
              </a:p>
            </p:txBody>
          </p:sp>
          <p:sp>
            <p:nvSpPr>
              <p:cNvPr id="6179" name="Line 17"/>
              <p:cNvSpPr>
                <a:spLocks noChangeShapeType="1"/>
              </p:cNvSpPr>
              <p:nvPr/>
            </p:nvSpPr>
            <p:spPr bwMode="auto">
              <a:xfrm>
                <a:off x="748" y="1026"/>
                <a:ext cx="590" cy="181"/>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grpSp>
        <p:sp>
          <p:nvSpPr>
            <p:cNvPr id="6177" name="Text Box 18"/>
            <p:cNvSpPr txBox="1">
              <a:spLocks noChangeArrowheads="1"/>
            </p:cNvSpPr>
            <p:nvPr/>
          </p:nvSpPr>
          <p:spPr bwMode="auto">
            <a:xfrm>
              <a:off x="4105" y="1071"/>
              <a:ext cx="145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800" b="0" i="0" u="none" strike="noStrike" kern="1200" cap="none" spc="0" normalizeH="0" baseline="0" noProof="0" dirty="0">
                  <a:ln>
                    <a:noFill/>
                  </a:ln>
                  <a:solidFill>
                    <a:srgbClr val="FFFFFF"/>
                  </a:solidFill>
                  <a:effectLst/>
                  <a:uLnTx/>
                  <a:uFillTx/>
                  <a:latin typeface="Arial" charset="0"/>
                  <a:ea typeface="ＭＳ Ｐゴシック" pitchFamily="34" charset="-128"/>
                  <a:cs typeface="+mn-cs"/>
                </a:rPr>
                <a:t>Wall composition:   C-H</a:t>
              </a:r>
              <a:r>
                <a:rPr kumimoji="0" lang="en-US" altLang="en-US" sz="1800" b="0" i="0" u="none" strike="noStrike" kern="1200" cap="none" spc="0" normalizeH="0" baseline="-25000" noProof="0" dirty="0">
                  <a:ln>
                    <a:noFill/>
                  </a:ln>
                  <a:solidFill>
                    <a:srgbClr val="FFFFFF"/>
                  </a:solidFill>
                  <a:effectLst/>
                  <a:uLnTx/>
                  <a:uFillTx/>
                  <a:latin typeface="Arial" charset="0"/>
                  <a:ea typeface="ＭＳ Ｐゴシック" pitchFamily="34" charset="-128"/>
                  <a:cs typeface="+mn-cs"/>
                </a:rPr>
                <a:t>2</a:t>
              </a:r>
            </a:p>
          </p:txBody>
        </p:sp>
      </p:grpSp>
      <p:grpSp>
        <p:nvGrpSpPr>
          <p:cNvPr id="76819" name="Group 19"/>
          <p:cNvGrpSpPr>
            <a:grpSpLocks/>
          </p:cNvGrpSpPr>
          <p:nvPr/>
        </p:nvGrpSpPr>
        <p:grpSpPr bwMode="auto">
          <a:xfrm>
            <a:off x="180975" y="4237039"/>
            <a:ext cx="8639175" cy="2070100"/>
            <a:chOff x="114" y="2669"/>
            <a:chExt cx="5442" cy="1304"/>
          </a:xfrm>
        </p:grpSpPr>
        <p:sp>
          <p:nvSpPr>
            <p:cNvPr id="6168" name="Text Box 20"/>
            <p:cNvSpPr txBox="1">
              <a:spLocks noChangeArrowheads="1"/>
            </p:cNvSpPr>
            <p:nvPr/>
          </p:nvSpPr>
          <p:spPr bwMode="auto">
            <a:xfrm>
              <a:off x="4104" y="2669"/>
              <a:ext cx="145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800" b="0" i="0" u="none" strike="noStrike" kern="1200" cap="none" spc="0" normalizeH="0" baseline="0" noProof="0" dirty="0">
                  <a:ln>
                    <a:noFill/>
                  </a:ln>
                  <a:solidFill>
                    <a:srgbClr val="FFFFFF"/>
                  </a:solidFill>
                  <a:effectLst/>
                  <a:uLnTx/>
                  <a:uFillTx/>
                  <a:latin typeface="Arial" charset="0"/>
                  <a:ea typeface="ＭＳ Ｐゴシック" pitchFamily="34" charset="-128"/>
                  <a:cs typeface="+mn-cs"/>
                </a:rPr>
                <a:t>Working voltage: ~460 V</a:t>
              </a:r>
            </a:p>
          </p:txBody>
        </p:sp>
        <p:grpSp>
          <p:nvGrpSpPr>
            <p:cNvPr id="6169" name="Group 21"/>
            <p:cNvGrpSpPr>
              <a:grpSpLocks/>
            </p:cNvGrpSpPr>
            <p:nvPr/>
          </p:nvGrpSpPr>
          <p:grpSpPr bwMode="auto">
            <a:xfrm>
              <a:off x="114" y="3071"/>
              <a:ext cx="1949" cy="902"/>
              <a:chOff x="114" y="3071"/>
              <a:chExt cx="1949" cy="902"/>
            </a:xfrm>
          </p:grpSpPr>
          <p:sp>
            <p:nvSpPr>
              <p:cNvPr id="6170" name="Line 22"/>
              <p:cNvSpPr>
                <a:spLocks noChangeShapeType="1"/>
              </p:cNvSpPr>
              <p:nvPr/>
            </p:nvSpPr>
            <p:spPr bwMode="auto">
              <a:xfrm flipV="1">
                <a:off x="702" y="3706"/>
                <a:ext cx="1361" cy="1"/>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71" name="Line 23"/>
              <p:cNvSpPr>
                <a:spLocks noChangeShapeType="1"/>
              </p:cNvSpPr>
              <p:nvPr/>
            </p:nvSpPr>
            <p:spPr bwMode="auto">
              <a:xfrm flipV="1">
                <a:off x="702" y="3071"/>
                <a:ext cx="1044" cy="626"/>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73" name="Line 25"/>
              <p:cNvSpPr>
                <a:spLocks noChangeShapeType="1"/>
              </p:cNvSpPr>
              <p:nvPr/>
            </p:nvSpPr>
            <p:spPr bwMode="auto">
              <a:xfrm flipV="1">
                <a:off x="702" y="3263"/>
                <a:ext cx="1179" cy="439"/>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74" name="Text Box 26"/>
              <p:cNvSpPr txBox="1">
                <a:spLocks noChangeArrowheads="1"/>
              </p:cNvSpPr>
              <p:nvPr/>
            </p:nvSpPr>
            <p:spPr bwMode="auto">
              <a:xfrm>
                <a:off x="114" y="3566"/>
                <a:ext cx="1224"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800" b="0" i="0" u="none" strike="noStrike" kern="1200" cap="none" spc="0" normalizeH="0" baseline="0" noProof="0" dirty="0">
                    <a:ln>
                      <a:noFill/>
                    </a:ln>
                    <a:solidFill>
                      <a:srgbClr val="FFFFFF"/>
                    </a:solidFill>
                    <a:effectLst/>
                    <a:uLnTx/>
                    <a:uFillTx/>
                    <a:latin typeface="Arial" charset="0"/>
                    <a:ea typeface="ＭＳ Ｐゴシック" pitchFamily="34" charset="-128"/>
                    <a:cs typeface="+mn-cs"/>
                  </a:rPr>
                  <a:t>Various connectors</a:t>
                </a:r>
              </a:p>
            </p:txBody>
          </p:sp>
        </p:grpSp>
      </p:grpSp>
      <p:grpSp>
        <p:nvGrpSpPr>
          <p:cNvPr id="76828" name="Group 28"/>
          <p:cNvGrpSpPr>
            <a:grpSpLocks/>
          </p:cNvGrpSpPr>
          <p:nvPr/>
        </p:nvGrpSpPr>
        <p:grpSpPr bwMode="auto">
          <a:xfrm>
            <a:off x="2124075" y="836613"/>
            <a:ext cx="4032250" cy="5545137"/>
            <a:chOff x="1338" y="527"/>
            <a:chExt cx="2540" cy="3493"/>
          </a:xfrm>
        </p:grpSpPr>
        <p:sp>
          <p:nvSpPr>
            <p:cNvPr id="6154" name="Freeform 29"/>
            <p:cNvSpPr>
              <a:spLocks/>
            </p:cNvSpPr>
            <p:nvPr/>
          </p:nvSpPr>
          <p:spPr bwMode="auto">
            <a:xfrm>
              <a:off x="2971" y="1180"/>
              <a:ext cx="1" cy="935"/>
            </a:xfrm>
            <a:custGeom>
              <a:avLst/>
              <a:gdLst>
                <a:gd name="T0" fmla="*/ 0 w 1"/>
                <a:gd name="T1" fmla="*/ 935 h 935"/>
                <a:gd name="T2" fmla="*/ 0 w 1"/>
                <a:gd name="T3" fmla="*/ 0 h 935"/>
                <a:gd name="T4" fmla="*/ 0 60000 65536"/>
                <a:gd name="T5" fmla="*/ 0 60000 65536"/>
              </a:gdLst>
              <a:ahLst/>
              <a:cxnLst>
                <a:cxn ang="T4">
                  <a:pos x="T0" y="T1"/>
                </a:cxn>
                <a:cxn ang="T5">
                  <a:pos x="T2" y="T3"/>
                </a:cxn>
              </a:cxnLst>
              <a:rect l="0" t="0" r="r" b="b"/>
              <a:pathLst>
                <a:path w="1" h="935">
                  <a:moveTo>
                    <a:pt x="0" y="935"/>
                  </a:moveTo>
                  <a:lnTo>
                    <a:pt x="0"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55" name="Freeform 30"/>
            <p:cNvSpPr>
              <a:spLocks/>
            </p:cNvSpPr>
            <p:nvPr/>
          </p:nvSpPr>
          <p:spPr bwMode="auto">
            <a:xfrm>
              <a:off x="3421" y="2523"/>
              <a:ext cx="3" cy="1481"/>
            </a:xfrm>
            <a:custGeom>
              <a:avLst/>
              <a:gdLst>
                <a:gd name="T0" fmla="*/ 3 w 3"/>
                <a:gd name="T1" fmla="*/ 0 h 1481"/>
                <a:gd name="T2" fmla="*/ 0 w 3"/>
                <a:gd name="T3" fmla="*/ 1481 h 1481"/>
                <a:gd name="T4" fmla="*/ 0 60000 65536"/>
                <a:gd name="T5" fmla="*/ 0 60000 65536"/>
              </a:gdLst>
              <a:ahLst/>
              <a:cxnLst>
                <a:cxn ang="T4">
                  <a:pos x="T0" y="T1"/>
                </a:cxn>
                <a:cxn ang="T5">
                  <a:pos x="T2" y="T3"/>
                </a:cxn>
              </a:cxnLst>
              <a:rect l="0" t="0" r="r" b="b"/>
              <a:pathLst>
                <a:path w="3" h="1481">
                  <a:moveTo>
                    <a:pt x="3" y="0"/>
                  </a:moveTo>
                  <a:lnTo>
                    <a:pt x="0" y="1481"/>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56" name="Line 31"/>
            <p:cNvSpPr>
              <a:spLocks noChangeShapeType="1"/>
            </p:cNvSpPr>
            <p:nvPr/>
          </p:nvSpPr>
          <p:spPr bwMode="auto">
            <a:xfrm>
              <a:off x="2971" y="2478"/>
              <a:ext cx="0" cy="77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57" name="Line 32"/>
            <p:cNvSpPr>
              <a:spLocks noChangeShapeType="1"/>
            </p:cNvSpPr>
            <p:nvPr/>
          </p:nvSpPr>
          <p:spPr bwMode="auto">
            <a:xfrm>
              <a:off x="1338" y="981"/>
              <a:ext cx="2313"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58" name="Freeform 33"/>
            <p:cNvSpPr>
              <a:spLocks/>
            </p:cNvSpPr>
            <p:nvPr/>
          </p:nvSpPr>
          <p:spPr bwMode="auto">
            <a:xfrm>
              <a:off x="2402" y="3189"/>
              <a:ext cx="696" cy="98"/>
            </a:xfrm>
            <a:custGeom>
              <a:avLst/>
              <a:gdLst>
                <a:gd name="T0" fmla="*/ 0 w 696"/>
                <a:gd name="T1" fmla="*/ 0 h 98"/>
                <a:gd name="T2" fmla="*/ 696 w 696"/>
                <a:gd name="T3" fmla="*/ 98 h 98"/>
                <a:gd name="T4" fmla="*/ 0 60000 65536"/>
                <a:gd name="T5" fmla="*/ 0 60000 65536"/>
              </a:gdLst>
              <a:ahLst/>
              <a:cxnLst>
                <a:cxn ang="T4">
                  <a:pos x="T0" y="T1"/>
                </a:cxn>
                <a:cxn ang="T5">
                  <a:pos x="T2" y="T3"/>
                </a:cxn>
              </a:cxnLst>
              <a:rect l="0" t="0" r="r" b="b"/>
              <a:pathLst>
                <a:path w="696" h="98">
                  <a:moveTo>
                    <a:pt x="0" y="0"/>
                  </a:moveTo>
                  <a:lnTo>
                    <a:pt x="696" y="98"/>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59" name="Freeform 34"/>
            <p:cNvSpPr>
              <a:spLocks/>
            </p:cNvSpPr>
            <p:nvPr/>
          </p:nvSpPr>
          <p:spPr bwMode="auto">
            <a:xfrm>
              <a:off x="2227" y="3849"/>
              <a:ext cx="1288" cy="171"/>
            </a:xfrm>
            <a:custGeom>
              <a:avLst/>
              <a:gdLst>
                <a:gd name="T0" fmla="*/ 0 w 1288"/>
                <a:gd name="T1" fmla="*/ 0 h 171"/>
                <a:gd name="T2" fmla="*/ 1288 w 1288"/>
                <a:gd name="T3" fmla="*/ 171 h 171"/>
                <a:gd name="T4" fmla="*/ 0 60000 65536"/>
                <a:gd name="T5" fmla="*/ 0 60000 65536"/>
              </a:gdLst>
              <a:ahLst/>
              <a:cxnLst>
                <a:cxn ang="T4">
                  <a:pos x="T0" y="T1"/>
                </a:cxn>
                <a:cxn ang="T5">
                  <a:pos x="T2" y="T3"/>
                </a:cxn>
              </a:cxnLst>
              <a:rect l="0" t="0" r="r" b="b"/>
              <a:pathLst>
                <a:path w="1288" h="171">
                  <a:moveTo>
                    <a:pt x="0" y="0"/>
                  </a:moveTo>
                  <a:lnTo>
                    <a:pt x="1288" y="171"/>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60" name="Freeform 35"/>
            <p:cNvSpPr>
              <a:spLocks/>
            </p:cNvSpPr>
            <p:nvPr/>
          </p:nvSpPr>
          <p:spPr bwMode="auto">
            <a:xfrm>
              <a:off x="3421" y="1236"/>
              <a:ext cx="3" cy="925"/>
            </a:xfrm>
            <a:custGeom>
              <a:avLst/>
              <a:gdLst>
                <a:gd name="T0" fmla="*/ 3 w 3"/>
                <a:gd name="T1" fmla="*/ 925 h 925"/>
                <a:gd name="T2" fmla="*/ 0 w 3"/>
                <a:gd name="T3" fmla="*/ 0 h 925"/>
                <a:gd name="T4" fmla="*/ 0 60000 65536"/>
                <a:gd name="T5" fmla="*/ 0 60000 65536"/>
              </a:gdLst>
              <a:ahLst/>
              <a:cxnLst>
                <a:cxn ang="T4">
                  <a:pos x="T0" y="T1"/>
                </a:cxn>
                <a:cxn ang="T5">
                  <a:pos x="T2" y="T3"/>
                </a:cxn>
              </a:cxnLst>
              <a:rect l="0" t="0" r="r" b="b"/>
              <a:pathLst>
                <a:path w="3" h="925">
                  <a:moveTo>
                    <a:pt x="3" y="925"/>
                  </a:moveTo>
                  <a:lnTo>
                    <a:pt x="0"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61" name="Line 36"/>
            <p:cNvSpPr>
              <a:spLocks noChangeShapeType="1"/>
            </p:cNvSpPr>
            <p:nvPr/>
          </p:nvSpPr>
          <p:spPr bwMode="auto">
            <a:xfrm flipV="1">
              <a:off x="1338" y="527"/>
              <a:ext cx="0" cy="4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62" name="Line 37"/>
            <p:cNvSpPr>
              <a:spLocks noChangeShapeType="1"/>
            </p:cNvSpPr>
            <p:nvPr/>
          </p:nvSpPr>
          <p:spPr bwMode="auto">
            <a:xfrm flipV="1">
              <a:off x="2653" y="663"/>
              <a:ext cx="0" cy="4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63" name="Freeform 38"/>
            <p:cNvSpPr>
              <a:spLocks/>
            </p:cNvSpPr>
            <p:nvPr/>
          </p:nvSpPr>
          <p:spPr bwMode="auto">
            <a:xfrm>
              <a:off x="1339" y="619"/>
              <a:ext cx="424" cy="41"/>
            </a:xfrm>
            <a:custGeom>
              <a:avLst/>
              <a:gdLst>
                <a:gd name="T0" fmla="*/ 424 w 424"/>
                <a:gd name="T1" fmla="*/ 41 h 41"/>
                <a:gd name="T2" fmla="*/ 0 w 424"/>
                <a:gd name="T3" fmla="*/ 0 h 41"/>
                <a:gd name="T4" fmla="*/ 0 60000 65536"/>
                <a:gd name="T5" fmla="*/ 0 60000 65536"/>
              </a:gdLst>
              <a:ahLst/>
              <a:cxnLst>
                <a:cxn ang="T4">
                  <a:pos x="T0" y="T1"/>
                </a:cxn>
                <a:cxn ang="T5">
                  <a:pos x="T2" y="T3"/>
                </a:cxn>
              </a:cxnLst>
              <a:rect l="0" t="0" r="r" b="b"/>
              <a:pathLst>
                <a:path w="424" h="41">
                  <a:moveTo>
                    <a:pt x="424" y="41"/>
                  </a:moveTo>
                  <a:lnTo>
                    <a:pt x="0"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64" name="Freeform 39"/>
            <p:cNvSpPr>
              <a:spLocks/>
            </p:cNvSpPr>
            <p:nvPr/>
          </p:nvSpPr>
          <p:spPr bwMode="auto">
            <a:xfrm>
              <a:off x="2276" y="716"/>
              <a:ext cx="377" cy="38"/>
            </a:xfrm>
            <a:custGeom>
              <a:avLst/>
              <a:gdLst>
                <a:gd name="T0" fmla="*/ 0 w 377"/>
                <a:gd name="T1" fmla="*/ 0 h 38"/>
                <a:gd name="T2" fmla="*/ 377 w 377"/>
                <a:gd name="T3" fmla="*/ 38 h 38"/>
                <a:gd name="T4" fmla="*/ 0 60000 65536"/>
                <a:gd name="T5" fmla="*/ 0 60000 65536"/>
              </a:gdLst>
              <a:ahLst/>
              <a:cxnLst>
                <a:cxn ang="T4">
                  <a:pos x="T0" y="T1"/>
                </a:cxn>
                <a:cxn ang="T5">
                  <a:pos x="T2" y="T3"/>
                </a:cxn>
              </a:cxnLst>
              <a:rect l="0" t="0" r="r" b="b"/>
              <a:pathLst>
                <a:path w="377" h="38">
                  <a:moveTo>
                    <a:pt x="0" y="0"/>
                  </a:moveTo>
                  <a:lnTo>
                    <a:pt x="377" y="3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itchFamily="34" charset="-128"/>
                <a:cs typeface="+mn-cs"/>
              </a:endParaRPr>
            </a:p>
          </p:txBody>
        </p:sp>
        <p:sp>
          <p:nvSpPr>
            <p:cNvPr id="6165" name="Text Box 40"/>
            <p:cNvSpPr txBox="1">
              <a:spLocks noChangeArrowheads="1"/>
            </p:cNvSpPr>
            <p:nvPr/>
          </p:nvSpPr>
          <p:spPr bwMode="auto">
            <a:xfrm>
              <a:off x="3198" y="2296"/>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600" b="0" i="0" u="none" strike="noStrike" kern="1200" cap="none" spc="0" normalizeH="0" baseline="0" noProof="0">
                  <a:ln>
                    <a:noFill/>
                  </a:ln>
                  <a:solidFill>
                    <a:srgbClr val="FFFFFF"/>
                  </a:solidFill>
                  <a:effectLst/>
                  <a:uLnTx/>
                  <a:uFillTx/>
                  <a:latin typeface="Arial" charset="0"/>
                  <a:ea typeface="ＭＳ Ｐゴシック" pitchFamily="34" charset="-128"/>
                  <a:cs typeface="+mn-cs"/>
                </a:rPr>
                <a:t>28.5 cm</a:t>
              </a:r>
            </a:p>
          </p:txBody>
        </p:sp>
        <p:sp>
          <p:nvSpPr>
            <p:cNvPr id="6166" name="Text Box 41"/>
            <p:cNvSpPr txBox="1">
              <a:spLocks noChangeArrowheads="1"/>
            </p:cNvSpPr>
            <p:nvPr/>
          </p:nvSpPr>
          <p:spPr bwMode="auto">
            <a:xfrm>
              <a:off x="2744" y="2175"/>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600" b="0" i="0" u="none" strike="noStrike" kern="1200" cap="none" spc="0" normalizeH="0" baseline="0" noProof="0">
                  <a:ln>
                    <a:noFill/>
                  </a:ln>
                  <a:solidFill>
                    <a:srgbClr val="FFFFFF"/>
                  </a:solidFill>
                  <a:effectLst/>
                  <a:uLnTx/>
                  <a:uFillTx/>
                  <a:latin typeface="Arial" charset="0"/>
                  <a:ea typeface="ＭＳ Ｐゴシック" pitchFamily="34" charset="-128"/>
                  <a:cs typeface="+mn-cs"/>
                </a:rPr>
                <a:t>21.5 cm</a:t>
              </a:r>
            </a:p>
          </p:txBody>
        </p:sp>
        <p:sp>
          <p:nvSpPr>
            <p:cNvPr id="6167" name="Text Box 42"/>
            <p:cNvSpPr txBox="1">
              <a:spLocks noChangeArrowheads="1"/>
            </p:cNvSpPr>
            <p:nvPr/>
          </p:nvSpPr>
          <p:spPr bwMode="auto">
            <a:xfrm>
              <a:off x="1746" y="572"/>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altLang="en-US" sz="1600" b="0" i="0" u="none" strike="noStrike" kern="1200" cap="none" spc="0" normalizeH="0" baseline="0" noProof="0">
                  <a:ln>
                    <a:noFill/>
                  </a:ln>
                  <a:solidFill>
                    <a:srgbClr val="FFFFFF"/>
                  </a:solidFill>
                  <a:effectLst/>
                  <a:uLnTx/>
                  <a:uFillTx/>
                  <a:latin typeface="Arial" charset="0"/>
                  <a:ea typeface="ＭＳ Ｐゴシック" pitchFamily="34" charset="-128"/>
                  <a:cs typeface="+mn-cs"/>
                </a:rPr>
                <a:t>15.8 cm</a:t>
              </a:r>
            </a:p>
          </p:txBody>
        </p:sp>
      </p:grpSp>
      <p:pic>
        <p:nvPicPr>
          <p:cNvPr id="44" name="Picture 25" descr="IAM&amp;support"/>
          <p:cNvPicPr>
            <a:picLocks noChangeAspect="1" noChangeArrowheads="1"/>
          </p:cNvPicPr>
          <p:nvPr/>
        </p:nvPicPr>
        <p:blipFill rotWithShape="1">
          <a:blip r:embed="rId3" cstate="print"/>
          <a:srcRect l="14186" r="13901" b="16974"/>
          <a:stretch/>
        </p:blipFill>
        <p:spPr bwMode="auto">
          <a:xfrm flipH="1">
            <a:off x="8037059" y="89693"/>
            <a:ext cx="999437" cy="1538433"/>
          </a:xfrm>
          <a:prstGeom prst="rect">
            <a:avLst/>
          </a:prstGeom>
          <a:noFill/>
          <a:ln w="9525">
            <a:noFill/>
            <a:miter lim="800000"/>
            <a:headEnd/>
            <a:tailEnd/>
          </a:ln>
        </p:spPr>
      </p:pic>
      <p:sp>
        <p:nvSpPr>
          <p:cNvPr id="2" name="TextBox 1"/>
          <p:cNvSpPr txBox="1"/>
          <p:nvPr/>
        </p:nvSpPr>
        <p:spPr>
          <a:xfrm>
            <a:off x="6515100" y="5180806"/>
            <a:ext cx="230505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800" b="0" i="0" u="none" strike="noStrike" kern="1200" cap="none" spc="0" normalizeH="0" baseline="0" noProof="0" dirty="0">
                <a:ln>
                  <a:noFill/>
                </a:ln>
                <a:solidFill>
                  <a:srgbClr val="FFFFFF"/>
                </a:solidFill>
                <a:effectLst/>
                <a:uLnTx/>
                <a:uFillTx/>
                <a:latin typeface="Tahoma"/>
                <a:ea typeface="+mn-ea"/>
                <a:cs typeface="+mn-cs"/>
              </a:rPr>
              <a:t>Main installation place: radioactive equipment inside accelerator tunnel. </a:t>
            </a:r>
          </a:p>
        </p:txBody>
      </p:sp>
    </p:spTree>
    <p:extLst>
      <p:ext uri="{BB962C8B-B14F-4D97-AF65-F5344CB8AC3E}">
        <p14:creationId xmlns:p14="http://schemas.microsoft.com/office/powerpoint/2010/main" val="24324308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76828"/>
                                        </p:tgtEl>
                                        <p:attrNameLst>
                                          <p:attrName>style.visibility</p:attrName>
                                        </p:attrNameLst>
                                      </p:cBhvr>
                                      <p:to>
                                        <p:strVal val="visible"/>
                                      </p:to>
                                    </p:set>
                                    <p:animEffect transition="in" filter="dissolve">
                                      <p:cBhvr>
                                        <p:cTn id="7" dur="500"/>
                                        <p:tgtEl>
                                          <p:spTgt spid="76828"/>
                                        </p:tgtEl>
                                      </p:cBhvr>
                                    </p:animEffect>
                                  </p:childTnLst>
                                </p:cTn>
                              </p:par>
                              <p:par>
                                <p:cTn id="8" presetID="9" presetClass="entr" presetSubtype="0" fill="hold" nodeType="withEffect">
                                  <p:stCondLst>
                                    <p:cond delay="0"/>
                                  </p:stCondLst>
                                  <p:childTnLst>
                                    <p:set>
                                      <p:cBhvr>
                                        <p:cTn id="9" dur="1" fill="hold">
                                          <p:stCondLst>
                                            <p:cond delay="0"/>
                                          </p:stCondLst>
                                        </p:cTn>
                                        <p:tgtEl>
                                          <p:spTgt spid="76814"/>
                                        </p:tgtEl>
                                        <p:attrNameLst>
                                          <p:attrName>style.visibility</p:attrName>
                                        </p:attrNameLst>
                                      </p:cBhvr>
                                      <p:to>
                                        <p:strVal val="visible"/>
                                      </p:to>
                                    </p:set>
                                    <p:animEffect transition="in" filter="dissolve">
                                      <p:cBhvr>
                                        <p:cTn id="10" dur="500"/>
                                        <p:tgtEl>
                                          <p:spTgt spid="76814"/>
                                        </p:tgtEl>
                                      </p:cBhvr>
                                    </p:animEffect>
                                  </p:childTnLst>
                                </p:cTn>
                              </p:par>
                              <p:par>
                                <p:cTn id="11" presetID="9" presetClass="entr" presetSubtype="0" fill="hold" nodeType="withEffect">
                                  <p:stCondLst>
                                    <p:cond delay="0"/>
                                  </p:stCondLst>
                                  <p:childTnLst>
                                    <p:set>
                                      <p:cBhvr>
                                        <p:cTn id="12" dur="1" fill="hold">
                                          <p:stCondLst>
                                            <p:cond delay="0"/>
                                          </p:stCondLst>
                                        </p:cTn>
                                        <p:tgtEl>
                                          <p:spTgt spid="76808"/>
                                        </p:tgtEl>
                                        <p:attrNameLst>
                                          <p:attrName>style.visibility</p:attrName>
                                        </p:attrNameLst>
                                      </p:cBhvr>
                                      <p:to>
                                        <p:strVal val="visible"/>
                                      </p:to>
                                    </p:set>
                                    <p:animEffect transition="in" filter="dissolve">
                                      <p:cBhvr>
                                        <p:cTn id="13" dur="500"/>
                                        <p:tgtEl>
                                          <p:spTgt spid="76808"/>
                                        </p:tgtEl>
                                      </p:cBhvr>
                                    </p:animEffect>
                                  </p:childTnLst>
                                </p:cTn>
                              </p:par>
                              <p:par>
                                <p:cTn id="14" presetID="9" presetClass="entr" presetSubtype="0" fill="hold" nodeType="withEffect">
                                  <p:stCondLst>
                                    <p:cond delay="0"/>
                                  </p:stCondLst>
                                  <p:childTnLst>
                                    <p:set>
                                      <p:cBhvr>
                                        <p:cTn id="15" dur="1" fill="hold">
                                          <p:stCondLst>
                                            <p:cond delay="0"/>
                                          </p:stCondLst>
                                        </p:cTn>
                                        <p:tgtEl>
                                          <p:spTgt spid="76804"/>
                                        </p:tgtEl>
                                        <p:attrNameLst>
                                          <p:attrName>style.visibility</p:attrName>
                                        </p:attrNameLst>
                                      </p:cBhvr>
                                      <p:to>
                                        <p:strVal val="visible"/>
                                      </p:to>
                                    </p:set>
                                    <p:animEffect transition="in" filter="dissolve">
                                      <p:cBhvr>
                                        <p:cTn id="16" dur="500"/>
                                        <p:tgtEl>
                                          <p:spTgt spid="76804"/>
                                        </p:tgtEl>
                                      </p:cBhvr>
                                    </p:animEffect>
                                  </p:childTnLst>
                                </p:cTn>
                              </p:par>
                              <p:par>
                                <p:cTn id="17" presetID="9" presetClass="entr" presetSubtype="0" fill="hold" nodeType="withEffect">
                                  <p:stCondLst>
                                    <p:cond delay="0"/>
                                  </p:stCondLst>
                                  <p:childTnLst>
                                    <p:set>
                                      <p:cBhvr>
                                        <p:cTn id="18" dur="1" fill="hold">
                                          <p:stCondLst>
                                            <p:cond delay="0"/>
                                          </p:stCondLst>
                                        </p:cTn>
                                        <p:tgtEl>
                                          <p:spTgt spid="76819"/>
                                        </p:tgtEl>
                                        <p:attrNameLst>
                                          <p:attrName>style.visibility</p:attrName>
                                        </p:attrNameLst>
                                      </p:cBhvr>
                                      <p:to>
                                        <p:strVal val="visible"/>
                                      </p:to>
                                    </p:set>
                                    <p:animEffect transition="in" filter="dissolve">
                                      <p:cBhvr>
                                        <p:cTn id="19" dur="500"/>
                                        <p:tgtEl>
                                          <p:spTgt spid="76819"/>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1720" y="116632"/>
            <a:ext cx="504056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Tahoma"/>
                <a:ea typeface="+mn-ea"/>
                <a:cs typeface="+mn-cs"/>
              </a:rPr>
              <a:t>Use of PMI monitors in RAMSES</a:t>
            </a:r>
          </a:p>
        </p:txBody>
      </p:sp>
      <p:sp>
        <p:nvSpPr>
          <p:cNvPr id="3" name="TextBox 2"/>
          <p:cNvSpPr txBox="1"/>
          <p:nvPr/>
        </p:nvSpPr>
        <p:spPr>
          <a:xfrm>
            <a:off x="395536" y="4305870"/>
            <a:ext cx="849694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Tahoma"/>
                <a:ea typeface="+mn-ea"/>
                <a:cs typeface="+mn-cs"/>
              </a:rPr>
              <a:t>Main use: </a:t>
            </a:r>
            <a:r>
              <a:rPr kumimoji="0" lang="en-GB" sz="1800" b="0" i="0" u="none" strike="noStrike" kern="1200" cap="none" spc="0" normalizeH="0" baseline="0" noProof="0" dirty="0">
                <a:ln>
                  <a:noFill/>
                </a:ln>
                <a:solidFill>
                  <a:srgbClr val="FFFFFF"/>
                </a:solidFill>
                <a:effectLst/>
                <a:uLnTx/>
                <a:uFillTx/>
                <a:latin typeface="Tahoma"/>
                <a:ea typeface="+mn-ea"/>
                <a:cs typeface="+mn-cs"/>
              </a:rPr>
              <a:t>remote readout of monitors prior machine intervention when beam is off. </a:t>
            </a:r>
            <a:r>
              <a:rPr kumimoji="0" lang="en-GB" sz="1800" b="0" i="0" u="none" strike="noStrike" kern="1200" cap="none" spc="0" normalizeH="0" baseline="0" noProof="0" dirty="0">
                <a:ln>
                  <a:noFill/>
                </a:ln>
                <a:solidFill>
                  <a:srgbClr val="FFFFFF"/>
                </a:solidFill>
                <a:effectLst/>
                <a:uLnTx/>
                <a:uFillTx/>
                <a:latin typeface="Tahoma"/>
                <a:ea typeface="+mn-ea"/>
                <a:cs typeface="+mn-cs"/>
                <a:sym typeface="Wingdings" panose="05000000000000000000" pitchFamily="2" charset="2"/>
              </a:rPr>
              <a:t> Monitor measures residual dose rate (ambient dose equivalent) coming from activated material in </a:t>
            </a:r>
            <a:r>
              <a:rPr kumimoji="0" lang="en-GB" sz="1800" b="0" i="0" u="none" strike="noStrike" kern="1200" cap="none" spc="0" normalizeH="0" baseline="0" noProof="0" dirty="0" err="1">
                <a:ln>
                  <a:noFill/>
                </a:ln>
                <a:solidFill>
                  <a:srgbClr val="FFFFFF"/>
                </a:solidFill>
                <a:effectLst/>
                <a:uLnTx/>
                <a:uFillTx/>
                <a:latin typeface="Tahoma"/>
                <a:ea typeface="+mn-ea"/>
                <a:cs typeface="+mn-cs"/>
                <a:sym typeface="Wingdings" panose="05000000000000000000" pitchFamily="2" charset="2"/>
              </a:rPr>
              <a:t>Sv</a:t>
            </a:r>
            <a:r>
              <a:rPr kumimoji="0" lang="en-GB" sz="1800" b="0" i="0" u="none" strike="noStrike" kern="1200" cap="none" spc="0" normalizeH="0" baseline="0" noProof="0" dirty="0">
                <a:ln>
                  <a:noFill/>
                </a:ln>
                <a:solidFill>
                  <a:srgbClr val="FFFFFF"/>
                </a:solidFill>
                <a:effectLst/>
                <a:uLnTx/>
                <a:uFillTx/>
                <a:latin typeface="Tahoma"/>
                <a:ea typeface="+mn-ea"/>
                <a:cs typeface="+mn-cs"/>
                <a:sym typeface="Wingdings" panose="05000000000000000000" pitchFamily="2" charset="2"/>
              </a:rPr>
              <a:t>/h.</a:t>
            </a: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p:txBody>
      </p:sp>
      <p:sp>
        <p:nvSpPr>
          <p:cNvPr id="4" name="TextBox 3"/>
          <p:cNvSpPr txBox="1"/>
          <p:nvPr/>
        </p:nvSpPr>
        <p:spPr>
          <a:xfrm>
            <a:off x="395536" y="5397023"/>
            <a:ext cx="842493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Tahoma"/>
                <a:ea typeface="+mn-ea"/>
                <a:cs typeface="+mn-cs"/>
              </a:rPr>
              <a:t>Secondary use: </a:t>
            </a:r>
            <a:r>
              <a:rPr kumimoji="0" lang="en-GB" sz="1800" b="0" i="0" u="none" strike="noStrike" kern="1200" cap="none" spc="0" normalizeH="0" baseline="0" noProof="0" dirty="0">
                <a:ln>
                  <a:noFill/>
                </a:ln>
                <a:solidFill>
                  <a:srgbClr val="FFFFFF"/>
                </a:solidFill>
                <a:effectLst/>
                <a:uLnTx/>
                <a:uFillTx/>
                <a:latin typeface="Tahoma"/>
                <a:ea typeface="+mn-ea"/>
                <a:cs typeface="+mn-cs"/>
              </a:rPr>
              <a:t>remote readout of monitors during machine operation. </a:t>
            </a:r>
            <a:r>
              <a:rPr kumimoji="0" lang="en-GB" sz="1800" b="0" i="0" u="none" strike="noStrike" kern="1200" cap="none" spc="0" normalizeH="0" baseline="0" noProof="0" dirty="0">
                <a:ln>
                  <a:noFill/>
                </a:ln>
                <a:solidFill>
                  <a:srgbClr val="FFFFFF"/>
                </a:solidFill>
                <a:effectLst/>
                <a:uLnTx/>
                <a:uFillTx/>
                <a:latin typeface="Tahoma"/>
                <a:ea typeface="+mn-ea"/>
                <a:cs typeface="+mn-cs"/>
                <a:sym typeface="Wingdings" panose="05000000000000000000" pitchFamily="2" charset="2"/>
              </a:rPr>
              <a:t> Monitor measures prompt dose rate (in </a:t>
            </a:r>
            <a:r>
              <a:rPr kumimoji="0" lang="en-GB" sz="1800" b="0" i="0" u="none" strike="noStrike" kern="1200" cap="none" spc="0" normalizeH="0" baseline="0" noProof="0" dirty="0" err="1">
                <a:ln>
                  <a:noFill/>
                </a:ln>
                <a:solidFill>
                  <a:srgbClr val="FFFFFF"/>
                </a:solidFill>
                <a:effectLst/>
                <a:uLnTx/>
                <a:uFillTx/>
                <a:latin typeface="Tahoma"/>
                <a:ea typeface="+mn-ea"/>
                <a:cs typeface="+mn-cs"/>
                <a:sym typeface="Wingdings" panose="05000000000000000000" pitchFamily="2" charset="2"/>
              </a:rPr>
              <a:t>Gy</a:t>
            </a:r>
            <a:r>
              <a:rPr kumimoji="0" lang="en-GB" sz="1800" b="0" i="0" u="none" strike="noStrike" kern="1200" cap="none" spc="0" normalizeH="0" baseline="0" noProof="0" dirty="0">
                <a:ln>
                  <a:noFill/>
                </a:ln>
                <a:solidFill>
                  <a:srgbClr val="FFFFFF"/>
                </a:solidFill>
                <a:effectLst/>
                <a:uLnTx/>
                <a:uFillTx/>
                <a:latin typeface="Tahoma"/>
                <a:ea typeface="+mn-ea"/>
                <a:cs typeface="+mn-cs"/>
                <a:sym typeface="Wingdings" panose="05000000000000000000" pitchFamily="2" charset="2"/>
              </a:rPr>
              <a:t>/h!!! not </a:t>
            </a:r>
            <a:r>
              <a:rPr kumimoji="0" lang="en-GB" sz="1800" b="0" i="0" u="none" strike="noStrike" kern="1200" cap="none" spc="0" normalizeH="0" baseline="0" noProof="0" dirty="0" err="1">
                <a:ln>
                  <a:noFill/>
                </a:ln>
                <a:solidFill>
                  <a:srgbClr val="FFFFFF"/>
                </a:solidFill>
                <a:effectLst/>
                <a:uLnTx/>
                <a:uFillTx/>
                <a:latin typeface="Tahoma"/>
                <a:ea typeface="+mn-ea"/>
                <a:cs typeface="+mn-cs"/>
                <a:sym typeface="Wingdings" panose="05000000000000000000" pitchFamily="2" charset="2"/>
              </a:rPr>
              <a:t>Sv</a:t>
            </a:r>
            <a:r>
              <a:rPr kumimoji="0" lang="en-GB" sz="1800" b="0" i="0" u="none" strike="noStrike" kern="1200" cap="none" spc="0" normalizeH="0" baseline="0" noProof="0" dirty="0">
                <a:ln>
                  <a:noFill/>
                </a:ln>
                <a:solidFill>
                  <a:srgbClr val="FFFFFF"/>
                </a:solidFill>
                <a:effectLst/>
                <a:uLnTx/>
                <a:uFillTx/>
                <a:latin typeface="Tahoma"/>
                <a:ea typeface="+mn-ea"/>
                <a:cs typeface="+mn-cs"/>
                <a:sym typeface="Wingdings" panose="05000000000000000000" pitchFamily="2" charset="2"/>
              </a:rPr>
              <a:t>/h) of the cascade originating from lost particles. The measured value can be interpreted as dose rate in air within an accuracy of 20%.</a:t>
            </a:r>
            <a:endParaRPr kumimoji="0" lang="en-GB" sz="1800" b="0" i="0" u="none" strike="noStrike" kern="1200" cap="none" spc="0" normalizeH="0" baseline="0" noProof="0" dirty="0">
              <a:ln>
                <a:noFill/>
              </a:ln>
              <a:solidFill>
                <a:srgbClr val="FFFFFF"/>
              </a:solidFill>
              <a:effectLst/>
              <a:uLnTx/>
              <a:uFillTx/>
              <a:latin typeface="Tahoma"/>
              <a:ea typeface="+mn-ea"/>
              <a:cs typeface="+mn-cs"/>
            </a:endParaRPr>
          </a:p>
        </p:txBody>
      </p:sp>
      <p:pic>
        <p:nvPicPr>
          <p:cNvPr id="5" name="Picture 4"/>
          <p:cNvPicPr>
            <a:picLocks noChangeAspect="1"/>
          </p:cNvPicPr>
          <p:nvPr/>
        </p:nvPicPr>
        <p:blipFill rotWithShape="1">
          <a:blip r:embed="rId2"/>
          <a:srcRect t="11928"/>
          <a:stretch/>
        </p:blipFill>
        <p:spPr>
          <a:xfrm>
            <a:off x="251520" y="620688"/>
            <a:ext cx="8640960" cy="3452553"/>
          </a:xfrm>
          <a:prstGeom prst="rect">
            <a:avLst/>
          </a:prstGeom>
        </p:spPr>
      </p:pic>
    </p:spTree>
    <p:extLst>
      <p:ext uri="{BB962C8B-B14F-4D97-AF65-F5344CB8AC3E}">
        <p14:creationId xmlns:p14="http://schemas.microsoft.com/office/powerpoint/2010/main" val="3597157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1413931"/>
            <a:ext cx="8440118" cy="4247317"/>
          </a:xfrm>
          <a:prstGeom prst="rect">
            <a:avLst/>
          </a:prstGeom>
          <a:noFill/>
        </p:spPr>
        <p:txBody>
          <a:bodyPr wrap="square" rtlCol="0">
            <a:spAutoFit/>
          </a:bodyPr>
          <a:lstStyle/>
          <a:p>
            <a:pPr marL="182563" marR="0" lvl="0" indent="-182563"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srgbClr val="FFFFFF"/>
                </a:solidFill>
                <a:effectLst/>
                <a:uLnTx/>
                <a:uFillTx/>
                <a:latin typeface="Tahoma"/>
                <a:ea typeface="+mn-ea"/>
                <a:cs typeface="+mn-cs"/>
              </a:rPr>
              <a:t>The IG5 chambers are used mainly to monitor accessible areas during beam-on There are two types available: </a:t>
            </a:r>
          </a:p>
          <a:p>
            <a:pPr marL="639763" marR="0" lvl="1" indent="-182563"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srgbClr val="FFFFFF"/>
                </a:solidFill>
                <a:effectLst/>
                <a:uLnTx/>
                <a:uFillTx/>
                <a:latin typeface="Tahoma"/>
                <a:ea typeface="+mn-ea"/>
                <a:cs typeface="+mn-cs"/>
              </a:rPr>
              <a:t>The hydrogen type is used mainly behind lateral shielding during beam-on </a:t>
            </a:r>
          </a:p>
          <a:p>
            <a:pPr marL="639763" marR="0" lvl="1" indent="-182563"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srgbClr val="FFFFFF"/>
                </a:solidFill>
                <a:effectLst/>
                <a:uLnTx/>
                <a:uFillTx/>
                <a:latin typeface="Tahoma"/>
                <a:ea typeface="+mn-ea"/>
                <a:cs typeface="+mn-cs"/>
              </a:rPr>
              <a:t>The argon type is used mainly to monitor dose behind dumps or close to gamma sources (e.g.: ion exchangers)</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800" b="0" i="0" u="none" strike="noStrike" kern="1200" cap="none" spc="0" normalizeH="0" baseline="0" noProof="0" dirty="0">
              <a:ln>
                <a:noFill/>
              </a:ln>
              <a:solidFill>
                <a:srgbClr val="FFFFFF"/>
              </a:solidFill>
              <a:effectLst/>
              <a:uLnTx/>
              <a:uFillTx/>
              <a:latin typeface="Tahoma"/>
              <a:ea typeface="+mn-ea"/>
              <a:cs typeface="+mn-cs"/>
            </a:endParaRPr>
          </a:p>
          <a:p>
            <a:pPr marL="182563" marR="0" lvl="0" indent="-182563"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srgbClr val="FFFFFF"/>
                </a:solidFill>
                <a:effectLst/>
                <a:uLnTx/>
                <a:uFillTx/>
                <a:latin typeface="Tahoma"/>
                <a:ea typeface="+mn-ea"/>
                <a:cs typeface="+mn-cs"/>
              </a:rPr>
              <a:t>REM counters provide a clear discrimination to other particles than neutrons </a:t>
            </a:r>
            <a:r>
              <a:rPr kumimoji="0" lang="en-US" sz="1800" b="0" i="0" u="none" strike="noStrike" kern="1200" cap="none" spc="0" normalizeH="0" baseline="0" noProof="0" dirty="0">
                <a:ln>
                  <a:noFill/>
                </a:ln>
                <a:solidFill>
                  <a:srgbClr val="FFFFFF"/>
                </a:solidFill>
                <a:effectLst/>
                <a:uLnTx/>
                <a:uFillTx/>
                <a:latin typeface="Tahoma"/>
                <a:ea typeface="+mn-ea"/>
                <a:cs typeface="+mn-cs"/>
                <a:sym typeface="Wingdings" panose="05000000000000000000" pitchFamily="2" charset="2"/>
              </a:rPr>
              <a:t> measuring only the neutron component of a radiation field</a:t>
            </a:r>
          </a:p>
          <a:p>
            <a:pPr marL="182563" marR="0" lvl="0" indent="-182563"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800" b="0" i="0" u="none" strike="noStrike" kern="1200" cap="none" spc="0" normalizeH="0" baseline="0" noProof="0" dirty="0">
              <a:ln>
                <a:noFill/>
              </a:ln>
              <a:solidFill>
                <a:srgbClr val="FFFFFF"/>
              </a:solidFill>
              <a:effectLst/>
              <a:uLnTx/>
              <a:uFillTx/>
              <a:latin typeface="Tahoma"/>
              <a:ea typeface="+mn-ea"/>
              <a:cs typeface="+mn-cs"/>
              <a:sym typeface="Wingdings" panose="05000000000000000000" pitchFamily="2" charset="2"/>
            </a:endParaRPr>
          </a:p>
          <a:p>
            <a:pPr marL="182563" marR="0" lvl="0" indent="-182563"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1200" cap="none" spc="0" normalizeH="0" baseline="0" noProof="0" dirty="0">
                <a:ln>
                  <a:noFill/>
                </a:ln>
                <a:solidFill>
                  <a:srgbClr val="FFFFFF"/>
                </a:solidFill>
                <a:effectLst/>
                <a:uLnTx/>
                <a:uFillTx/>
                <a:latin typeface="Tahoma"/>
                <a:ea typeface="+mn-ea"/>
                <a:cs typeface="+mn-cs"/>
              </a:rPr>
              <a:t>The PMI (sometimes called IAM) detector is used to measure residual ambient dose equivalent rate (</a:t>
            </a:r>
            <a:r>
              <a:rPr kumimoji="0" lang="en-US" sz="1800" b="0" i="0" u="none" strike="noStrike" kern="1200" cap="none" spc="0" normalizeH="0" baseline="0" noProof="0" dirty="0" err="1">
                <a:ln>
                  <a:noFill/>
                </a:ln>
                <a:solidFill>
                  <a:srgbClr val="FFFFFF"/>
                </a:solidFill>
                <a:effectLst/>
                <a:uLnTx/>
                <a:uFillTx/>
                <a:latin typeface="Tahoma"/>
                <a:ea typeface="+mn-ea"/>
                <a:cs typeface="+mn-cs"/>
              </a:rPr>
              <a:t>Sv</a:t>
            </a:r>
            <a:r>
              <a:rPr kumimoji="0" lang="en-US" sz="1800" b="0" i="0" u="none" strike="noStrike" kern="1200" cap="none" spc="0" normalizeH="0" baseline="0" noProof="0" dirty="0">
                <a:ln>
                  <a:noFill/>
                </a:ln>
                <a:solidFill>
                  <a:srgbClr val="FFFFFF"/>
                </a:solidFill>
                <a:effectLst/>
                <a:uLnTx/>
                <a:uFillTx/>
                <a:latin typeface="Tahoma"/>
                <a:ea typeface="+mn-ea"/>
                <a:cs typeface="+mn-cs"/>
              </a:rPr>
              <a:t>) during “beam-off”.  During beam-on it provides a very good indication for the dose in air (</a:t>
            </a:r>
            <a:r>
              <a:rPr kumimoji="0" lang="en-US" sz="1800" b="0" i="0" u="none" strike="noStrike" kern="1200" cap="none" spc="0" normalizeH="0" baseline="0" noProof="0" dirty="0" err="1">
                <a:ln>
                  <a:noFill/>
                </a:ln>
                <a:solidFill>
                  <a:srgbClr val="FFFFFF"/>
                </a:solidFill>
                <a:effectLst/>
                <a:uLnTx/>
                <a:uFillTx/>
                <a:latin typeface="Tahoma"/>
                <a:ea typeface="+mn-ea"/>
                <a:cs typeface="+mn-cs"/>
              </a:rPr>
              <a:t>Gy</a:t>
            </a:r>
            <a:r>
              <a:rPr kumimoji="0" lang="en-US" sz="1800" b="0" i="0" u="none" strike="noStrike" kern="1200" cap="none" spc="0" normalizeH="0" baseline="0" noProof="0" dirty="0">
                <a:ln>
                  <a:noFill/>
                </a:ln>
                <a:solidFill>
                  <a:srgbClr val="FFFFFF"/>
                </a:solidFill>
                <a:effectLst/>
                <a:uLnTx/>
                <a:uFillTx/>
                <a:latin typeface="Tahoma"/>
                <a:ea typeface="+mn-ea"/>
                <a:cs typeface="+mn-cs"/>
              </a:rPr>
              <a:t>) caused by the given mixed radiation fields</a:t>
            </a:r>
          </a:p>
          <a:p>
            <a:pPr marL="182563" marR="0" lvl="0" indent="-182563"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800" b="0" i="0" u="none" strike="noStrike" kern="1200" cap="none" spc="0" normalizeH="0" baseline="0" noProof="0" dirty="0">
              <a:ln>
                <a:noFill/>
              </a:ln>
              <a:solidFill>
                <a:srgbClr val="FFFFFF"/>
              </a:solidFill>
              <a:effectLst/>
              <a:uLnTx/>
              <a:uFillTx/>
              <a:latin typeface="Tahoma"/>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800" b="0" i="0" u="none" strike="noStrike" kern="1200" cap="none" spc="0" normalizeH="0" baseline="0" noProof="0" dirty="0">
              <a:ln>
                <a:noFill/>
              </a:ln>
              <a:solidFill>
                <a:srgbClr val="FFFFFF"/>
              </a:solidFill>
              <a:effectLst/>
              <a:uLnTx/>
              <a:uFillTx/>
              <a:latin typeface="Tahoma"/>
              <a:ea typeface="+mn-ea"/>
              <a:cs typeface="+mn-cs"/>
            </a:endParaRPr>
          </a:p>
        </p:txBody>
      </p:sp>
      <p:sp>
        <p:nvSpPr>
          <p:cNvPr id="10" name="Rectangle 9"/>
          <p:cNvSpPr/>
          <p:nvPr/>
        </p:nvSpPr>
        <p:spPr>
          <a:xfrm>
            <a:off x="190722" y="260648"/>
            <a:ext cx="8644932" cy="64633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Tahoma"/>
                <a:ea typeface="+mn-ea"/>
                <a:cs typeface="+mn-cs"/>
              </a:rPr>
              <a:t>Summary of </a:t>
            </a:r>
            <a:br>
              <a:rPr kumimoji="0" lang="en-US" sz="1800" b="1" i="0" u="none" strike="noStrike" kern="1200" cap="none" spc="0" normalizeH="0" baseline="0" noProof="0" dirty="0">
                <a:ln>
                  <a:noFill/>
                </a:ln>
                <a:solidFill>
                  <a:srgbClr val="FFFFFF"/>
                </a:solidFill>
                <a:effectLst/>
                <a:uLnTx/>
                <a:uFillTx/>
                <a:latin typeface="Tahoma"/>
                <a:ea typeface="+mn-ea"/>
                <a:cs typeface="+mn-cs"/>
              </a:rPr>
            </a:br>
            <a:r>
              <a:rPr kumimoji="0" lang="en-US" sz="1800" b="1" i="0" u="none" strike="noStrike" kern="1200" cap="none" spc="0" normalizeH="0" baseline="0" noProof="0" dirty="0">
                <a:ln>
                  <a:noFill/>
                </a:ln>
                <a:solidFill>
                  <a:srgbClr val="FFFFFF"/>
                </a:solidFill>
                <a:effectLst/>
                <a:uLnTx/>
                <a:uFillTx/>
                <a:latin typeface="Tahoma"/>
                <a:ea typeface="+mn-ea"/>
                <a:cs typeface="+mn-cs"/>
              </a:rPr>
              <a:t>“</a:t>
            </a:r>
            <a:r>
              <a:rPr kumimoji="0" lang="en-GB" sz="1800" b="0" i="0" u="none" strike="noStrike" kern="1200" cap="none" spc="0" normalizeH="0" baseline="0" noProof="0" dirty="0">
                <a:ln>
                  <a:noFill/>
                </a:ln>
                <a:solidFill>
                  <a:srgbClr val="FFFFFF"/>
                </a:solidFill>
                <a:effectLst/>
                <a:uLnTx/>
                <a:uFillTx/>
                <a:latin typeface="Tahoma"/>
                <a:ea typeface="+mn-ea"/>
                <a:cs typeface="+mn-cs"/>
              </a:rPr>
              <a:t>Radiation detector systems used to measure mixed radiation fields at workplaces</a:t>
            </a:r>
            <a:r>
              <a:rPr kumimoji="0" lang="en-US" sz="1800" b="1" i="0" u="none" strike="noStrike" kern="1200" cap="none" spc="0" normalizeH="0" baseline="0" noProof="0" dirty="0">
                <a:ln>
                  <a:noFill/>
                </a:ln>
                <a:solidFill>
                  <a:srgbClr val="FFFFFF"/>
                </a:solidFill>
                <a:effectLst/>
                <a:uLnTx/>
                <a:uFillTx/>
                <a:latin typeface="Tahoma"/>
                <a:ea typeface="+mn-ea"/>
                <a:cs typeface="+mn-cs"/>
              </a:rPr>
              <a: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CB94ED-5EC9-4960-915A-F9EF0AA6CC3C}" type="slidenum">
              <a:rPr kumimoji="0" lang="en-US" sz="14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127</a:t>
            </a:fld>
            <a:endParaRPr kumimoji="0" lang="en-US" sz="14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mn-ea"/>
              <a:cs typeface="+mn-cs"/>
            </a:endParaRPr>
          </a:p>
        </p:txBody>
      </p:sp>
    </p:spTree>
    <p:extLst>
      <p:ext uri="{BB962C8B-B14F-4D97-AF65-F5344CB8AC3E}">
        <p14:creationId xmlns:p14="http://schemas.microsoft.com/office/powerpoint/2010/main" val="2789971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dissolv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dissolv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529"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3" name="Rectangle 3"/>
          <p:cNvSpPr>
            <a:spLocks noChangeArrowheads="1"/>
          </p:cNvSpPr>
          <p:nvPr/>
        </p:nvSpPr>
        <p:spPr bwMode="auto">
          <a:xfrm>
            <a:off x="0" y="5715000"/>
            <a:ext cx="9144000" cy="685800"/>
          </a:xfrm>
          <a:prstGeom prst="rect">
            <a:avLst/>
          </a:prstGeom>
          <a:solidFill>
            <a:srgbClr val="A17453">
              <a:alpha val="3294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5" name="Text Box 18"/>
          <p:cNvSpPr txBox="1">
            <a:spLocks noChangeArrowheads="1"/>
          </p:cNvSpPr>
          <p:nvPr/>
        </p:nvSpPr>
        <p:spPr bwMode="auto">
          <a:xfrm>
            <a:off x="107504" y="5394325"/>
            <a:ext cx="9144000" cy="1006475"/>
          </a:xfrm>
          <a:prstGeom prst="rect">
            <a:avLst/>
          </a:prstGeom>
          <a:noFill/>
          <a:ln w="9525">
            <a:noFill/>
            <a:miter lim="800000"/>
            <a:headEnd/>
            <a:tailEnd/>
          </a:ln>
          <a:effectLst>
            <a:outerShdw blurRad="63500" dist="38099" dir="2700000" algn="ctr" rotWithShape="0">
              <a:srgbClr val="000000">
                <a:alpha val="74997"/>
              </a:srgbClr>
            </a:outerShdw>
          </a:effectLst>
        </p:spPr>
        <p:txBody>
          <a:bodyPr>
            <a:spAutoFit/>
          </a:bodyPr>
          <a:lstStyle/>
          <a:p>
            <a:pPr algn="ctr">
              <a:defRPr/>
            </a:pPr>
            <a:r>
              <a:rPr lang="fr-FR" sz="6000" dirty="0">
                <a:solidFill>
                  <a:schemeClr val="bg1"/>
                </a:solidFill>
                <a:effectLst>
                  <a:outerShdw blurRad="38100" dist="38100" dir="2700000" algn="tl">
                    <a:srgbClr val="000000"/>
                  </a:outerShdw>
                </a:effectLst>
                <a:latin typeface="Arial" charset="0"/>
                <a:ea typeface="ＭＳ Ｐゴシック" pitchFamily="16" charset="-128"/>
              </a:rPr>
              <a:t>Merci Beaucoup !</a:t>
            </a:r>
          </a:p>
        </p:txBody>
      </p:sp>
    </p:spTree>
    <p:extLst>
      <p:ext uri="{BB962C8B-B14F-4D97-AF65-F5344CB8AC3E}">
        <p14:creationId xmlns:p14="http://schemas.microsoft.com/office/powerpoint/2010/main" val="1045072334"/>
      </p:ext>
    </p:extLst>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755650" y="1877923"/>
            <a:ext cx="777716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b="1" dirty="0">
                <a:solidFill>
                  <a:srgbClr val="FFFFFF"/>
                </a:solidFill>
                <a:latin typeface="Arial" charset="0"/>
              </a:rPr>
              <a:t>Monte-Carlo simulations as a tool for detector response evaluation</a:t>
            </a:r>
          </a:p>
        </p:txBody>
      </p:sp>
    </p:spTree>
    <p:extLst>
      <p:ext uri="{BB962C8B-B14F-4D97-AF65-F5344CB8AC3E}">
        <p14:creationId xmlns:p14="http://schemas.microsoft.com/office/powerpoint/2010/main" val="2780771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Absorbed dose</a:t>
            </a:r>
          </a:p>
        </p:txBody>
      </p:sp>
      <mc:AlternateContent xmlns:mc="http://schemas.openxmlformats.org/markup-compatibility/2006" xmlns:a14="http://schemas.microsoft.com/office/drawing/2010/main">
        <mc:Choice Requires="a14">
          <p:sp>
            <p:nvSpPr>
              <p:cNvPr id="4" name="TextBox 3"/>
              <p:cNvSpPr txBox="1"/>
              <p:nvPr/>
            </p:nvSpPr>
            <p:spPr>
              <a:xfrm>
                <a:off x="539552" y="3501008"/>
                <a:ext cx="1646028" cy="803169"/>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i="1" smtClean="0">
                          <a:solidFill>
                            <a:schemeClr val="bg1"/>
                          </a:solidFill>
                          <a:latin typeface="Cambria Math"/>
                          <a:ea typeface="Cambria Math"/>
                        </a:rPr>
                        <m:t>𝐷</m:t>
                      </m:r>
                      <m:r>
                        <a:rPr lang="en-US" i="1" smtClean="0">
                          <a:solidFill>
                            <a:schemeClr val="bg1"/>
                          </a:solidFill>
                          <a:latin typeface="Cambria Math"/>
                        </a:rPr>
                        <m:t>=</m:t>
                      </m:r>
                      <m:f>
                        <m:fPr>
                          <m:ctrlPr>
                            <a:rPr lang="en-US" i="1" dirty="0" smtClean="0">
                              <a:solidFill>
                                <a:schemeClr val="bg1"/>
                              </a:solidFill>
                              <a:latin typeface="Cambria Math" panose="02040503050406030204" pitchFamily="18" charset="0"/>
                            </a:rPr>
                          </m:ctrlPr>
                        </m:fPr>
                        <m:num>
                          <m:r>
                            <m:rPr>
                              <m:sty m:val="p"/>
                            </m:rPr>
                            <a:rPr lang="en-US" dirty="0" smtClean="0">
                              <a:solidFill>
                                <a:schemeClr val="bg1"/>
                              </a:solidFill>
                              <a:latin typeface="Cambria Math"/>
                            </a:rPr>
                            <m:t>d</m:t>
                          </m:r>
                          <m:sSub>
                            <m:sSubPr>
                              <m:ctrlPr>
                                <a:rPr lang="en-US" i="1" dirty="0" smtClean="0">
                                  <a:solidFill>
                                    <a:schemeClr val="bg1"/>
                                  </a:solidFill>
                                  <a:latin typeface="Cambria Math" panose="02040503050406030204" pitchFamily="18" charset="0"/>
                                </a:rPr>
                              </m:ctrlPr>
                            </m:sSubPr>
                            <m:e>
                              <m:r>
                                <a:rPr lang="en-US" i="1" dirty="0" smtClean="0">
                                  <a:solidFill>
                                    <a:schemeClr val="bg1"/>
                                  </a:solidFill>
                                  <a:latin typeface="Cambria Math"/>
                                </a:rPr>
                                <m:t>𝐸</m:t>
                              </m:r>
                            </m:e>
                            <m:sub>
                              <m:r>
                                <a:rPr lang="en-US" i="1" dirty="0" smtClean="0">
                                  <a:solidFill>
                                    <a:schemeClr val="bg1"/>
                                  </a:solidFill>
                                  <a:latin typeface="Cambria Math"/>
                                </a:rPr>
                                <m:t>𝑑𝑒𝑝</m:t>
                              </m:r>
                            </m:sub>
                          </m:sSub>
                        </m:num>
                        <m:den>
                          <m:r>
                            <m:rPr>
                              <m:sty m:val="p"/>
                            </m:rPr>
                            <a:rPr lang="en-US" dirty="0" smtClean="0">
                              <a:solidFill>
                                <a:schemeClr val="bg1"/>
                              </a:solidFill>
                              <a:latin typeface="Cambria Math"/>
                            </a:rPr>
                            <m:t>d</m:t>
                          </m:r>
                          <m:r>
                            <a:rPr lang="en-US" i="1" dirty="0" smtClean="0">
                              <a:solidFill>
                                <a:schemeClr val="bg1"/>
                              </a:solidFill>
                              <a:latin typeface="Cambria Math"/>
                            </a:rPr>
                            <m:t>𝑚</m:t>
                          </m:r>
                        </m:den>
                      </m:f>
                    </m:oMath>
                  </m:oMathPara>
                </a14:m>
                <a:endParaRPr lang="en-US" dirty="0">
                  <a:solidFill>
                    <a:schemeClr val="bg1"/>
                  </a:solidFill>
                  <a:latin typeface="Calibri"/>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539552" y="3501008"/>
                <a:ext cx="1646028" cy="803169"/>
              </a:xfrm>
              <a:prstGeom prst="rect">
                <a:avLst/>
              </a:prstGeom>
              <a:blipFill rotWithShape="1">
                <a:blip r:embed="rId3"/>
                <a:stretch>
                  <a:fillRect/>
                </a:stretch>
              </a:blipFill>
            </p:spPr>
            <p:txBody>
              <a:bodyPr/>
              <a:lstStyle/>
              <a:p>
                <a:r>
                  <a:rPr lang="en-US">
                    <a:noFill/>
                  </a:rPr>
                  <a:t> </a:t>
                </a:r>
              </a:p>
            </p:txBody>
          </p:sp>
        </mc:Fallback>
      </mc:AlternateContent>
      <p:sp>
        <p:nvSpPr>
          <p:cNvPr id="5" name="TextBox 4"/>
          <p:cNvSpPr txBox="1"/>
          <p:nvPr/>
        </p:nvSpPr>
        <p:spPr>
          <a:xfrm>
            <a:off x="683568" y="4581128"/>
            <a:ext cx="2376264"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Unit: J/kg = Gray (Gy)</a:t>
            </a:r>
          </a:p>
        </p:txBody>
      </p:sp>
      <p:sp>
        <p:nvSpPr>
          <p:cNvPr id="6" name="Content Placeholder 2"/>
          <p:cNvSpPr>
            <a:spLocks noGrp="1"/>
          </p:cNvSpPr>
          <p:nvPr>
            <p:ph idx="1"/>
          </p:nvPr>
        </p:nvSpPr>
        <p:spPr>
          <a:xfrm>
            <a:off x="395536" y="1340768"/>
            <a:ext cx="8229600" cy="4525963"/>
          </a:xfrm>
        </p:spPr>
        <p:txBody>
          <a:bodyPr>
            <a:normAutofit/>
          </a:bodyPr>
          <a:lstStyle/>
          <a:p>
            <a:pPr marL="0" indent="0" algn="just">
              <a:buNone/>
            </a:pPr>
            <a:r>
              <a:rPr lang="en-US" sz="2400" dirty="0">
                <a:solidFill>
                  <a:schemeClr val="bg1"/>
                </a:solidFill>
              </a:rPr>
              <a:t>refers to the energy deposited (not released) in matter. </a:t>
            </a:r>
          </a:p>
          <a:p>
            <a:pPr marL="0" indent="0" algn="just">
              <a:buNone/>
            </a:pPr>
            <a:r>
              <a:rPr lang="en-US" sz="2400" dirty="0">
                <a:solidFill>
                  <a:schemeClr val="bg1"/>
                </a:solidFill>
              </a:rPr>
              <a:t>It reflects the sum of the energies </a:t>
            </a:r>
            <a:r>
              <a:rPr lang="en-US" sz="2400" dirty="0" err="1">
                <a:solidFill>
                  <a:schemeClr val="bg1"/>
                </a:solidFill>
              </a:rPr>
              <a:t>d</a:t>
            </a:r>
            <a:r>
              <a:rPr lang="en-US" sz="2400" i="1" dirty="0" err="1">
                <a:solidFill>
                  <a:schemeClr val="bg1"/>
                </a:solidFill>
              </a:rPr>
              <a:t>E</a:t>
            </a:r>
            <a:r>
              <a:rPr lang="en-US" sz="2400" i="1" baseline="-25000" dirty="0" err="1">
                <a:solidFill>
                  <a:schemeClr val="bg1"/>
                </a:solidFill>
              </a:rPr>
              <a:t>dep</a:t>
            </a:r>
            <a:r>
              <a:rPr lang="en-US" sz="2400" i="1" dirty="0">
                <a:solidFill>
                  <a:schemeClr val="bg1"/>
                </a:solidFill>
              </a:rPr>
              <a:t> </a:t>
            </a:r>
            <a:r>
              <a:rPr lang="en-US" sz="2400" dirty="0">
                <a:solidFill>
                  <a:schemeClr val="bg1"/>
                </a:solidFill>
              </a:rPr>
              <a:t>deposited by incident particles in a sample of matter, divided by the mass </a:t>
            </a:r>
            <a:r>
              <a:rPr lang="en-US" sz="2400" dirty="0" err="1">
                <a:solidFill>
                  <a:schemeClr val="bg1"/>
                </a:solidFill>
              </a:rPr>
              <a:t>d</a:t>
            </a:r>
            <a:r>
              <a:rPr lang="en-US" sz="2400" i="1" dirty="0" err="1">
                <a:solidFill>
                  <a:schemeClr val="bg1"/>
                </a:solidFill>
              </a:rPr>
              <a:t>m</a:t>
            </a:r>
            <a:r>
              <a:rPr lang="en-US" sz="2400" i="1" dirty="0">
                <a:solidFill>
                  <a:schemeClr val="bg1"/>
                </a:solidFill>
              </a:rPr>
              <a:t> </a:t>
            </a:r>
            <a:r>
              <a:rPr lang="en-US" sz="2400" dirty="0">
                <a:solidFill>
                  <a:schemeClr val="bg1"/>
                </a:solidFill>
              </a:rPr>
              <a:t>of the sample</a:t>
            </a:r>
            <a:r>
              <a:rPr lang="en-US" sz="2400" i="1" dirty="0">
                <a:solidFill>
                  <a:schemeClr val="bg1"/>
                </a:solidFill>
              </a:rPr>
              <a:t>.</a:t>
            </a:r>
            <a:endParaRPr lang="en-US" sz="2400" dirty="0">
              <a:solidFill>
                <a:schemeClr val="bg1"/>
              </a:solidFill>
            </a:endParaRPr>
          </a:p>
        </p:txBody>
      </p:sp>
      <p:sp>
        <p:nvSpPr>
          <p:cNvPr id="7" name="Freeform 6"/>
          <p:cNvSpPr/>
          <p:nvPr/>
        </p:nvSpPr>
        <p:spPr>
          <a:xfrm>
            <a:off x="6516216" y="3543495"/>
            <a:ext cx="957100" cy="1039090"/>
          </a:xfrm>
          <a:custGeom>
            <a:avLst/>
            <a:gdLst>
              <a:gd name="connsiteX0" fmla="*/ 199505 w 957100"/>
              <a:gd name="connsiteY0" fmla="*/ 49877 h 1039090"/>
              <a:gd name="connsiteX1" fmla="*/ 199505 w 957100"/>
              <a:gd name="connsiteY1" fmla="*/ 49877 h 1039090"/>
              <a:gd name="connsiteX2" fmla="*/ 290945 w 957100"/>
              <a:gd name="connsiteY2" fmla="*/ 24938 h 1039090"/>
              <a:gd name="connsiteX3" fmla="*/ 332509 w 957100"/>
              <a:gd name="connsiteY3" fmla="*/ 8313 h 1039090"/>
              <a:gd name="connsiteX4" fmla="*/ 407323 w 957100"/>
              <a:gd name="connsiteY4" fmla="*/ 0 h 1039090"/>
              <a:gd name="connsiteX5" fmla="*/ 490450 w 957100"/>
              <a:gd name="connsiteY5" fmla="*/ 8313 h 1039090"/>
              <a:gd name="connsiteX6" fmla="*/ 515389 w 957100"/>
              <a:gd name="connsiteY6" fmla="*/ 16626 h 1039090"/>
              <a:gd name="connsiteX7" fmla="*/ 548640 w 957100"/>
              <a:gd name="connsiteY7" fmla="*/ 24938 h 1039090"/>
              <a:gd name="connsiteX8" fmla="*/ 590203 w 957100"/>
              <a:gd name="connsiteY8" fmla="*/ 33251 h 1039090"/>
              <a:gd name="connsiteX9" fmla="*/ 640080 w 957100"/>
              <a:gd name="connsiteY9" fmla="*/ 49877 h 1039090"/>
              <a:gd name="connsiteX10" fmla="*/ 714894 w 957100"/>
              <a:gd name="connsiteY10" fmla="*/ 83127 h 1039090"/>
              <a:gd name="connsiteX11" fmla="*/ 864523 w 957100"/>
              <a:gd name="connsiteY11" fmla="*/ 91440 h 1039090"/>
              <a:gd name="connsiteX12" fmla="*/ 939338 w 957100"/>
              <a:gd name="connsiteY12" fmla="*/ 191193 h 1039090"/>
              <a:gd name="connsiteX13" fmla="*/ 939338 w 957100"/>
              <a:gd name="connsiteY13" fmla="*/ 332509 h 1039090"/>
              <a:gd name="connsiteX14" fmla="*/ 947650 w 957100"/>
              <a:gd name="connsiteY14" fmla="*/ 440575 h 1039090"/>
              <a:gd name="connsiteX15" fmla="*/ 955963 w 957100"/>
              <a:gd name="connsiteY15" fmla="*/ 723207 h 1039090"/>
              <a:gd name="connsiteX16" fmla="*/ 906087 w 957100"/>
              <a:gd name="connsiteY16" fmla="*/ 814647 h 1039090"/>
              <a:gd name="connsiteX17" fmla="*/ 872836 w 957100"/>
              <a:gd name="connsiteY17" fmla="*/ 839586 h 1039090"/>
              <a:gd name="connsiteX18" fmla="*/ 831272 w 957100"/>
              <a:gd name="connsiteY18" fmla="*/ 881149 h 1039090"/>
              <a:gd name="connsiteX19" fmla="*/ 814647 w 957100"/>
              <a:gd name="connsiteY19" fmla="*/ 897775 h 1039090"/>
              <a:gd name="connsiteX20" fmla="*/ 731520 w 957100"/>
              <a:gd name="connsiteY20" fmla="*/ 947651 h 1039090"/>
              <a:gd name="connsiteX21" fmla="*/ 706581 w 957100"/>
              <a:gd name="connsiteY21" fmla="*/ 964277 h 1039090"/>
              <a:gd name="connsiteX22" fmla="*/ 665018 w 957100"/>
              <a:gd name="connsiteY22" fmla="*/ 980902 h 1039090"/>
              <a:gd name="connsiteX23" fmla="*/ 615141 w 957100"/>
              <a:gd name="connsiteY23" fmla="*/ 1005840 h 1039090"/>
              <a:gd name="connsiteX24" fmla="*/ 598516 w 957100"/>
              <a:gd name="connsiteY24" fmla="*/ 1022466 h 1039090"/>
              <a:gd name="connsiteX25" fmla="*/ 423949 w 957100"/>
              <a:gd name="connsiteY25" fmla="*/ 1030778 h 1039090"/>
              <a:gd name="connsiteX26" fmla="*/ 315883 w 957100"/>
              <a:gd name="connsiteY26" fmla="*/ 1022466 h 1039090"/>
              <a:gd name="connsiteX27" fmla="*/ 249381 w 957100"/>
              <a:gd name="connsiteY27" fmla="*/ 989215 h 1039090"/>
              <a:gd name="connsiteX28" fmla="*/ 241069 w 957100"/>
              <a:gd name="connsiteY28" fmla="*/ 964277 h 1039090"/>
              <a:gd name="connsiteX29" fmla="*/ 199505 w 957100"/>
              <a:gd name="connsiteY29" fmla="*/ 931026 h 1039090"/>
              <a:gd name="connsiteX30" fmla="*/ 149629 w 957100"/>
              <a:gd name="connsiteY30" fmla="*/ 856211 h 1039090"/>
              <a:gd name="connsiteX31" fmla="*/ 133003 w 957100"/>
              <a:gd name="connsiteY31" fmla="*/ 831273 h 1039090"/>
              <a:gd name="connsiteX32" fmla="*/ 99752 w 957100"/>
              <a:gd name="connsiteY32" fmla="*/ 814647 h 1039090"/>
              <a:gd name="connsiteX33" fmla="*/ 91440 w 957100"/>
              <a:gd name="connsiteY33" fmla="*/ 723207 h 1039090"/>
              <a:gd name="connsiteX34" fmla="*/ 58189 w 957100"/>
              <a:gd name="connsiteY34" fmla="*/ 698269 h 1039090"/>
              <a:gd name="connsiteX35" fmla="*/ 41563 w 957100"/>
              <a:gd name="connsiteY35" fmla="*/ 673331 h 1039090"/>
              <a:gd name="connsiteX36" fmla="*/ 0 w 957100"/>
              <a:gd name="connsiteY36" fmla="*/ 573578 h 1039090"/>
              <a:gd name="connsiteX37" fmla="*/ 8312 w 957100"/>
              <a:gd name="connsiteY37" fmla="*/ 540327 h 1039090"/>
              <a:gd name="connsiteX38" fmla="*/ 24938 w 957100"/>
              <a:gd name="connsiteY38" fmla="*/ 523702 h 1039090"/>
              <a:gd name="connsiteX39" fmla="*/ 41563 w 957100"/>
              <a:gd name="connsiteY39" fmla="*/ 498764 h 1039090"/>
              <a:gd name="connsiteX40" fmla="*/ 91440 w 957100"/>
              <a:gd name="connsiteY40" fmla="*/ 457200 h 1039090"/>
              <a:gd name="connsiteX41" fmla="*/ 116378 w 957100"/>
              <a:gd name="connsiteY41" fmla="*/ 207818 h 1039090"/>
              <a:gd name="connsiteX42" fmla="*/ 133003 w 957100"/>
              <a:gd name="connsiteY42" fmla="*/ 166255 h 1039090"/>
              <a:gd name="connsiteX43" fmla="*/ 157941 w 957100"/>
              <a:gd name="connsiteY43" fmla="*/ 83127 h 1039090"/>
              <a:gd name="connsiteX44" fmla="*/ 174567 w 957100"/>
              <a:gd name="connsiteY44" fmla="*/ 66502 h 1039090"/>
              <a:gd name="connsiteX45" fmla="*/ 207818 w 957100"/>
              <a:gd name="connsiteY45" fmla="*/ 16626 h 1039090"/>
              <a:gd name="connsiteX46" fmla="*/ 166254 w 957100"/>
              <a:gd name="connsiteY46" fmla="*/ 8313 h 1039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57100" h="1039090">
                <a:moveTo>
                  <a:pt x="199505" y="49877"/>
                </a:moveTo>
                <a:lnTo>
                  <a:pt x="199505" y="49877"/>
                </a:lnTo>
                <a:cubicBezTo>
                  <a:pt x="229985" y="41564"/>
                  <a:pt x="260790" y="34362"/>
                  <a:pt x="290945" y="24938"/>
                </a:cubicBezTo>
                <a:cubicBezTo>
                  <a:pt x="305188" y="20487"/>
                  <a:pt x="317918" y="11440"/>
                  <a:pt x="332509" y="8313"/>
                </a:cubicBezTo>
                <a:cubicBezTo>
                  <a:pt x="357044" y="3056"/>
                  <a:pt x="382385" y="2771"/>
                  <a:pt x="407323" y="0"/>
                </a:cubicBezTo>
                <a:cubicBezTo>
                  <a:pt x="435032" y="2771"/>
                  <a:pt x="462927" y="4079"/>
                  <a:pt x="490450" y="8313"/>
                </a:cubicBezTo>
                <a:cubicBezTo>
                  <a:pt x="499111" y="9645"/>
                  <a:pt x="506963" y="14219"/>
                  <a:pt x="515389" y="16626"/>
                </a:cubicBezTo>
                <a:cubicBezTo>
                  <a:pt x="526374" y="19764"/>
                  <a:pt x="537487" y="22460"/>
                  <a:pt x="548640" y="24938"/>
                </a:cubicBezTo>
                <a:cubicBezTo>
                  <a:pt x="562432" y="28003"/>
                  <a:pt x="576572" y="29533"/>
                  <a:pt x="590203" y="33251"/>
                </a:cubicBezTo>
                <a:cubicBezTo>
                  <a:pt x="607110" y="37862"/>
                  <a:pt x="625498" y="40156"/>
                  <a:pt x="640080" y="49877"/>
                </a:cubicBezTo>
                <a:cubicBezTo>
                  <a:pt x="664219" y="65969"/>
                  <a:pt x="682519" y="81328"/>
                  <a:pt x="714894" y="83127"/>
                </a:cubicBezTo>
                <a:lnTo>
                  <a:pt x="864523" y="91440"/>
                </a:lnTo>
                <a:cubicBezTo>
                  <a:pt x="928846" y="174141"/>
                  <a:pt x="905187" y="139968"/>
                  <a:pt x="939338" y="191193"/>
                </a:cubicBezTo>
                <a:cubicBezTo>
                  <a:pt x="959317" y="271117"/>
                  <a:pt x="939338" y="176297"/>
                  <a:pt x="939338" y="332509"/>
                </a:cubicBezTo>
                <a:cubicBezTo>
                  <a:pt x="939338" y="368637"/>
                  <a:pt x="944879" y="404553"/>
                  <a:pt x="947650" y="440575"/>
                </a:cubicBezTo>
                <a:cubicBezTo>
                  <a:pt x="950421" y="534786"/>
                  <a:pt x="960446" y="629062"/>
                  <a:pt x="955963" y="723207"/>
                </a:cubicBezTo>
                <a:cubicBezTo>
                  <a:pt x="953947" y="765541"/>
                  <a:pt x="934334" y="790435"/>
                  <a:pt x="906087" y="814647"/>
                </a:cubicBezTo>
                <a:cubicBezTo>
                  <a:pt x="895568" y="823664"/>
                  <a:pt x="883191" y="830381"/>
                  <a:pt x="872836" y="839586"/>
                </a:cubicBezTo>
                <a:cubicBezTo>
                  <a:pt x="858192" y="852603"/>
                  <a:pt x="845127" y="867294"/>
                  <a:pt x="831272" y="881149"/>
                </a:cubicBezTo>
                <a:cubicBezTo>
                  <a:pt x="825730" y="886691"/>
                  <a:pt x="821657" y="894270"/>
                  <a:pt x="814647" y="897775"/>
                </a:cubicBezTo>
                <a:cubicBezTo>
                  <a:pt x="763524" y="923336"/>
                  <a:pt x="791707" y="907526"/>
                  <a:pt x="731520" y="947651"/>
                </a:cubicBezTo>
                <a:cubicBezTo>
                  <a:pt x="723207" y="953193"/>
                  <a:pt x="715857" y="960566"/>
                  <a:pt x="706581" y="964277"/>
                </a:cubicBezTo>
                <a:cubicBezTo>
                  <a:pt x="692727" y="969819"/>
                  <a:pt x="678364" y="974229"/>
                  <a:pt x="665018" y="980902"/>
                </a:cubicBezTo>
                <a:cubicBezTo>
                  <a:pt x="600560" y="1013131"/>
                  <a:pt x="677826" y="984945"/>
                  <a:pt x="615141" y="1005840"/>
                </a:cubicBezTo>
                <a:cubicBezTo>
                  <a:pt x="609599" y="1011382"/>
                  <a:pt x="605951" y="1019988"/>
                  <a:pt x="598516" y="1022466"/>
                </a:cubicBezTo>
                <a:cubicBezTo>
                  <a:pt x="519575" y="1048780"/>
                  <a:pt x="506492" y="1037656"/>
                  <a:pt x="423949" y="1030778"/>
                </a:cubicBezTo>
                <a:lnTo>
                  <a:pt x="315883" y="1022466"/>
                </a:lnTo>
                <a:cubicBezTo>
                  <a:pt x="303335" y="1017446"/>
                  <a:pt x="261098" y="1003861"/>
                  <a:pt x="249381" y="989215"/>
                </a:cubicBezTo>
                <a:cubicBezTo>
                  <a:pt x="243907" y="982373"/>
                  <a:pt x="245577" y="971791"/>
                  <a:pt x="241069" y="964277"/>
                </a:cubicBezTo>
                <a:cubicBezTo>
                  <a:pt x="233172" y="951115"/>
                  <a:pt x="210832" y="938577"/>
                  <a:pt x="199505" y="931026"/>
                </a:cubicBezTo>
                <a:lnTo>
                  <a:pt x="149629" y="856211"/>
                </a:lnTo>
                <a:cubicBezTo>
                  <a:pt x="144087" y="847898"/>
                  <a:pt x="141939" y="835741"/>
                  <a:pt x="133003" y="831273"/>
                </a:cubicBezTo>
                <a:lnTo>
                  <a:pt x="99752" y="814647"/>
                </a:lnTo>
                <a:cubicBezTo>
                  <a:pt x="96981" y="784167"/>
                  <a:pt x="101734" y="752030"/>
                  <a:pt x="91440" y="723207"/>
                </a:cubicBezTo>
                <a:cubicBezTo>
                  <a:pt x="86780" y="710160"/>
                  <a:pt x="67986" y="708066"/>
                  <a:pt x="58189" y="698269"/>
                </a:cubicBezTo>
                <a:cubicBezTo>
                  <a:pt x="51124" y="691205"/>
                  <a:pt x="47105" y="681644"/>
                  <a:pt x="41563" y="673331"/>
                </a:cubicBezTo>
                <a:cubicBezTo>
                  <a:pt x="21578" y="593388"/>
                  <a:pt x="38648" y="625109"/>
                  <a:pt x="0" y="573578"/>
                </a:cubicBezTo>
                <a:cubicBezTo>
                  <a:pt x="2771" y="562494"/>
                  <a:pt x="3203" y="550546"/>
                  <a:pt x="8312" y="540327"/>
                </a:cubicBezTo>
                <a:cubicBezTo>
                  <a:pt x="11817" y="533317"/>
                  <a:pt x="20042" y="529822"/>
                  <a:pt x="24938" y="523702"/>
                </a:cubicBezTo>
                <a:cubicBezTo>
                  <a:pt x="31179" y="515901"/>
                  <a:pt x="35167" y="506439"/>
                  <a:pt x="41563" y="498764"/>
                </a:cubicBezTo>
                <a:cubicBezTo>
                  <a:pt x="61564" y="474762"/>
                  <a:pt x="66919" y="473547"/>
                  <a:pt x="91440" y="457200"/>
                </a:cubicBezTo>
                <a:cubicBezTo>
                  <a:pt x="125693" y="354433"/>
                  <a:pt x="80104" y="498006"/>
                  <a:pt x="116378" y="207818"/>
                </a:cubicBezTo>
                <a:cubicBezTo>
                  <a:pt x="118229" y="193012"/>
                  <a:pt x="128284" y="180411"/>
                  <a:pt x="133003" y="166255"/>
                </a:cubicBezTo>
                <a:cubicBezTo>
                  <a:pt x="138653" y="149304"/>
                  <a:pt x="148308" y="92760"/>
                  <a:pt x="157941" y="83127"/>
                </a:cubicBezTo>
                <a:cubicBezTo>
                  <a:pt x="163483" y="77585"/>
                  <a:pt x="169865" y="72772"/>
                  <a:pt x="174567" y="66502"/>
                </a:cubicBezTo>
                <a:cubicBezTo>
                  <a:pt x="186556" y="50517"/>
                  <a:pt x="207818" y="16626"/>
                  <a:pt x="207818" y="16626"/>
                </a:cubicBezTo>
                <a:lnTo>
                  <a:pt x="166254" y="8313"/>
                </a:lnTo>
              </a:path>
            </a:pathLst>
          </a:cu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p:nvPr/>
        </p:nvCxnSpPr>
        <p:spPr>
          <a:xfrm>
            <a:off x="5652120" y="3717032"/>
            <a:ext cx="259228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652120" y="3869432"/>
            <a:ext cx="259228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652120" y="4021832"/>
            <a:ext cx="259228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652120" y="4174232"/>
            <a:ext cx="259228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52120" y="4326632"/>
            <a:ext cx="259228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652120" y="4479032"/>
            <a:ext cx="259228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652120" y="3603749"/>
            <a:ext cx="259228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784068" y="3830315"/>
            <a:ext cx="720080" cy="463406"/>
          </a:xfrm>
          <a:prstGeom prst="rect">
            <a:avLst/>
          </a:prstGeom>
          <a:noFill/>
        </p:spPr>
        <p:txBody>
          <a:bodyPr wrap="square" rtlCol="0">
            <a:spAutoFit/>
          </a:bodyPr>
          <a:lstStyle/>
          <a:p>
            <a:r>
              <a:rPr lang="en-GB" dirty="0" err="1"/>
              <a:t>d</a:t>
            </a:r>
            <a:r>
              <a:rPr lang="en-GB" i="1" dirty="0" err="1"/>
              <a:t>m</a:t>
            </a:r>
            <a:endParaRPr lang="en-GB" i="1" dirty="0"/>
          </a:p>
        </p:txBody>
      </p:sp>
    </p:spTree>
    <p:extLst>
      <p:ext uri="{BB962C8B-B14F-4D97-AF65-F5344CB8AC3E}">
        <p14:creationId xmlns:p14="http://schemas.microsoft.com/office/powerpoint/2010/main" val="3290554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repeatCount="indefinite"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repeatCount="indefinite"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par>
                                <p:cTn id="27" presetID="22" presetClass="entr" presetSubtype="8" repeatCount="indefinite"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par>
                                <p:cTn id="30" presetID="22" presetClass="entr" presetSubtype="8" repeatCount="indefinite"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par>
                                <p:cTn id="33" presetID="22" presetClass="entr" presetSubtype="8" repeatCount="indefinite"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par>
                                <p:cTn id="36" presetID="22" presetClass="entr" presetSubtype="8" repeatCount="indefinite"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par>
                                <p:cTn id="39" presetID="22" presetClass="entr" presetSubtype="8" repeatCount="indefinite"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25"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536575"/>
            <a:ext cx="8229600" cy="595313"/>
          </a:xfrm>
        </p:spPr>
        <p:txBody>
          <a:bodyPr/>
          <a:lstStyle/>
          <a:p>
            <a:pPr eaLnBrk="1" hangingPunct="1">
              <a:defRPr/>
            </a:pPr>
            <a:r>
              <a:rPr lang="de-CH" sz="2800" b="1"/>
              <a:t>Motivation</a:t>
            </a:r>
            <a:endParaRPr lang="de-DE" sz="2800" b="1"/>
          </a:p>
        </p:txBody>
      </p:sp>
      <p:sp>
        <p:nvSpPr>
          <p:cNvPr id="73731" name="Rectangle 3"/>
          <p:cNvSpPr>
            <a:spLocks noChangeArrowheads="1"/>
          </p:cNvSpPr>
          <p:nvPr/>
        </p:nvSpPr>
        <p:spPr bwMode="auto">
          <a:xfrm>
            <a:off x="533400" y="2638425"/>
            <a:ext cx="8153400" cy="685800"/>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r>
              <a:rPr lang="de-CH">
                <a:solidFill>
                  <a:srgbClr val="FFFFFF"/>
                </a:solidFill>
                <a:effectLst>
                  <a:outerShdw blurRad="38100" dist="38100" dir="2700000" algn="tl">
                    <a:srgbClr val="000000"/>
                  </a:outerShdw>
                </a:effectLst>
                <a:latin typeface="Arial" charset="0"/>
              </a:rPr>
              <a:t>High-energy mixed radiation fields</a:t>
            </a:r>
            <a:endParaRPr lang="de-DE">
              <a:solidFill>
                <a:srgbClr val="FFFFFF"/>
              </a:solidFill>
              <a:effectLst>
                <a:outerShdw blurRad="38100" dist="38100" dir="2700000" algn="tl">
                  <a:srgbClr val="000000"/>
                </a:outerShdw>
              </a:effectLst>
              <a:latin typeface="Arial" charset="0"/>
            </a:endParaRPr>
          </a:p>
        </p:txBody>
      </p:sp>
      <p:sp>
        <p:nvSpPr>
          <p:cNvPr id="73732" name="Rectangle 4"/>
          <p:cNvSpPr>
            <a:spLocks noChangeArrowheads="1"/>
          </p:cNvSpPr>
          <p:nvPr/>
        </p:nvSpPr>
        <p:spPr bwMode="auto">
          <a:xfrm>
            <a:off x="533400" y="3789363"/>
            <a:ext cx="8153400" cy="685800"/>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r>
              <a:rPr lang="de-CH">
                <a:solidFill>
                  <a:srgbClr val="FFFFFF"/>
                </a:solidFill>
                <a:effectLst>
                  <a:outerShdw blurRad="38100" dist="38100" dir="2700000" algn="tl">
                    <a:srgbClr val="000000"/>
                  </a:outerShdw>
                </a:effectLst>
                <a:latin typeface="Arial" charset="0"/>
              </a:rPr>
              <a:t>Radiation detectors must be characterized for these fields</a:t>
            </a:r>
            <a:endParaRPr lang="de-DE">
              <a:solidFill>
                <a:srgbClr val="FFFFFF"/>
              </a:solidFill>
              <a:effectLst>
                <a:outerShdw blurRad="38100" dist="38100" dir="2700000" algn="tl">
                  <a:srgbClr val="000000"/>
                </a:outerShdw>
              </a:effectLst>
              <a:latin typeface="Arial" charset="0"/>
            </a:endParaRPr>
          </a:p>
        </p:txBody>
      </p:sp>
      <p:sp>
        <p:nvSpPr>
          <p:cNvPr id="73733" name="Rectangle 5"/>
          <p:cNvSpPr>
            <a:spLocks noChangeArrowheads="1"/>
          </p:cNvSpPr>
          <p:nvPr/>
        </p:nvSpPr>
        <p:spPr bwMode="auto">
          <a:xfrm>
            <a:off x="533400" y="4895850"/>
            <a:ext cx="8153400" cy="838200"/>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r>
              <a:rPr lang="de-CH">
                <a:solidFill>
                  <a:srgbClr val="FFFFFF"/>
                </a:solidFill>
                <a:effectLst>
                  <a:outerShdw blurRad="38100" dist="38100" dir="2700000" algn="tl">
                    <a:srgbClr val="000000"/>
                  </a:outerShdw>
                </a:effectLst>
                <a:latin typeface="Arial" charset="0"/>
              </a:rPr>
              <a:t>Measured detector counts </a:t>
            </a:r>
            <a:r>
              <a:rPr lang="de-CH">
                <a:solidFill>
                  <a:srgbClr val="FFFFFF"/>
                </a:solidFill>
                <a:effectLst>
                  <a:outerShdw blurRad="38100" dist="38100" dir="2700000" algn="tl">
                    <a:srgbClr val="000000"/>
                  </a:outerShdw>
                </a:effectLst>
                <a:latin typeface="Arial" charset="0"/>
                <a:sym typeface="Wingdings" pitchFamily="2" charset="2"/>
              </a:rPr>
              <a:t>desired quantity (Sv, Gy) </a:t>
            </a:r>
            <a:endParaRPr lang="de-DE">
              <a:solidFill>
                <a:srgbClr val="FFFFFF"/>
              </a:solidFill>
              <a:effectLst>
                <a:outerShdw blurRad="38100" dist="38100" dir="2700000" algn="tl">
                  <a:srgbClr val="000000"/>
                </a:outerShdw>
              </a:effectLst>
              <a:latin typeface="Arial" charset="0"/>
            </a:endParaRPr>
          </a:p>
        </p:txBody>
      </p:sp>
      <p:sp>
        <p:nvSpPr>
          <p:cNvPr id="73734" name="Rectangle 6"/>
          <p:cNvSpPr>
            <a:spLocks noChangeArrowheads="1"/>
          </p:cNvSpPr>
          <p:nvPr/>
        </p:nvSpPr>
        <p:spPr bwMode="auto">
          <a:xfrm>
            <a:off x="533400" y="1439863"/>
            <a:ext cx="8153400" cy="838200"/>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r>
              <a:rPr lang="de-CH">
                <a:solidFill>
                  <a:srgbClr val="FFFFFF"/>
                </a:solidFill>
                <a:effectLst>
                  <a:outerShdw blurRad="38100" dist="38100" dir="2700000" algn="tl">
                    <a:srgbClr val="000000"/>
                  </a:outerShdw>
                </a:effectLst>
                <a:latin typeface="Arial" charset="0"/>
              </a:rPr>
              <a:t>High-energy hadron accelerator – LHC, SPS ...</a:t>
            </a:r>
            <a:endParaRPr lang="de-DE">
              <a:solidFill>
                <a:srgbClr val="FFFFFF"/>
              </a:solidFill>
              <a:effectLst>
                <a:outerShdw blurRad="38100" dist="38100" dir="2700000" algn="tl">
                  <a:srgbClr val="000000"/>
                </a:outerShdw>
              </a:effectLst>
              <a:latin typeface="Arial" charset="0"/>
            </a:endParaRPr>
          </a:p>
        </p:txBody>
      </p:sp>
      <p:sp>
        <p:nvSpPr>
          <p:cNvPr id="73735" name="AutoShape 7"/>
          <p:cNvSpPr>
            <a:spLocks noChangeArrowheads="1"/>
          </p:cNvSpPr>
          <p:nvPr/>
        </p:nvSpPr>
        <p:spPr bwMode="auto">
          <a:xfrm>
            <a:off x="4495800" y="3324225"/>
            <a:ext cx="304800" cy="609600"/>
          </a:xfrm>
          <a:prstGeom prst="downArrow">
            <a:avLst>
              <a:gd name="adj1" fmla="val 50000"/>
              <a:gd name="adj2" fmla="val 50000"/>
            </a:avLst>
          </a:prstGeom>
          <a:solidFill>
            <a:srgbClr val="FF0000"/>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73736" name="AutoShape 8"/>
          <p:cNvSpPr>
            <a:spLocks noChangeArrowheads="1"/>
          </p:cNvSpPr>
          <p:nvPr/>
        </p:nvSpPr>
        <p:spPr bwMode="auto">
          <a:xfrm>
            <a:off x="4495800" y="2278063"/>
            <a:ext cx="304800" cy="457200"/>
          </a:xfrm>
          <a:prstGeom prst="downArrow">
            <a:avLst>
              <a:gd name="adj1" fmla="val 50000"/>
              <a:gd name="adj2" fmla="val 37500"/>
            </a:avLst>
          </a:prstGeom>
          <a:solidFill>
            <a:srgbClr val="FF0000"/>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73737" name="AutoShape 9"/>
          <p:cNvSpPr>
            <a:spLocks noChangeArrowheads="1"/>
          </p:cNvSpPr>
          <p:nvPr/>
        </p:nvSpPr>
        <p:spPr bwMode="auto">
          <a:xfrm>
            <a:off x="4495800" y="4438650"/>
            <a:ext cx="304800" cy="609600"/>
          </a:xfrm>
          <a:prstGeom prst="downArrow">
            <a:avLst>
              <a:gd name="adj1" fmla="val 50000"/>
              <a:gd name="adj2" fmla="val 50000"/>
            </a:avLst>
          </a:prstGeom>
          <a:solidFill>
            <a:srgbClr val="FF0000"/>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Tree>
    <p:extLst>
      <p:ext uri="{BB962C8B-B14F-4D97-AF65-F5344CB8AC3E}">
        <p14:creationId xmlns:p14="http://schemas.microsoft.com/office/powerpoint/2010/main" val="38272015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734"/>
                                        </p:tgtEl>
                                        <p:attrNameLst>
                                          <p:attrName>style.visibility</p:attrName>
                                        </p:attrNameLst>
                                      </p:cBhvr>
                                      <p:to>
                                        <p:strVal val="visible"/>
                                      </p:to>
                                    </p:set>
                                    <p:animEffect transition="in" filter="dissolve">
                                      <p:cBhvr>
                                        <p:cTn id="7" dur="500"/>
                                        <p:tgtEl>
                                          <p:spTgt spid="737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3736"/>
                                        </p:tgtEl>
                                        <p:attrNameLst>
                                          <p:attrName>style.visibility</p:attrName>
                                        </p:attrNameLst>
                                      </p:cBhvr>
                                      <p:to>
                                        <p:strVal val="visible"/>
                                      </p:to>
                                    </p:set>
                                    <p:animEffect transition="in" filter="wipe(up)">
                                      <p:cBhvr>
                                        <p:cTn id="12" dur="500"/>
                                        <p:tgtEl>
                                          <p:spTgt spid="73736"/>
                                        </p:tgtEl>
                                      </p:cBhvr>
                                    </p:animEffect>
                                  </p:childTnLst>
                                </p:cTn>
                              </p:par>
                            </p:childTnLst>
                          </p:cTn>
                        </p:par>
                        <p:par>
                          <p:cTn id="13" fill="hold" nodeType="afterGroup">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73731"/>
                                        </p:tgtEl>
                                        <p:attrNameLst>
                                          <p:attrName>style.visibility</p:attrName>
                                        </p:attrNameLst>
                                      </p:cBhvr>
                                      <p:to>
                                        <p:strVal val="visible"/>
                                      </p:to>
                                    </p:set>
                                    <p:animEffect transition="in" filter="wipe(up)">
                                      <p:cBhvr>
                                        <p:cTn id="16" dur="500"/>
                                        <p:tgtEl>
                                          <p:spTgt spid="7373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73735"/>
                                        </p:tgtEl>
                                        <p:attrNameLst>
                                          <p:attrName>style.visibility</p:attrName>
                                        </p:attrNameLst>
                                      </p:cBhvr>
                                      <p:to>
                                        <p:strVal val="visible"/>
                                      </p:to>
                                    </p:set>
                                    <p:animEffect transition="in" filter="wipe(up)">
                                      <p:cBhvr>
                                        <p:cTn id="21" dur="500"/>
                                        <p:tgtEl>
                                          <p:spTgt spid="73735"/>
                                        </p:tgtEl>
                                      </p:cBhvr>
                                    </p:animEffect>
                                  </p:childTnLst>
                                </p:cTn>
                              </p:par>
                            </p:childTnLst>
                          </p:cTn>
                        </p:par>
                        <p:par>
                          <p:cTn id="22" fill="hold" nodeType="afterGroup">
                            <p:stCondLst>
                              <p:cond delay="500"/>
                            </p:stCondLst>
                            <p:childTnLst>
                              <p:par>
                                <p:cTn id="23" presetID="22" presetClass="entr" presetSubtype="1" fill="hold" grpId="0" nodeType="afterEffect">
                                  <p:stCondLst>
                                    <p:cond delay="0"/>
                                  </p:stCondLst>
                                  <p:childTnLst>
                                    <p:set>
                                      <p:cBhvr>
                                        <p:cTn id="24" dur="1" fill="hold">
                                          <p:stCondLst>
                                            <p:cond delay="0"/>
                                          </p:stCondLst>
                                        </p:cTn>
                                        <p:tgtEl>
                                          <p:spTgt spid="73732"/>
                                        </p:tgtEl>
                                        <p:attrNameLst>
                                          <p:attrName>style.visibility</p:attrName>
                                        </p:attrNameLst>
                                      </p:cBhvr>
                                      <p:to>
                                        <p:strVal val="visible"/>
                                      </p:to>
                                    </p:set>
                                    <p:animEffect transition="in" filter="wipe(up)">
                                      <p:cBhvr>
                                        <p:cTn id="25" dur="500"/>
                                        <p:tgtEl>
                                          <p:spTgt spid="7373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73737"/>
                                        </p:tgtEl>
                                        <p:attrNameLst>
                                          <p:attrName>style.visibility</p:attrName>
                                        </p:attrNameLst>
                                      </p:cBhvr>
                                      <p:to>
                                        <p:strVal val="visible"/>
                                      </p:to>
                                    </p:set>
                                    <p:animEffect transition="in" filter="wipe(up)">
                                      <p:cBhvr>
                                        <p:cTn id="30" dur="500"/>
                                        <p:tgtEl>
                                          <p:spTgt spid="73737"/>
                                        </p:tgtEl>
                                      </p:cBhvr>
                                    </p:animEffect>
                                  </p:childTnLst>
                                </p:cTn>
                              </p:par>
                            </p:childTnLst>
                          </p:cTn>
                        </p:par>
                        <p:par>
                          <p:cTn id="31" fill="hold" nodeType="afterGroup">
                            <p:stCondLst>
                              <p:cond delay="500"/>
                            </p:stCondLst>
                            <p:childTnLst>
                              <p:par>
                                <p:cTn id="32" presetID="22" presetClass="entr" presetSubtype="1" fill="hold" grpId="0" nodeType="afterEffect">
                                  <p:stCondLst>
                                    <p:cond delay="0"/>
                                  </p:stCondLst>
                                  <p:childTnLst>
                                    <p:set>
                                      <p:cBhvr>
                                        <p:cTn id="33" dur="1" fill="hold">
                                          <p:stCondLst>
                                            <p:cond delay="0"/>
                                          </p:stCondLst>
                                        </p:cTn>
                                        <p:tgtEl>
                                          <p:spTgt spid="73733"/>
                                        </p:tgtEl>
                                        <p:attrNameLst>
                                          <p:attrName>style.visibility</p:attrName>
                                        </p:attrNameLst>
                                      </p:cBhvr>
                                      <p:to>
                                        <p:strVal val="visible"/>
                                      </p:to>
                                    </p:set>
                                    <p:animEffect transition="in" filter="wipe(up)">
                                      <p:cBhvr>
                                        <p:cTn id="34" dur="500"/>
                                        <p:tgtEl>
                                          <p:spTgt spid="73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animBg="1"/>
      <p:bldP spid="73732" grpId="0" animBg="1"/>
      <p:bldP spid="73733" grpId="0" animBg="1"/>
      <p:bldP spid="73734" grpId="0" animBg="1"/>
      <p:bldP spid="73735" grpId="0" animBg="1"/>
      <p:bldP spid="73736" grpId="0" animBg="1"/>
      <p:bldP spid="73737" grpId="0" animBg="1"/>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250825" y="260350"/>
            <a:ext cx="8642350" cy="838200"/>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r>
              <a:rPr lang="de-CH" sz="2000" b="1">
                <a:solidFill>
                  <a:srgbClr val="FFFFFF"/>
                </a:solidFill>
                <a:effectLst>
                  <a:outerShdw blurRad="38100" dist="38100" dir="2700000" algn="tl">
                    <a:srgbClr val="000000"/>
                  </a:outerShdw>
                </a:effectLst>
                <a:latin typeface="Arial" charset="0"/>
              </a:rPr>
              <a:t>Detector response evaluation with Monte Carlo simulation tools</a:t>
            </a:r>
            <a:endParaRPr lang="de-DE" sz="2000" b="1">
              <a:solidFill>
                <a:srgbClr val="FFFFFF"/>
              </a:solidFill>
              <a:effectLst>
                <a:outerShdw blurRad="38100" dist="38100" dir="2700000" algn="tl">
                  <a:srgbClr val="000000"/>
                </a:outerShdw>
              </a:effectLst>
              <a:latin typeface="Arial" charset="0"/>
            </a:endParaRPr>
          </a:p>
        </p:txBody>
      </p:sp>
      <p:sp>
        <p:nvSpPr>
          <p:cNvPr id="74755" name="Text Box 3"/>
          <p:cNvSpPr txBox="1">
            <a:spLocks noChangeArrowheads="1"/>
          </p:cNvSpPr>
          <p:nvPr/>
        </p:nvSpPr>
        <p:spPr bwMode="auto">
          <a:xfrm>
            <a:off x="1042988" y="1700213"/>
            <a:ext cx="6985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Simulation of irradiation situation + simulation response of detector</a:t>
            </a:r>
          </a:p>
        </p:txBody>
      </p:sp>
      <p:sp>
        <p:nvSpPr>
          <p:cNvPr id="74756" name="Text Box 4"/>
          <p:cNvSpPr txBox="1">
            <a:spLocks noChangeArrowheads="1"/>
          </p:cNvSpPr>
          <p:nvPr/>
        </p:nvSpPr>
        <p:spPr bwMode="auto">
          <a:xfrm>
            <a:off x="0" y="2787650"/>
            <a:ext cx="9036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sz="1800">
                <a:solidFill>
                  <a:srgbClr val="FFFFFF"/>
                </a:solidFill>
                <a:latin typeface="Arial" charset="0"/>
              </a:rPr>
              <a:t>Simulation provides knowledge of particle fields and the response of the chamber to this radiation field</a:t>
            </a:r>
          </a:p>
        </p:txBody>
      </p:sp>
      <p:sp>
        <p:nvSpPr>
          <p:cNvPr id="74757" name="Text Box 5"/>
          <p:cNvSpPr txBox="1">
            <a:spLocks noChangeArrowheads="1"/>
          </p:cNvSpPr>
          <p:nvPr/>
        </p:nvSpPr>
        <p:spPr bwMode="auto">
          <a:xfrm>
            <a:off x="1692275" y="4587875"/>
            <a:ext cx="56165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sz="1800">
                <a:solidFill>
                  <a:srgbClr val="FFFFFF"/>
                </a:solidFill>
                <a:latin typeface="Arial" charset="0"/>
              </a:rPr>
              <a:t>The following question remains: Does the simulation also reflect the reality? </a:t>
            </a:r>
          </a:p>
        </p:txBody>
      </p:sp>
      <p:sp>
        <p:nvSpPr>
          <p:cNvPr id="74758" name="Text Box 6"/>
          <p:cNvSpPr txBox="1">
            <a:spLocks noChangeArrowheads="1"/>
          </p:cNvSpPr>
          <p:nvPr/>
        </p:nvSpPr>
        <p:spPr bwMode="auto">
          <a:xfrm>
            <a:off x="1763713" y="5799138"/>
            <a:ext cx="56181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sz="1800">
                <a:solidFill>
                  <a:srgbClr val="FFFFFF"/>
                </a:solidFill>
                <a:latin typeface="Arial" charset="0"/>
              </a:rPr>
              <a:t>Comparison between simulation and measurement   = Benchmarking of simulation</a:t>
            </a:r>
          </a:p>
        </p:txBody>
      </p:sp>
      <p:sp>
        <p:nvSpPr>
          <p:cNvPr id="74759" name="Line 7"/>
          <p:cNvSpPr>
            <a:spLocks noChangeShapeType="1"/>
          </p:cNvSpPr>
          <p:nvPr/>
        </p:nvSpPr>
        <p:spPr bwMode="auto">
          <a:xfrm>
            <a:off x="3492500" y="3500438"/>
            <a:ext cx="0"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74760" name="Line 8"/>
          <p:cNvSpPr>
            <a:spLocks noChangeShapeType="1"/>
          </p:cNvSpPr>
          <p:nvPr/>
        </p:nvSpPr>
        <p:spPr bwMode="auto">
          <a:xfrm>
            <a:off x="5437188" y="3500438"/>
            <a:ext cx="0"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74761" name="Text Box 9"/>
          <p:cNvSpPr txBox="1">
            <a:spLocks noChangeArrowheads="1"/>
          </p:cNvSpPr>
          <p:nvPr/>
        </p:nvSpPr>
        <p:spPr bwMode="auto">
          <a:xfrm>
            <a:off x="2052638" y="3933825"/>
            <a:ext cx="48244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sz="1800">
                <a:solidFill>
                  <a:srgbClr val="FFFFFF"/>
                </a:solidFill>
                <a:latin typeface="Arial" charset="0"/>
              </a:rPr>
              <a:t>Field calibration factor</a:t>
            </a:r>
          </a:p>
        </p:txBody>
      </p:sp>
    </p:spTree>
    <p:extLst>
      <p:ext uri="{BB962C8B-B14F-4D97-AF65-F5344CB8AC3E}">
        <p14:creationId xmlns:p14="http://schemas.microsoft.com/office/powerpoint/2010/main" val="41543969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dissolve">
                                      <p:cBhvr>
                                        <p:cTn id="7" dur="500"/>
                                        <p:tgtEl>
                                          <p:spTgt spid="747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4755"/>
                                        </p:tgtEl>
                                        <p:attrNameLst>
                                          <p:attrName>style.visibility</p:attrName>
                                        </p:attrNameLst>
                                      </p:cBhvr>
                                      <p:to>
                                        <p:strVal val="visible"/>
                                      </p:to>
                                    </p:set>
                                    <p:animEffect transition="in" filter="dissolve">
                                      <p:cBhvr>
                                        <p:cTn id="12" dur="500"/>
                                        <p:tgtEl>
                                          <p:spTgt spid="7475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4756"/>
                                        </p:tgtEl>
                                        <p:attrNameLst>
                                          <p:attrName>style.visibility</p:attrName>
                                        </p:attrNameLst>
                                      </p:cBhvr>
                                      <p:to>
                                        <p:strVal val="visible"/>
                                      </p:to>
                                    </p:set>
                                    <p:animEffect transition="in" filter="dissolve">
                                      <p:cBhvr>
                                        <p:cTn id="17" dur="500"/>
                                        <p:tgtEl>
                                          <p:spTgt spid="7475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74759"/>
                                        </p:tgtEl>
                                        <p:attrNameLst>
                                          <p:attrName>style.visibility</p:attrName>
                                        </p:attrNameLst>
                                      </p:cBhvr>
                                      <p:to>
                                        <p:strVal val="visible"/>
                                      </p:to>
                                    </p:set>
                                    <p:animEffect transition="in" filter="wipe(up)">
                                      <p:cBhvr>
                                        <p:cTn id="22" dur="500"/>
                                        <p:tgtEl>
                                          <p:spTgt spid="74759"/>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74760"/>
                                        </p:tgtEl>
                                        <p:attrNameLst>
                                          <p:attrName>style.visibility</p:attrName>
                                        </p:attrNameLst>
                                      </p:cBhvr>
                                      <p:to>
                                        <p:strVal val="visible"/>
                                      </p:to>
                                    </p:set>
                                    <p:animEffect transition="in" filter="wipe(up)">
                                      <p:cBhvr>
                                        <p:cTn id="25" dur="500"/>
                                        <p:tgtEl>
                                          <p:spTgt spid="74760"/>
                                        </p:tgtEl>
                                      </p:cBhvr>
                                    </p:animEffec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74761"/>
                                        </p:tgtEl>
                                        <p:attrNameLst>
                                          <p:attrName>style.visibility</p:attrName>
                                        </p:attrNameLst>
                                      </p:cBhvr>
                                      <p:to>
                                        <p:strVal val="visible"/>
                                      </p:to>
                                    </p:set>
                                    <p:animEffect transition="in" filter="dissolve">
                                      <p:cBhvr>
                                        <p:cTn id="29" dur="500"/>
                                        <p:tgtEl>
                                          <p:spTgt spid="7476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74757"/>
                                        </p:tgtEl>
                                        <p:attrNameLst>
                                          <p:attrName>style.visibility</p:attrName>
                                        </p:attrNameLst>
                                      </p:cBhvr>
                                      <p:to>
                                        <p:strVal val="visible"/>
                                      </p:to>
                                    </p:set>
                                    <p:animEffect transition="in" filter="dissolve">
                                      <p:cBhvr>
                                        <p:cTn id="34" dur="500"/>
                                        <p:tgtEl>
                                          <p:spTgt spid="7475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74758"/>
                                        </p:tgtEl>
                                        <p:attrNameLst>
                                          <p:attrName>style.visibility</p:attrName>
                                        </p:attrNameLst>
                                      </p:cBhvr>
                                      <p:to>
                                        <p:strVal val="visible"/>
                                      </p:to>
                                    </p:set>
                                    <p:animEffect transition="in" filter="dissolve">
                                      <p:cBhvr>
                                        <p:cTn id="39" dur="500"/>
                                        <p:tgtEl>
                                          <p:spTgt spid="747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animBg="1"/>
      <p:bldP spid="74755" grpId="0"/>
      <p:bldP spid="74756" grpId="0"/>
      <p:bldP spid="74757" grpId="0"/>
      <p:bldP spid="74758" grpId="0"/>
      <p:bldP spid="74759" grpId="0" animBg="1"/>
      <p:bldP spid="74760" grpId="0" animBg="1"/>
      <p:bldP spid="74761" grpId="0"/>
    </p:bldLst>
  </p:timing>
</p:sld>
</file>

<file path=ppt/slides/slide1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7764" name="Text Box 13"/>
          <p:cNvSpPr txBox="1">
            <a:spLocks noChangeArrowheads="1"/>
          </p:cNvSpPr>
          <p:nvPr/>
        </p:nvSpPr>
        <p:spPr bwMode="auto">
          <a:xfrm>
            <a:off x="6732240" y="4145012"/>
            <a:ext cx="2483769" cy="2308324"/>
          </a:xfrm>
          <a:prstGeom prst="rect">
            <a:avLst/>
          </a:prstGeom>
          <a:noFill/>
          <a:ln w="9525">
            <a:noFill/>
            <a:miter lim="800000"/>
            <a:headEnd/>
            <a:tailEnd/>
          </a:ln>
        </p:spPr>
        <p:txBody>
          <a:bodyPr wrap="square">
            <a:spAutoFit/>
          </a:bodyPr>
          <a:lstStyle/>
          <a:p>
            <a:pPr eaLnBrk="1" hangingPunct="1">
              <a:spcBef>
                <a:spcPct val="50000"/>
              </a:spcBef>
            </a:pPr>
            <a:r>
              <a:rPr lang="en-US" sz="1800" dirty="0">
                <a:solidFill>
                  <a:schemeClr val="bg1"/>
                </a:solidFill>
                <a:latin typeface="Calibri" pitchFamily="34" charset="0"/>
              </a:rPr>
              <a:t>How? </a:t>
            </a:r>
            <a:r>
              <a:rPr lang="en-US" sz="1800" dirty="0">
                <a:solidFill>
                  <a:schemeClr val="bg1"/>
                </a:solidFill>
                <a:latin typeface="Calibri" pitchFamily="34" charset="0"/>
                <a:sym typeface="Wingdings" pitchFamily="2" charset="2"/>
              </a:rPr>
              <a:t></a:t>
            </a:r>
            <a:r>
              <a:rPr lang="en-US" sz="1800" dirty="0">
                <a:solidFill>
                  <a:schemeClr val="bg1"/>
                </a:solidFill>
                <a:latin typeface="Calibri" pitchFamily="34" charset="0"/>
              </a:rPr>
              <a:t>	A mixed hadron beam </a:t>
            </a:r>
            <a:br>
              <a:rPr lang="en-US" sz="1800" dirty="0">
                <a:solidFill>
                  <a:schemeClr val="bg1"/>
                </a:solidFill>
                <a:latin typeface="Calibri" pitchFamily="34" charset="0"/>
              </a:rPr>
            </a:br>
            <a:r>
              <a:rPr lang="en-US" sz="1800" dirty="0">
                <a:solidFill>
                  <a:schemeClr val="bg1"/>
                </a:solidFill>
                <a:latin typeface="Calibri" pitchFamily="34" charset="0"/>
              </a:rPr>
              <a:t>(in this setup 120 GeV/c) is intercepted by a copper target </a:t>
            </a:r>
            <a:r>
              <a:rPr lang="en-US" sz="1800" dirty="0">
                <a:solidFill>
                  <a:schemeClr val="bg1"/>
                </a:solidFill>
                <a:latin typeface="Calibri" pitchFamily="34" charset="0"/>
                <a:sym typeface="Wingdings" pitchFamily="2" charset="2"/>
              </a:rPr>
              <a:t> high-energy mixed radiation field produced by EM and hadronic cascades</a:t>
            </a:r>
            <a:endParaRPr lang="en-US" sz="1800" dirty="0">
              <a:solidFill>
                <a:schemeClr val="bg1"/>
              </a:solidFill>
              <a:latin typeface="Calibri" pitchFamily="34" charset="0"/>
            </a:endParaRPr>
          </a:p>
        </p:txBody>
      </p:sp>
      <p:grpSp>
        <p:nvGrpSpPr>
          <p:cNvPr id="4" name="Group 3"/>
          <p:cNvGrpSpPr/>
          <p:nvPr/>
        </p:nvGrpSpPr>
        <p:grpSpPr>
          <a:xfrm>
            <a:off x="66674" y="2401228"/>
            <a:ext cx="6593557" cy="4268132"/>
            <a:chOff x="66675" y="2854855"/>
            <a:chExt cx="5576888" cy="3814505"/>
          </a:xfrm>
        </p:grpSpPr>
        <p:pic>
          <p:nvPicPr>
            <p:cNvPr id="117765" name="Picture 2" descr="C:\MyProjects\SimpleGeo\Data\import test\SimpleGeo Images\ray_cerf1.jpg"/>
            <p:cNvPicPr>
              <a:picLocks noChangeAspect="1" noChangeArrowheads="1"/>
            </p:cNvPicPr>
            <p:nvPr/>
          </p:nvPicPr>
          <p:blipFill rotWithShape="1">
            <a:blip r:embed="rId4"/>
            <a:srcRect t="8811"/>
            <a:stretch/>
          </p:blipFill>
          <p:spPr bwMode="auto">
            <a:xfrm>
              <a:off x="66675" y="2854855"/>
              <a:ext cx="5576888" cy="3814505"/>
            </a:xfrm>
            <a:prstGeom prst="rect">
              <a:avLst/>
            </a:prstGeom>
            <a:noFill/>
            <a:ln w="9525">
              <a:noFill/>
              <a:miter lim="800000"/>
              <a:headEnd/>
              <a:tailEnd/>
            </a:ln>
          </p:spPr>
        </p:pic>
        <p:grpSp>
          <p:nvGrpSpPr>
            <p:cNvPr id="2" name="Group 14"/>
            <p:cNvGrpSpPr>
              <a:grpSpLocks/>
            </p:cNvGrpSpPr>
            <p:nvPr/>
          </p:nvGrpSpPr>
          <p:grpSpPr bwMode="auto">
            <a:xfrm>
              <a:off x="500063" y="3747394"/>
              <a:ext cx="3829050" cy="2126631"/>
              <a:chOff x="665640" y="2395360"/>
              <a:chExt cx="4027593" cy="2236822"/>
            </a:xfrm>
          </p:grpSpPr>
          <p:grpSp>
            <p:nvGrpSpPr>
              <p:cNvPr id="3" name="Group 17"/>
              <p:cNvGrpSpPr>
                <a:grpSpLocks/>
              </p:cNvGrpSpPr>
              <p:nvPr/>
            </p:nvGrpSpPr>
            <p:grpSpPr bwMode="auto">
              <a:xfrm>
                <a:off x="665640" y="3731732"/>
                <a:ext cx="2349175" cy="773294"/>
                <a:chOff x="-143" y="1660"/>
                <a:chExt cx="1999" cy="612"/>
              </a:xfrm>
            </p:grpSpPr>
            <p:sp>
              <p:nvSpPr>
                <p:cNvPr id="117777" name="Line 14"/>
                <p:cNvSpPr>
                  <a:spLocks noChangeShapeType="1"/>
                </p:cNvSpPr>
                <p:nvPr/>
              </p:nvSpPr>
              <p:spPr bwMode="auto">
                <a:xfrm flipV="1">
                  <a:off x="816" y="1660"/>
                  <a:ext cx="1040" cy="359"/>
                </a:xfrm>
                <a:prstGeom prst="line">
                  <a:avLst/>
                </a:prstGeom>
                <a:noFill/>
                <a:ln w="38100">
                  <a:solidFill>
                    <a:srgbClr val="FFFF00"/>
                  </a:solidFill>
                  <a:miter lim="800000"/>
                  <a:headEnd type="none" w="sm" len="sm"/>
                  <a:tailEnd type="triangle" w="med" len="med"/>
                </a:ln>
              </p:spPr>
              <p:txBody>
                <a:bodyPr wrap="none" anchor="ctr"/>
                <a:lstStyle/>
                <a:p>
                  <a:pPr eaLnBrk="1" hangingPunct="1"/>
                  <a:endParaRPr lang="en-US" sz="1800">
                    <a:solidFill>
                      <a:prstClr val="black"/>
                    </a:solidFill>
                    <a:latin typeface="Arial" charset="0"/>
                  </a:endParaRPr>
                </a:p>
              </p:txBody>
            </p:sp>
            <p:sp>
              <p:nvSpPr>
                <p:cNvPr id="117778" name="Text Box 15"/>
                <p:cNvSpPr txBox="1">
                  <a:spLocks noChangeArrowheads="1"/>
                </p:cNvSpPr>
                <p:nvPr/>
              </p:nvSpPr>
              <p:spPr bwMode="auto">
                <a:xfrm>
                  <a:off x="-143" y="2018"/>
                  <a:ext cx="1115" cy="254"/>
                </a:xfrm>
                <a:prstGeom prst="rect">
                  <a:avLst/>
                </a:prstGeom>
                <a:noFill/>
                <a:ln w="12700">
                  <a:noFill/>
                  <a:miter lim="800000"/>
                  <a:headEnd type="none" w="sm" len="sm"/>
                  <a:tailEnd type="none" w="sm" len="sm"/>
                </a:ln>
              </p:spPr>
              <p:txBody>
                <a:bodyPr wrap="none">
                  <a:spAutoFit/>
                </a:bodyPr>
                <a:lstStyle/>
                <a:p>
                  <a:pPr eaLnBrk="1" hangingPunct="1"/>
                  <a:r>
                    <a:rPr lang="en-US" sz="1400">
                      <a:solidFill>
                        <a:srgbClr val="FFFF00"/>
                      </a:solidFill>
                      <a:latin typeface="Tahoma" pitchFamily="34" charset="0"/>
                    </a:rPr>
                    <a:t>Hadron beam</a:t>
                  </a:r>
                </a:p>
              </p:txBody>
            </p:sp>
          </p:grpSp>
          <p:sp>
            <p:nvSpPr>
              <p:cNvPr id="117772" name="Text Box 22"/>
              <p:cNvSpPr txBox="1">
                <a:spLocks noChangeArrowheads="1"/>
              </p:cNvSpPr>
              <p:nvPr/>
            </p:nvSpPr>
            <p:spPr bwMode="auto">
              <a:xfrm rot="20455406">
                <a:off x="2753062" y="2395360"/>
                <a:ext cx="1637626" cy="307831"/>
              </a:xfrm>
              <a:prstGeom prst="rect">
                <a:avLst/>
              </a:prstGeom>
              <a:noFill/>
              <a:ln w="12700">
                <a:noFill/>
                <a:miter lim="800000"/>
                <a:headEnd type="none" w="sm" len="sm"/>
                <a:tailEnd type="none" w="sm" len="sm"/>
              </a:ln>
            </p:spPr>
            <p:txBody>
              <a:bodyPr wrap="none">
                <a:spAutoFit/>
              </a:bodyPr>
              <a:lstStyle/>
              <a:p>
                <a:pPr eaLnBrk="1" hangingPunct="1"/>
                <a:r>
                  <a:rPr lang="en-US" sz="1400" dirty="0">
                    <a:solidFill>
                      <a:srgbClr val="FF0000"/>
                    </a:solidFill>
                    <a:latin typeface="Tahoma" pitchFamily="34" charset="0"/>
                  </a:rPr>
                  <a:t>Concrete shielding</a:t>
                </a:r>
              </a:p>
            </p:txBody>
          </p:sp>
          <p:sp>
            <p:nvSpPr>
              <p:cNvPr id="117775" name="Line 25"/>
              <p:cNvSpPr>
                <a:spLocks noChangeShapeType="1"/>
              </p:cNvSpPr>
              <p:nvPr/>
            </p:nvSpPr>
            <p:spPr bwMode="auto">
              <a:xfrm flipH="1" flipV="1">
                <a:off x="3245873" y="3692471"/>
                <a:ext cx="326001" cy="631878"/>
              </a:xfrm>
              <a:prstGeom prst="line">
                <a:avLst/>
              </a:prstGeom>
              <a:noFill/>
              <a:ln w="12700">
                <a:solidFill>
                  <a:srgbClr val="FF0000"/>
                </a:solidFill>
                <a:miter lim="800000"/>
                <a:headEnd type="none" w="sm" len="sm"/>
                <a:tailEnd type="triangle" w="sm" len="sm"/>
              </a:ln>
            </p:spPr>
            <p:txBody>
              <a:bodyPr wrap="none" anchor="ctr"/>
              <a:lstStyle/>
              <a:p>
                <a:pPr eaLnBrk="1" hangingPunct="1"/>
                <a:endParaRPr lang="en-US" sz="1800">
                  <a:solidFill>
                    <a:prstClr val="black"/>
                  </a:solidFill>
                  <a:latin typeface="Arial" charset="0"/>
                </a:endParaRPr>
              </a:p>
            </p:txBody>
          </p:sp>
          <p:sp>
            <p:nvSpPr>
              <p:cNvPr id="117776" name="Text Box 26"/>
              <p:cNvSpPr txBox="1">
                <a:spLocks noChangeArrowheads="1"/>
              </p:cNvSpPr>
              <p:nvPr/>
            </p:nvSpPr>
            <p:spPr bwMode="auto">
              <a:xfrm>
                <a:off x="3419474" y="4324350"/>
                <a:ext cx="1273759" cy="307832"/>
              </a:xfrm>
              <a:prstGeom prst="rect">
                <a:avLst/>
              </a:prstGeom>
              <a:noFill/>
              <a:ln w="12700">
                <a:noFill/>
                <a:miter lim="800000"/>
                <a:headEnd type="none" w="sm" len="sm"/>
                <a:tailEnd type="none" w="sm" len="sm"/>
              </a:ln>
            </p:spPr>
            <p:txBody>
              <a:bodyPr wrap="none">
                <a:spAutoFit/>
              </a:bodyPr>
              <a:lstStyle/>
              <a:p>
                <a:pPr eaLnBrk="1" hangingPunct="1"/>
                <a:r>
                  <a:rPr lang="en-US" sz="1400">
                    <a:solidFill>
                      <a:srgbClr val="FF0000"/>
                    </a:solidFill>
                    <a:latin typeface="Tahoma" pitchFamily="34" charset="0"/>
                  </a:rPr>
                  <a:t>Copper target</a:t>
                </a:r>
              </a:p>
            </p:txBody>
          </p:sp>
        </p:grpSp>
        <p:cxnSp>
          <p:nvCxnSpPr>
            <p:cNvPr id="24" name="Straight Arrow Connector 23"/>
            <p:cNvCxnSpPr/>
            <p:nvPr/>
          </p:nvCxnSpPr>
          <p:spPr>
            <a:xfrm flipV="1">
              <a:off x="4600041" y="6145513"/>
              <a:ext cx="560922" cy="202072"/>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17769" name="TextBox 27"/>
            <p:cNvSpPr txBox="1">
              <a:spLocks noChangeArrowheads="1"/>
            </p:cNvSpPr>
            <p:nvPr/>
          </p:nvSpPr>
          <p:spPr bwMode="auto">
            <a:xfrm>
              <a:off x="4857750" y="6201073"/>
              <a:ext cx="785813" cy="369888"/>
            </a:xfrm>
            <a:prstGeom prst="rect">
              <a:avLst/>
            </a:prstGeom>
            <a:noFill/>
            <a:ln w="9525">
              <a:noFill/>
              <a:miter lim="800000"/>
              <a:headEnd/>
              <a:tailEnd/>
            </a:ln>
          </p:spPr>
          <p:txBody>
            <a:bodyPr>
              <a:spAutoFit/>
            </a:bodyPr>
            <a:lstStyle/>
            <a:p>
              <a:pPr eaLnBrk="1" hangingPunct="1"/>
              <a:r>
                <a:rPr lang="en-GB" sz="1800">
                  <a:solidFill>
                    <a:prstClr val="black"/>
                  </a:solidFill>
                  <a:latin typeface="Calibri" pitchFamily="34" charset="0"/>
                </a:rPr>
                <a:t>1 m</a:t>
              </a:r>
            </a:p>
          </p:txBody>
        </p:sp>
      </p:grpSp>
      <p:grpSp>
        <p:nvGrpSpPr>
          <p:cNvPr id="23" name="Group 24"/>
          <p:cNvGrpSpPr>
            <a:grpSpLocks/>
          </p:cNvGrpSpPr>
          <p:nvPr/>
        </p:nvGrpSpPr>
        <p:grpSpPr bwMode="auto">
          <a:xfrm>
            <a:off x="5148112" y="3717032"/>
            <a:ext cx="1410083" cy="1834017"/>
            <a:chOff x="6170" y="1351"/>
            <a:chExt cx="995" cy="1381"/>
          </a:xfrm>
        </p:grpSpPr>
        <p:pic>
          <p:nvPicPr>
            <p:cNvPr id="25" name="Picture 25" descr="IAM&amp;support"/>
            <p:cNvPicPr>
              <a:picLocks noChangeAspect="1" noChangeArrowheads="1"/>
            </p:cNvPicPr>
            <p:nvPr/>
          </p:nvPicPr>
          <p:blipFill rotWithShape="1">
            <a:blip r:embed="rId5" cstate="print"/>
            <a:srcRect l="22744" r="11628" b="26466"/>
            <a:stretch/>
          </p:blipFill>
          <p:spPr bwMode="auto">
            <a:xfrm>
              <a:off x="6374" y="1351"/>
              <a:ext cx="486" cy="758"/>
            </a:xfrm>
            <a:prstGeom prst="rect">
              <a:avLst/>
            </a:prstGeom>
            <a:noFill/>
            <a:ln w="9525">
              <a:noFill/>
              <a:miter lim="800000"/>
              <a:headEnd/>
              <a:tailEnd/>
            </a:ln>
          </p:spPr>
        </p:pic>
        <p:sp>
          <p:nvSpPr>
            <p:cNvPr id="26" name="Text Box 26"/>
            <p:cNvSpPr txBox="1">
              <a:spLocks noChangeArrowheads="1"/>
            </p:cNvSpPr>
            <p:nvPr/>
          </p:nvSpPr>
          <p:spPr bwMode="auto">
            <a:xfrm>
              <a:off x="6170" y="2106"/>
              <a:ext cx="995" cy="626"/>
            </a:xfrm>
            <a:prstGeom prst="rect">
              <a:avLst/>
            </a:prstGeom>
            <a:noFill/>
            <a:ln w="9525">
              <a:noFill/>
              <a:miter lim="800000"/>
              <a:headEnd/>
              <a:tailEnd/>
            </a:ln>
          </p:spPr>
          <p:txBody>
            <a:bodyPr wrap="square">
              <a:spAutoFit/>
            </a:bodyPr>
            <a:lstStyle/>
            <a:p>
              <a:pPr algn="ctr">
                <a:spcBef>
                  <a:spcPct val="50000"/>
                </a:spcBef>
                <a:buNone/>
              </a:pPr>
              <a:r>
                <a:rPr lang="en-US" sz="1600" dirty="0">
                  <a:solidFill>
                    <a:schemeClr val="bg1"/>
                  </a:solidFill>
                  <a:latin typeface="Calibri" pitchFamily="34" charset="0"/>
                </a:rPr>
                <a:t>PMI: Air filled </a:t>
              </a:r>
              <a:br>
                <a:rPr lang="en-US" sz="1600" dirty="0">
                  <a:solidFill>
                    <a:schemeClr val="bg1"/>
                  </a:solidFill>
                  <a:latin typeface="Calibri" pitchFamily="34" charset="0"/>
                </a:rPr>
              </a:br>
              <a:r>
                <a:rPr lang="en-US" sz="1600" dirty="0">
                  <a:solidFill>
                    <a:schemeClr val="bg1"/>
                  </a:solidFill>
                  <a:latin typeface="Calibri" pitchFamily="34" charset="0"/>
                </a:rPr>
                <a:t>ionization </a:t>
              </a:r>
              <a:br>
                <a:rPr lang="en-US" sz="1600" dirty="0">
                  <a:solidFill>
                    <a:schemeClr val="bg1"/>
                  </a:solidFill>
                  <a:latin typeface="Calibri" pitchFamily="34" charset="0"/>
                </a:rPr>
              </a:br>
              <a:r>
                <a:rPr lang="en-US" sz="1600" dirty="0">
                  <a:solidFill>
                    <a:schemeClr val="bg1"/>
                  </a:solidFill>
                  <a:latin typeface="Calibri" pitchFamily="34" charset="0"/>
                </a:rPr>
                <a:t>chamber</a:t>
              </a:r>
            </a:p>
          </p:txBody>
        </p:sp>
      </p:grpSp>
      <p:sp>
        <p:nvSpPr>
          <p:cNvPr id="27" name="Right Arrow 26"/>
          <p:cNvSpPr/>
          <p:nvPr/>
        </p:nvSpPr>
        <p:spPr bwMode="auto">
          <a:xfrm rot="443466">
            <a:off x="2297437" y="2708781"/>
            <a:ext cx="696748" cy="29763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sp>
        <p:nvSpPr>
          <p:cNvPr id="28" name="Right Arrow 27"/>
          <p:cNvSpPr/>
          <p:nvPr/>
        </p:nvSpPr>
        <p:spPr bwMode="auto">
          <a:xfrm rot="10175492">
            <a:off x="4744689" y="4062555"/>
            <a:ext cx="658742" cy="244869"/>
          </a:xfrm>
          <a:prstGeom prst="rightArrow">
            <a:avLst>
              <a:gd name="adj1" fmla="val 50299"/>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grpSp>
        <p:nvGrpSpPr>
          <p:cNvPr id="29" name="Group 28"/>
          <p:cNvGrpSpPr/>
          <p:nvPr/>
        </p:nvGrpSpPr>
        <p:grpSpPr>
          <a:xfrm>
            <a:off x="143506" y="2486295"/>
            <a:ext cx="1958840" cy="1327742"/>
            <a:chOff x="565387" y="4017821"/>
            <a:chExt cx="1958840" cy="1327742"/>
          </a:xfrm>
        </p:grpSpPr>
        <p:sp>
          <p:nvSpPr>
            <p:cNvPr id="30" name="Text Box 15"/>
            <p:cNvSpPr txBox="1">
              <a:spLocks noChangeArrowheads="1"/>
            </p:cNvSpPr>
            <p:nvPr/>
          </p:nvSpPr>
          <p:spPr bwMode="auto">
            <a:xfrm>
              <a:off x="565387" y="4760429"/>
              <a:ext cx="1958840" cy="585134"/>
            </a:xfrm>
            <a:prstGeom prst="rect">
              <a:avLst/>
            </a:prstGeom>
            <a:noFill/>
            <a:ln w="9525">
              <a:noFill/>
              <a:miter lim="800000"/>
              <a:headEnd/>
              <a:tailEnd/>
            </a:ln>
          </p:spPr>
          <p:txBody>
            <a:bodyPr wrap="square">
              <a:spAutoFit/>
            </a:bodyPr>
            <a:lstStyle/>
            <a:p>
              <a:pPr algn="ctr">
                <a:spcBef>
                  <a:spcPct val="50000"/>
                </a:spcBef>
                <a:buNone/>
              </a:pPr>
              <a:r>
                <a:rPr lang="en-US" sz="1600" dirty="0">
                  <a:solidFill>
                    <a:schemeClr val="bg1"/>
                  </a:solidFill>
                  <a:latin typeface="Calibri" pitchFamily="34" charset="0"/>
                </a:rPr>
                <a:t>IG5: High pressure ionization chamber</a:t>
              </a:r>
            </a:p>
          </p:txBody>
        </p:sp>
        <p:pic>
          <p:nvPicPr>
            <p:cNvPr id="31" name="Picture 17"/>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rot="16200000">
              <a:off x="1185760" y="3530562"/>
              <a:ext cx="742607" cy="171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2" name="Text Box 2"/>
          <p:cNvSpPr txBox="1">
            <a:spLocks noChangeArrowheads="1"/>
          </p:cNvSpPr>
          <p:nvPr/>
        </p:nvSpPr>
        <p:spPr bwMode="auto">
          <a:xfrm>
            <a:off x="611188" y="-27384"/>
            <a:ext cx="79200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sz="2000" b="1" dirty="0">
                <a:solidFill>
                  <a:srgbClr val="FFFFFF"/>
                </a:solidFill>
                <a:latin typeface="Arial" charset="0"/>
              </a:rPr>
              <a:t>Benchmark experiments in the CERF radiation field to test reliability of Monte Carlo program FLUKA</a:t>
            </a:r>
          </a:p>
        </p:txBody>
      </p:sp>
      <p:sp>
        <p:nvSpPr>
          <p:cNvPr id="34" name="Text Box 12"/>
          <p:cNvSpPr txBox="1">
            <a:spLocks noChangeArrowheads="1"/>
          </p:cNvSpPr>
          <p:nvPr/>
        </p:nvSpPr>
        <p:spPr bwMode="auto">
          <a:xfrm>
            <a:off x="6697852" y="2420888"/>
            <a:ext cx="2554668" cy="1477328"/>
          </a:xfrm>
          <a:prstGeom prst="rect">
            <a:avLst/>
          </a:prstGeom>
          <a:noFill/>
          <a:ln w="9525">
            <a:noFill/>
            <a:miter lim="800000"/>
            <a:headEnd/>
            <a:tailEnd/>
          </a:ln>
        </p:spPr>
        <p:txBody>
          <a:bodyPr wrap="square">
            <a:spAutoFit/>
          </a:bodyPr>
          <a:lstStyle/>
          <a:p>
            <a:pPr>
              <a:spcBef>
                <a:spcPct val="50000"/>
              </a:spcBef>
            </a:pPr>
            <a:r>
              <a:rPr lang="en-US" sz="1800" dirty="0">
                <a:solidFill>
                  <a:schemeClr val="bg1"/>
                </a:solidFill>
                <a:latin typeface="Calibri" pitchFamily="34" charset="0"/>
              </a:rPr>
              <a:t>What is CERF?</a:t>
            </a:r>
            <a:br>
              <a:rPr lang="en-US" sz="1800" dirty="0">
                <a:solidFill>
                  <a:schemeClr val="bg1"/>
                </a:solidFill>
                <a:latin typeface="Calibri" pitchFamily="34" charset="0"/>
              </a:rPr>
            </a:br>
            <a:r>
              <a:rPr lang="en-US" sz="1800" dirty="0">
                <a:solidFill>
                  <a:schemeClr val="bg1"/>
                </a:solidFill>
                <a:latin typeface="Calibri" pitchFamily="34" charset="0"/>
              </a:rPr>
              <a:t>An irradiation facility at CERN providing high-energy mixed radiation fields</a:t>
            </a:r>
          </a:p>
        </p:txBody>
      </p:sp>
      <p:sp>
        <p:nvSpPr>
          <p:cNvPr id="35" name="Text Box 3"/>
          <p:cNvSpPr txBox="1">
            <a:spLocks noChangeArrowheads="1"/>
          </p:cNvSpPr>
          <p:nvPr/>
        </p:nvSpPr>
        <p:spPr bwMode="auto">
          <a:xfrm>
            <a:off x="73025" y="747861"/>
            <a:ext cx="903605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ts val="0"/>
              </a:spcBef>
              <a:spcAft>
                <a:spcPts val="1200"/>
              </a:spcAft>
            </a:pPr>
            <a:r>
              <a:rPr lang="en-US" altLang="en-US" sz="1800" dirty="0">
                <a:solidFill>
                  <a:srgbClr val="FFFFFF"/>
                </a:solidFill>
                <a:latin typeface="Arial" charset="0"/>
              </a:rPr>
              <a:t>Two ionization chamber types were irradiated with secondary particles produced in high-energy hadronic interactions (like beam loss in accelerator) </a:t>
            </a:r>
            <a:endParaRPr lang="en-US" altLang="en-US" sz="1600" dirty="0">
              <a:solidFill>
                <a:srgbClr val="FFFFFF"/>
              </a:solidFill>
              <a:latin typeface="Arial" charset="0"/>
            </a:endParaRPr>
          </a:p>
          <a:p>
            <a:pPr eaLnBrk="1" hangingPunct="1">
              <a:spcBef>
                <a:spcPts val="0"/>
              </a:spcBef>
              <a:spcAft>
                <a:spcPts val="1200"/>
              </a:spcAft>
              <a:buFontTx/>
              <a:buChar char="•"/>
            </a:pPr>
            <a:r>
              <a:rPr lang="en-US" altLang="en-US" sz="1600" dirty="0">
                <a:solidFill>
                  <a:srgbClr val="FFFFFF"/>
                </a:solidFill>
                <a:latin typeface="Arial" charset="0"/>
              </a:rPr>
              <a:t> PMI chambers: exposed to high-energy particles occurring close to a target</a:t>
            </a:r>
          </a:p>
          <a:p>
            <a:pPr eaLnBrk="1" hangingPunct="1">
              <a:spcBef>
                <a:spcPts val="0"/>
              </a:spcBef>
              <a:spcAft>
                <a:spcPts val="1200"/>
              </a:spcAft>
              <a:buFontTx/>
              <a:buChar char="•"/>
            </a:pPr>
            <a:r>
              <a:rPr lang="en-US" altLang="en-US" sz="1600" dirty="0">
                <a:solidFill>
                  <a:srgbClr val="FFFFFF"/>
                </a:solidFill>
                <a:latin typeface="Arial" charset="0"/>
              </a:rPr>
              <a:t> IG5 chambers: exposed to the same radiation field, however attenuated by 80 cm of concrete.</a:t>
            </a:r>
          </a:p>
        </p:txBody>
      </p:sp>
    </p:spTree>
    <p:extLst>
      <p:ext uri="{BB962C8B-B14F-4D97-AF65-F5344CB8AC3E}">
        <p14:creationId xmlns:p14="http://schemas.microsoft.com/office/powerpoint/2010/main" val="49248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7764"/>
                                        </p:tgtEl>
                                        <p:attrNameLst>
                                          <p:attrName>style.visibility</p:attrName>
                                        </p:attrNameLst>
                                      </p:cBhvr>
                                      <p:to>
                                        <p:strVal val="visible"/>
                                      </p:to>
                                    </p:set>
                                    <p:animEffect transition="in" filter="fade">
                                      <p:cBhvr>
                                        <p:cTn id="15" dur="500"/>
                                        <p:tgtEl>
                                          <p:spTgt spid="11776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xEl>
                                              <p:pRg st="0" end="0"/>
                                            </p:txEl>
                                          </p:spTgt>
                                        </p:tgtEl>
                                        <p:attrNameLst>
                                          <p:attrName>style.visibility</p:attrName>
                                        </p:attrNameLst>
                                      </p:cBhvr>
                                      <p:to>
                                        <p:strVal val="visible"/>
                                      </p:to>
                                    </p:set>
                                    <p:animEffect transition="in" filter="fade">
                                      <p:cBhvr>
                                        <p:cTn id="20" dur="500"/>
                                        <p:tgtEl>
                                          <p:spTgt spid="3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5">
                                            <p:txEl>
                                              <p:pRg st="1" end="1"/>
                                            </p:txEl>
                                          </p:spTgt>
                                        </p:tgtEl>
                                        <p:attrNameLst>
                                          <p:attrName>style.visibility</p:attrName>
                                        </p:attrNameLst>
                                      </p:cBhvr>
                                      <p:to>
                                        <p:strVal val="visible"/>
                                      </p:to>
                                    </p:set>
                                    <p:animEffect transition="in" filter="fade">
                                      <p:cBhvr>
                                        <p:cTn id="25" dur="500"/>
                                        <p:tgtEl>
                                          <p:spTgt spid="35">
                                            <p:txEl>
                                              <p:pRg st="1" end="1"/>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5">
                                            <p:txEl>
                                              <p:pRg st="2" end="2"/>
                                            </p:txEl>
                                          </p:spTgt>
                                        </p:tgtEl>
                                        <p:attrNameLst>
                                          <p:attrName>style.visibility</p:attrName>
                                        </p:attrNameLst>
                                      </p:cBhvr>
                                      <p:to>
                                        <p:strVal val="visible"/>
                                      </p:to>
                                    </p:set>
                                    <p:animEffect transition="in" filter="fade">
                                      <p:cBhvr>
                                        <p:cTn id="36" dur="500"/>
                                        <p:tgtEl>
                                          <p:spTgt spid="35">
                                            <p:txEl>
                                              <p:pRg st="2" end="2"/>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4" grpId="0"/>
      <p:bldP spid="27" grpId="0" animBg="1"/>
      <p:bldP spid="28" grpId="0" animBg="1"/>
      <p:bldP spid="34" grpId="0"/>
    </p:bldLst>
  </p:timing>
</p:sld>
</file>

<file path=ppt/slides/slide1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3" name="Picture 2"/>
          <p:cNvPicPr>
            <a:picLocks noChangeAspect="1" noChangeArrowheads="1"/>
          </p:cNvPicPr>
          <p:nvPr/>
        </p:nvPicPr>
        <p:blipFill>
          <a:blip r:embed="rId4"/>
          <a:srcRect t="10129" b="5797"/>
          <a:stretch>
            <a:fillRect/>
          </a:stretch>
        </p:blipFill>
        <p:spPr bwMode="auto">
          <a:xfrm>
            <a:off x="876300" y="857250"/>
            <a:ext cx="7339013" cy="5929313"/>
          </a:xfrm>
          <a:prstGeom prst="rect">
            <a:avLst/>
          </a:prstGeom>
          <a:noFill/>
          <a:ln w="9525">
            <a:noFill/>
            <a:miter lim="800000"/>
            <a:headEnd/>
            <a:tailEnd/>
          </a:ln>
        </p:spPr>
      </p:pic>
      <p:sp>
        <p:nvSpPr>
          <p:cNvPr id="105474" name="Text Box 24"/>
          <p:cNvSpPr txBox="1">
            <a:spLocks noChangeArrowheads="1"/>
          </p:cNvSpPr>
          <p:nvPr/>
        </p:nvSpPr>
        <p:spPr bwMode="auto">
          <a:xfrm>
            <a:off x="214313" y="71438"/>
            <a:ext cx="8501062" cy="708025"/>
          </a:xfrm>
          <a:prstGeom prst="rect">
            <a:avLst/>
          </a:prstGeom>
          <a:noFill/>
          <a:ln w="9525">
            <a:noFill/>
            <a:miter lim="800000"/>
            <a:headEnd/>
            <a:tailEnd/>
          </a:ln>
        </p:spPr>
        <p:txBody>
          <a:bodyPr>
            <a:spAutoFit/>
          </a:bodyPr>
          <a:lstStyle/>
          <a:p>
            <a:pPr algn="ctr" eaLnBrk="1" hangingPunct="1">
              <a:spcBef>
                <a:spcPct val="50000"/>
              </a:spcBef>
            </a:pPr>
            <a:r>
              <a:rPr lang="en-US" sz="2000" b="1" dirty="0">
                <a:solidFill>
                  <a:schemeClr val="bg1"/>
                </a:solidFill>
                <a:latin typeface="Calibri" pitchFamily="34" charset="0"/>
              </a:rPr>
              <a:t>Detector benchmarking at the CERF facility: </a:t>
            </a:r>
            <a:br>
              <a:rPr lang="en-US" sz="2000" b="1" dirty="0">
                <a:solidFill>
                  <a:schemeClr val="bg1"/>
                </a:solidFill>
                <a:latin typeface="Calibri" pitchFamily="34" charset="0"/>
              </a:rPr>
            </a:br>
            <a:r>
              <a:rPr lang="en-US" sz="2000" b="1" dirty="0">
                <a:solidFill>
                  <a:schemeClr val="bg1"/>
                </a:solidFill>
                <a:latin typeface="Calibri" pitchFamily="34" charset="0"/>
              </a:rPr>
              <a:t>Copper target irradiated with a mixed hadron beam at 120 GeV/c</a:t>
            </a:r>
          </a:p>
        </p:txBody>
      </p:sp>
      <p:pic>
        <p:nvPicPr>
          <p:cNvPr id="24" name="Picture 2"/>
          <p:cNvPicPr>
            <a:picLocks noChangeAspect="1" noChangeArrowheads="1"/>
          </p:cNvPicPr>
          <p:nvPr/>
        </p:nvPicPr>
        <p:blipFill>
          <a:blip r:embed="rId5"/>
          <a:srcRect t="21902"/>
          <a:stretch>
            <a:fillRect/>
          </a:stretch>
        </p:blipFill>
        <p:spPr bwMode="auto">
          <a:xfrm>
            <a:off x="482600" y="785813"/>
            <a:ext cx="7732713" cy="5630862"/>
          </a:xfrm>
          <a:prstGeom prst="rect">
            <a:avLst/>
          </a:prstGeom>
          <a:noFill/>
          <a:ln w="9525">
            <a:noFill/>
            <a:miter lim="800000"/>
            <a:headEnd/>
            <a:tailEnd/>
          </a:ln>
        </p:spPr>
      </p:pic>
      <p:pic>
        <p:nvPicPr>
          <p:cNvPr id="28" name="Picture 2"/>
          <p:cNvPicPr>
            <a:picLocks noChangeArrowheads="1"/>
          </p:cNvPicPr>
          <p:nvPr/>
        </p:nvPicPr>
        <p:blipFill>
          <a:blip r:embed="rId6"/>
          <a:srcRect t="21695" b="8302"/>
          <a:stretch>
            <a:fillRect/>
          </a:stretch>
        </p:blipFill>
        <p:spPr bwMode="auto">
          <a:xfrm>
            <a:off x="482600" y="741363"/>
            <a:ext cx="7732713" cy="5072062"/>
          </a:xfrm>
          <a:prstGeom prst="rect">
            <a:avLst/>
          </a:prstGeom>
          <a:noFill/>
          <a:ln w="9525">
            <a:noFill/>
            <a:miter lim="800000"/>
            <a:headEnd/>
            <a:tailEnd/>
          </a:ln>
        </p:spPr>
      </p:pic>
      <p:grpSp>
        <p:nvGrpSpPr>
          <p:cNvPr id="2" name="Group 26"/>
          <p:cNvGrpSpPr>
            <a:grpSpLocks/>
          </p:cNvGrpSpPr>
          <p:nvPr/>
        </p:nvGrpSpPr>
        <p:grpSpPr bwMode="auto">
          <a:xfrm>
            <a:off x="0" y="5857869"/>
            <a:ext cx="9143999" cy="1032883"/>
            <a:chOff x="428596" y="5643579"/>
            <a:chExt cx="8286808" cy="939521"/>
          </a:xfrm>
        </p:grpSpPr>
        <p:sp>
          <p:nvSpPr>
            <p:cNvPr id="26" name="Rectangle 25"/>
            <p:cNvSpPr/>
            <p:nvPr/>
          </p:nvSpPr>
          <p:spPr>
            <a:xfrm>
              <a:off x="428596" y="5643579"/>
              <a:ext cx="8286808" cy="9286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dirty="0">
                <a:solidFill>
                  <a:prstClr val="white"/>
                </a:solidFill>
              </a:endParaRPr>
            </a:p>
          </p:txBody>
        </p:sp>
        <p:pic>
          <p:nvPicPr>
            <p:cNvPr id="105493" name="Picture 24" descr="legend1.bmp"/>
            <p:cNvPicPr>
              <a:picLocks noChangeAspect="1"/>
            </p:cNvPicPr>
            <p:nvPr/>
          </p:nvPicPr>
          <p:blipFill>
            <a:blip r:embed="rId7"/>
            <a:srcRect/>
            <a:stretch>
              <a:fillRect/>
            </a:stretch>
          </p:blipFill>
          <p:spPr bwMode="auto">
            <a:xfrm>
              <a:off x="680482" y="5643579"/>
              <a:ext cx="5914509" cy="939521"/>
            </a:xfrm>
            <a:prstGeom prst="rect">
              <a:avLst/>
            </a:prstGeom>
            <a:noFill/>
            <a:ln w="9525">
              <a:noFill/>
              <a:miter lim="800000"/>
              <a:headEnd/>
              <a:tailEnd/>
            </a:ln>
          </p:spPr>
        </p:pic>
      </p:grpSp>
      <p:grpSp>
        <p:nvGrpSpPr>
          <p:cNvPr id="3" name="Group 31"/>
          <p:cNvGrpSpPr>
            <a:grpSpLocks/>
          </p:cNvGrpSpPr>
          <p:nvPr/>
        </p:nvGrpSpPr>
        <p:grpSpPr bwMode="auto">
          <a:xfrm>
            <a:off x="928688" y="4016375"/>
            <a:ext cx="2571750" cy="1714500"/>
            <a:chOff x="1142976" y="3786190"/>
            <a:chExt cx="2571768" cy="1714512"/>
          </a:xfrm>
        </p:grpSpPr>
        <p:sp>
          <p:nvSpPr>
            <p:cNvPr id="105490" name="Line 34"/>
            <p:cNvSpPr>
              <a:spLocks noChangeShapeType="1"/>
            </p:cNvSpPr>
            <p:nvPr/>
          </p:nvSpPr>
          <p:spPr bwMode="auto">
            <a:xfrm flipV="1">
              <a:off x="2143108" y="3786190"/>
              <a:ext cx="1571636" cy="785818"/>
            </a:xfrm>
            <a:prstGeom prst="line">
              <a:avLst/>
            </a:prstGeom>
            <a:noFill/>
            <a:ln w="19050">
              <a:solidFill>
                <a:srgbClr val="FF0000"/>
              </a:solidFill>
              <a:round/>
              <a:headEnd/>
              <a:tailEnd type="triangle" w="med" len="med"/>
            </a:ln>
          </p:spPr>
          <p:txBody>
            <a:bodyPr/>
            <a:lstStyle/>
            <a:p>
              <a:pPr eaLnBrk="1" hangingPunct="1"/>
              <a:endParaRPr lang="en-US" sz="1800">
                <a:solidFill>
                  <a:prstClr val="black"/>
                </a:solidFill>
                <a:latin typeface="Arial" charset="0"/>
              </a:endParaRPr>
            </a:p>
          </p:txBody>
        </p:sp>
        <p:sp>
          <p:nvSpPr>
            <p:cNvPr id="105491" name="Text Box 35"/>
            <p:cNvSpPr txBox="1">
              <a:spLocks noChangeArrowheads="1"/>
            </p:cNvSpPr>
            <p:nvPr/>
          </p:nvSpPr>
          <p:spPr bwMode="auto">
            <a:xfrm>
              <a:off x="1142976" y="4859352"/>
              <a:ext cx="1371600" cy="641350"/>
            </a:xfrm>
            <a:prstGeom prst="rect">
              <a:avLst/>
            </a:prstGeom>
            <a:noFill/>
            <a:ln w="9525">
              <a:noFill/>
              <a:miter lim="800000"/>
              <a:headEnd/>
              <a:tailEnd/>
            </a:ln>
          </p:spPr>
          <p:txBody>
            <a:bodyPr>
              <a:spAutoFit/>
            </a:bodyPr>
            <a:lstStyle/>
            <a:p>
              <a:pPr eaLnBrk="1" hangingPunct="1">
                <a:spcBef>
                  <a:spcPct val="50000"/>
                </a:spcBef>
              </a:pPr>
              <a:r>
                <a:rPr lang="en-US" sz="1800">
                  <a:solidFill>
                    <a:srgbClr val="FF0000"/>
                  </a:solidFill>
                  <a:latin typeface="Calibri" pitchFamily="34" charset="0"/>
                </a:rPr>
                <a:t>Hadron beam</a:t>
              </a:r>
            </a:p>
          </p:txBody>
        </p:sp>
      </p:grpSp>
      <p:grpSp>
        <p:nvGrpSpPr>
          <p:cNvPr id="4" name="Group 46"/>
          <p:cNvGrpSpPr>
            <a:grpSpLocks/>
          </p:cNvGrpSpPr>
          <p:nvPr/>
        </p:nvGrpSpPr>
        <p:grpSpPr bwMode="auto">
          <a:xfrm>
            <a:off x="3833813" y="3714750"/>
            <a:ext cx="2667000" cy="1433513"/>
            <a:chOff x="2832" y="1872"/>
            <a:chExt cx="1680" cy="903"/>
          </a:xfrm>
        </p:grpSpPr>
        <p:sp>
          <p:nvSpPr>
            <p:cNvPr id="105486" name="Text Box 37"/>
            <p:cNvSpPr txBox="1">
              <a:spLocks noChangeArrowheads="1"/>
            </p:cNvSpPr>
            <p:nvPr/>
          </p:nvSpPr>
          <p:spPr bwMode="auto">
            <a:xfrm>
              <a:off x="3024" y="2544"/>
              <a:ext cx="720" cy="231"/>
            </a:xfrm>
            <a:prstGeom prst="rect">
              <a:avLst/>
            </a:prstGeom>
            <a:solidFill>
              <a:schemeClr val="accent1"/>
            </a:solidFill>
            <a:ln w="9525">
              <a:noFill/>
              <a:miter lim="800000"/>
              <a:headEnd/>
              <a:tailEnd/>
            </a:ln>
          </p:spPr>
          <p:txBody>
            <a:bodyPr>
              <a:spAutoFit/>
            </a:bodyPr>
            <a:lstStyle/>
            <a:p>
              <a:pPr eaLnBrk="1" hangingPunct="1">
                <a:spcBef>
                  <a:spcPct val="50000"/>
                </a:spcBef>
              </a:pPr>
              <a:r>
                <a:rPr lang="en-US" sz="1800">
                  <a:solidFill>
                    <a:prstClr val="black"/>
                  </a:solidFill>
                  <a:latin typeface="Calibri" pitchFamily="34" charset="0"/>
                </a:rPr>
                <a:t>~ 2 Gy/h</a:t>
              </a:r>
            </a:p>
          </p:txBody>
        </p:sp>
        <p:sp>
          <p:nvSpPr>
            <p:cNvPr id="105487" name="Text Box 38"/>
            <p:cNvSpPr txBox="1">
              <a:spLocks noChangeArrowheads="1"/>
            </p:cNvSpPr>
            <p:nvPr/>
          </p:nvSpPr>
          <p:spPr bwMode="auto">
            <a:xfrm>
              <a:off x="3792" y="2304"/>
              <a:ext cx="720" cy="231"/>
            </a:xfrm>
            <a:prstGeom prst="rect">
              <a:avLst/>
            </a:prstGeom>
            <a:solidFill>
              <a:schemeClr val="accent1"/>
            </a:solidFill>
            <a:ln w="9525">
              <a:noFill/>
              <a:miter lim="800000"/>
              <a:headEnd/>
              <a:tailEnd/>
            </a:ln>
          </p:spPr>
          <p:txBody>
            <a:bodyPr>
              <a:spAutoFit/>
            </a:bodyPr>
            <a:lstStyle/>
            <a:p>
              <a:pPr eaLnBrk="1" hangingPunct="1">
                <a:spcBef>
                  <a:spcPct val="50000"/>
                </a:spcBef>
              </a:pPr>
              <a:r>
                <a:rPr lang="en-US" sz="1800">
                  <a:solidFill>
                    <a:prstClr val="black"/>
                  </a:solidFill>
                  <a:latin typeface="Calibri" pitchFamily="34" charset="0"/>
                </a:rPr>
                <a:t>~10 Gy/h </a:t>
              </a:r>
            </a:p>
          </p:txBody>
        </p:sp>
        <p:sp>
          <p:nvSpPr>
            <p:cNvPr id="42" name="Line 40"/>
            <p:cNvSpPr>
              <a:spLocks noChangeShapeType="1"/>
            </p:cNvSpPr>
            <p:nvPr/>
          </p:nvSpPr>
          <p:spPr bwMode="auto">
            <a:xfrm flipH="1" flipV="1">
              <a:off x="3024" y="1872"/>
              <a:ext cx="912" cy="432"/>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pPr eaLnBrk="1" fontAlgn="auto" hangingPunct="1">
                <a:spcBef>
                  <a:spcPts val="0"/>
                </a:spcBef>
                <a:spcAft>
                  <a:spcPts val="0"/>
                </a:spcAft>
                <a:defRPr/>
              </a:pPr>
              <a:endParaRPr lang="en-GB" sz="1800">
                <a:solidFill>
                  <a:prstClr val="black"/>
                </a:solidFill>
              </a:endParaRPr>
            </a:p>
          </p:txBody>
        </p:sp>
        <p:sp>
          <p:nvSpPr>
            <p:cNvPr id="43" name="Line 41"/>
            <p:cNvSpPr>
              <a:spLocks noChangeShapeType="1"/>
            </p:cNvSpPr>
            <p:nvPr/>
          </p:nvSpPr>
          <p:spPr bwMode="auto">
            <a:xfrm flipH="1" flipV="1">
              <a:off x="2832" y="1968"/>
              <a:ext cx="384" cy="576"/>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pPr eaLnBrk="1" fontAlgn="auto" hangingPunct="1">
                <a:spcBef>
                  <a:spcPts val="0"/>
                </a:spcBef>
                <a:spcAft>
                  <a:spcPts val="0"/>
                </a:spcAft>
                <a:defRPr/>
              </a:pPr>
              <a:endParaRPr lang="en-GB" sz="1800">
                <a:solidFill>
                  <a:prstClr val="black"/>
                </a:solidFill>
              </a:endParaRPr>
            </a:p>
          </p:txBody>
        </p:sp>
      </p:grpSp>
      <p:grpSp>
        <p:nvGrpSpPr>
          <p:cNvPr id="5" name="Group 45"/>
          <p:cNvGrpSpPr>
            <a:grpSpLocks/>
          </p:cNvGrpSpPr>
          <p:nvPr/>
        </p:nvGrpSpPr>
        <p:grpSpPr bwMode="auto">
          <a:xfrm>
            <a:off x="3000375" y="2000250"/>
            <a:ext cx="2571750" cy="990600"/>
            <a:chOff x="2448" y="960"/>
            <a:chExt cx="1620" cy="624"/>
          </a:xfrm>
        </p:grpSpPr>
        <p:sp>
          <p:nvSpPr>
            <p:cNvPr id="105482" name="Text Box 39"/>
            <p:cNvSpPr txBox="1">
              <a:spLocks noChangeArrowheads="1"/>
            </p:cNvSpPr>
            <p:nvPr/>
          </p:nvSpPr>
          <p:spPr bwMode="auto">
            <a:xfrm>
              <a:off x="2448" y="960"/>
              <a:ext cx="864" cy="231"/>
            </a:xfrm>
            <a:prstGeom prst="rect">
              <a:avLst/>
            </a:prstGeom>
            <a:solidFill>
              <a:schemeClr val="accent1"/>
            </a:solidFill>
            <a:ln w="9525">
              <a:noFill/>
              <a:miter lim="800000"/>
              <a:headEnd/>
              <a:tailEnd/>
            </a:ln>
          </p:spPr>
          <p:txBody>
            <a:bodyPr>
              <a:spAutoFit/>
            </a:bodyPr>
            <a:lstStyle/>
            <a:p>
              <a:pPr eaLnBrk="1" hangingPunct="1">
                <a:spcBef>
                  <a:spcPct val="50000"/>
                </a:spcBef>
              </a:pPr>
              <a:r>
                <a:rPr lang="en-US" sz="1800">
                  <a:solidFill>
                    <a:prstClr val="black"/>
                  </a:solidFill>
                  <a:latin typeface="Calibri" pitchFamily="34" charset="0"/>
                </a:rPr>
                <a:t>~0.02 Gy/h</a:t>
              </a:r>
            </a:p>
          </p:txBody>
        </p:sp>
        <p:sp>
          <p:nvSpPr>
            <p:cNvPr id="46" name="Line 42"/>
            <p:cNvSpPr>
              <a:spLocks noChangeShapeType="1"/>
            </p:cNvSpPr>
            <p:nvPr/>
          </p:nvSpPr>
          <p:spPr bwMode="auto">
            <a:xfrm>
              <a:off x="2736" y="1200"/>
              <a:ext cx="0" cy="384"/>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pPr eaLnBrk="1" fontAlgn="auto" hangingPunct="1">
                <a:spcBef>
                  <a:spcPts val="0"/>
                </a:spcBef>
                <a:spcAft>
                  <a:spcPts val="0"/>
                </a:spcAft>
                <a:defRPr/>
              </a:pPr>
              <a:endParaRPr lang="en-GB" sz="1800">
                <a:solidFill>
                  <a:prstClr val="black"/>
                </a:solidFill>
              </a:endParaRPr>
            </a:p>
          </p:txBody>
        </p:sp>
        <p:sp>
          <p:nvSpPr>
            <p:cNvPr id="47" name="Line 43"/>
            <p:cNvSpPr>
              <a:spLocks noChangeShapeType="1"/>
            </p:cNvSpPr>
            <p:nvPr/>
          </p:nvSpPr>
          <p:spPr bwMode="auto">
            <a:xfrm>
              <a:off x="2736" y="1200"/>
              <a:ext cx="747" cy="255"/>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pPr eaLnBrk="1" fontAlgn="auto" hangingPunct="1">
                <a:spcBef>
                  <a:spcPts val="0"/>
                </a:spcBef>
                <a:spcAft>
                  <a:spcPts val="0"/>
                </a:spcAft>
                <a:defRPr/>
              </a:pPr>
              <a:endParaRPr lang="en-GB" sz="1800">
                <a:solidFill>
                  <a:prstClr val="black"/>
                </a:solidFill>
              </a:endParaRPr>
            </a:p>
          </p:txBody>
        </p:sp>
        <p:sp>
          <p:nvSpPr>
            <p:cNvPr id="48" name="Line 44"/>
            <p:cNvSpPr>
              <a:spLocks noChangeShapeType="1"/>
            </p:cNvSpPr>
            <p:nvPr/>
          </p:nvSpPr>
          <p:spPr bwMode="auto">
            <a:xfrm>
              <a:off x="2736" y="1200"/>
              <a:ext cx="1332" cy="12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pPr eaLnBrk="1" fontAlgn="auto" hangingPunct="1">
                <a:spcBef>
                  <a:spcPts val="0"/>
                </a:spcBef>
                <a:spcAft>
                  <a:spcPts val="0"/>
                </a:spcAft>
                <a:defRPr/>
              </a:pPr>
              <a:endParaRPr lang="en-GB" sz="1800">
                <a:solidFill>
                  <a:prstClr val="black"/>
                </a:solidFill>
              </a:endParaRPr>
            </a:p>
          </p:txBody>
        </p:sp>
      </p:grpSp>
      <p:sp>
        <p:nvSpPr>
          <p:cNvPr id="27" name="TextBox 26"/>
          <p:cNvSpPr txBox="1"/>
          <p:nvPr/>
        </p:nvSpPr>
        <p:spPr>
          <a:xfrm>
            <a:off x="7308304" y="6000750"/>
            <a:ext cx="1835696" cy="646331"/>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eaLnBrk="1" fontAlgn="auto" hangingPunct="1">
              <a:spcBef>
                <a:spcPts val="0"/>
              </a:spcBef>
              <a:spcAft>
                <a:spcPts val="0"/>
              </a:spcAft>
              <a:defRPr/>
            </a:pPr>
            <a:r>
              <a:rPr lang="en-GB" sz="1800" dirty="0">
                <a:solidFill>
                  <a:prstClr val="black"/>
                </a:solidFill>
              </a:rPr>
              <a:t>Dose rate at 1E8 protons/spill</a:t>
            </a:r>
          </a:p>
        </p:txBody>
      </p:sp>
    </p:spTree>
    <p:extLst>
      <p:ext uri="{BB962C8B-B14F-4D97-AF65-F5344CB8AC3E}">
        <p14:creationId xmlns:p14="http://schemas.microsoft.com/office/powerpoint/2010/main" val="60662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xit" presetSubtype="0" fill="hold" nodeType="clickEffect">
                                  <p:stCondLst>
                                    <p:cond delay="0"/>
                                  </p:stCondLst>
                                  <p:childTnLst>
                                    <p:animEffect transition="out" filter="wedge">
                                      <p:cBhvr>
                                        <p:cTn id="11" dur="500"/>
                                        <p:tgtEl>
                                          <p:spTgt spid="23"/>
                                        </p:tgtEl>
                                      </p:cBhvr>
                                    </p:animEffect>
                                    <p:set>
                                      <p:cBhvr>
                                        <p:cTn id="12" dur="1" fill="hold">
                                          <p:stCondLst>
                                            <p:cond delay="499"/>
                                          </p:stCondLst>
                                        </p:cTn>
                                        <p:tgtEl>
                                          <p:spTgt spid="23"/>
                                        </p:tgtEl>
                                        <p:attrNameLst>
                                          <p:attrName>style.visibility</p:attrName>
                                        </p:attrNameLst>
                                      </p:cBhvr>
                                      <p:to>
                                        <p:strVal val="hidden"/>
                                      </p:to>
                                    </p:set>
                                  </p:childTnLst>
                                </p:cTn>
                              </p:par>
                              <p:par>
                                <p:cTn id="13" presetID="8" presetClass="entr" presetSubtype="16"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diamond(in)">
                                      <p:cBhvr>
                                        <p:cTn id="15" dur="500"/>
                                        <p:tgtEl>
                                          <p:spTgt spid="24"/>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childTnLst>
                                </p:cTn>
                              </p:par>
                              <p:par>
                                <p:cTn id="20" presetID="10"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childTnLst>
                                </p:cTn>
                              </p:par>
                              <p:par>
                                <p:cTn id="23" presetID="10"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childTnLst>
                                </p:cTn>
                              </p:par>
                            </p:childTnLst>
                          </p:cTn>
                        </p:par>
                        <p:par>
                          <p:cTn id="26" fill="hold">
                            <p:stCondLst>
                              <p:cond delay="1500"/>
                            </p:stCondLst>
                            <p:childTnLst>
                              <p:par>
                                <p:cTn id="27" presetID="9"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dissolve">
                                      <p:cBhvr>
                                        <p:cTn id="29" dur="1000"/>
                                        <p:tgtEl>
                                          <p:spTgt spid="4"/>
                                        </p:tgtEl>
                                      </p:cBhvr>
                                    </p:animEffect>
                                  </p:childTnLst>
                                </p:cTn>
                              </p:par>
                            </p:childTnLst>
                          </p:cTn>
                        </p:par>
                        <p:par>
                          <p:cTn id="30" fill="hold">
                            <p:stCondLst>
                              <p:cond delay="2500"/>
                            </p:stCondLst>
                            <p:childTnLst>
                              <p:par>
                                <p:cTn id="31" presetID="9"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dissolve">
                                      <p:cBhvr>
                                        <p:cTn id="33" dur="500"/>
                                        <p:tgtEl>
                                          <p:spTgt spid="5"/>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dissolve">
                                      <p:cBhvr>
                                        <p:cTn id="36" dur="500"/>
                                        <p:tgtEl>
                                          <p:spTgt spid="27"/>
                                        </p:tgtEl>
                                      </p:cBhvr>
                                    </p:animEffect>
                                  </p:childTnLst>
                                </p:cTn>
                              </p:par>
                              <p:par>
                                <p:cTn id="37" presetID="9" presetClass="entr" presetSubtype="0" fill="hold" grpId="1"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dissolve">
                                      <p:cBhvr>
                                        <p:cTn id="3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447800" y="211138"/>
            <a:ext cx="655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b="1" dirty="0">
                <a:solidFill>
                  <a:srgbClr val="FF0000"/>
                </a:solidFill>
                <a:latin typeface="Arial" charset="0"/>
              </a:rPr>
              <a:t>Simulation picture of the PMI chamber </a:t>
            </a:r>
          </a:p>
          <a:p>
            <a:pPr algn="ctr" eaLnBrk="1" hangingPunct="1">
              <a:spcBef>
                <a:spcPct val="50000"/>
              </a:spcBef>
            </a:pPr>
            <a:endParaRPr lang="en-US" altLang="en-US" sz="2000" dirty="0">
              <a:solidFill>
                <a:srgbClr val="FF0000"/>
              </a:solidFill>
              <a:latin typeface="Arial" charset="0"/>
            </a:endParaRPr>
          </a:p>
        </p:txBody>
      </p:sp>
      <p:pic>
        <p:nvPicPr>
          <p:cNvPr id="6147" name="Picture 3" descr="H6_concrete_side_CERF_final5"/>
          <p:cNvPicPr>
            <a:picLocks noChangeAspect="1" noChangeArrowheads="1"/>
          </p:cNvPicPr>
          <p:nvPr/>
        </p:nvPicPr>
        <p:blipFill>
          <a:blip r:embed="rId2">
            <a:extLst>
              <a:ext uri="{28A0092B-C50C-407E-A947-70E740481C1C}">
                <a14:useLocalDpi xmlns:a14="http://schemas.microsoft.com/office/drawing/2010/main" val="0"/>
              </a:ext>
            </a:extLst>
          </a:blip>
          <a:srcRect l="29167" r="27083"/>
          <a:stretch>
            <a:fillRect/>
          </a:stretch>
        </p:blipFill>
        <p:spPr bwMode="auto">
          <a:xfrm>
            <a:off x="1258888" y="1058863"/>
            <a:ext cx="407035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6804" name="Group 4"/>
          <p:cNvGrpSpPr>
            <a:grpSpLocks/>
          </p:cNvGrpSpPr>
          <p:nvPr/>
        </p:nvGrpSpPr>
        <p:grpSpPr bwMode="auto">
          <a:xfrm>
            <a:off x="107950" y="3148013"/>
            <a:ext cx="2808288" cy="641350"/>
            <a:chOff x="68" y="1983"/>
            <a:chExt cx="1769" cy="404"/>
          </a:xfrm>
        </p:grpSpPr>
        <p:sp>
          <p:nvSpPr>
            <p:cNvPr id="6185" name="Text Box 5"/>
            <p:cNvSpPr txBox="1">
              <a:spLocks noChangeArrowheads="1"/>
            </p:cNvSpPr>
            <p:nvPr/>
          </p:nvSpPr>
          <p:spPr bwMode="auto">
            <a:xfrm>
              <a:off x="68" y="1983"/>
              <a:ext cx="140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Anode: PE / graphite coated </a:t>
              </a:r>
            </a:p>
          </p:txBody>
        </p:sp>
        <p:sp>
          <p:nvSpPr>
            <p:cNvPr id="6186" name="Line 6"/>
            <p:cNvSpPr>
              <a:spLocks noChangeShapeType="1"/>
            </p:cNvSpPr>
            <p:nvPr/>
          </p:nvSpPr>
          <p:spPr bwMode="auto">
            <a:xfrm>
              <a:off x="1111" y="2164"/>
              <a:ext cx="726" cy="0"/>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grpSp>
      <p:sp>
        <p:nvSpPr>
          <p:cNvPr id="6149" name="Line 7"/>
          <p:cNvSpPr>
            <a:spLocks noChangeShapeType="1"/>
          </p:cNvSpPr>
          <p:nvPr/>
        </p:nvSpPr>
        <p:spPr bwMode="auto">
          <a:xfrm>
            <a:off x="6227763" y="981075"/>
            <a:ext cx="0" cy="58769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grpSp>
        <p:nvGrpSpPr>
          <p:cNvPr id="76808" name="Group 8"/>
          <p:cNvGrpSpPr>
            <a:grpSpLocks/>
          </p:cNvGrpSpPr>
          <p:nvPr/>
        </p:nvGrpSpPr>
        <p:grpSpPr bwMode="auto">
          <a:xfrm>
            <a:off x="0" y="2341563"/>
            <a:ext cx="9144000" cy="2317750"/>
            <a:chOff x="0" y="1475"/>
            <a:chExt cx="5760" cy="1460"/>
          </a:xfrm>
        </p:grpSpPr>
        <p:grpSp>
          <p:nvGrpSpPr>
            <p:cNvPr id="6180" name="Group 9"/>
            <p:cNvGrpSpPr>
              <a:grpSpLocks/>
            </p:cNvGrpSpPr>
            <p:nvPr/>
          </p:nvGrpSpPr>
          <p:grpSpPr bwMode="auto">
            <a:xfrm>
              <a:off x="0" y="1475"/>
              <a:ext cx="1610" cy="231"/>
              <a:chOff x="0" y="1475"/>
              <a:chExt cx="1610" cy="231"/>
            </a:xfrm>
          </p:grpSpPr>
          <p:sp>
            <p:nvSpPr>
              <p:cNvPr id="6183" name="Line 10"/>
              <p:cNvSpPr>
                <a:spLocks noChangeShapeType="1"/>
              </p:cNvSpPr>
              <p:nvPr/>
            </p:nvSpPr>
            <p:spPr bwMode="auto">
              <a:xfrm flipV="1">
                <a:off x="1020" y="1616"/>
                <a:ext cx="590" cy="0"/>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84" name="Text Box 11"/>
              <p:cNvSpPr txBox="1">
                <a:spLocks noChangeArrowheads="1"/>
              </p:cNvSpPr>
              <p:nvPr/>
            </p:nvSpPr>
            <p:spPr bwMode="auto">
              <a:xfrm>
                <a:off x="0" y="1475"/>
                <a:ext cx="113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Active volume</a:t>
                </a:r>
              </a:p>
            </p:txBody>
          </p:sp>
        </p:grpSp>
        <p:sp>
          <p:nvSpPr>
            <p:cNvPr id="6181" name="Text Box 12"/>
            <p:cNvSpPr txBox="1">
              <a:spLocks noChangeArrowheads="1"/>
            </p:cNvSpPr>
            <p:nvPr/>
          </p:nvSpPr>
          <p:spPr bwMode="auto">
            <a:xfrm>
              <a:off x="4105" y="1842"/>
              <a:ext cx="1655"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Filling gas: air atmospheric pressure</a:t>
              </a:r>
            </a:p>
          </p:txBody>
        </p:sp>
        <p:sp>
          <p:nvSpPr>
            <p:cNvPr id="6182" name="Text Box 13"/>
            <p:cNvSpPr txBox="1">
              <a:spLocks noChangeArrowheads="1"/>
            </p:cNvSpPr>
            <p:nvPr/>
          </p:nvSpPr>
          <p:spPr bwMode="auto">
            <a:xfrm>
              <a:off x="4105" y="2704"/>
              <a:ext cx="145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Active volume: 3l</a:t>
              </a:r>
            </a:p>
          </p:txBody>
        </p:sp>
      </p:grpSp>
      <p:grpSp>
        <p:nvGrpSpPr>
          <p:cNvPr id="76814" name="Group 14"/>
          <p:cNvGrpSpPr>
            <a:grpSpLocks/>
          </p:cNvGrpSpPr>
          <p:nvPr/>
        </p:nvGrpSpPr>
        <p:grpSpPr bwMode="auto">
          <a:xfrm>
            <a:off x="0" y="908050"/>
            <a:ext cx="8821738" cy="1433513"/>
            <a:chOff x="0" y="572"/>
            <a:chExt cx="5557" cy="903"/>
          </a:xfrm>
        </p:grpSpPr>
        <p:grpSp>
          <p:nvGrpSpPr>
            <p:cNvPr id="6176" name="Group 15"/>
            <p:cNvGrpSpPr>
              <a:grpSpLocks/>
            </p:cNvGrpSpPr>
            <p:nvPr/>
          </p:nvGrpSpPr>
          <p:grpSpPr bwMode="auto">
            <a:xfrm>
              <a:off x="0" y="572"/>
              <a:ext cx="1338" cy="635"/>
              <a:chOff x="0" y="572"/>
              <a:chExt cx="1338" cy="635"/>
            </a:xfrm>
          </p:grpSpPr>
          <p:sp>
            <p:nvSpPr>
              <p:cNvPr id="6178" name="Text Box 16"/>
              <p:cNvSpPr txBox="1">
                <a:spLocks noChangeArrowheads="1"/>
              </p:cNvSpPr>
              <p:nvPr/>
            </p:nvSpPr>
            <p:spPr bwMode="auto">
              <a:xfrm>
                <a:off x="0" y="572"/>
                <a:ext cx="1225"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PE wall (4mm) / inside graphite coated </a:t>
                </a:r>
              </a:p>
            </p:txBody>
          </p:sp>
          <p:sp>
            <p:nvSpPr>
              <p:cNvPr id="6179" name="Line 17"/>
              <p:cNvSpPr>
                <a:spLocks noChangeShapeType="1"/>
              </p:cNvSpPr>
              <p:nvPr/>
            </p:nvSpPr>
            <p:spPr bwMode="auto">
              <a:xfrm>
                <a:off x="748" y="1026"/>
                <a:ext cx="590" cy="181"/>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grpSp>
        <p:sp>
          <p:nvSpPr>
            <p:cNvPr id="6177" name="Text Box 18"/>
            <p:cNvSpPr txBox="1">
              <a:spLocks noChangeArrowheads="1"/>
            </p:cNvSpPr>
            <p:nvPr/>
          </p:nvSpPr>
          <p:spPr bwMode="auto">
            <a:xfrm>
              <a:off x="4105" y="1071"/>
              <a:ext cx="145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Wall composition:   C-H</a:t>
              </a:r>
              <a:r>
                <a:rPr lang="en-US" altLang="en-US" sz="1800" baseline="-25000">
                  <a:solidFill>
                    <a:srgbClr val="FFFFFF"/>
                  </a:solidFill>
                  <a:latin typeface="Arial" charset="0"/>
                </a:rPr>
                <a:t>2</a:t>
              </a:r>
            </a:p>
          </p:txBody>
        </p:sp>
      </p:grpSp>
      <p:grpSp>
        <p:nvGrpSpPr>
          <p:cNvPr id="76819" name="Group 19"/>
          <p:cNvGrpSpPr>
            <a:grpSpLocks/>
          </p:cNvGrpSpPr>
          <p:nvPr/>
        </p:nvGrpSpPr>
        <p:grpSpPr bwMode="auto">
          <a:xfrm>
            <a:off x="0" y="4300538"/>
            <a:ext cx="8821738" cy="2557462"/>
            <a:chOff x="0" y="2709"/>
            <a:chExt cx="5557" cy="1611"/>
          </a:xfrm>
        </p:grpSpPr>
        <p:sp>
          <p:nvSpPr>
            <p:cNvPr id="6168" name="Text Box 20"/>
            <p:cNvSpPr txBox="1">
              <a:spLocks noChangeArrowheads="1"/>
            </p:cNvSpPr>
            <p:nvPr/>
          </p:nvSpPr>
          <p:spPr bwMode="auto">
            <a:xfrm>
              <a:off x="4105" y="3339"/>
              <a:ext cx="145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Working voltage: ~460 V</a:t>
              </a:r>
            </a:p>
          </p:txBody>
        </p:sp>
        <p:grpSp>
          <p:nvGrpSpPr>
            <p:cNvPr id="6169" name="Group 21"/>
            <p:cNvGrpSpPr>
              <a:grpSpLocks/>
            </p:cNvGrpSpPr>
            <p:nvPr/>
          </p:nvGrpSpPr>
          <p:grpSpPr bwMode="auto">
            <a:xfrm>
              <a:off x="0" y="2709"/>
              <a:ext cx="2902" cy="1611"/>
              <a:chOff x="0" y="2709"/>
              <a:chExt cx="2902" cy="1611"/>
            </a:xfrm>
          </p:grpSpPr>
          <p:sp>
            <p:nvSpPr>
              <p:cNvPr id="6170" name="Line 22"/>
              <p:cNvSpPr>
                <a:spLocks noChangeShapeType="1"/>
              </p:cNvSpPr>
              <p:nvPr/>
            </p:nvSpPr>
            <p:spPr bwMode="auto">
              <a:xfrm flipV="1">
                <a:off x="1837" y="3702"/>
                <a:ext cx="317" cy="272"/>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71" name="Line 23"/>
              <p:cNvSpPr>
                <a:spLocks noChangeShapeType="1"/>
              </p:cNvSpPr>
              <p:nvPr/>
            </p:nvSpPr>
            <p:spPr bwMode="auto">
              <a:xfrm>
                <a:off x="703" y="3022"/>
                <a:ext cx="1043" cy="49"/>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72" name="Text Box 24"/>
              <p:cNvSpPr txBox="1">
                <a:spLocks noChangeArrowheads="1"/>
              </p:cNvSpPr>
              <p:nvPr/>
            </p:nvSpPr>
            <p:spPr bwMode="auto">
              <a:xfrm>
                <a:off x="113" y="2709"/>
                <a:ext cx="1134"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Connector to cathode </a:t>
                </a:r>
              </a:p>
            </p:txBody>
          </p:sp>
          <p:sp>
            <p:nvSpPr>
              <p:cNvPr id="6173" name="Line 25"/>
              <p:cNvSpPr>
                <a:spLocks noChangeShapeType="1"/>
              </p:cNvSpPr>
              <p:nvPr/>
            </p:nvSpPr>
            <p:spPr bwMode="auto">
              <a:xfrm flipV="1">
                <a:off x="657" y="3113"/>
                <a:ext cx="1270" cy="499"/>
              </a:xfrm>
              <a:prstGeom prst="line">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74" name="Text Box 26"/>
              <p:cNvSpPr txBox="1">
                <a:spLocks noChangeArrowheads="1"/>
              </p:cNvSpPr>
              <p:nvPr/>
            </p:nvSpPr>
            <p:spPr bwMode="auto">
              <a:xfrm>
                <a:off x="0" y="3566"/>
                <a:ext cx="1224"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Connector to anode</a:t>
                </a:r>
              </a:p>
            </p:txBody>
          </p:sp>
          <p:sp>
            <p:nvSpPr>
              <p:cNvPr id="6175" name="Text Box 27"/>
              <p:cNvSpPr txBox="1">
                <a:spLocks noChangeArrowheads="1"/>
              </p:cNvSpPr>
              <p:nvPr/>
            </p:nvSpPr>
            <p:spPr bwMode="auto">
              <a:xfrm>
                <a:off x="884" y="3916"/>
                <a:ext cx="201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Connector plug for power supply and signal outlet</a:t>
                </a:r>
              </a:p>
            </p:txBody>
          </p:sp>
        </p:grpSp>
      </p:grpSp>
      <p:grpSp>
        <p:nvGrpSpPr>
          <p:cNvPr id="76828" name="Group 28"/>
          <p:cNvGrpSpPr>
            <a:grpSpLocks/>
          </p:cNvGrpSpPr>
          <p:nvPr/>
        </p:nvGrpSpPr>
        <p:grpSpPr bwMode="auto">
          <a:xfrm>
            <a:off x="2124075" y="836613"/>
            <a:ext cx="4032250" cy="5545137"/>
            <a:chOff x="1338" y="527"/>
            <a:chExt cx="2540" cy="3493"/>
          </a:xfrm>
        </p:grpSpPr>
        <p:sp>
          <p:nvSpPr>
            <p:cNvPr id="6154" name="Freeform 29"/>
            <p:cNvSpPr>
              <a:spLocks/>
            </p:cNvSpPr>
            <p:nvPr/>
          </p:nvSpPr>
          <p:spPr bwMode="auto">
            <a:xfrm>
              <a:off x="2971" y="1180"/>
              <a:ext cx="1" cy="935"/>
            </a:xfrm>
            <a:custGeom>
              <a:avLst/>
              <a:gdLst>
                <a:gd name="T0" fmla="*/ 0 w 1"/>
                <a:gd name="T1" fmla="*/ 935 h 935"/>
                <a:gd name="T2" fmla="*/ 0 w 1"/>
                <a:gd name="T3" fmla="*/ 0 h 935"/>
                <a:gd name="T4" fmla="*/ 0 60000 65536"/>
                <a:gd name="T5" fmla="*/ 0 60000 65536"/>
              </a:gdLst>
              <a:ahLst/>
              <a:cxnLst>
                <a:cxn ang="T4">
                  <a:pos x="T0" y="T1"/>
                </a:cxn>
                <a:cxn ang="T5">
                  <a:pos x="T2" y="T3"/>
                </a:cxn>
              </a:cxnLst>
              <a:rect l="0" t="0" r="r" b="b"/>
              <a:pathLst>
                <a:path w="1" h="935">
                  <a:moveTo>
                    <a:pt x="0" y="935"/>
                  </a:moveTo>
                  <a:lnTo>
                    <a:pt x="0"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55" name="Freeform 30"/>
            <p:cNvSpPr>
              <a:spLocks/>
            </p:cNvSpPr>
            <p:nvPr/>
          </p:nvSpPr>
          <p:spPr bwMode="auto">
            <a:xfrm>
              <a:off x="3421" y="2523"/>
              <a:ext cx="3" cy="1481"/>
            </a:xfrm>
            <a:custGeom>
              <a:avLst/>
              <a:gdLst>
                <a:gd name="T0" fmla="*/ 3 w 3"/>
                <a:gd name="T1" fmla="*/ 0 h 1481"/>
                <a:gd name="T2" fmla="*/ 0 w 3"/>
                <a:gd name="T3" fmla="*/ 1481 h 1481"/>
                <a:gd name="T4" fmla="*/ 0 60000 65536"/>
                <a:gd name="T5" fmla="*/ 0 60000 65536"/>
              </a:gdLst>
              <a:ahLst/>
              <a:cxnLst>
                <a:cxn ang="T4">
                  <a:pos x="T0" y="T1"/>
                </a:cxn>
                <a:cxn ang="T5">
                  <a:pos x="T2" y="T3"/>
                </a:cxn>
              </a:cxnLst>
              <a:rect l="0" t="0" r="r" b="b"/>
              <a:pathLst>
                <a:path w="3" h="1481">
                  <a:moveTo>
                    <a:pt x="3" y="0"/>
                  </a:moveTo>
                  <a:lnTo>
                    <a:pt x="0" y="1481"/>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56" name="Line 31"/>
            <p:cNvSpPr>
              <a:spLocks noChangeShapeType="1"/>
            </p:cNvSpPr>
            <p:nvPr/>
          </p:nvSpPr>
          <p:spPr bwMode="auto">
            <a:xfrm>
              <a:off x="2971" y="2478"/>
              <a:ext cx="0" cy="77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57" name="Line 32"/>
            <p:cNvSpPr>
              <a:spLocks noChangeShapeType="1"/>
            </p:cNvSpPr>
            <p:nvPr/>
          </p:nvSpPr>
          <p:spPr bwMode="auto">
            <a:xfrm>
              <a:off x="1338" y="981"/>
              <a:ext cx="2313"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58" name="Freeform 33"/>
            <p:cNvSpPr>
              <a:spLocks/>
            </p:cNvSpPr>
            <p:nvPr/>
          </p:nvSpPr>
          <p:spPr bwMode="auto">
            <a:xfrm>
              <a:off x="2402" y="3189"/>
              <a:ext cx="696" cy="98"/>
            </a:xfrm>
            <a:custGeom>
              <a:avLst/>
              <a:gdLst>
                <a:gd name="T0" fmla="*/ 0 w 696"/>
                <a:gd name="T1" fmla="*/ 0 h 98"/>
                <a:gd name="T2" fmla="*/ 696 w 696"/>
                <a:gd name="T3" fmla="*/ 98 h 98"/>
                <a:gd name="T4" fmla="*/ 0 60000 65536"/>
                <a:gd name="T5" fmla="*/ 0 60000 65536"/>
              </a:gdLst>
              <a:ahLst/>
              <a:cxnLst>
                <a:cxn ang="T4">
                  <a:pos x="T0" y="T1"/>
                </a:cxn>
                <a:cxn ang="T5">
                  <a:pos x="T2" y="T3"/>
                </a:cxn>
              </a:cxnLst>
              <a:rect l="0" t="0" r="r" b="b"/>
              <a:pathLst>
                <a:path w="696" h="98">
                  <a:moveTo>
                    <a:pt x="0" y="0"/>
                  </a:moveTo>
                  <a:lnTo>
                    <a:pt x="696" y="98"/>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59" name="Freeform 34"/>
            <p:cNvSpPr>
              <a:spLocks/>
            </p:cNvSpPr>
            <p:nvPr/>
          </p:nvSpPr>
          <p:spPr bwMode="auto">
            <a:xfrm>
              <a:off x="2227" y="3849"/>
              <a:ext cx="1288" cy="171"/>
            </a:xfrm>
            <a:custGeom>
              <a:avLst/>
              <a:gdLst>
                <a:gd name="T0" fmla="*/ 0 w 1288"/>
                <a:gd name="T1" fmla="*/ 0 h 171"/>
                <a:gd name="T2" fmla="*/ 1288 w 1288"/>
                <a:gd name="T3" fmla="*/ 171 h 171"/>
                <a:gd name="T4" fmla="*/ 0 60000 65536"/>
                <a:gd name="T5" fmla="*/ 0 60000 65536"/>
              </a:gdLst>
              <a:ahLst/>
              <a:cxnLst>
                <a:cxn ang="T4">
                  <a:pos x="T0" y="T1"/>
                </a:cxn>
                <a:cxn ang="T5">
                  <a:pos x="T2" y="T3"/>
                </a:cxn>
              </a:cxnLst>
              <a:rect l="0" t="0" r="r" b="b"/>
              <a:pathLst>
                <a:path w="1288" h="171">
                  <a:moveTo>
                    <a:pt x="0" y="0"/>
                  </a:moveTo>
                  <a:lnTo>
                    <a:pt x="1288" y="171"/>
                  </a:lnTo>
                </a:path>
              </a:pathLst>
            </a:custGeom>
            <a:noFill/>
            <a:ln w="9525">
              <a:solidFill>
                <a:schemeClr val="tx1"/>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60" name="Freeform 35"/>
            <p:cNvSpPr>
              <a:spLocks/>
            </p:cNvSpPr>
            <p:nvPr/>
          </p:nvSpPr>
          <p:spPr bwMode="auto">
            <a:xfrm>
              <a:off x="3421" y="1236"/>
              <a:ext cx="3" cy="925"/>
            </a:xfrm>
            <a:custGeom>
              <a:avLst/>
              <a:gdLst>
                <a:gd name="T0" fmla="*/ 3 w 3"/>
                <a:gd name="T1" fmla="*/ 925 h 925"/>
                <a:gd name="T2" fmla="*/ 0 w 3"/>
                <a:gd name="T3" fmla="*/ 0 h 925"/>
                <a:gd name="T4" fmla="*/ 0 60000 65536"/>
                <a:gd name="T5" fmla="*/ 0 60000 65536"/>
              </a:gdLst>
              <a:ahLst/>
              <a:cxnLst>
                <a:cxn ang="T4">
                  <a:pos x="T0" y="T1"/>
                </a:cxn>
                <a:cxn ang="T5">
                  <a:pos x="T2" y="T3"/>
                </a:cxn>
              </a:cxnLst>
              <a:rect l="0" t="0" r="r" b="b"/>
              <a:pathLst>
                <a:path w="3" h="925">
                  <a:moveTo>
                    <a:pt x="3" y="925"/>
                  </a:moveTo>
                  <a:lnTo>
                    <a:pt x="0"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61" name="Line 36"/>
            <p:cNvSpPr>
              <a:spLocks noChangeShapeType="1"/>
            </p:cNvSpPr>
            <p:nvPr/>
          </p:nvSpPr>
          <p:spPr bwMode="auto">
            <a:xfrm flipV="1">
              <a:off x="1338" y="527"/>
              <a:ext cx="0" cy="4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62" name="Line 37"/>
            <p:cNvSpPr>
              <a:spLocks noChangeShapeType="1"/>
            </p:cNvSpPr>
            <p:nvPr/>
          </p:nvSpPr>
          <p:spPr bwMode="auto">
            <a:xfrm flipV="1">
              <a:off x="2653" y="663"/>
              <a:ext cx="0" cy="49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63" name="Freeform 38"/>
            <p:cNvSpPr>
              <a:spLocks/>
            </p:cNvSpPr>
            <p:nvPr/>
          </p:nvSpPr>
          <p:spPr bwMode="auto">
            <a:xfrm>
              <a:off x="1339" y="619"/>
              <a:ext cx="424" cy="41"/>
            </a:xfrm>
            <a:custGeom>
              <a:avLst/>
              <a:gdLst>
                <a:gd name="T0" fmla="*/ 424 w 424"/>
                <a:gd name="T1" fmla="*/ 41 h 41"/>
                <a:gd name="T2" fmla="*/ 0 w 424"/>
                <a:gd name="T3" fmla="*/ 0 h 41"/>
                <a:gd name="T4" fmla="*/ 0 60000 65536"/>
                <a:gd name="T5" fmla="*/ 0 60000 65536"/>
              </a:gdLst>
              <a:ahLst/>
              <a:cxnLst>
                <a:cxn ang="T4">
                  <a:pos x="T0" y="T1"/>
                </a:cxn>
                <a:cxn ang="T5">
                  <a:pos x="T2" y="T3"/>
                </a:cxn>
              </a:cxnLst>
              <a:rect l="0" t="0" r="r" b="b"/>
              <a:pathLst>
                <a:path w="424" h="41">
                  <a:moveTo>
                    <a:pt x="424" y="41"/>
                  </a:moveTo>
                  <a:lnTo>
                    <a:pt x="0"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64" name="Freeform 39"/>
            <p:cNvSpPr>
              <a:spLocks/>
            </p:cNvSpPr>
            <p:nvPr/>
          </p:nvSpPr>
          <p:spPr bwMode="auto">
            <a:xfrm>
              <a:off x="2276" y="716"/>
              <a:ext cx="377" cy="38"/>
            </a:xfrm>
            <a:custGeom>
              <a:avLst/>
              <a:gdLst>
                <a:gd name="T0" fmla="*/ 0 w 377"/>
                <a:gd name="T1" fmla="*/ 0 h 38"/>
                <a:gd name="T2" fmla="*/ 377 w 377"/>
                <a:gd name="T3" fmla="*/ 38 h 38"/>
                <a:gd name="T4" fmla="*/ 0 60000 65536"/>
                <a:gd name="T5" fmla="*/ 0 60000 65536"/>
              </a:gdLst>
              <a:ahLst/>
              <a:cxnLst>
                <a:cxn ang="T4">
                  <a:pos x="T0" y="T1"/>
                </a:cxn>
                <a:cxn ang="T5">
                  <a:pos x="T2" y="T3"/>
                </a:cxn>
              </a:cxnLst>
              <a:rect l="0" t="0" r="r" b="b"/>
              <a:pathLst>
                <a:path w="377" h="38">
                  <a:moveTo>
                    <a:pt x="0" y="0"/>
                  </a:moveTo>
                  <a:lnTo>
                    <a:pt x="377" y="3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6165" name="Text Box 40"/>
            <p:cNvSpPr txBox="1">
              <a:spLocks noChangeArrowheads="1"/>
            </p:cNvSpPr>
            <p:nvPr/>
          </p:nvSpPr>
          <p:spPr bwMode="auto">
            <a:xfrm>
              <a:off x="3198" y="2296"/>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600">
                  <a:solidFill>
                    <a:srgbClr val="FFFFFF"/>
                  </a:solidFill>
                  <a:latin typeface="Arial" charset="0"/>
                </a:rPr>
                <a:t>28.5 cm</a:t>
              </a:r>
            </a:p>
          </p:txBody>
        </p:sp>
        <p:sp>
          <p:nvSpPr>
            <p:cNvPr id="6166" name="Text Box 41"/>
            <p:cNvSpPr txBox="1">
              <a:spLocks noChangeArrowheads="1"/>
            </p:cNvSpPr>
            <p:nvPr/>
          </p:nvSpPr>
          <p:spPr bwMode="auto">
            <a:xfrm>
              <a:off x="2744" y="2175"/>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600">
                  <a:solidFill>
                    <a:srgbClr val="FFFFFF"/>
                  </a:solidFill>
                  <a:latin typeface="Arial" charset="0"/>
                </a:rPr>
                <a:t>21.5 cm</a:t>
              </a:r>
            </a:p>
          </p:txBody>
        </p:sp>
        <p:sp>
          <p:nvSpPr>
            <p:cNvPr id="6167" name="Text Box 42"/>
            <p:cNvSpPr txBox="1">
              <a:spLocks noChangeArrowheads="1"/>
            </p:cNvSpPr>
            <p:nvPr/>
          </p:nvSpPr>
          <p:spPr bwMode="auto">
            <a:xfrm>
              <a:off x="1746" y="572"/>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600">
                  <a:solidFill>
                    <a:srgbClr val="FFFFFF"/>
                  </a:solidFill>
                  <a:latin typeface="Arial" charset="0"/>
                </a:rPr>
                <a:t>15.8 cm</a:t>
              </a:r>
            </a:p>
          </p:txBody>
        </p:sp>
      </p:grpSp>
      <p:pic>
        <p:nvPicPr>
          <p:cNvPr id="44" name="Picture 25" descr="IAM&amp;support"/>
          <p:cNvPicPr>
            <a:picLocks noChangeAspect="1" noChangeArrowheads="1"/>
          </p:cNvPicPr>
          <p:nvPr/>
        </p:nvPicPr>
        <p:blipFill rotWithShape="1">
          <a:blip r:embed="rId3" cstate="print"/>
          <a:srcRect l="14186" r="13901" b="16974"/>
          <a:stretch/>
        </p:blipFill>
        <p:spPr bwMode="auto">
          <a:xfrm flipH="1">
            <a:off x="8037059" y="89693"/>
            <a:ext cx="999437" cy="1538433"/>
          </a:xfrm>
          <a:prstGeom prst="rect">
            <a:avLst/>
          </a:prstGeom>
          <a:noFill/>
          <a:ln w="9525">
            <a:noFill/>
            <a:miter lim="800000"/>
            <a:headEnd/>
            <a:tailEnd/>
          </a:ln>
        </p:spPr>
      </p:pic>
    </p:spTree>
    <p:extLst>
      <p:ext uri="{BB962C8B-B14F-4D97-AF65-F5344CB8AC3E}">
        <p14:creationId xmlns:p14="http://schemas.microsoft.com/office/powerpoint/2010/main" val="14705333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76828"/>
                                        </p:tgtEl>
                                        <p:attrNameLst>
                                          <p:attrName>style.visibility</p:attrName>
                                        </p:attrNameLst>
                                      </p:cBhvr>
                                      <p:to>
                                        <p:strVal val="visible"/>
                                      </p:to>
                                    </p:set>
                                    <p:animEffect transition="in" filter="dissolve">
                                      <p:cBhvr>
                                        <p:cTn id="7" dur="500"/>
                                        <p:tgtEl>
                                          <p:spTgt spid="76828"/>
                                        </p:tgtEl>
                                      </p:cBhvr>
                                    </p:animEffect>
                                  </p:childTnLst>
                                </p:cTn>
                              </p:par>
                              <p:par>
                                <p:cTn id="8" presetID="9" presetClass="entr" presetSubtype="0" fill="hold" nodeType="withEffect">
                                  <p:stCondLst>
                                    <p:cond delay="0"/>
                                  </p:stCondLst>
                                  <p:childTnLst>
                                    <p:set>
                                      <p:cBhvr>
                                        <p:cTn id="9" dur="1" fill="hold">
                                          <p:stCondLst>
                                            <p:cond delay="0"/>
                                          </p:stCondLst>
                                        </p:cTn>
                                        <p:tgtEl>
                                          <p:spTgt spid="76814"/>
                                        </p:tgtEl>
                                        <p:attrNameLst>
                                          <p:attrName>style.visibility</p:attrName>
                                        </p:attrNameLst>
                                      </p:cBhvr>
                                      <p:to>
                                        <p:strVal val="visible"/>
                                      </p:to>
                                    </p:set>
                                    <p:animEffect transition="in" filter="dissolve">
                                      <p:cBhvr>
                                        <p:cTn id="10" dur="500"/>
                                        <p:tgtEl>
                                          <p:spTgt spid="76814"/>
                                        </p:tgtEl>
                                      </p:cBhvr>
                                    </p:animEffect>
                                  </p:childTnLst>
                                </p:cTn>
                              </p:par>
                              <p:par>
                                <p:cTn id="11" presetID="9" presetClass="entr" presetSubtype="0" fill="hold" nodeType="withEffect">
                                  <p:stCondLst>
                                    <p:cond delay="0"/>
                                  </p:stCondLst>
                                  <p:childTnLst>
                                    <p:set>
                                      <p:cBhvr>
                                        <p:cTn id="12" dur="1" fill="hold">
                                          <p:stCondLst>
                                            <p:cond delay="0"/>
                                          </p:stCondLst>
                                        </p:cTn>
                                        <p:tgtEl>
                                          <p:spTgt spid="76808"/>
                                        </p:tgtEl>
                                        <p:attrNameLst>
                                          <p:attrName>style.visibility</p:attrName>
                                        </p:attrNameLst>
                                      </p:cBhvr>
                                      <p:to>
                                        <p:strVal val="visible"/>
                                      </p:to>
                                    </p:set>
                                    <p:animEffect transition="in" filter="dissolve">
                                      <p:cBhvr>
                                        <p:cTn id="13" dur="500"/>
                                        <p:tgtEl>
                                          <p:spTgt spid="76808"/>
                                        </p:tgtEl>
                                      </p:cBhvr>
                                    </p:animEffect>
                                  </p:childTnLst>
                                </p:cTn>
                              </p:par>
                              <p:par>
                                <p:cTn id="14" presetID="9" presetClass="entr" presetSubtype="0" fill="hold" nodeType="withEffect">
                                  <p:stCondLst>
                                    <p:cond delay="0"/>
                                  </p:stCondLst>
                                  <p:childTnLst>
                                    <p:set>
                                      <p:cBhvr>
                                        <p:cTn id="15" dur="1" fill="hold">
                                          <p:stCondLst>
                                            <p:cond delay="0"/>
                                          </p:stCondLst>
                                        </p:cTn>
                                        <p:tgtEl>
                                          <p:spTgt spid="76804"/>
                                        </p:tgtEl>
                                        <p:attrNameLst>
                                          <p:attrName>style.visibility</p:attrName>
                                        </p:attrNameLst>
                                      </p:cBhvr>
                                      <p:to>
                                        <p:strVal val="visible"/>
                                      </p:to>
                                    </p:set>
                                    <p:animEffect transition="in" filter="dissolve">
                                      <p:cBhvr>
                                        <p:cTn id="16" dur="500"/>
                                        <p:tgtEl>
                                          <p:spTgt spid="76804"/>
                                        </p:tgtEl>
                                      </p:cBhvr>
                                    </p:animEffect>
                                  </p:childTnLst>
                                </p:cTn>
                              </p:par>
                              <p:par>
                                <p:cTn id="17" presetID="9" presetClass="entr" presetSubtype="0" fill="hold" nodeType="withEffect">
                                  <p:stCondLst>
                                    <p:cond delay="0"/>
                                  </p:stCondLst>
                                  <p:childTnLst>
                                    <p:set>
                                      <p:cBhvr>
                                        <p:cTn id="18" dur="1" fill="hold">
                                          <p:stCondLst>
                                            <p:cond delay="0"/>
                                          </p:stCondLst>
                                        </p:cTn>
                                        <p:tgtEl>
                                          <p:spTgt spid="76819"/>
                                        </p:tgtEl>
                                        <p:attrNameLst>
                                          <p:attrName>style.visibility</p:attrName>
                                        </p:attrNameLst>
                                      </p:cBhvr>
                                      <p:to>
                                        <p:strVal val="visible"/>
                                      </p:to>
                                    </p:set>
                                    <p:animEffect transition="in" filter="dissolve">
                                      <p:cBhvr>
                                        <p:cTn id="19" dur="500"/>
                                        <p:tgtEl>
                                          <p:spTgt spid="768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g5-electronics"/>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800600" y="1524000"/>
            <a:ext cx="31242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7827" name="Rectangle 3"/>
          <p:cNvSpPr>
            <a:spLocks noGrp="1" noChangeArrowheads="1"/>
          </p:cNvSpPr>
          <p:nvPr>
            <p:ph type="title"/>
          </p:nvPr>
        </p:nvSpPr>
        <p:spPr/>
        <p:txBody>
          <a:bodyPr/>
          <a:lstStyle/>
          <a:p>
            <a:pPr eaLnBrk="1" hangingPunct="1">
              <a:defRPr/>
            </a:pPr>
            <a:r>
              <a:rPr lang="de-AT" dirty="0"/>
              <a:t>IG5 - </a:t>
            </a:r>
            <a:r>
              <a:rPr lang="de-AT" dirty="0" err="1"/>
              <a:t>Geometry</a:t>
            </a:r>
            <a:endParaRPr lang="en-US" dirty="0"/>
          </a:p>
        </p:txBody>
      </p:sp>
      <p:sp>
        <p:nvSpPr>
          <p:cNvPr id="77828" name="Text Box 4"/>
          <p:cNvSpPr txBox="1">
            <a:spLocks noChangeArrowheads="1"/>
          </p:cNvSpPr>
          <p:nvPr/>
        </p:nvSpPr>
        <p:spPr bwMode="auto">
          <a:xfrm>
            <a:off x="76200" y="1873250"/>
            <a:ext cx="2444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de-AT" sz="3600" b="1">
                <a:solidFill>
                  <a:srgbClr val="660033"/>
                </a:solidFill>
                <a:effectLst>
                  <a:outerShdw blurRad="38100" dist="38100" dir="2700000" algn="tl">
                    <a:srgbClr val="000000"/>
                  </a:outerShdw>
                </a:effectLst>
                <a:latin typeface="Arial" charset="0"/>
              </a:rPr>
              <a:t>Properties</a:t>
            </a:r>
            <a:endParaRPr lang="en-US" sz="3600" b="1">
              <a:solidFill>
                <a:srgbClr val="660033"/>
              </a:solidFill>
              <a:effectLst>
                <a:outerShdw blurRad="38100" dist="38100" dir="2700000" algn="tl">
                  <a:srgbClr val="000000"/>
                </a:outerShdw>
              </a:effectLst>
              <a:latin typeface="Arial" charset="0"/>
            </a:endParaRPr>
          </a:p>
        </p:txBody>
      </p:sp>
      <p:sp>
        <p:nvSpPr>
          <p:cNvPr id="77829" name="Text Box 5"/>
          <p:cNvSpPr txBox="1">
            <a:spLocks noChangeArrowheads="1"/>
          </p:cNvSpPr>
          <p:nvPr/>
        </p:nvSpPr>
        <p:spPr bwMode="auto">
          <a:xfrm>
            <a:off x="228600" y="2438400"/>
            <a:ext cx="3132138"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de-AT">
                <a:solidFill>
                  <a:srgbClr val="FFFFFF"/>
                </a:solidFill>
                <a:effectLst>
                  <a:outerShdw blurRad="38100" dist="38100" dir="2700000" algn="tl">
                    <a:srgbClr val="000000"/>
                  </a:outerShdw>
                </a:effectLst>
                <a:latin typeface="Arial" charset="0"/>
              </a:rPr>
              <a:t>2 types (Ar or H filled)</a:t>
            </a:r>
          </a:p>
          <a:p>
            <a:pPr eaLnBrk="1" hangingPunct="1">
              <a:defRPr/>
            </a:pPr>
            <a:r>
              <a:rPr lang="de-AT">
                <a:solidFill>
                  <a:srgbClr val="FFFFFF"/>
                </a:solidFill>
                <a:effectLst>
                  <a:outerShdw blurRad="38100" dist="38100" dir="2700000" algn="tl">
                    <a:srgbClr val="000000"/>
                  </a:outerShdw>
                </a:effectLst>
                <a:latin typeface="Arial" charset="0"/>
              </a:rPr>
              <a:t>5,2 l active volume</a:t>
            </a:r>
          </a:p>
          <a:p>
            <a:pPr eaLnBrk="1" hangingPunct="1">
              <a:defRPr/>
            </a:pPr>
            <a:r>
              <a:rPr lang="de-AT">
                <a:solidFill>
                  <a:srgbClr val="FFFFFF"/>
                </a:solidFill>
                <a:effectLst>
                  <a:outerShdw blurRad="38100" dist="38100" dir="2700000" algn="tl">
                    <a:srgbClr val="000000"/>
                  </a:outerShdw>
                </a:effectLst>
                <a:latin typeface="Arial" charset="0"/>
              </a:rPr>
              <a:t>pressurized at 20 bar</a:t>
            </a:r>
          </a:p>
          <a:p>
            <a:pPr eaLnBrk="1" hangingPunct="1">
              <a:defRPr/>
            </a:pPr>
            <a:r>
              <a:rPr lang="de-AT">
                <a:solidFill>
                  <a:srgbClr val="FFFFFF"/>
                </a:solidFill>
                <a:effectLst>
                  <a:outerShdw blurRad="38100" dist="38100" dir="2700000" algn="tl">
                    <a:srgbClr val="000000"/>
                  </a:outerShdw>
                </a:effectLst>
                <a:latin typeface="Arial" charset="0"/>
              </a:rPr>
              <a:t>1200 V high-voltage</a:t>
            </a:r>
            <a:endParaRPr lang="en-US">
              <a:solidFill>
                <a:srgbClr val="FFFFFF"/>
              </a:solidFill>
              <a:effectLst>
                <a:outerShdw blurRad="38100" dist="38100" dir="2700000" algn="tl">
                  <a:srgbClr val="000000"/>
                </a:outerShdw>
              </a:effectLst>
              <a:latin typeface="Arial" charset="0"/>
            </a:endParaRPr>
          </a:p>
        </p:txBody>
      </p:sp>
      <p:sp>
        <p:nvSpPr>
          <p:cNvPr id="77830" name="Text Box 6"/>
          <p:cNvSpPr txBox="1">
            <a:spLocks noChangeArrowheads="1"/>
          </p:cNvSpPr>
          <p:nvPr/>
        </p:nvSpPr>
        <p:spPr bwMode="auto">
          <a:xfrm>
            <a:off x="92075" y="4191000"/>
            <a:ext cx="2774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de-AT" sz="3600" b="1">
                <a:solidFill>
                  <a:srgbClr val="660033"/>
                </a:solidFill>
                <a:effectLst>
                  <a:outerShdw blurRad="38100" dist="38100" dir="2700000" algn="tl">
                    <a:srgbClr val="000000"/>
                  </a:outerShdw>
                </a:effectLst>
                <a:latin typeface="Arial" charset="0"/>
              </a:rPr>
              <a:t>Dimensions</a:t>
            </a:r>
            <a:endParaRPr lang="en-US" sz="3600" b="1">
              <a:solidFill>
                <a:srgbClr val="660033"/>
              </a:solidFill>
              <a:effectLst>
                <a:outerShdw blurRad="38100" dist="38100" dir="2700000" algn="tl">
                  <a:srgbClr val="000000"/>
                </a:outerShdw>
              </a:effectLst>
              <a:latin typeface="Arial" charset="0"/>
            </a:endParaRPr>
          </a:p>
        </p:txBody>
      </p:sp>
      <p:sp>
        <p:nvSpPr>
          <p:cNvPr id="77831" name="Text Box 7"/>
          <p:cNvSpPr txBox="1">
            <a:spLocks noChangeArrowheads="1"/>
          </p:cNvSpPr>
          <p:nvPr/>
        </p:nvSpPr>
        <p:spPr bwMode="auto">
          <a:xfrm>
            <a:off x="228600" y="4772025"/>
            <a:ext cx="6934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defRPr/>
            </a:pPr>
            <a:r>
              <a:rPr lang="de-AT">
                <a:solidFill>
                  <a:srgbClr val="FFFFFF"/>
                </a:solidFill>
                <a:effectLst>
                  <a:outerShdw blurRad="38100" dist="38100" dir="2700000" algn="tl">
                    <a:srgbClr val="000000"/>
                  </a:outerShdw>
                </a:effectLst>
                <a:latin typeface="Arial" charset="0"/>
              </a:rPr>
              <a:t>diameter – 18.33 cm</a:t>
            </a:r>
          </a:p>
          <a:p>
            <a:pPr eaLnBrk="1" hangingPunct="1">
              <a:defRPr/>
            </a:pPr>
            <a:r>
              <a:rPr lang="de-AT">
                <a:solidFill>
                  <a:srgbClr val="FFFFFF"/>
                </a:solidFill>
                <a:effectLst>
                  <a:outerShdw blurRad="38100" dist="38100" dir="2700000" algn="tl">
                    <a:srgbClr val="000000"/>
                  </a:outerShdw>
                </a:effectLst>
                <a:latin typeface="Arial" charset="0"/>
              </a:rPr>
              <a:t>height – 45.6 cm </a:t>
            </a:r>
          </a:p>
        </p:txBody>
      </p:sp>
      <p:sp>
        <p:nvSpPr>
          <p:cNvPr id="77832" name="Text Box 8"/>
          <p:cNvSpPr txBox="1">
            <a:spLocks noChangeArrowheads="1"/>
          </p:cNvSpPr>
          <p:nvPr/>
        </p:nvSpPr>
        <p:spPr bwMode="auto">
          <a:xfrm>
            <a:off x="3429000" y="3048000"/>
            <a:ext cx="1355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000">
                <a:solidFill>
                  <a:srgbClr val="FFFF00"/>
                </a:solidFill>
                <a:effectLst>
                  <a:outerShdw blurRad="38100" dist="38100" dir="2700000" algn="tl">
                    <a:srgbClr val="000000"/>
                  </a:outerShdw>
                </a:effectLst>
                <a:latin typeface="Arial" charset="0"/>
              </a:rPr>
              <a:t>electrodes</a:t>
            </a:r>
          </a:p>
        </p:txBody>
      </p:sp>
      <p:pic>
        <p:nvPicPr>
          <p:cNvPr id="77833" name="Picture 9" descr="IG5-with%20insulators%20-%20half%20open"/>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524000"/>
            <a:ext cx="3124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34" name="Text Box 10"/>
          <p:cNvSpPr txBox="1">
            <a:spLocks noChangeArrowheads="1"/>
          </p:cNvSpPr>
          <p:nvPr/>
        </p:nvSpPr>
        <p:spPr bwMode="auto">
          <a:xfrm>
            <a:off x="7399338" y="5486400"/>
            <a:ext cx="1820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000">
                <a:solidFill>
                  <a:srgbClr val="FFFF00"/>
                </a:solidFill>
                <a:effectLst>
                  <a:outerShdw blurRad="38100" dist="38100" dir="2700000" algn="tl">
                    <a:srgbClr val="000000"/>
                  </a:outerShdw>
                </a:effectLst>
                <a:latin typeface="Arial" charset="0"/>
              </a:rPr>
              <a:t>active</a:t>
            </a:r>
            <a:r>
              <a:rPr lang="en-US" sz="2000">
                <a:solidFill>
                  <a:srgbClr val="336699"/>
                </a:solidFill>
                <a:effectLst>
                  <a:outerShdw blurRad="38100" dist="38100" dir="2700000" algn="tl">
                    <a:srgbClr val="000000"/>
                  </a:outerShdw>
                </a:effectLst>
                <a:latin typeface="Arial" charset="0"/>
              </a:rPr>
              <a:t> </a:t>
            </a:r>
            <a:r>
              <a:rPr lang="en-US" sz="2000">
                <a:solidFill>
                  <a:srgbClr val="FFFF00"/>
                </a:solidFill>
                <a:effectLst>
                  <a:outerShdw blurRad="38100" dist="38100" dir="2700000" algn="tl">
                    <a:srgbClr val="000000"/>
                  </a:outerShdw>
                </a:effectLst>
                <a:latin typeface="Arial" charset="0"/>
              </a:rPr>
              <a:t>medium</a:t>
            </a:r>
          </a:p>
        </p:txBody>
      </p:sp>
      <p:sp>
        <p:nvSpPr>
          <p:cNvPr id="7179" name="Line 11"/>
          <p:cNvSpPr>
            <a:spLocks noChangeShapeType="1"/>
          </p:cNvSpPr>
          <p:nvPr/>
        </p:nvSpPr>
        <p:spPr bwMode="auto">
          <a:xfrm flipV="1">
            <a:off x="4038600" y="2362200"/>
            <a:ext cx="914400" cy="7620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7180" name="Line 12"/>
          <p:cNvSpPr>
            <a:spLocks noChangeShapeType="1"/>
          </p:cNvSpPr>
          <p:nvPr/>
        </p:nvSpPr>
        <p:spPr bwMode="auto">
          <a:xfrm>
            <a:off x="4038600" y="3124200"/>
            <a:ext cx="16764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7181" name="Line 13"/>
          <p:cNvSpPr>
            <a:spLocks noChangeShapeType="1"/>
          </p:cNvSpPr>
          <p:nvPr/>
        </p:nvSpPr>
        <p:spPr bwMode="auto">
          <a:xfrm flipV="1">
            <a:off x="4876800" y="5791200"/>
            <a:ext cx="914400" cy="533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7182" name="Line 14"/>
          <p:cNvSpPr>
            <a:spLocks noChangeShapeType="1"/>
          </p:cNvSpPr>
          <p:nvPr/>
        </p:nvSpPr>
        <p:spPr bwMode="auto">
          <a:xfrm flipH="1" flipV="1">
            <a:off x="7543800" y="3962400"/>
            <a:ext cx="533400" cy="15240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77839" name="Text Box 15"/>
          <p:cNvSpPr txBox="1">
            <a:spLocks noChangeArrowheads="1"/>
          </p:cNvSpPr>
          <p:nvPr/>
        </p:nvSpPr>
        <p:spPr bwMode="auto">
          <a:xfrm>
            <a:off x="3865563" y="5791200"/>
            <a:ext cx="14684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en-US" sz="2000">
                <a:solidFill>
                  <a:srgbClr val="FFFF00"/>
                </a:solidFill>
                <a:effectLst>
                  <a:outerShdw blurRad="38100" dist="38100" dir="2700000" algn="tl">
                    <a:srgbClr val="000000"/>
                  </a:outerShdw>
                </a:effectLst>
                <a:latin typeface="Arial" charset="0"/>
              </a:rPr>
              <a:t>electronics </a:t>
            </a:r>
          </a:p>
          <a:p>
            <a:pPr eaLnBrk="1" hangingPunct="1">
              <a:defRPr/>
            </a:pPr>
            <a:r>
              <a:rPr lang="en-US" sz="2000">
                <a:solidFill>
                  <a:srgbClr val="FFFF00"/>
                </a:solidFill>
                <a:effectLst>
                  <a:outerShdw blurRad="38100" dist="38100" dir="2700000" algn="tl">
                    <a:srgbClr val="000000"/>
                  </a:outerShdw>
                </a:effectLst>
                <a:latin typeface="Arial" charset="0"/>
              </a:rPr>
              <a:t>board</a:t>
            </a:r>
          </a:p>
        </p:txBody>
      </p:sp>
      <p:pic>
        <p:nvPicPr>
          <p:cNvPr id="19"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1259">
            <a:off x="8115289" y="65526"/>
            <a:ext cx="942630" cy="217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82578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77833"/>
                                        </p:tgtEl>
                                        <p:attrNameLst>
                                          <p:attrName>style.visibility</p:attrName>
                                        </p:attrNameLst>
                                      </p:cBhvr>
                                      <p:to>
                                        <p:strVal val="visible"/>
                                      </p:to>
                                    </p:set>
                                    <p:animEffect transition="in" filter="wedge">
                                      <p:cBhvr>
                                        <p:cTn id="7" dur="2000"/>
                                        <p:tgtEl>
                                          <p:spTgt spid="778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395288" y="908050"/>
            <a:ext cx="8147050" cy="561975"/>
          </a:xfrm>
        </p:spPr>
        <p:txBody>
          <a:bodyPr/>
          <a:lstStyle/>
          <a:p>
            <a:pPr eaLnBrk="1" hangingPunct="1">
              <a:defRPr/>
            </a:pPr>
            <a:r>
              <a:rPr lang="de-CH" sz="2200" b="1"/>
              <a:t>Way 1 (indirect approach)</a:t>
            </a:r>
            <a:endParaRPr lang="de-DE" sz="2200" b="1"/>
          </a:p>
        </p:txBody>
      </p:sp>
      <p:sp>
        <p:nvSpPr>
          <p:cNvPr id="80899" name="Text Box 3"/>
          <p:cNvSpPr txBox="1">
            <a:spLocks noChangeArrowheads="1"/>
          </p:cNvSpPr>
          <p:nvPr/>
        </p:nvSpPr>
        <p:spPr bwMode="auto">
          <a:xfrm>
            <a:off x="2066925" y="3213100"/>
            <a:ext cx="5013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de-CH" altLang="en-US" sz="2000">
                <a:solidFill>
                  <a:srgbClr val="FFFFFF"/>
                </a:solidFill>
                <a:latin typeface="Arial" charset="0"/>
              </a:rPr>
              <a:t>B) Calculate particle fluence spectra  [cm</a:t>
            </a:r>
            <a:r>
              <a:rPr lang="de-CH" altLang="en-US" sz="2000" baseline="30000">
                <a:solidFill>
                  <a:srgbClr val="FFFFFF"/>
                </a:solidFill>
                <a:latin typeface="Arial" charset="0"/>
              </a:rPr>
              <a:t>-2</a:t>
            </a:r>
            <a:r>
              <a:rPr lang="de-CH" altLang="en-US" sz="2000">
                <a:solidFill>
                  <a:srgbClr val="FFFFFF"/>
                </a:solidFill>
                <a:latin typeface="Arial" charset="0"/>
              </a:rPr>
              <a:t>]</a:t>
            </a:r>
          </a:p>
        </p:txBody>
      </p:sp>
      <p:sp>
        <p:nvSpPr>
          <p:cNvPr id="80900" name="Text Box 4"/>
          <p:cNvSpPr txBox="1">
            <a:spLocks noChangeArrowheads="1"/>
          </p:cNvSpPr>
          <p:nvPr/>
        </p:nvSpPr>
        <p:spPr bwMode="auto">
          <a:xfrm>
            <a:off x="762000" y="3895725"/>
            <a:ext cx="7696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de-CH" altLang="en-US" sz="2000">
                <a:solidFill>
                  <a:srgbClr val="FFFFFF"/>
                </a:solidFill>
                <a:latin typeface="Arial" charset="0"/>
              </a:rPr>
              <a:t>C) Combination of A and B</a:t>
            </a:r>
            <a:endParaRPr lang="de-DE" altLang="en-US" sz="2000">
              <a:solidFill>
                <a:srgbClr val="FFFFFF"/>
              </a:solidFill>
              <a:latin typeface="Arial" charset="0"/>
            </a:endParaRPr>
          </a:p>
        </p:txBody>
      </p:sp>
      <p:sp>
        <p:nvSpPr>
          <p:cNvPr id="80901" name="Text Box 5"/>
          <p:cNvSpPr txBox="1">
            <a:spLocks noChangeArrowheads="1"/>
          </p:cNvSpPr>
          <p:nvPr/>
        </p:nvSpPr>
        <p:spPr bwMode="auto">
          <a:xfrm>
            <a:off x="457200" y="5767388"/>
            <a:ext cx="800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de-CH" altLang="en-US" sz="2000">
                <a:solidFill>
                  <a:srgbClr val="FFFFFF"/>
                </a:solidFill>
                <a:latin typeface="Arial" charset="0"/>
              </a:rPr>
              <a:t>Simulated counting rate of detector</a:t>
            </a:r>
            <a:endParaRPr lang="de-DE" altLang="en-US" sz="2000">
              <a:solidFill>
                <a:srgbClr val="FFFFFF"/>
              </a:solidFill>
              <a:latin typeface="Arial" charset="0"/>
            </a:endParaRPr>
          </a:p>
        </p:txBody>
      </p:sp>
      <p:sp>
        <p:nvSpPr>
          <p:cNvPr id="8198" name="Rectangle 6"/>
          <p:cNvSpPr>
            <a:spLocks noChangeArrowheads="1"/>
          </p:cNvSpPr>
          <p:nvPr/>
        </p:nvSpPr>
        <p:spPr bwMode="auto">
          <a:xfrm>
            <a:off x="0" y="2933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80903" name="Text Box 7"/>
          <p:cNvSpPr txBox="1">
            <a:spLocks noChangeArrowheads="1"/>
          </p:cNvSpPr>
          <p:nvPr/>
        </p:nvSpPr>
        <p:spPr bwMode="auto">
          <a:xfrm>
            <a:off x="1763713" y="2527300"/>
            <a:ext cx="5451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de-CH" altLang="en-US" sz="2000">
                <a:solidFill>
                  <a:srgbClr val="FFFFFF"/>
                </a:solidFill>
                <a:latin typeface="Arial" charset="0"/>
              </a:rPr>
              <a:t>A) Calculate detector fluence response [C cm</a:t>
            </a:r>
            <a:r>
              <a:rPr lang="de-CH" altLang="en-US" sz="2000" baseline="30000">
                <a:solidFill>
                  <a:srgbClr val="FFFFFF"/>
                </a:solidFill>
                <a:latin typeface="Arial" charset="0"/>
              </a:rPr>
              <a:t>2</a:t>
            </a:r>
            <a:r>
              <a:rPr lang="de-CH" altLang="en-US" sz="2000">
                <a:solidFill>
                  <a:srgbClr val="FFFFFF"/>
                </a:solidFill>
                <a:latin typeface="Arial" charset="0"/>
              </a:rPr>
              <a:t>]</a:t>
            </a:r>
          </a:p>
        </p:txBody>
      </p:sp>
      <p:sp>
        <p:nvSpPr>
          <p:cNvPr id="80904" name="Text Box 8"/>
          <p:cNvSpPr txBox="1">
            <a:spLocks noChangeArrowheads="1"/>
          </p:cNvSpPr>
          <p:nvPr/>
        </p:nvSpPr>
        <p:spPr bwMode="auto">
          <a:xfrm>
            <a:off x="1979613" y="1766888"/>
            <a:ext cx="47529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sz="1800">
                <a:solidFill>
                  <a:srgbClr val="FFFFFF"/>
                </a:solidFill>
                <a:latin typeface="Arial" charset="0"/>
              </a:rPr>
              <a:t>Used to calculate IG5 response </a:t>
            </a:r>
          </a:p>
        </p:txBody>
      </p:sp>
      <p:sp>
        <p:nvSpPr>
          <p:cNvPr id="80905" name="Line 9"/>
          <p:cNvSpPr>
            <a:spLocks noChangeShapeType="1"/>
          </p:cNvSpPr>
          <p:nvPr/>
        </p:nvSpPr>
        <p:spPr bwMode="auto">
          <a:xfrm>
            <a:off x="4500563" y="4581525"/>
            <a:ext cx="0" cy="12239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8202" name="Text Box 10"/>
          <p:cNvSpPr txBox="1">
            <a:spLocks noChangeArrowheads="1"/>
          </p:cNvSpPr>
          <p:nvPr/>
        </p:nvSpPr>
        <p:spPr bwMode="auto">
          <a:xfrm>
            <a:off x="1692275" y="188913"/>
            <a:ext cx="56165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endParaRPr lang="en-US" altLang="en-US" sz="1800">
              <a:solidFill>
                <a:srgbClr val="FFFFFF"/>
              </a:solidFill>
              <a:latin typeface="Arial" charset="0"/>
            </a:endParaRPr>
          </a:p>
        </p:txBody>
      </p:sp>
      <p:sp>
        <p:nvSpPr>
          <p:cNvPr id="80907" name="Rectangle 11"/>
          <p:cNvSpPr>
            <a:spLocks noChangeArrowheads="1"/>
          </p:cNvSpPr>
          <p:nvPr/>
        </p:nvSpPr>
        <p:spPr bwMode="auto">
          <a:xfrm>
            <a:off x="539750" y="188913"/>
            <a:ext cx="814705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defRPr/>
            </a:pPr>
            <a:r>
              <a:rPr lang="de-CH" sz="2600" b="1">
                <a:solidFill>
                  <a:srgbClr val="E5FFFF"/>
                </a:solidFill>
                <a:effectLst>
                  <a:outerShdw blurRad="38100" dist="38100" dir="2700000" algn="tl">
                    <a:srgbClr val="000000"/>
                  </a:outerShdw>
                </a:effectLst>
                <a:latin typeface="Tahoma" pitchFamily="34" charset="0"/>
              </a:rPr>
              <a:t>2 ways to calculate detector response</a:t>
            </a:r>
            <a:endParaRPr lang="de-DE" sz="2600" b="1">
              <a:solidFill>
                <a:srgbClr val="E5FFFF"/>
              </a:solidFill>
              <a:effectLst>
                <a:outerShdw blurRad="38100" dist="38100" dir="2700000" algn="tl">
                  <a:srgbClr val="000000"/>
                </a:outerShdw>
              </a:effectLst>
              <a:latin typeface="Tahoma" pitchFamily="34" charset="0"/>
            </a:endParaRPr>
          </a:p>
        </p:txBody>
      </p:sp>
    </p:spTree>
    <p:extLst>
      <p:ext uri="{BB962C8B-B14F-4D97-AF65-F5344CB8AC3E}">
        <p14:creationId xmlns:p14="http://schemas.microsoft.com/office/powerpoint/2010/main" val="38263565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0898"/>
                                        </p:tgtEl>
                                        <p:attrNameLst>
                                          <p:attrName>style.visibility</p:attrName>
                                        </p:attrNameLst>
                                      </p:cBhvr>
                                      <p:to>
                                        <p:strVal val="visible"/>
                                      </p:to>
                                    </p:set>
                                    <p:animEffect transition="in" filter="dissolve">
                                      <p:cBhvr>
                                        <p:cTn id="7" dur="500"/>
                                        <p:tgtEl>
                                          <p:spTgt spid="80898"/>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80904"/>
                                        </p:tgtEl>
                                        <p:attrNameLst>
                                          <p:attrName>style.visibility</p:attrName>
                                        </p:attrNameLst>
                                      </p:cBhvr>
                                      <p:to>
                                        <p:strVal val="visible"/>
                                      </p:to>
                                    </p:set>
                                    <p:animEffect transition="in" filter="dissolve">
                                      <p:cBhvr>
                                        <p:cTn id="11" dur="500"/>
                                        <p:tgtEl>
                                          <p:spTgt spid="8090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80903"/>
                                        </p:tgtEl>
                                        <p:attrNameLst>
                                          <p:attrName>style.visibility</p:attrName>
                                        </p:attrNameLst>
                                      </p:cBhvr>
                                      <p:to>
                                        <p:strVal val="visible"/>
                                      </p:to>
                                    </p:set>
                                    <p:animEffect transition="in" filter="dissolve">
                                      <p:cBhvr>
                                        <p:cTn id="16" dur="500"/>
                                        <p:tgtEl>
                                          <p:spTgt spid="80903"/>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80899"/>
                                        </p:tgtEl>
                                        <p:attrNameLst>
                                          <p:attrName>style.visibility</p:attrName>
                                        </p:attrNameLst>
                                      </p:cBhvr>
                                      <p:to>
                                        <p:strVal val="visible"/>
                                      </p:to>
                                    </p:set>
                                    <p:animEffect transition="in" filter="dissolve">
                                      <p:cBhvr>
                                        <p:cTn id="19" dur="500"/>
                                        <p:tgtEl>
                                          <p:spTgt spid="80899"/>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80900"/>
                                        </p:tgtEl>
                                        <p:attrNameLst>
                                          <p:attrName>style.visibility</p:attrName>
                                        </p:attrNameLst>
                                      </p:cBhvr>
                                      <p:to>
                                        <p:strVal val="visible"/>
                                      </p:to>
                                    </p:set>
                                    <p:animEffect transition="in" filter="dissolve">
                                      <p:cBhvr>
                                        <p:cTn id="22" dur="500"/>
                                        <p:tgtEl>
                                          <p:spTgt spid="80900"/>
                                        </p:tgtEl>
                                      </p:cBhvr>
                                    </p:animEffect>
                                  </p:childTnLst>
                                </p:cTn>
                              </p:par>
                            </p:childTnLst>
                          </p:cTn>
                        </p:par>
                        <p:par>
                          <p:cTn id="23" fill="hold" nodeType="afterGroup">
                            <p:stCondLst>
                              <p:cond delay="500"/>
                            </p:stCondLst>
                            <p:childTnLst>
                              <p:par>
                                <p:cTn id="24" presetID="22" presetClass="entr" presetSubtype="1" fill="hold" grpId="0" nodeType="afterEffect">
                                  <p:stCondLst>
                                    <p:cond delay="0"/>
                                  </p:stCondLst>
                                  <p:childTnLst>
                                    <p:set>
                                      <p:cBhvr>
                                        <p:cTn id="25" dur="1" fill="hold">
                                          <p:stCondLst>
                                            <p:cond delay="0"/>
                                          </p:stCondLst>
                                        </p:cTn>
                                        <p:tgtEl>
                                          <p:spTgt spid="80905"/>
                                        </p:tgtEl>
                                        <p:attrNameLst>
                                          <p:attrName>style.visibility</p:attrName>
                                        </p:attrNameLst>
                                      </p:cBhvr>
                                      <p:to>
                                        <p:strVal val="visible"/>
                                      </p:to>
                                    </p:set>
                                    <p:animEffect transition="in" filter="wipe(up)">
                                      <p:cBhvr>
                                        <p:cTn id="26" dur="500"/>
                                        <p:tgtEl>
                                          <p:spTgt spid="80905"/>
                                        </p:tgtEl>
                                      </p:cBhvr>
                                    </p:animEffect>
                                  </p:childTnLst>
                                </p:cTn>
                              </p:par>
                            </p:childTnLst>
                          </p:cTn>
                        </p:par>
                        <p:par>
                          <p:cTn id="27" fill="hold" nodeType="afterGroup">
                            <p:stCondLst>
                              <p:cond delay="1000"/>
                            </p:stCondLst>
                            <p:childTnLst>
                              <p:par>
                                <p:cTn id="28" presetID="22" presetClass="entr" presetSubtype="1" fill="hold" grpId="0" nodeType="afterEffect">
                                  <p:stCondLst>
                                    <p:cond delay="0"/>
                                  </p:stCondLst>
                                  <p:childTnLst>
                                    <p:set>
                                      <p:cBhvr>
                                        <p:cTn id="29" dur="1" fill="hold">
                                          <p:stCondLst>
                                            <p:cond delay="0"/>
                                          </p:stCondLst>
                                        </p:cTn>
                                        <p:tgtEl>
                                          <p:spTgt spid="80901"/>
                                        </p:tgtEl>
                                        <p:attrNameLst>
                                          <p:attrName>style.visibility</p:attrName>
                                        </p:attrNameLst>
                                      </p:cBhvr>
                                      <p:to>
                                        <p:strVal val="visible"/>
                                      </p:to>
                                    </p:set>
                                    <p:animEffect transition="in" filter="wipe(up)">
                                      <p:cBhvr>
                                        <p:cTn id="30" dur="500"/>
                                        <p:tgtEl>
                                          <p:spTgt spid="809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9" grpId="0"/>
      <p:bldP spid="80900" grpId="0"/>
      <p:bldP spid="80901" grpId="0"/>
      <p:bldP spid="80903" grpId="0"/>
      <p:bldP spid="80904" grpId="0"/>
      <p:bldP spid="80905" grpId="0" animBg="1"/>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228600" y="4724400"/>
            <a:ext cx="5334000" cy="685800"/>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endParaRPr lang="de-DE">
              <a:solidFill>
                <a:srgbClr val="336699"/>
              </a:solidFill>
              <a:effectLst>
                <a:outerShdw blurRad="38100" dist="38100" dir="2700000" algn="tl">
                  <a:srgbClr val="000000"/>
                </a:outerShdw>
              </a:effectLst>
              <a:latin typeface="Arial" charset="0"/>
            </a:endParaRPr>
          </a:p>
        </p:txBody>
      </p:sp>
      <p:sp>
        <p:nvSpPr>
          <p:cNvPr id="81923" name="Rectangle 3"/>
          <p:cNvSpPr>
            <a:spLocks noChangeArrowheads="1"/>
          </p:cNvSpPr>
          <p:nvPr/>
        </p:nvSpPr>
        <p:spPr bwMode="auto">
          <a:xfrm>
            <a:off x="228600" y="3657600"/>
            <a:ext cx="5334000" cy="685800"/>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endParaRPr lang="de-DE">
              <a:solidFill>
                <a:srgbClr val="336699"/>
              </a:solidFill>
              <a:effectLst>
                <a:outerShdw blurRad="38100" dist="38100" dir="2700000" algn="tl">
                  <a:srgbClr val="000000"/>
                </a:outerShdw>
              </a:effectLst>
              <a:latin typeface="Arial" charset="0"/>
            </a:endParaRPr>
          </a:p>
        </p:txBody>
      </p:sp>
      <p:sp>
        <p:nvSpPr>
          <p:cNvPr id="81924" name="Rectangle 4"/>
          <p:cNvSpPr>
            <a:spLocks noChangeArrowheads="1"/>
          </p:cNvSpPr>
          <p:nvPr/>
        </p:nvSpPr>
        <p:spPr bwMode="auto">
          <a:xfrm>
            <a:off x="228600" y="2665413"/>
            <a:ext cx="5334000" cy="685800"/>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endParaRPr lang="de-DE">
              <a:solidFill>
                <a:srgbClr val="336699"/>
              </a:solidFill>
              <a:effectLst>
                <a:outerShdw blurRad="38100" dist="38100" dir="2700000" algn="tl">
                  <a:srgbClr val="000000"/>
                </a:outerShdw>
              </a:effectLst>
              <a:latin typeface="Arial" charset="0"/>
            </a:endParaRPr>
          </a:p>
        </p:txBody>
      </p:sp>
      <p:sp>
        <p:nvSpPr>
          <p:cNvPr id="81925" name="Rectangle 5"/>
          <p:cNvSpPr>
            <a:spLocks noGrp="1" noChangeArrowheads="1"/>
          </p:cNvSpPr>
          <p:nvPr>
            <p:ph type="title"/>
          </p:nvPr>
        </p:nvSpPr>
        <p:spPr>
          <a:xfrm>
            <a:off x="457200" y="381000"/>
            <a:ext cx="8229600" cy="847725"/>
          </a:xfrm>
        </p:spPr>
        <p:txBody>
          <a:bodyPr/>
          <a:lstStyle/>
          <a:p>
            <a:pPr eaLnBrk="1" hangingPunct="1">
              <a:defRPr/>
            </a:pPr>
            <a:r>
              <a:rPr lang="de-AT" sz="2400">
                <a:latin typeface="Times New Roman" pitchFamily="18" charset="0"/>
              </a:rPr>
              <a:t>A) Simulation of Response Fuctions</a:t>
            </a:r>
            <a:endParaRPr lang="en-US" sz="2400">
              <a:latin typeface="Times New Roman" pitchFamily="18" charset="0"/>
            </a:endParaRPr>
          </a:p>
        </p:txBody>
      </p:sp>
      <p:sp>
        <p:nvSpPr>
          <p:cNvPr id="81926" name="Text Box 6"/>
          <p:cNvSpPr txBox="1">
            <a:spLocks noChangeArrowheads="1"/>
          </p:cNvSpPr>
          <p:nvPr/>
        </p:nvSpPr>
        <p:spPr bwMode="auto">
          <a:xfrm>
            <a:off x="511175" y="2741613"/>
            <a:ext cx="4899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de-AT" altLang="en-US">
                <a:solidFill>
                  <a:srgbClr val="FFFFFF"/>
                </a:solidFill>
                <a:latin typeface="Arial" charset="0"/>
              </a:rPr>
              <a:t>Energy deposition in active volume</a:t>
            </a:r>
            <a:endParaRPr lang="en-US" altLang="en-US">
              <a:solidFill>
                <a:srgbClr val="FFFFFF"/>
              </a:solidFill>
              <a:latin typeface="Arial" charset="0"/>
            </a:endParaRPr>
          </a:p>
        </p:txBody>
      </p:sp>
      <p:sp>
        <p:nvSpPr>
          <p:cNvPr id="81927" name="Text Box 7"/>
          <p:cNvSpPr txBox="1">
            <a:spLocks noChangeArrowheads="1"/>
          </p:cNvSpPr>
          <p:nvPr/>
        </p:nvSpPr>
        <p:spPr bwMode="auto">
          <a:xfrm>
            <a:off x="231775" y="3733800"/>
            <a:ext cx="52546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de-AT" altLang="en-US">
                <a:solidFill>
                  <a:srgbClr val="FFFFFF"/>
                </a:solidFill>
                <a:latin typeface="Arial" charset="0"/>
              </a:rPr>
              <a:t>Calculate number of ion pairs created</a:t>
            </a:r>
            <a:endParaRPr lang="en-US" altLang="en-US">
              <a:solidFill>
                <a:srgbClr val="FFFFFF"/>
              </a:solidFill>
              <a:latin typeface="Arial" charset="0"/>
            </a:endParaRPr>
          </a:p>
        </p:txBody>
      </p:sp>
      <p:sp>
        <p:nvSpPr>
          <p:cNvPr id="81928" name="Text Box 8"/>
          <p:cNvSpPr txBox="1">
            <a:spLocks noChangeArrowheads="1"/>
          </p:cNvSpPr>
          <p:nvPr/>
        </p:nvSpPr>
        <p:spPr bwMode="auto">
          <a:xfrm>
            <a:off x="307975" y="4876800"/>
            <a:ext cx="5102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de-AT" altLang="en-US">
                <a:solidFill>
                  <a:srgbClr val="FFFFFF"/>
                </a:solidFill>
                <a:latin typeface="Arial" charset="0"/>
              </a:rPr>
              <a:t>Charge created within active volume</a:t>
            </a:r>
            <a:endParaRPr lang="en-US" altLang="en-US">
              <a:solidFill>
                <a:srgbClr val="FFFFFF"/>
              </a:solidFill>
              <a:latin typeface="Arial" charset="0"/>
            </a:endParaRPr>
          </a:p>
        </p:txBody>
      </p:sp>
      <p:sp>
        <p:nvSpPr>
          <p:cNvPr id="81929" name="Text Box 9"/>
          <p:cNvSpPr txBox="1">
            <a:spLocks noChangeArrowheads="1"/>
          </p:cNvSpPr>
          <p:nvPr/>
        </p:nvSpPr>
        <p:spPr bwMode="auto">
          <a:xfrm>
            <a:off x="-49213" y="6142038"/>
            <a:ext cx="25955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de-AT" sz="2000">
                <a:solidFill>
                  <a:srgbClr val="FFFFFF"/>
                </a:solidFill>
                <a:effectLst>
                  <a:outerShdw blurRad="38100" dist="38100" dir="2700000" algn="tl">
                    <a:srgbClr val="000000"/>
                  </a:outerShdw>
                </a:effectLst>
                <a:latin typeface="Arial" charset="0"/>
              </a:rPr>
              <a:t>Response R</a:t>
            </a:r>
            <a:r>
              <a:rPr lang="de-AT" sz="2000" baseline="-25000">
                <a:solidFill>
                  <a:srgbClr val="FFFFFF"/>
                </a:solidFill>
                <a:effectLst>
                  <a:outerShdw blurRad="38100" dist="38100" dir="2700000" algn="tl">
                    <a:srgbClr val="000000"/>
                  </a:outerShdw>
                </a:effectLst>
                <a:latin typeface="Symbol" pitchFamily="18" charset="2"/>
              </a:rPr>
              <a:t>F</a:t>
            </a:r>
            <a:r>
              <a:rPr lang="de-AT" sz="2000">
                <a:solidFill>
                  <a:srgbClr val="FFFFFF"/>
                </a:solidFill>
                <a:effectLst>
                  <a:outerShdw blurRad="38100" dist="38100" dir="2700000" algn="tl">
                    <a:srgbClr val="000000"/>
                  </a:outerShdw>
                </a:effectLst>
                <a:latin typeface="Symbol" pitchFamily="18" charset="2"/>
              </a:rPr>
              <a:t> </a:t>
            </a:r>
            <a:r>
              <a:rPr lang="de-AT" sz="2000">
                <a:solidFill>
                  <a:srgbClr val="FFFFFF"/>
                </a:solidFill>
                <a:effectLst>
                  <a:outerShdw blurRad="38100" dist="38100" dir="2700000" algn="tl">
                    <a:srgbClr val="000000"/>
                  </a:outerShdw>
                </a:effectLst>
                <a:latin typeface="Arial" charset="0"/>
              </a:rPr>
              <a:t>[C cm</a:t>
            </a:r>
            <a:r>
              <a:rPr lang="de-AT" sz="2000" baseline="30000">
                <a:solidFill>
                  <a:srgbClr val="FFFFFF"/>
                </a:solidFill>
                <a:effectLst>
                  <a:outerShdw blurRad="38100" dist="38100" dir="2700000" algn="tl">
                    <a:srgbClr val="000000"/>
                  </a:outerShdw>
                </a:effectLst>
                <a:latin typeface="Arial" charset="0"/>
              </a:rPr>
              <a:t>2</a:t>
            </a:r>
            <a:r>
              <a:rPr lang="de-AT" sz="2000">
                <a:solidFill>
                  <a:srgbClr val="FFFFFF"/>
                </a:solidFill>
                <a:effectLst>
                  <a:outerShdw blurRad="38100" dist="38100" dir="2700000" algn="tl">
                    <a:srgbClr val="000000"/>
                  </a:outerShdw>
                </a:effectLst>
                <a:latin typeface="Arial" charset="0"/>
              </a:rPr>
              <a:t>]</a:t>
            </a:r>
            <a:endParaRPr lang="en-US" sz="2000">
              <a:solidFill>
                <a:srgbClr val="FFFFFF"/>
              </a:solidFill>
              <a:effectLst>
                <a:outerShdw blurRad="38100" dist="38100" dir="2700000" algn="tl">
                  <a:srgbClr val="000000"/>
                </a:outerShdw>
              </a:effectLst>
              <a:latin typeface="Arial" charset="0"/>
            </a:endParaRPr>
          </a:p>
        </p:txBody>
      </p:sp>
      <p:sp>
        <p:nvSpPr>
          <p:cNvPr id="81930" name="Text Box 10"/>
          <p:cNvSpPr txBox="1">
            <a:spLocks noChangeArrowheads="1"/>
          </p:cNvSpPr>
          <p:nvPr/>
        </p:nvSpPr>
        <p:spPr bwMode="auto">
          <a:xfrm>
            <a:off x="3132138" y="6143625"/>
            <a:ext cx="3927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defRPr/>
            </a:pPr>
            <a:r>
              <a:rPr lang="de-AT" sz="2000">
                <a:solidFill>
                  <a:srgbClr val="FFFFFF"/>
                </a:solidFill>
                <a:effectLst>
                  <a:outerShdw blurRad="38100" dist="38100" dir="2700000" algn="tl">
                    <a:srgbClr val="000000"/>
                  </a:outerShdw>
                </a:effectLst>
                <a:latin typeface="Arial" charset="0"/>
              </a:rPr>
              <a:t>Response R</a:t>
            </a:r>
            <a:r>
              <a:rPr lang="de-AT" sz="2000" baseline="-25000">
                <a:solidFill>
                  <a:srgbClr val="FFFFFF"/>
                </a:solidFill>
                <a:effectLst>
                  <a:outerShdw blurRad="38100" dist="38100" dir="2700000" algn="tl">
                    <a:srgbClr val="000000"/>
                  </a:outerShdw>
                </a:effectLst>
                <a:latin typeface="Arial" charset="0"/>
              </a:rPr>
              <a:t>Ka </a:t>
            </a:r>
            <a:r>
              <a:rPr lang="de-AT" sz="2000">
                <a:solidFill>
                  <a:srgbClr val="FFFFFF"/>
                </a:solidFill>
                <a:effectLst>
                  <a:outerShdw blurRad="38100" dist="38100" dir="2700000" algn="tl">
                    <a:srgbClr val="000000"/>
                  </a:outerShdw>
                </a:effectLst>
                <a:latin typeface="Arial" charset="0"/>
              </a:rPr>
              <a:t>[C/Gy]</a:t>
            </a:r>
            <a:r>
              <a:rPr lang="de-AT" sz="2000" b="1" baseline="-25000">
                <a:solidFill>
                  <a:srgbClr val="FFFFFF"/>
                </a:solidFill>
                <a:effectLst>
                  <a:outerShdw blurRad="38100" dist="38100" dir="2700000" algn="tl">
                    <a:srgbClr val="000000"/>
                  </a:outerShdw>
                </a:effectLst>
                <a:latin typeface="Arial" charset="0"/>
              </a:rPr>
              <a:t>,</a:t>
            </a:r>
            <a:r>
              <a:rPr lang="de-AT" sz="2000" baseline="-25000">
                <a:solidFill>
                  <a:srgbClr val="FFFFFF"/>
                </a:solidFill>
                <a:effectLst>
                  <a:outerShdw blurRad="38100" dist="38100" dir="2700000" algn="tl">
                    <a:srgbClr val="000000"/>
                  </a:outerShdw>
                </a:effectLst>
                <a:latin typeface="Arial" charset="0"/>
              </a:rPr>
              <a:t> </a:t>
            </a:r>
            <a:r>
              <a:rPr lang="de-AT" sz="2000">
                <a:solidFill>
                  <a:srgbClr val="FFFFFF"/>
                </a:solidFill>
                <a:effectLst>
                  <a:outerShdw blurRad="38100" dist="38100" dir="2700000" algn="tl">
                    <a:srgbClr val="000000"/>
                  </a:outerShdw>
                </a:effectLst>
                <a:latin typeface="Arial" charset="0"/>
              </a:rPr>
              <a:t>R</a:t>
            </a:r>
            <a:r>
              <a:rPr lang="de-AT" sz="2000" baseline="-25000">
                <a:solidFill>
                  <a:srgbClr val="FFFFFF"/>
                </a:solidFill>
                <a:effectLst>
                  <a:outerShdw blurRad="38100" dist="38100" dir="2700000" algn="tl">
                    <a:srgbClr val="000000"/>
                  </a:outerShdw>
                </a:effectLst>
                <a:latin typeface="Arial" charset="0"/>
              </a:rPr>
              <a:t>H*10 </a:t>
            </a:r>
            <a:r>
              <a:rPr lang="de-AT" sz="2000">
                <a:solidFill>
                  <a:srgbClr val="FFFFFF"/>
                </a:solidFill>
                <a:effectLst>
                  <a:outerShdw blurRad="38100" dist="38100" dir="2700000" algn="tl">
                    <a:srgbClr val="000000"/>
                  </a:outerShdw>
                </a:effectLst>
                <a:latin typeface="Arial" charset="0"/>
              </a:rPr>
              <a:t>[C/Sv]</a:t>
            </a:r>
            <a:endParaRPr lang="en-US" sz="2000">
              <a:solidFill>
                <a:srgbClr val="FFFFFF"/>
              </a:solidFill>
              <a:effectLst>
                <a:outerShdw blurRad="38100" dist="38100" dir="2700000" algn="tl">
                  <a:srgbClr val="000000"/>
                </a:outerShdw>
              </a:effectLst>
              <a:latin typeface="Arial" charset="0"/>
            </a:endParaRPr>
          </a:p>
        </p:txBody>
      </p:sp>
      <p:sp>
        <p:nvSpPr>
          <p:cNvPr id="81931" name="AutoShape 11"/>
          <p:cNvSpPr>
            <a:spLocks noChangeArrowheads="1"/>
          </p:cNvSpPr>
          <p:nvPr/>
        </p:nvSpPr>
        <p:spPr bwMode="auto">
          <a:xfrm>
            <a:off x="533400" y="5562600"/>
            <a:ext cx="457200" cy="609600"/>
          </a:xfrm>
          <a:prstGeom prst="downArrow">
            <a:avLst>
              <a:gd name="adj1" fmla="val 50000"/>
              <a:gd name="adj2" fmla="val 33333"/>
            </a:avLst>
          </a:prstGeom>
          <a:solidFill>
            <a:schemeClr val="accent1"/>
          </a:solidFill>
          <a:ln w="9525">
            <a:solidFill>
              <a:schemeClr val="tx1"/>
            </a:solidFill>
            <a:miter lim="800000"/>
            <a:headEnd/>
            <a:tailEnd/>
          </a:ln>
          <a:effectLst>
            <a:outerShdw dist="35921" dir="2700000" algn="ctr" rotWithShape="0">
              <a:schemeClr val="bg2">
                <a:alpha val="50000"/>
              </a:schemeClr>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81932" name="AutoShape 12"/>
          <p:cNvSpPr>
            <a:spLocks noChangeArrowheads="1"/>
          </p:cNvSpPr>
          <p:nvPr/>
        </p:nvSpPr>
        <p:spPr bwMode="auto">
          <a:xfrm>
            <a:off x="4572000" y="5486400"/>
            <a:ext cx="457200" cy="611188"/>
          </a:xfrm>
          <a:prstGeom prst="downArrow">
            <a:avLst>
              <a:gd name="adj1" fmla="val 50000"/>
              <a:gd name="adj2" fmla="val 33420"/>
            </a:avLst>
          </a:prstGeom>
          <a:solidFill>
            <a:schemeClr val="accent1"/>
          </a:solidFill>
          <a:ln w="9525">
            <a:solidFill>
              <a:schemeClr val="tx1"/>
            </a:solidFill>
            <a:miter lim="800000"/>
            <a:headEnd/>
            <a:tailEnd/>
          </a:ln>
          <a:effectLst>
            <a:outerShdw dist="35921" dir="2700000" algn="ctr" rotWithShape="0">
              <a:schemeClr val="bg2"/>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81933" name="Text Box 13"/>
          <p:cNvSpPr txBox="1">
            <a:spLocks noChangeArrowheads="1"/>
          </p:cNvSpPr>
          <p:nvPr/>
        </p:nvSpPr>
        <p:spPr bwMode="auto">
          <a:xfrm>
            <a:off x="5105400" y="5562600"/>
            <a:ext cx="1878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de-AT" altLang="en-US" sz="1600">
                <a:solidFill>
                  <a:srgbClr val="FFFFFF"/>
                </a:solidFill>
                <a:latin typeface="Arial" charset="0"/>
              </a:rPr>
              <a:t>Conversion factors</a:t>
            </a:r>
            <a:endParaRPr lang="en-US" altLang="en-US" sz="1600" baseline="-25000">
              <a:solidFill>
                <a:srgbClr val="FFFFFF"/>
              </a:solidFill>
              <a:latin typeface="Times New Roman" pitchFamily="18" charset="0"/>
            </a:endParaRPr>
          </a:p>
        </p:txBody>
      </p:sp>
      <p:sp>
        <p:nvSpPr>
          <p:cNvPr id="81934" name="AutoShape 14"/>
          <p:cNvSpPr>
            <a:spLocks noChangeArrowheads="1"/>
          </p:cNvSpPr>
          <p:nvPr/>
        </p:nvSpPr>
        <p:spPr bwMode="auto">
          <a:xfrm>
            <a:off x="2819400" y="3124200"/>
            <a:ext cx="304800" cy="609600"/>
          </a:xfrm>
          <a:prstGeom prst="downArrow">
            <a:avLst>
              <a:gd name="adj1" fmla="val 50000"/>
              <a:gd name="adj2" fmla="val 50000"/>
            </a:avLst>
          </a:prstGeom>
          <a:solidFill>
            <a:srgbClr val="FF0000"/>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81935" name="AutoShape 15"/>
          <p:cNvSpPr>
            <a:spLocks noChangeArrowheads="1"/>
          </p:cNvSpPr>
          <p:nvPr/>
        </p:nvSpPr>
        <p:spPr bwMode="auto">
          <a:xfrm>
            <a:off x="2819400" y="4343400"/>
            <a:ext cx="304800" cy="533400"/>
          </a:xfrm>
          <a:prstGeom prst="downArrow">
            <a:avLst>
              <a:gd name="adj1" fmla="val 50000"/>
              <a:gd name="adj2" fmla="val 43750"/>
            </a:avLst>
          </a:prstGeom>
          <a:solidFill>
            <a:srgbClr val="FF0000"/>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81936" name="Rectangle 16"/>
          <p:cNvSpPr>
            <a:spLocks noChangeArrowheads="1"/>
          </p:cNvSpPr>
          <p:nvPr/>
        </p:nvSpPr>
        <p:spPr bwMode="auto">
          <a:xfrm>
            <a:off x="228600" y="1676400"/>
            <a:ext cx="5334000" cy="685800"/>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endParaRPr lang="de-DE">
              <a:solidFill>
                <a:srgbClr val="FFFFFF"/>
              </a:solidFill>
              <a:effectLst>
                <a:outerShdw blurRad="38100" dist="38100" dir="2700000" algn="tl">
                  <a:srgbClr val="000000"/>
                </a:outerShdw>
              </a:effectLst>
              <a:latin typeface="Arial" charset="0"/>
            </a:endParaRPr>
          </a:p>
        </p:txBody>
      </p:sp>
      <p:sp>
        <p:nvSpPr>
          <p:cNvPr id="9233" name="Text Box 17"/>
          <p:cNvSpPr txBox="1">
            <a:spLocks noChangeArrowheads="1"/>
          </p:cNvSpPr>
          <p:nvPr/>
        </p:nvSpPr>
        <p:spPr bwMode="auto">
          <a:xfrm>
            <a:off x="1341438" y="1752600"/>
            <a:ext cx="31543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de-AT" altLang="en-US">
                <a:solidFill>
                  <a:srgbClr val="FFFFFF"/>
                </a:solidFill>
                <a:latin typeface="Arial" charset="0"/>
              </a:rPr>
              <a:t>Circular parallel beam</a:t>
            </a:r>
            <a:endParaRPr lang="en-US" altLang="en-US">
              <a:solidFill>
                <a:srgbClr val="FFFFFF"/>
              </a:solidFill>
              <a:latin typeface="Arial" charset="0"/>
            </a:endParaRPr>
          </a:p>
        </p:txBody>
      </p:sp>
      <p:sp>
        <p:nvSpPr>
          <p:cNvPr id="81938" name="AutoShape 18"/>
          <p:cNvSpPr>
            <a:spLocks noChangeArrowheads="1"/>
          </p:cNvSpPr>
          <p:nvPr/>
        </p:nvSpPr>
        <p:spPr bwMode="auto">
          <a:xfrm>
            <a:off x="2819400" y="2135188"/>
            <a:ext cx="304800" cy="609600"/>
          </a:xfrm>
          <a:prstGeom prst="downArrow">
            <a:avLst>
              <a:gd name="adj1" fmla="val 50000"/>
              <a:gd name="adj2" fmla="val 50000"/>
            </a:avLst>
          </a:prstGeom>
          <a:solidFill>
            <a:srgbClr val="FF0000"/>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pic>
        <p:nvPicPr>
          <p:cNvPr id="9235" name="Picture 19" descr="IG5-with%20insulators%20-%20half%20open"/>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2514600"/>
            <a:ext cx="1143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6" name="Oval 20"/>
          <p:cNvSpPr>
            <a:spLocks noChangeArrowheads="1"/>
          </p:cNvSpPr>
          <p:nvPr/>
        </p:nvSpPr>
        <p:spPr bwMode="auto">
          <a:xfrm>
            <a:off x="6019800" y="2514600"/>
            <a:ext cx="727075" cy="21336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9237" name="Line 21"/>
          <p:cNvSpPr>
            <a:spLocks noChangeShapeType="1"/>
          </p:cNvSpPr>
          <p:nvPr/>
        </p:nvSpPr>
        <p:spPr bwMode="auto">
          <a:xfrm>
            <a:off x="6248400" y="2895600"/>
            <a:ext cx="1143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38" name="Line 22"/>
          <p:cNvSpPr>
            <a:spLocks noChangeShapeType="1"/>
          </p:cNvSpPr>
          <p:nvPr/>
        </p:nvSpPr>
        <p:spPr bwMode="auto">
          <a:xfrm>
            <a:off x="6248400" y="3048000"/>
            <a:ext cx="1143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39" name="Line 23"/>
          <p:cNvSpPr>
            <a:spLocks noChangeShapeType="1"/>
          </p:cNvSpPr>
          <p:nvPr/>
        </p:nvSpPr>
        <p:spPr bwMode="auto">
          <a:xfrm>
            <a:off x="6248400" y="3200400"/>
            <a:ext cx="1143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40" name="Line 24"/>
          <p:cNvSpPr>
            <a:spLocks noChangeShapeType="1"/>
          </p:cNvSpPr>
          <p:nvPr/>
        </p:nvSpPr>
        <p:spPr bwMode="auto">
          <a:xfrm>
            <a:off x="6248400" y="3352800"/>
            <a:ext cx="1143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41" name="Line 25"/>
          <p:cNvSpPr>
            <a:spLocks noChangeShapeType="1"/>
          </p:cNvSpPr>
          <p:nvPr/>
        </p:nvSpPr>
        <p:spPr bwMode="auto">
          <a:xfrm>
            <a:off x="6248400" y="3505200"/>
            <a:ext cx="1143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42" name="Line 26"/>
          <p:cNvSpPr>
            <a:spLocks noChangeShapeType="1"/>
          </p:cNvSpPr>
          <p:nvPr/>
        </p:nvSpPr>
        <p:spPr bwMode="auto">
          <a:xfrm>
            <a:off x="6248400" y="3657600"/>
            <a:ext cx="1143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43" name="Line 27"/>
          <p:cNvSpPr>
            <a:spLocks noChangeShapeType="1"/>
          </p:cNvSpPr>
          <p:nvPr/>
        </p:nvSpPr>
        <p:spPr bwMode="auto">
          <a:xfrm>
            <a:off x="6248400" y="2743200"/>
            <a:ext cx="1143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44" name="Line 28"/>
          <p:cNvSpPr>
            <a:spLocks noChangeShapeType="1"/>
          </p:cNvSpPr>
          <p:nvPr/>
        </p:nvSpPr>
        <p:spPr bwMode="auto">
          <a:xfrm>
            <a:off x="6248400" y="3810000"/>
            <a:ext cx="1143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45" name="Line 29"/>
          <p:cNvSpPr>
            <a:spLocks noChangeShapeType="1"/>
          </p:cNvSpPr>
          <p:nvPr/>
        </p:nvSpPr>
        <p:spPr bwMode="auto">
          <a:xfrm>
            <a:off x="6248400" y="3962400"/>
            <a:ext cx="1143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46" name="Line 30"/>
          <p:cNvSpPr>
            <a:spLocks noChangeShapeType="1"/>
          </p:cNvSpPr>
          <p:nvPr/>
        </p:nvSpPr>
        <p:spPr bwMode="auto">
          <a:xfrm>
            <a:off x="6248400" y="4113213"/>
            <a:ext cx="1143000"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47" name="Line 31"/>
          <p:cNvSpPr>
            <a:spLocks noChangeShapeType="1"/>
          </p:cNvSpPr>
          <p:nvPr/>
        </p:nvSpPr>
        <p:spPr bwMode="auto">
          <a:xfrm>
            <a:off x="6248400" y="4265613"/>
            <a:ext cx="1143000"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48" name="Line 32"/>
          <p:cNvSpPr>
            <a:spLocks noChangeShapeType="1"/>
          </p:cNvSpPr>
          <p:nvPr/>
        </p:nvSpPr>
        <p:spPr bwMode="auto">
          <a:xfrm>
            <a:off x="6248400" y="4418013"/>
            <a:ext cx="1143000"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Tree>
    <p:extLst>
      <p:ext uri="{BB962C8B-B14F-4D97-AF65-F5344CB8AC3E}">
        <p14:creationId xmlns:p14="http://schemas.microsoft.com/office/powerpoint/2010/main" val="26760876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1926"/>
                                        </p:tgtEl>
                                        <p:attrNameLst>
                                          <p:attrName>style.visibility</p:attrName>
                                        </p:attrNameLst>
                                      </p:cBhvr>
                                      <p:to>
                                        <p:strVal val="visible"/>
                                      </p:to>
                                    </p:set>
                                    <p:animEffect transition="in" filter="fade">
                                      <p:cBhvr>
                                        <p:cTn id="7" dur="1000"/>
                                        <p:tgtEl>
                                          <p:spTgt spid="81926"/>
                                        </p:tgtEl>
                                      </p:cBhvr>
                                    </p:animEffect>
                                    <p:anim calcmode="lin" valueType="num">
                                      <p:cBhvr>
                                        <p:cTn id="8" dur="1000" fill="hold"/>
                                        <p:tgtEl>
                                          <p:spTgt spid="81926"/>
                                        </p:tgtEl>
                                        <p:attrNameLst>
                                          <p:attrName>ppt_x</p:attrName>
                                        </p:attrNameLst>
                                      </p:cBhvr>
                                      <p:tavLst>
                                        <p:tav tm="0">
                                          <p:val>
                                            <p:strVal val="#ppt_x"/>
                                          </p:val>
                                        </p:tav>
                                        <p:tav tm="100000">
                                          <p:val>
                                            <p:strVal val="#ppt_x"/>
                                          </p:val>
                                        </p:tav>
                                      </p:tavLst>
                                    </p:anim>
                                    <p:anim calcmode="lin" valueType="num">
                                      <p:cBhvr>
                                        <p:cTn id="9" dur="1000" fill="hold"/>
                                        <p:tgtEl>
                                          <p:spTgt spid="8192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81938"/>
                                        </p:tgtEl>
                                        <p:attrNameLst>
                                          <p:attrName>style.visibility</p:attrName>
                                        </p:attrNameLst>
                                      </p:cBhvr>
                                      <p:to>
                                        <p:strVal val="visible"/>
                                      </p:to>
                                    </p:set>
                                    <p:animEffect transition="in" filter="fade">
                                      <p:cBhvr>
                                        <p:cTn id="12" dur="1000"/>
                                        <p:tgtEl>
                                          <p:spTgt spid="81938"/>
                                        </p:tgtEl>
                                      </p:cBhvr>
                                    </p:animEffect>
                                    <p:anim calcmode="lin" valueType="num">
                                      <p:cBhvr>
                                        <p:cTn id="13" dur="1000" fill="hold"/>
                                        <p:tgtEl>
                                          <p:spTgt spid="81938"/>
                                        </p:tgtEl>
                                        <p:attrNameLst>
                                          <p:attrName>ppt_x</p:attrName>
                                        </p:attrNameLst>
                                      </p:cBhvr>
                                      <p:tavLst>
                                        <p:tav tm="0">
                                          <p:val>
                                            <p:strVal val="#ppt_x"/>
                                          </p:val>
                                        </p:tav>
                                        <p:tav tm="100000">
                                          <p:val>
                                            <p:strVal val="#ppt_x"/>
                                          </p:val>
                                        </p:tav>
                                      </p:tavLst>
                                    </p:anim>
                                    <p:anim calcmode="lin" valueType="num">
                                      <p:cBhvr>
                                        <p:cTn id="14" dur="1000" fill="hold"/>
                                        <p:tgtEl>
                                          <p:spTgt spid="81938"/>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81927"/>
                                        </p:tgtEl>
                                        <p:attrNameLst>
                                          <p:attrName>style.visibility</p:attrName>
                                        </p:attrNameLst>
                                      </p:cBhvr>
                                      <p:to>
                                        <p:strVal val="visible"/>
                                      </p:to>
                                    </p:set>
                                    <p:animEffect transition="in" filter="fade">
                                      <p:cBhvr>
                                        <p:cTn id="19" dur="1000"/>
                                        <p:tgtEl>
                                          <p:spTgt spid="81927"/>
                                        </p:tgtEl>
                                      </p:cBhvr>
                                    </p:animEffect>
                                    <p:anim calcmode="lin" valueType="num">
                                      <p:cBhvr>
                                        <p:cTn id="20" dur="1000" fill="hold"/>
                                        <p:tgtEl>
                                          <p:spTgt spid="81927"/>
                                        </p:tgtEl>
                                        <p:attrNameLst>
                                          <p:attrName>ppt_x</p:attrName>
                                        </p:attrNameLst>
                                      </p:cBhvr>
                                      <p:tavLst>
                                        <p:tav tm="0">
                                          <p:val>
                                            <p:strVal val="#ppt_x"/>
                                          </p:val>
                                        </p:tav>
                                        <p:tav tm="100000">
                                          <p:val>
                                            <p:strVal val="#ppt_x"/>
                                          </p:val>
                                        </p:tav>
                                      </p:tavLst>
                                    </p:anim>
                                    <p:anim calcmode="lin" valueType="num">
                                      <p:cBhvr>
                                        <p:cTn id="21" dur="1000" fill="hold"/>
                                        <p:tgtEl>
                                          <p:spTgt spid="81927"/>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81934"/>
                                        </p:tgtEl>
                                        <p:attrNameLst>
                                          <p:attrName>style.visibility</p:attrName>
                                        </p:attrNameLst>
                                      </p:cBhvr>
                                      <p:to>
                                        <p:strVal val="visible"/>
                                      </p:to>
                                    </p:set>
                                    <p:animEffect transition="in" filter="fade">
                                      <p:cBhvr>
                                        <p:cTn id="24" dur="1000"/>
                                        <p:tgtEl>
                                          <p:spTgt spid="81934"/>
                                        </p:tgtEl>
                                      </p:cBhvr>
                                    </p:animEffect>
                                    <p:anim calcmode="lin" valueType="num">
                                      <p:cBhvr>
                                        <p:cTn id="25" dur="1000" fill="hold"/>
                                        <p:tgtEl>
                                          <p:spTgt spid="81934"/>
                                        </p:tgtEl>
                                        <p:attrNameLst>
                                          <p:attrName>ppt_x</p:attrName>
                                        </p:attrNameLst>
                                      </p:cBhvr>
                                      <p:tavLst>
                                        <p:tav tm="0">
                                          <p:val>
                                            <p:strVal val="#ppt_x"/>
                                          </p:val>
                                        </p:tav>
                                        <p:tav tm="100000">
                                          <p:val>
                                            <p:strVal val="#ppt_x"/>
                                          </p:val>
                                        </p:tav>
                                      </p:tavLst>
                                    </p:anim>
                                    <p:anim calcmode="lin" valueType="num">
                                      <p:cBhvr>
                                        <p:cTn id="26" dur="1000" fill="hold"/>
                                        <p:tgtEl>
                                          <p:spTgt spid="81934"/>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81935"/>
                                        </p:tgtEl>
                                        <p:attrNameLst>
                                          <p:attrName>style.visibility</p:attrName>
                                        </p:attrNameLst>
                                      </p:cBhvr>
                                      <p:to>
                                        <p:strVal val="visible"/>
                                      </p:to>
                                    </p:set>
                                    <p:animEffect transition="in" filter="fade">
                                      <p:cBhvr>
                                        <p:cTn id="31" dur="1000"/>
                                        <p:tgtEl>
                                          <p:spTgt spid="81935"/>
                                        </p:tgtEl>
                                      </p:cBhvr>
                                    </p:animEffect>
                                    <p:anim calcmode="lin" valueType="num">
                                      <p:cBhvr>
                                        <p:cTn id="32" dur="1000" fill="hold"/>
                                        <p:tgtEl>
                                          <p:spTgt spid="81935"/>
                                        </p:tgtEl>
                                        <p:attrNameLst>
                                          <p:attrName>ppt_x</p:attrName>
                                        </p:attrNameLst>
                                      </p:cBhvr>
                                      <p:tavLst>
                                        <p:tav tm="0">
                                          <p:val>
                                            <p:strVal val="#ppt_x"/>
                                          </p:val>
                                        </p:tav>
                                        <p:tav tm="100000">
                                          <p:val>
                                            <p:strVal val="#ppt_x"/>
                                          </p:val>
                                        </p:tav>
                                      </p:tavLst>
                                    </p:anim>
                                    <p:anim calcmode="lin" valueType="num">
                                      <p:cBhvr>
                                        <p:cTn id="33" dur="1000" fill="hold"/>
                                        <p:tgtEl>
                                          <p:spTgt spid="81935"/>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81928"/>
                                        </p:tgtEl>
                                        <p:attrNameLst>
                                          <p:attrName>style.visibility</p:attrName>
                                        </p:attrNameLst>
                                      </p:cBhvr>
                                      <p:to>
                                        <p:strVal val="visible"/>
                                      </p:to>
                                    </p:set>
                                    <p:animEffect transition="in" filter="fade">
                                      <p:cBhvr>
                                        <p:cTn id="36" dur="1000"/>
                                        <p:tgtEl>
                                          <p:spTgt spid="81928"/>
                                        </p:tgtEl>
                                      </p:cBhvr>
                                    </p:animEffect>
                                    <p:anim calcmode="lin" valueType="num">
                                      <p:cBhvr>
                                        <p:cTn id="37" dur="1000" fill="hold"/>
                                        <p:tgtEl>
                                          <p:spTgt spid="81928"/>
                                        </p:tgtEl>
                                        <p:attrNameLst>
                                          <p:attrName>ppt_x</p:attrName>
                                        </p:attrNameLst>
                                      </p:cBhvr>
                                      <p:tavLst>
                                        <p:tav tm="0">
                                          <p:val>
                                            <p:strVal val="#ppt_x"/>
                                          </p:val>
                                        </p:tav>
                                        <p:tav tm="100000">
                                          <p:val>
                                            <p:strVal val="#ppt_x"/>
                                          </p:val>
                                        </p:tav>
                                      </p:tavLst>
                                    </p:anim>
                                    <p:anim calcmode="lin" valueType="num">
                                      <p:cBhvr>
                                        <p:cTn id="38" dur="1000" fill="hold"/>
                                        <p:tgtEl>
                                          <p:spTgt spid="81928"/>
                                        </p:tgtEl>
                                        <p:attrNameLst>
                                          <p:attrName>ppt_y</p:attrName>
                                        </p:attrNameLst>
                                      </p:cBhvr>
                                      <p:tavLst>
                                        <p:tav tm="0">
                                          <p:val>
                                            <p:strVal val="#ppt_y-.1"/>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81929"/>
                                        </p:tgtEl>
                                        <p:attrNameLst>
                                          <p:attrName>style.visibility</p:attrName>
                                        </p:attrNameLst>
                                      </p:cBhvr>
                                      <p:to>
                                        <p:strVal val="visible"/>
                                      </p:to>
                                    </p:set>
                                    <p:animEffect transition="in" filter="fade">
                                      <p:cBhvr>
                                        <p:cTn id="43" dur="1000"/>
                                        <p:tgtEl>
                                          <p:spTgt spid="81929"/>
                                        </p:tgtEl>
                                      </p:cBhvr>
                                    </p:animEffect>
                                    <p:anim calcmode="lin" valueType="num">
                                      <p:cBhvr>
                                        <p:cTn id="44" dur="1000" fill="hold"/>
                                        <p:tgtEl>
                                          <p:spTgt spid="81929"/>
                                        </p:tgtEl>
                                        <p:attrNameLst>
                                          <p:attrName>ppt_x</p:attrName>
                                        </p:attrNameLst>
                                      </p:cBhvr>
                                      <p:tavLst>
                                        <p:tav tm="0">
                                          <p:val>
                                            <p:strVal val="#ppt_x"/>
                                          </p:val>
                                        </p:tav>
                                        <p:tav tm="100000">
                                          <p:val>
                                            <p:strVal val="#ppt_x"/>
                                          </p:val>
                                        </p:tav>
                                      </p:tavLst>
                                    </p:anim>
                                    <p:anim calcmode="lin" valueType="num">
                                      <p:cBhvr>
                                        <p:cTn id="45" dur="1000" fill="hold"/>
                                        <p:tgtEl>
                                          <p:spTgt spid="81929"/>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81931"/>
                                        </p:tgtEl>
                                        <p:attrNameLst>
                                          <p:attrName>style.visibility</p:attrName>
                                        </p:attrNameLst>
                                      </p:cBhvr>
                                      <p:to>
                                        <p:strVal val="visible"/>
                                      </p:to>
                                    </p:set>
                                    <p:animEffect transition="in" filter="fade">
                                      <p:cBhvr>
                                        <p:cTn id="48" dur="1000"/>
                                        <p:tgtEl>
                                          <p:spTgt spid="81931"/>
                                        </p:tgtEl>
                                      </p:cBhvr>
                                    </p:animEffect>
                                    <p:anim calcmode="lin" valueType="num">
                                      <p:cBhvr>
                                        <p:cTn id="49" dur="1000" fill="hold"/>
                                        <p:tgtEl>
                                          <p:spTgt spid="81931"/>
                                        </p:tgtEl>
                                        <p:attrNameLst>
                                          <p:attrName>ppt_x</p:attrName>
                                        </p:attrNameLst>
                                      </p:cBhvr>
                                      <p:tavLst>
                                        <p:tav tm="0">
                                          <p:val>
                                            <p:strVal val="#ppt_x"/>
                                          </p:val>
                                        </p:tav>
                                        <p:tav tm="100000">
                                          <p:val>
                                            <p:strVal val="#ppt_x"/>
                                          </p:val>
                                        </p:tav>
                                      </p:tavLst>
                                    </p:anim>
                                    <p:anim calcmode="lin" valueType="num">
                                      <p:cBhvr>
                                        <p:cTn id="50" dur="1000" fill="hold"/>
                                        <p:tgtEl>
                                          <p:spTgt spid="81931"/>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81930"/>
                                        </p:tgtEl>
                                        <p:attrNameLst>
                                          <p:attrName>style.visibility</p:attrName>
                                        </p:attrNameLst>
                                      </p:cBhvr>
                                      <p:to>
                                        <p:strVal val="visible"/>
                                      </p:to>
                                    </p:set>
                                    <p:animEffect transition="in" filter="fade">
                                      <p:cBhvr>
                                        <p:cTn id="53" dur="1000"/>
                                        <p:tgtEl>
                                          <p:spTgt spid="81930"/>
                                        </p:tgtEl>
                                      </p:cBhvr>
                                    </p:animEffect>
                                    <p:anim calcmode="lin" valueType="num">
                                      <p:cBhvr>
                                        <p:cTn id="54" dur="1000" fill="hold"/>
                                        <p:tgtEl>
                                          <p:spTgt spid="81930"/>
                                        </p:tgtEl>
                                        <p:attrNameLst>
                                          <p:attrName>ppt_x</p:attrName>
                                        </p:attrNameLst>
                                      </p:cBhvr>
                                      <p:tavLst>
                                        <p:tav tm="0">
                                          <p:val>
                                            <p:strVal val="#ppt_x"/>
                                          </p:val>
                                        </p:tav>
                                        <p:tav tm="100000">
                                          <p:val>
                                            <p:strVal val="#ppt_x"/>
                                          </p:val>
                                        </p:tav>
                                      </p:tavLst>
                                    </p:anim>
                                    <p:anim calcmode="lin" valueType="num">
                                      <p:cBhvr>
                                        <p:cTn id="55" dur="1000" fill="hold"/>
                                        <p:tgtEl>
                                          <p:spTgt spid="8193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81933"/>
                                        </p:tgtEl>
                                        <p:attrNameLst>
                                          <p:attrName>style.visibility</p:attrName>
                                        </p:attrNameLst>
                                      </p:cBhvr>
                                      <p:to>
                                        <p:strVal val="visible"/>
                                      </p:to>
                                    </p:set>
                                    <p:animEffect transition="in" filter="fade">
                                      <p:cBhvr>
                                        <p:cTn id="58" dur="1000"/>
                                        <p:tgtEl>
                                          <p:spTgt spid="81933"/>
                                        </p:tgtEl>
                                      </p:cBhvr>
                                    </p:animEffect>
                                    <p:anim calcmode="lin" valueType="num">
                                      <p:cBhvr>
                                        <p:cTn id="59" dur="1000" fill="hold"/>
                                        <p:tgtEl>
                                          <p:spTgt spid="81933"/>
                                        </p:tgtEl>
                                        <p:attrNameLst>
                                          <p:attrName>ppt_x</p:attrName>
                                        </p:attrNameLst>
                                      </p:cBhvr>
                                      <p:tavLst>
                                        <p:tav tm="0">
                                          <p:val>
                                            <p:strVal val="#ppt_x"/>
                                          </p:val>
                                        </p:tav>
                                        <p:tav tm="100000">
                                          <p:val>
                                            <p:strVal val="#ppt_x"/>
                                          </p:val>
                                        </p:tav>
                                      </p:tavLst>
                                    </p:anim>
                                    <p:anim calcmode="lin" valueType="num">
                                      <p:cBhvr>
                                        <p:cTn id="60" dur="1000" fill="hold"/>
                                        <p:tgtEl>
                                          <p:spTgt spid="81933"/>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81932"/>
                                        </p:tgtEl>
                                        <p:attrNameLst>
                                          <p:attrName>style.visibility</p:attrName>
                                        </p:attrNameLst>
                                      </p:cBhvr>
                                      <p:to>
                                        <p:strVal val="visible"/>
                                      </p:to>
                                    </p:set>
                                    <p:animEffect transition="in" filter="fade">
                                      <p:cBhvr>
                                        <p:cTn id="63" dur="1000"/>
                                        <p:tgtEl>
                                          <p:spTgt spid="81932"/>
                                        </p:tgtEl>
                                      </p:cBhvr>
                                    </p:animEffect>
                                    <p:anim calcmode="lin" valueType="num">
                                      <p:cBhvr>
                                        <p:cTn id="64" dur="1000" fill="hold"/>
                                        <p:tgtEl>
                                          <p:spTgt spid="81932"/>
                                        </p:tgtEl>
                                        <p:attrNameLst>
                                          <p:attrName>ppt_x</p:attrName>
                                        </p:attrNameLst>
                                      </p:cBhvr>
                                      <p:tavLst>
                                        <p:tav tm="0">
                                          <p:val>
                                            <p:strVal val="#ppt_x"/>
                                          </p:val>
                                        </p:tav>
                                        <p:tav tm="100000">
                                          <p:val>
                                            <p:strVal val="#ppt_x"/>
                                          </p:val>
                                        </p:tav>
                                      </p:tavLst>
                                    </p:anim>
                                    <p:anim calcmode="lin" valueType="num">
                                      <p:cBhvr>
                                        <p:cTn id="65" dur="1000" fill="hold"/>
                                        <p:tgtEl>
                                          <p:spTgt spid="819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6" grpId="0"/>
      <p:bldP spid="81927" grpId="0"/>
      <p:bldP spid="81928" grpId="0"/>
      <p:bldP spid="81929" grpId="0"/>
      <p:bldP spid="81930" grpId="0"/>
      <p:bldP spid="81931" grpId="0" animBg="1"/>
      <p:bldP spid="81932" grpId="0" animBg="1"/>
      <p:bldP spid="81933" grpId="0"/>
      <p:bldP spid="81934" grpId="0" animBg="1"/>
      <p:bldP spid="81935" grpId="0" animBg="1"/>
      <p:bldP spid="81938" grpId="0" animBg="1"/>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381000"/>
            <a:ext cx="8229600" cy="760413"/>
          </a:xfrm>
        </p:spPr>
        <p:txBody>
          <a:bodyPr/>
          <a:lstStyle/>
          <a:p>
            <a:pPr eaLnBrk="1" hangingPunct="1">
              <a:defRPr/>
            </a:pPr>
            <a:r>
              <a:rPr lang="en-US" sz="2200"/>
              <a:t>Response to var. particles (R</a:t>
            </a:r>
            <a:r>
              <a:rPr lang="en-US" sz="2200" baseline="-25000">
                <a:latin typeface="Symbol" pitchFamily="18" charset="2"/>
              </a:rPr>
              <a:t>F</a:t>
            </a:r>
            <a:r>
              <a:rPr lang="en-US" sz="2200"/>
              <a:t> for Ar)</a:t>
            </a:r>
          </a:p>
        </p:txBody>
      </p:sp>
      <p:grpSp>
        <p:nvGrpSpPr>
          <p:cNvPr id="10243" name="Group 5"/>
          <p:cNvGrpSpPr>
            <a:grpSpLocks/>
          </p:cNvGrpSpPr>
          <p:nvPr/>
        </p:nvGrpSpPr>
        <p:grpSpPr bwMode="auto">
          <a:xfrm>
            <a:off x="-161925" y="981075"/>
            <a:ext cx="9305925" cy="5876925"/>
            <a:chOff x="-102" y="618"/>
            <a:chExt cx="5862" cy="3702"/>
          </a:xfrm>
        </p:grpSpPr>
        <p:sp>
          <p:nvSpPr>
            <p:cNvPr id="10244" name="Rectangle 4"/>
            <p:cNvSpPr>
              <a:spLocks noChangeArrowheads="1"/>
            </p:cNvSpPr>
            <p:nvPr/>
          </p:nvSpPr>
          <p:spPr bwMode="auto">
            <a:xfrm>
              <a:off x="0" y="618"/>
              <a:ext cx="5647" cy="353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pic>
          <p:nvPicPr>
            <p:cNvPr id="1024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 y="718"/>
              <a:ext cx="5862" cy="3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863811080"/>
      </p:ext>
    </p:extLst>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4"/>
          <p:cNvSpPr>
            <a:spLocks noChangeArrowheads="1"/>
          </p:cNvSpPr>
          <p:nvPr/>
        </p:nvSpPr>
        <p:spPr bwMode="auto">
          <a:xfrm>
            <a:off x="179388" y="1844675"/>
            <a:ext cx="8785225" cy="4824413"/>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grpSp>
        <p:nvGrpSpPr>
          <p:cNvPr id="11267" name="Group 3"/>
          <p:cNvGrpSpPr>
            <a:grpSpLocks/>
          </p:cNvGrpSpPr>
          <p:nvPr/>
        </p:nvGrpSpPr>
        <p:grpSpPr bwMode="auto">
          <a:xfrm>
            <a:off x="381000" y="2743200"/>
            <a:ext cx="8316913" cy="3705225"/>
            <a:chOff x="1620" y="3420"/>
            <a:chExt cx="8820" cy="3600"/>
          </a:xfrm>
        </p:grpSpPr>
        <p:pic>
          <p:nvPicPr>
            <p:cNvPr id="11285" name="Picture 4" descr="H6_concrete_side_CERF_final_overview"/>
            <p:cNvPicPr>
              <a:picLocks noChangeAspect="1" noChangeArrowheads="1"/>
            </p:cNvPicPr>
            <p:nvPr/>
          </p:nvPicPr>
          <p:blipFill>
            <a:blip r:embed="rId2">
              <a:extLst>
                <a:ext uri="{28A0092B-C50C-407E-A947-70E740481C1C}">
                  <a14:useLocalDpi xmlns:a14="http://schemas.microsoft.com/office/drawing/2010/main" val="0"/>
                </a:ext>
              </a:extLst>
            </a:blip>
            <a:srcRect t="23386" b="1848"/>
            <a:stretch>
              <a:fillRect/>
            </a:stretch>
          </p:blipFill>
          <p:spPr bwMode="auto">
            <a:xfrm>
              <a:off x="1800" y="3420"/>
              <a:ext cx="8640" cy="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6" name="Freeform 5"/>
            <p:cNvSpPr>
              <a:spLocks/>
            </p:cNvSpPr>
            <p:nvPr/>
          </p:nvSpPr>
          <p:spPr bwMode="auto">
            <a:xfrm>
              <a:off x="2340" y="6345"/>
              <a:ext cx="1170" cy="450"/>
            </a:xfrm>
            <a:custGeom>
              <a:avLst/>
              <a:gdLst>
                <a:gd name="T0" fmla="*/ 0 w 1170"/>
                <a:gd name="T1" fmla="*/ 450 h 450"/>
                <a:gd name="T2" fmla="*/ 1170 w 1170"/>
                <a:gd name="T3" fmla="*/ 0 h 450"/>
                <a:gd name="T4" fmla="*/ 0 60000 65536"/>
                <a:gd name="T5" fmla="*/ 0 60000 65536"/>
              </a:gdLst>
              <a:ahLst/>
              <a:cxnLst>
                <a:cxn ang="T4">
                  <a:pos x="T0" y="T1"/>
                </a:cxn>
                <a:cxn ang="T5">
                  <a:pos x="T2" y="T3"/>
                </a:cxn>
              </a:cxnLst>
              <a:rect l="0" t="0" r="r" b="b"/>
              <a:pathLst>
                <a:path w="1170" h="450">
                  <a:moveTo>
                    <a:pt x="0" y="450"/>
                  </a:moveTo>
                  <a:lnTo>
                    <a:pt x="1170" y="0"/>
                  </a:lnTo>
                </a:path>
              </a:pathLst>
            </a:custGeom>
            <a:noFill/>
            <a:ln w="9525">
              <a:solidFill>
                <a:srgbClr val="0000FF"/>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solidFill>
                  <a:srgbClr val="FFFFFF"/>
                </a:solidFill>
                <a:latin typeface="Tahoma" pitchFamily="34" charset="0"/>
              </a:endParaRPr>
            </a:p>
          </p:txBody>
        </p:sp>
        <p:sp>
          <p:nvSpPr>
            <p:cNvPr id="11287" name="Text Box 6"/>
            <p:cNvSpPr txBox="1">
              <a:spLocks noChangeArrowheads="1"/>
            </p:cNvSpPr>
            <p:nvPr/>
          </p:nvSpPr>
          <p:spPr bwMode="auto">
            <a:xfrm>
              <a:off x="1620" y="6300"/>
              <a:ext cx="12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en-US" altLang="en-US" sz="1200">
                  <a:solidFill>
                    <a:srgbClr val="000000"/>
                  </a:solidFill>
                  <a:latin typeface="Arial" charset="0"/>
                </a:rPr>
                <a:t>Hadron beam</a:t>
              </a:r>
              <a:endParaRPr lang="en-US" altLang="en-US" sz="1800">
                <a:solidFill>
                  <a:srgbClr val="000000"/>
                </a:solidFill>
                <a:latin typeface="Arial" charset="0"/>
              </a:endParaRPr>
            </a:p>
          </p:txBody>
        </p:sp>
      </p:grpSp>
      <p:sp>
        <p:nvSpPr>
          <p:cNvPr id="11268" name="Text Box 2"/>
          <p:cNvSpPr txBox="1">
            <a:spLocks noChangeArrowheads="1"/>
          </p:cNvSpPr>
          <p:nvPr/>
        </p:nvSpPr>
        <p:spPr bwMode="auto">
          <a:xfrm>
            <a:off x="827088" y="981075"/>
            <a:ext cx="8137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2000">
                <a:solidFill>
                  <a:srgbClr val="FFFFFF"/>
                </a:solidFill>
                <a:latin typeface="Arial" charset="0"/>
              </a:rPr>
              <a:t>B) Calculation of fluence in the range of the measurement positions</a:t>
            </a:r>
          </a:p>
        </p:txBody>
      </p:sp>
      <p:sp>
        <p:nvSpPr>
          <p:cNvPr id="11269" name="Text Box 7"/>
          <p:cNvSpPr txBox="1">
            <a:spLocks noChangeArrowheads="1"/>
          </p:cNvSpPr>
          <p:nvPr/>
        </p:nvSpPr>
        <p:spPr bwMode="auto">
          <a:xfrm>
            <a:off x="5292725" y="2636838"/>
            <a:ext cx="15128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600">
                <a:solidFill>
                  <a:srgbClr val="000000"/>
                </a:solidFill>
                <a:latin typeface="Arial" charset="0"/>
              </a:rPr>
              <a:t>CT6/T10</a:t>
            </a:r>
          </a:p>
        </p:txBody>
      </p:sp>
      <p:grpSp>
        <p:nvGrpSpPr>
          <p:cNvPr id="11270" name="Group 8"/>
          <p:cNvGrpSpPr>
            <a:grpSpLocks/>
          </p:cNvGrpSpPr>
          <p:nvPr/>
        </p:nvGrpSpPr>
        <p:grpSpPr bwMode="auto">
          <a:xfrm>
            <a:off x="3851275" y="2420938"/>
            <a:ext cx="1944688" cy="1728787"/>
            <a:chOff x="2426" y="1525"/>
            <a:chExt cx="1225" cy="1089"/>
          </a:xfrm>
        </p:grpSpPr>
        <p:sp>
          <p:nvSpPr>
            <p:cNvPr id="11272" name="Line 9"/>
            <p:cNvSpPr>
              <a:spLocks noChangeShapeType="1"/>
            </p:cNvSpPr>
            <p:nvPr/>
          </p:nvSpPr>
          <p:spPr bwMode="auto">
            <a:xfrm flipH="1">
              <a:off x="3243" y="1842"/>
              <a:ext cx="408" cy="681"/>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grpSp>
          <p:nvGrpSpPr>
            <p:cNvPr id="11273" name="Group 10"/>
            <p:cNvGrpSpPr>
              <a:grpSpLocks/>
            </p:cNvGrpSpPr>
            <p:nvPr/>
          </p:nvGrpSpPr>
          <p:grpSpPr bwMode="auto">
            <a:xfrm>
              <a:off x="3203" y="2541"/>
              <a:ext cx="91" cy="46"/>
              <a:chOff x="3105" y="2541"/>
              <a:chExt cx="114" cy="65"/>
            </a:xfrm>
          </p:grpSpPr>
          <p:sp>
            <p:nvSpPr>
              <p:cNvPr id="11283" name="Oval 11"/>
              <p:cNvSpPr>
                <a:spLocks noChangeArrowheads="1"/>
              </p:cNvSpPr>
              <p:nvPr/>
            </p:nvSpPr>
            <p:spPr bwMode="auto">
              <a:xfrm>
                <a:off x="3174" y="2541"/>
                <a:ext cx="45" cy="46"/>
              </a:xfrm>
              <a:prstGeom prst="ellipse">
                <a:avLst/>
              </a:prstGeom>
              <a:solidFill>
                <a:schemeClr val="accent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11284" name="Rectangle 12"/>
              <p:cNvSpPr>
                <a:spLocks noChangeArrowheads="1"/>
              </p:cNvSpPr>
              <p:nvPr/>
            </p:nvSpPr>
            <p:spPr bwMode="auto">
              <a:xfrm rot="-1200000">
                <a:off x="3105" y="2560"/>
                <a:ext cx="91" cy="46"/>
              </a:xfrm>
              <a:prstGeom prst="rect">
                <a:avLst/>
              </a:prstGeom>
              <a:solidFill>
                <a:schemeClr val="accent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grpSp>
        <p:grpSp>
          <p:nvGrpSpPr>
            <p:cNvPr id="11274" name="Group 13"/>
            <p:cNvGrpSpPr>
              <a:grpSpLocks/>
            </p:cNvGrpSpPr>
            <p:nvPr/>
          </p:nvGrpSpPr>
          <p:grpSpPr bwMode="auto">
            <a:xfrm>
              <a:off x="3016" y="2568"/>
              <a:ext cx="91" cy="46"/>
              <a:chOff x="3105" y="2541"/>
              <a:chExt cx="114" cy="65"/>
            </a:xfrm>
          </p:grpSpPr>
          <p:sp>
            <p:nvSpPr>
              <p:cNvPr id="11281" name="Oval 14"/>
              <p:cNvSpPr>
                <a:spLocks noChangeArrowheads="1"/>
              </p:cNvSpPr>
              <p:nvPr/>
            </p:nvSpPr>
            <p:spPr bwMode="auto">
              <a:xfrm>
                <a:off x="3174" y="2541"/>
                <a:ext cx="45" cy="46"/>
              </a:xfrm>
              <a:prstGeom prst="ellipse">
                <a:avLst/>
              </a:prstGeom>
              <a:solidFill>
                <a:schemeClr val="accent1"/>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11282" name="Rectangle 15"/>
              <p:cNvSpPr>
                <a:spLocks noChangeArrowheads="1"/>
              </p:cNvSpPr>
              <p:nvPr/>
            </p:nvSpPr>
            <p:spPr bwMode="auto">
              <a:xfrm rot="-1200000">
                <a:off x="3105" y="2560"/>
                <a:ext cx="91" cy="46"/>
              </a:xfrm>
              <a:prstGeom prst="rect">
                <a:avLst/>
              </a:prstGeom>
              <a:solidFill>
                <a:schemeClr val="accent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grpSp>
        <p:sp>
          <p:nvSpPr>
            <p:cNvPr id="11275" name="Line 16"/>
            <p:cNvSpPr>
              <a:spLocks noChangeShapeType="1"/>
            </p:cNvSpPr>
            <p:nvPr/>
          </p:nvSpPr>
          <p:spPr bwMode="auto">
            <a:xfrm flipH="1">
              <a:off x="3061" y="1706"/>
              <a:ext cx="137" cy="862"/>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1276" name="Text Box 17"/>
            <p:cNvSpPr txBox="1">
              <a:spLocks noChangeArrowheads="1"/>
            </p:cNvSpPr>
            <p:nvPr/>
          </p:nvSpPr>
          <p:spPr bwMode="auto">
            <a:xfrm>
              <a:off x="3016" y="1525"/>
              <a:ext cx="49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600">
                  <a:solidFill>
                    <a:srgbClr val="000000"/>
                  </a:solidFill>
                  <a:latin typeface="Arial" charset="0"/>
                </a:rPr>
                <a:t>CT4</a:t>
              </a:r>
            </a:p>
          </p:txBody>
        </p:sp>
        <p:sp>
          <p:nvSpPr>
            <p:cNvPr id="11277" name="Line 18"/>
            <p:cNvSpPr>
              <a:spLocks noChangeShapeType="1"/>
            </p:cNvSpPr>
            <p:nvPr/>
          </p:nvSpPr>
          <p:spPr bwMode="auto">
            <a:xfrm>
              <a:off x="2971" y="2069"/>
              <a:ext cx="3" cy="49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1278" name="Line 19"/>
            <p:cNvSpPr>
              <a:spLocks noChangeShapeType="1"/>
            </p:cNvSpPr>
            <p:nvPr/>
          </p:nvSpPr>
          <p:spPr bwMode="auto">
            <a:xfrm>
              <a:off x="2835" y="2296"/>
              <a:ext cx="0" cy="318"/>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1279" name="Text Box 20"/>
            <p:cNvSpPr txBox="1">
              <a:spLocks noChangeArrowheads="1"/>
            </p:cNvSpPr>
            <p:nvPr/>
          </p:nvSpPr>
          <p:spPr bwMode="auto">
            <a:xfrm>
              <a:off x="2744" y="1888"/>
              <a:ext cx="49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600">
                  <a:solidFill>
                    <a:srgbClr val="000000"/>
                  </a:solidFill>
                  <a:latin typeface="Arial" charset="0"/>
                </a:rPr>
                <a:t>CS2</a:t>
              </a:r>
            </a:p>
          </p:txBody>
        </p:sp>
        <p:sp>
          <p:nvSpPr>
            <p:cNvPr id="11280" name="Text Box 21"/>
            <p:cNvSpPr txBox="1">
              <a:spLocks noChangeArrowheads="1"/>
            </p:cNvSpPr>
            <p:nvPr/>
          </p:nvSpPr>
          <p:spPr bwMode="auto">
            <a:xfrm>
              <a:off x="2426" y="2069"/>
              <a:ext cx="68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600">
                  <a:solidFill>
                    <a:srgbClr val="000000"/>
                  </a:solidFill>
                  <a:latin typeface="Arial" charset="0"/>
                </a:rPr>
                <a:t>CS-50U</a:t>
              </a:r>
            </a:p>
          </p:txBody>
        </p:sp>
      </p:grpSp>
      <p:sp>
        <p:nvSpPr>
          <p:cNvPr id="85014" name="Oval 22"/>
          <p:cNvSpPr>
            <a:spLocks noChangeArrowheads="1"/>
          </p:cNvSpPr>
          <p:nvPr/>
        </p:nvSpPr>
        <p:spPr bwMode="auto">
          <a:xfrm>
            <a:off x="5292725" y="2636838"/>
            <a:ext cx="1079500" cy="360362"/>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Tree>
    <p:extLst>
      <p:ext uri="{BB962C8B-B14F-4D97-AF65-F5344CB8AC3E}">
        <p14:creationId xmlns:p14="http://schemas.microsoft.com/office/powerpoint/2010/main" val="35151073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5014"/>
                                        </p:tgtEl>
                                        <p:attrNameLst>
                                          <p:attrName>style.visibility</p:attrName>
                                        </p:attrNameLst>
                                      </p:cBhvr>
                                      <p:to>
                                        <p:strVal val="visible"/>
                                      </p:to>
                                    </p:set>
                                    <p:animEffect transition="in" filter="dissolve">
                                      <p:cBhvr>
                                        <p:cTn id="7" dur="500"/>
                                        <p:tgtEl>
                                          <p:spTgt spid="85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720080"/>
          </a:xfrm>
        </p:spPr>
        <p:txBody>
          <a:bodyPr>
            <a:normAutofit/>
          </a:bodyPr>
          <a:lstStyle/>
          <a:p>
            <a:r>
              <a:rPr lang="en-US" sz="3200" b="1" dirty="0">
                <a:solidFill>
                  <a:schemeClr val="bg1"/>
                </a:solidFill>
              </a:rPr>
              <a:t>Equivalent dose in an organ or tissue, H</a:t>
            </a:r>
            <a:r>
              <a:rPr lang="en-US" sz="3200" b="1" baseline="-25000" dirty="0">
                <a:solidFill>
                  <a:schemeClr val="bg1"/>
                </a:solidFill>
              </a:rPr>
              <a:t>T</a:t>
            </a:r>
            <a:endParaRPr lang="en-US" sz="3200" baseline="-25000" dirty="0">
              <a:solidFill>
                <a:schemeClr val="bg1"/>
              </a:solidFill>
            </a:endParaRPr>
          </a:p>
        </p:txBody>
      </p:sp>
      <p:sp>
        <p:nvSpPr>
          <p:cNvPr id="5" name="Rectangle 4"/>
          <p:cNvSpPr/>
          <p:nvPr/>
        </p:nvSpPr>
        <p:spPr>
          <a:xfrm>
            <a:off x="5716017" y="3635732"/>
            <a:ext cx="2168351" cy="369332"/>
          </a:xfrm>
          <a:prstGeom prst="rect">
            <a:avLst/>
          </a:prstGeom>
        </p:spPr>
        <p:txBody>
          <a:bodyPr wrap="none">
            <a:spAutoFit/>
          </a:bodyPr>
          <a:lstStyle/>
          <a:p>
            <a:pPr eaLnBrk="1" fontAlgn="auto" hangingPunct="1">
              <a:spcBef>
                <a:spcPts val="0"/>
              </a:spcBef>
              <a:spcAft>
                <a:spcPts val="0"/>
              </a:spcAft>
            </a:pPr>
            <a:r>
              <a:rPr lang="en-US" sz="1800" dirty="0">
                <a:solidFill>
                  <a:schemeClr val="bg1"/>
                </a:solidFill>
                <a:latin typeface="Calibri"/>
              </a:rPr>
              <a:t>ICRP publication 103 </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5997" y="4005064"/>
            <a:ext cx="4410075" cy="2771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44182" y="4790786"/>
            <a:ext cx="3672408" cy="1200329"/>
          </a:xfrm>
          <a:prstGeom prst="rect">
            <a:avLst/>
          </a:prstGeom>
        </p:spPr>
        <p:txBody>
          <a:bodyPr wrap="square">
            <a:spAutoFit/>
          </a:bodyPr>
          <a:lstStyle/>
          <a:p>
            <a:pPr eaLnBrk="1" fontAlgn="auto" hangingPunct="1">
              <a:spcBef>
                <a:spcPts val="0"/>
              </a:spcBef>
              <a:spcAft>
                <a:spcPts val="0"/>
              </a:spcAft>
            </a:pPr>
            <a:r>
              <a:rPr lang="en-US" sz="1800" dirty="0">
                <a:solidFill>
                  <a:schemeClr val="bg1"/>
                </a:solidFill>
                <a:latin typeface="Calibri"/>
              </a:rPr>
              <a:t>The radiation weighting factor (especially for neutrons) has been revised over time and remains controversial</a:t>
            </a:r>
          </a:p>
        </p:txBody>
      </p:sp>
      <p:grpSp>
        <p:nvGrpSpPr>
          <p:cNvPr id="3" name="Group 2"/>
          <p:cNvGrpSpPr/>
          <p:nvPr/>
        </p:nvGrpSpPr>
        <p:grpSpPr>
          <a:xfrm>
            <a:off x="76130" y="1497321"/>
            <a:ext cx="8280920" cy="2138411"/>
            <a:chOff x="-180528" y="3140968"/>
            <a:chExt cx="8280920" cy="2138411"/>
          </a:xfrm>
        </p:grpSpPr>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528" y="3140968"/>
              <a:ext cx="8280920" cy="21384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4626208" y="3776503"/>
              <a:ext cx="576064" cy="4413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schemeClr val="bg1"/>
                </a:solidFill>
              </a:endParaRPr>
            </a:p>
          </p:txBody>
        </p:sp>
      </p:grpSp>
      <p:sp>
        <p:nvSpPr>
          <p:cNvPr id="7" name="Rectangle 6"/>
          <p:cNvSpPr/>
          <p:nvPr/>
        </p:nvSpPr>
        <p:spPr>
          <a:xfrm>
            <a:off x="5580112" y="2132856"/>
            <a:ext cx="1800942" cy="369332"/>
          </a:xfrm>
          <a:prstGeom prst="rect">
            <a:avLst/>
          </a:prstGeom>
        </p:spPr>
        <p:txBody>
          <a:bodyPr wrap="none">
            <a:spAutoFit/>
          </a:bodyPr>
          <a:lstStyle/>
          <a:p>
            <a:pPr eaLnBrk="1" fontAlgn="auto" hangingPunct="1">
              <a:spcBef>
                <a:spcPts val="0"/>
              </a:spcBef>
              <a:spcAft>
                <a:spcPts val="0"/>
              </a:spcAft>
            </a:pPr>
            <a:r>
              <a:rPr lang="en-US" sz="1800" dirty="0">
                <a:latin typeface="Calibri"/>
              </a:rPr>
              <a:t>Unit: Sievert (Sv) </a:t>
            </a:r>
          </a:p>
        </p:txBody>
      </p:sp>
    </p:spTree>
    <p:extLst>
      <p:ext uri="{BB962C8B-B14F-4D97-AF65-F5344CB8AC3E}">
        <p14:creationId xmlns:p14="http://schemas.microsoft.com/office/powerpoint/2010/main" val="3767454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fade">
                                      <p:cBhvr>
                                        <p:cTn id="16" dur="500"/>
                                        <p:tgtEl>
                                          <p:spTgt spid="102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1"/>
          <p:cNvSpPr>
            <a:spLocks noChangeArrowheads="1"/>
          </p:cNvSpPr>
          <p:nvPr/>
        </p:nvSpPr>
        <p:spPr bwMode="auto">
          <a:xfrm>
            <a:off x="179388" y="1196975"/>
            <a:ext cx="8888412" cy="51847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86018" name="Rectangle 2"/>
          <p:cNvSpPr>
            <a:spLocks noGrp="1" noChangeArrowheads="1"/>
          </p:cNvSpPr>
          <p:nvPr>
            <p:ph type="title"/>
          </p:nvPr>
        </p:nvSpPr>
        <p:spPr>
          <a:xfrm>
            <a:off x="457200" y="381000"/>
            <a:ext cx="8229600" cy="588963"/>
          </a:xfrm>
        </p:spPr>
        <p:txBody>
          <a:bodyPr/>
          <a:lstStyle/>
          <a:p>
            <a:pPr eaLnBrk="1" hangingPunct="1">
              <a:defRPr/>
            </a:pPr>
            <a:r>
              <a:rPr lang="de-AT" sz="2400"/>
              <a:t>B) Particle fluence at detector position (CT6/T10)</a:t>
            </a:r>
            <a:endParaRPr lang="en-US" sz="2400"/>
          </a:p>
        </p:txBody>
      </p:sp>
      <p:pic>
        <p:nvPicPr>
          <p:cNvPr id="12292" name="Picture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0" y="1268413"/>
            <a:ext cx="904875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1593436"/>
      </p:ext>
    </p:extLst>
  </p:cSld>
  <p:clrMapOvr>
    <a:masterClrMapping/>
  </p:clrMapOvr>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9"/>
          <p:cNvSpPr>
            <a:spLocks noChangeArrowheads="1"/>
          </p:cNvSpPr>
          <p:nvPr/>
        </p:nvSpPr>
        <p:spPr bwMode="auto">
          <a:xfrm>
            <a:off x="615950" y="1196975"/>
            <a:ext cx="7988300" cy="24479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87043" name="Rectangle 3"/>
          <p:cNvSpPr>
            <a:spLocks noChangeArrowheads="1"/>
          </p:cNvSpPr>
          <p:nvPr/>
        </p:nvSpPr>
        <p:spPr bwMode="auto">
          <a:xfrm>
            <a:off x="609600" y="3789363"/>
            <a:ext cx="8001000" cy="1511300"/>
          </a:xfrm>
          <a:prstGeom prst="rect">
            <a:avLst/>
          </a:prstGeom>
          <a:solidFill>
            <a:schemeClr val="tx1"/>
          </a:solidFill>
          <a:ln w="9525">
            <a:solidFill>
              <a:schemeClr val="accent2"/>
            </a:solidFill>
            <a:miter lim="800000"/>
            <a:headEnd/>
            <a:tailEnd/>
          </a:ln>
          <a:effectLst>
            <a:outerShdw dist="107763" dir="2700000" algn="ctr" rotWithShape="0">
              <a:schemeClr val="bg2">
                <a:alpha val="50000"/>
              </a:schemeClr>
            </a:outerShdw>
          </a:effectLst>
        </p:spPr>
        <p:txBody>
          <a:bodyPr wrap="none" anchor="ctr"/>
          <a:lstStyle/>
          <a:p>
            <a:pPr algn="ctr" eaLnBrk="1" hangingPunct="1">
              <a:defRPr/>
            </a:pPr>
            <a:endParaRPr lang="en-US" sz="2000">
              <a:solidFill>
                <a:srgbClr val="FFFFFF"/>
              </a:solidFill>
              <a:effectLst>
                <a:outerShdw blurRad="38100" dist="38100" dir="2700000" algn="tl">
                  <a:srgbClr val="C0C0C0"/>
                </a:outerShdw>
              </a:effectLst>
              <a:latin typeface="Arial" charset="0"/>
            </a:endParaRPr>
          </a:p>
        </p:txBody>
      </p:sp>
      <p:graphicFrame>
        <p:nvGraphicFramePr>
          <p:cNvPr id="13316" name="Object 4"/>
          <p:cNvGraphicFramePr>
            <a:graphicFrameLocks noChangeAspect="1"/>
          </p:cNvGraphicFramePr>
          <p:nvPr/>
        </p:nvGraphicFramePr>
        <p:xfrm>
          <a:off x="1866900" y="4005263"/>
          <a:ext cx="5127625" cy="1117600"/>
        </p:xfrm>
        <a:graphic>
          <a:graphicData uri="http://schemas.openxmlformats.org/presentationml/2006/ole">
            <mc:AlternateContent xmlns:mc="http://schemas.openxmlformats.org/markup-compatibility/2006">
              <mc:Choice xmlns:v="urn:schemas-microsoft-com:vml" Requires="v">
                <p:oleObj spid="_x0000_s79963" name="Equation" r:id="rId3" imgW="2000334" imgH="438285" progId="Equation.3">
                  <p:embed/>
                </p:oleObj>
              </mc:Choice>
              <mc:Fallback>
                <p:oleObj name="Equation" r:id="rId3" imgW="2000334" imgH="43828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6900" y="4005263"/>
                        <a:ext cx="51276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7" name="Text Box 5"/>
          <p:cNvSpPr txBox="1">
            <a:spLocks noChangeArrowheads="1"/>
          </p:cNvSpPr>
          <p:nvPr/>
        </p:nvSpPr>
        <p:spPr bwMode="auto">
          <a:xfrm>
            <a:off x="762000" y="692150"/>
            <a:ext cx="76962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de-CH" altLang="en-US" sz="2200">
                <a:solidFill>
                  <a:srgbClr val="FFFFFF"/>
                </a:solidFill>
                <a:latin typeface="Arial" charset="0"/>
              </a:rPr>
              <a:t>C) Combination of A and B</a:t>
            </a:r>
            <a:endParaRPr lang="de-DE" altLang="en-US" sz="2200">
              <a:solidFill>
                <a:srgbClr val="FFFFFF"/>
              </a:solidFill>
              <a:latin typeface="Arial" charset="0"/>
            </a:endParaRPr>
          </a:p>
        </p:txBody>
      </p:sp>
      <p:sp>
        <p:nvSpPr>
          <p:cNvPr id="13318" name="Text Box 6"/>
          <p:cNvSpPr txBox="1">
            <a:spLocks noChangeArrowheads="1"/>
          </p:cNvSpPr>
          <p:nvPr/>
        </p:nvSpPr>
        <p:spPr bwMode="auto">
          <a:xfrm>
            <a:off x="1401763" y="6021388"/>
            <a:ext cx="6265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sz="1800">
                <a:solidFill>
                  <a:srgbClr val="FFFFFF"/>
                </a:solidFill>
                <a:latin typeface="Arial" charset="0"/>
              </a:rPr>
              <a:t>Charge leads to counting rate of detector</a:t>
            </a:r>
          </a:p>
        </p:txBody>
      </p:sp>
      <p:pic>
        <p:nvPicPr>
          <p:cNvPr id="1331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0413" y="1414463"/>
            <a:ext cx="3746500" cy="230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088" y="1352550"/>
            <a:ext cx="3455987"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21" name="Text Box 10"/>
          <p:cNvSpPr txBox="1">
            <a:spLocks noChangeArrowheads="1"/>
          </p:cNvSpPr>
          <p:nvPr/>
        </p:nvSpPr>
        <p:spPr bwMode="auto">
          <a:xfrm>
            <a:off x="4283075" y="2205038"/>
            <a:ext cx="3603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en-US" altLang="en-US" sz="2800">
                <a:solidFill>
                  <a:srgbClr val="000000"/>
                </a:solidFill>
              </a:rPr>
              <a:t>x</a:t>
            </a:r>
          </a:p>
        </p:txBody>
      </p:sp>
    </p:spTree>
    <p:extLst>
      <p:ext uri="{BB962C8B-B14F-4D97-AF65-F5344CB8AC3E}">
        <p14:creationId xmlns:p14="http://schemas.microsoft.com/office/powerpoint/2010/main" val="868269032"/>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defRPr/>
            </a:pPr>
            <a:r>
              <a:rPr lang="de-AT" sz="2800"/>
              <a:t>Convolution between fluence and response functions (CT6/T10)</a:t>
            </a:r>
            <a:endParaRPr lang="en-US" sz="2800"/>
          </a:p>
        </p:txBody>
      </p:sp>
      <p:grpSp>
        <p:nvGrpSpPr>
          <p:cNvPr id="88067" name="Group 3"/>
          <p:cNvGrpSpPr>
            <a:grpSpLocks/>
          </p:cNvGrpSpPr>
          <p:nvPr/>
        </p:nvGrpSpPr>
        <p:grpSpPr bwMode="auto">
          <a:xfrm>
            <a:off x="228600" y="2209800"/>
            <a:ext cx="8610600" cy="1676400"/>
            <a:chOff x="240" y="3312"/>
            <a:chExt cx="5424" cy="816"/>
          </a:xfrm>
        </p:grpSpPr>
        <p:sp>
          <p:nvSpPr>
            <p:cNvPr id="14369" name="Rectangle 4"/>
            <p:cNvSpPr>
              <a:spLocks noChangeArrowheads="1"/>
            </p:cNvSpPr>
            <p:nvPr/>
          </p:nvSpPr>
          <p:spPr bwMode="auto">
            <a:xfrm>
              <a:off x="240" y="3312"/>
              <a:ext cx="5424" cy="816"/>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endParaRPr lang="en-US" altLang="en-US" sz="2000">
                <a:solidFill>
                  <a:srgbClr val="2B5481"/>
                </a:solidFill>
                <a:latin typeface="Arial" charset="0"/>
              </a:endParaRPr>
            </a:p>
          </p:txBody>
        </p:sp>
        <p:sp>
          <p:nvSpPr>
            <p:cNvPr id="14370" name="Text Box 5"/>
            <p:cNvSpPr txBox="1">
              <a:spLocks noChangeArrowheads="1"/>
            </p:cNvSpPr>
            <p:nvPr/>
          </p:nvSpPr>
          <p:spPr bwMode="auto">
            <a:xfrm>
              <a:off x="1343" y="3312"/>
              <a:ext cx="3265" cy="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de-AT" altLang="en-US" sz="2600">
                  <a:solidFill>
                    <a:srgbClr val="FFFF00"/>
                  </a:solidFill>
                  <a:latin typeface="Arial" charset="0"/>
                </a:rPr>
                <a:t>Total contribution to response (Ar)</a:t>
              </a:r>
              <a:endParaRPr lang="en-US" altLang="en-US" sz="2600">
                <a:solidFill>
                  <a:srgbClr val="FFFF00"/>
                </a:solidFill>
                <a:latin typeface="Arial" charset="0"/>
              </a:endParaRPr>
            </a:p>
          </p:txBody>
        </p:sp>
      </p:grpSp>
      <p:graphicFrame>
        <p:nvGraphicFramePr>
          <p:cNvPr id="88124" name="Group 60"/>
          <p:cNvGraphicFramePr>
            <a:graphicFrameLocks noGrp="1"/>
          </p:cNvGraphicFramePr>
          <p:nvPr/>
        </p:nvGraphicFramePr>
        <p:xfrm>
          <a:off x="914400" y="2971800"/>
          <a:ext cx="7761288" cy="965200"/>
        </p:xfrm>
        <a:graphic>
          <a:graphicData uri="http://schemas.openxmlformats.org/drawingml/2006/table">
            <a:tbl>
              <a:tblPr/>
              <a:tblGrid>
                <a:gridCol w="2247900">
                  <a:extLst>
                    <a:ext uri="{9D8B030D-6E8A-4147-A177-3AD203B41FA5}">
                      <a16:colId xmlns:a16="http://schemas.microsoft.com/office/drawing/2014/main" val="20000"/>
                    </a:ext>
                  </a:extLst>
                </a:gridCol>
                <a:gridCol w="2012950">
                  <a:extLst>
                    <a:ext uri="{9D8B030D-6E8A-4147-A177-3AD203B41FA5}">
                      <a16:colId xmlns:a16="http://schemas.microsoft.com/office/drawing/2014/main" val="20001"/>
                    </a:ext>
                  </a:extLst>
                </a:gridCol>
                <a:gridCol w="1827213">
                  <a:extLst>
                    <a:ext uri="{9D8B030D-6E8A-4147-A177-3AD203B41FA5}">
                      <a16:colId xmlns:a16="http://schemas.microsoft.com/office/drawing/2014/main" val="20002"/>
                    </a:ext>
                  </a:extLst>
                </a:gridCol>
                <a:gridCol w="1673225">
                  <a:extLst>
                    <a:ext uri="{9D8B030D-6E8A-4147-A177-3AD203B41FA5}">
                      <a16:colId xmlns:a16="http://schemas.microsoft.com/office/drawing/2014/main" val="20003"/>
                    </a:ext>
                  </a:extLst>
                </a:gridCol>
              </a:tblGrid>
              <a:tr h="4826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de-AT" sz="2400" b="0" i="0" u="none" strike="noStrike" cap="none" normalizeH="0" baseline="0">
                          <a:ln>
                            <a:noFill/>
                          </a:ln>
                          <a:solidFill>
                            <a:schemeClr val="tx1"/>
                          </a:solidFill>
                          <a:effectLst>
                            <a:outerShdw blurRad="38100" dist="38100" dir="2700000" algn="tl">
                              <a:srgbClr val="000000"/>
                            </a:outerShdw>
                          </a:effectLst>
                          <a:latin typeface="Tahoma" pitchFamily="34" charset="0"/>
                        </a:rPr>
                        <a:t>Neutron</a:t>
                      </a:r>
                      <a:endPar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de-AT" sz="2400" b="0" i="0" u="none" strike="noStrike" cap="none" normalizeH="0" baseline="0">
                          <a:ln>
                            <a:noFill/>
                          </a:ln>
                          <a:solidFill>
                            <a:schemeClr val="tx1"/>
                          </a:solidFill>
                          <a:effectLst>
                            <a:outerShdw blurRad="38100" dist="38100" dir="2700000" algn="tl">
                              <a:srgbClr val="000000"/>
                            </a:outerShdw>
                          </a:effectLst>
                          <a:latin typeface="Tahoma" pitchFamily="34" charset="0"/>
                        </a:rPr>
                        <a:t>Proton</a:t>
                      </a:r>
                      <a:endPar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de-AT" sz="2400" b="0" i="0" u="none" strike="noStrike" cap="none" normalizeH="0" baseline="0">
                          <a:ln>
                            <a:noFill/>
                          </a:ln>
                          <a:solidFill>
                            <a:schemeClr val="tx1"/>
                          </a:solidFill>
                          <a:effectLst>
                            <a:outerShdw blurRad="38100" dist="38100" dir="2700000" algn="tl">
                              <a:srgbClr val="000000"/>
                            </a:outerShdw>
                          </a:effectLst>
                          <a:latin typeface="Symbol" pitchFamily="18" charset="2"/>
                        </a:rPr>
                        <a:t>p</a:t>
                      </a:r>
                      <a:endParaRPr kumimoji="0" lang="en-US" sz="2400" b="0" i="0" u="none" strike="noStrike" cap="none" normalizeH="0" baseline="0">
                        <a:ln>
                          <a:noFill/>
                        </a:ln>
                        <a:solidFill>
                          <a:schemeClr val="tx1"/>
                        </a:solidFill>
                        <a:effectLst>
                          <a:outerShdw blurRad="38100" dist="38100" dir="2700000" algn="tl">
                            <a:srgbClr val="000000"/>
                          </a:outerShdw>
                        </a:effectLst>
                        <a:latin typeface="Symbol" pitchFamily="18" charset="2"/>
                      </a:endParaRPr>
                    </a:p>
                  </a:txBody>
                  <a:tcP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de-AT" sz="2400" b="0" i="0" u="none" strike="noStrike" cap="none" normalizeH="0" baseline="0">
                          <a:ln>
                            <a:noFill/>
                          </a:ln>
                          <a:solidFill>
                            <a:schemeClr val="tx1"/>
                          </a:solidFill>
                          <a:effectLst>
                            <a:outerShdw blurRad="38100" dist="38100" dir="2700000" algn="tl">
                              <a:srgbClr val="000000"/>
                            </a:outerShdw>
                          </a:effectLst>
                          <a:latin typeface="Symbol" pitchFamily="18" charset="2"/>
                        </a:rPr>
                        <a:t>g</a:t>
                      </a:r>
                      <a:endParaRPr kumimoji="0" lang="en-US" sz="2400" b="0" i="0" u="none" strike="noStrike" cap="none" normalizeH="0" baseline="0">
                        <a:ln>
                          <a:noFill/>
                        </a:ln>
                        <a:solidFill>
                          <a:schemeClr val="tx1"/>
                        </a:solidFill>
                        <a:effectLst>
                          <a:outerShdw blurRad="38100" dist="38100" dir="2700000" algn="tl">
                            <a:srgbClr val="000000"/>
                          </a:outerShdw>
                        </a:effectLst>
                        <a:latin typeface="Symbol" pitchFamily="18" charset="2"/>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4826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2400" b="0" i="0" u="none" strike="noStrike" cap="none" normalizeH="0" baseline="0">
                          <a:ln>
                            <a:noFill/>
                          </a:ln>
                          <a:solidFill>
                            <a:schemeClr val="tx1"/>
                          </a:solidFill>
                          <a:effectLst>
                            <a:outerShdw blurRad="38100" dist="38100" dir="2700000" algn="tl">
                              <a:srgbClr val="000000"/>
                            </a:outerShdw>
                          </a:effectLst>
                          <a:latin typeface="Tahoma" pitchFamily="34" charset="0"/>
                        </a:rPr>
                        <a:t>(30 ± 1)%</a:t>
                      </a:r>
                      <a:r>
                        <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rPr>
                        <a:t> </a:t>
                      </a: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2400" b="0" i="0" u="none" strike="noStrike" cap="none" normalizeH="0" baseline="0">
                          <a:ln>
                            <a:noFill/>
                          </a:ln>
                          <a:solidFill>
                            <a:schemeClr val="tx1"/>
                          </a:solidFill>
                          <a:effectLst>
                            <a:outerShdw blurRad="38100" dist="38100" dir="2700000" algn="tl">
                              <a:srgbClr val="000000"/>
                            </a:outerShdw>
                          </a:effectLst>
                          <a:latin typeface="Tahoma" pitchFamily="34" charset="0"/>
                        </a:rPr>
                        <a:t>(24 ± 3)%</a:t>
                      </a:r>
                      <a:r>
                        <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rPr>
                        <a:t> </a:t>
                      </a: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2400" b="0" i="0" u="none" strike="noStrike" cap="none" normalizeH="0" baseline="0">
                          <a:ln>
                            <a:noFill/>
                          </a:ln>
                          <a:solidFill>
                            <a:schemeClr val="tx1"/>
                          </a:solidFill>
                          <a:effectLst>
                            <a:outerShdw blurRad="38100" dist="38100" dir="2700000" algn="tl">
                              <a:srgbClr val="000000"/>
                            </a:outerShdw>
                          </a:effectLst>
                          <a:latin typeface="Tahoma" pitchFamily="34" charset="0"/>
                        </a:rPr>
                        <a:t>(11 ± 1)%</a:t>
                      </a:r>
                      <a:endPar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2400" b="0" i="0" u="none" strike="noStrike" cap="none" normalizeH="0" baseline="0">
                          <a:ln>
                            <a:noFill/>
                          </a:ln>
                          <a:solidFill>
                            <a:schemeClr val="tx1"/>
                          </a:solidFill>
                          <a:effectLst>
                            <a:outerShdw blurRad="38100" dist="38100" dir="2700000" algn="tl">
                              <a:srgbClr val="000000"/>
                            </a:outerShdw>
                          </a:effectLst>
                          <a:latin typeface="Tahoma" pitchFamily="34" charset="0"/>
                        </a:rPr>
                        <a:t>(35 ± 4)%  </a:t>
                      </a:r>
                      <a:endPar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1"/>
                  </a:ext>
                </a:extLst>
              </a:tr>
            </a:tbl>
          </a:graphicData>
        </a:graphic>
      </p:graphicFrame>
      <p:grpSp>
        <p:nvGrpSpPr>
          <p:cNvPr id="88091" name="Group 27"/>
          <p:cNvGrpSpPr>
            <a:grpSpLocks/>
          </p:cNvGrpSpPr>
          <p:nvPr/>
        </p:nvGrpSpPr>
        <p:grpSpPr bwMode="auto">
          <a:xfrm>
            <a:off x="228600" y="4267200"/>
            <a:ext cx="8686800" cy="1600200"/>
            <a:chOff x="240" y="3312"/>
            <a:chExt cx="5424" cy="816"/>
          </a:xfrm>
        </p:grpSpPr>
        <p:sp>
          <p:nvSpPr>
            <p:cNvPr id="14367" name="Rectangle 28"/>
            <p:cNvSpPr>
              <a:spLocks noChangeArrowheads="1"/>
            </p:cNvSpPr>
            <p:nvPr/>
          </p:nvSpPr>
          <p:spPr bwMode="auto">
            <a:xfrm>
              <a:off x="240" y="3312"/>
              <a:ext cx="5424" cy="816"/>
            </a:xfrm>
            <a:prstGeom prst="rect">
              <a:avLst/>
            </a:prstGeom>
            <a:solidFill>
              <a:srgbClr val="993366"/>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endParaRPr lang="en-US" altLang="en-US" sz="2000">
                <a:solidFill>
                  <a:srgbClr val="2B5481"/>
                </a:solidFill>
                <a:latin typeface="Arial" charset="0"/>
              </a:endParaRPr>
            </a:p>
          </p:txBody>
        </p:sp>
        <p:sp>
          <p:nvSpPr>
            <p:cNvPr id="14368" name="Text Box 29"/>
            <p:cNvSpPr txBox="1">
              <a:spLocks noChangeArrowheads="1"/>
            </p:cNvSpPr>
            <p:nvPr/>
          </p:nvSpPr>
          <p:spPr bwMode="auto">
            <a:xfrm>
              <a:off x="1343" y="3312"/>
              <a:ext cx="3179" cy="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de-AT" altLang="en-US" sz="2600">
                  <a:solidFill>
                    <a:srgbClr val="FFFF00"/>
                  </a:solidFill>
                  <a:latin typeface="Arial" charset="0"/>
                </a:rPr>
                <a:t>Total contribution to response (H)</a:t>
              </a:r>
              <a:endParaRPr lang="en-US" altLang="en-US" sz="2600">
                <a:solidFill>
                  <a:srgbClr val="FFFF00"/>
                </a:solidFill>
                <a:latin typeface="Arial" charset="0"/>
              </a:endParaRPr>
            </a:p>
          </p:txBody>
        </p:sp>
      </p:grpSp>
      <p:graphicFrame>
        <p:nvGraphicFramePr>
          <p:cNvPr id="88094" name="Group 30"/>
          <p:cNvGraphicFramePr>
            <a:graphicFrameLocks noGrp="1"/>
          </p:cNvGraphicFramePr>
          <p:nvPr/>
        </p:nvGraphicFramePr>
        <p:xfrm>
          <a:off x="762000" y="4876800"/>
          <a:ext cx="7696200" cy="990600"/>
        </p:xfrm>
        <a:graphic>
          <a:graphicData uri="http://schemas.openxmlformats.org/drawingml/2006/table">
            <a:tbl>
              <a:tblPr/>
              <a:tblGrid>
                <a:gridCol w="2228850">
                  <a:extLst>
                    <a:ext uri="{9D8B030D-6E8A-4147-A177-3AD203B41FA5}">
                      <a16:colId xmlns:a16="http://schemas.microsoft.com/office/drawing/2014/main" val="20000"/>
                    </a:ext>
                  </a:extLst>
                </a:gridCol>
                <a:gridCol w="1997075">
                  <a:extLst>
                    <a:ext uri="{9D8B030D-6E8A-4147-A177-3AD203B41FA5}">
                      <a16:colId xmlns:a16="http://schemas.microsoft.com/office/drawing/2014/main" val="20001"/>
                    </a:ext>
                  </a:extLst>
                </a:gridCol>
                <a:gridCol w="1811338">
                  <a:extLst>
                    <a:ext uri="{9D8B030D-6E8A-4147-A177-3AD203B41FA5}">
                      <a16:colId xmlns:a16="http://schemas.microsoft.com/office/drawing/2014/main" val="20002"/>
                    </a:ext>
                  </a:extLst>
                </a:gridCol>
                <a:gridCol w="1658937">
                  <a:extLst>
                    <a:ext uri="{9D8B030D-6E8A-4147-A177-3AD203B41FA5}">
                      <a16:colId xmlns:a16="http://schemas.microsoft.com/office/drawing/2014/main" val="20003"/>
                    </a:ext>
                  </a:extLst>
                </a:gridCol>
              </a:tblGrid>
              <a:tr h="5080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de-AT" sz="2400" b="0" i="0" u="none" strike="noStrike" cap="none" normalizeH="0" baseline="0">
                          <a:ln>
                            <a:noFill/>
                          </a:ln>
                          <a:solidFill>
                            <a:schemeClr val="tx1"/>
                          </a:solidFill>
                          <a:effectLst>
                            <a:outerShdw blurRad="38100" dist="38100" dir="2700000" algn="tl">
                              <a:srgbClr val="000000"/>
                            </a:outerShdw>
                          </a:effectLst>
                          <a:latin typeface="Tahoma" pitchFamily="34" charset="0"/>
                        </a:rPr>
                        <a:t>Neutron</a:t>
                      </a:r>
                      <a:endPar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de-AT" sz="2400" b="0" i="0" u="none" strike="noStrike" cap="none" normalizeH="0" baseline="0">
                          <a:ln>
                            <a:noFill/>
                          </a:ln>
                          <a:solidFill>
                            <a:schemeClr val="tx1"/>
                          </a:solidFill>
                          <a:effectLst>
                            <a:outerShdw blurRad="38100" dist="38100" dir="2700000" algn="tl">
                              <a:srgbClr val="000000"/>
                            </a:outerShdw>
                          </a:effectLst>
                          <a:latin typeface="Tahoma" pitchFamily="34" charset="0"/>
                        </a:rPr>
                        <a:t>Proton</a:t>
                      </a:r>
                      <a:endPar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de-AT" sz="2400" b="0" i="0" u="none" strike="noStrike" cap="none" normalizeH="0" baseline="0">
                          <a:ln>
                            <a:noFill/>
                          </a:ln>
                          <a:solidFill>
                            <a:schemeClr val="tx1"/>
                          </a:solidFill>
                          <a:effectLst>
                            <a:outerShdw blurRad="38100" dist="38100" dir="2700000" algn="tl">
                              <a:srgbClr val="000000"/>
                            </a:outerShdw>
                          </a:effectLst>
                          <a:latin typeface="Symbol" pitchFamily="18" charset="2"/>
                        </a:rPr>
                        <a:t>p</a:t>
                      </a:r>
                      <a:endParaRPr kumimoji="0" lang="en-US" sz="2400" b="0" i="0" u="none" strike="noStrike" cap="none" normalizeH="0" baseline="0">
                        <a:ln>
                          <a:noFill/>
                        </a:ln>
                        <a:solidFill>
                          <a:schemeClr val="tx1"/>
                        </a:solidFill>
                        <a:effectLst>
                          <a:outerShdw blurRad="38100" dist="38100" dir="2700000" algn="tl">
                            <a:srgbClr val="000000"/>
                          </a:outerShdw>
                        </a:effectLst>
                        <a:latin typeface="Symbol" pitchFamily="18" charset="2"/>
                      </a:endParaRPr>
                    </a:p>
                  </a:txBody>
                  <a:tcP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de-AT" sz="2400" b="0" i="0" u="none" strike="noStrike" cap="none" normalizeH="0" baseline="0">
                          <a:ln>
                            <a:noFill/>
                          </a:ln>
                          <a:solidFill>
                            <a:schemeClr val="tx1"/>
                          </a:solidFill>
                          <a:effectLst>
                            <a:outerShdw blurRad="38100" dist="38100" dir="2700000" algn="tl">
                              <a:srgbClr val="000000"/>
                            </a:outerShdw>
                          </a:effectLst>
                          <a:latin typeface="Symbol" pitchFamily="18" charset="2"/>
                        </a:rPr>
                        <a:t>g</a:t>
                      </a:r>
                      <a:endParaRPr kumimoji="0" lang="en-US" sz="2400" b="0" i="0" u="none" strike="noStrike" cap="none" normalizeH="0" baseline="0">
                        <a:ln>
                          <a:noFill/>
                        </a:ln>
                        <a:solidFill>
                          <a:schemeClr val="tx1"/>
                        </a:solidFill>
                        <a:effectLst>
                          <a:outerShdw blurRad="38100" dist="38100" dir="2700000" algn="tl">
                            <a:srgbClr val="000000"/>
                          </a:outerShdw>
                        </a:effectLst>
                        <a:latin typeface="Symbol" pitchFamily="18" charset="2"/>
                      </a:endParaRP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48260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2400" b="0" i="0" u="none" strike="noStrike" cap="none" normalizeH="0" baseline="0">
                          <a:ln>
                            <a:noFill/>
                          </a:ln>
                          <a:solidFill>
                            <a:schemeClr val="tx1"/>
                          </a:solidFill>
                          <a:effectLst>
                            <a:outerShdw blurRad="38100" dist="38100" dir="2700000" algn="tl">
                              <a:srgbClr val="000000"/>
                            </a:outerShdw>
                          </a:effectLst>
                          <a:latin typeface="Tahoma" pitchFamily="34" charset="0"/>
                        </a:rPr>
                        <a:t>(59 ± 3)%</a:t>
                      </a:r>
                      <a:r>
                        <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rPr>
                        <a:t> </a:t>
                      </a: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2400" b="0" i="0" u="none" strike="noStrike" cap="none" normalizeH="0" baseline="0">
                          <a:ln>
                            <a:noFill/>
                          </a:ln>
                          <a:solidFill>
                            <a:schemeClr val="tx1"/>
                          </a:solidFill>
                          <a:effectLst>
                            <a:outerShdw blurRad="38100" dist="38100" dir="2700000" algn="tl">
                              <a:srgbClr val="000000"/>
                            </a:outerShdw>
                          </a:effectLst>
                          <a:latin typeface="Tahoma" pitchFamily="34" charset="0"/>
                        </a:rPr>
                        <a:t>(17 ± 2)%</a:t>
                      </a:r>
                      <a:r>
                        <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rPr>
                        <a:t> </a:t>
                      </a: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2400" b="0" i="0" u="none" strike="noStrike" cap="none" normalizeH="0" baseline="0">
                          <a:ln>
                            <a:noFill/>
                          </a:ln>
                          <a:solidFill>
                            <a:schemeClr val="tx1"/>
                          </a:solidFill>
                          <a:effectLst>
                            <a:outerShdw blurRad="38100" dist="38100" dir="2700000" algn="tl">
                              <a:srgbClr val="000000"/>
                            </a:outerShdw>
                          </a:effectLst>
                          <a:latin typeface="Tahoma" pitchFamily="34" charset="0"/>
                        </a:rPr>
                        <a:t> (4 ± 1)%</a:t>
                      </a:r>
                      <a:r>
                        <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rPr>
                        <a:t> </a:t>
                      </a:r>
                    </a:p>
                  </a:txBody>
                  <a:tcP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en-GB" sz="2400" b="0" i="0" u="none" strike="noStrike" cap="none" normalizeH="0" baseline="0">
                          <a:ln>
                            <a:noFill/>
                          </a:ln>
                          <a:solidFill>
                            <a:schemeClr val="tx1"/>
                          </a:solidFill>
                          <a:effectLst>
                            <a:outerShdw blurRad="38100" dist="38100" dir="2700000" algn="tl">
                              <a:srgbClr val="000000"/>
                            </a:outerShdw>
                          </a:effectLst>
                          <a:latin typeface="Tahoma" pitchFamily="34" charset="0"/>
                        </a:rPr>
                        <a:t>(20 ± 2)%</a:t>
                      </a:r>
                      <a:r>
                        <a:rPr kumimoji="0" lang="en-US" sz="2400" b="0" i="0" u="none" strike="noStrike" cap="none" normalizeH="0" baseline="0">
                          <a:ln>
                            <a:noFill/>
                          </a:ln>
                          <a:solidFill>
                            <a:schemeClr val="tx1"/>
                          </a:solidFill>
                          <a:effectLst>
                            <a:outerShdw blurRad="38100" dist="38100" dir="2700000" algn="tl">
                              <a:srgbClr val="000000"/>
                            </a:outerShdw>
                          </a:effectLst>
                          <a:latin typeface="Tahoma" pitchFamily="34" charset="0"/>
                        </a:rPr>
                        <a:t> </a:t>
                      </a:r>
                    </a:p>
                  </a:txBody>
                  <a:tcP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359" name="Line 51"/>
          <p:cNvSpPr>
            <a:spLocks noChangeShapeType="1"/>
          </p:cNvSpPr>
          <p:nvPr/>
        </p:nvSpPr>
        <p:spPr bwMode="auto">
          <a:xfrm>
            <a:off x="685800" y="34290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4360" name="Line 52"/>
          <p:cNvSpPr>
            <a:spLocks noChangeShapeType="1"/>
          </p:cNvSpPr>
          <p:nvPr/>
        </p:nvSpPr>
        <p:spPr bwMode="auto">
          <a:xfrm>
            <a:off x="762000" y="5410200"/>
            <a:ext cx="769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4361" name="Line 53"/>
          <p:cNvSpPr>
            <a:spLocks noChangeShapeType="1"/>
          </p:cNvSpPr>
          <p:nvPr/>
        </p:nvSpPr>
        <p:spPr bwMode="auto">
          <a:xfrm>
            <a:off x="2971800" y="49530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4362" name="Line 54"/>
          <p:cNvSpPr>
            <a:spLocks noChangeShapeType="1"/>
          </p:cNvSpPr>
          <p:nvPr/>
        </p:nvSpPr>
        <p:spPr bwMode="auto">
          <a:xfrm>
            <a:off x="5029200" y="49530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4363" name="Line 55"/>
          <p:cNvSpPr>
            <a:spLocks noChangeShapeType="1"/>
          </p:cNvSpPr>
          <p:nvPr/>
        </p:nvSpPr>
        <p:spPr bwMode="auto">
          <a:xfrm>
            <a:off x="6858000" y="49530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4364" name="Line 56"/>
          <p:cNvSpPr>
            <a:spLocks noChangeShapeType="1"/>
          </p:cNvSpPr>
          <p:nvPr/>
        </p:nvSpPr>
        <p:spPr bwMode="auto">
          <a:xfrm>
            <a:off x="2971800" y="29718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4365" name="Line 57"/>
          <p:cNvSpPr>
            <a:spLocks noChangeShapeType="1"/>
          </p:cNvSpPr>
          <p:nvPr/>
        </p:nvSpPr>
        <p:spPr bwMode="auto">
          <a:xfrm>
            <a:off x="5029200" y="29718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4366" name="Line 58"/>
          <p:cNvSpPr>
            <a:spLocks noChangeShapeType="1"/>
          </p:cNvSpPr>
          <p:nvPr/>
        </p:nvSpPr>
        <p:spPr bwMode="auto">
          <a:xfrm>
            <a:off x="6858000" y="29718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Tree>
    <p:extLst>
      <p:ext uri="{BB962C8B-B14F-4D97-AF65-F5344CB8AC3E}">
        <p14:creationId xmlns:p14="http://schemas.microsoft.com/office/powerpoint/2010/main" val="300906114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88094"/>
                                        </p:tgtEl>
                                        <p:attrNameLst>
                                          <p:attrName>style.visibility</p:attrName>
                                        </p:attrNameLst>
                                      </p:cBhvr>
                                      <p:to>
                                        <p:strVal val="visible"/>
                                      </p:to>
                                    </p:set>
                                    <p:animEffect transition="in" filter="wipe(down)">
                                      <p:cBhvr>
                                        <p:cTn id="7" dur="500"/>
                                        <p:tgtEl>
                                          <p:spTgt spid="88094"/>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88067"/>
                                        </p:tgtEl>
                                        <p:attrNameLst>
                                          <p:attrName>style.visibility</p:attrName>
                                        </p:attrNameLst>
                                      </p:cBhvr>
                                      <p:to>
                                        <p:strVal val="visible"/>
                                      </p:to>
                                    </p:set>
                                    <p:animEffect transition="in" filter="wipe(down)">
                                      <p:cBhvr>
                                        <p:cTn id="11" dur="500"/>
                                        <p:tgtEl>
                                          <p:spTgt spid="88067"/>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88124"/>
                                        </p:tgtEl>
                                        <p:attrNameLst>
                                          <p:attrName>style.visibility</p:attrName>
                                        </p:attrNameLst>
                                      </p:cBhvr>
                                      <p:to>
                                        <p:strVal val="visible"/>
                                      </p:to>
                                    </p:set>
                                    <p:animEffect transition="in" filter="wipe(down)">
                                      <p:cBhvr>
                                        <p:cTn id="15" dur="500"/>
                                        <p:tgtEl>
                                          <p:spTgt spid="88124"/>
                                        </p:tgtEl>
                                      </p:cBhvr>
                                    </p:animEffect>
                                  </p:childTnLst>
                                </p:cTn>
                              </p:par>
                            </p:childTnLst>
                          </p:cTn>
                        </p:par>
                        <p:par>
                          <p:cTn id="16" fill="hold" nodeType="afterGroup">
                            <p:stCondLst>
                              <p:cond delay="1500"/>
                            </p:stCondLst>
                            <p:childTnLst>
                              <p:par>
                                <p:cTn id="17" presetID="22" presetClass="entr" presetSubtype="4" fill="hold" nodeType="afterEffect">
                                  <p:stCondLst>
                                    <p:cond delay="0"/>
                                  </p:stCondLst>
                                  <p:childTnLst>
                                    <p:set>
                                      <p:cBhvr>
                                        <p:cTn id="18" dur="1" fill="hold">
                                          <p:stCondLst>
                                            <p:cond delay="0"/>
                                          </p:stCondLst>
                                        </p:cTn>
                                        <p:tgtEl>
                                          <p:spTgt spid="88091"/>
                                        </p:tgtEl>
                                        <p:attrNameLst>
                                          <p:attrName>style.visibility</p:attrName>
                                        </p:attrNameLst>
                                      </p:cBhvr>
                                      <p:to>
                                        <p:strVal val="visible"/>
                                      </p:to>
                                    </p:set>
                                    <p:animEffect transition="in" filter="wipe(down)">
                                      <p:cBhvr>
                                        <p:cTn id="19" dur="500"/>
                                        <p:tgtEl>
                                          <p:spTgt spid="880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0" y="287338"/>
            <a:ext cx="9677400" cy="62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defRPr/>
            </a:pPr>
            <a:r>
              <a:rPr lang="de-CH">
                <a:solidFill>
                  <a:srgbClr val="E5FFFF"/>
                </a:solidFill>
                <a:effectLst>
                  <a:outerShdw blurRad="38100" dist="38100" dir="2700000" algn="tl">
                    <a:srgbClr val="000000"/>
                  </a:outerShdw>
                </a:effectLst>
                <a:latin typeface="Tahoma" pitchFamily="34" charset="0"/>
              </a:rPr>
              <a:t>Ratio between simulation and experiment</a:t>
            </a:r>
            <a:endParaRPr lang="de-DE">
              <a:solidFill>
                <a:srgbClr val="E5FFFF"/>
              </a:solidFill>
              <a:effectLst>
                <a:outerShdw blurRad="38100" dist="38100" dir="2700000" algn="tl">
                  <a:srgbClr val="000000"/>
                </a:outerShdw>
              </a:effectLst>
              <a:latin typeface="Tahoma" pitchFamily="34" charset="0"/>
            </a:endParaRPr>
          </a:p>
        </p:txBody>
      </p:sp>
      <p:grpSp>
        <p:nvGrpSpPr>
          <p:cNvPr id="89093" name="Group 5"/>
          <p:cNvGrpSpPr>
            <a:grpSpLocks/>
          </p:cNvGrpSpPr>
          <p:nvPr/>
        </p:nvGrpSpPr>
        <p:grpSpPr bwMode="auto">
          <a:xfrm>
            <a:off x="0" y="1052513"/>
            <a:ext cx="9144000" cy="5472112"/>
            <a:chOff x="0" y="663"/>
            <a:chExt cx="5760" cy="3447"/>
          </a:xfrm>
        </p:grpSpPr>
        <p:sp>
          <p:nvSpPr>
            <p:cNvPr id="15364" name="Rectangle 4"/>
            <p:cNvSpPr>
              <a:spLocks noChangeArrowheads="1"/>
            </p:cNvSpPr>
            <p:nvPr/>
          </p:nvSpPr>
          <p:spPr bwMode="auto">
            <a:xfrm>
              <a:off x="0" y="663"/>
              <a:ext cx="5760" cy="335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pic>
          <p:nvPicPr>
            <p:cNvPr id="1536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 y="704"/>
              <a:ext cx="5547" cy="3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492315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9093"/>
                                        </p:tgtEl>
                                        <p:attrNameLst>
                                          <p:attrName>style.visibility</p:attrName>
                                        </p:attrNameLst>
                                      </p:cBhvr>
                                      <p:to>
                                        <p:strVal val="visible"/>
                                      </p:to>
                                    </p:set>
                                    <p:animEffect transition="in" filter="dissolve">
                                      <p:cBhvr>
                                        <p:cTn id="7" dur="500"/>
                                        <p:tgtEl>
                                          <p:spTgt spid="890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042988" y="739775"/>
            <a:ext cx="727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b="1">
                <a:solidFill>
                  <a:srgbClr val="FF0000"/>
                </a:solidFill>
                <a:latin typeface="Arial" charset="0"/>
              </a:rPr>
              <a:t>Experimental set-up in the CERF target area</a:t>
            </a:r>
          </a:p>
        </p:txBody>
      </p:sp>
      <p:pic>
        <p:nvPicPr>
          <p:cNvPr id="16387" name="Picture 3" descr="H6_concrete_side_CERF_final"/>
          <p:cNvPicPr>
            <a:picLocks noChangeAspect="1" noChangeArrowheads="1"/>
          </p:cNvPicPr>
          <p:nvPr/>
        </p:nvPicPr>
        <p:blipFill>
          <a:blip r:embed="rId2">
            <a:extLst>
              <a:ext uri="{28A0092B-C50C-407E-A947-70E740481C1C}">
                <a14:useLocalDpi xmlns:a14="http://schemas.microsoft.com/office/drawing/2010/main" val="0"/>
              </a:ext>
            </a:extLst>
          </a:blip>
          <a:srcRect l="16667" r="4167"/>
          <a:stretch>
            <a:fillRect/>
          </a:stretch>
        </p:blipFill>
        <p:spPr bwMode="auto">
          <a:xfrm>
            <a:off x="107950" y="2409825"/>
            <a:ext cx="5616575" cy="404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1140" name="Group 4"/>
          <p:cNvGrpSpPr>
            <a:grpSpLocks/>
          </p:cNvGrpSpPr>
          <p:nvPr/>
        </p:nvGrpSpPr>
        <p:grpSpPr bwMode="auto">
          <a:xfrm>
            <a:off x="255588" y="1989138"/>
            <a:ext cx="4433887" cy="2355850"/>
            <a:chOff x="161" y="1253"/>
            <a:chExt cx="2793" cy="1484"/>
          </a:xfrm>
        </p:grpSpPr>
        <p:sp>
          <p:nvSpPr>
            <p:cNvPr id="16403" name="Freeform 5"/>
            <p:cNvSpPr>
              <a:spLocks/>
            </p:cNvSpPr>
            <p:nvPr/>
          </p:nvSpPr>
          <p:spPr bwMode="auto">
            <a:xfrm>
              <a:off x="2652" y="1475"/>
              <a:ext cx="77" cy="508"/>
            </a:xfrm>
            <a:custGeom>
              <a:avLst/>
              <a:gdLst>
                <a:gd name="T0" fmla="*/ 77 w 150"/>
                <a:gd name="T1" fmla="*/ 0 h 960"/>
                <a:gd name="T2" fmla="*/ 0 w 150"/>
                <a:gd name="T3" fmla="*/ 508 h 960"/>
                <a:gd name="T4" fmla="*/ 0 60000 65536"/>
                <a:gd name="T5" fmla="*/ 0 60000 65536"/>
              </a:gdLst>
              <a:ahLst/>
              <a:cxnLst>
                <a:cxn ang="T4">
                  <a:pos x="T0" y="T1"/>
                </a:cxn>
                <a:cxn ang="T5">
                  <a:pos x="T2" y="T3"/>
                </a:cxn>
              </a:cxnLst>
              <a:rect l="0" t="0" r="r" b="b"/>
              <a:pathLst>
                <a:path w="150" h="960">
                  <a:moveTo>
                    <a:pt x="150" y="0"/>
                  </a:moveTo>
                  <a:lnTo>
                    <a:pt x="0" y="960"/>
                  </a:ln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solidFill>
                  <a:srgbClr val="FFFFFF"/>
                </a:solidFill>
                <a:latin typeface="Tahoma" pitchFamily="34" charset="0"/>
              </a:endParaRPr>
            </a:p>
          </p:txBody>
        </p:sp>
        <p:sp>
          <p:nvSpPr>
            <p:cNvPr id="16404" name="Freeform 6"/>
            <p:cNvSpPr>
              <a:spLocks/>
            </p:cNvSpPr>
            <p:nvPr/>
          </p:nvSpPr>
          <p:spPr bwMode="auto">
            <a:xfrm>
              <a:off x="2248" y="1475"/>
              <a:ext cx="86" cy="635"/>
            </a:xfrm>
            <a:custGeom>
              <a:avLst/>
              <a:gdLst>
                <a:gd name="T0" fmla="*/ 86 w 165"/>
                <a:gd name="T1" fmla="*/ 0 h 1200"/>
                <a:gd name="T2" fmla="*/ 0 w 165"/>
                <a:gd name="T3" fmla="*/ 635 h 1200"/>
                <a:gd name="T4" fmla="*/ 0 60000 65536"/>
                <a:gd name="T5" fmla="*/ 0 60000 65536"/>
              </a:gdLst>
              <a:ahLst/>
              <a:cxnLst>
                <a:cxn ang="T4">
                  <a:pos x="T0" y="T1"/>
                </a:cxn>
                <a:cxn ang="T5">
                  <a:pos x="T2" y="T3"/>
                </a:cxn>
              </a:cxnLst>
              <a:rect l="0" t="0" r="r" b="b"/>
              <a:pathLst>
                <a:path w="165" h="1200">
                  <a:moveTo>
                    <a:pt x="165" y="0"/>
                  </a:moveTo>
                  <a:lnTo>
                    <a:pt x="0" y="1200"/>
                  </a:ln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solidFill>
                  <a:srgbClr val="FFFFFF"/>
                </a:solidFill>
                <a:latin typeface="Tahoma" pitchFamily="34" charset="0"/>
              </a:endParaRPr>
            </a:p>
          </p:txBody>
        </p:sp>
        <p:sp>
          <p:nvSpPr>
            <p:cNvPr id="16405" name="Freeform 7"/>
            <p:cNvSpPr>
              <a:spLocks/>
            </p:cNvSpPr>
            <p:nvPr/>
          </p:nvSpPr>
          <p:spPr bwMode="auto">
            <a:xfrm>
              <a:off x="1744" y="1451"/>
              <a:ext cx="171" cy="834"/>
            </a:xfrm>
            <a:custGeom>
              <a:avLst/>
              <a:gdLst>
                <a:gd name="T0" fmla="*/ 171 w 330"/>
                <a:gd name="T1" fmla="*/ 0 h 1575"/>
                <a:gd name="T2" fmla="*/ 0 w 330"/>
                <a:gd name="T3" fmla="*/ 834 h 1575"/>
                <a:gd name="T4" fmla="*/ 0 60000 65536"/>
                <a:gd name="T5" fmla="*/ 0 60000 65536"/>
              </a:gdLst>
              <a:ahLst/>
              <a:cxnLst>
                <a:cxn ang="T4">
                  <a:pos x="T0" y="T1"/>
                </a:cxn>
                <a:cxn ang="T5">
                  <a:pos x="T2" y="T3"/>
                </a:cxn>
              </a:cxnLst>
              <a:rect l="0" t="0" r="r" b="b"/>
              <a:pathLst>
                <a:path w="330" h="1575">
                  <a:moveTo>
                    <a:pt x="330" y="0"/>
                  </a:moveTo>
                  <a:lnTo>
                    <a:pt x="0" y="1575"/>
                  </a:ln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solidFill>
                  <a:srgbClr val="FFFFFF"/>
                </a:solidFill>
                <a:latin typeface="Tahoma" pitchFamily="34" charset="0"/>
              </a:endParaRPr>
            </a:p>
          </p:txBody>
        </p:sp>
        <p:sp>
          <p:nvSpPr>
            <p:cNvPr id="16406" name="Freeform 8"/>
            <p:cNvSpPr>
              <a:spLocks/>
            </p:cNvSpPr>
            <p:nvPr/>
          </p:nvSpPr>
          <p:spPr bwMode="auto">
            <a:xfrm>
              <a:off x="1387" y="1451"/>
              <a:ext cx="132" cy="1048"/>
            </a:xfrm>
            <a:custGeom>
              <a:avLst/>
              <a:gdLst>
                <a:gd name="T0" fmla="*/ 0 w 255"/>
                <a:gd name="T1" fmla="*/ 0 h 1980"/>
                <a:gd name="T2" fmla="*/ 132 w 255"/>
                <a:gd name="T3" fmla="*/ 1048 h 1980"/>
                <a:gd name="T4" fmla="*/ 0 60000 65536"/>
                <a:gd name="T5" fmla="*/ 0 60000 65536"/>
              </a:gdLst>
              <a:ahLst/>
              <a:cxnLst>
                <a:cxn ang="T4">
                  <a:pos x="T0" y="T1"/>
                </a:cxn>
                <a:cxn ang="T5">
                  <a:pos x="T2" y="T3"/>
                </a:cxn>
              </a:cxnLst>
              <a:rect l="0" t="0" r="r" b="b"/>
              <a:pathLst>
                <a:path w="255" h="1980">
                  <a:moveTo>
                    <a:pt x="0" y="0"/>
                  </a:moveTo>
                  <a:lnTo>
                    <a:pt x="255" y="1980"/>
                  </a:ln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solidFill>
                  <a:srgbClr val="FFFFFF"/>
                </a:solidFill>
                <a:latin typeface="Tahoma" pitchFamily="34" charset="0"/>
              </a:endParaRPr>
            </a:p>
          </p:txBody>
        </p:sp>
        <p:sp>
          <p:nvSpPr>
            <p:cNvPr id="16407" name="Freeform 9"/>
            <p:cNvSpPr>
              <a:spLocks/>
            </p:cNvSpPr>
            <p:nvPr/>
          </p:nvSpPr>
          <p:spPr bwMode="auto">
            <a:xfrm>
              <a:off x="984" y="1467"/>
              <a:ext cx="341" cy="1151"/>
            </a:xfrm>
            <a:custGeom>
              <a:avLst/>
              <a:gdLst>
                <a:gd name="T0" fmla="*/ 0 w 660"/>
                <a:gd name="T1" fmla="*/ 0 h 2175"/>
                <a:gd name="T2" fmla="*/ 341 w 660"/>
                <a:gd name="T3" fmla="*/ 1151 h 2175"/>
                <a:gd name="T4" fmla="*/ 0 60000 65536"/>
                <a:gd name="T5" fmla="*/ 0 60000 65536"/>
              </a:gdLst>
              <a:ahLst/>
              <a:cxnLst>
                <a:cxn ang="T4">
                  <a:pos x="T0" y="T1"/>
                </a:cxn>
                <a:cxn ang="T5">
                  <a:pos x="T2" y="T3"/>
                </a:cxn>
              </a:cxnLst>
              <a:rect l="0" t="0" r="r" b="b"/>
              <a:pathLst>
                <a:path w="660" h="2175">
                  <a:moveTo>
                    <a:pt x="0" y="0"/>
                  </a:moveTo>
                  <a:lnTo>
                    <a:pt x="660" y="2175"/>
                  </a:ln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solidFill>
                  <a:srgbClr val="FFFFFF"/>
                </a:solidFill>
                <a:latin typeface="Tahoma" pitchFamily="34" charset="0"/>
              </a:endParaRPr>
            </a:p>
          </p:txBody>
        </p:sp>
        <p:sp>
          <p:nvSpPr>
            <p:cNvPr id="16408" name="Freeform 10"/>
            <p:cNvSpPr>
              <a:spLocks/>
            </p:cNvSpPr>
            <p:nvPr/>
          </p:nvSpPr>
          <p:spPr bwMode="auto">
            <a:xfrm>
              <a:off x="402" y="1483"/>
              <a:ext cx="737" cy="1254"/>
            </a:xfrm>
            <a:custGeom>
              <a:avLst/>
              <a:gdLst>
                <a:gd name="T0" fmla="*/ 0 w 1425"/>
                <a:gd name="T1" fmla="*/ 0 h 2370"/>
                <a:gd name="T2" fmla="*/ 737 w 1425"/>
                <a:gd name="T3" fmla="*/ 1254 h 2370"/>
                <a:gd name="T4" fmla="*/ 0 60000 65536"/>
                <a:gd name="T5" fmla="*/ 0 60000 65536"/>
              </a:gdLst>
              <a:ahLst/>
              <a:cxnLst>
                <a:cxn ang="T4">
                  <a:pos x="T0" y="T1"/>
                </a:cxn>
                <a:cxn ang="T5">
                  <a:pos x="T2" y="T3"/>
                </a:cxn>
              </a:cxnLst>
              <a:rect l="0" t="0" r="r" b="b"/>
              <a:pathLst>
                <a:path w="1425" h="2370">
                  <a:moveTo>
                    <a:pt x="0" y="0"/>
                  </a:moveTo>
                  <a:lnTo>
                    <a:pt x="1425" y="2370"/>
                  </a:ln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sz="1800">
                <a:solidFill>
                  <a:srgbClr val="FFFFFF"/>
                </a:solidFill>
                <a:latin typeface="Tahoma" pitchFamily="34" charset="0"/>
              </a:endParaRPr>
            </a:p>
          </p:txBody>
        </p:sp>
        <p:sp>
          <p:nvSpPr>
            <p:cNvPr id="16409" name="Text Box 11"/>
            <p:cNvSpPr txBox="1">
              <a:spLocks noChangeArrowheads="1"/>
            </p:cNvSpPr>
            <p:nvPr/>
          </p:nvSpPr>
          <p:spPr bwMode="auto">
            <a:xfrm>
              <a:off x="161" y="1253"/>
              <a:ext cx="46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en-US" altLang="en-US" sz="1200">
                  <a:solidFill>
                    <a:srgbClr val="FFFFFF"/>
                  </a:solidFill>
                  <a:latin typeface="Arial" charset="0"/>
                </a:rPr>
                <a:t>Pos 1</a:t>
              </a:r>
              <a:endParaRPr lang="en-US" altLang="en-US" sz="1800">
                <a:solidFill>
                  <a:srgbClr val="FFFFFF"/>
                </a:solidFill>
                <a:latin typeface="Arial" charset="0"/>
              </a:endParaRPr>
            </a:p>
          </p:txBody>
        </p:sp>
        <p:sp>
          <p:nvSpPr>
            <p:cNvPr id="16410" name="Text Box 12"/>
            <p:cNvSpPr txBox="1">
              <a:spLocks noChangeArrowheads="1"/>
            </p:cNvSpPr>
            <p:nvPr/>
          </p:nvSpPr>
          <p:spPr bwMode="auto">
            <a:xfrm>
              <a:off x="720" y="1253"/>
              <a:ext cx="46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en-US" altLang="en-US" sz="1200">
                  <a:solidFill>
                    <a:srgbClr val="FFFFFF"/>
                  </a:solidFill>
                  <a:latin typeface="Arial" charset="0"/>
                </a:rPr>
                <a:t>Pos 2</a:t>
              </a:r>
              <a:endParaRPr lang="en-US" altLang="en-US" sz="1800">
                <a:solidFill>
                  <a:srgbClr val="FFFFFF"/>
                </a:solidFill>
                <a:latin typeface="Arial" charset="0"/>
              </a:endParaRPr>
            </a:p>
          </p:txBody>
        </p:sp>
        <p:sp>
          <p:nvSpPr>
            <p:cNvPr id="16411" name="Text Box 13"/>
            <p:cNvSpPr txBox="1">
              <a:spLocks noChangeArrowheads="1"/>
            </p:cNvSpPr>
            <p:nvPr/>
          </p:nvSpPr>
          <p:spPr bwMode="auto">
            <a:xfrm>
              <a:off x="1185" y="1253"/>
              <a:ext cx="46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en-US" altLang="en-US" sz="1200">
                  <a:solidFill>
                    <a:srgbClr val="FFFFFF"/>
                  </a:solidFill>
                  <a:latin typeface="Arial" charset="0"/>
                </a:rPr>
                <a:t>Pos 3</a:t>
              </a:r>
              <a:endParaRPr lang="en-US" altLang="en-US" sz="1800">
                <a:solidFill>
                  <a:srgbClr val="FFFFFF"/>
                </a:solidFill>
                <a:latin typeface="Arial" charset="0"/>
              </a:endParaRPr>
            </a:p>
          </p:txBody>
        </p:sp>
        <p:sp>
          <p:nvSpPr>
            <p:cNvPr id="16412" name="Text Box 14"/>
            <p:cNvSpPr txBox="1">
              <a:spLocks noChangeArrowheads="1"/>
            </p:cNvSpPr>
            <p:nvPr/>
          </p:nvSpPr>
          <p:spPr bwMode="auto">
            <a:xfrm>
              <a:off x="1744" y="1253"/>
              <a:ext cx="46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en-US" altLang="en-US" sz="1200">
                  <a:solidFill>
                    <a:srgbClr val="FFFFFF"/>
                  </a:solidFill>
                  <a:latin typeface="Arial" charset="0"/>
                </a:rPr>
                <a:t>Pos 4</a:t>
              </a:r>
              <a:endParaRPr lang="en-US" altLang="en-US" sz="1800">
                <a:solidFill>
                  <a:srgbClr val="FFFFFF"/>
                </a:solidFill>
                <a:latin typeface="Arial" charset="0"/>
              </a:endParaRPr>
            </a:p>
          </p:txBody>
        </p:sp>
        <p:sp>
          <p:nvSpPr>
            <p:cNvPr id="16413" name="Text Box 15"/>
            <p:cNvSpPr txBox="1">
              <a:spLocks noChangeArrowheads="1"/>
            </p:cNvSpPr>
            <p:nvPr/>
          </p:nvSpPr>
          <p:spPr bwMode="auto">
            <a:xfrm>
              <a:off x="2116" y="1253"/>
              <a:ext cx="46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en-US" altLang="en-US" sz="1200">
                  <a:solidFill>
                    <a:srgbClr val="FFFFFF"/>
                  </a:solidFill>
                  <a:latin typeface="Arial" charset="0"/>
                </a:rPr>
                <a:t>Pos 5</a:t>
              </a:r>
              <a:endParaRPr lang="en-US" altLang="en-US" sz="1800">
                <a:solidFill>
                  <a:srgbClr val="FFFFFF"/>
                </a:solidFill>
                <a:latin typeface="Arial" charset="0"/>
              </a:endParaRPr>
            </a:p>
          </p:txBody>
        </p:sp>
        <p:sp>
          <p:nvSpPr>
            <p:cNvPr id="16414" name="Text Box 16"/>
            <p:cNvSpPr txBox="1">
              <a:spLocks noChangeArrowheads="1"/>
            </p:cNvSpPr>
            <p:nvPr/>
          </p:nvSpPr>
          <p:spPr bwMode="auto">
            <a:xfrm>
              <a:off x="2489" y="1253"/>
              <a:ext cx="46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r>
                <a:rPr lang="en-US" altLang="en-US" sz="1200">
                  <a:solidFill>
                    <a:srgbClr val="FFFFFF"/>
                  </a:solidFill>
                  <a:latin typeface="Arial" charset="0"/>
                </a:rPr>
                <a:t>Pos 6</a:t>
              </a:r>
              <a:endParaRPr lang="en-US" altLang="en-US" sz="1800">
                <a:solidFill>
                  <a:srgbClr val="FFFFFF"/>
                </a:solidFill>
                <a:latin typeface="Arial" charset="0"/>
              </a:endParaRPr>
            </a:p>
          </p:txBody>
        </p:sp>
      </p:grpSp>
      <p:grpSp>
        <p:nvGrpSpPr>
          <p:cNvPr id="91153" name="Group 17"/>
          <p:cNvGrpSpPr>
            <a:grpSpLocks/>
          </p:cNvGrpSpPr>
          <p:nvPr/>
        </p:nvGrpSpPr>
        <p:grpSpPr bwMode="auto">
          <a:xfrm>
            <a:off x="698500" y="4292600"/>
            <a:ext cx="4378325" cy="1374775"/>
            <a:chOff x="440" y="2704"/>
            <a:chExt cx="2758" cy="866"/>
          </a:xfrm>
        </p:grpSpPr>
        <p:grpSp>
          <p:nvGrpSpPr>
            <p:cNvPr id="16397" name="Group 18"/>
            <p:cNvGrpSpPr>
              <a:grpSpLocks/>
            </p:cNvGrpSpPr>
            <p:nvPr/>
          </p:nvGrpSpPr>
          <p:grpSpPr bwMode="auto">
            <a:xfrm>
              <a:off x="440" y="2777"/>
              <a:ext cx="1304" cy="666"/>
              <a:chOff x="440" y="2777"/>
              <a:chExt cx="1304" cy="666"/>
            </a:xfrm>
          </p:grpSpPr>
          <p:sp>
            <p:nvSpPr>
              <p:cNvPr id="16401" name="Line 19"/>
              <p:cNvSpPr>
                <a:spLocks noChangeShapeType="1"/>
              </p:cNvSpPr>
              <p:nvPr/>
            </p:nvSpPr>
            <p:spPr bwMode="auto">
              <a:xfrm flipV="1">
                <a:off x="999" y="2777"/>
                <a:ext cx="745" cy="476"/>
              </a:xfrm>
              <a:prstGeom prst="line">
                <a:avLst/>
              </a:prstGeom>
              <a:noFill/>
              <a:ln w="9525">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16402" name="Text Box 20"/>
              <p:cNvSpPr txBox="1">
                <a:spLocks noChangeArrowheads="1"/>
              </p:cNvSpPr>
              <p:nvPr/>
            </p:nvSpPr>
            <p:spPr bwMode="auto">
              <a:xfrm>
                <a:off x="440" y="3062"/>
                <a:ext cx="652" cy="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r>
                  <a:rPr lang="en-US" altLang="en-US" sz="1400">
                    <a:solidFill>
                      <a:srgbClr val="000000"/>
                    </a:solidFill>
                    <a:latin typeface="Arial" charset="0"/>
                  </a:rPr>
                  <a:t>Hadron beam</a:t>
                </a:r>
              </a:p>
            </p:txBody>
          </p:sp>
        </p:grpSp>
        <p:grpSp>
          <p:nvGrpSpPr>
            <p:cNvPr id="16398" name="Group 21"/>
            <p:cNvGrpSpPr>
              <a:grpSpLocks/>
            </p:cNvGrpSpPr>
            <p:nvPr/>
          </p:nvGrpSpPr>
          <p:grpSpPr bwMode="auto">
            <a:xfrm>
              <a:off x="1882" y="2704"/>
              <a:ext cx="1316" cy="866"/>
              <a:chOff x="1882" y="2704"/>
              <a:chExt cx="1316" cy="866"/>
            </a:xfrm>
          </p:grpSpPr>
          <p:sp>
            <p:nvSpPr>
              <p:cNvPr id="16399" name="Line 22"/>
              <p:cNvSpPr>
                <a:spLocks noChangeShapeType="1"/>
              </p:cNvSpPr>
              <p:nvPr/>
            </p:nvSpPr>
            <p:spPr bwMode="auto">
              <a:xfrm flipH="1" flipV="1">
                <a:off x="1882" y="2704"/>
                <a:ext cx="817" cy="635"/>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6400" name="Text Box 23"/>
              <p:cNvSpPr txBox="1">
                <a:spLocks noChangeArrowheads="1"/>
              </p:cNvSpPr>
              <p:nvPr/>
            </p:nvSpPr>
            <p:spPr bwMode="auto">
              <a:xfrm>
                <a:off x="2472" y="3339"/>
                <a:ext cx="72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Cu target</a:t>
                </a:r>
              </a:p>
            </p:txBody>
          </p:sp>
        </p:grpSp>
      </p:grpSp>
      <p:grpSp>
        <p:nvGrpSpPr>
          <p:cNvPr id="91160" name="Group 24"/>
          <p:cNvGrpSpPr>
            <a:grpSpLocks/>
          </p:cNvGrpSpPr>
          <p:nvPr/>
        </p:nvGrpSpPr>
        <p:grpSpPr bwMode="auto">
          <a:xfrm>
            <a:off x="6227763" y="2414588"/>
            <a:ext cx="2952750" cy="4110037"/>
            <a:chOff x="3923" y="1521"/>
            <a:chExt cx="1860" cy="2589"/>
          </a:xfrm>
        </p:grpSpPr>
        <p:sp>
          <p:nvSpPr>
            <p:cNvPr id="16393" name="Text Box 25"/>
            <p:cNvSpPr txBox="1">
              <a:spLocks noChangeArrowheads="1"/>
            </p:cNvSpPr>
            <p:nvPr/>
          </p:nvSpPr>
          <p:spPr bwMode="auto">
            <a:xfrm>
              <a:off x="3923" y="3306"/>
              <a:ext cx="1860" cy="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Beam composition: </a:t>
              </a:r>
            </a:p>
            <a:p>
              <a:pPr eaLnBrk="1" hangingPunct="1">
                <a:lnSpc>
                  <a:spcPct val="60000"/>
                </a:lnSpc>
                <a:spcBef>
                  <a:spcPct val="50000"/>
                </a:spcBef>
              </a:pPr>
              <a:r>
                <a:rPr lang="en-US" altLang="en-US" sz="1800">
                  <a:solidFill>
                    <a:srgbClr val="FFFFFF"/>
                  </a:solidFill>
                  <a:latin typeface="Arial" charset="0"/>
                </a:rPr>
                <a:t>60.7 % </a:t>
              </a:r>
              <a:r>
                <a:rPr lang="en-US" altLang="en-US" sz="1800">
                  <a:solidFill>
                    <a:srgbClr val="FFFFFF"/>
                  </a:solidFill>
                  <a:latin typeface="Symbol" pitchFamily="18" charset="2"/>
                </a:rPr>
                <a:t>p</a:t>
              </a:r>
              <a:r>
                <a:rPr lang="en-US" altLang="en-US" sz="1800" baseline="30000">
                  <a:solidFill>
                    <a:srgbClr val="FFFFFF"/>
                  </a:solidFill>
                  <a:latin typeface="Arial" charset="0"/>
                </a:rPr>
                <a:t>+</a:t>
              </a:r>
            </a:p>
            <a:p>
              <a:pPr eaLnBrk="1" hangingPunct="1">
                <a:lnSpc>
                  <a:spcPct val="60000"/>
                </a:lnSpc>
                <a:spcBef>
                  <a:spcPct val="50000"/>
                </a:spcBef>
              </a:pPr>
              <a:r>
                <a:rPr lang="en-US" altLang="en-US" sz="1800">
                  <a:solidFill>
                    <a:srgbClr val="FFFFFF"/>
                  </a:solidFill>
                  <a:latin typeface="Arial" charset="0"/>
                </a:rPr>
                <a:t>34.8 % protons</a:t>
              </a:r>
            </a:p>
            <a:p>
              <a:pPr eaLnBrk="1" hangingPunct="1">
                <a:lnSpc>
                  <a:spcPct val="60000"/>
                </a:lnSpc>
                <a:spcBef>
                  <a:spcPct val="50000"/>
                </a:spcBef>
              </a:pPr>
              <a:r>
                <a:rPr lang="en-US" altLang="en-US" sz="1800">
                  <a:solidFill>
                    <a:srgbClr val="FFFFFF"/>
                  </a:solidFill>
                  <a:latin typeface="Arial" charset="0"/>
                </a:rPr>
                <a:t>4.5 % K</a:t>
              </a:r>
              <a:r>
                <a:rPr lang="en-US" altLang="en-US" sz="1800" baseline="30000">
                  <a:solidFill>
                    <a:srgbClr val="FFFFFF"/>
                  </a:solidFill>
                  <a:latin typeface="Arial" charset="0"/>
                </a:rPr>
                <a:t>+</a:t>
              </a:r>
              <a:endParaRPr lang="en-US" altLang="en-US" sz="1800">
                <a:solidFill>
                  <a:srgbClr val="FFFFFF"/>
                </a:solidFill>
                <a:latin typeface="Arial" charset="0"/>
              </a:endParaRPr>
            </a:p>
          </p:txBody>
        </p:sp>
        <p:sp>
          <p:nvSpPr>
            <p:cNvPr id="16394" name="Text Box 26"/>
            <p:cNvSpPr txBox="1">
              <a:spLocks noChangeArrowheads="1"/>
            </p:cNvSpPr>
            <p:nvPr/>
          </p:nvSpPr>
          <p:spPr bwMode="auto">
            <a:xfrm>
              <a:off x="3923" y="2018"/>
              <a:ext cx="1860" cy="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lnSpc>
                  <a:spcPct val="65000"/>
                </a:lnSpc>
                <a:spcBef>
                  <a:spcPct val="50000"/>
                </a:spcBef>
              </a:pPr>
              <a:r>
                <a:rPr lang="en-US" altLang="en-US" sz="1800">
                  <a:solidFill>
                    <a:srgbClr val="FFFFFF"/>
                  </a:solidFill>
                  <a:latin typeface="Arial" charset="0"/>
                </a:rPr>
                <a:t>Momentum: </a:t>
              </a:r>
            </a:p>
            <a:p>
              <a:pPr eaLnBrk="1" hangingPunct="1">
                <a:lnSpc>
                  <a:spcPct val="65000"/>
                </a:lnSpc>
                <a:spcBef>
                  <a:spcPct val="50000"/>
                </a:spcBef>
              </a:pPr>
              <a:r>
                <a:rPr lang="en-US" altLang="en-US" sz="1800">
                  <a:solidFill>
                    <a:srgbClr val="FFFFFF"/>
                  </a:solidFill>
                  <a:latin typeface="Arial" charset="0"/>
                </a:rPr>
                <a:t>120 GeV/c</a:t>
              </a:r>
            </a:p>
          </p:txBody>
        </p:sp>
        <p:sp>
          <p:nvSpPr>
            <p:cNvPr id="16395" name="Text Box 27"/>
            <p:cNvSpPr txBox="1">
              <a:spLocks noChangeArrowheads="1"/>
            </p:cNvSpPr>
            <p:nvPr/>
          </p:nvSpPr>
          <p:spPr bwMode="auto">
            <a:xfrm>
              <a:off x="3923" y="2608"/>
              <a:ext cx="1860" cy="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lnSpc>
                  <a:spcPct val="65000"/>
                </a:lnSpc>
                <a:spcBef>
                  <a:spcPct val="50000"/>
                </a:spcBef>
              </a:pPr>
              <a:r>
                <a:rPr lang="en-US" altLang="en-US" sz="1800">
                  <a:solidFill>
                    <a:srgbClr val="FFFFFF"/>
                  </a:solidFill>
                  <a:latin typeface="Arial" charset="0"/>
                </a:rPr>
                <a:t>Intensity: </a:t>
              </a:r>
            </a:p>
            <a:p>
              <a:pPr eaLnBrk="1" hangingPunct="1">
                <a:lnSpc>
                  <a:spcPct val="85000"/>
                </a:lnSpc>
                <a:spcBef>
                  <a:spcPct val="50000"/>
                </a:spcBef>
              </a:pPr>
              <a:r>
                <a:rPr lang="en-US" altLang="en-US" sz="1800">
                  <a:solidFill>
                    <a:srgbClr val="FFFFFF"/>
                  </a:solidFill>
                  <a:latin typeface="Arial" charset="0"/>
                </a:rPr>
                <a:t>9*10</a:t>
              </a:r>
              <a:r>
                <a:rPr lang="en-US" altLang="en-US" sz="1800" baseline="30000">
                  <a:solidFill>
                    <a:srgbClr val="FFFFFF"/>
                  </a:solidFill>
                  <a:latin typeface="Arial" charset="0"/>
                </a:rPr>
                <a:t>7</a:t>
              </a:r>
              <a:r>
                <a:rPr lang="en-US" altLang="en-US" sz="1800">
                  <a:solidFill>
                    <a:srgbClr val="FFFFFF"/>
                  </a:solidFill>
                  <a:latin typeface="Arial" charset="0"/>
                </a:rPr>
                <a:t> hadrons/ SPS extraction (16.8 s with    4.8 s continuous beam) </a:t>
              </a:r>
            </a:p>
          </p:txBody>
        </p:sp>
        <p:sp>
          <p:nvSpPr>
            <p:cNvPr id="16396" name="Text Box 28"/>
            <p:cNvSpPr txBox="1">
              <a:spLocks noChangeArrowheads="1"/>
            </p:cNvSpPr>
            <p:nvPr/>
          </p:nvSpPr>
          <p:spPr bwMode="auto">
            <a:xfrm>
              <a:off x="3923" y="1521"/>
              <a:ext cx="16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5000"/>
                </a:spcBef>
                <a:spcAft>
                  <a:spcPct val="50000"/>
                </a:spcAft>
              </a:pPr>
              <a:r>
                <a:rPr lang="en-US" altLang="en-US" sz="1800">
                  <a:solidFill>
                    <a:srgbClr val="FFFFFF"/>
                  </a:solidFill>
                  <a:latin typeface="Arial" charset="0"/>
                </a:rPr>
                <a:t>Beam parameters:</a:t>
              </a:r>
            </a:p>
          </p:txBody>
        </p:sp>
      </p:grpSp>
      <p:sp>
        <p:nvSpPr>
          <p:cNvPr id="16391" name="Line 29"/>
          <p:cNvSpPr>
            <a:spLocks noChangeShapeType="1"/>
          </p:cNvSpPr>
          <p:nvPr/>
        </p:nvSpPr>
        <p:spPr bwMode="auto">
          <a:xfrm>
            <a:off x="5940425" y="2276475"/>
            <a:ext cx="0" cy="4581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6392" name="Line 30"/>
          <p:cNvSpPr>
            <a:spLocks noChangeShapeType="1"/>
          </p:cNvSpPr>
          <p:nvPr/>
        </p:nvSpPr>
        <p:spPr bwMode="auto">
          <a:xfrm>
            <a:off x="5940425" y="2276475"/>
            <a:ext cx="32035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Tree>
    <p:extLst>
      <p:ext uri="{BB962C8B-B14F-4D97-AF65-F5344CB8AC3E}">
        <p14:creationId xmlns:p14="http://schemas.microsoft.com/office/powerpoint/2010/main" val="5000123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91153"/>
                                        </p:tgtEl>
                                        <p:attrNameLst>
                                          <p:attrName>style.visibility</p:attrName>
                                        </p:attrNameLst>
                                      </p:cBhvr>
                                      <p:to>
                                        <p:strVal val="visible"/>
                                      </p:to>
                                    </p:set>
                                    <p:animEffect transition="in" filter="wipe(down)">
                                      <p:cBhvr>
                                        <p:cTn id="7" dur="500"/>
                                        <p:tgtEl>
                                          <p:spTgt spid="911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91140"/>
                                        </p:tgtEl>
                                        <p:attrNameLst>
                                          <p:attrName>style.visibility</p:attrName>
                                        </p:attrNameLst>
                                      </p:cBhvr>
                                      <p:to>
                                        <p:strVal val="visible"/>
                                      </p:to>
                                    </p:set>
                                    <p:animEffect transition="in" filter="wipe(up)">
                                      <p:cBhvr>
                                        <p:cTn id="12" dur="500"/>
                                        <p:tgtEl>
                                          <p:spTgt spid="9114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91160"/>
                                        </p:tgtEl>
                                        <p:attrNameLst>
                                          <p:attrName>style.visibility</p:attrName>
                                        </p:attrNameLst>
                                      </p:cBhvr>
                                      <p:to>
                                        <p:strVal val="visible"/>
                                      </p:to>
                                    </p:set>
                                    <p:animEffect transition="in" filter="dissolve">
                                      <p:cBhvr>
                                        <p:cTn id="17" dur="500"/>
                                        <p:tgtEl>
                                          <p:spTgt spid="91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936625" y="2492375"/>
            <a:ext cx="4572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Within this simulation calculation of energy deposition in active volume of chamber</a:t>
            </a:r>
          </a:p>
          <a:p>
            <a:pPr eaLnBrk="1" hangingPunct="1">
              <a:spcBef>
                <a:spcPct val="50000"/>
              </a:spcBef>
            </a:pPr>
            <a:endParaRPr lang="en-US" altLang="en-US" sz="1800">
              <a:solidFill>
                <a:srgbClr val="FFFFFF"/>
              </a:solidFill>
              <a:latin typeface="Arial" charset="0"/>
            </a:endParaRPr>
          </a:p>
        </p:txBody>
      </p:sp>
      <p:sp>
        <p:nvSpPr>
          <p:cNvPr id="92163" name="Line 3"/>
          <p:cNvSpPr>
            <a:spLocks noChangeShapeType="1"/>
          </p:cNvSpPr>
          <p:nvPr/>
        </p:nvSpPr>
        <p:spPr bwMode="auto">
          <a:xfrm>
            <a:off x="2497138" y="3103563"/>
            <a:ext cx="1066800" cy="685800"/>
          </a:xfrm>
          <a:prstGeom prst="line">
            <a:avLst/>
          </a:prstGeom>
          <a:noFill/>
          <a:ln w="1143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164" name="Text Box 4"/>
          <p:cNvSpPr txBox="1">
            <a:spLocks noChangeArrowheads="1"/>
          </p:cNvSpPr>
          <p:nvPr/>
        </p:nvSpPr>
        <p:spPr bwMode="auto">
          <a:xfrm>
            <a:off x="1935163" y="3724275"/>
            <a:ext cx="472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“Energy to ion</a:t>
            </a:r>
            <a:r>
              <a:rPr lang="en-US" altLang="en-US" sz="1800" baseline="30000">
                <a:solidFill>
                  <a:srgbClr val="FFFFFF"/>
                </a:solidFill>
                <a:latin typeface="Arial" charset="0"/>
              </a:rPr>
              <a:t>+</a:t>
            </a:r>
            <a:r>
              <a:rPr lang="en-US" altLang="en-US" sz="1800">
                <a:solidFill>
                  <a:srgbClr val="FFFFFF"/>
                </a:solidFill>
                <a:latin typeface="Arial" charset="0"/>
              </a:rPr>
              <a:t>/e</a:t>
            </a:r>
            <a:r>
              <a:rPr lang="en-US" altLang="en-US" sz="1800" baseline="30000">
                <a:solidFill>
                  <a:srgbClr val="FFFFFF"/>
                </a:solidFill>
                <a:latin typeface="Arial" charset="0"/>
              </a:rPr>
              <a:t>-</a:t>
            </a:r>
            <a:r>
              <a:rPr lang="en-US" altLang="en-US" sz="1800">
                <a:solidFill>
                  <a:srgbClr val="FFFFFF"/>
                </a:solidFill>
                <a:latin typeface="Arial" charset="0"/>
              </a:rPr>
              <a:t>” conversion factor leads to number of produced ion</a:t>
            </a:r>
            <a:r>
              <a:rPr lang="en-US" altLang="en-US" sz="1800" baseline="30000">
                <a:solidFill>
                  <a:srgbClr val="FFFFFF"/>
                </a:solidFill>
                <a:latin typeface="Arial" charset="0"/>
              </a:rPr>
              <a:t>+</a:t>
            </a:r>
            <a:r>
              <a:rPr lang="en-US" altLang="en-US" sz="1800">
                <a:solidFill>
                  <a:srgbClr val="FFFFFF"/>
                </a:solidFill>
                <a:latin typeface="Arial" charset="0"/>
              </a:rPr>
              <a:t>/e</a:t>
            </a:r>
            <a:r>
              <a:rPr lang="en-US" altLang="en-US" sz="1800" baseline="30000">
                <a:solidFill>
                  <a:srgbClr val="FFFFFF"/>
                </a:solidFill>
                <a:latin typeface="Arial" charset="0"/>
              </a:rPr>
              <a:t>-</a:t>
            </a:r>
            <a:r>
              <a:rPr lang="en-US" altLang="en-US" sz="1800">
                <a:solidFill>
                  <a:srgbClr val="FFFFFF"/>
                </a:solidFill>
                <a:latin typeface="Arial" charset="0"/>
              </a:rPr>
              <a:t> pairs.</a:t>
            </a:r>
          </a:p>
        </p:txBody>
      </p:sp>
      <p:sp>
        <p:nvSpPr>
          <p:cNvPr id="92165" name="Line 5"/>
          <p:cNvSpPr>
            <a:spLocks noChangeShapeType="1"/>
          </p:cNvSpPr>
          <p:nvPr/>
        </p:nvSpPr>
        <p:spPr bwMode="auto">
          <a:xfrm>
            <a:off x="4432300" y="4365625"/>
            <a:ext cx="1219200" cy="762000"/>
          </a:xfrm>
          <a:prstGeom prst="line">
            <a:avLst/>
          </a:prstGeom>
          <a:noFill/>
          <a:ln w="1143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166" name="Text Box 6"/>
          <p:cNvSpPr txBox="1">
            <a:spLocks noChangeArrowheads="1"/>
          </p:cNvSpPr>
          <p:nvPr/>
        </p:nvSpPr>
        <p:spPr bwMode="auto">
          <a:xfrm>
            <a:off x="3079750" y="5172075"/>
            <a:ext cx="4876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Conversion of number of ion</a:t>
            </a:r>
            <a:r>
              <a:rPr lang="en-US" altLang="en-US" sz="1800" baseline="30000">
                <a:solidFill>
                  <a:srgbClr val="FFFFFF"/>
                </a:solidFill>
                <a:latin typeface="Arial" charset="0"/>
              </a:rPr>
              <a:t>+</a:t>
            </a:r>
            <a:r>
              <a:rPr lang="en-US" altLang="en-US" sz="1800">
                <a:solidFill>
                  <a:srgbClr val="FFFFFF"/>
                </a:solidFill>
                <a:latin typeface="Arial" charset="0"/>
              </a:rPr>
              <a:t>/e</a:t>
            </a:r>
            <a:r>
              <a:rPr lang="en-US" altLang="en-US" sz="1800" baseline="30000">
                <a:solidFill>
                  <a:srgbClr val="FFFFFF"/>
                </a:solidFill>
                <a:latin typeface="Arial" charset="0"/>
              </a:rPr>
              <a:t>- </a:t>
            </a:r>
            <a:r>
              <a:rPr lang="en-US" altLang="en-US" sz="1800">
                <a:solidFill>
                  <a:srgbClr val="FFFFFF"/>
                </a:solidFill>
                <a:latin typeface="Arial" charset="0"/>
              </a:rPr>
              <a:t>pairs into pC.</a:t>
            </a:r>
          </a:p>
        </p:txBody>
      </p:sp>
      <p:sp>
        <p:nvSpPr>
          <p:cNvPr id="92167" name="Text Box 7"/>
          <p:cNvSpPr txBox="1">
            <a:spLocks noChangeArrowheads="1"/>
          </p:cNvSpPr>
          <p:nvPr/>
        </p:nvSpPr>
        <p:spPr bwMode="auto">
          <a:xfrm>
            <a:off x="5530850" y="6172200"/>
            <a:ext cx="3505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One pC corresponds with one PMI counts.</a:t>
            </a:r>
          </a:p>
        </p:txBody>
      </p:sp>
      <p:sp>
        <p:nvSpPr>
          <p:cNvPr id="92168" name="Line 8"/>
          <p:cNvSpPr>
            <a:spLocks noChangeShapeType="1"/>
          </p:cNvSpPr>
          <p:nvPr/>
        </p:nvSpPr>
        <p:spPr bwMode="auto">
          <a:xfrm>
            <a:off x="6242050" y="5551488"/>
            <a:ext cx="1066800" cy="685800"/>
          </a:xfrm>
          <a:prstGeom prst="line">
            <a:avLst/>
          </a:prstGeom>
          <a:noFill/>
          <a:ln w="1143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pic>
        <p:nvPicPr>
          <p:cNvPr id="17417" name="Picture 9" descr="H6_concrete_side_CERF_final5"/>
          <p:cNvPicPr>
            <a:picLocks noChangeAspect="1" noChangeArrowheads="1"/>
          </p:cNvPicPr>
          <p:nvPr/>
        </p:nvPicPr>
        <p:blipFill>
          <a:blip r:embed="rId2">
            <a:extLst>
              <a:ext uri="{28A0092B-C50C-407E-A947-70E740481C1C}">
                <a14:useLocalDpi xmlns:a14="http://schemas.microsoft.com/office/drawing/2010/main" val="0"/>
              </a:ext>
            </a:extLst>
          </a:blip>
          <a:srcRect l="34431" r="35066"/>
          <a:stretch>
            <a:fillRect/>
          </a:stretch>
        </p:blipFill>
        <p:spPr bwMode="auto">
          <a:xfrm>
            <a:off x="7380288" y="1484313"/>
            <a:ext cx="1655762"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8" name="Text Box 10"/>
          <p:cNvSpPr txBox="1">
            <a:spLocks noChangeArrowheads="1"/>
          </p:cNvSpPr>
          <p:nvPr/>
        </p:nvSpPr>
        <p:spPr bwMode="auto">
          <a:xfrm>
            <a:off x="-36513" y="1268413"/>
            <a:ext cx="5257801"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FLUKA calculation of the whole particle cascade in the experimental setup</a:t>
            </a:r>
          </a:p>
        </p:txBody>
      </p:sp>
      <p:sp>
        <p:nvSpPr>
          <p:cNvPr id="92171" name="Line 11"/>
          <p:cNvSpPr>
            <a:spLocks noChangeShapeType="1"/>
          </p:cNvSpPr>
          <p:nvPr/>
        </p:nvSpPr>
        <p:spPr bwMode="auto">
          <a:xfrm>
            <a:off x="625475" y="1844675"/>
            <a:ext cx="1066800" cy="685800"/>
          </a:xfrm>
          <a:prstGeom prst="line">
            <a:avLst/>
          </a:prstGeom>
          <a:noFill/>
          <a:ln w="1143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92172" name="Rectangle 12"/>
          <p:cNvSpPr>
            <a:spLocks noChangeArrowheads="1"/>
          </p:cNvSpPr>
          <p:nvPr/>
        </p:nvSpPr>
        <p:spPr bwMode="auto">
          <a:xfrm>
            <a:off x="539750" y="115888"/>
            <a:ext cx="814705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1" hangingPunct="1">
              <a:defRPr/>
            </a:pPr>
            <a:r>
              <a:rPr lang="de-CH" sz="2200" b="1">
                <a:solidFill>
                  <a:srgbClr val="E5FFFF"/>
                </a:solidFill>
                <a:effectLst>
                  <a:outerShdw blurRad="38100" dist="38100" dir="2700000" algn="tl">
                    <a:srgbClr val="000000"/>
                  </a:outerShdw>
                </a:effectLst>
                <a:latin typeface="Tahoma" pitchFamily="34" charset="0"/>
              </a:rPr>
              <a:t>Way 2 (direct approach)</a:t>
            </a:r>
            <a:endParaRPr lang="de-DE" sz="2200" b="1">
              <a:solidFill>
                <a:srgbClr val="E5FFFF"/>
              </a:solidFill>
              <a:effectLst>
                <a:outerShdw blurRad="38100" dist="38100" dir="2700000" algn="tl">
                  <a:srgbClr val="000000"/>
                </a:outerShdw>
              </a:effectLst>
              <a:latin typeface="Tahoma" pitchFamily="34" charset="0"/>
            </a:endParaRPr>
          </a:p>
        </p:txBody>
      </p:sp>
      <p:sp>
        <p:nvSpPr>
          <p:cNvPr id="17421" name="Text Box 13"/>
          <p:cNvSpPr txBox="1">
            <a:spLocks noChangeArrowheads="1"/>
          </p:cNvSpPr>
          <p:nvPr/>
        </p:nvSpPr>
        <p:spPr bwMode="auto">
          <a:xfrm>
            <a:off x="1979613" y="765175"/>
            <a:ext cx="4752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sz="1800">
                <a:solidFill>
                  <a:srgbClr val="FFFFFF"/>
                </a:solidFill>
                <a:latin typeface="Arial" charset="0"/>
              </a:rPr>
              <a:t>Used to calculate PMI response</a:t>
            </a:r>
          </a:p>
        </p:txBody>
      </p:sp>
    </p:spTree>
    <p:extLst>
      <p:ext uri="{BB962C8B-B14F-4D97-AF65-F5344CB8AC3E}">
        <p14:creationId xmlns:p14="http://schemas.microsoft.com/office/powerpoint/2010/main" val="403077916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2171"/>
                                        </p:tgtEl>
                                        <p:attrNameLst>
                                          <p:attrName>style.visibility</p:attrName>
                                        </p:attrNameLst>
                                      </p:cBhvr>
                                      <p:to>
                                        <p:strVal val="visible"/>
                                      </p:to>
                                    </p:set>
                                    <p:animEffect transition="in" filter="wipe(up)">
                                      <p:cBhvr>
                                        <p:cTn id="7" dur="500"/>
                                        <p:tgtEl>
                                          <p:spTgt spid="92171"/>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2162"/>
                                        </p:tgtEl>
                                        <p:attrNameLst>
                                          <p:attrName>style.visibility</p:attrName>
                                        </p:attrNameLst>
                                      </p:cBhvr>
                                      <p:to>
                                        <p:strVal val="visible"/>
                                      </p:to>
                                    </p:set>
                                    <p:animEffect transition="in" filter="wipe(up)">
                                      <p:cBhvr>
                                        <p:cTn id="11" dur="500"/>
                                        <p:tgtEl>
                                          <p:spTgt spid="9216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92163"/>
                                        </p:tgtEl>
                                        <p:attrNameLst>
                                          <p:attrName>style.visibility</p:attrName>
                                        </p:attrNameLst>
                                      </p:cBhvr>
                                      <p:to>
                                        <p:strVal val="visible"/>
                                      </p:to>
                                    </p:set>
                                    <p:animEffect transition="in" filter="wipe(up)">
                                      <p:cBhvr>
                                        <p:cTn id="16" dur="500"/>
                                        <p:tgtEl>
                                          <p:spTgt spid="92163"/>
                                        </p:tgtEl>
                                      </p:cBhvr>
                                    </p:animEffect>
                                  </p:childTnLst>
                                </p:cTn>
                              </p:par>
                            </p:childTnLst>
                          </p:cTn>
                        </p:par>
                        <p:par>
                          <p:cTn id="17" fill="hold" nodeType="afterGroup">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2164"/>
                                        </p:tgtEl>
                                        <p:attrNameLst>
                                          <p:attrName>style.visibility</p:attrName>
                                        </p:attrNameLst>
                                      </p:cBhvr>
                                      <p:to>
                                        <p:strVal val="visible"/>
                                      </p:to>
                                    </p:set>
                                    <p:animEffect transition="in" filter="wipe(up)">
                                      <p:cBhvr>
                                        <p:cTn id="20" dur="500"/>
                                        <p:tgtEl>
                                          <p:spTgt spid="9216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92165"/>
                                        </p:tgtEl>
                                        <p:attrNameLst>
                                          <p:attrName>style.visibility</p:attrName>
                                        </p:attrNameLst>
                                      </p:cBhvr>
                                      <p:to>
                                        <p:strVal val="visible"/>
                                      </p:to>
                                    </p:set>
                                    <p:animEffect transition="in" filter="wipe(up)">
                                      <p:cBhvr>
                                        <p:cTn id="25" dur="500"/>
                                        <p:tgtEl>
                                          <p:spTgt spid="92165"/>
                                        </p:tgtEl>
                                      </p:cBhvr>
                                    </p:animEffect>
                                  </p:childTnLst>
                                </p:cTn>
                              </p:par>
                            </p:childTnLst>
                          </p:cTn>
                        </p:par>
                        <p:par>
                          <p:cTn id="26" fill="hold" nodeType="afterGroup">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92166"/>
                                        </p:tgtEl>
                                        <p:attrNameLst>
                                          <p:attrName>style.visibility</p:attrName>
                                        </p:attrNameLst>
                                      </p:cBhvr>
                                      <p:to>
                                        <p:strVal val="visible"/>
                                      </p:to>
                                    </p:set>
                                    <p:animEffect transition="in" filter="wipe(up)">
                                      <p:cBhvr>
                                        <p:cTn id="29" dur="500"/>
                                        <p:tgtEl>
                                          <p:spTgt spid="9216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92168"/>
                                        </p:tgtEl>
                                        <p:attrNameLst>
                                          <p:attrName>style.visibility</p:attrName>
                                        </p:attrNameLst>
                                      </p:cBhvr>
                                      <p:to>
                                        <p:strVal val="visible"/>
                                      </p:to>
                                    </p:set>
                                    <p:animEffect transition="in" filter="wipe(up)">
                                      <p:cBhvr>
                                        <p:cTn id="34" dur="500"/>
                                        <p:tgtEl>
                                          <p:spTgt spid="92168"/>
                                        </p:tgtEl>
                                      </p:cBhvr>
                                    </p:animEffect>
                                  </p:childTnLst>
                                </p:cTn>
                              </p:par>
                            </p:childTnLst>
                          </p:cTn>
                        </p:par>
                        <p:par>
                          <p:cTn id="35" fill="hold" nodeType="afterGroup">
                            <p:stCondLst>
                              <p:cond delay="500"/>
                            </p:stCondLst>
                            <p:childTnLst>
                              <p:par>
                                <p:cTn id="36" presetID="22" presetClass="entr" presetSubtype="1" fill="hold" grpId="0" nodeType="afterEffect">
                                  <p:stCondLst>
                                    <p:cond delay="0"/>
                                  </p:stCondLst>
                                  <p:childTnLst>
                                    <p:set>
                                      <p:cBhvr>
                                        <p:cTn id="37" dur="1" fill="hold">
                                          <p:stCondLst>
                                            <p:cond delay="0"/>
                                          </p:stCondLst>
                                        </p:cTn>
                                        <p:tgtEl>
                                          <p:spTgt spid="92167"/>
                                        </p:tgtEl>
                                        <p:attrNameLst>
                                          <p:attrName>style.visibility</p:attrName>
                                        </p:attrNameLst>
                                      </p:cBhvr>
                                      <p:to>
                                        <p:strVal val="visible"/>
                                      </p:to>
                                    </p:set>
                                    <p:animEffect transition="in" filter="wipe(up)">
                                      <p:cBhvr>
                                        <p:cTn id="38" dur="500"/>
                                        <p:tgtEl>
                                          <p:spTgt spid="92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p:bldP spid="92163" grpId="0" animBg="1"/>
      <p:bldP spid="92164" grpId="0"/>
      <p:bldP spid="92165" grpId="0" animBg="1"/>
      <p:bldP spid="92166" grpId="0"/>
      <p:bldP spid="92167" grpId="0"/>
      <p:bldP spid="92168" grpId="0" animBg="1"/>
      <p:bldP spid="92171" grpId="0"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1412875"/>
            <a:ext cx="9144000" cy="511175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graphicFrame>
        <p:nvGraphicFramePr>
          <p:cNvPr id="93187" name="Object 3"/>
          <p:cNvGraphicFramePr>
            <a:graphicFrameLocks noChangeAspect="1"/>
          </p:cNvGraphicFramePr>
          <p:nvPr/>
        </p:nvGraphicFramePr>
        <p:xfrm>
          <a:off x="1684338" y="1125538"/>
          <a:ext cx="7459662" cy="5756275"/>
        </p:xfrm>
        <a:graphic>
          <a:graphicData uri="http://schemas.openxmlformats.org/presentationml/2006/ole">
            <mc:AlternateContent xmlns:mc="http://schemas.openxmlformats.org/markup-compatibility/2006">
              <mc:Choice xmlns:v="urn:schemas-microsoft-com:vml" Requires="v">
                <p:oleObj spid="_x0000_s80987" name="Graph" r:id="rId3" imgW="3701491" imgH="2855366" progId="Origin50.Graph">
                  <p:embed/>
                </p:oleObj>
              </mc:Choice>
              <mc:Fallback>
                <p:oleObj name="Graph" r:id="rId3" imgW="3701491" imgH="2855366" progId="Origin50.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4338" y="1125538"/>
                        <a:ext cx="7459662" cy="575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8436" name="Group 4"/>
          <p:cNvGrpSpPr>
            <a:grpSpLocks/>
          </p:cNvGrpSpPr>
          <p:nvPr/>
        </p:nvGrpSpPr>
        <p:grpSpPr bwMode="auto">
          <a:xfrm>
            <a:off x="-107950" y="1436688"/>
            <a:ext cx="2087563" cy="4608512"/>
            <a:chOff x="-68" y="905"/>
            <a:chExt cx="1315" cy="2903"/>
          </a:xfrm>
        </p:grpSpPr>
        <p:pic>
          <p:nvPicPr>
            <p:cNvPr id="18441" name="Picture 5" descr="H6_concrete_inside2_a"/>
            <p:cNvPicPr>
              <a:picLocks noChangeAspect="1" noChangeArrowheads="1"/>
            </p:cNvPicPr>
            <p:nvPr/>
          </p:nvPicPr>
          <p:blipFill>
            <a:blip r:embed="rId5">
              <a:extLst>
                <a:ext uri="{28A0092B-C50C-407E-A947-70E740481C1C}">
                  <a14:useLocalDpi xmlns:a14="http://schemas.microsoft.com/office/drawing/2010/main" val="0"/>
                </a:ext>
              </a:extLst>
            </a:blip>
            <a:srcRect l="39583" r="41667"/>
            <a:stretch>
              <a:fillRect/>
            </a:stretch>
          </p:blipFill>
          <p:spPr bwMode="auto">
            <a:xfrm>
              <a:off x="311" y="905"/>
              <a:ext cx="936" cy="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2" name="Text Box 6"/>
            <p:cNvSpPr txBox="1">
              <a:spLocks noChangeArrowheads="1"/>
            </p:cNvSpPr>
            <p:nvPr/>
          </p:nvSpPr>
          <p:spPr bwMode="auto">
            <a:xfrm>
              <a:off x="68" y="1173"/>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6</a:t>
              </a:r>
            </a:p>
          </p:txBody>
        </p:sp>
        <p:sp>
          <p:nvSpPr>
            <p:cNvPr id="18443" name="Text Box 7"/>
            <p:cNvSpPr txBox="1">
              <a:spLocks noChangeArrowheads="1"/>
            </p:cNvSpPr>
            <p:nvPr/>
          </p:nvSpPr>
          <p:spPr bwMode="auto">
            <a:xfrm>
              <a:off x="68" y="1585"/>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5</a:t>
              </a:r>
            </a:p>
          </p:txBody>
        </p:sp>
        <p:sp>
          <p:nvSpPr>
            <p:cNvPr id="18444" name="Text Box 8"/>
            <p:cNvSpPr txBox="1">
              <a:spLocks noChangeArrowheads="1"/>
            </p:cNvSpPr>
            <p:nvPr/>
          </p:nvSpPr>
          <p:spPr bwMode="auto">
            <a:xfrm>
              <a:off x="-68" y="2220"/>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a:t>
              </a:r>
              <a:r>
                <a:rPr lang="en-US" altLang="en-US" sz="1800">
                  <a:solidFill>
                    <a:srgbClr val="FFFFFF"/>
                  </a:solidFill>
                  <a:latin typeface="Arial" charset="0"/>
                </a:rPr>
                <a:t> </a:t>
              </a:r>
              <a:r>
                <a:rPr lang="en-US" altLang="en-US" sz="1800">
                  <a:solidFill>
                    <a:srgbClr val="000000"/>
                  </a:solidFill>
                  <a:latin typeface="Arial" charset="0"/>
                </a:rPr>
                <a:t>4</a:t>
              </a:r>
            </a:p>
          </p:txBody>
        </p:sp>
        <p:sp>
          <p:nvSpPr>
            <p:cNvPr id="18445" name="Text Box 9"/>
            <p:cNvSpPr txBox="1">
              <a:spLocks noChangeArrowheads="1"/>
            </p:cNvSpPr>
            <p:nvPr/>
          </p:nvSpPr>
          <p:spPr bwMode="auto">
            <a:xfrm>
              <a:off x="67" y="2629"/>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3</a:t>
              </a:r>
            </a:p>
          </p:txBody>
        </p:sp>
        <p:sp>
          <p:nvSpPr>
            <p:cNvPr id="18446" name="Text Box 10"/>
            <p:cNvSpPr txBox="1">
              <a:spLocks noChangeArrowheads="1"/>
            </p:cNvSpPr>
            <p:nvPr/>
          </p:nvSpPr>
          <p:spPr bwMode="auto">
            <a:xfrm>
              <a:off x="68" y="2946"/>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2</a:t>
              </a:r>
            </a:p>
          </p:txBody>
        </p:sp>
        <p:sp>
          <p:nvSpPr>
            <p:cNvPr id="18447" name="Text Box 11"/>
            <p:cNvSpPr txBox="1">
              <a:spLocks noChangeArrowheads="1"/>
            </p:cNvSpPr>
            <p:nvPr/>
          </p:nvSpPr>
          <p:spPr bwMode="auto">
            <a:xfrm>
              <a:off x="68" y="3259"/>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1</a:t>
              </a:r>
            </a:p>
          </p:txBody>
        </p:sp>
        <p:sp>
          <p:nvSpPr>
            <p:cNvPr id="18448" name="Text Box 12"/>
            <p:cNvSpPr txBox="1">
              <a:spLocks noChangeArrowheads="1"/>
            </p:cNvSpPr>
            <p:nvPr/>
          </p:nvSpPr>
          <p:spPr bwMode="auto">
            <a:xfrm>
              <a:off x="658" y="3577"/>
              <a:ext cx="5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beam</a:t>
              </a:r>
            </a:p>
          </p:txBody>
        </p:sp>
      </p:grpSp>
      <p:grpSp>
        <p:nvGrpSpPr>
          <p:cNvPr id="93197" name="Group 13"/>
          <p:cNvGrpSpPr>
            <a:grpSpLocks/>
          </p:cNvGrpSpPr>
          <p:nvPr/>
        </p:nvGrpSpPr>
        <p:grpSpPr bwMode="auto">
          <a:xfrm>
            <a:off x="1066800" y="871538"/>
            <a:ext cx="6985000" cy="3949700"/>
            <a:chOff x="672" y="549"/>
            <a:chExt cx="4400" cy="2488"/>
          </a:xfrm>
        </p:grpSpPr>
        <p:sp>
          <p:nvSpPr>
            <p:cNvPr id="18439" name="Line 14"/>
            <p:cNvSpPr>
              <a:spLocks noChangeShapeType="1"/>
            </p:cNvSpPr>
            <p:nvPr/>
          </p:nvSpPr>
          <p:spPr bwMode="auto">
            <a:xfrm flipH="1">
              <a:off x="748" y="2901"/>
              <a:ext cx="862" cy="136"/>
            </a:xfrm>
            <a:prstGeom prst="line">
              <a:avLst/>
            </a:prstGeom>
            <a:noFill/>
            <a:ln w="381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8440" name="Text Box 15"/>
            <p:cNvSpPr txBox="1">
              <a:spLocks noChangeArrowheads="1"/>
            </p:cNvSpPr>
            <p:nvPr/>
          </p:nvSpPr>
          <p:spPr bwMode="auto">
            <a:xfrm>
              <a:off x="672" y="549"/>
              <a:ext cx="440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r" eaLnBrk="1" hangingPunct="1">
                <a:spcBef>
                  <a:spcPct val="50000"/>
                </a:spcBef>
              </a:pPr>
              <a:r>
                <a:rPr lang="en-US" altLang="en-US" sz="2000" b="1">
                  <a:solidFill>
                    <a:srgbClr val="FFFFFF"/>
                  </a:solidFill>
                  <a:latin typeface="Arial" charset="0"/>
                </a:rPr>
                <a:t>Particle fluence at detector position 2</a:t>
              </a:r>
            </a:p>
          </p:txBody>
        </p:sp>
      </p:grpSp>
      <p:sp>
        <p:nvSpPr>
          <p:cNvPr id="18438" name="Text Box 16"/>
          <p:cNvSpPr txBox="1">
            <a:spLocks noChangeArrowheads="1"/>
          </p:cNvSpPr>
          <p:nvPr/>
        </p:nvSpPr>
        <p:spPr bwMode="auto">
          <a:xfrm>
            <a:off x="468313" y="44450"/>
            <a:ext cx="82073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b="1">
                <a:solidFill>
                  <a:srgbClr val="FF0000"/>
                </a:solidFill>
                <a:latin typeface="Arial" charset="0"/>
              </a:rPr>
              <a:t>Analysis of the fluence reaching the various detector positions</a:t>
            </a:r>
          </a:p>
        </p:txBody>
      </p:sp>
    </p:spTree>
    <p:extLst>
      <p:ext uri="{BB962C8B-B14F-4D97-AF65-F5344CB8AC3E}">
        <p14:creationId xmlns:p14="http://schemas.microsoft.com/office/powerpoint/2010/main" val="117653607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3197"/>
                                        </p:tgtEl>
                                        <p:attrNameLst>
                                          <p:attrName>style.visibility</p:attrName>
                                        </p:attrNameLst>
                                      </p:cBhvr>
                                      <p:to>
                                        <p:strVal val="visible"/>
                                      </p:to>
                                    </p:set>
                                    <p:animEffect transition="in" filter="wipe(left)">
                                      <p:cBhvr>
                                        <p:cTn id="7" dur="500"/>
                                        <p:tgtEl>
                                          <p:spTgt spid="9319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93187"/>
                                        </p:tgtEl>
                                        <p:attrNameLst>
                                          <p:attrName>style.visibility</p:attrName>
                                        </p:attrNameLst>
                                      </p:cBhvr>
                                      <p:to>
                                        <p:strVal val="visible"/>
                                      </p:to>
                                    </p:set>
                                    <p:animEffect transition="in" filter="dissolve">
                                      <p:cBhvr>
                                        <p:cTn id="12" dur="500"/>
                                        <p:tgtEl>
                                          <p:spTgt spid="93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1412875"/>
            <a:ext cx="9144000" cy="511175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grpSp>
        <p:nvGrpSpPr>
          <p:cNvPr id="19459" name="Group 3"/>
          <p:cNvGrpSpPr>
            <a:grpSpLocks/>
          </p:cNvGrpSpPr>
          <p:nvPr/>
        </p:nvGrpSpPr>
        <p:grpSpPr bwMode="auto">
          <a:xfrm>
            <a:off x="-107950" y="1101725"/>
            <a:ext cx="9251950" cy="5756275"/>
            <a:chOff x="-68" y="694"/>
            <a:chExt cx="5828" cy="3626"/>
          </a:xfrm>
        </p:grpSpPr>
        <p:pic>
          <p:nvPicPr>
            <p:cNvPr id="19462" name="Picture 4" descr="H6_concrete_inside2_a"/>
            <p:cNvPicPr>
              <a:picLocks noChangeAspect="1" noChangeArrowheads="1"/>
            </p:cNvPicPr>
            <p:nvPr/>
          </p:nvPicPr>
          <p:blipFill>
            <a:blip r:embed="rId3">
              <a:extLst>
                <a:ext uri="{28A0092B-C50C-407E-A947-70E740481C1C}">
                  <a14:useLocalDpi xmlns:a14="http://schemas.microsoft.com/office/drawing/2010/main" val="0"/>
                </a:ext>
              </a:extLst>
            </a:blip>
            <a:srcRect l="39583" r="41667"/>
            <a:stretch>
              <a:fillRect/>
            </a:stretch>
          </p:blipFill>
          <p:spPr bwMode="auto">
            <a:xfrm>
              <a:off x="311" y="890"/>
              <a:ext cx="936" cy="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Text Box 5"/>
            <p:cNvSpPr txBox="1">
              <a:spLocks noChangeArrowheads="1"/>
            </p:cNvSpPr>
            <p:nvPr/>
          </p:nvSpPr>
          <p:spPr bwMode="auto">
            <a:xfrm>
              <a:off x="68" y="1158"/>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6</a:t>
              </a:r>
            </a:p>
          </p:txBody>
        </p:sp>
        <p:sp>
          <p:nvSpPr>
            <p:cNvPr id="19464" name="Text Box 6"/>
            <p:cNvSpPr txBox="1">
              <a:spLocks noChangeArrowheads="1"/>
            </p:cNvSpPr>
            <p:nvPr/>
          </p:nvSpPr>
          <p:spPr bwMode="auto">
            <a:xfrm>
              <a:off x="68" y="1570"/>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5</a:t>
              </a:r>
            </a:p>
          </p:txBody>
        </p:sp>
        <p:sp>
          <p:nvSpPr>
            <p:cNvPr id="19465" name="Text Box 7"/>
            <p:cNvSpPr txBox="1">
              <a:spLocks noChangeArrowheads="1"/>
            </p:cNvSpPr>
            <p:nvPr/>
          </p:nvSpPr>
          <p:spPr bwMode="auto">
            <a:xfrm>
              <a:off x="-68" y="2205"/>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4</a:t>
              </a:r>
            </a:p>
          </p:txBody>
        </p:sp>
        <p:sp>
          <p:nvSpPr>
            <p:cNvPr id="19466" name="Text Box 8"/>
            <p:cNvSpPr txBox="1">
              <a:spLocks noChangeArrowheads="1"/>
            </p:cNvSpPr>
            <p:nvPr/>
          </p:nvSpPr>
          <p:spPr bwMode="auto">
            <a:xfrm>
              <a:off x="67" y="2614"/>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3</a:t>
              </a:r>
            </a:p>
          </p:txBody>
        </p:sp>
        <p:sp>
          <p:nvSpPr>
            <p:cNvPr id="19467" name="Text Box 9"/>
            <p:cNvSpPr txBox="1">
              <a:spLocks noChangeArrowheads="1"/>
            </p:cNvSpPr>
            <p:nvPr/>
          </p:nvSpPr>
          <p:spPr bwMode="auto">
            <a:xfrm>
              <a:off x="68" y="2931"/>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2</a:t>
              </a:r>
            </a:p>
          </p:txBody>
        </p:sp>
        <p:sp>
          <p:nvSpPr>
            <p:cNvPr id="19468" name="Text Box 10"/>
            <p:cNvSpPr txBox="1">
              <a:spLocks noChangeArrowheads="1"/>
            </p:cNvSpPr>
            <p:nvPr/>
          </p:nvSpPr>
          <p:spPr bwMode="auto">
            <a:xfrm>
              <a:off x="68" y="3244"/>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1</a:t>
              </a:r>
            </a:p>
          </p:txBody>
        </p:sp>
        <p:sp>
          <p:nvSpPr>
            <p:cNvPr id="19469" name="Text Box 11"/>
            <p:cNvSpPr txBox="1">
              <a:spLocks noChangeArrowheads="1"/>
            </p:cNvSpPr>
            <p:nvPr/>
          </p:nvSpPr>
          <p:spPr bwMode="auto">
            <a:xfrm>
              <a:off x="658" y="3562"/>
              <a:ext cx="5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beam</a:t>
              </a:r>
            </a:p>
          </p:txBody>
        </p:sp>
        <p:graphicFrame>
          <p:nvGraphicFramePr>
            <p:cNvPr id="19470" name="Object 12"/>
            <p:cNvGraphicFramePr>
              <a:graphicFrameLocks noChangeAspect="1"/>
            </p:cNvGraphicFramePr>
            <p:nvPr/>
          </p:nvGraphicFramePr>
          <p:xfrm>
            <a:off x="1061" y="694"/>
            <a:ext cx="4699" cy="3626"/>
          </p:xfrm>
          <a:graphic>
            <a:graphicData uri="http://schemas.openxmlformats.org/presentationml/2006/ole">
              <mc:AlternateContent xmlns:mc="http://schemas.openxmlformats.org/markup-compatibility/2006">
                <mc:Choice xmlns:v="urn:schemas-microsoft-com:vml" Requires="v">
                  <p:oleObj spid="_x0000_s82011" name="Graph" r:id="rId4" imgW="3701491" imgH="2855366" progId="Origin50.Graph">
                    <p:embed/>
                  </p:oleObj>
                </mc:Choice>
                <mc:Fallback>
                  <p:oleObj name="Graph" r:id="rId4" imgW="3701491" imgH="2855366" progId="Origin50.Grap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1" y="694"/>
                          <a:ext cx="4699" cy="3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9460" name="Line 13"/>
          <p:cNvSpPr>
            <a:spLocks noChangeShapeType="1"/>
          </p:cNvSpPr>
          <p:nvPr/>
        </p:nvSpPr>
        <p:spPr bwMode="auto">
          <a:xfrm flipH="1">
            <a:off x="900113" y="2924175"/>
            <a:ext cx="1727200" cy="649288"/>
          </a:xfrm>
          <a:prstGeom prst="line">
            <a:avLst/>
          </a:prstGeom>
          <a:noFill/>
          <a:ln w="381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19461" name="Text Box 14"/>
          <p:cNvSpPr txBox="1">
            <a:spLocks noChangeArrowheads="1"/>
          </p:cNvSpPr>
          <p:nvPr/>
        </p:nvSpPr>
        <p:spPr bwMode="auto">
          <a:xfrm>
            <a:off x="1066800" y="457200"/>
            <a:ext cx="6985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r" eaLnBrk="1" hangingPunct="1">
              <a:spcBef>
                <a:spcPct val="50000"/>
              </a:spcBef>
            </a:pPr>
            <a:r>
              <a:rPr lang="en-US" altLang="en-US" sz="1800" b="1">
                <a:solidFill>
                  <a:srgbClr val="FFFFFF"/>
                </a:solidFill>
              </a:rPr>
              <a:t>Particle</a:t>
            </a:r>
            <a:r>
              <a:rPr lang="en-US" altLang="en-US" sz="1800">
                <a:solidFill>
                  <a:srgbClr val="FFFFFF"/>
                </a:solidFill>
              </a:rPr>
              <a:t> </a:t>
            </a:r>
            <a:r>
              <a:rPr lang="en-US" altLang="en-US" sz="2000" b="1">
                <a:solidFill>
                  <a:srgbClr val="FFFFFF"/>
                </a:solidFill>
                <a:latin typeface="Arial" charset="0"/>
              </a:rPr>
              <a:t>fluence at detector position 4</a:t>
            </a:r>
          </a:p>
        </p:txBody>
      </p:sp>
    </p:spTree>
    <p:extLst>
      <p:ext uri="{BB962C8B-B14F-4D97-AF65-F5344CB8AC3E}">
        <p14:creationId xmlns:p14="http://schemas.microsoft.com/office/powerpoint/2010/main" val="1360412475"/>
      </p:ext>
    </p:extLst>
  </p:cSld>
  <p:clrMapOvr>
    <a:masterClrMapping/>
  </p:clrMapOvr>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1412875"/>
            <a:ext cx="9144000" cy="5111750"/>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graphicFrame>
        <p:nvGraphicFramePr>
          <p:cNvPr id="20483" name="Object 3"/>
          <p:cNvGraphicFramePr>
            <a:graphicFrameLocks noChangeAspect="1"/>
          </p:cNvGraphicFramePr>
          <p:nvPr/>
        </p:nvGraphicFramePr>
        <p:xfrm>
          <a:off x="1684338" y="1101725"/>
          <a:ext cx="7459662" cy="5756275"/>
        </p:xfrm>
        <a:graphic>
          <a:graphicData uri="http://schemas.openxmlformats.org/presentationml/2006/ole">
            <mc:AlternateContent xmlns:mc="http://schemas.openxmlformats.org/markup-compatibility/2006">
              <mc:Choice xmlns:v="urn:schemas-microsoft-com:vml" Requires="v">
                <p:oleObj spid="_x0000_s83035" name="Graph" r:id="rId3" imgW="3701491" imgH="2855366" progId="Origin50.Graph">
                  <p:embed/>
                </p:oleObj>
              </mc:Choice>
              <mc:Fallback>
                <p:oleObj name="Graph" r:id="rId3" imgW="3701491" imgH="2855366" progId="Origin50.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4338" y="1101725"/>
                        <a:ext cx="7459662" cy="575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0484" name="Group 4"/>
          <p:cNvGrpSpPr>
            <a:grpSpLocks/>
          </p:cNvGrpSpPr>
          <p:nvPr/>
        </p:nvGrpSpPr>
        <p:grpSpPr bwMode="auto">
          <a:xfrm>
            <a:off x="-107950" y="1412875"/>
            <a:ext cx="2087563" cy="4608513"/>
            <a:chOff x="-68" y="890"/>
            <a:chExt cx="1315" cy="2903"/>
          </a:xfrm>
        </p:grpSpPr>
        <p:pic>
          <p:nvPicPr>
            <p:cNvPr id="20487" name="Picture 5" descr="H6_concrete_inside2_a"/>
            <p:cNvPicPr>
              <a:picLocks noChangeAspect="1" noChangeArrowheads="1"/>
            </p:cNvPicPr>
            <p:nvPr/>
          </p:nvPicPr>
          <p:blipFill>
            <a:blip r:embed="rId5">
              <a:extLst>
                <a:ext uri="{28A0092B-C50C-407E-A947-70E740481C1C}">
                  <a14:useLocalDpi xmlns:a14="http://schemas.microsoft.com/office/drawing/2010/main" val="0"/>
                </a:ext>
              </a:extLst>
            </a:blip>
            <a:srcRect l="39583" r="41667"/>
            <a:stretch>
              <a:fillRect/>
            </a:stretch>
          </p:blipFill>
          <p:spPr bwMode="auto">
            <a:xfrm>
              <a:off x="311" y="890"/>
              <a:ext cx="936" cy="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Text Box 6"/>
            <p:cNvSpPr txBox="1">
              <a:spLocks noChangeArrowheads="1"/>
            </p:cNvSpPr>
            <p:nvPr/>
          </p:nvSpPr>
          <p:spPr bwMode="auto">
            <a:xfrm>
              <a:off x="68" y="1158"/>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6</a:t>
              </a:r>
            </a:p>
          </p:txBody>
        </p:sp>
        <p:sp>
          <p:nvSpPr>
            <p:cNvPr id="20489" name="Text Box 7"/>
            <p:cNvSpPr txBox="1">
              <a:spLocks noChangeArrowheads="1"/>
            </p:cNvSpPr>
            <p:nvPr/>
          </p:nvSpPr>
          <p:spPr bwMode="auto">
            <a:xfrm>
              <a:off x="68" y="1570"/>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5</a:t>
              </a:r>
            </a:p>
          </p:txBody>
        </p:sp>
        <p:sp>
          <p:nvSpPr>
            <p:cNvPr id="20490" name="Text Box 8"/>
            <p:cNvSpPr txBox="1">
              <a:spLocks noChangeArrowheads="1"/>
            </p:cNvSpPr>
            <p:nvPr/>
          </p:nvSpPr>
          <p:spPr bwMode="auto">
            <a:xfrm>
              <a:off x="-68" y="2205"/>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4</a:t>
              </a:r>
            </a:p>
          </p:txBody>
        </p:sp>
        <p:sp>
          <p:nvSpPr>
            <p:cNvPr id="20491" name="Text Box 9"/>
            <p:cNvSpPr txBox="1">
              <a:spLocks noChangeArrowheads="1"/>
            </p:cNvSpPr>
            <p:nvPr/>
          </p:nvSpPr>
          <p:spPr bwMode="auto">
            <a:xfrm>
              <a:off x="67" y="2614"/>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3</a:t>
              </a:r>
            </a:p>
          </p:txBody>
        </p:sp>
        <p:sp>
          <p:nvSpPr>
            <p:cNvPr id="20492" name="Text Box 10"/>
            <p:cNvSpPr txBox="1">
              <a:spLocks noChangeArrowheads="1"/>
            </p:cNvSpPr>
            <p:nvPr/>
          </p:nvSpPr>
          <p:spPr bwMode="auto">
            <a:xfrm>
              <a:off x="68" y="2931"/>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2</a:t>
              </a:r>
            </a:p>
          </p:txBody>
        </p:sp>
        <p:sp>
          <p:nvSpPr>
            <p:cNvPr id="20493" name="Text Box 11"/>
            <p:cNvSpPr txBox="1">
              <a:spLocks noChangeArrowheads="1"/>
            </p:cNvSpPr>
            <p:nvPr/>
          </p:nvSpPr>
          <p:spPr bwMode="auto">
            <a:xfrm>
              <a:off x="68" y="3244"/>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1</a:t>
              </a:r>
            </a:p>
          </p:txBody>
        </p:sp>
        <p:sp>
          <p:nvSpPr>
            <p:cNvPr id="20494" name="Text Box 12"/>
            <p:cNvSpPr txBox="1">
              <a:spLocks noChangeArrowheads="1"/>
            </p:cNvSpPr>
            <p:nvPr/>
          </p:nvSpPr>
          <p:spPr bwMode="auto">
            <a:xfrm>
              <a:off x="658" y="3562"/>
              <a:ext cx="5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beam</a:t>
              </a:r>
            </a:p>
          </p:txBody>
        </p:sp>
      </p:grpSp>
      <p:sp>
        <p:nvSpPr>
          <p:cNvPr id="20485" name="Line 13"/>
          <p:cNvSpPr>
            <a:spLocks noChangeShapeType="1"/>
          </p:cNvSpPr>
          <p:nvPr/>
        </p:nvSpPr>
        <p:spPr bwMode="auto">
          <a:xfrm flipH="1" flipV="1">
            <a:off x="1331913" y="2060575"/>
            <a:ext cx="1152525" cy="936625"/>
          </a:xfrm>
          <a:prstGeom prst="line">
            <a:avLst/>
          </a:prstGeom>
          <a:noFill/>
          <a:ln w="381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sp>
        <p:nvSpPr>
          <p:cNvPr id="20486" name="Text Box 14"/>
          <p:cNvSpPr txBox="1">
            <a:spLocks noChangeArrowheads="1"/>
          </p:cNvSpPr>
          <p:nvPr/>
        </p:nvSpPr>
        <p:spPr bwMode="auto">
          <a:xfrm>
            <a:off x="1143000" y="457200"/>
            <a:ext cx="6985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r" eaLnBrk="1" hangingPunct="1">
              <a:spcBef>
                <a:spcPct val="50000"/>
              </a:spcBef>
            </a:pPr>
            <a:r>
              <a:rPr lang="en-US" altLang="en-US" sz="1800" b="1">
                <a:solidFill>
                  <a:srgbClr val="FFFFFF"/>
                </a:solidFill>
              </a:rPr>
              <a:t>Particle</a:t>
            </a:r>
            <a:r>
              <a:rPr lang="en-US" altLang="en-US" sz="1800">
                <a:solidFill>
                  <a:srgbClr val="FFFFFF"/>
                </a:solidFill>
              </a:rPr>
              <a:t> </a:t>
            </a:r>
            <a:r>
              <a:rPr lang="en-US" altLang="en-US" sz="2000" b="1">
                <a:solidFill>
                  <a:srgbClr val="FFFFFF"/>
                </a:solidFill>
                <a:latin typeface="Arial" charset="0"/>
              </a:rPr>
              <a:t>fluence at detector position 6</a:t>
            </a:r>
          </a:p>
        </p:txBody>
      </p:sp>
    </p:spTree>
    <p:extLst>
      <p:ext uri="{BB962C8B-B14F-4D97-AF65-F5344CB8AC3E}">
        <p14:creationId xmlns:p14="http://schemas.microsoft.com/office/powerpoint/2010/main" val="3772867405"/>
      </p:ext>
    </p:extLst>
  </p:cSld>
  <p:clrMapOvr>
    <a:masterClrMapping/>
  </p:clrMapOvr>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0" y="1143000"/>
            <a:ext cx="2124075" cy="4373563"/>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sp>
        <p:nvSpPr>
          <p:cNvPr id="21507" name="Text Box 3"/>
          <p:cNvSpPr txBox="1">
            <a:spLocks noChangeArrowheads="1"/>
          </p:cNvSpPr>
          <p:nvPr/>
        </p:nvSpPr>
        <p:spPr bwMode="auto">
          <a:xfrm>
            <a:off x="971550" y="333375"/>
            <a:ext cx="7200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b="1">
                <a:solidFill>
                  <a:srgbClr val="FF0000"/>
                </a:solidFill>
                <a:latin typeface="Arial" charset="0"/>
              </a:rPr>
              <a:t>Simulation result of the counting rate</a:t>
            </a:r>
          </a:p>
        </p:txBody>
      </p:sp>
      <p:grpSp>
        <p:nvGrpSpPr>
          <p:cNvPr id="21508" name="Group 4"/>
          <p:cNvGrpSpPr>
            <a:grpSpLocks/>
          </p:cNvGrpSpPr>
          <p:nvPr/>
        </p:nvGrpSpPr>
        <p:grpSpPr bwMode="auto">
          <a:xfrm>
            <a:off x="0" y="1182688"/>
            <a:ext cx="2087563" cy="4608512"/>
            <a:chOff x="-68" y="890"/>
            <a:chExt cx="1315" cy="2903"/>
          </a:xfrm>
        </p:grpSpPr>
        <p:grpSp>
          <p:nvGrpSpPr>
            <p:cNvPr id="21511" name="Group 5"/>
            <p:cNvGrpSpPr>
              <a:grpSpLocks/>
            </p:cNvGrpSpPr>
            <p:nvPr/>
          </p:nvGrpSpPr>
          <p:grpSpPr bwMode="auto">
            <a:xfrm>
              <a:off x="-68" y="890"/>
              <a:ext cx="1315" cy="2722"/>
              <a:chOff x="-68" y="890"/>
              <a:chExt cx="1315" cy="2722"/>
            </a:xfrm>
          </p:grpSpPr>
          <p:pic>
            <p:nvPicPr>
              <p:cNvPr id="21513" name="Picture 6" descr="H6_concrete_inside2_a"/>
              <p:cNvPicPr>
                <a:picLocks noChangeAspect="1" noChangeArrowheads="1"/>
              </p:cNvPicPr>
              <p:nvPr/>
            </p:nvPicPr>
            <p:blipFill>
              <a:blip r:embed="rId3">
                <a:extLst>
                  <a:ext uri="{28A0092B-C50C-407E-A947-70E740481C1C}">
                    <a14:useLocalDpi xmlns:a14="http://schemas.microsoft.com/office/drawing/2010/main" val="0"/>
                  </a:ext>
                </a:extLst>
              </a:blip>
              <a:srcRect l="39583" r="41667"/>
              <a:stretch>
                <a:fillRect/>
              </a:stretch>
            </p:blipFill>
            <p:spPr bwMode="auto">
              <a:xfrm>
                <a:off x="311" y="890"/>
                <a:ext cx="936" cy="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4" name="Text Box 7"/>
              <p:cNvSpPr txBox="1">
                <a:spLocks noChangeArrowheads="1"/>
              </p:cNvSpPr>
              <p:nvPr/>
            </p:nvSpPr>
            <p:spPr bwMode="auto">
              <a:xfrm>
                <a:off x="68" y="1158"/>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6</a:t>
                </a:r>
              </a:p>
            </p:txBody>
          </p:sp>
          <p:sp>
            <p:nvSpPr>
              <p:cNvPr id="21515" name="Text Box 8"/>
              <p:cNvSpPr txBox="1">
                <a:spLocks noChangeArrowheads="1"/>
              </p:cNvSpPr>
              <p:nvPr/>
            </p:nvSpPr>
            <p:spPr bwMode="auto">
              <a:xfrm>
                <a:off x="68" y="1570"/>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5</a:t>
                </a:r>
              </a:p>
            </p:txBody>
          </p:sp>
          <p:sp>
            <p:nvSpPr>
              <p:cNvPr id="21516" name="Text Box 9"/>
              <p:cNvSpPr txBox="1">
                <a:spLocks noChangeArrowheads="1"/>
              </p:cNvSpPr>
              <p:nvPr/>
            </p:nvSpPr>
            <p:spPr bwMode="auto">
              <a:xfrm>
                <a:off x="-68" y="2205"/>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4</a:t>
                </a:r>
              </a:p>
            </p:txBody>
          </p:sp>
          <p:sp>
            <p:nvSpPr>
              <p:cNvPr id="21517" name="Text Box 10"/>
              <p:cNvSpPr txBox="1">
                <a:spLocks noChangeArrowheads="1"/>
              </p:cNvSpPr>
              <p:nvPr/>
            </p:nvSpPr>
            <p:spPr bwMode="auto">
              <a:xfrm>
                <a:off x="67" y="2614"/>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3</a:t>
                </a:r>
              </a:p>
            </p:txBody>
          </p:sp>
          <p:sp>
            <p:nvSpPr>
              <p:cNvPr id="21518" name="Text Box 11"/>
              <p:cNvSpPr txBox="1">
                <a:spLocks noChangeArrowheads="1"/>
              </p:cNvSpPr>
              <p:nvPr/>
            </p:nvSpPr>
            <p:spPr bwMode="auto">
              <a:xfrm>
                <a:off x="68" y="2931"/>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2</a:t>
                </a:r>
              </a:p>
            </p:txBody>
          </p:sp>
          <p:sp>
            <p:nvSpPr>
              <p:cNvPr id="21519" name="Text Box 12"/>
              <p:cNvSpPr txBox="1">
                <a:spLocks noChangeArrowheads="1"/>
              </p:cNvSpPr>
              <p:nvPr/>
            </p:nvSpPr>
            <p:spPr bwMode="auto">
              <a:xfrm>
                <a:off x="68" y="3244"/>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000000"/>
                    </a:solidFill>
                    <a:latin typeface="Arial" charset="0"/>
                  </a:rPr>
                  <a:t>Pos 1</a:t>
                </a:r>
              </a:p>
            </p:txBody>
          </p:sp>
        </p:grpSp>
        <p:sp>
          <p:nvSpPr>
            <p:cNvPr id="21512" name="Text Box 13"/>
            <p:cNvSpPr txBox="1">
              <a:spLocks noChangeArrowheads="1"/>
            </p:cNvSpPr>
            <p:nvPr/>
          </p:nvSpPr>
          <p:spPr bwMode="auto">
            <a:xfrm>
              <a:off x="658" y="3562"/>
              <a:ext cx="54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spcBef>
                  <a:spcPct val="50000"/>
                </a:spcBef>
              </a:pPr>
              <a:r>
                <a:rPr lang="en-US" altLang="en-US" sz="1800">
                  <a:solidFill>
                    <a:srgbClr val="FFFFFF"/>
                  </a:solidFill>
                  <a:latin typeface="Arial" charset="0"/>
                </a:rPr>
                <a:t>beam</a:t>
              </a:r>
            </a:p>
          </p:txBody>
        </p:sp>
      </p:grpSp>
      <p:sp>
        <p:nvSpPr>
          <p:cNvPr id="21509" name="Line 15"/>
          <p:cNvSpPr>
            <a:spLocks noChangeShapeType="1"/>
          </p:cNvSpPr>
          <p:nvPr/>
        </p:nvSpPr>
        <p:spPr bwMode="auto">
          <a:xfrm flipH="1" flipV="1">
            <a:off x="1598613" y="4176713"/>
            <a:ext cx="57150" cy="1320800"/>
          </a:xfrm>
          <a:prstGeom prst="line">
            <a:avLst/>
          </a:prstGeom>
          <a:noFill/>
          <a:ln w="9525">
            <a:solidFill>
              <a:srgbClr val="33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solidFill>
                <a:srgbClr val="FFFFFF"/>
              </a:solidFill>
              <a:latin typeface="Tahoma" pitchFamily="34" charset="0"/>
            </a:endParaRPr>
          </a:p>
        </p:txBody>
      </p:sp>
      <p:graphicFrame>
        <p:nvGraphicFramePr>
          <p:cNvPr id="96272" name="Object 16"/>
          <p:cNvGraphicFramePr>
            <a:graphicFrameLocks noChangeAspect="1"/>
          </p:cNvGraphicFramePr>
          <p:nvPr/>
        </p:nvGraphicFramePr>
        <p:xfrm>
          <a:off x="2144713" y="1257300"/>
          <a:ext cx="6964362" cy="4116388"/>
        </p:xfrm>
        <a:graphic>
          <a:graphicData uri="http://schemas.openxmlformats.org/presentationml/2006/ole">
            <mc:AlternateContent xmlns:mc="http://schemas.openxmlformats.org/markup-compatibility/2006">
              <mc:Choice xmlns:v="urn:schemas-microsoft-com:vml" Requires="v">
                <p:oleObj spid="_x0000_s84059" name="Chart" r:id="rId4" imgW="5286489" imgH="2905049" progId="Excel.Chart.8">
                  <p:embed/>
                </p:oleObj>
              </mc:Choice>
              <mc:Fallback>
                <p:oleObj name="Chart" r:id="rId4" imgW="5286489" imgH="2905049"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4713" y="1257300"/>
                        <a:ext cx="6964362" cy="411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51542139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96272"/>
                                        </p:tgtEl>
                                        <p:attrNameLst>
                                          <p:attrName>style.visibility</p:attrName>
                                        </p:attrNameLst>
                                      </p:cBhvr>
                                      <p:to>
                                        <p:strVal val="visible"/>
                                      </p:to>
                                    </p:set>
                                    <p:animEffect transition="in" filter="diamond(out)">
                                      <p:cBhvr>
                                        <p:cTn id="7" dur="1000"/>
                                        <p:tgtEl>
                                          <p:spTgt spid="96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9627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2"/>
          <p:cNvGrpSpPr/>
          <p:nvPr/>
        </p:nvGrpSpPr>
        <p:grpSpPr>
          <a:xfrm>
            <a:off x="107504" y="1272928"/>
            <a:ext cx="8918955" cy="2444104"/>
            <a:chOff x="107504" y="1272928"/>
            <a:chExt cx="8918955" cy="2444104"/>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272928"/>
              <a:ext cx="8918955" cy="2444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6084168" y="2204864"/>
              <a:ext cx="576064" cy="4413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grpSp>
      <p:sp>
        <p:nvSpPr>
          <p:cNvPr id="2" name="Title 1"/>
          <p:cNvSpPr>
            <a:spLocks noGrp="1"/>
          </p:cNvSpPr>
          <p:nvPr>
            <p:ph type="title"/>
          </p:nvPr>
        </p:nvSpPr>
        <p:spPr>
          <a:xfrm>
            <a:off x="457200" y="116632"/>
            <a:ext cx="8229600" cy="868958"/>
          </a:xfrm>
        </p:spPr>
        <p:txBody>
          <a:bodyPr/>
          <a:lstStyle/>
          <a:p>
            <a:r>
              <a:rPr lang="en-US" b="1" dirty="0">
                <a:solidFill>
                  <a:schemeClr val="bg1"/>
                </a:solidFill>
              </a:rPr>
              <a:t>Effective dose, E</a:t>
            </a:r>
            <a:endParaRPr lang="en-US" dirty="0">
              <a:solidFill>
                <a:schemeClr val="bg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08915687"/>
              </p:ext>
            </p:extLst>
          </p:nvPr>
        </p:nvGraphicFramePr>
        <p:xfrm>
          <a:off x="251520" y="4394716"/>
          <a:ext cx="5174642" cy="1983105"/>
        </p:xfrm>
        <a:graphic>
          <a:graphicData uri="http://schemas.openxmlformats.org/drawingml/2006/table">
            <a:tbl>
              <a:tblPr>
                <a:tableStyleId>{5C22544A-7EE6-4342-B048-85BDC9FD1C3A}</a:tableStyleId>
              </a:tblPr>
              <a:tblGrid>
                <a:gridCol w="1181100">
                  <a:extLst>
                    <a:ext uri="{9D8B030D-6E8A-4147-A177-3AD203B41FA5}">
                      <a16:colId xmlns:a16="http://schemas.microsoft.com/office/drawing/2014/main" val="20000"/>
                    </a:ext>
                  </a:extLst>
                </a:gridCol>
                <a:gridCol w="1329246">
                  <a:extLst>
                    <a:ext uri="{9D8B030D-6E8A-4147-A177-3AD203B41FA5}">
                      <a16:colId xmlns:a16="http://schemas.microsoft.com/office/drawing/2014/main" val="20001"/>
                    </a:ext>
                  </a:extLst>
                </a:gridCol>
                <a:gridCol w="67754">
                  <a:extLst>
                    <a:ext uri="{9D8B030D-6E8A-4147-A177-3AD203B41FA5}">
                      <a16:colId xmlns:a16="http://schemas.microsoft.com/office/drawing/2014/main" val="20002"/>
                    </a:ext>
                  </a:extLst>
                </a:gridCol>
                <a:gridCol w="1270000">
                  <a:extLst>
                    <a:ext uri="{9D8B030D-6E8A-4147-A177-3AD203B41FA5}">
                      <a16:colId xmlns:a16="http://schemas.microsoft.com/office/drawing/2014/main" val="20003"/>
                    </a:ext>
                  </a:extLst>
                </a:gridCol>
                <a:gridCol w="1326542">
                  <a:extLst>
                    <a:ext uri="{9D8B030D-6E8A-4147-A177-3AD203B41FA5}">
                      <a16:colId xmlns:a16="http://schemas.microsoft.com/office/drawing/2014/main" val="20004"/>
                    </a:ext>
                  </a:extLst>
                </a:gridCol>
              </a:tblGrid>
              <a:tr h="400050">
                <a:tc>
                  <a:txBody>
                    <a:bodyPr/>
                    <a:lstStyle/>
                    <a:p>
                      <a:pPr algn="l" fontAlgn="b"/>
                      <a:r>
                        <a:rPr lang="en-US" sz="1400" u="none" strike="noStrike" dirty="0">
                          <a:effectLst/>
                        </a:rPr>
                        <a:t>Organ</a:t>
                      </a:r>
                      <a:endParaRPr lang="en-US" sz="1400" b="1"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Tissue    weighting factor</a:t>
                      </a:r>
                      <a:endParaRPr lang="en-US" sz="1400" b="1"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a:effectLst/>
                        </a:rPr>
                        <a:t> </a:t>
                      </a:r>
                      <a:endParaRPr lang="en-US" sz="1400" b="1"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Organ</a:t>
                      </a:r>
                      <a:endParaRPr lang="en-US" sz="1400" b="1"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Tissue     weighting factor</a:t>
                      </a:r>
                      <a:endParaRPr lang="en-US" sz="14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200025">
                <a:tc>
                  <a:txBody>
                    <a:bodyPr/>
                    <a:lstStyle/>
                    <a:p>
                      <a:pPr algn="l" fontAlgn="b"/>
                      <a:r>
                        <a:rPr lang="en-US" sz="1200" u="none" strike="noStrike">
                          <a:effectLst/>
                        </a:rPr>
                        <a:t>Gonads</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dirty="0">
                          <a:effectLst/>
                        </a:rPr>
                        <a:t>0.08</a:t>
                      </a:r>
                      <a:endParaRPr lang="en-US" sz="1200" b="0" i="0" u="none" strike="noStrike" dirty="0">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Esophagus</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0.04</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1"/>
                  </a:ext>
                </a:extLst>
              </a:tr>
              <a:tr h="190500">
                <a:tc>
                  <a:txBody>
                    <a:bodyPr/>
                    <a:lstStyle/>
                    <a:p>
                      <a:pPr algn="l" fontAlgn="b"/>
                      <a:r>
                        <a:rPr lang="en-US" sz="1200" u="none" strike="noStrike">
                          <a:effectLst/>
                        </a:rPr>
                        <a:t>Red Bone Marrow</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dirty="0">
                          <a:effectLst/>
                        </a:rPr>
                        <a:t>0.12</a:t>
                      </a:r>
                      <a:endParaRPr lang="en-US" sz="1200" b="0" i="0" u="none" strike="noStrike" dirty="0">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Thyroid</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0.04</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2"/>
                  </a:ext>
                </a:extLst>
              </a:tr>
              <a:tr h="190500">
                <a:tc>
                  <a:txBody>
                    <a:bodyPr/>
                    <a:lstStyle/>
                    <a:p>
                      <a:pPr algn="l" fontAlgn="b"/>
                      <a:r>
                        <a:rPr lang="en-US" sz="1200" u="none" strike="noStrike">
                          <a:effectLst/>
                        </a:rPr>
                        <a:t>Colon</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dirty="0">
                          <a:effectLst/>
                        </a:rPr>
                        <a:t>0.12</a:t>
                      </a:r>
                      <a:endParaRPr lang="en-US" sz="1200" b="0" i="0" u="none" strike="noStrike" dirty="0">
                        <a:solidFill>
                          <a:srgbClr val="000000"/>
                        </a:solidFill>
                        <a:effectLst/>
                        <a:latin typeface="Calibri"/>
                      </a:endParaRPr>
                    </a:p>
                  </a:txBody>
                  <a:tcPr marL="9525" marR="9525" marT="9525" marB="0" anchor="ctr"/>
                </a:tc>
                <a:tc>
                  <a:txBody>
                    <a:bodyPr/>
                    <a:lstStyle/>
                    <a:p>
                      <a:pPr algn="l" fontAlgn="b"/>
                      <a:r>
                        <a:rPr lang="en-US" sz="1200" u="none" strike="noStrike" dirty="0">
                          <a:effectLst/>
                        </a:rPr>
                        <a:t> </a:t>
                      </a:r>
                      <a:endParaRPr lang="en-US" sz="1200" b="0" i="0" u="none" strike="noStrike" dirty="0">
                        <a:solidFill>
                          <a:srgbClr val="000000"/>
                        </a:solidFill>
                        <a:effectLst/>
                        <a:latin typeface="Calibri"/>
                      </a:endParaRPr>
                    </a:p>
                  </a:txBody>
                  <a:tcPr marL="9525" marR="9525" marT="9525" marB="0" anchor="b"/>
                </a:tc>
                <a:tc>
                  <a:txBody>
                    <a:bodyPr/>
                    <a:lstStyle/>
                    <a:p>
                      <a:pPr algn="l" fontAlgn="b"/>
                      <a:r>
                        <a:rPr lang="en-US" sz="1200" u="none" strike="noStrike" dirty="0">
                          <a:effectLst/>
                        </a:rPr>
                        <a:t>Skin</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0.01</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3"/>
                  </a:ext>
                </a:extLst>
              </a:tr>
              <a:tr h="190500">
                <a:tc>
                  <a:txBody>
                    <a:bodyPr/>
                    <a:lstStyle/>
                    <a:p>
                      <a:pPr algn="l" fontAlgn="b"/>
                      <a:r>
                        <a:rPr lang="en-US" sz="1200" u="none" strike="noStrike">
                          <a:effectLst/>
                        </a:rPr>
                        <a:t>Lung</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0.12</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Bone surface</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0.01</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4"/>
                  </a:ext>
                </a:extLst>
              </a:tr>
              <a:tr h="190500">
                <a:tc>
                  <a:txBody>
                    <a:bodyPr/>
                    <a:lstStyle/>
                    <a:p>
                      <a:pPr algn="l" fontAlgn="b"/>
                      <a:r>
                        <a:rPr lang="en-US" sz="1200" u="none" strike="noStrike">
                          <a:effectLst/>
                        </a:rPr>
                        <a:t>Stomach</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0.12</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Salivary glands</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0.01</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5"/>
                  </a:ext>
                </a:extLst>
              </a:tr>
              <a:tr h="190500">
                <a:tc>
                  <a:txBody>
                    <a:bodyPr/>
                    <a:lstStyle/>
                    <a:p>
                      <a:pPr algn="l" fontAlgn="b"/>
                      <a:r>
                        <a:rPr lang="en-US" sz="1200" u="none" strike="noStrike">
                          <a:effectLst/>
                        </a:rPr>
                        <a:t>Breasts</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0.12</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Brain</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0.01</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6"/>
                  </a:ext>
                </a:extLst>
              </a:tr>
              <a:tr h="190500">
                <a:tc>
                  <a:txBody>
                    <a:bodyPr/>
                    <a:lstStyle/>
                    <a:p>
                      <a:pPr algn="l" fontAlgn="b"/>
                      <a:r>
                        <a:rPr lang="en-US" sz="1200" u="none" strike="noStrike">
                          <a:effectLst/>
                        </a:rPr>
                        <a:t>Bladder</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0.04</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ctr"/>
                      <a:r>
                        <a:rPr lang="en-US" sz="1200" u="none" strike="noStrike" dirty="0">
                          <a:effectLst/>
                        </a:rPr>
                        <a:t>Remainder of body</a:t>
                      </a:r>
                      <a:endParaRPr lang="en-US" sz="1200" b="0" i="0" u="none" strike="noStrike" dirty="0">
                        <a:solidFill>
                          <a:srgbClr val="000000"/>
                        </a:solidFill>
                        <a:effectLst/>
                        <a:latin typeface="Calibri"/>
                      </a:endParaRPr>
                    </a:p>
                  </a:txBody>
                  <a:tcPr marL="9525" marR="9525" marT="9525" marB="0" anchor="ctr"/>
                </a:tc>
                <a:tc>
                  <a:txBody>
                    <a:bodyPr/>
                    <a:lstStyle/>
                    <a:p>
                      <a:pPr algn="r" fontAlgn="ctr"/>
                      <a:r>
                        <a:rPr lang="en-US" sz="1200" u="none" strike="noStrike" dirty="0">
                          <a:effectLst/>
                        </a:rPr>
                        <a:t>0.12 </a:t>
                      </a:r>
                      <a:endParaRPr lang="en-US" sz="12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7"/>
                  </a:ext>
                </a:extLst>
              </a:tr>
              <a:tr h="190500">
                <a:tc>
                  <a:txBody>
                    <a:bodyPr/>
                    <a:lstStyle/>
                    <a:p>
                      <a:pPr algn="l" fontAlgn="b"/>
                      <a:r>
                        <a:rPr lang="en-US" sz="1200" u="none" strike="noStrike">
                          <a:effectLst/>
                        </a:rPr>
                        <a:t>Liver</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0.04</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 </a:t>
                      </a:r>
                      <a:endParaRPr lang="en-US" sz="12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bl>
          </a:graphicData>
        </a:graphic>
      </p:graphicFrame>
      <p:sp>
        <p:nvSpPr>
          <p:cNvPr id="5" name="TextBox 4"/>
          <p:cNvSpPr txBox="1"/>
          <p:nvPr/>
        </p:nvSpPr>
        <p:spPr>
          <a:xfrm>
            <a:off x="35496" y="3871208"/>
            <a:ext cx="799288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Different organs show different sensitivity to equivalent dose deposited</a:t>
            </a:r>
          </a:p>
        </p:txBody>
      </p:sp>
      <p:sp>
        <p:nvSpPr>
          <p:cNvPr id="7" name="Rectangle 6"/>
          <p:cNvSpPr/>
          <p:nvPr/>
        </p:nvSpPr>
        <p:spPr>
          <a:xfrm>
            <a:off x="6948264" y="2276872"/>
            <a:ext cx="1800942" cy="369332"/>
          </a:xfrm>
          <a:prstGeom prst="rect">
            <a:avLst/>
          </a:prstGeom>
        </p:spPr>
        <p:txBody>
          <a:bodyPr wrap="none">
            <a:spAutoFit/>
          </a:bodyPr>
          <a:lstStyle/>
          <a:p>
            <a:pPr eaLnBrk="1" fontAlgn="auto" hangingPunct="1">
              <a:spcBef>
                <a:spcPts val="0"/>
              </a:spcBef>
              <a:spcAft>
                <a:spcPts val="0"/>
              </a:spcAft>
            </a:pPr>
            <a:r>
              <a:rPr lang="en-US" sz="1800" dirty="0">
                <a:solidFill>
                  <a:prstClr val="black"/>
                </a:solidFill>
                <a:latin typeface="Calibri"/>
              </a:rPr>
              <a:t>Unit: Sievert (Sv) </a:t>
            </a:r>
          </a:p>
        </p:txBody>
      </p:sp>
      <p:pic>
        <p:nvPicPr>
          <p:cNvPr id="8" name="Picture 7"/>
          <p:cNvPicPr>
            <a:picLocks noChangeAspect="1"/>
          </p:cNvPicPr>
          <p:nvPr/>
        </p:nvPicPr>
        <p:blipFill>
          <a:blip r:embed="rId4"/>
          <a:stretch>
            <a:fillRect/>
          </a:stretch>
        </p:blipFill>
        <p:spPr>
          <a:xfrm>
            <a:off x="6876256" y="4031822"/>
            <a:ext cx="2150203" cy="2649026"/>
          </a:xfrm>
          <a:prstGeom prst="rect">
            <a:avLst/>
          </a:prstGeom>
        </p:spPr>
      </p:pic>
    </p:spTree>
    <p:extLst>
      <p:ext uri="{BB962C8B-B14F-4D97-AF65-F5344CB8AC3E}">
        <p14:creationId xmlns:p14="http://schemas.microsoft.com/office/powerpoint/2010/main" val="40389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50825" y="260350"/>
            <a:ext cx="86423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b="1">
                <a:solidFill>
                  <a:srgbClr val="FF0000"/>
                </a:solidFill>
                <a:latin typeface="Arial" charset="0"/>
              </a:rPr>
              <a:t>Influence of the different particle types (%) to the final counting rate of the detectors at the various positions </a:t>
            </a:r>
          </a:p>
        </p:txBody>
      </p:sp>
      <p:grpSp>
        <p:nvGrpSpPr>
          <p:cNvPr id="97283" name="Group 3"/>
          <p:cNvGrpSpPr>
            <a:grpSpLocks/>
          </p:cNvGrpSpPr>
          <p:nvPr/>
        </p:nvGrpSpPr>
        <p:grpSpPr bwMode="auto">
          <a:xfrm>
            <a:off x="0" y="1268413"/>
            <a:ext cx="9144000" cy="5260975"/>
            <a:chOff x="0" y="799"/>
            <a:chExt cx="5760" cy="3314"/>
          </a:xfrm>
        </p:grpSpPr>
        <p:sp>
          <p:nvSpPr>
            <p:cNvPr id="22532" name="Rectangle 4"/>
            <p:cNvSpPr>
              <a:spLocks noChangeArrowheads="1"/>
            </p:cNvSpPr>
            <p:nvPr/>
          </p:nvSpPr>
          <p:spPr bwMode="auto">
            <a:xfrm>
              <a:off x="48" y="799"/>
              <a:ext cx="5664" cy="3311"/>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endParaRPr lang="en-US" altLang="en-US" sz="1800">
                <a:solidFill>
                  <a:srgbClr val="FFFFFF"/>
                </a:solidFill>
              </a:endParaRPr>
            </a:p>
          </p:txBody>
        </p:sp>
        <p:graphicFrame>
          <p:nvGraphicFramePr>
            <p:cNvPr id="22533" name="Object 5"/>
            <p:cNvGraphicFramePr>
              <a:graphicFrameLocks noChangeAspect="1"/>
            </p:cNvGraphicFramePr>
            <p:nvPr/>
          </p:nvGraphicFramePr>
          <p:xfrm>
            <a:off x="0" y="799"/>
            <a:ext cx="5760" cy="3314"/>
          </p:xfrm>
          <a:graphic>
            <a:graphicData uri="http://schemas.openxmlformats.org/presentationml/2006/ole">
              <mc:AlternateContent xmlns:mc="http://schemas.openxmlformats.org/markup-compatibility/2006">
                <mc:Choice xmlns:v="urn:schemas-microsoft-com:vml" Requires="v">
                  <p:oleObj spid="_x0000_s85083" name="Chart" r:id="rId3" imgW="10439248" imgH="5552923" progId="Excel.Chart.8">
                    <p:embed/>
                  </p:oleObj>
                </mc:Choice>
                <mc:Fallback>
                  <p:oleObj name="Chart" r:id="rId3" imgW="10439248" imgH="5552923" progId="Excel.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99"/>
                          <a:ext cx="5760" cy="3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extLst>
      <p:ext uri="{BB962C8B-B14F-4D97-AF65-F5344CB8AC3E}">
        <p14:creationId xmlns:p14="http://schemas.microsoft.com/office/powerpoint/2010/main" val="122371672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97283"/>
                                        </p:tgtEl>
                                        <p:attrNameLst>
                                          <p:attrName>style.visibility</p:attrName>
                                        </p:attrNameLst>
                                      </p:cBhvr>
                                      <p:to>
                                        <p:strVal val="visible"/>
                                      </p:to>
                                    </p:set>
                                    <p:animEffect transition="in" filter="diamond(in)">
                                      <p:cBhvr>
                                        <p:cTn id="7" dur="1000"/>
                                        <p:tgtEl>
                                          <p:spTgt spid="97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79388" y="325438"/>
            <a:ext cx="8713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eaLnBrk="1" hangingPunct="1">
              <a:spcBef>
                <a:spcPct val="50000"/>
              </a:spcBef>
            </a:pPr>
            <a:r>
              <a:rPr lang="en-US" altLang="en-US" b="1">
                <a:solidFill>
                  <a:srgbClr val="FF0000"/>
                </a:solidFill>
                <a:latin typeface="Arial" charset="0"/>
              </a:rPr>
              <a:t>Comparison between simulation and measurement results</a:t>
            </a:r>
          </a:p>
        </p:txBody>
      </p:sp>
      <p:graphicFrame>
        <p:nvGraphicFramePr>
          <p:cNvPr id="98307" name="Group 3"/>
          <p:cNvGraphicFramePr>
            <a:graphicFrameLocks noGrp="1"/>
          </p:cNvGraphicFramePr>
          <p:nvPr/>
        </p:nvGraphicFramePr>
        <p:xfrm>
          <a:off x="180975" y="1219200"/>
          <a:ext cx="9144000" cy="4175662"/>
        </p:xfrm>
        <a:graphic>
          <a:graphicData uri="http://schemas.openxmlformats.org/drawingml/2006/table">
            <a:tbl>
              <a:tblPr/>
              <a:tblGrid>
                <a:gridCol w="885825">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479550">
                  <a:extLst>
                    <a:ext uri="{9D8B030D-6E8A-4147-A177-3AD203B41FA5}">
                      <a16:colId xmlns:a16="http://schemas.microsoft.com/office/drawing/2014/main" val="20005"/>
                    </a:ext>
                  </a:extLst>
                </a:gridCol>
                <a:gridCol w="1073150">
                  <a:extLst>
                    <a:ext uri="{9D8B030D-6E8A-4147-A177-3AD203B41FA5}">
                      <a16:colId xmlns:a16="http://schemas.microsoft.com/office/drawing/2014/main" val="20006"/>
                    </a:ext>
                  </a:extLst>
                </a:gridCol>
                <a:gridCol w="295275">
                  <a:extLst>
                    <a:ext uri="{9D8B030D-6E8A-4147-A177-3AD203B41FA5}">
                      <a16:colId xmlns:a16="http://schemas.microsoft.com/office/drawing/2014/main" val="20007"/>
                    </a:ext>
                  </a:extLst>
                </a:gridCol>
              </a:tblGrid>
              <a:tr h="518081">
                <a:tc rowSpan="2">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endParaRPr kumimoji="0" lang="de-DE"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endParaRPr>
                    </a:p>
                  </a:txBody>
                  <a:tcPr marT="45713" marB="4571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Simulation </a:t>
                      </a:r>
                    </a:p>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Counts/</a:t>
                      </a:r>
                    </a:p>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prim. part. *10</a:t>
                      </a:r>
                      <a:r>
                        <a:rPr kumimoji="0" lang="de-DE" sz="1600" b="0" i="0" u="none" strike="noStrike" cap="none" normalizeH="0" baseline="3000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-6</a:t>
                      </a:r>
                      <a:endParaRPr kumimoji="0" lang="de-DE"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endParaRPr>
                    </a:p>
                  </a:txBody>
                  <a:tcPr marT="45713" marB="4571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Simulation error</a:t>
                      </a:r>
                    </a:p>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*10</a:t>
                      </a:r>
                      <a:r>
                        <a:rPr kumimoji="0" lang="de-DE" sz="1600" b="0" i="0" u="none" strike="noStrike" cap="none" normalizeH="0" baseline="3000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-6</a:t>
                      </a:r>
                    </a:p>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endParaRPr kumimoji="0" lang="en-US"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endParaRPr>
                    </a:p>
                  </a:txBody>
                  <a:tcPr marT="45713" marB="4571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Measurement </a:t>
                      </a:r>
                      <a:r>
                        <a:rPr kumimoji="0" lang="de-DE"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Counts/</a:t>
                      </a:r>
                    </a:p>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prim. part. *10</a:t>
                      </a:r>
                      <a:r>
                        <a:rPr kumimoji="0" lang="de-DE" sz="1600" b="0" i="0" u="none" strike="noStrike" cap="none" normalizeH="0" baseline="3000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-6</a:t>
                      </a:r>
                    </a:p>
                  </a:txBody>
                  <a:tcPr marT="45713" marB="4571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Measurement error</a:t>
                      </a:r>
                    </a:p>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*10</a:t>
                      </a:r>
                      <a:r>
                        <a:rPr kumimoji="0" lang="de-DE" sz="1600" b="0" i="0" u="none" strike="noStrike" cap="none" normalizeH="0" baseline="3000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-6</a:t>
                      </a:r>
                    </a:p>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endParaRPr kumimoji="0" lang="en-US" sz="1600" b="0"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endParaRPr>
                    </a:p>
                  </a:txBody>
                  <a:tcPr marT="45713" marB="4571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0"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Simulation/ Measurement       </a:t>
                      </a:r>
                    </a:p>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endParaRPr kumimoji="0" lang="en-US" sz="1600" b="0"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endParaRP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0"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Error</a:t>
                      </a:r>
                    </a:p>
                  </a:txBody>
                  <a:tcPr marT="45713" marB="4571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de-AT" sz="28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marT="45713" marB="45713" anchor="ctr" horzOverflow="overflow">
                    <a:lnL w="12700" cap="flat" cmpd="sng" algn="ctr">
                      <a:solidFill>
                        <a:srgbClr val="000000"/>
                      </a:solidFill>
                      <a:prstDash val="solid"/>
                      <a:round/>
                      <a:headEnd type="none" w="med" len="med"/>
                      <a:tailEnd type="none" w="med" len="med"/>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548557">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de-AT" sz="28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marT="45713" marB="4571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extLst>
                  <a:ext uri="{0D108BD9-81ED-4DB2-BD59-A6C34878D82A}">
                    <a16:rowId xmlns:a16="http://schemas.microsoft.com/office/drawing/2014/main" val="10001"/>
                  </a:ext>
                </a:extLst>
              </a:tr>
              <a:tr h="518081">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Pos 1 </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5,63</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CH"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0,12</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5,64</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0,56</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0.998</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 </a:t>
                      </a: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0.102</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de-AT" sz="28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marT="45713" marB="45713"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518081">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Pos 2</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16,06</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CH"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0,44</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15,58</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1,56</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1.031</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 </a:t>
                      </a: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0.107</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de-AT" sz="28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marT="45713" marB="45713"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518081">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Pos 3</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67,46</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CH"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0,73</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67,25</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6,93</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1.003</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 </a:t>
                      </a: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0.104</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de-AT" sz="28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marT="45713" marB="45713"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518081">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Pos 4</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85,33</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CH"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0,64</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79,00</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8,67</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1.080</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 </a:t>
                      </a: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0.119</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de-AT" sz="28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marT="45713" marB="45713"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518081">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Pos 5</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96,20</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CH"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1,26</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89,39</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9,47</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1.076</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 </a:t>
                      </a: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0.115</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de-AT" sz="28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marT="45713" marB="45713"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518081">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Pos 6</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108,31</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CH"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0,82</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115,74</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20000"/>
                        </a:spcBef>
                        <a:spcAft>
                          <a:spcPct val="0"/>
                        </a:spcAft>
                        <a:buClr>
                          <a:schemeClr val="hlink"/>
                        </a:buClr>
                        <a:buSzPct val="65000"/>
                        <a:buFont typeface="Wingdings" pitchFamily="2"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 </a:t>
                      </a:r>
                      <a:r>
                        <a:rPr kumimoji="0" lang="de-AT" sz="1800" b="1" i="0" u="none" strike="noStrike" cap="none" normalizeH="0" baseline="0">
                          <a:ln>
                            <a:noFill/>
                          </a:ln>
                          <a:solidFill>
                            <a:schemeClr val="tx1"/>
                          </a:solidFill>
                          <a:effectLst>
                            <a:outerShdw blurRad="38100" dist="38100" dir="2700000" algn="tl">
                              <a:srgbClr val="000000"/>
                            </a:outerShdw>
                          </a:effectLst>
                          <a:latin typeface="Tahoma" pitchFamily="34" charset="0"/>
                          <a:ea typeface="Times New Roman" pitchFamily="18" charset="0"/>
                          <a:cs typeface="Arial" charset="0"/>
                        </a:rPr>
                        <a:t>17,99</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0.936</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0" lang="en-US"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 </a:t>
                      </a:r>
                      <a:r>
                        <a:rPr kumimoji="0" lang="de-DE" sz="1600" b="1" i="0" u="none" strike="noStrike" cap="none" normalizeH="0" baseline="0">
                          <a:ln>
                            <a:noFill/>
                          </a:ln>
                          <a:solidFill>
                            <a:srgbClr val="FFFF00"/>
                          </a:solidFill>
                          <a:effectLst>
                            <a:outerShdw blurRad="38100" dist="38100" dir="2700000" algn="tl">
                              <a:srgbClr val="000000"/>
                            </a:outerShdw>
                          </a:effectLst>
                          <a:latin typeface="Tahoma" pitchFamily="34" charset="0"/>
                          <a:ea typeface="Times New Roman" pitchFamily="18" charset="0"/>
                          <a:cs typeface="Arial" charset="0"/>
                        </a:rPr>
                        <a:t>0.146</a:t>
                      </a:r>
                    </a:p>
                  </a:txBody>
                  <a:tcPr marT="45713" marB="4571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de-AT" sz="2800" b="0" i="0" u="none" strike="noStrike" cap="none" normalizeH="0" baseline="0">
                        <a:ln>
                          <a:noFill/>
                        </a:ln>
                        <a:solidFill>
                          <a:schemeClr val="tx1"/>
                        </a:solidFill>
                        <a:effectLst>
                          <a:outerShdw blurRad="38100" dist="38100" dir="2700000" algn="tl">
                            <a:srgbClr val="000000"/>
                          </a:outerShdw>
                        </a:effectLst>
                        <a:latin typeface="Tahoma" pitchFamily="34" charset="0"/>
                      </a:endParaRPr>
                    </a:p>
                  </a:txBody>
                  <a:tcPr marT="45713" marB="45713" anchor="ctr" horzOverflow="overflow">
                    <a:lnL w="12700" cap="flat" cmpd="sng" algn="ctr">
                      <a:solidFill>
                        <a:srgbClr val="000000"/>
                      </a:solidFill>
                      <a:prstDash val="solid"/>
                      <a:round/>
                      <a:headEnd type="none" w="med" len="med"/>
                      <a:tailEnd type="none" w="med" len="med"/>
                    </a:lnL>
                    <a:lnR cap="flat">
                      <a:noFill/>
                    </a:lnR>
                    <a:lnT>
                      <a:noFill/>
                    </a:lnT>
                    <a:lnB cap="flat">
                      <a:noFill/>
                    </a:lnB>
                    <a:lnTlToBr>
                      <a:noFill/>
                    </a:lnTlToBr>
                    <a:lnBlToTr>
                      <a:noFill/>
                    </a:lnBlToTr>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75446938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98307"/>
                                        </p:tgtEl>
                                        <p:attrNameLst>
                                          <p:attrName>style.visibility</p:attrName>
                                        </p:attrNameLst>
                                      </p:cBhvr>
                                      <p:to>
                                        <p:strVal val="visible"/>
                                      </p:to>
                                    </p:set>
                                    <p:animEffect transition="in" filter="diamond(in)">
                                      <p:cBhvr>
                                        <p:cTn id="7" dur="1000"/>
                                        <p:tgtEl>
                                          <p:spTgt spid="98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381000"/>
            <a:ext cx="8229600" cy="674688"/>
          </a:xfrm>
        </p:spPr>
        <p:txBody>
          <a:bodyPr/>
          <a:lstStyle/>
          <a:p>
            <a:pPr eaLnBrk="1" hangingPunct="1">
              <a:defRPr/>
            </a:pPr>
            <a:r>
              <a:rPr lang="de-CH" sz="2400" b="1" dirty="0">
                <a:solidFill>
                  <a:schemeClr val="tx1"/>
                </a:solidFill>
              </a:rPr>
              <a:t>Summary of MC </a:t>
            </a:r>
            <a:r>
              <a:rPr lang="de-CH" sz="2400" b="1" dirty="0" err="1">
                <a:solidFill>
                  <a:schemeClr val="tx1"/>
                </a:solidFill>
              </a:rPr>
              <a:t>based</a:t>
            </a:r>
            <a:r>
              <a:rPr lang="de-CH" sz="2400" b="1" dirty="0">
                <a:solidFill>
                  <a:schemeClr val="tx1"/>
                </a:solidFill>
              </a:rPr>
              <a:t> </a:t>
            </a:r>
            <a:r>
              <a:rPr lang="de-CH" sz="2400" b="1" dirty="0" err="1">
                <a:solidFill>
                  <a:schemeClr val="tx1"/>
                </a:solidFill>
              </a:rPr>
              <a:t>calibration</a:t>
            </a:r>
            <a:endParaRPr lang="de-DE" sz="2400" b="1" dirty="0">
              <a:solidFill>
                <a:schemeClr val="tx1"/>
              </a:solidFill>
            </a:endParaRPr>
          </a:p>
        </p:txBody>
      </p:sp>
      <p:sp>
        <p:nvSpPr>
          <p:cNvPr id="99331" name="Rectangle 3"/>
          <p:cNvSpPr>
            <a:spLocks noGrp="1" noChangeArrowheads="1"/>
          </p:cNvSpPr>
          <p:nvPr>
            <p:ph type="body" idx="1"/>
          </p:nvPr>
        </p:nvSpPr>
        <p:spPr>
          <a:xfrm>
            <a:off x="468313" y="1270000"/>
            <a:ext cx="8424862" cy="3671888"/>
          </a:xfrm>
        </p:spPr>
        <p:txBody>
          <a:bodyPr/>
          <a:lstStyle/>
          <a:p>
            <a:pPr eaLnBrk="1" hangingPunct="1">
              <a:buClr>
                <a:srgbClr val="000066"/>
              </a:buClr>
              <a:buFont typeface="Wingdings" pitchFamily="2" charset="2"/>
              <a:buNone/>
              <a:defRPr/>
            </a:pPr>
            <a:endParaRPr lang="de-CH" sz="2000" dirty="0"/>
          </a:p>
          <a:p>
            <a:pPr eaLnBrk="1" hangingPunct="1">
              <a:buClr>
                <a:schemeClr val="tx1"/>
              </a:buClr>
              <a:buFont typeface="Wingdings" pitchFamily="2" charset="2"/>
              <a:buChar char="ü"/>
              <a:defRPr/>
            </a:pPr>
            <a:r>
              <a:rPr lang="de-CH" sz="2000" dirty="0"/>
              <a:t>FLUKA </a:t>
            </a:r>
            <a:r>
              <a:rPr lang="de-CH" sz="2000" dirty="0" err="1"/>
              <a:t>benchmarking</a:t>
            </a:r>
            <a:r>
              <a:rPr lang="de-CH" sz="2000" dirty="0"/>
              <a:t> </a:t>
            </a:r>
            <a:r>
              <a:rPr lang="de-CH" sz="2000" dirty="0" err="1"/>
              <a:t>experiments</a:t>
            </a:r>
            <a:r>
              <a:rPr lang="de-CH" sz="2000" dirty="0"/>
              <a:t> </a:t>
            </a:r>
            <a:r>
              <a:rPr lang="de-CH" sz="2000" dirty="0" err="1"/>
              <a:t>were</a:t>
            </a:r>
            <a:r>
              <a:rPr lang="de-CH" sz="2000" dirty="0"/>
              <a:t> </a:t>
            </a:r>
            <a:r>
              <a:rPr lang="de-CH" sz="2000" dirty="0" err="1"/>
              <a:t>performed</a:t>
            </a:r>
            <a:r>
              <a:rPr lang="de-CH" sz="2000" dirty="0"/>
              <a:t> </a:t>
            </a:r>
            <a:r>
              <a:rPr lang="de-CH" sz="2000" dirty="0" err="1"/>
              <a:t>at</a:t>
            </a:r>
            <a:r>
              <a:rPr lang="de-CH" sz="2000" dirty="0"/>
              <a:t> CERF</a:t>
            </a:r>
          </a:p>
          <a:p>
            <a:pPr eaLnBrk="1" hangingPunct="1">
              <a:buClr>
                <a:schemeClr val="tx1"/>
              </a:buClr>
              <a:buFont typeface="Wingdings" pitchFamily="2" charset="2"/>
              <a:buNone/>
              <a:defRPr/>
            </a:pPr>
            <a:endParaRPr lang="de-CH" sz="2000" dirty="0"/>
          </a:p>
          <a:p>
            <a:pPr eaLnBrk="1" hangingPunct="1">
              <a:buClr>
                <a:schemeClr val="tx1"/>
              </a:buClr>
              <a:buFont typeface="Wingdings" pitchFamily="2" charset="2"/>
              <a:buChar char="ü"/>
              <a:defRPr/>
            </a:pPr>
            <a:r>
              <a:rPr lang="de-CH" sz="2000" dirty="0" err="1"/>
              <a:t>Very</a:t>
            </a:r>
            <a:r>
              <a:rPr lang="de-CH" sz="2000" dirty="0"/>
              <a:t> </a:t>
            </a:r>
            <a:r>
              <a:rPr lang="de-CH" sz="2000" dirty="0" err="1"/>
              <a:t>good</a:t>
            </a:r>
            <a:r>
              <a:rPr lang="de-CH" sz="2000" dirty="0"/>
              <a:t> </a:t>
            </a:r>
            <a:r>
              <a:rPr lang="de-CH" sz="2000" dirty="0" err="1"/>
              <a:t>agreement</a:t>
            </a:r>
            <a:r>
              <a:rPr lang="de-CH" sz="2000" dirty="0"/>
              <a:t> </a:t>
            </a:r>
            <a:r>
              <a:rPr lang="de-CH" sz="2000" dirty="0" err="1"/>
              <a:t>between</a:t>
            </a:r>
            <a:r>
              <a:rPr lang="de-CH" sz="2000" dirty="0"/>
              <a:t> </a:t>
            </a:r>
            <a:r>
              <a:rPr lang="de-CH" sz="2000" dirty="0" err="1"/>
              <a:t>simulation</a:t>
            </a:r>
            <a:r>
              <a:rPr lang="de-CH" sz="2000" dirty="0"/>
              <a:t> and </a:t>
            </a:r>
            <a:r>
              <a:rPr lang="de-CH" sz="2000" dirty="0" err="1"/>
              <a:t>measurement</a:t>
            </a:r>
            <a:r>
              <a:rPr lang="de-CH" sz="2000" dirty="0"/>
              <a:t> </a:t>
            </a:r>
            <a:r>
              <a:rPr lang="de-CH" sz="2000" dirty="0" err="1"/>
              <a:t>results</a:t>
            </a:r>
            <a:r>
              <a:rPr lang="de-CH" sz="2000" dirty="0"/>
              <a:t> in </a:t>
            </a:r>
            <a:r>
              <a:rPr lang="de-CH" sz="2000" dirty="0" err="1"/>
              <a:t>the</a:t>
            </a:r>
            <a:r>
              <a:rPr lang="de-CH" sz="2000" dirty="0"/>
              <a:t> </a:t>
            </a:r>
            <a:r>
              <a:rPr lang="de-CH" sz="2000" dirty="0" err="1"/>
              <a:t>radiation</a:t>
            </a:r>
            <a:r>
              <a:rPr lang="de-CH" sz="2000" dirty="0"/>
              <a:t> </a:t>
            </a:r>
            <a:r>
              <a:rPr lang="de-CH" sz="2000" dirty="0" err="1"/>
              <a:t>field</a:t>
            </a:r>
            <a:r>
              <a:rPr lang="de-CH" sz="2000" dirty="0"/>
              <a:t> </a:t>
            </a:r>
            <a:r>
              <a:rPr lang="de-CH" sz="2000" dirty="0" err="1"/>
              <a:t>occuring</a:t>
            </a:r>
            <a:r>
              <a:rPr lang="de-CH" sz="2000" dirty="0"/>
              <a:t> </a:t>
            </a:r>
            <a:r>
              <a:rPr lang="de-CH" sz="2000" dirty="0" err="1"/>
              <a:t>at</a:t>
            </a:r>
            <a:r>
              <a:rPr lang="de-CH" sz="2000" dirty="0"/>
              <a:t> </a:t>
            </a:r>
            <a:r>
              <a:rPr lang="de-CH" sz="2000" dirty="0" err="1"/>
              <a:t>the</a:t>
            </a:r>
            <a:r>
              <a:rPr lang="de-CH" sz="2000" dirty="0"/>
              <a:t> CERF </a:t>
            </a:r>
            <a:r>
              <a:rPr lang="de-CH" sz="2000" dirty="0" err="1"/>
              <a:t>facility</a:t>
            </a:r>
            <a:r>
              <a:rPr lang="de-CH" sz="2000" dirty="0"/>
              <a:t>.</a:t>
            </a:r>
          </a:p>
          <a:p>
            <a:pPr eaLnBrk="1" hangingPunct="1">
              <a:buClr>
                <a:srgbClr val="000066"/>
              </a:buClr>
              <a:buFont typeface="Wingdings" pitchFamily="2" charset="2"/>
              <a:buChar char="ü"/>
              <a:defRPr/>
            </a:pPr>
            <a:endParaRPr lang="de-CH" sz="2000" dirty="0"/>
          </a:p>
          <a:p>
            <a:pPr eaLnBrk="1" hangingPunct="1">
              <a:buClr>
                <a:schemeClr val="tx1"/>
              </a:buClr>
              <a:buFont typeface="Wingdings" pitchFamily="2" charset="2"/>
              <a:buChar char="ü"/>
              <a:defRPr/>
            </a:pPr>
            <a:r>
              <a:rPr lang="de-CH" sz="2000" dirty="0"/>
              <a:t>The </a:t>
            </a:r>
            <a:r>
              <a:rPr lang="de-CH" sz="2000" dirty="0" err="1"/>
              <a:t>results</a:t>
            </a:r>
            <a:r>
              <a:rPr lang="de-CH" sz="2000" dirty="0"/>
              <a:t> </a:t>
            </a:r>
            <a:r>
              <a:rPr lang="de-CH" sz="2000" dirty="0" err="1"/>
              <a:t>prove</a:t>
            </a:r>
            <a:r>
              <a:rPr lang="de-CH" sz="2000" dirty="0"/>
              <a:t> </a:t>
            </a:r>
            <a:r>
              <a:rPr lang="de-CH" sz="2000" dirty="0" err="1"/>
              <a:t>that</a:t>
            </a:r>
            <a:r>
              <a:rPr lang="de-CH" sz="2000" dirty="0"/>
              <a:t>: </a:t>
            </a:r>
          </a:p>
          <a:p>
            <a:pPr lvl="1" eaLnBrk="1" hangingPunct="1">
              <a:buClr>
                <a:schemeClr val="tx1"/>
              </a:buClr>
              <a:buFont typeface="Wingdings" pitchFamily="2" charset="2"/>
              <a:buChar char="ü"/>
              <a:defRPr/>
            </a:pPr>
            <a:r>
              <a:rPr lang="de-CH" sz="2000" dirty="0"/>
              <a:t>FLUKA </a:t>
            </a:r>
            <a:r>
              <a:rPr lang="de-CH" sz="2000" dirty="0" err="1"/>
              <a:t>calculates</a:t>
            </a:r>
            <a:r>
              <a:rPr lang="de-CH" sz="2000" dirty="0"/>
              <a:t> </a:t>
            </a:r>
            <a:r>
              <a:rPr lang="de-CH" sz="2000" dirty="0" err="1"/>
              <a:t>mixed</a:t>
            </a:r>
            <a:r>
              <a:rPr lang="de-CH" sz="2000" dirty="0"/>
              <a:t> high-</a:t>
            </a:r>
            <a:r>
              <a:rPr lang="de-CH" sz="2000" dirty="0" err="1"/>
              <a:t>energy</a:t>
            </a:r>
            <a:r>
              <a:rPr lang="de-CH" sz="2000" dirty="0"/>
              <a:t> </a:t>
            </a:r>
            <a:r>
              <a:rPr lang="de-CH" sz="2000" dirty="0" err="1"/>
              <a:t>radiation</a:t>
            </a:r>
            <a:r>
              <a:rPr lang="de-CH" sz="2000" dirty="0"/>
              <a:t> </a:t>
            </a:r>
            <a:r>
              <a:rPr lang="de-CH" sz="2000" dirty="0" err="1"/>
              <a:t>fields</a:t>
            </a:r>
            <a:r>
              <a:rPr lang="de-CH" sz="2000" dirty="0"/>
              <a:t> </a:t>
            </a:r>
            <a:r>
              <a:rPr lang="de-CH" sz="2000" dirty="0" err="1"/>
              <a:t>correctly</a:t>
            </a:r>
            <a:r>
              <a:rPr lang="de-CH" sz="2000" dirty="0"/>
              <a:t>.</a:t>
            </a:r>
          </a:p>
          <a:p>
            <a:pPr lvl="1" eaLnBrk="1" hangingPunct="1">
              <a:buClr>
                <a:schemeClr val="tx1"/>
              </a:buClr>
              <a:buFont typeface="Wingdings" pitchFamily="2" charset="2"/>
              <a:buChar char="ü"/>
              <a:defRPr/>
            </a:pPr>
            <a:r>
              <a:rPr lang="de-CH" sz="2000" dirty="0"/>
              <a:t>FLUKA </a:t>
            </a:r>
            <a:r>
              <a:rPr lang="de-CH" sz="2000" dirty="0" err="1"/>
              <a:t>calculates</a:t>
            </a:r>
            <a:r>
              <a:rPr lang="de-CH" sz="2000" dirty="0"/>
              <a:t> </a:t>
            </a:r>
            <a:r>
              <a:rPr lang="de-CH" sz="2000" dirty="0" err="1"/>
              <a:t>detector</a:t>
            </a:r>
            <a:r>
              <a:rPr lang="de-CH" sz="2000" dirty="0"/>
              <a:t> </a:t>
            </a:r>
            <a:r>
              <a:rPr lang="de-CH" sz="2000" dirty="0" err="1"/>
              <a:t>response</a:t>
            </a:r>
            <a:r>
              <a:rPr lang="de-CH" sz="2000" dirty="0"/>
              <a:t> of </a:t>
            </a:r>
            <a:r>
              <a:rPr lang="de-CH" sz="2000" dirty="0" err="1"/>
              <a:t>ionisation</a:t>
            </a:r>
            <a:r>
              <a:rPr lang="de-CH" sz="2000" dirty="0"/>
              <a:t> </a:t>
            </a:r>
            <a:r>
              <a:rPr lang="de-CH" sz="2000" dirty="0" err="1"/>
              <a:t>chambers</a:t>
            </a:r>
            <a:r>
              <a:rPr lang="de-CH" sz="2000" dirty="0"/>
              <a:t> </a:t>
            </a:r>
            <a:r>
              <a:rPr lang="de-CH" sz="2000" dirty="0" err="1"/>
              <a:t>correctly</a:t>
            </a:r>
            <a:r>
              <a:rPr lang="de-CH" sz="2000" dirty="0"/>
              <a:t>.</a:t>
            </a:r>
          </a:p>
          <a:p>
            <a:pPr eaLnBrk="1" hangingPunct="1">
              <a:buClr>
                <a:srgbClr val="000066"/>
              </a:buClr>
              <a:buFont typeface="Wingdings" pitchFamily="2" charset="2"/>
              <a:buNone/>
              <a:defRPr/>
            </a:pPr>
            <a:endParaRPr lang="de-CH" sz="2000" dirty="0"/>
          </a:p>
          <a:p>
            <a:pPr eaLnBrk="1" hangingPunct="1">
              <a:buClr>
                <a:schemeClr val="tx1"/>
              </a:buClr>
              <a:buFont typeface="Wingdings" pitchFamily="2" charset="2"/>
              <a:buChar char="ü"/>
              <a:defRPr/>
            </a:pPr>
            <a:r>
              <a:rPr lang="de-DE" sz="2400" b="1" dirty="0"/>
              <a:t>FLUKA </a:t>
            </a:r>
            <a:r>
              <a:rPr lang="de-DE" sz="2400" b="1" dirty="0" err="1"/>
              <a:t>can</a:t>
            </a:r>
            <a:r>
              <a:rPr lang="de-DE" sz="2400" b="1" dirty="0"/>
              <a:t> </a:t>
            </a:r>
            <a:r>
              <a:rPr lang="de-DE" sz="2400" b="1" dirty="0" err="1"/>
              <a:t>be</a:t>
            </a:r>
            <a:r>
              <a:rPr lang="de-DE" sz="2400" b="1" dirty="0"/>
              <a:t> </a:t>
            </a:r>
            <a:r>
              <a:rPr lang="de-DE" sz="2400" b="1" dirty="0" err="1"/>
              <a:t>used</a:t>
            </a:r>
            <a:r>
              <a:rPr lang="de-DE" sz="2400" b="1" dirty="0"/>
              <a:t> </a:t>
            </a:r>
            <a:r>
              <a:rPr lang="de-DE" sz="2400" b="1" dirty="0" err="1"/>
              <a:t>to</a:t>
            </a:r>
            <a:r>
              <a:rPr lang="de-DE" sz="2400" b="1" dirty="0"/>
              <a:t> </a:t>
            </a:r>
            <a:r>
              <a:rPr lang="de-DE" sz="2400" b="1" dirty="0" err="1"/>
              <a:t>calculate</a:t>
            </a:r>
            <a:r>
              <a:rPr lang="de-DE" sz="2400" b="1" dirty="0"/>
              <a:t> a </a:t>
            </a:r>
            <a:r>
              <a:rPr lang="de-CH" sz="2400" b="1" dirty="0" err="1"/>
              <a:t>suitable</a:t>
            </a:r>
            <a:r>
              <a:rPr lang="de-CH" sz="2400" b="1" dirty="0"/>
              <a:t> </a:t>
            </a:r>
            <a:r>
              <a:rPr lang="de-CH" sz="2400" b="1" dirty="0" err="1"/>
              <a:t>field</a:t>
            </a:r>
            <a:r>
              <a:rPr lang="de-CH" sz="2400" b="1" dirty="0"/>
              <a:t> </a:t>
            </a:r>
            <a:r>
              <a:rPr lang="de-CH" sz="2400" b="1" dirty="0" err="1"/>
              <a:t>calibration</a:t>
            </a:r>
            <a:r>
              <a:rPr lang="de-CH" sz="2400" b="1" dirty="0"/>
              <a:t> </a:t>
            </a:r>
            <a:r>
              <a:rPr lang="de-CH" sz="2400" b="1" dirty="0" err="1"/>
              <a:t>factors</a:t>
            </a:r>
            <a:r>
              <a:rPr lang="de-CH" sz="2400" b="1" dirty="0"/>
              <a:t> </a:t>
            </a:r>
            <a:r>
              <a:rPr lang="de-CH" sz="2400" b="1" dirty="0" err="1"/>
              <a:t>for</a:t>
            </a:r>
            <a:r>
              <a:rPr lang="de-CH" sz="2400" b="1" dirty="0"/>
              <a:t> high-</a:t>
            </a:r>
            <a:r>
              <a:rPr lang="de-CH" sz="2400" b="1" dirty="0" err="1"/>
              <a:t>energy</a:t>
            </a:r>
            <a:r>
              <a:rPr lang="de-CH" sz="2400" b="1" dirty="0"/>
              <a:t> </a:t>
            </a:r>
            <a:r>
              <a:rPr lang="de-CH" sz="2400" b="1" dirty="0" err="1"/>
              <a:t>radiation</a:t>
            </a:r>
            <a:r>
              <a:rPr lang="de-CH" sz="2400" b="1" dirty="0"/>
              <a:t> </a:t>
            </a:r>
            <a:r>
              <a:rPr lang="de-CH" sz="2400" b="1" dirty="0" err="1"/>
              <a:t>fields</a:t>
            </a:r>
            <a:r>
              <a:rPr lang="de-CH" sz="2400" b="1" dirty="0"/>
              <a:t> </a:t>
            </a:r>
            <a:r>
              <a:rPr lang="de-CH" sz="2400" b="1" dirty="0" err="1"/>
              <a:t>occuring</a:t>
            </a:r>
            <a:r>
              <a:rPr lang="de-CH" sz="2400" b="1" dirty="0"/>
              <a:t> </a:t>
            </a:r>
            <a:r>
              <a:rPr lang="de-CH" sz="2400" b="1" dirty="0" err="1"/>
              <a:t>at</a:t>
            </a:r>
            <a:r>
              <a:rPr lang="de-CH" sz="2400" b="1" dirty="0"/>
              <a:t> CERN </a:t>
            </a:r>
            <a:endParaRPr lang="de-DE" sz="2400" b="1" dirty="0"/>
          </a:p>
        </p:txBody>
      </p:sp>
    </p:spTree>
    <p:extLst>
      <p:ext uri="{BB962C8B-B14F-4D97-AF65-F5344CB8AC3E}">
        <p14:creationId xmlns:p14="http://schemas.microsoft.com/office/powerpoint/2010/main" val="3353698868"/>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1720" y="1772816"/>
            <a:ext cx="4536504" cy="461665"/>
          </a:xfrm>
          <a:prstGeom prst="rect">
            <a:avLst/>
          </a:prstGeom>
          <a:noFill/>
        </p:spPr>
        <p:txBody>
          <a:bodyPr wrap="square" rtlCol="0">
            <a:spAutoFit/>
          </a:bodyPr>
          <a:lstStyle/>
          <a:p>
            <a:pPr algn="ctr"/>
            <a:r>
              <a:rPr lang="en-US" dirty="0"/>
              <a:t>Backup slides</a:t>
            </a:r>
          </a:p>
        </p:txBody>
      </p:sp>
    </p:spTree>
    <p:extLst>
      <p:ext uri="{BB962C8B-B14F-4D97-AF65-F5344CB8AC3E}">
        <p14:creationId xmlns:p14="http://schemas.microsoft.com/office/powerpoint/2010/main" val="572302183"/>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862336"/>
            <a:ext cx="8153400" cy="990600"/>
          </a:xfrm>
        </p:spPr>
        <p:txBody>
          <a:bodyPr/>
          <a:lstStyle/>
          <a:p>
            <a:pPr algn="ctr"/>
            <a:r>
              <a:rPr lang="en-US" dirty="0">
                <a:solidFill>
                  <a:schemeClr val="bg1"/>
                </a:solidFill>
              </a:rPr>
              <a:t>ActiWiz</a:t>
            </a:r>
            <a:br>
              <a:rPr lang="en-US" dirty="0">
                <a:solidFill>
                  <a:schemeClr val="bg1"/>
                </a:solidFill>
              </a:rPr>
            </a:br>
            <a:r>
              <a:rPr lang="en-US" dirty="0">
                <a:solidFill>
                  <a:schemeClr val="bg1"/>
                </a:solidFill>
              </a:rPr>
              <a:t>Nuclide inventory optimization in accelerators</a:t>
            </a:r>
          </a:p>
        </p:txBody>
      </p:sp>
    </p:spTree>
    <p:extLst>
      <p:ext uri="{BB962C8B-B14F-4D97-AF65-F5344CB8AC3E}">
        <p14:creationId xmlns:p14="http://schemas.microsoft.com/office/powerpoint/2010/main" val="2447762825"/>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cstate="print"/>
          <a:stretch>
            <a:fillRect/>
          </a:stretch>
        </p:blipFill>
        <p:spPr>
          <a:xfrm>
            <a:off x="0" y="908721"/>
            <a:ext cx="3013095" cy="2930706"/>
          </a:xfrm>
          <a:prstGeom prst="rect">
            <a:avLst/>
          </a:prstGeom>
        </p:spPr>
      </p:pic>
      <p:sp>
        <p:nvSpPr>
          <p:cNvPr id="2" name="Title 1"/>
          <p:cNvSpPr>
            <a:spLocks noGrp="1"/>
          </p:cNvSpPr>
          <p:nvPr>
            <p:ph type="title"/>
          </p:nvPr>
        </p:nvSpPr>
        <p:spPr/>
        <p:txBody>
          <a:bodyPr>
            <a:normAutofit fontScale="90000"/>
          </a:bodyPr>
          <a:lstStyle/>
          <a:p>
            <a:pPr algn="ctr"/>
            <a:r>
              <a:rPr lang="en-US" dirty="0"/>
              <a:t>Motivation for optimization of nuclear inventories of materials placed in accelerators</a:t>
            </a:r>
            <a:endParaRPr lang="en-GB" dirty="0"/>
          </a:p>
        </p:txBody>
      </p:sp>
      <p:graphicFrame>
        <p:nvGraphicFramePr>
          <p:cNvPr id="8" name="Diagram 7"/>
          <p:cNvGraphicFramePr/>
          <p:nvPr>
            <p:extLst>
              <p:ext uri="{D42A27DB-BD31-4B8C-83A1-F6EECF244321}">
                <p14:modId xmlns:p14="http://schemas.microsoft.com/office/powerpoint/2010/main" val="682041305"/>
              </p:ext>
            </p:extLst>
          </p:nvPr>
        </p:nvGraphicFramePr>
        <p:xfrm>
          <a:off x="215938" y="3789040"/>
          <a:ext cx="8904938" cy="237626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AutoShape 4" descr="HSE Uni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en-GB" sz="1800">
              <a:solidFill>
                <a:srgbClr val="262626"/>
              </a:solidFill>
              <a:latin typeface="Calibri"/>
            </a:endParaRPr>
          </a:p>
        </p:txBody>
      </p:sp>
      <p:sp>
        <p:nvSpPr>
          <p:cNvPr id="4" name="AutoShape 6" descr="HSE Uni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1" fontAlgn="auto" hangingPunct="1">
              <a:spcBef>
                <a:spcPts val="0"/>
              </a:spcBef>
              <a:spcAft>
                <a:spcPts val="0"/>
              </a:spcAft>
            </a:pPr>
            <a:endParaRPr lang="en-GB" sz="1800">
              <a:solidFill>
                <a:srgbClr val="262626"/>
              </a:solidFill>
              <a:latin typeface="Calibri"/>
            </a:endParaRPr>
          </a:p>
        </p:txBody>
      </p:sp>
      <p:sp>
        <p:nvSpPr>
          <p:cNvPr id="6" name="Slide Number Placeholder 5"/>
          <p:cNvSpPr>
            <a:spLocks noGrp="1"/>
          </p:cNvSpPr>
          <p:nvPr>
            <p:ph type="sldNum" sz="quarter" idx="12"/>
          </p:nvPr>
        </p:nvSpPr>
        <p:spPr>
          <a:xfrm>
            <a:off x="6553200" y="6331925"/>
            <a:ext cx="2133600" cy="365125"/>
          </a:xfrm>
        </p:spPr>
        <p:txBody>
          <a:bodyPr/>
          <a:lstStyle/>
          <a:p>
            <a:fld id="{240D5ECE-8B49-45CD-BE81-EF81920D1969}" type="slidenum">
              <a:rPr lang="en-US" smtClean="0">
                <a:solidFill>
                  <a:srgbClr val="262626">
                    <a:tint val="75000"/>
                  </a:srgbClr>
                </a:solidFill>
              </a:rPr>
              <a:pPr/>
              <a:t>155</a:t>
            </a:fld>
            <a:endParaRPr lang="en-US" dirty="0">
              <a:solidFill>
                <a:srgbClr val="262626">
                  <a:tint val="75000"/>
                </a:srgbClr>
              </a:solidFill>
            </a:endParaRPr>
          </a:p>
        </p:txBody>
      </p:sp>
      <p:pic>
        <p:nvPicPr>
          <p:cNvPr id="22" name="Picture 2" descr="http://upload.wikimedia.org/wikipedia/de/0/01/CATIA_V5.jpg"/>
          <p:cNvPicPr>
            <a:picLocks noChangeAspect="1" noChangeArrowheads="1"/>
          </p:cNvPicPr>
          <p:nvPr/>
        </p:nvPicPr>
        <p:blipFill rotWithShape="1">
          <a:blip r:embed="rId9" cstate="email">
            <a:extLst>
              <a:ext uri="{28A0092B-C50C-407E-A947-70E740481C1C}">
                <a14:useLocalDpi xmlns:a14="http://schemas.microsoft.com/office/drawing/2010/main" val="0"/>
              </a:ext>
            </a:extLst>
          </a:blip>
          <a:srcRect/>
          <a:stretch/>
        </p:blipFill>
        <p:spPr bwMode="auto">
          <a:xfrm>
            <a:off x="5801563" y="1488716"/>
            <a:ext cx="1471789" cy="1770716"/>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3158703" y="1268760"/>
            <a:ext cx="5949801" cy="2062103"/>
          </a:xfrm>
          <a:prstGeom prst="rect">
            <a:avLst/>
          </a:prstGeom>
          <a:noFill/>
        </p:spPr>
        <p:txBody>
          <a:bodyPr wrap="square" rtlCol="0">
            <a:spAutoFit/>
          </a:bodyPr>
          <a:lstStyle/>
          <a:p>
            <a:pPr marL="285750" indent="-285750" eaLnBrk="1" fontAlgn="auto" hangingPunct="1">
              <a:spcBef>
                <a:spcPts val="0"/>
              </a:spcBef>
              <a:spcAft>
                <a:spcPts val="1200"/>
              </a:spcAft>
              <a:buFont typeface="Arial"/>
              <a:buChar char="•"/>
            </a:pPr>
            <a:r>
              <a:rPr lang="en-US" sz="1800" dirty="0">
                <a:solidFill>
                  <a:srgbClr val="262626"/>
                </a:solidFill>
                <a:latin typeface="Calibri"/>
              </a:rPr>
              <a:t>Beside other material properties also the radiological consequences of the implementation of a material have to be considered</a:t>
            </a:r>
          </a:p>
          <a:p>
            <a:pPr marL="285750" indent="-285750" eaLnBrk="1" fontAlgn="auto" hangingPunct="1">
              <a:spcBef>
                <a:spcPts val="0"/>
              </a:spcBef>
              <a:spcAft>
                <a:spcPts val="1200"/>
              </a:spcAft>
              <a:buFont typeface="Arial"/>
              <a:buChar char="•"/>
            </a:pPr>
            <a:r>
              <a:rPr lang="en-US" sz="1800" dirty="0">
                <a:solidFill>
                  <a:srgbClr val="262626"/>
                </a:solidFill>
                <a:latin typeface="Calibri"/>
              </a:rPr>
              <a:t>Level of activation depends on the type of the material</a:t>
            </a:r>
          </a:p>
          <a:p>
            <a:pPr marL="285750" indent="-285750" eaLnBrk="1" fontAlgn="auto" hangingPunct="1">
              <a:spcBef>
                <a:spcPts val="0"/>
              </a:spcBef>
              <a:spcAft>
                <a:spcPts val="1200"/>
              </a:spcAft>
              <a:buFont typeface="Arial"/>
              <a:buChar char="•"/>
            </a:pPr>
            <a:r>
              <a:rPr lang="en-US" sz="1800" dirty="0">
                <a:solidFill>
                  <a:srgbClr val="262626"/>
                </a:solidFill>
                <a:latin typeface="Calibri"/>
              </a:rPr>
              <a:t>Choosing materials with low radiological impact results in several benefits</a:t>
            </a:r>
          </a:p>
        </p:txBody>
      </p:sp>
    </p:spTree>
    <p:extLst>
      <p:ext uri="{BB962C8B-B14F-4D97-AF65-F5344CB8AC3E}">
        <p14:creationId xmlns:p14="http://schemas.microsoft.com/office/powerpoint/2010/main" val="3703576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par>
                                <p:cTn id="8" presetID="9"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dissolv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path" presetSubtype="0" accel="50000" decel="50000" fill="hold" nodeType="clickEffect">
                                  <p:stCondLst>
                                    <p:cond delay="0"/>
                                  </p:stCondLst>
                                  <p:childTnLst>
                                    <p:animMotion origin="layout" path="M -3.61111E-6 -4.84617E-6 L -0.13767 -0.09437 C -0.16649 -0.11519 -0.20937 -0.12676 -0.25434 -0.12676 C -0.30555 -0.12676 -0.34635 -0.11519 -0.375 -0.09437 L -0.51198 -4.84617E-6 " pathEditMode="relative" rAng="0" ptsTypes="FffFF">
                                      <p:cBhvr>
                                        <p:cTn id="14" dur="2000" fill="hold"/>
                                        <p:tgtEl>
                                          <p:spTgt spid="22"/>
                                        </p:tgtEl>
                                        <p:attrNameLst>
                                          <p:attrName>ppt_x</p:attrName>
                                          <p:attrName>ppt_y</p:attrName>
                                        </p:attrNameLst>
                                      </p:cBhvr>
                                      <p:rCtr x="-25608" y="-6338"/>
                                    </p:animMotion>
                                  </p:childTnLst>
                                </p:cTn>
                              </p:par>
                              <p:par>
                                <p:cTn id="15" presetID="6" presetClass="emph" presetSubtype="0" fill="hold" nodeType="withEffect">
                                  <p:stCondLst>
                                    <p:cond delay="0"/>
                                  </p:stCondLst>
                                  <p:childTnLst>
                                    <p:animScale>
                                      <p:cBhvr>
                                        <p:cTn id="16" dur="2000" fill="hold"/>
                                        <p:tgtEl>
                                          <p:spTgt spid="22"/>
                                        </p:tgtEl>
                                      </p:cBhvr>
                                      <p:by x="25000" y="25000"/>
                                    </p:animScale>
                                  </p:childTnLst>
                                </p:cTn>
                              </p:par>
                            </p:childTnLst>
                          </p:cTn>
                        </p:par>
                        <p:par>
                          <p:cTn id="17" fill="hold">
                            <p:stCondLst>
                              <p:cond delay="2000"/>
                            </p:stCondLst>
                            <p:childTnLst>
                              <p:par>
                                <p:cTn id="18" presetID="22" presetClass="entr" presetSubtype="1" fill="hold" nodeType="afterEffect">
                                  <p:stCondLst>
                                    <p:cond delay="0"/>
                                  </p:stCondLst>
                                  <p:childTnLst>
                                    <p:set>
                                      <p:cBhvr>
                                        <p:cTn id="19" dur="1" fill="hold">
                                          <p:stCondLst>
                                            <p:cond delay="0"/>
                                          </p:stCondLst>
                                        </p:cTn>
                                        <p:tgtEl>
                                          <p:spTgt spid="23">
                                            <p:txEl>
                                              <p:pRg st="0" end="0"/>
                                            </p:txEl>
                                          </p:spTgt>
                                        </p:tgtEl>
                                        <p:attrNameLst>
                                          <p:attrName>style.visibility</p:attrName>
                                        </p:attrNameLst>
                                      </p:cBhvr>
                                      <p:to>
                                        <p:strVal val="visible"/>
                                      </p:to>
                                    </p:set>
                                    <p:animEffect transition="in" filter="wipe(up)">
                                      <p:cBhvr>
                                        <p:cTn id="20" dur="500"/>
                                        <p:tgtEl>
                                          <p:spTgt spid="23">
                                            <p:txEl>
                                              <p:pRg st="0" end="0"/>
                                            </p:txEl>
                                          </p:spTgt>
                                        </p:tgtEl>
                                      </p:cBhvr>
                                    </p:animEffect>
                                  </p:childTnLst>
                                </p:cTn>
                              </p:par>
                            </p:childTnLst>
                          </p:cTn>
                        </p:par>
                        <p:par>
                          <p:cTn id="21" fill="hold">
                            <p:stCondLst>
                              <p:cond delay="2500"/>
                            </p:stCondLst>
                            <p:childTnLst>
                              <p:par>
                                <p:cTn id="22" presetID="22" presetClass="entr" presetSubtype="1" fill="hold" nodeType="afterEffect">
                                  <p:stCondLst>
                                    <p:cond delay="0"/>
                                  </p:stCondLst>
                                  <p:childTnLst>
                                    <p:set>
                                      <p:cBhvr>
                                        <p:cTn id="23" dur="1" fill="hold">
                                          <p:stCondLst>
                                            <p:cond delay="0"/>
                                          </p:stCondLst>
                                        </p:cTn>
                                        <p:tgtEl>
                                          <p:spTgt spid="23">
                                            <p:txEl>
                                              <p:pRg st="1" end="1"/>
                                            </p:txEl>
                                          </p:spTgt>
                                        </p:tgtEl>
                                        <p:attrNameLst>
                                          <p:attrName>style.visibility</p:attrName>
                                        </p:attrNameLst>
                                      </p:cBhvr>
                                      <p:to>
                                        <p:strVal val="visible"/>
                                      </p:to>
                                    </p:set>
                                    <p:animEffect transition="in" filter="wipe(up)">
                                      <p:cBhvr>
                                        <p:cTn id="24" dur="500"/>
                                        <p:tgtEl>
                                          <p:spTgt spid="2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nodeType="clickEffect">
                                  <p:stCondLst>
                                    <p:cond delay="0"/>
                                  </p:stCondLst>
                                  <p:childTnLst>
                                    <p:set>
                                      <p:cBhvr>
                                        <p:cTn id="28" dur="1" fill="hold">
                                          <p:stCondLst>
                                            <p:cond delay="0"/>
                                          </p:stCondLst>
                                        </p:cTn>
                                        <p:tgtEl>
                                          <p:spTgt spid="23">
                                            <p:txEl>
                                              <p:pRg st="2" end="2"/>
                                            </p:txEl>
                                          </p:spTgt>
                                        </p:tgtEl>
                                        <p:attrNameLst>
                                          <p:attrName>style.visibility</p:attrName>
                                        </p:attrNameLst>
                                      </p:cBhvr>
                                      <p:to>
                                        <p:strVal val="visible"/>
                                      </p:to>
                                    </p:set>
                                    <p:animEffect transition="in" filter="wipe(up)">
                                      <p:cBhvr>
                                        <p:cTn id="29" dur="500"/>
                                        <p:tgtEl>
                                          <p:spTgt spid="23">
                                            <p:txEl>
                                              <p:pRg st="2" end="2"/>
                                            </p:txEl>
                                          </p:spTgt>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C:\Users\theis\AppData\Local\Microsoft\Windows\Temporary Internet Files\Content.IE5\2VO11Y68\MP900386645[1].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flipH="1">
            <a:off x="647006" y="2097391"/>
            <a:ext cx="1404714" cy="100232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pPr algn="ctr"/>
            <a:r>
              <a:rPr lang="en-US" dirty="0"/>
              <a:t>Strategy to develop a tool allowing an optimization of nuclear inventories</a:t>
            </a:r>
            <a:endParaRPr lang="en-GB" dirty="0"/>
          </a:p>
        </p:txBody>
      </p:sp>
      <p:sp>
        <p:nvSpPr>
          <p:cNvPr id="5" name="Rectangle 4"/>
          <p:cNvSpPr/>
          <p:nvPr/>
        </p:nvSpPr>
        <p:spPr>
          <a:xfrm>
            <a:off x="1786781" y="1542227"/>
            <a:ext cx="6149632" cy="523220"/>
          </a:xfrm>
          <a:prstGeom prst="rect">
            <a:avLst/>
          </a:prstGeom>
        </p:spPr>
        <p:txBody>
          <a:bodyPr wrap="none">
            <a:spAutoFit/>
          </a:bodyPr>
          <a:lstStyle/>
          <a:p>
            <a:pPr eaLnBrk="1" fontAlgn="auto" hangingPunct="1">
              <a:spcBef>
                <a:spcPts val="0"/>
              </a:spcBef>
              <a:spcAft>
                <a:spcPts val="0"/>
              </a:spcAft>
            </a:pPr>
            <a:r>
              <a:rPr lang="en-US" sz="2800" dirty="0">
                <a:solidFill>
                  <a:srgbClr val="262626"/>
                </a:solidFill>
                <a:latin typeface="Calibri"/>
              </a:rPr>
              <a:t>Categorization of </a:t>
            </a:r>
            <a:r>
              <a:rPr lang="en-US" sz="2800" dirty="0">
                <a:solidFill>
                  <a:srgbClr val="00B0F0"/>
                </a:solidFill>
                <a:latin typeface="Calibri"/>
              </a:rPr>
              <a:t>radiation environments</a:t>
            </a:r>
            <a:endParaRPr lang="en-GB" sz="2800" dirty="0">
              <a:solidFill>
                <a:srgbClr val="00B0F0"/>
              </a:solidFill>
              <a:latin typeface="Calibri"/>
            </a:endParaRPr>
          </a:p>
        </p:txBody>
      </p:sp>
      <p:sp>
        <p:nvSpPr>
          <p:cNvPr id="6" name="Rectangle 5"/>
          <p:cNvSpPr/>
          <p:nvPr/>
        </p:nvSpPr>
        <p:spPr>
          <a:xfrm>
            <a:off x="1797794" y="2836093"/>
            <a:ext cx="6302598" cy="1815882"/>
          </a:xfrm>
          <a:prstGeom prst="rect">
            <a:avLst/>
          </a:prstGeom>
        </p:spPr>
        <p:txBody>
          <a:bodyPr wrap="square">
            <a:spAutoFit/>
          </a:bodyPr>
          <a:lstStyle/>
          <a:p>
            <a:pPr eaLnBrk="1" fontAlgn="auto" hangingPunct="1">
              <a:spcBef>
                <a:spcPts val="0"/>
              </a:spcBef>
              <a:spcAft>
                <a:spcPts val="0"/>
              </a:spcAft>
            </a:pPr>
            <a:r>
              <a:rPr lang="en-US" sz="2800" dirty="0">
                <a:solidFill>
                  <a:srgbClr val="262626"/>
                </a:solidFill>
                <a:latin typeface="Calibri"/>
              </a:rPr>
              <a:t>Development of </a:t>
            </a:r>
            <a:r>
              <a:rPr lang="en-US" sz="2800" dirty="0" err="1">
                <a:solidFill>
                  <a:srgbClr val="FF0000"/>
                </a:solidFill>
                <a:latin typeface="Calibri"/>
              </a:rPr>
              <a:t>ActiWiz</a:t>
            </a:r>
            <a:r>
              <a:rPr lang="en-US" sz="2800" dirty="0">
                <a:solidFill>
                  <a:srgbClr val="262626"/>
                </a:solidFill>
                <a:latin typeface="Calibri"/>
              </a:rPr>
              <a:t> – </a:t>
            </a:r>
            <a:br>
              <a:rPr lang="en-US" sz="2800" dirty="0">
                <a:solidFill>
                  <a:srgbClr val="262626"/>
                </a:solidFill>
                <a:latin typeface="Calibri"/>
              </a:rPr>
            </a:br>
            <a:r>
              <a:rPr lang="en-US" sz="2800" dirty="0">
                <a:solidFill>
                  <a:srgbClr val="262626"/>
                </a:solidFill>
                <a:latin typeface="Calibri"/>
              </a:rPr>
              <a:t>code assessing radiation risks, </a:t>
            </a:r>
            <a:br>
              <a:rPr lang="en-US" sz="2800" dirty="0">
                <a:solidFill>
                  <a:srgbClr val="262626"/>
                </a:solidFill>
                <a:latin typeface="Calibri"/>
              </a:rPr>
            </a:br>
            <a:r>
              <a:rPr lang="en-US" sz="2800" dirty="0">
                <a:solidFill>
                  <a:srgbClr val="262626"/>
                </a:solidFill>
                <a:latin typeface="Calibri"/>
              </a:rPr>
              <a:t>dominant nuclides etc., for arbitrary materials</a:t>
            </a:r>
            <a:endParaRPr lang="en-GB" sz="2800" dirty="0">
              <a:solidFill>
                <a:srgbClr val="262626"/>
              </a:solidFill>
              <a:latin typeface="Calibri"/>
            </a:endParaRPr>
          </a:p>
        </p:txBody>
      </p:sp>
      <p:sp>
        <p:nvSpPr>
          <p:cNvPr id="7" name="Rectangle 6"/>
          <p:cNvSpPr/>
          <p:nvPr/>
        </p:nvSpPr>
        <p:spPr>
          <a:xfrm>
            <a:off x="1107956" y="5267275"/>
            <a:ext cx="6416372" cy="523220"/>
          </a:xfrm>
          <a:prstGeom prst="rect">
            <a:avLst/>
          </a:prstGeom>
        </p:spPr>
        <p:txBody>
          <a:bodyPr wrap="none">
            <a:spAutoFit/>
          </a:bodyPr>
          <a:lstStyle/>
          <a:p>
            <a:pPr eaLnBrk="1" fontAlgn="auto" hangingPunct="1">
              <a:spcBef>
                <a:spcPts val="0"/>
              </a:spcBef>
              <a:spcAft>
                <a:spcPts val="0"/>
              </a:spcAft>
            </a:pPr>
            <a:r>
              <a:rPr lang="en-US" sz="2800" dirty="0">
                <a:solidFill>
                  <a:srgbClr val="262626"/>
                </a:solidFill>
                <a:latin typeface="Calibri"/>
              </a:rPr>
              <a:t>Radiological </a:t>
            </a:r>
            <a:r>
              <a:rPr lang="en-US" sz="2800" dirty="0">
                <a:solidFill>
                  <a:srgbClr val="00B050"/>
                </a:solidFill>
                <a:latin typeface="Calibri"/>
              </a:rPr>
              <a:t>hazard catalogue </a:t>
            </a:r>
            <a:r>
              <a:rPr lang="en-US" sz="2800" dirty="0">
                <a:solidFill>
                  <a:srgbClr val="262626"/>
                </a:solidFill>
                <a:latin typeface="Calibri"/>
              </a:rPr>
              <a:t>for materials</a:t>
            </a:r>
            <a:endParaRPr lang="en-GB" sz="2800" dirty="0">
              <a:solidFill>
                <a:srgbClr val="262626"/>
              </a:solidFill>
              <a:latin typeface="Calibri"/>
            </a:endParaRPr>
          </a:p>
        </p:txBody>
      </p:sp>
      <p:sp>
        <p:nvSpPr>
          <p:cNvPr id="9" name="Curved Right Arrow 8"/>
          <p:cNvSpPr/>
          <p:nvPr/>
        </p:nvSpPr>
        <p:spPr>
          <a:xfrm flipH="1">
            <a:off x="7641825" y="3501007"/>
            <a:ext cx="1256310" cy="2289487"/>
          </a:xfrm>
          <a:prstGeom prst="curvedRightArrow">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a:solidFill>
                <a:srgbClr val="262626"/>
              </a:solidFill>
            </a:endParaRPr>
          </a:p>
        </p:txBody>
      </p:sp>
      <p:pic>
        <p:nvPicPr>
          <p:cNvPr id="1027" name="Picture 3" descr="C:\Users\theis\AppData\Local\Microsoft\Windows\Temporary Internet Files\Content.IE5\2VO11Y68\MP900387522[1].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439176" y="4005064"/>
            <a:ext cx="733224" cy="1027584"/>
          </a:xfrm>
          <a:prstGeom prst="rect">
            <a:avLst/>
          </a:prstGeom>
          <a:noFill/>
          <a:extLst>
            <a:ext uri="{909E8E84-426E-40DD-AFC4-6F175D3DCCD1}">
              <a14:hiddenFill xmlns:a14="http://schemas.microsoft.com/office/drawing/2010/main">
                <a:solidFill>
                  <a:srgbClr val="FFFFFF"/>
                </a:solidFill>
              </a14:hiddenFill>
            </a:ext>
          </a:extLst>
        </p:spPr>
      </p:pic>
      <p:sp>
        <p:nvSpPr>
          <p:cNvPr id="8" name="Curved Right Arrow 7"/>
          <p:cNvSpPr/>
          <p:nvPr/>
        </p:nvSpPr>
        <p:spPr>
          <a:xfrm>
            <a:off x="251520" y="1681921"/>
            <a:ext cx="1152128" cy="1963103"/>
          </a:xfrm>
          <a:prstGeom prst="curvedRightArrow">
            <a:avLst/>
          </a:prstGeom>
          <a:effectLst>
            <a:outerShdw blurRad="50800" dist="38100" dir="2700000" algn="tl" rotWithShape="0">
              <a:prstClr val="black">
                <a:alpha val="40000"/>
              </a:prstClr>
            </a:outerShdw>
          </a:effectLst>
          <a:scene3d>
            <a:camera prst="orthographicFront"/>
            <a:lightRig rig="threePt"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a:solidFill>
                <a:srgbClr val="262626"/>
              </a:solidFill>
            </a:endParaRPr>
          </a:p>
        </p:txBody>
      </p:sp>
      <p:sp>
        <p:nvSpPr>
          <p:cNvPr id="3" name="Slide Number Placeholder 2"/>
          <p:cNvSpPr>
            <a:spLocks noGrp="1"/>
          </p:cNvSpPr>
          <p:nvPr>
            <p:ph type="sldNum" sz="quarter" idx="12"/>
          </p:nvPr>
        </p:nvSpPr>
        <p:spPr/>
        <p:txBody>
          <a:bodyPr/>
          <a:lstStyle/>
          <a:p>
            <a:fld id="{240D5ECE-8B49-45CD-BE81-EF81920D1969}" type="slidenum">
              <a:rPr lang="en-US" smtClean="0">
                <a:solidFill>
                  <a:srgbClr val="262626">
                    <a:tint val="75000"/>
                  </a:srgbClr>
                </a:solidFill>
              </a:rPr>
              <a:pPr/>
              <a:t>156</a:t>
            </a:fld>
            <a:endParaRPr lang="en-US" dirty="0">
              <a:solidFill>
                <a:srgbClr val="262626">
                  <a:tint val="75000"/>
                </a:srgbClr>
              </a:solidFill>
            </a:endParaRPr>
          </a:p>
        </p:txBody>
      </p:sp>
    </p:spTree>
    <p:extLst>
      <p:ext uri="{BB962C8B-B14F-4D97-AF65-F5344CB8AC3E}">
        <p14:creationId xmlns:p14="http://schemas.microsoft.com/office/powerpoint/2010/main" val="328486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500"/>
                                        <p:tgtEl>
                                          <p:spTgt spid="10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27"/>
                                        </p:tgtEl>
                                        <p:attrNameLst>
                                          <p:attrName>style.visibility</p:attrName>
                                        </p:attrNameLst>
                                      </p:cBhvr>
                                      <p:to>
                                        <p:strVal val="visible"/>
                                      </p:to>
                                    </p:set>
                                    <p:animEffect transition="in" filter="fade">
                                      <p:cBhvr>
                                        <p:cTn id="18" dur="500"/>
                                        <p:tgtEl>
                                          <p:spTgt spid="102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8" grpId="0" animBg="1"/>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Categorization of the radiation environments</a:t>
            </a:r>
            <a:endParaRPr lang="en-GB" dirty="0"/>
          </a:p>
        </p:txBody>
      </p:sp>
      <p:sp>
        <p:nvSpPr>
          <p:cNvPr id="6" name="Rectangle 5"/>
          <p:cNvSpPr/>
          <p:nvPr/>
        </p:nvSpPr>
        <p:spPr>
          <a:xfrm>
            <a:off x="35496" y="1187460"/>
            <a:ext cx="8928992" cy="369332"/>
          </a:xfrm>
          <a:prstGeom prst="rect">
            <a:avLst/>
          </a:prstGeom>
        </p:spPr>
        <p:txBody>
          <a:bodyPr wrap="square">
            <a:spAutoFit/>
          </a:bodyPr>
          <a:lstStyle/>
          <a:p>
            <a:pPr algn="ctr" eaLnBrk="1" fontAlgn="auto" hangingPunct="1">
              <a:spcBef>
                <a:spcPts val="0"/>
              </a:spcBef>
              <a:spcAft>
                <a:spcPts val="0"/>
              </a:spcAft>
            </a:pPr>
            <a:r>
              <a:rPr lang="de-CH" sz="1800" dirty="0">
                <a:solidFill>
                  <a:srgbClr val="262626"/>
                </a:solidFill>
                <a:latin typeface="Calibri"/>
                <a:sym typeface="Wingdings" pitchFamily="2" charset="2"/>
              </a:rPr>
              <a:t>FLUKA </a:t>
            </a:r>
            <a:r>
              <a:rPr lang="de-CH" sz="1800" dirty="0" err="1">
                <a:solidFill>
                  <a:srgbClr val="262626"/>
                </a:solidFill>
                <a:latin typeface="Calibri"/>
                <a:sym typeface="Wingdings" pitchFamily="2" charset="2"/>
              </a:rPr>
              <a:t>calculations</a:t>
            </a:r>
            <a:r>
              <a:rPr lang="de-CH" sz="1800" dirty="0">
                <a:solidFill>
                  <a:srgbClr val="262626"/>
                </a:solidFill>
                <a:latin typeface="Calibri"/>
                <a:sym typeface="Wingdings" pitchFamily="2" charset="2"/>
              </a:rPr>
              <a:t> of </a:t>
            </a:r>
            <a:r>
              <a:rPr lang="de-CH" sz="1800" dirty="0" err="1">
                <a:solidFill>
                  <a:srgbClr val="262626"/>
                </a:solidFill>
                <a:latin typeface="Calibri"/>
                <a:sym typeface="Wingdings" pitchFamily="2" charset="2"/>
              </a:rPr>
              <a:t>typical</a:t>
            </a:r>
            <a:r>
              <a:rPr lang="de-CH" sz="1800" dirty="0">
                <a:solidFill>
                  <a:srgbClr val="262626"/>
                </a:solidFill>
                <a:latin typeface="Calibri"/>
                <a:sym typeface="Wingdings" pitchFamily="2" charset="2"/>
              </a:rPr>
              <a:t> </a:t>
            </a:r>
            <a:r>
              <a:rPr lang="de-CH" sz="1800" dirty="0">
                <a:solidFill>
                  <a:srgbClr val="FF0000"/>
                </a:solidFill>
                <a:latin typeface="Calibri"/>
                <a:sym typeface="Wingdings" pitchFamily="2" charset="2"/>
              </a:rPr>
              <a:t>hadronic </a:t>
            </a:r>
            <a:r>
              <a:rPr lang="de-CH" sz="1800" dirty="0" err="1">
                <a:solidFill>
                  <a:srgbClr val="FF0000"/>
                </a:solidFill>
                <a:latin typeface="Calibri"/>
                <a:sym typeface="Wingdings" pitchFamily="2" charset="2"/>
              </a:rPr>
              <a:t>particle</a:t>
            </a:r>
            <a:r>
              <a:rPr lang="de-CH" sz="1800" dirty="0">
                <a:solidFill>
                  <a:srgbClr val="FF0000"/>
                </a:solidFill>
                <a:latin typeface="Calibri"/>
                <a:sym typeface="Wingdings" pitchFamily="2" charset="2"/>
              </a:rPr>
              <a:t> </a:t>
            </a:r>
            <a:r>
              <a:rPr lang="de-CH" sz="1800" dirty="0" err="1">
                <a:solidFill>
                  <a:srgbClr val="FF0000"/>
                </a:solidFill>
                <a:latin typeface="Calibri"/>
                <a:sym typeface="Wingdings" pitchFamily="2" charset="2"/>
              </a:rPr>
              <a:t>spectra</a:t>
            </a:r>
            <a:r>
              <a:rPr lang="de-CH" sz="1800" dirty="0">
                <a:solidFill>
                  <a:srgbClr val="FF0000"/>
                </a:solidFill>
                <a:latin typeface="Calibri"/>
                <a:sym typeface="Wingdings" pitchFamily="2" charset="2"/>
              </a:rPr>
              <a:t> (p, n, </a:t>
            </a:r>
            <a:r>
              <a:rPr lang="de-CH" sz="1800" dirty="0">
                <a:solidFill>
                  <a:srgbClr val="FF0000"/>
                </a:solidFill>
                <a:latin typeface="Symbol" pitchFamily="18" charset="2"/>
                <a:sym typeface="Wingdings" pitchFamily="2" charset="2"/>
              </a:rPr>
              <a:t>p</a:t>
            </a:r>
            <a:r>
              <a:rPr lang="de-CH" sz="1800" baseline="30000" dirty="0">
                <a:solidFill>
                  <a:srgbClr val="FF0000"/>
                </a:solidFill>
                <a:latin typeface="Calibri"/>
                <a:sym typeface="Wingdings" pitchFamily="2" charset="2"/>
              </a:rPr>
              <a:t>+</a:t>
            </a:r>
            <a:r>
              <a:rPr lang="de-CH" sz="1800" dirty="0">
                <a:solidFill>
                  <a:srgbClr val="FF0000"/>
                </a:solidFill>
                <a:latin typeface="Calibri"/>
                <a:sym typeface="Wingdings" pitchFamily="2" charset="2"/>
              </a:rPr>
              <a:t>, </a:t>
            </a:r>
            <a:r>
              <a:rPr lang="de-CH" sz="1800" dirty="0">
                <a:solidFill>
                  <a:srgbClr val="FF0000"/>
                </a:solidFill>
                <a:latin typeface="Symbol" pitchFamily="18" charset="2"/>
                <a:sym typeface="Wingdings" pitchFamily="2" charset="2"/>
              </a:rPr>
              <a:t>p</a:t>
            </a:r>
            <a:r>
              <a:rPr lang="de-CH" sz="1800" baseline="30000" dirty="0">
                <a:solidFill>
                  <a:srgbClr val="FF0000"/>
                </a:solidFill>
                <a:latin typeface="Calibri"/>
                <a:sym typeface="Wingdings" pitchFamily="2" charset="2"/>
              </a:rPr>
              <a:t>-</a:t>
            </a:r>
            <a:r>
              <a:rPr lang="de-CH" sz="1800" dirty="0">
                <a:solidFill>
                  <a:srgbClr val="FF0000"/>
                </a:solidFill>
                <a:latin typeface="Calibri"/>
                <a:sym typeface="Wingdings" pitchFamily="2" charset="2"/>
              </a:rPr>
              <a:t>) </a:t>
            </a:r>
            <a:r>
              <a:rPr lang="de-CH" sz="1800" dirty="0">
                <a:solidFill>
                  <a:srgbClr val="262626"/>
                </a:solidFill>
                <a:latin typeface="Calibri"/>
                <a:sym typeface="Wingdings" pitchFamily="2" charset="2"/>
              </a:rPr>
              <a:t>in </a:t>
            </a:r>
            <a:r>
              <a:rPr lang="de-CH" sz="1800" dirty="0" err="1">
                <a:solidFill>
                  <a:srgbClr val="262626"/>
                </a:solidFill>
                <a:latin typeface="Calibri"/>
                <a:sym typeface="Wingdings" pitchFamily="2" charset="2"/>
              </a:rPr>
              <a:t>CERN’s</a:t>
            </a:r>
            <a:r>
              <a:rPr lang="de-CH" sz="1800" dirty="0">
                <a:solidFill>
                  <a:srgbClr val="262626"/>
                </a:solidFill>
                <a:latin typeface="Calibri"/>
                <a:sym typeface="Wingdings" pitchFamily="2" charset="2"/>
              </a:rPr>
              <a:t> </a:t>
            </a:r>
            <a:r>
              <a:rPr lang="de-CH" sz="1800" dirty="0" err="1">
                <a:solidFill>
                  <a:srgbClr val="262626"/>
                </a:solidFill>
                <a:latin typeface="Calibri"/>
                <a:sym typeface="Wingdings" pitchFamily="2" charset="2"/>
              </a:rPr>
              <a:t>accelerators</a:t>
            </a:r>
            <a:endParaRPr lang="en-US" sz="1800" dirty="0">
              <a:solidFill>
                <a:srgbClr val="262626"/>
              </a:solidFill>
              <a:latin typeface="Calibri"/>
            </a:endParaRPr>
          </a:p>
        </p:txBody>
      </p:sp>
      <p:grpSp>
        <p:nvGrpSpPr>
          <p:cNvPr id="11" name="Group 10"/>
          <p:cNvGrpSpPr/>
          <p:nvPr/>
        </p:nvGrpSpPr>
        <p:grpSpPr>
          <a:xfrm>
            <a:off x="107504" y="1938705"/>
            <a:ext cx="5685264" cy="3722543"/>
            <a:chOff x="1551032" y="1938705"/>
            <a:chExt cx="5685264" cy="3722543"/>
          </a:xfrm>
        </p:grpSpPr>
        <p:pic>
          <p:nvPicPr>
            <p:cNvPr id="5" name="Picture 2" descr="http://mediaarchive.cern.ch/MediaArchive/Photo/Public/2008/0812015/0812015/0812015-A4-at-144-dpi.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1551032" y="1938705"/>
              <a:ext cx="5685264" cy="372254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629068" y="2431978"/>
              <a:ext cx="821959" cy="373341"/>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eaLnBrk="1" fontAlgn="auto" hangingPunct="1">
                <a:spcBef>
                  <a:spcPts val="0"/>
                </a:spcBef>
                <a:spcAft>
                  <a:spcPts val="0"/>
                </a:spcAft>
              </a:pPr>
              <a:r>
                <a:rPr lang="en-US" sz="1800" dirty="0">
                  <a:solidFill>
                    <a:srgbClr val="262626"/>
                  </a:solidFill>
                </a:rPr>
                <a:t>LHC</a:t>
              </a:r>
              <a:endParaRPr lang="en-GB" sz="1800" dirty="0">
                <a:solidFill>
                  <a:srgbClr val="262626"/>
                </a:solidFill>
              </a:endParaRPr>
            </a:p>
          </p:txBody>
        </p:sp>
        <p:sp>
          <p:nvSpPr>
            <p:cNvPr id="8" name="Rectangle 7"/>
            <p:cNvSpPr/>
            <p:nvPr/>
          </p:nvSpPr>
          <p:spPr>
            <a:xfrm>
              <a:off x="4333470" y="3149540"/>
              <a:ext cx="821959" cy="373341"/>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eaLnBrk="1" fontAlgn="auto" hangingPunct="1">
                <a:spcBef>
                  <a:spcPts val="0"/>
                </a:spcBef>
                <a:spcAft>
                  <a:spcPts val="0"/>
                </a:spcAft>
              </a:pPr>
              <a:r>
                <a:rPr lang="en-US" sz="1800" dirty="0">
                  <a:solidFill>
                    <a:srgbClr val="262626"/>
                  </a:solidFill>
                </a:rPr>
                <a:t>SPS</a:t>
              </a:r>
              <a:endParaRPr lang="en-GB" sz="1800" dirty="0">
                <a:solidFill>
                  <a:srgbClr val="262626"/>
                </a:solidFill>
              </a:endParaRPr>
            </a:p>
          </p:txBody>
        </p:sp>
        <p:sp>
          <p:nvSpPr>
            <p:cNvPr id="9" name="Rectangle 8"/>
            <p:cNvSpPr/>
            <p:nvPr/>
          </p:nvSpPr>
          <p:spPr>
            <a:xfrm>
              <a:off x="4788024" y="4797152"/>
              <a:ext cx="659232" cy="248894"/>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eaLnBrk="1" fontAlgn="auto" hangingPunct="1">
                <a:spcBef>
                  <a:spcPts val="0"/>
                </a:spcBef>
                <a:spcAft>
                  <a:spcPts val="0"/>
                </a:spcAft>
              </a:pPr>
              <a:r>
                <a:rPr lang="en-US" sz="1800" dirty="0">
                  <a:solidFill>
                    <a:srgbClr val="262626"/>
                  </a:solidFill>
                </a:rPr>
                <a:t>PS</a:t>
              </a:r>
              <a:endParaRPr lang="en-GB" sz="1800" dirty="0">
                <a:solidFill>
                  <a:srgbClr val="262626"/>
                </a:solidFill>
              </a:endParaRPr>
            </a:p>
          </p:txBody>
        </p:sp>
        <p:sp>
          <p:nvSpPr>
            <p:cNvPr id="10" name="Rectangle 9"/>
            <p:cNvSpPr/>
            <p:nvPr/>
          </p:nvSpPr>
          <p:spPr>
            <a:xfrm rot="19195776">
              <a:off x="3147464" y="4395120"/>
              <a:ext cx="1767961" cy="248894"/>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eaLnBrk="1" fontAlgn="auto" hangingPunct="1">
                <a:spcBef>
                  <a:spcPts val="0"/>
                </a:spcBef>
                <a:spcAft>
                  <a:spcPts val="0"/>
                </a:spcAft>
              </a:pPr>
              <a:r>
                <a:rPr lang="en-US" sz="1800" dirty="0" err="1">
                  <a:solidFill>
                    <a:srgbClr val="262626"/>
                  </a:solidFill>
                </a:rPr>
                <a:t>Linac</a:t>
              </a:r>
              <a:r>
                <a:rPr lang="en-US" sz="1800" dirty="0">
                  <a:solidFill>
                    <a:srgbClr val="262626"/>
                  </a:solidFill>
                </a:rPr>
                <a:t> 4 + Booster</a:t>
              </a:r>
              <a:endParaRPr lang="en-GB" sz="1800" dirty="0">
                <a:solidFill>
                  <a:srgbClr val="262626"/>
                </a:solidFill>
              </a:endParaRPr>
            </a:p>
          </p:txBody>
        </p:sp>
      </p:grpSp>
      <p:sp>
        <p:nvSpPr>
          <p:cNvPr id="3" name="Slide Number Placeholder 2"/>
          <p:cNvSpPr>
            <a:spLocks noGrp="1"/>
          </p:cNvSpPr>
          <p:nvPr>
            <p:ph type="sldNum" sz="quarter" idx="12"/>
          </p:nvPr>
        </p:nvSpPr>
        <p:spPr/>
        <p:txBody>
          <a:bodyPr/>
          <a:lstStyle/>
          <a:p>
            <a:fld id="{240D5ECE-8B49-45CD-BE81-EF81920D1969}" type="slidenum">
              <a:rPr lang="en-US" smtClean="0">
                <a:solidFill>
                  <a:srgbClr val="262626">
                    <a:tint val="75000"/>
                  </a:srgbClr>
                </a:solidFill>
              </a:rPr>
              <a:pPr/>
              <a:t>157</a:t>
            </a:fld>
            <a:endParaRPr lang="en-US" dirty="0">
              <a:solidFill>
                <a:srgbClr val="262626">
                  <a:tint val="75000"/>
                </a:srgbClr>
              </a:solidFill>
            </a:endParaRPr>
          </a:p>
        </p:txBody>
      </p:sp>
      <p:sp>
        <p:nvSpPr>
          <p:cNvPr id="16" name="TextBox 15"/>
          <p:cNvSpPr txBox="1"/>
          <p:nvPr/>
        </p:nvSpPr>
        <p:spPr>
          <a:xfrm>
            <a:off x="211243" y="5805264"/>
            <a:ext cx="5224853" cy="646331"/>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rgbClr val="262626"/>
                </a:solidFill>
                <a:latin typeface="Calibri"/>
              </a:rPr>
              <a:t>160 MeV (Linac4), 1.4 GeV (Booster), 14 GeV/c (PS), 400 GeV/c (SPS), 7 TeV (LHC)</a:t>
            </a:r>
            <a:endParaRPr lang="en-GB" sz="1800" dirty="0">
              <a:solidFill>
                <a:srgbClr val="262626"/>
              </a:solidFill>
              <a:latin typeface="Calibri"/>
            </a:endParaRPr>
          </a:p>
        </p:txBody>
      </p:sp>
      <p:grpSp>
        <p:nvGrpSpPr>
          <p:cNvPr id="13" name="Group 12"/>
          <p:cNvGrpSpPr/>
          <p:nvPr/>
        </p:nvGrpSpPr>
        <p:grpSpPr>
          <a:xfrm>
            <a:off x="6372200" y="1819024"/>
            <a:ext cx="2504121" cy="1709378"/>
            <a:chOff x="5157428" y="686851"/>
            <a:chExt cx="3800265" cy="2279597"/>
          </a:xfrm>
        </p:grpSpPr>
        <p:grpSp>
          <p:nvGrpSpPr>
            <p:cNvPr id="14" name="Group 13"/>
            <p:cNvGrpSpPr/>
            <p:nvPr/>
          </p:nvGrpSpPr>
          <p:grpSpPr>
            <a:xfrm>
              <a:off x="5157428" y="686851"/>
              <a:ext cx="2947967" cy="1926583"/>
              <a:chOff x="2638921" y="1806157"/>
              <a:chExt cx="4310598" cy="2456974"/>
            </a:xfrm>
          </p:grpSpPr>
          <p:sp>
            <p:nvSpPr>
              <p:cNvPr id="17" name="Right Arrow 16"/>
              <p:cNvSpPr/>
              <p:nvPr/>
            </p:nvSpPr>
            <p:spPr>
              <a:xfrm rot="19690960">
                <a:off x="5420314" y="1806157"/>
                <a:ext cx="1529205" cy="918719"/>
              </a:xfrm>
              <a:prstGeom prst="rightArrow">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a:solidFill>
                    <a:prstClr val="white"/>
                  </a:solidFill>
                </a:endParaRPr>
              </a:p>
            </p:txBody>
          </p:sp>
          <p:sp>
            <p:nvSpPr>
              <p:cNvPr id="18" name="Right Arrow 17"/>
              <p:cNvSpPr/>
              <p:nvPr/>
            </p:nvSpPr>
            <p:spPr>
              <a:xfrm rot="8764340">
                <a:off x="2638921" y="3374344"/>
                <a:ext cx="1943034" cy="888787"/>
              </a:xfrm>
              <a:prstGeom prst="rightArrow">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a:solidFill>
                    <a:prstClr val="white"/>
                  </a:solidFill>
                </a:endParaRPr>
              </a:p>
            </p:txBody>
          </p:sp>
          <p:pic>
            <p:nvPicPr>
              <p:cNvPr id="1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256981" y="2129675"/>
                <a:ext cx="3023911" cy="1918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5" name="Picture 4" descr="http://www-fs.informatik.uni-tuebingen.de/lehre/ws05-06/randomalg/dice1.jpg"/>
            <p:cNvPicPr>
              <a:picLocks noChangeAspect="1" noChangeArrowheads="1"/>
            </p:cNvPicPr>
            <p:nvPr/>
          </p:nvPicPr>
          <p:blipFill>
            <a:blip r:embed="rId5" cstate="print"/>
            <a:srcRect/>
            <a:stretch>
              <a:fillRect/>
            </a:stretch>
          </p:blipFill>
          <p:spPr bwMode="auto">
            <a:xfrm>
              <a:off x="7669556" y="1988840"/>
              <a:ext cx="1288137" cy="977608"/>
            </a:xfrm>
            <a:prstGeom prst="rect">
              <a:avLst/>
            </a:prstGeom>
            <a:ln>
              <a:noFill/>
            </a:ln>
            <a:effectLst>
              <a:softEdge rad="112500"/>
            </a:effectLst>
          </p:spPr>
        </p:pic>
      </p:grpSp>
      <p:sp>
        <p:nvSpPr>
          <p:cNvPr id="12" name="Rectangle 11"/>
          <p:cNvSpPr/>
          <p:nvPr/>
        </p:nvSpPr>
        <p:spPr>
          <a:xfrm>
            <a:off x="6156176" y="3645024"/>
            <a:ext cx="2843104" cy="1200329"/>
          </a:xfrm>
          <a:prstGeom prst="rect">
            <a:avLst/>
          </a:prstGeom>
        </p:spPr>
        <p:txBody>
          <a:bodyPr wrap="square">
            <a:spAutoFit/>
          </a:bodyPr>
          <a:lstStyle/>
          <a:p>
            <a:pPr algn="ctr" eaLnBrk="1" fontAlgn="auto" hangingPunct="1">
              <a:spcBef>
                <a:spcPts val="0"/>
              </a:spcBef>
              <a:spcAft>
                <a:spcPts val="0"/>
              </a:spcAft>
            </a:pPr>
            <a:r>
              <a:rPr lang="en-US" sz="1800" dirty="0">
                <a:solidFill>
                  <a:srgbClr val="262626"/>
                </a:solidFill>
                <a:latin typeface="Calibri"/>
              </a:rPr>
              <a:t>2400 single Monte Carlo simulations </a:t>
            </a:r>
          </a:p>
          <a:p>
            <a:pPr algn="ctr" eaLnBrk="1" fontAlgn="auto" hangingPunct="1">
              <a:spcBef>
                <a:spcPts val="0"/>
              </a:spcBef>
              <a:spcAft>
                <a:spcPts val="0"/>
              </a:spcAft>
            </a:pPr>
            <a:r>
              <a:rPr lang="en-US" sz="1800" dirty="0">
                <a:solidFill>
                  <a:srgbClr val="262626"/>
                </a:solidFill>
                <a:latin typeface="Calibri"/>
                <a:sym typeface="Wingdings" pitchFamily="2" charset="2"/>
              </a:rPr>
              <a:t> 157.000 nuclide inventories (10 GB of data)</a:t>
            </a:r>
            <a:endParaRPr lang="en-GB" sz="1800" dirty="0">
              <a:solidFill>
                <a:srgbClr val="FF0000"/>
              </a:solidFill>
              <a:latin typeface="Calibri"/>
            </a:endParaRPr>
          </a:p>
        </p:txBody>
      </p:sp>
      <p:sp>
        <p:nvSpPr>
          <p:cNvPr id="4" name="TextBox 3"/>
          <p:cNvSpPr txBox="1"/>
          <p:nvPr/>
        </p:nvSpPr>
        <p:spPr>
          <a:xfrm>
            <a:off x="6316351" y="5589240"/>
            <a:ext cx="2504121" cy="646331"/>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rgbClr val="262626"/>
                </a:solidFill>
                <a:latin typeface="Calibri"/>
              </a:rPr>
              <a:t>Used as base for the ActiWiz program</a:t>
            </a:r>
          </a:p>
        </p:txBody>
      </p:sp>
      <p:cxnSp>
        <p:nvCxnSpPr>
          <p:cNvPr id="21" name="Straight Arrow Connector 20"/>
          <p:cNvCxnSpPr>
            <a:stCxn id="12" idx="2"/>
            <a:endCxn id="4" idx="0"/>
          </p:cNvCxnSpPr>
          <p:nvPr/>
        </p:nvCxnSpPr>
        <p:spPr>
          <a:xfrm flipH="1">
            <a:off x="7568412" y="4845353"/>
            <a:ext cx="9316" cy="7438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5974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2" grpId="0"/>
      <p:bldP spid="4"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ActiWiz – program interface</a:t>
            </a:r>
            <a:endParaRPr lang="en-GB" dirty="0"/>
          </a:p>
        </p:txBody>
      </p:sp>
      <p:sp>
        <p:nvSpPr>
          <p:cNvPr id="5" name="TextBox 4"/>
          <p:cNvSpPr txBox="1"/>
          <p:nvPr/>
        </p:nvSpPr>
        <p:spPr>
          <a:xfrm>
            <a:off x="899592" y="5673442"/>
            <a:ext cx="6810326" cy="707886"/>
          </a:xfrm>
          <a:prstGeom prst="rect">
            <a:avLst/>
          </a:prstGeom>
          <a:noFill/>
        </p:spPr>
        <p:txBody>
          <a:bodyPr wrap="none" rtlCol="0">
            <a:spAutoFit/>
          </a:bodyPr>
          <a:lstStyle/>
          <a:p>
            <a:pPr eaLnBrk="1" fontAlgn="auto" hangingPunct="1">
              <a:spcBef>
                <a:spcPts val="0"/>
              </a:spcBef>
              <a:spcAft>
                <a:spcPts val="0"/>
              </a:spcAft>
            </a:pPr>
            <a:r>
              <a:rPr lang="en-US" sz="2000" dirty="0">
                <a:solidFill>
                  <a:srgbClr val="262626"/>
                </a:solidFill>
                <a:latin typeface="Calibri"/>
              </a:rPr>
              <a:t>1.) Select </a:t>
            </a:r>
            <a:r>
              <a:rPr lang="en-US" sz="2000" dirty="0">
                <a:solidFill>
                  <a:srgbClr val="FF0000"/>
                </a:solidFill>
                <a:latin typeface="Calibri"/>
              </a:rPr>
              <a:t>energy / location / irradiation times</a:t>
            </a:r>
          </a:p>
          <a:p>
            <a:pPr eaLnBrk="1" fontAlgn="auto" hangingPunct="1">
              <a:spcBef>
                <a:spcPts val="0"/>
              </a:spcBef>
              <a:spcAft>
                <a:spcPts val="0"/>
              </a:spcAft>
            </a:pPr>
            <a:r>
              <a:rPr lang="en-US" sz="2000" dirty="0">
                <a:solidFill>
                  <a:srgbClr val="262626"/>
                </a:solidFill>
                <a:latin typeface="Calibri"/>
              </a:rPr>
              <a:t>2.) Define </a:t>
            </a:r>
            <a:r>
              <a:rPr lang="en-US" sz="2000" dirty="0">
                <a:solidFill>
                  <a:srgbClr val="FF0000"/>
                </a:solidFill>
                <a:latin typeface="Calibri"/>
              </a:rPr>
              <a:t>material composition based on 69 chemical elements</a:t>
            </a:r>
            <a:endParaRPr lang="en-GB" sz="2000" dirty="0">
              <a:solidFill>
                <a:srgbClr val="FF0000"/>
              </a:solidFill>
              <a:latin typeface="Calibri"/>
            </a:endParaRPr>
          </a:p>
        </p:txBody>
      </p:sp>
      <p:grpSp>
        <p:nvGrpSpPr>
          <p:cNvPr id="3" name="Group 2"/>
          <p:cNvGrpSpPr/>
          <p:nvPr/>
        </p:nvGrpSpPr>
        <p:grpSpPr>
          <a:xfrm>
            <a:off x="1403648" y="1484784"/>
            <a:ext cx="6048672" cy="4104456"/>
            <a:chOff x="395288" y="1584151"/>
            <a:chExt cx="7318162" cy="4581153"/>
          </a:xfrm>
        </p:grpSpPr>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5288" y="1584151"/>
              <a:ext cx="7318162" cy="4581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95736" y="4941168"/>
              <a:ext cx="1944216" cy="1109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 name="Slide Number Placeholder 5"/>
          <p:cNvSpPr>
            <a:spLocks noGrp="1"/>
          </p:cNvSpPr>
          <p:nvPr>
            <p:ph type="sldNum" sz="quarter" idx="12"/>
          </p:nvPr>
        </p:nvSpPr>
        <p:spPr/>
        <p:txBody>
          <a:bodyPr/>
          <a:lstStyle/>
          <a:p>
            <a:fld id="{240D5ECE-8B49-45CD-BE81-EF81920D1969}" type="slidenum">
              <a:rPr lang="en-US" smtClean="0">
                <a:solidFill>
                  <a:srgbClr val="262626">
                    <a:tint val="75000"/>
                  </a:srgbClr>
                </a:solidFill>
              </a:rPr>
              <a:pPr/>
              <a:t>158</a:t>
            </a:fld>
            <a:endParaRPr lang="en-US" dirty="0">
              <a:solidFill>
                <a:srgbClr val="262626">
                  <a:tint val="75000"/>
                </a:srgbClr>
              </a:solidFill>
            </a:endParaRPr>
          </a:p>
        </p:txBody>
      </p:sp>
      <p:sp>
        <p:nvSpPr>
          <p:cNvPr id="4" name="TextBox 3"/>
          <p:cNvSpPr txBox="1"/>
          <p:nvPr/>
        </p:nvSpPr>
        <p:spPr>
          <a:xfrm>
            <a:off x="179512" y="6381328"/>
            <a:ext cx="6305701" cy="369332"/>
          </a:xfrm>
          <a:prstGeom prst="rect">
            <a:avLst/>
          </a:prstGeom>
          <a:noFill/>
        </p:spPr>
        <p:txBody>
          <a:bodyPr wrap="none" rtlCol="0">
            <a:spAutoFit/>
          </a:bodyPr>
          <a:lstStyle/>
          <a:p>
            <a:pPr eaLnBrk="1" fontAlgn="auto" hangingPunct="1">
              <a:spcBef>
                <a:spcPts val="0"/>
              </a:spcBef>
              <a:spcAft>
                <a:spcPts val="0"/>
              </a:spcAft>
            </a:pPr>
            <a:r>
              <a:rPr lang="en-US" sz="1800" dirty="0">
                <a:solidFill>
                  <a:srgbClr val="262626"/>
                </a:solidFill>
                <a:latin typeface="Calibri"/>
              </a:rPr>
              <a:t>* Many thanks to </a:t>
            </a:r>
            <a:r>
              <a:rPr lang="en-US" sz="1800" b="1" dirty="0">
                <a:solidFill>
                  <a:srgbClr val="262626"/>
                </a:solidFill>
                <a:latin typeface="Calibri"/>
              </a:rPr>
              <a:t>R. </a:t>
            </a:r>
            <a:r>
              <a:rPr lang="en-US" sz="1800" b="1" dirty="0" err="1">
                <a:solidFill>
                  <a:srgbClr val="262626"/>
                </a:solidFill>
                <a:latin typeface="Calibri"/>
              </a:rPr>
              <a:t>Froeschl</a:t>
            </a:r>
            <a:r>
              <a:rPr lang="en-US" sz="1800" b="1" dirty="0">
                <a:solidFill>
                  <a:srgbClr val="262626"/>
                </a:solidFill>
                <a:latin typeface="Calibri"/>
              </a:rPr>
              <a:t> </a:t>
            </a:r>
            <a:r>
              <a:rPr lang="en-US" sz="1800" dirty="0">
                <a:solidFill>
                  <a:srgbClr val="262626"/>
                </a:solidFill>
                <a:latin typeface="Calibri"/>
              </a:rPr>
              <a:t>for providing activation data on Zinc</a:t>
            </a:r>
            <a:endParaRPr lang="en-GB" sz="1800" dirty="0">
              <a:solidFill>
                <a:srgbClr val="262626"/>
              </a:solidFill>
              <a:latin typeface="Calibri"/>
            </a:endParaRPr>
          </a:p>
        </p:txBody>
      </p:sp>
      <p:sp>
        <p:nvSpPr>
          <p:cNvPr id="9" name="TextBox 8"/>
          <p:cNvSpPr txBox="1"/>
          <p:nvPr/>
        </p:nvSpPr>
        <p:spPr>
          <a:xfrm>
            <a:off x="641356" y="971436"/>
            <a:ext cx="7943073" cy="400110"/>
          </a:xfrm>
          <a:prstGeom prst="rect">
            <a:avLst/>
          </a:prstGeom>
          <a:noFill/>
        </p:spPr>
        <p:txBody>
          <a:bodyPr wrap="none" rtlCol="0">
            <a:spAutoFit/>
          </a:bodyPr>
          <a:lstStyle/>
          <a:p>
            <a:pPr algn="ctr" eaLnBrk="1" fontAlgn="auto" hangingPunct="1">
              <a:spcBef>
                <a:spcPts val="0"/>
              </a:spcBef>
              <a:spcAft>
                <a:spcPts val="0"/>
              </a:spcAft>
            </a:pPr>
            <a:r>
              <a:rPr lang="en-US" sz="2000" dirty="0">
                <a:solidFill>
                  <a:srgbClr val="262626"/>
                </a:solidFill>
                <a:latin typeface="Calibri"/>
              </a:rPr>
              <a:t>Evaluate </a:t>
            </a:r>
            <a:r>
              <a:rPr lang="en-US" sz="2000" dirty="0">
                <a:solidFill>
                  <a:srgbClr val="FF0000"/>
                </a:solidFill>
                <a:latin typeface="Calibri"/>
              </a:rPr>
              <a:t>radiological hazard </a:t>
            </a:r>
            <a:r>
              <a:rPr lang="en-US" sz="2000" dirty="0">
                <a:solidFill>
                  <a:srgbClr val="262626"/>
                </a:solidFill>
                <a:latin typeface="Calibri"/>
              </a:rPr>
              <a:t>for arbitrary materials with a </a:t>
            </a:r>
            <a:r>
              <a:rPr lang="en-US" sz="2000" dirty="0">
                <a:solidFill>
                  <a:srgbClr val="FF0000"/>
                </a:solidFill>
                <a:latin typeface="Calibri"/>
              </a:rPr>
              <a:t>few mouse clicks</a:t>
            </a:r>
          </a:p>
        </p:txBody>
      </p:sp>
    </p:spTree>
    <p:extLst>
      <p:ext uri="{BB962C8B-B14F-4D97-AF65-F5344CB8AC3E}">
        <p14:creationId xmlns:p14="http://schemas.microsoft.com/office/powerpoint/2010/main" val="82522038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Main output of ActiWiz: Material categorization</a:t>
            </a:r>
            <a:endParaRPr lang="en-GB" dirty="0"/>
          </a:p>
        </p:txBody>
      </p:sp>
      <p:sp>
        <p:nvSpPr>
          <p:cNvPr id="5" name="Slide Number Placeholder 4"/>
          <p:cNvSpPr>
            <a:spLocks noGrp="1"/>
          </p:cNvSpPr>
          <p:nvPr>
            <p:ph type="sldNum" sz="quarter" idx="12"/>
          </p:nvPr>
        </p:nvSpPr>
        <p:spPr>
          <a:xfrm>
            <a:off x="6553200" y="6212334"/>
            <a:ext cx="2133600" cy="365125"/>
          </a:xfrm>
        </p:spPr>
        <p:txBody>
          <a:bodyPr/>
          <a:lstStyle/>
          <a:p>
            <a:fld id="{240D5ECE-8B49-45CD-BE81-EF81920D1969}" type="slidenum">
              <a:rPr lang="en-US" smtClean="0">
                <a:solidFill>
                  <a:srgbClr val="262626">
                    <a:tint val="75000"/>
                  </a:srgbClr>
                </a:solidFill>
              </a:rPr>
              <a:pPr/>
              <a:t>159</a:t>
            </a:fld>
            <a:endParaRPr lang="en-US" dirty="0">
              <a:solidFill>
                <a:srgbClr val="262626">
                  <a:tint val="75000"/>
                </a:srgbClr>
              </a:solidFill>
            </a:endParaRPr>
          </a:p>
        </p:txBody>
      </p:sp>
      <p:sp>
        <p:nvSpPr>
          <p:cNvPr id="8" name="Rectangle 7"/>
          <p:cNvSpPr/>
          <p:nvPr/>
        </p:nvSpPr>
        <p:spPr>
          <a:xfrm>
            <a:off x="1115616" y="1268760"/>
            <a:ext cx="6480720" cy="1124272"/>
          </a:xfrm>
          <a:prstGeom prst="rect">
            <a:avLst/>
          </a:prstGeom>
          <a:solidFill>
            <a:srgbClr val="FF00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eaLnBrk="1" fontAlgn="auto" hangingPunct="1">
              <a:spcBef>
                <a:spcPts val="0"/>
              </a:spcBef>
              <a:spcAft>
                <a:spcPts val="0"/>
              </a:spcAft>
            </a:pPr>
            <a:r>
              <a:rPr lang="en-US" dirty="0">
                <a:solidFill>
                  <a:prstClr val="white"/>
                </a:solidFill>
                <a:effectLst>
                  <a:outerShdw blurRad="38100" dist="38100" dir="2700000" algn="tl">
                    <a:srgbClr val="000000">
                      <a:alpha val="43137"/>
                    </a:srgbClr>
                  </a:outerShdw>
                </a:effectLst>
              </a:rPr>
              <a:t>Radiological hazard assessment of material allowing for radiological comparison of materials</a:t>
            </a:r>
            <a:endParaRPr lang="en-GB" dirty="0">
              <a:solidFill>
                <a:prstClr val="white"/>
              </a:solidFill>
              <a:effectLst>
                <a:outerShdw blurRad="38100" dist="38100" dir="2700000" algn="tl">
                  <a:srgbClr val="000000">
                    <a:alpha val="43137"/>
                  </a:srgbClr>
                </a:outerShdw>
              </a:effectLst>
            </a:endParaRPr>
          </a:p>
        </p:txBody>
      </p:sp>
      <p:grpSp>
        <p:nvGrpSpPr>
          <p:cNvPr id="9" name="Group 8"/>
          <p:cNvGrpSpPr/>
          <p:nvPr/>
        </p:nvGrpSpPr>
        <p:grpSpPr>
          <a:xfrm>
            <a:off x="539552" y="2393032"/>
            <a:ext cx="8064896" cy="3997588"/>
            <a:chOff x="539552" y="2393032"/>
            <a:chExt cx="8064896" cy="3997588"/>
          </a:xfrm>
        </p:grpSpPr>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9552" y="2393032"/>
              <a:ext cx="7583314" cy="3844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15616" y="6011996"/>
              <a:ext cx="1728192" cy="369332"/>
            </a:xfrm>
            <a:prstGeom prst="rect">
              <a:avLst/>
            </a:prstGeom>
            <a:solidFill>
              <a:schemeClr val="bg1"/>
            </a:solidFill>
          </p:spPr>
          <p:txBody>
            <a:bodyPr wrap="square" rtlCol="0">
              <a:spAutoFit/>
            </a:bodyPr>
            <a:lstStyle/>
            <a:p>
              <a:pPr eaLnBrk="1" fontAlgn="auto" hangingPunct="1">
                <a:spcBef>
                  <a:spcPts val="0"/>
                </a:spcBef>
                <a:spcAft>
                  <a:spcPts val="0"/>
                </a:spcAft>
              </a:pPr>
              <a:r>
                <a:rPr lang="en-US" sz="1800" dirty="0">
                  <a:solidFill>
                    <a:srgbClr val="262626"/>
                  </a:solidFill>
                  <a:latin typeface="Calibri"/>
                </a:rPr>
                <a:t>Aluminum 5083</a:t>
              </a:r>
            </a:p>
          </p:txBody>
        </p:sp>
        <p:sp>
          <p:nvSpPr>
            <p:cNvPr id="4" name="TextBox 3"/>
            <p:cNvSpPr txBox="1"/>
            <p:nvPr/>
          </p:nvSpPr>
          <p:spPr>
            <a:xfrm>
              <a:off x="3419872" y="6021288"/>
              <a:ext cx="1728192" cy="369332"/>
            </a:xfrm>
            <a:prstGeom prst="rect">
              <a:avLst/>
            </a:prstGeom>
            <a:solidFill>
              <a:schemeClr val="bg1"/>
            </a:solidFill>
          </p:spPr>
          <p:txBody>
            <a:bodyPr wrap="square" rtlCol="0">
              <a:spAutoFit/>
            </a:bodyPr>
            <a:lstStyle/>
            <a:p>
              <a:pPr eaLnBrk="1" fontAlgn="auto" hangingPunct="1">
                <a:spcBef>
                  <a:spcPts val="0"/>
                </a:spcBef>
                <a:spcAft>
                  <a:spcPts val="0"/>
                </a:spcAft>
              </a:pPr>
              <a:r>
                <a:rPr lang="en-US" sz="1800" dirty="0">
                  <a:solidFill>
                    <a:srgbClr val="262626"/>
                  </a:solidFill>
                  <a:latin typeface="Calibri"/>
                </a:rPr>
                <a:t>Copper CUZnO5</a:t>
              </a:r>
            </a:p>
          </p:txBody>
        </p:sp>
        <p:sp>
          <p:nvSpPr>
            <p:cNvPr id="6" name="TextBox 5"/>
            <p:cNvSpPr txBox="1"/>
            <p:nvPr/>
          </p:nvSpPr>
          <p:spPr>
            <a:xfrm>
              <a:off x="5364088" y="6021288"/>
              <a:ext cx="1800200" cy="369332"/>
            </a:xfrm>
            <a:prstGeom prst="rect">
              <a:avLst/>
            </a:prstGeom>
            <a:solidFill>
              <a:schemeClr val="bg1"/>
            </a:solidFill>
          </p:spPr>
          <p:txBody>
            <a:bodyPr wrap="square" rtlCol="0">
              <a:spAutoFit/>
            </a:bodyPr>
            <a:lstStyle/>
            <a:p>
              <a:pPr eaLnBrk="1" fontAlgn="auto" hangingPunct="1">
                <a:spcBef>
                  <a:spcPts val="0"/>
                </a:spcBef>
                <a:spcAft>
                  <a:spcPts val="0"/>
                </a:spcAft>
              </a:pPr>
              <a:r>
                <a:rPr lang="en-US" sz="1800" dirty="0">
                  <a:solidFill>
                    <a:srgbClr val="262626"/>
                  </a:solidFill>
                  <a:latin typeface="Calibri"/>
                </a:rPr>
                <a:t>Steel 316Ti</a:t>
              </a:r>
            </a:p>
          </p:txBody>
        </p:sp>
        <p:sp>
          <p:nvSpPr>
            <p:cNvPr id="7" name="TextBox 6"/>
            <p:cNvSpPr txBox="1"/>
            <p:nvPr/>
          </p:nvSpPr>
          <p:spPr>
            <a:xfrm>
              <a:off x="7452320" y="2780928"/>
              <a:ext cx="1152128" cy="307777"/>
            </a:xfrm>
            <a:prstGeom prst="rect">
              <a:avLst/>
            </a:prstGeom>
            <a:solidFill>
              <a:schemeClr val="bg1"/>
            </a:solidFill>
          </p:spPr>
          <p:txBody>
            <a:bodyPr wrap="square" rtlCol="0">
              <a:spAutoFit/>
            </a:bodyPr>
            <a:lstStyle/>
            <a:p>
              <a:pPr eaLnBrk="1" fontAlgn="auto" hangingPunct="1">
                <a:spcBef>
                  <a:spcPts val="0"/>
                </a:spcBef>
                <a:spcAft>
                  <a:spcPts val="0"/>
                </a:spcAft>
              </a:pPr>
              <a:r>
                <a:rPr lang="en-US" sz="1400" dirty="0">
                  <a:solidFill>
                    <a:srgbClr val="262626"/>
                  </a:solidFill>
                  <a:latin typeface="Calibri"/>
                </a:rPr>
                <a:t>Operational</a:t>
              </a:r>
            </a:p>
          </p:txBody>
        </p:sp>
        <p:sp>
          <p:nvSpPr>
            <p:cNvPr id="10" name="TextBox 9"/>
            <p:cNvSpPr txBox="1"/>
            <p:nvPr/>
          </p:nvSpPr>
          <p:spPr>
            <a:xfrm>
              <a:off x="7452320" y="3025303"/>
              <a:ext cx="1152128" cy="307777"/>
            </a:xfrm>
            <a:prstGeom prst="rect">
              <a:avLst/>
            </a:prstGeom>
            <a:solidFill>
              <a:schemeClr val="bg1"/>
            </a:solidFill>
          </p:spPr>
          <p:txBody>
            <a:bodyPr wrap="square" rtlCol="0">
              <a:spAutoFit/>
            </a:bodyPr>
            <a:lstStyle/>
            <a:p>
              <a:pPr eaLnBrk="1" fontAlgn="auto" hangingPunct="1">
                <a:spcBef>
                  <a:spcPts val="0"/>
                </a:spcBef>
                <a:spcAft>
                  <a:spcPts val="0"/>
                </a:spcAft>
              </a:pPr>
              <a:r>
                <a:rPr lang="en-US" sz="1400" dirty="0">
                  <a:solidFill>
                    <a:srgbClr val="262626"/>
                  </a:solidFill>
                  <a:latin typeface="Calibri"/>
                </a:rPr>
                <a:t>Waste</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2295" y="3088705"/>
              <a:ext cx="219075" cy="198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2295" y="2884367"/>
              <a:ext cx="219075"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56367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b="1" dirty="0">
                <a:solidFill>
                  <a:schemeClr val="bg1"/>
                </a:solidFill>
              </a:rPr>
              <a:t>Ambient-dose-equivalent, H*(10)</a:t>
            </a:r>
            <a:endParaRPr lang="en-US" dirty="0">
              <a:solidFill>
                <a:schemeClr val="bg1"/>
              </a:solidFill>
            </a:endParaRPr>
          </a:p>
        </p:txBody>
      </p:sp>
      <p:sp>
        <p:nvSpPr>
          <p:cNvPr id="3" name="Content Placeholder 2"/>
          <p:cNvSpPr>
            <a:spLocks noGrp="1"/>
          </p:cNvSpPr>
          <p:nvPr>
            <p:ph idx="1"/>
          </p:nvPr>
        </p:nvSpPr>
        <p:spPr>
          <a:xfrm>
            <a:off x="179512" y="1340768"/>
            <a:ext cx="8712968" cy="4525963"/>
          </a:xfrm>
        </p:spPr>
        <p:txBody>
          <a:bodyPr>
            <a:normAutofit/>
          </a:bodyPr>
          <a:lstStyle/>
          <a:p>
            <a:pPr marL="0" indent="0">
              <a:buNone/>
            </a:pPr>
            <a:r>
              <a:rPr lang="en-US" sz="1800" dirty="0">
                <a:solidFill>
                  <a:schemeClr val="bg1"/>
                </a:solidFill>
              </a:rPr>
              <a:t>denotes the operational dose quantity used for area monitoring of penetrating radiation. Such a quantity is required since the effective dose is not directly measurable (different weighting factors for organs and particles). The H*(10) quantity is measured via the ICRU sphere: </a:t>
            </a:r>
          </a:p>
          <a:p>
            <a:pPr marL="0" indent="0">
              <a:buNone/>
            </a:pPr>
            <a:endParaRPr lang="en-US" sz="1800" dirty="0">
              <a:solidFill>
                <a:schemeClr val="bg1"/>
              </a:solidFill>
            </a:endParaRPr>
          </a:p>
          <a:p>
            <a:pPr marL="0" indent="0">
              <a:buNone/>
            </a:pPr>
            <a:endParaRPr lang="en-US" sz="1800" dirty="0">
              <a:solidFill>
                <a:schemeClr val="bg1"/>
              </a:solidFill>
            </a:endParaRPr>
          </a:p>
          <a:p>
            <a:pPr marL="0" indent="0">
              <a:buNone/>
            </a:pPr>
            <a:endParaRPr lang="en-US" sz="1800" dirty="0">
              <a:solidFill>
                <a:schemeClr val="bg1"/>
              </a:solidFill>
            </a:endParaRPr>
          </a:p>
          <a:p>
            <a:pPr marL="0" indent="0">
              <a:buNone/>
            </a:pPr>
            <a:endParaRPr lang="en-US" sz="1800" dirty="0">
              <a:solidFill>
                <a:schemeClr val="bg1"/>
              </a:solidFill>
            </a:endParaRPr>
          </a:p>
          <a:p>
            <a:pPr marL="0" indent="0">
              <a:buNone/>
            </a:pPr>
            <a:endParaRPr lang="en-US" sz="1800" dirty="0">
              <a:solidFill>
                <a:schemeClr val="bg1"/>
              </a:solidFill>
            </a:endParaRPr>
          </a:p>
          <a:p>
            <a:pPr marL="0" indent="0">
              <a:buNone/>
            </a:pPr>
            <a:endParaRPr lang="en-US" sz="1800" dirty="0">
              <a:solidFill>
                <a:schemeClr val="bg1"/>
              </a:solidFill>
            </a:endParaRPr>
          </a:p>
          <a:p>
            <a:pPr marL="0" indent="0">
              <a:buNone/>
            </a:pPr>
            <a:endParaRPr lang="en-US" sz="1800" dirty="0">
              <a:solidFill>
                <a:schemeClr val="bg1"/>
              </a:solidFill>
            </a:endParaRPr>
          </a:p>
          <a:p>
            <a:pPr marL="0" indent="0">
              <a:buNone/>
            </a:pPr>
            <a:r>
              <a:rPr lang="en-US" sz="1800" dirty="0">
                <a:solidFill>
                  <a:schemeClr val="bg1"/>
                </a:solidFill>
              </a:rPr>
              <a:t>ICRU sphere: A sphere of 30 cm diameter made of </a:t>
            </a:r>
            <a:r>
              <a:rPr lang="en-US" sz="1800" dirty="0">
                <a:solidFill>
                  <a:srgbClr val="FFFF00"/>
                </a:solidFill>
              </a:rPr>
              <a:t>tissue equivalent material </a:t>
            </a:r>
            <a:r>
              <a:rPr lang="en-US" sz="1800" dirty="0">
                <a:solidFill>
                  <a:schemeClr val="bg1"/>
                </a:solidFill>
              </a:rPr>
              <a:t>with a density of 1 g/cm</a:t>
            </a:r>
            <a:r>
              <a:rPr lang="en-US" sz="1800" baseline="30000" dirty="0">
                <a:solidFill>
                  <a:schemeClr val="bg1"/>
                </a:solidFill>
              </a:rPr>
              <a:t>3</a:t>
            </a:r>
            <a:r>
              <a:rPr lang="en-US" sz="1800" dirty="0">
                <a:solidFill>
                  <a:schemeClr val="bg1"/>
                </a:solidFill>
              </a:rPr>
              <a:t> and a mass composition of 76.2% oxygen, 11.1% carbon, 10.1% hydrogen and 2.6% nitrogen</a:t>
            </a:r>
          </a:p>
        </p:txBody>
      </p:sp>
      <p:sp>
        <p:nvSpPr>
          <p:cNvPr id="4" name="Oval 3"/>
          <p:cNvSpPr/>
          <p:nvPr/>
        </p:nvSpPr>
        <p:spPr>
          <a:xfrm>
            <a:off x="4067944" y="2868227"/>
            <a:ext cx="1512168" cy="151216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eaLnBrk="1" fontAlgn="auto" hangingPunct="1">
              <a:spcBef>
                <a:spcPts val="0"/>
              </a:spcBef>
              <a:spcAft>
                <a:spcPts val="0"/>
              </a:spcAft>
            </a:pPr>
            <a:endParaRPr lang="en-US" sz="1800">
              <a:solidFill>
                <a:schemeClr val="bg1"/>
              </a:solidFill>
            </a:endParaRPr>
          </a:p>
        </p:txBody>
      </p:sp>
      <p:sp>
        <p:nvSpPr>
          <p:cNvPr id="5" name="Oval 4"/>
          <p:cNvSpPr/>
          <p:nvPr/>
        </p:nvSpPr>
        <p:spPr>
          <a:xfrm>
            <a:off x="4139952" y="3645024"/>
            <a:ext cx="45719" cy="47351"/>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eaLnBrk="1" fontAlgn="auto" hangingPunct="1">
              <a:spcBef>
                <a:spcPts val="0"/>
              </a:spcBef>
              <a:spcAft>
                <a:spcPts val="0"/>
              </a:spcAft>
            </a:pPr>
            <a:endParaRPr lang="en-US" sz="1800">
              <a:solidFill>
                <a:schemeClr val="bg1"/>
              </a:solidFill>
            </a:endParaRPr>
          </a:p>
        </p:txBody>
      </p:sp>
      <p:cxnSp>
        <p:nvCxnSpPr>
          <p:cNvPr id="7" name="Straight Arrow Connector 6"/>
          <p:cNvCxnSpPr/>
          <p:nvPr/>
        </p:nvCxnSpPr>
        <p:spPr>
          <a:xfrm>
            <a:off x="2327464" y="2852936"/>
            <a:ext cx="1584176"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339752" y="3073070"/>
            <a:ext cx="1584176"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327464" y="3284984"/>
            <a:ext cx="1584176"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327464" y="3519118"/>
            <a:ext cx="1584176"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327464" y="3714915"/>
            <a:ext cx="1584176"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339752" y="3935173"/>
            <a:ext cx="1584176"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339752" y="4169307"/>
            <a:ext cx="1584176"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339752" y="4365104"/>
            <a:ext cx="1584176" cy="0"/>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5" idx="7"/>
          </p:cNvCxnSpPr>
          <p:nvPr/>
        </p:nvCxnSpPr>
        <p:spPr>
          <a:xfrm flipH="1">
            <a:off x="4178976" y="2751537"/>
            <a:ext cx="582759" cy="9004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096009" y="2420889"/>
            <a:ext cx="536408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Dose equivalent in this point (10 mm inside the sphere)</a:t>
            </a:r>
          </a:p>
        </p:txBody>
      </p:sp>
      <p:cxnSp>
        <p:nvCxnSpPr>
          <p:cNvPr id="22" name="Straight Arrow Connector 21"/>
          <p:cNvCxnSpPr/>
          <p:nvPr/>
        </p:nvCxnSpPr>
        <p:spPr>
          <a:xfrm flipV="1">
            <a:off x="4824028" y="2953544"/>
            <a:ext cx="324036" cy="6707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rot="17825540">
            <a:off x="4565336" y="3020321"/>
            <a:ext cx="792088" cy="307777"/>
          </a:xfrm>
          <a:prstGeom prst="rect">
            <a:avLst/>
          </a:prstGeom>
          <a:noFill/>
        </p:spPr>
        <p:txBody>
          <a:bodyPr wrap="square" rtlCol="0">
            <a:spAutoFit/>
          </a:bodyPr>
          <a:lstStyle/>
          <a:p>
            <a:pPr eaLnBrk="1" fontAlgn="auto" hangingPunct="1">
              <a:spcBef>
                <a:spcPts val="0"/>
              </a:spcBef>
              <a:spcAft>
                <a:spcPts val="0"/>
              </a:spcAft>
            </a:pPr>
            <a:r>
              <a:rPr lang="en-US" sz="1400" dirty="0">
                <a:latin typeface="Calibri"/>
              </a:rPr>
              <a:t>30 cm</a:t>
            </a:r>
          </a:p>
        </p:txBody>
      </p:sp>
      <p:sp>
        <p:nvSpPr>
          <p:cNvPr id="24" name="Rectangle 23"/>
          <p:cNvSpPr/>
          <p:nvPr/>
        </p:nvSpPr>
        <p:spPr>
          <a:xfrm>
            <a:off x="6480019" y="3891765"/>
            <a:ext cx="1800942" cy="369332"/>
          </a:xfrm>
          <a:prstGeom prst="rect">
            <a:avLst/>
          </a:prstGeom>
        </p:spPr>
        <p:txBody>
          <a:bodyPr wrap="none">
            <a:spAutoFit/>
          </a:bodyPr>
          <a:lstStyle/>
          <a:p>
            <a:pPr eaLnBrk="1" fontAlgn="auto" hangingPunct="1">
              <a:spcBef>
                <a:spcPts val="0"/>
              </a:spcBef>
              <a:spcAft>
                <a:spcPts val="0"/>
              </a:spcAft>
            </a:pPr>
            <a:r>
              <a:rPr lang="en-US" sz="1800" dirty="0">
                <a:solidFill>
                  <a:schemeClr val="bg1"/>
                </a:solidFill>
                <a:latin typeface="Calibri"/>
              </a:rPr>
              <a:t>Unit: Sievert (Sv) </a:t>
            </a:r>
          </a:p>
        </p:txBody>
      </p:sp>
      <p:sp>
        <p:nvSpPr>
          <p:cNvPr id="25" name="TextBox 24"/>
          <p:cNvSpPr txBox="1"/>
          <p:nvPr/>
        </p:nvSpPr>
        <p:spPr>
          <a:xfrm>
            <a:off x="539552" y="6021288"/>
            <a:ext cx="7920880"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Ambient dose equivalent is a conservative measure for effective dose.</a:t>
            </a:r>
          </a:p>
        </p:txBody>
      </p:sp>
    </p:spTree>
    <p:extLst>
      <p:ext uri="{BB962C8B-B14F-4D97-AF65-F5344CB8AC3E}">
        <p14:creationId xmlns:p14="http://schemas.microsoft.com/office/powerpoint/2010/main" val="2722058529"/>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27584" y="2132856"/>
            <a:ext cx="7545637" cy="418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a:t>Secondary output of ActiWiz:  RP quantities</a:t>
            </a:r>
            <a:br>
              <a:rPr lang="en-US" dirty="0"/>
            </a:br>
            <a:r>
              <a:rPr lang="en-US" dirty="0"/>
              <a:t>Example</a:t>
            </a:r>
            <a:endParaRPr lang="en-GB" dirty="0"/>
          </a:p>
        </p:txBody>
      </p:sp>
      <p:sp>
        <p:nvSpPr>
          <p:cNvPr id="5" name="Slide Number Placeholder 4"/>
          <p:cNvSpPr>
            <a:spLocks noGrp="1"/>
          </p:cNvSpPr>
          <p:nvPr>
            <p:ph type="sldNum" sz="quarter" idx="12"/>
          </p:nvPr>
        </p:nvSpPr>
        <p:spPr>
          <a:xfrm>
            <a:off x="6553200" y="6212334"/>
            <a:ext cx="2133600" cy="365125"/>
          </a:xfrm>
        </p:spPr>
        <p:txBody>
          <a:bodyPr/>
          <a:lstStyle/>
          <a:p>
            <a:fld id="{240D5ECE-8B49-45CD-BE81-EF81920D1969}" type="slidenum">
              <a:rPr lang="en-US" smtClean="0">
                <a:solidFill>
                  <a:srgbClr val="262626">
                    <a:tint val="75000"/>
                  </a:srgbClr>
                </a:solidFill>
              </a:rPr>
              <a:pPr/>
              <a:t>160</a:t>
            </a:fld>
            <a:endParaRPr lang="en-US" dirty="0">
              <a:solidFill>
                <a:srgbClr val="262626">
                  <a:tint val="75000"/>
                </a:srgbClr>
              </a:solidFill>
            </a:endParaRPr>
          </a:p>
        </p:txBody>
      </p:sp>
      <p:sp>
        <p:nvSpPr>
          <p:cNvPr id="6" name="Rectangle 5"/>
          <p:cNvSpPr/>
          <p:nvPr/>
        </p:nvSpPr>
        <p:spPr>
          <a:xfrm>
            <a:off x="269826" y="1412776"/>
            <a:ext cx="7632848" cy="646331"/>
          </a:xfrm>
          <a:prstGeom prst="rect">
            <a:avLst/>
          </a:prstGeom>
        </p:spPr>
        <p:txBody>
          <a:bodyPr wrap="square">
            <a:spAutoFit/>
          </a:bodyPr>
          <a:lstStyle/>
          <a:p>
            <a:pPr marL="285750" indent="-285750" eaLnBrk="1" fontAlgn="auto" hangingPunct="1">
              <a:spcBef>
                <a:spcPts val="0"/>
              </a:spcBef>
              <a:spcAft>
                <a:spcPts val="0"/>
              </a:spcAft>
              <a:buFont typeface="Arial" pitchFamily="34" charset="0"/>
              <a:buChar char="•"/>
            </a:pPr>
            <a:r>
              <a:rPr lang="en-US" sz="1800" dirty="0">
                <a:solidFill>
                  <a:srgbClr val="262626"/>
                </a:solidFill>
                <a:latin typeface="Calibri"/>
              </a:rPr>
              <a:t>Information about ambient dose equivalent rate for various materials as a function of cooling time</a:t>
            </a:r>
          </a:p>
        </p:txBody>
      </p:sp>
      <p:sp>
        <p:nvSpPr>
          <p:cNvPr id="7" name="TextBox 6"/>
          <p:cNvSpPr txBox="1"/>
          <p:nvPr/>
        </p:nvSpPr>
        <p:spPr>
          <a:xfrm>
            <a:off x="289732" y="980728"/>
            <a:ext cx="4680520"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rgbClr val="262626"/>
                </a:solidFill>
                <a:latin typeface="Calibri"/>
              </a:rPr>
              <a:t>For a given irradiation scenario we obtain:</a:t>
            </a:r>
          </a:p>
        </p:txBody>
      </p:sp>
    </p:spTree>
    <p:extLst>
      <p:ext uri="{BB962C8B-B14F-4D97-AF65-F5344CB8AC3E}">
        <p14:creationId xmlns:p14="http://schemas.microsoft.com/office/powerpoint/2010/main" val="3257825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31"/>
                                        </p:tgtEl>
                                        <p:attrNameLst>
                                          <p:attrName>style.visibility</p:attrName>
                                        </p:attrNameLst>
                                      </p:cBhvr>
                                      <p:to>
                                        <p:strVal val="visible"/>
                                      </p:to>
                                    </p:set>
                                    <p:animEffect transition="in" filter="fade">
                                      <p:cBhvr>
                                        <p:cTn id="10" dur="5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lvl="0"/>
            <a:r>
              <a:rPr lang="en-US" dirty="0"/>
              <a:t>Some relevant units for radiation protection and radiation physics</a:t>
            </a:r>
            <a:br>
              <a:rPr lang="en-US" dirty="0"/>
            </a:br>
            <a:endParaRPr lang="en-US" dirty="0"/>
          </a:p>
        </p:txBody>
      </p:sp>
    </p:spTree>
    <p:extLst>
      <p:ext uri="{BB962C8B-B14F-4D97-AF65-F5344CB8AC3E}">
        <p14:creationId xmlns:p14="http://schemas.microsoft.com/office/powerpoint/2010/main" val="296321651"/>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US" dirty="0"/>
              <a:t>Quantities discussed</a:t>
            </a:r>
          </a:p>
        </p:txBody>
      </p:sp>
      <p:sp>
        <p:nvSpPr>
          <p:cNvPr id="3" name="Content Placeholder 2"/>
          <p:cNvSpPr>
            <a:spLocks noGrp="1"/>
          </p:cNvSpPr>
          <p:nvPr>
            <p:ph idx="1"/>
          </p:nvPr>
        </p:nvSpPr>
        <p:spPr>
          <a:xfrm>
            <a:off x="457200" y="1268760"/>
            <a:ext cx="8435280" cy="4608513"/>
          </a:xfrm>
        </p:spPr>
        <p:txBody>
          <a:bodyPr>
            <a:normAutofit fontScale="62500" lnSpcReduction="20000"/>
          </a:bodyPr>
          <a:lstStyle/>
          <a:p>
            <a:r>
              <a:rPr lang="en-US" dirty="0"/>
              <a:t>Flux</a:t>
            </a:r>
          </a:p>
          <a:p>
            <a:r>
              <a:rPr lang="en-US" dirty="0"/>
              <a:t>Fluence</a:t>
            </a:r>
          </a:p>
          <a:p>
            <a:r>
              <a:rPr lang="en-US" dirty="0"/>
              <a:t>Fluence rate or Flux density</a:t>
            </a:r>
          </a:p>
          <a:p>
            <a:r>
              <a:rPr lang="en-US" dirty="0"/>
              <a:t>Differential fluence</a:t>
            </a:r>
          </a:p>
          <a:p>
            <a:r>
              <a:rPr lang="en-US" dirty="0"/>
              <a:t>Current</a:t>
            </a:r>
          </a:p>
          <a:p>
            <a:r>
              <a:rPr lang="en-US" dirty="0"/>
              <a:t>Kerma</a:t>
            </a:r>
          </a:p>
          <a:p>
            <a:r>
              <a:rPr lang="en-US" dirty="0"/>
              <a:t>Absorbed dose</a:t>
            </a:r>
          </a:p>
          <a:p>
            <a:r>
              <a:rPr lang="en-US" dirty="0"/>
              <a:t>Equivalent dose</a:t>
            </a:r>
          </a:p>
          <a:p>
            <a:r>
              <a:rPr lang="en-US" dirty="0"/>
              <a:t>Effective dose</a:t>
            </a:r>
          </a:p>
          <a:p>
            <a:r>
              <a:rPr lang="en-US" dirty="0"/>
              <a:t>Ambient dose equivalent</a:t>
            </a:r>
          </a:p>
          <a:p>
            <a:r>
              <a:rPr lang="en-US" dirty="0"/>
              <a:t>Cross section</a:t>
            </a:r>
          </a:p>
          <a:p>
            <a:r>
              <a:rPr lang="en-US" dirty="0"/>
              <a:t>Surface density</a:t>
            </a:r>
          </a:p>
          <a:p>
            <a:r>
              <a:rPr lang="en-US" dirty="0"/>
              <a:t>Activity</a:t>
            </a:r>
          </a:p>
          <a:p>
            <a:r>
              <a:rPr lang="de-CH" dirty="0" err="1"/>
              <a:t>Particle</a:t>
            </a:r>
            <a:r>
              <a:rPr lang="de-CH" dirty="0"/>
              <a:t> </a:t>
            </a:r>
            <a:r>
              <a:rPr lang="de-CH" dirty="0" err="1"/>
              <a:t>momentum</a:t>
            </a:r>
            <a:r>
              <a:rPr lang="de-CH" dirty="0"/>
              <a:t> versus </a:t>
            </a:r>
            <a:r>
              <a:rPr lang="de-CH" dirty="0" err="1"/>
              <a:t>particle</a:t>
            </a:r>
            <a:r>
              <a:rPr lang="de-CH" dirty="0"/>
              <a:t> </a:t>
            </a:r>
            <a:r>
              <a:rPr lang="de-CH" dirty="0" err="1"/>
              <a:t>energy</a:t>
            </a:r>
            <a:endParaRPr lang="en-US" dirty="0"/>
          </a:p>
        </p:txBody>
      </p:sp>
      <p:sp>
        <p:nvSpPr>
          <p:cNvPr id="4" name="TextBox 3"/>
          <p:cNvSpPr txBox="1"/>
          <p:nvPr/>
        </p:nvSpPr>
        <p:spPr>
          <a:xfrm>
            <a:off x="395536" y="6156012"/>
            <a:ext cx="8136904"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The description of these quantities are taken from the relevant ICRU and ICRP reports</a:t>
            </a:r>
          </a:p>
        </p:txBody>
      </p:sp>
    </p:spTree>
    <p:extLst>
      <p:ext uri="{BB962C8B-B14F-4D97-AF65-F5344CB8AC3E}">
        <p14:creationId xmlns:p14="http://schemas.microsoft.com/office/powerpoint/2010/main" val="3987656039"/>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FLUX (g: </a:t>
            </a:r>
            <a:r>
              <a:rPr lang="en-US" dirty="0" err="1"/>
              <a:t>Fluß</a:t>
            </a:r>
            <a:r>
              <a:rPr lang="en-US" dirty="0"/>
              <a:t>)</a:t>
            </a:r>
          </a:p>
        </p:txBody>
      </p:sp>
      <mc:AlternateContent xmlns:mc="http://schemas.openxmlformats.org/markup-compatibility/2006" xmlns:a14="http://schemas.microsoft.com/office/drawing/2010/main">
        <mc:Choice Requires="a14">
          <p:sp>
            <p:nvSpPr>
              <p:cNvPr id="4" name="TextBox 3"/>
              <p:cNvSpPr txBox="1"/>
              <p:nvPr/>
            </p:nvSpPr>
            <p:spPr>
              <a:xfrm>
                <a:off x="596752" y="1908220"/>
                <a:ext cx="1298753" cy="793551"/>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acc>
                        <m:accPr>
                          <m:chr m:val="̇"/>
                          <m:ctrlPr>
                            <a:rPr lang="en-US" i="1" smtClean="0">
                              <a:solidFill>
                                <a:prstClr val="black"/>
                              </a:solidFill>
                              <a:latin typeface="Cambria Math" panose="02040503050406030204" pitchFamily="18" charset="0"/>
                            </a:rPr>
                          </m:ctrlPr>
                        </m:accPr>
                        <m:e>
                          <m:r>
                            <a:rPr lang="en-US" i="1" smtClean="0">
                              <a:solidFill>
                                <a:prstClr val="black"/>
                              </a:solidFill>
                              <a:latin typeface="Cambria Math"/>
                            </a:rPr>
                            <m:t>𝑁</m:t>
                          </m:r>
                        </m:e>
                      </m:acc>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smtClean="0">
                              <a:solidFill>
                                <a:prstClr val="black"/>
                              </a:solidFill>
                              <a:latin typeface="Cambria Math"/>
                            </a:rPr>
                            <m:t>d</m:t>
                          </m:r>
                          <m:r>
                            <a:rPr lang="en-US" i="1" smtClean="0">
                              <a:solidFill>
                                <a:prstClr val="black"/>
                              </a:solidFill>
                              <a:latin typeface="Cambria Math"/>
                            </a:rPr>
                            <m:t>𝑁</m:t>
                          </m:r>
                        </m:num>
                        <m:den>
                          <m:r>
                            <m:rPr>
                              <m:sty m:val="p"/>
                            </m:rPr>
                            <a:rPr lang="en-US" smtClean="0">
                              <a:solidFill>
                                <a:prstClr val="black"/>
                              </a:solidFill>
                              <a:latin typeface="Cambria Math"/>
                            </a:rPr>
                            <m:t>d</m:t>
                          </m:r>
                          <m:r>
                            <a:rPr lang="en-US" i="1" smtClean="0">
                              <a:solidFill>
                                <a:prstClr val="black"/>
                              </a:solidFill>
                              <a:latin typeface="Cambria Math"/>
                            </a:rPr>
                            <m:t>𝑡</m:t>
                          </m:r>
                        </m:den>
                      </m:f>
                    </m:oMath>
                  </m:oMathPara>
                </a14:m>
                <a:endParaRPr lang="en-US" dirty="0">
                  <a:solidFill>
                    <a:prstClr val="black"/>
                  </a:solidFill>
                  <a:latin typeface="Calibri"/>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596752" y="1908220"/>
                <a:ext cx="1298753" cy="793551"/>
              </a:xfrm>
              <a:prstGeom prst="rect">
                <a:avLst/>
              </a:prstGeom>
              <a:blipFill rotWithShape="1">
                <a:blip r:embed="rId2"/>
                <a:stretch>
                  <a:fillRect/>
                </a:stretch>
              </a:blipFill>
            </p:spPr>
            <p:txBody>
              <a:bodyPr/>
              <a:lstStyle/>
              <a:p>
                <a:r>
                  <a:rPr lang="en-US">
                    <a:noFill/>
                  </a:rPr>
                  <a:t> </a:t>
                </a:r>
              </a:p>
            </p:txBody>
          </p:sp>
        </mc:Fallback>
      </mc:AlternateContent>
      <p:sp>
        <p:nvSpPr>
          <p:cNvPr id="5" name="TextBox 4"/>
          <p:cNvSpPr txBox="1"/>
          <p:nvPr/>
        </p:nvSpPr>
        <p:spPr>
          <a:xfrm>
            <a:off x="2843808" y="1628800"/>
            <a:ext cx="2952328" cy="646331"/>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N … number of particles</a:t>
            </a:r>
          </a:p>
          <a:p>
            <a:pPr eaLnBrk="1" fontAlgn="auto" hangingPunct="1">
              <a:spcBef>
                <a:spcPts val="0"/>
              </a:spcBef>
              <a:spcAft>
                <a:spcPts val="0"/>
              </a:spcAft>
            </a:pPr>
            <a:r>
              <a:rPr lang="en-US" sz="1800" dirty="0">
                <a:solidFill>
                  <a:prstClr val="black"/>
                </a:solidFill>
                <a:latin typeface="Calibri"/>
              </a:rPr>
              <a:t>t …   time</a:t>
            </a:r>
          </a:p>
        </p:txBody>
      </p:sp>
      <p:sp>
        <p:nvSpPr>
          <p:cNvPr id="6" name="TextBox 5"/>
          <p:cNvSpPr txBox="1"/>
          <p:nvPr/>
        </p:nvSpPr>
        <p:spPr>
          <a:xfrm>
            <a:off x="323528" y="2924944"/>
            <a:ext cx="7200800"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No surface through which particles traverse is considered</a:t>
            </a:r>
          </a:p>
        </p:txBody>
      </p:sp>
      <p:sp>
        <p:nvSpPr>
          <p:cNvPr id="7" name="Rectangle 6"/>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3148491537"/>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US" dirty="0"/>
              <a:t>Fluence (</a:t>
            </a:r>
            <a:r>
              <a:rPr lang="en-US" dirty="0" err="1"/>
              <a:t>Flußdichte</a:t>
            </a:r>
            <a:r>
              <a:rPr lang="en-US" dirty="0"/>
              <a:t>) </a:t>
            </a:r>
          </a:p>
        </p:txBody>
      </p:sp>
      <mc:AlternateContent xmlns:mc="http://schemas.openxmlformats.org/markup-compatibility/2006" xmlns:a14="http://schemas.microsoft.com/office/drawing/2010/main">
        <mc:Choice Requires="a14">
          <p:sp>
            <p:nvSpPr>
              <p:cNvPr id="5" name="TextBox 4"/>
              <p:cNvSpPr txBox="1"/>
              <p:nvPr/>
            </p:nvSpPr>
            <p:spPr>
              <a:xfrm>
                <a:off x="2642102" y="1411249"/>
                <a:ext cx="1281826" cy="793615"/>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a:ea typeface="Cambria Math"/>
                        </a:rPr>
                        <m:t>𝜙</m:t>
                      </m:r>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smtClean="0">
                              <a:solidFill>
                                <a:prstClr val="black"/>
                              </a:solidFill>
                              <a:latin typeface="Cambria Math"/>
                            </a:rPr>
                            <m:t>d</m:t>
                          </m:r>
                          <m:r>
                            <a:rPr lang="en-US" i="1" smtClean="0">
                              <a:solidFill>
                                <a:prstClr val="black"/>
                              </a:solidFill>
                              <a:latin typeface="Cambria Math"/>
                              <a:ea typeface="Cambria Math"/>
                            </a:rPr>
                            <m:t>𝑁</m:t>
                          </m:r>
                        </m:num>
                        <m:den>
                          <m:r>
                            <m:rPr>
                              <m:sty m:val="p"/>
                            </m:rPr>
                            <a:rPr lang="en-US" smtClean="0">
                              <a:solidFill>
                                <a:prstClr val="black"/>
                              </a:solidFill>
                              <a:latin typeface="Cambria Math"/>
                            </a:rPr>
                            <m:t>d</m:t>
                          </m:r>
                          <m:r>
                            <a:rPr lang="en-US" i="1" smtClean="0">
                              <a:solidFill>
                                <a:prstClr val="black"/>
                              </a:solidFill>
                              <a:latin typeface="Cambria Math"/>
                              <a:ea typeface="Cambria Math"/>
                            </a:rPr>
                            <m:t>𝛼</m:t>
                          </m:r>
                        </m:den>
                      </m:f>
                    </m:oMath>
                  </m:oMathPara>
                </a14:m>
                <a:endParaRPr lang="en-US" dirty="0">
                  <a:solidFill>
                    <a:prstClr val="black"/>
                  </a:solidFill>
                  <a:latin typeface="Calibri"/>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642102" y="1411249"/>
                <a:ext cx="1281826" cy="793615"/>
              </a:xfrm>
              <a:prstGeom prst="rect">
                <a:avLst/>
              </a:prstGeom>
              <a:blipFill rotWithShape="1">
                <a:blip r:embed="rId2"/>
                <a:stretch>
                  <a:fillRect/>
                </a:stretch>
              </a:blipFill>
            </p:spPr>
            <p:txBody>
              <a:bodyPr/>
              <a:lstStyle/>
              <a:p>
                <a:r>
                  <a:rPr lang="en-US">
                    <a:noFill/>
                  </a:rPr>
                  <a:t> </a:t>
                </a:r>
              </a:p>
            </p:txBody>
          </p:sp>
        </mc:Fallback>
      </mc:AlternateContent>
      <p:sp>
        <p:nvSpPr>
          <p:cNvPr id="6" name="TextBox 5"/>
          <p:cNvSpPr txBox="1"/>
          <p:nvPr/>
        </p:nvSpPr>
        <p:spPr>
          <a:xfrm>
            <a:off x="4355976" y="1340768"/>
            <a:ext cx="4248472" cy="1477328"/>
          </a:xfrm>
          <a:prstGeom prst="rect">
            <a:avLst/>
          </a:prstGeom>
          <a:noFill/>
        </p:spPr>
        <p:txBody>
          <a:bodyPr wrap="square" rtlCol="0">
            <a:spAutoFit/>
          </a:bodyPr>
          <a:lstStyle/>
          <a:p>
            <a:pPr eaLnBrk="1" fontAlgn="auto" hangingPunct="1">
              <a:spcBef>
                <a:spcPts val="0"/>
              </a:spcBef>
              <a:spcAft>
                <a:spcPts val="0"/>
              </a:spcAft>
              <a:tabLst>
                <a:tab pos="446088" algn="l"/>
              </a:tabLst>
            </a:pPr>
            <a:r>
              <a:rPr lang="en-US" sz="1800" i="1" dirty="0">
                <a:solidFill>
                  <a:prstClr val="black"/>
                </a:solidFill>
                <a:latin typeface="Calibri"/>
              </a:rPr>
              <a:t>N</a:t>
            </a:r>
            <a:r>
              <a:rPr lang="en-US" sz="1800" dirty="0">
                <a:solidFill>
                  <a:prstClr val="black"/>
                </a:solidFill>
                <a:latin typeface="Calibri"/>
              </a:rPr>
              <a:t> …. Number of particles incident on a 	sphere of cross-sectional area </a:t>
            </a:r>
            <a:r>
              <a:rPr lang="en-US" sz="1800" i="1" dirty="0">
                <a:solidFill>
                  <a:prstClr val="black"/>
                </a:solidFill>
                <a:latin typeface="Calibri"/>
              </a:rPr>
              <a:t>d</a:t>
            </a:r>
            <a:r>
              <a:rPr lang="en-US" sz="1800" i="1" dirty="0">
                <a:solidFill>
                  <a:prstClr val="black"/>
                </a:solidFill>
                <a:latin typeface="Symbol" pitchFamily="18" charset="2"/>
              </a:rPr>
              <a:t>a</a:t>
            </a:r>
            <a:r>
              <a:rPr lang="en-US" sz="1800" dirty="0">
                <a:solidFill>
                  <a:prstClr val="black"/>
                </a:solidFill>
                <a:latin typeface="Calibri"/>
              </a:rPr>
              <a:t> </a:t>
            </a:r>
          </a:p>
          <a:p>
            <a:pPr defTabSz="446088" eaLnBrk="1" fontAlgn="auto" hangingPunct="1">
              <a:spcBef>
                <a:spcPts val="0"/>
              </a:spcBef>
              <a:spcAft>
                <a:spcPts val="0"/>
              </a:spcAft>
            </a:pPr>
            <a:r>
              <a:rPr lang="en-US" sz="1800" i="1" dirty="0">
                <a:solidFill>
                  <a:prstClr val="black"/>
                </a:solidFill>
                <a:latin typeface="Symbol" pitchFamily="18" charset="2"/>
              </a:rPr>
              <a:t>a</a:t>
            </a:r>
            <a:r>
              <a:rPr lang="en-US" sz="1800" dirty="0">
                <a:solidFill>
                  <a:prstClr val="black"/>
                </a:solidFill>
                <a:latin typeface="Symbol" pitchFamily="18" charset="2"/>
              </a:rPr>
              <a:t> ...</a:t>
            </a:r>
            <a:r>
              <a:rPr lang="en-US" sz="1800" dirty="0">
                <a:solidFill>
                  <a:prstClr val="black"/>
                </a:solidFill>
                <a:latin typeface="Calibri"/>
              </a:rPr>
              <a:t> 	Cross section of an infinitesimal 	sphere surrounding point of interest</a:t>
            </a:r>
          </a:p>
          <a:p>
            <a:pPr defTabSz="446088" eaLnBrk="1" fontAlgn="auto" hangingPunct="1">
              <a:spcBef>
                <a:spcPts val="0"/>
              </a:spcBef>
              <a:spcAft>
                <a:spcPts val="0"/>
              </a:spcAft>
            </a:pPr>
            <a:endParaRPr lang="en-US" sz="1800" dirty="0">
              <a:solidFill>
                <a:prstClr val="black"/>
              </a:solidFill>
              <a:latin typeface="Symbol" pitchFamily="18" charset="2"/>
            </a:endParaRPr>
          </a:p>
        </p:txBody>
      </p:sp>
      <mc:AlternateContent xmlns:mc="http://schemas.openxmlformats.org/markup-compatibility/2006" xmlns:a14="http://schemas.microsoft.com/office/drawing/2010/main">
        <mc:Choice Requires="a14">
          <p:sp>
            <p:nvSpPr>
              <p:cNvPr id="7" name="TextBox 6"/>
              <p:cNvSpPr txBox="1"/>
              <p:nvPr/>
            </p:nvSpPr>
            <p:spPr>
              <a:xfrm>
                <a:off x="2687692" y="2809753"/>
                <a:ext cx="1236236" cy="634276"/>
              </a:xfrm>
              <a:prstGeom prst="rect">
                <a:avLst/>
              </a:prstGeom>
              <a:noFill/>
            </p:spPr>
            <p:txBody>
              <a:bodyPr wrap="none" rtlCol="0">
                <a:spAutoFit/>
              </a:bodyPr>
              <a:lstStyle/>
              <a:p>
                <a:pPr eaLnBrk="1" fontAlgn="auto" hangingPunct="1">
                  <a:spcBef>
                    <a:spcPts val="0"/>
                  </a:spcBef>
                  <a:spcAft>
                    <a:spcPts val="0"/>
                  </a:spcAft>
                </a:pPr>
                <a14:m>
                  <m:oMath xmlns:m="http://schemas.openxmlformats.org/officeDocument/2006/math">
                    <m:r>
                      <a:rPr lang="en-US" i="1" smtClean="0">
                        <a:solidFill>
                          <a:prstClr val="black"/>
                        </a:solidFill>
                        <a:latin typeface="Cambria Math"/>
                        <a:ea typeface="Cambria Math"/>
                      </a:rPr>
                      <m:t>𝜙</m:t>
                    </m:r>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a:solidFill>
                              <a:prstClr val="black"/>
                            </a:solidFill>
                            <a:latin typeface="Cambria Math"/>
                          </a:rPr>
                          <m:t>d</m:t>
                        </m:r>
                        <m:r>
                          <a:rPr lang="en-US" i="1">
                            <a:solidFill>
                              <a:prstClr val="black"/>
                            </a:solidFill>
                            <a:latin typeface="Cambria Math"/>
                          </a:rPr>
                          <m:t>𝑙</m:t>
                        </m:r>
                      </m:num>
                      <m:den>
                        <m:r>
                          <m:rPr>
                            <m:sty m:val="p"/>
                          </m:rPr>
                          <a:rPr lang="en-US" smtClean="0">
                            <a:solidFill>
                              <a:prstClr val="black"/>
                            </a:solidFill>
                            <a:latin typeface="Cambria Math"/>
                          </a:rPr>
                          <m:t>d</m:t>
                        </m:r>
                        <m:r>
                          <a:rPr lang="en-US" i="1" smtClean="0">
                            <a:solidFill>
                              <a:prstClr val="black"/>
                            </a:solidFill>
                            <a:latin typeface="Cambria Math"/>
                          </a:rPr>
                          <m:t>𝑉</m:t>
                        </m:r>
                      </m:den>
                    </m:f>
                  </m:oMath>
                </a14:m>
                <a:r>
                  <a:rPr lang="en-US" dirty="0">
                    <a:solidFill>
                      <a:prstClr val="black"/>
                    </a:solidFill>
                    <a:latin typeface="Calibri"/>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2687692" y="2809753"/>
                <a:ext cx="1236236" cy="634276"/>
              </a:xfrm>
              <a:prstGeom prst="rect">
                <a:avLst/>
              </a:prstGeom>
              <a:blipFill rotWithShape="1">
                <a:blip r:embed="rId3"/>
                <a:stretch>
                  <a:fillRect/>
                </a:stretch>
              </a:blipFill>
            </p:spPr>
            <p:txBody>
              <a:bodyPr/>
              <a:lstStyle/>
              <a:p>
                <a:r>
                  <a:rPr lang="en-US">
                    <a:noFill/>
                  </a:rPr>
                  <a:t> </a:t>
                </a:r>
              </a:p>
            </p:txBody>
          </p:sp>
        </mc:Fallback>
      </mc:AlternateContent>
      <p:sp>
        <p:nvSpPr>
          <p:cNvPr id="8" name="TextBox 7"/>
          <p:cNvSpPr txBox="1"/>
          <p:nvPr/>
        </p:nvSpPr>
        <p:spPr>
          <a:xfrm>
            <a:off x="4355976" y="2809753"/>
            <a:ext cx="4536504" cy="646331"/>
          </a:xfrm>
          <a:prstGeom prst="rect">
            <a:avLst/>
          </a:prstGeom>
          <a:noFill/>
        </p:spPr>
        <p:txBody>
          <a:bodyPr wrap="square" rtlCol="0">
            <a:spAutoFit/>
          </a:bodyPr>
          <a:lstStyle/>
          <a:p>
            <a:pPr defTabSz="446088" eaLnBrk="1" fontAlgn="auto" hangingPunct="1">
              <a:spcBef>
                <a:spcPts val="0"/>
              </a:spcBef>
              <a:spcAft>
                <a:spcPts val="0"/>
              </a:spcAft>
            </a:pPr>
            <a:r>
              <a:rPr lang="en-US" sz="1800" i="1" dirty="0">
                <a:solidFill>
                  <a:prstClr val="black"/>
                </a:solidFill>
                <a:latin typeface="Calibri"/>
              </a:rPr>
              <a:t>l </a:t>
            </a:r>
            <a:r>
              <a:rPr lang="en-US" sz="1800" dirty="0">
                <a:solidFill>
                  <a:prstClr val="black"/>
                </a:solidFill>
                <a:latin typeface="Calibri"/>
              </a:rPr>
              <a:t>… 	track length of particles traversing the	infinitesimal sphere of volume </a:t>
            </a:r>
            <a:r>
              <a:rPr lang="en-US" sz="1800" i="1" dirty="0" err="1">
                <a:solidFill>
                  <a:prstClr val="black"/>
                </a:solidFill>
                <a:latin typeface="Calibri"/>
              </a:rPr>
              <a:t>dV</a:t>
            </a:r>
            <a:endParaRPr lang="en-US" sz="1800" dirty="0">
              <a:solidFill>
                <a:prstClr val="black"/>
              </a:solidFill>
              <a:latin typeface="Calibri"/>
            </a:endParaRPr>
          </a:p>
        </p:txBody>
      </p:sp>
      <p:sp>
        <p:nvSpPr>
          <p:cNvPr id="9" name="TextBox 8"/>
          <p:cNvSpPr txBox="1"/>
          <p:nvPr/>
        </p:nvSpPr>
        <p:spPr>
          <a:xfrm>
            <a:off x="596752" y="3717032"/>
            <a:ext cx="7287616"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More general for macroscopic bodies: average fluence in a given body</a:t>
            </a:r>
          </a:p>
        </p:txBody>
      </p:sp>
      <mc:AlternateContent xmlns:mc="http://schemas.openxmlformats.org/markup-compatibility/2006" xmlns:a14="http://schemas.microsoft.com/office/drawing/2010/main">
        <mc:Choice Requires="a14">
          <p:sp>
            <p:nvSpPr>
              <p:cNvPr id="10" name="TextBox 9"/>
              <p:cNvSpPr txBox="1"/>
              <p:nvPr/>
            </p:nvSpPr>
            <p:spPr>
              <a:xfrm>
                <a:off x="580418" y="4261501"/>
                <a:ext cx="1236236" cy="640881"/>
              </a:xfrm>
              <a:prstGeom prst="rect">
                <a:avLst/>
              </a:prstGeom>
              <a:noFill/>
            </p:spPr>
            <p:txBody>
              <a:bodyPr wrap="none" rtlCol="0">
                <a:spAutoFit/>
              </a:bodyPr>
              <a:lstStyle/>
              <a:p>
                <a:pPr eaLnBrk="1" fontAlgn="auto" hangingPunct="1">
                  <a:spcBef>
                    <a:spcPts val="0"/>
                  </a:spcBef>
                  <a:spcAft>
                    <a:spcPts val="0"/>
                  </a:spcAft>
                </a:pPr>
                <a14:m>
                  <m:oMath xmlns:m="http://schemas.openxmlformats.org/officeDocument/2006/math">
                    <m:r>
                      <a:rPr lang="en-US" i="1" smtClean="0">
                        <a:solidFill>
                          <a:prstClr val="black"/>
                        </a:solidFill>
                        <a:latin typeface="Cambria Math"/>
                        <a:ea typeface="Cambria Math"/>
                      </a:rPr>
                      <m:t>𝜙</m:t>
                    </m:r>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nary>
                          <m:naryPr>
                            <m:chr m:val="∑"/>
                            <m:subHide m:val="on"/>
                            <m:supHide m:val="on"/>
                            <m:ctrlPr>
                              <a:rPr lang="en-US" i="1" smtClean="0">
                                <a:solidFill>
                                  <a:prstClr val="black"/>
                                </a:solidFill>
                                <a:latin typeface="Cambria Math" panose="02040503050406030204" pitchFamily="18" charset="0"/>
                              </a:rPr>
                            </m:ctrlPr>
                          </m:naryPr>
                          <m:sub/>
                          <m:sup/>
                          <m:e>
                            <m:r>
                              <a:rPr lang="en-US" i="1" smtClean="0">
                                <a:solidFill>
                                  <a:prstClr val="black"/>
                                </a:solidFill>
                                <a:latin typeface="Cambria Math"/>
                              </a:rPr>
                              <m:t>𝑙</m:t>
                            </m:r>
                          </m:e>
                        </m:nary>
                      </m:num>
                      <m:den>
                        <m:r>
                          <a:rPr lang="en-US" i="1" smtClean="0">
                            <a:solidFill>
                              <a:prstClr val="black"/>
                            </a:solidFill>
                            <a:latin typeface="Cambria Math"/>
                          </a:rPr>
                          <m:t>𝑉</m:t>
                        </m:r>
                      </m:den>
                    </m:f>
                  </m:oMath>
                </a14:m>
                <a:r>
                  <a:rPr lang="en-US" dirty="0">
                    <a:solidFill>
                      <a:prstClr val="black"/>
                    </a:solidFill>
                    <a:latin typeface="Calibri"/>
                  </a:rPr>
                  <a:t>  </a:t>
                </a:r>
              </a:p>
            </p:txBody>
          </p:sp>
        </mc:Choice>
        <mc:Fallback xmlns="">
          <p:sp>
            <p:nvSpPr>
              <p:cNvPr id="10" name="TextBox 9"/>
              <p:cNvSpPr txBox="1">
                <a:spLocks noRot="1" noChangeAspect="1" noMove="1" noResize="1" noEditPoints="1" noAdjustHandles="1" noChangeArrowheads="1" noChangeShapeType="1" noTextEdit="1"/>
              </p:cNvSpPr>
              <p:nvPr/>
            </p:nvSpPr>
            <p:spPr>
              <a:xfrm>
                <a:off x="580418" y="4261501"/>
                <a:ext cx="1236236" cy="640881"/>
              </a:xfrm>
              <a:prstGeom prst="rect">
                <a:avLst/>
              </a:prstGeom>
              <a:blipFill rotWithShape="1">
                <a:blip r:embed="rId4"/>
                <a:stretch>
                  <a:fillRect/>
                </a:stretch>
              </a:blipFill>
            </p:spPr>
            <p:txBody>
              <a:bodyPr/>
              <a:lstStyle/>
              <a:p>
                <a:r>
                  <a:rPr lang="en-US">
                    <a:noFill/>
                  </a:rPr>
                  <a:t> </a:t>
                </a:r>
              </a:p>
            </p:txBody>
          </p:sp>
        </mc:Fallback>
      </mc:AlternateContent>
      <p:sp>
        <p:nvSpPr>
          <p:cNvPr id="11" name="TextBox 10"/>
          <p:cNvSpPr txBox="1"/>
          <p:nvPr/>
        </p:nvSpPr>
        <p:spPr>
          <a:xfrm>
            <a:off x="2051720" y="4396225"/>
            <a:ext cx="1796375"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For a sphere:</a:t>
            </a:r>
          </a:p>
        </p:txBody>
      </p:sp>
      <p:cxnSp>
        <p:nvCxnSpPr>
          <p:cNvPr id="13" name="Straight Arrow Connector 12"/>
          <p:cNvCxnSpPr/>
          <p:nvPr/>
        </p:nvCxnSpPr>
        <p:spPr>
          <a:xfrm>
            <a:off x="1621105" y="4581941"/>
            <a:ext cx="46117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3275856" y="4111774"/>
                <a:ext cx="5688632" cy="1102994"/>
              </a:xfrm>
              <a:prstGeom prst="rect">
                <a:avLst/>
              </a:prstGeom>
              <a:noFill/>
            </p:spPr>
            <p:txBody>
              <a:bodyPr wrap="squar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a:ea typeface="Cambria Math"/>
                        </a:rPr>
                        <m:t>𝜙</m:t>
                      </m:r>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a:rPr lang="en-US" i="1" smtClean="0">
                              <a:solidFill>
                                <a:prstClr val="black"/>
                              </a:solidFill>
                              <a:latin typeface="Cambria Math"/>
                              <a:ea typeface="Cambria Math"/>
                            </a:rPr>
                            <m:t>𝑁</m:t>
                          </m:r>
                        </m:num>
                        <m:den>
                          <m:r>
                            <a:rPr lang="en-US" i="1" smtClean="0">
                              <a:solidFill>
                                <a:prstClr val="black"/>
                              </a:solidFill>
                              <a:latin typeface="Cambria Math"/>
                              <a:ea typeface="Cambria Math"/>
                            </a:rPr>
                            <m:t>𝛼</m:t>
                          </m:r>
                        </m:den>
                      </m:f>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a:rPr lang="en-US" i="1" smtClean="0">
                              <a:solidFill>
                                <a:prstClr val="black"/>
                              </a:solidFill>
                              <a:latin typeface="Cambria Math"/>
                            </a:rPr>
                            <m:t>𝑁</m:t>
                          </m:r>
                        </m:num>
                        <m:den>
                          <m:sSup>
                            <m:sSupPr>
                              <m:ctrlPr>
                                <a:rPr lang="en-US" i="1" smtClean="0">
                                  <a:solidFill>
                                    <a:prstClr val="black"/>
                                  </a:solidFill>
                                  <a:latin typeface="Cambria Math" panose="02040503050406030204" pitchFamily="18" charset="0"/>
                                </a:rPr>
                              </m:ctrlPr>
                            </m:sSupPr>
                            <m:e>
                              <m:r>
                                <a:rPr lang="en-US" i="1" smtClean="0">
                                  <a:solidFill>
                                    <a:prstClr val="black"/>
                                  </a:solidFill>
                                  <a:latin typeface="Cambria Math"/>
                                </a:rPr>
                                <m:t>𝑟</m:t>
                              </m:r>
                            </m:e>
                            <m:sup>
                              <m:r>
                                <a:rPr lang="en-US" i="1" smtClean="0">
                                  <a:solidFill>
                                    <a:prstClr val="black"/>
                                  </a:solidFill>
                                  <a:latin typeface="Cambria Math"/>
                                </a:rPr>
                                <m:t>2</m:t>
                              </m:r>
                            </m:sup>
                          </m:sSup>
                          <m:r>
                            <a:rPr lang="en-US" i="1" smtClean="0">
                              <a:solidFill>
                                <a:prstClr val="black"/>
                              </a:solidFill>
                              <a:latin typeface="Cambria Math"/>
                              <a:ea typeface="Cambria Math"/>
                            </a:rPr>
                            <m:t>𝜋</m:t>
                          </m:r>
                        </m:den>
                      </m:f>
                      <m:r>
                        <a:rPr lang="en-US" i="1" smtClean="0">
                          <a:solidFill>
                            <a:prstClr val="black"/>
                          </a:solidFill>
                          <a:latin typeface="Cambria Math"/>
                        </a:rPr>
                        <m:t>=</m:t>
                      </m:r>
                      <m:f>
                        <m:fPr>
                          <m:ctrlPr>
                            <a:rPr lang="en-US" i="1">
                              <a:solidFill>
                                <a:prstClr val="black"/>
                              </a:solidFill>
                              <a:latin typeface="Cambria Math" panose="02040503050406030204" pitchFamily="18" charset="0"/>
                            </a:rPr>
                          </m:ctrlPr>
                        </m:fPr>
                        <m:num>
                          <m:r>
                            <a:rPr lang="en-US" i="1">
                              <a:solidFill>
                                <a:prstClr val="black"/>
                              </a:solidFill>
                              <a:latin typeface="Cambria Math"/>
                            </a:rPr>
                            <m:t>𝑁</m:t>
                          </m:r>
                        </m:num>
                        <m:den>
                          <m:f>
                            <m:fPr>
                              <m:ctrlPr>
                                <a:rPr lang="en-US" i="1" smtClean="0">
                                  <a:solidFill>
                                    <a:prstClr val="black"/>
                                  </a:solidFill>
                                  <a:latin typeface="Cambria Math" panose="02040503050406030204" pitchFamily="18" charset="0"/>
                                </a:rPr>
                              </m:ctrlPr>
                            </m:fPr>
                            <m:num>
                              <m:r>
                                <a:rPr lang="en-US" i="1" smtClean="0">
                                  <a:solidFill>
                                    <a:prstClr val="black"/>
                                  </a:solidFill>
                                  <a:latin typeface="Cambria Math"/>
                                </a:rPr>
                                <m:t>4</m:t>
                              </m:r>
                            </m:num>
                            <m:den>
                              <m:r>
                                <a:rPr lang="en-US" i="1" smtClean="0">
                                  <a:solidFill>
                                    <a:prstClr val="black"/>
                                  </a:solidFill>
                                  <a:latin typeface="Cambria Math"/>
                                </a:rPr>
                                <m:t>3</m:t>
                              </m:r>
                            </m:den>
                          </m:f>
                          <m:sSup>
                            <m:sSupPr>
                              <m:ctrlPr>
                                <a:rPr lang="en-US" i="1" smtClean="0">
                                  <a:solidFill>
                                    <a:prstClr val="black"/>
                                  </a:solidFill>
                                  <a:latin typeface="Cambria Math" panose="02040503050406030204" pitchFamily="18" charset="0"/>
                                </a:rPr>
                              </m:ctrlPr>
                            </m:sSupPr>
                            <m:e>
                              <m:r>
                                <a:rPr lang="en-US" i="1">
                                  <a:solidFill>
                                    <a:prstClr val="black"/>
                                  </a:solidFill>
                                  <a:latin typeface="Cambria Math"/>
                                </a:rPr>
                                <m:t>𝑟</m:t>
                              </m:r>
                            </m:e>
                            <m:sup>
                              <m:r>
                                <a:rPr lang="en-US" i="1" smtClean="0">
                                  <a:solidFill>
                                    <a:prstClr val="black"/>
                                  </a:solidFill>
                                  <a:latin typeface="Cambria Math"/>
                                </a:rPr>
                                <m:t>3</m:t>
                              </m:r>
                            </m:sup>
                          </m:sSup>
                          <m:r>
                            <a:rPr lang="en-US" i="1">
                              <a:solidFill>
                                <a:prstClr val="black"/>
                              </a:solidFill>
                              <a:latin typeface="Cambria Math"/>
                              <a:ea typeface="Cambria Math"/>
                            </a:rPr>
                            <m:t>𝜋</m:t>
                          </m:r>
                        </m:den>
                      </m:f>
                      <m:r>
                        <a:rPr lang="en-US" i="1" smtClean="0">
                          <a:solidFill>
                            <a:prstClr val="black"/>
                          </a:solidFill>
                          <a:latin typeface="Cambria Math"/>
                          <a:ea typeface="Cambria Math"/>
                        </a:rPr>
                        <m:t>∙</m:t>
                      </m:r>
                      <m:f>
                        <m:fPr>
                          <m:ctrlPr>
                            <a:rPr lang="en-US" i="1" smtClean="0">
                              <a:solidFill>
                                <a:prstClr val="black"/>
                              </a:solidFill>
                              <a:latin typeface="Cambria Math" panose="02040503050406030204" pitchFamily="18" charset="0"/>
                              <a:ea typeface="Cambria Math"/>
                            </a:rPr>
                          </m:ctrlPr>
                        </m:fPr>
                        <m:num>
                          <m:r>
                            <a:rPr lang="en-US" i="1" smtClean="0">
                              <a:solidFill>
                                <a:prstClr val="black"/>
                              </a:solidFill>
                              <a:latin typeface="Cambria Math"/>
                              <a:ea typeface="Cambria Math"/>
                            </a:rPr>
                            <m:t>4</m:t>
                          </m:r>
                        </m:num>
                        <m:den>
                          <m:r>
                            <a:rPr lang="en-US" i="1" smtClean="0">
                              <a:solidFill>
                                <a:prstClr val="black"/>
                              </a:solidFill>
                              <a:latin typeface="Cambria Math"/>
                              <a:ea typeface="Cambria Math"/>
                            </a:rPr>
                            <m:t>3</m:t>
                          </m:r>
                        </m:den>
                      </m:f>
                      <m:r>
                        <a:rPr lang="en-US" i="1" smtClean="0">
                          <a:solidFill>
                            <a:prstClr val="black"/>
                          </a:solidFill>
                          <a:latin typeface="Cambria Math"/>
                          <a:ea typeface="Cambria Math"/>
                        </a:rPr>
                        <m:t>𝑟</m:t>
                      </m:r>
                      <m:r>
                        <a:rPr lang="en-US" i="1" smtClean="0">
                          <a:solidFill>
                            <a:prstClr val="black"/>
                          </a:solidFill>
                          <a:latin typeface="Cambria Math"/>
                          <a:ea typeface="Cambria Math"/>
                        </a:rPr>
                        <m:t>=</m:t>
                      </m:r>
                      <m:f>
                        <m:fPr>
                          <m:ctrlPr>
                            <a:rPr lang="en-US" i="1">
                              <a:solidFill>
                                <a:prstClr val="black"/>
                              </a:solidFill>
                              <a:latin typeface="Cambria Math" panose="02040503050406030204" pitchFamily="18" charset="0"/>
                            </a:rPr>
                          </m:ctrlPr>
                        </m:fPr>
                        <m:num>
                          <m:r>
                            <a:rPr lang="en-US" i="1">
                              <a:solidFill>
                                <a:prstClr val="black"/>
                              </a:solidFill>
                              <a:latin typeface="Cambria Math"/>
                              <a:ea typeface="Cambria Math"/>
                            </a:rPr>
                            <m:t>𝑁</m:t>
                          </m:r>
                        </m:num>
                        <m:den>
                          <m:r>
                            <a:rPr lang="en-US" i="1" smtClean="0">
                              <a:solidFill>
                                <a:prstClr val="black"/>
                              </a:solidFill>
                              <a:latin typeface="Cambria Math"/>
                              <a:ea typeface="Cambria Math"/>
                            </a:rPr>
                            <m:t>𝑉</m:t>
                          </m:r>
                        </m:den>
                      </m:f>
                      <m:acc>
                        <m:accPr>
                          <m:chr m:val="̅"/>
                          <m:ctrlPr>
                            <a:rPr lang="en-US" i="1" smtClean="0">
                              <a:solidFill>
                                <a:prstClr val="black"/>
                              </a:solidFill>
                              <a:latin typeface="Cambria Math" panose="02040503050406030204" pitchFamily="18" charset="0"/>
                              <a:ea typeface="Cambria Math"/>
                            </a:rPr>
                          </m:ctrlPr>
                        </m:accPr>
                        <m:e>
                          <m:r>
                            <a:rPr lang="en-US" i="1" smtClean="0">
                              <a:solidFill>
                                <a:prstClr val="black"/>
                              </a:solidFill>
                              <a:latin typeface="Cambria Math"/>
                              <a:ea typeface="Cambria Math"/>
                            </a:rPr>
                            <m:t>𝑙</m:t>
                          </m:r>
                        </m:e>
                      </m:acc>
                      <m:r>
                        <a:rPr lang="en-US" i="1">
                          <a:solidFill>
                            <a:prstClr val="black"/>
                          </a:solidFill>
                          <a:latin typeface="Cambria Math"/>
                        </a:rPr>
                        <m:t>=</m:t>
                      </m:r>
                      <m:f>
                        <m:fPr>
                          <m:ctrlPr>
                            <a:rPr lang="en-US" i="1">
                              <a:solidFill>
                                <a:prstClr val="black"/>
                              </a:solidFill>
                              <a:latin typeface="Cambria Math" panose="02040503050406030204" pitchFamily="18" charset="0"/>
                            </a:rPr>
                          </m:ctrlPr>
                        </m:fPr>
                        <m:num>
                          <m:nary>
                            <m:naryPr>
                              <m:chr m:val="∑"/>
                              <m:subHide m:val="on"/>
                              <m:supHide m:val="on"/>
                              <m:ctrlPr>
                                <a:rPr lang="en-US" i="1">
                                  <a:solidFill>
                                    <a:prstClr val="black"/>
                                  </a:solidFill>
                                  <a:latin typeface="Cambria Math" panose="02040503050406030204" pitchFamily="18" charset="0"/>
                                </a:rPr>
                              </m:ctrlPr>
                            </m:naryPr>
                            <m:sub/>
                            <m:sup/>
                            <m:e>
                              <m:r>
                                <a:rPr lang="en-US" i="1">
                                  <a:solidFill>
                                    <a:prstClr val="black"/>
                                  </a:solidFill>
                                  <a:latin typeface="Cambria Math"/>
                                </a:rPr>
                                <m:t>𝑙</m:t>
                              </m:r>
                            </m:e>
                          </m:nary>
                        </m:num>
                        <m:den>
                          <m:r>
                            <a:rPr lang="en-US" i="1">
                              <a:solidFill>
                                <a:prstClr val="black"/>
                              </a:solidFill>
                              <a:latin typeface="Cambria Math"/>
                            </a:rPr>
                            <m:t>𝑉</m:t>
                          </m:r>
                        </m:den>
                      </m:f>
                    </m:oMath>
                  </m:oMathPara>
                </a14:m>
                <a:endParaRPr lang="en-US" dirty="0">
                  <a:solidFill>
                    <a:prstClr val="black"/>
                  </a:solidFill>
                  <a:latin typeface="Calibri"/>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3275856" y="4111774"/>
                <a:ext cx="5688632" cy="1102994"/>
              </a:xfrm>
              <a:prstGeom prst="rect">
                <a:avLst/>
              </a:prstGeom>
              <a:blipFill rotWithShape="1">
                <a:blip r:embed="rId5"/>
                <a:stretch>
                  <a:fillRect/>
                </a:stretch>
              </a:blipFill>
            </p:spPr>
            <p:txBody>
              <a:bodyPr/>
              <a:lstStyle/>
              <a:p>
                <a:r>
                  <a:rPr lang="en-US">
                    <a:noFill/>
                  </a:rPr>
                  <a:t> </a:t>
                </a:r>
              </a:p>
            </p:txBody>
          </p:sp>
        </mc:Fallback>
      </mc:AlternateContent>
      <p:sp>
        <p:nvSpPr>
          <p:cNvPr id="15" name="TextBox 14"/>
          <p:cNvSpPr txBox="1"/>
          <p:nvPr/>
        </p:nvSpPr>
        <p:spPr>
          <a:xfrm>
            <a:off x="4420550" y="5363924"/>
            <a:ext cx="4536504" cy="369332"/>
          </a:xfrm>
          <a:prstGeom prst="rect">
            <a:avLst/>
          </a:prstGeom>
          <a:noFill/>
        </p:spPr>
        <p:txBody>
          <a:bodyPr wrap="square" rtlCol="0">
            <a:spAutoFit/>
          </a:bodyPr>
          <a:lstStyle/>
          <a:p>
            <a:pPr defTabSz="446088" eaLnBrk="1" fontAlgn="auto" hangingPunct="1">
              <a:spcBef>
                <a:spcPts val="0"/>
              </a:spcBef>
              <a:spcAft>
                <a:spcPts val="0"/>
              </a:spcAft>
            </a:pPr>
            <a:r>
              <a:rPr lang="en-US" sz="1800" i="1" dirty="0">
                <a:solidFill>
                  <a:prstClr val="black"/>
                </a:solidFill>
                <a:latin typeface="Calibri"/>
              </a:rPr>
              <a:t>l </a:t>
            </a:r>
            <a:r>
              <a:rPr lang="en-US" sz="1800" dirty="0">
                <a:solidFill>
                  <a:prstClr val="black"/>
                </a:solidFill>
                <a:latin typeface="Calibri"/>
              </a:rPr>
              <a:t>… 	average cord length of a sphere</a:t>
            </a:r>
          </a:p>
        </p:txBody>
      </p:sp>
      <p:cxnSp>
        <p:nvCxnSpPr>
          <p:cNvPr id="17" name="Straight Connector 16"/>
          <p:cNvCxnSpPr/>
          <p:nvPr/>
        </p:nvCxnSpPr>
        <p:spPr>
          <a:xfrm>
            <a:off x="4499992" y="5413629"/>
            <a:ext cx="1440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55576" y="5805264"/>
            <a:ext cx="8064896" cy="923330"/>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Fluence is a quantity that is proportional to effects such as induced activity, dose, radiation damage. The longer the integrated track length of particles through matter the higher the number of interactions inside the body </a:t>
            </a: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9505" y="1700808"/>
            <a:ext cx="1489775" cy="1628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Arrow Connector 3"/>
          <p:cNvCxnSpPr/>
          <p:nvPr/>
        </p:nvCxnSpPr>
        <p:spPr>
          <a:xfrm flipH="1">
            <a:off x="1115616" y="1919623"/>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1331640" y="2051511"/>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1475656" y="2221632"/>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1583668" y="2374032"/>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1575701" y="2542139"/>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1520159" y="2691956"/>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1453000" y="2841772"/>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1249459" y="2983632"/>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1043608" y="3140968"/>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2588252183"/>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7668344" y="3140968"/>
            <a:ext cx="288032" cy="8638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eaLnBrk="1" fontAlgn="auto" hangingPunct="1">
              <a:spcBef>
                <a:spcPts val="0"/>
              </a:spcBef>
              <a:spcAft>
                <a:spcPts val="0"/>
              </a:spcAft>
            </a:pPr>
            <a:endParaRPr lang="en-US" sz="1800">
              <a:solidFill>
                <a:prstClr val="black"/>
              </a:solidFill>
            </a:endParaRPr>
          </a:p>
        </p:txBody>
      </p:sp>
      <p:sp>
        <p:nvSpPr>
          <p:cNvPr id="2" name="Title 1"/>
          <p:cNvSpPr>
            <a:spLocks noGrp="1"/>
          </p:cNvSpPr>
          <p:nvPr>
            <p:ph type="title"/>
          </p:nvPr>
        </p:nvSpPr>
        <p:spPr/>
        <p:txBody>
          <a:bodyPr>
            <a:normAutofit/>
          </a:bodyPr>
          <a:lstStyle/>
          <a:p>
            <a:r>
              <a:rPr lang="en-US" dirty="0"/>
              <a:t>Average fluence on a surface</a:t>
            </a:r>
          </a:p>
        </p:txBody>
      </p:sp>
      <p:sp>
        <p:nvSpPr>
          <p:cNvPr id="3" name="Content Placeholder 2"/>
          <p:cNvSpPr>
            <a:spLocks noGrp="1"/>
          </p:cNvSpPr>
          <p:nvPr>
            <p:ph idx="1"/>
          </p:nvPr>
        </p:nvSpPr>
        <p:spPr/>
        <p:txBody>
          <a:bodyPr/>
          <a:lstStyle/>
          <a:p>
            <a:r>
              <a:rPr lang="en-US" sz="2800" dirty="0"/>
              <a:t>For a given surface with a infinitesimal thickness of </a:t>
            </a:r>
            <a:r>
              <a:rPr lang="en-US" sz="2800" dirty="0" err="1"/>
              <a:t>d</a:t>
            </a:r>
            <a:r>
              <a:rPr lang="en-US" sz="2800" i="1" dirty="0" err="1"/>
              <a:t>t</a:t>
            </a:r>
            <a:r>
              <a:rPr lang="en-US" sz="2800" dirty="0"/>
              <a:t> the following can be concluded:</a:t>
            </a:r>
          </a:p>
          <a:p>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539552" y="3332909"/>
                <a:ext cx="1708673" cy="681790"/>
              </a:xfrm>
              <a:prstGeom prst="rect">
                <a:avLst/>
              </a:prstGeom>
              <a:noFill/>
            </p:spPr>
            <p:txBody>
              <a:bodyPr wrap="none" rtlCol="0">
                <a:spAutoFit/>
              </a:bodyPr>
              <a:lstStyle/>
              <a:p>
                <a:pPr eaLnBrk="1" fontAlgn="auto" hangingPunct="1">
                  <a:spcBef>
                    <a:spcPts val="0"/>
                  </a:spcBef>
                  <a:spcAft>
                    <a:spcPts val="0"/>
                  </a:spcAft>
                </a:pPr>
                <a14:m>
                  <m:oMath xmlns:m="http://schemas.openxmlformats.org/officeDocument/2006/math">
                    <m:r>
                      <m:rPr>
                        <m:sty m:val="p"/>
                      </m:rPr>
                      <a:rPr lang="en-US" smtClean="0">
                        <a:solidFill>
                          <a:prstClr val="black"/>
                        </a:solidFill>
                        <a:latin typeface="Cambria Math"/>
                      </a:rPr>
                      <m:t>d</m:t>
                    </m:r>
                    <m:r>
                      <a:rPr lang="en-US" i="1" smtClean="0">
                        <a:solidFill>
                          <a:prstClr val="black"/>
                        </a:solidFill>
                        <a:latin typeface="Cambria Math"/>
                      </a:rPr>
                      <m:t>𝑙</m:t>
                    </m:r>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a:solidFill>
                              <a:prstClr val="black"/>
                            </a:solidFill>
                            <a:latin typeface="Cambria Math"/>
                          </a:rPr>
                          <m:t>d</m:t>
                        </m:r>
                        <m:r>
                          <a:rPr lang="en-US" i="1">
                            <a:solidFill>
                              <a:prstClr val="black"/>
                            </a:solidFill>
                            <a:latin typeface="Cambria Math"/>
                          </a:rPr>
                          <m:t>𝑡</m:t>
                        </m:r>
                      </m:num>
                      <m:den>
                        <m:func>
                          <m:funcPr>
                            <m:ctrlPr>
                              <a:rPr lang="en-US" i="1" smtClean="0">
                                <a:solidFill>
                                  <a:prstClr val="black"/>
                                </a:solidFill>
                                <a:latin typeface="Cambria Math" panose="02040503050406030204" pitchFamily="18" charset="0"/>
                              </a:rPr>
                            </m:ctrlPr>
                          </m:funcPr>
                          <m:fName>
                            <m:r>
                              <m:rPr>
                                <m:sty m:val="p"/>
                              </m:rPr>
                              <a:rPr lang="en-US" smtClean="0">
                                <a:solidFill>
                                  <a:prstClr val="black"/>
                                </a:solidFill>
                                <a:latin typeface="Cambria Math"/>
                              </a:rPr>
                              <m:t>cos</m:t>
                            </m:r>
                          </m:fName>
                          <m:e>
                            <m:r>
                              <a:rPr lang="en-US" i="1" smtClean="0">
                                <a:solidFill>
                                  <a:prstClr val="black"/>
                                </a:solidFill>
                                <a:latin typeface="Cambria Math"/>
                              </a:rPr>
                              <m:t>(</m:t>
                            </m:r>
                            <m:r>
                              <m:rPr>
                                <m:sty m:val="p"/>
                              </m:rPr>
                              <a:rPr lang="el-GR" i="1" smtClean="0">
                                <a:solidFill>
                                  <a:prstClr val="black"/>
                                </a:solidFill>
                                <a:latin typeface="Cambria Math"/>
                                <a:ea typeface="Cambria Math"/>
                              </a:rPr>
                              <m:t>Θ</m:t>
                            </m:r>
                            <m:r>
                              <a:rPr lang="en-US" i="1" smtClean="0">
                                <a:solidFill>
                                  <a:prstClr val="black"/>
                                </a:solidFill>
                                <a:latin typeface="Cambria Math"/>
                                <a:ea typeface="Cambria Math"/>
                              </a:rPr>
                              <m:t>)</m:t>
                            </m:r>
                          </m:e>
                        </m:func>
                      </m:den>
                    </m:f>
                  </m:oMath>
                </a14:m>
                <a:r>
                  <a:rPr lang="en-US" dirty="0">
                    <a:solidFill>
                      <a:prstClr val="black"/>
                    </a:solidFill>
                    <a:latin typeface="Calibri"/>
                  </a:rPr>
                  <a:t>  </a:t>
                </a:r>
              </a:p>
            </p:txBody>
          </p:sp>
        </mc:Choice>
        <mc:Fallback xmlns="">
          <p:sp>
            <p:nvSpPr>
              <p:cNvPr id="4" name="TextBox 3"/>
              <p:cNvSpPr txBox="1">
                <a:spLocks noRot="1" noChangeAspect="1" noMove="1" noResize="1" noEditPoints="1" noAdjustHandles="1" noChangeArrowheads="1" noChangeShapeType="1" noTextEdit="1"/>
              </p:cNvSpPr>
              <p:nvPr/>
            </p:nvSpPr>
            <p:spPr>
              <a:xfrm>
                <a:off x="539552" y="3332909"/>
                <a:ext cx="1708673" cy="681790"/>
              </a:xfrm>
              <a:prstGeom prst="rect">
                <a:avLst/>
              </a:prstGeom>
              <a:blipFill rotWithShape="1">
                <a:blip r:embed="rId2"/>
                <a:stretch>
                  <a:fillRect/>
                </a:stretch>
              </a:blipFill>
            </p:spPr>
            <p:txBody>
              <a:bodyPr/>
              <a:lstStyle/>
              <a:p>
                <a:r>
                  <a:rPr lang="en-US">
                    <a:noFill/>
                  </a:rPr>
                  <a:t> </a:t>
                </a:r>
              </a:p>
            </p:txBody>
          </p:sp>
        </mc:Fallback>
      </mc:AlternateContent>
      <p:grpSp>
        <p:nvGrpSpPr>
          <p:cNvPr id="33" name="Group 32"/>
          <p:cNvGrpSpPr/>
          <p:nvPr/>
        </p:nvGrpSpPr>
        <p:grpSpPr>
          <a:xfrm>
            <a:off x="2535130" y="4788768"/>
            <a:ext cx="3477030" cy="1736576"/>
            <a:chOff x="3183202" y="2636912"/>
            <a:chExt cx="3477030" cy="1736576"/>
          </a:xfrm>
        </p:grpSpPr>
        <p:sp>
          <p:nvSpPr>
            <p:cNvPr id="5" name="Rectangle 4"/>
            <p:cNvSpPr/>
            <p:nvPr/>
          </p:nvSpPr>
          <p:spPr>
            <a:xfrm>
              <a:off x="3491880" y="3645024"/>
              <a:ext cx="2376264" cy="2160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eaLnBrk="1" fontAlgn="auto" hangingPunct="1">
                <a:spcBef>
                  <a:spcPts val="0"/>
                </a:spcBef>
                <a:spcAft>
                  <a:spcPts val="0"/>
                </a:spcAft>
              </a:pPr>
              <a:endParaRPr lang="en-US" sz="1800">
                <a:solidFill>
                  <a:prstClr val="black"/>
                </a:solidFill>
              </a:endParaRPr>
            </a:p>
          </p:txBody>
        </p:sp>
        <p:cxnSp>
          <p:nvCxnSpPr>
            <p:cNvPr id="7" name="Straight Arrow Connector 6"/>
            <p:cNvCxnSpPr/>
            <p:nvPr/>
          </p:nvCxnSpPr>
          <p:spPr>
            <a:xfrm flipH="1">
              <a:off x="4968044" y="3068960"/>
              <a:ext cx="828092" cy="414046"/>
            </a:xfrm>
            <a:prstGeom prst="straightConnector1">
              <a:avLst/>
            </a:prstGeom>
            <a:ln>
              <a:solidFill>
                <a:srgbClr val="FF0000"/>
              </a:solidFill>
              <a:tailEnd type="none"/>
            </a:ln>
          </p:spPr>
          <p:style>
            <a:lnRef idx="1">
              <a:schemeClr val="accent6"/>
            </a:lnRef>
            <a:fillRef idx="0">
              <a:schemeClr val="accent6"/>
            </a:fillRef>
            <a:effectRef idx="0">
              <a:schemeClr val="accent6"/>
            </a:effectRef>
            <a:fontRef idx="minor">
              <a:schemeClr val="tx1"/>
            </a:fontRef>
          </p:style>
        </p:cxnSp>
        <p:cxnSp>
          <p:nvCxnSpPr>
            <p:cNvPr id="10" name="Straight Arrow Connector 9"/>
            <p:cNvCxnSpPr/>
            <p:nvPr/>
          </p:nvCxnSpPr>
          <p:spPr>
            <a:xfrm flipV="1">
              <a:off x="4968044" y="2636912"/>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Arc 10"/>
            <p:cNvSpPr/>
            <p:nvPr/>
          </p:nvSpPr>
          <p:spPr>
            <a:xfrm>
              <a:off x="4510844" y="2972869"/>
              <a:ext cx="914400" cy="1296144"/>
            </a:xfrm>
            <a:prstGeom prst="arc">
              <a:avLst>
                <a:gd name="adj1" fmla="val 16200000"/>
                <a:gd name="adj2" fmla="val 19139449"/>
              </a:avLst>
            </a:prstGeom>
          </p:spPr>
          <p:style>
            <a:lnRef idx="1">
              <a:schemeClr val="accent1"/>
            </a:lnRef>
            <a:fillRef idx="0">
              <a:schemeClr val="accent1"/>
            </a:fillRef>
            <a:effectRef idx="0">
              <a:schemeClr val="accent1"/>
            </a:effectRef>
            <a:fontRef idx="minor">
              <a:schemeClr val="tx1"/>
            </a:fontRef>
          </p:style>
          <p:txBody>
            <a:bodyPr rtlCol="0" anchor="ctr"/>
            <a:lstStyle/>
            <a:p>
              <a:pPr algn="ctr" eaLnBrk="1" fontAlgn="auto" hangingPunct="1">
                <a:spcBef>
                  <a:spcPts val="0"/>
                </a:spcBef>
                <a:spcAft>
                  <a:spcPts val="0"/>
                </a:spcAft>
              </a:pPr>
              <a:endParaRPr lang="en-US" sz="1800">
                <a:solidFill>
                  <a:prstClr val="black"/>
                </a:solidFill>
              </a:endParaRPr>
            </a:p>
          </p:txBody>
        </p:sp>
        <p:sp>
          <p:nvSpPr>
            <p:cNvPr id="12" name="TextBox 11"/>
            <p:cNvSpPr txBox="1"/>
            <p:nvPr/>
          </p:nvSpPr>
          <p:spPr>
            <a:xfrm>
              <a:off x="6228184" y="3212976"/>
              <a:ext cx="432048" cy="369332"/>
            </a:xfrm>
            <a:prstGeom prst="rect">
              <a:avLst/>
            </a:prstGeom>
            <a:noFill/>
          </p:spPr>
          <p:txBody>
            <a:bodyPr wrap="square" rtlCol="0">
              <a:spAutoFit/>
            </a:bodyPr>
            <a:lstStyle/>
            <a:p>
              <a:pPr eaLnBrk="1" fontAlgn="auto" hangingPunct="1">
                <a:spcBef>
                  <a:spcPts val="0"/>
                </a:spcBef>
                <a:spcAft>
                  <a:spcPts val="0"/>
                </a:spcAft>
              </a:pPr>
              <a:r>
                <a:rPr lang="en-US" sz="1800" dirty="0" err="1">
                  <a:solidFill>
                    <a:prstClr val="black"/>
                  </a:solidFill>
                  <a:latin typeface="Calibri"/>
                </a:rPr>
                <a:t>dt</a:t>
              </a:r>
              <a:endParaRPr lang="en-US" sz="1800" dirty="0">
                <a:solidFill>
                  <a:prstClr val="black"/>
                </a:solidFill>
                <a:latin typeface="Calibri"/>
              </a:endParaRPr>
            </a:p>
          </p:txBody>
        </p:sp>
        <p:sp>
          <p:nvSpPr>
            <p:cNvPr id="14" name="TextBox 13"/>
            <p:cNvSpPr txBox="1"/>
            <p:nvPr/>
          </p:nvSpPr>
          <p:spPr>
            <a:xfrm>
              <a:off x="4932040" y="3068960"/>
              <a:ext cx="360040"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sym typeface="Symbol"/>
                </a:rPr>
                <a:t></a:t>
              </a:r>
              <a:endParaRPr lang="en-US" sz="1800" dirty="0">
                <a:solidFill>
                  <a:prstClr val="black"/>
                </a:solidFill>
                <a:latin typeface="Calibri"/>
              </a:endParaRPr>
            </a:p>
          </p:txBody>
        </p:sp>
        <p:cxnSp>
          <p:nvCxnSpPr>
            <p:cNvPr id="17" name="Straight Connector 16"/>
            <p:cNvCxnSpPr/>
            <p:nvPr/>
          </p:nvCxnSpPr>
          <p:spPr>
            <a:xfrm flipV="1">
              <a:off x="3485044" y="3317379"/>
              <a:ext cx="432048" cy="32403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5868144" y="3320988"/>
              <a:ext cx="432048" cy="32403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3923928" y="3308946"/>
              <a:ext cx="2376264" cy="2396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5868144" y="3537012"/>
              <a:ext cx="432048" cy="32403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300192" y="3317379"/>
              <a:ext cx="0" cy="24634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3183202" y="3861048"/>
              <a:ext cx="1035732" cy="51244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4218934" y="3479397"/>
              <a:ext cx="749110" cy="381651"/>
            </a:xfrm>
            <a:prstGeom prst="straightConnector1">
              <a:avLst/>
            </a:prstGeom>
            <a:ln>
              <a:solidFill>
                <a:srgbClr val="FF0000"/>
              </a:solidFill>
              <a:prstDash val="dash"/>
              <a:tailEnd type="none"/>
            </a:ln>
          </p:spPr>
          <p:style>
            <a:lnRef idx="1">
              <a:schemeClr val="accent6"/>
            </a:lnRef>
            <a:fillRef idx="0">
              <a:schemeClr val="accent6"/>
            </a:fillRef>
            <a:effectRef idx="0">
              <a:schemeClr val="accent6"/>
            </a:effectRef>
            <a:fontRef idx="minor">
              <a:schemeClr val="tx1"/>
            </a:fontRef>
          </p:style>
        </p:cxnSp>
      </p:grpSp>
      <p:sp>
        <p:nvSpPr>
          <p:cNvPr id="34" name="Right Arrow 33"/>
          <p:cNvSpPr/>
          <p:nvPr/>
        </p:nvSpPr>
        <p:spPr>
          <a:xfrm>
            <a:off x="2290358" y="3501008"/>
            <a:ext cx="805195" cy="264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mc:AlternateContent xmlns:mc="http://schemas.openxmlformats.org/markup-compatibility/2006" xmlns:a14="http://schemas.microsoft.com/office/drawing/2010/main">
        <mc:Choice Requires="a14">
          <p:sp>
            <p:nvSpPr>
              <p:cNvPr id="35" name="TextBox 34"/>
              <p:cNvSpPr txBox="1"/>
              <p:nvPr/>
            </p:nvSpPr>
            <p:spPr>
              <a:xfrm>
                <a:off x="3203849" y="3284984"/>
                <a:ext cx="5760640" cy="1048044"/>
              </a:xfrm>
              <a:prstGeom prst="rect">
                <a:avLst/>
              </a:prstGeom>
              <a:noFill/>
            </p:spPr>
            <p:txBody>
              <a:bodyPr wrap="square" rtlCol="0">
                <a:spAutoFit/>
              </a:bodyPr>
              <a:lstStyle/>
              <a:p>
                <a:pPr eaLnBrk="1" fontAlgn="auto" hangingPunct="1">
                  <a:spcBef>
                    <a:spcPts val="0"/>
                  </a:spcBef>
                  <a:spcAft>
                    <a:spcPts val="0"/>
                  </a:spcAft>
                </a:pPr>
                <a14:m>
                  <m:oMath xmlns:m="http://schemas.openxmlformats.org/officeDocument/2006/math">
                    <m:r>
                      <a:rPr lang="en-US" i="1" smtClean="0">
                        <a:solidFill>
                          <a:prstClr val="black"/>
                        </a:solidFill>
                        <a:latin typeface="Cambria Math"/>
                        <a:ea typeface="Cambria Math"/>
                      </a:rPr>
                      <m:t>𝜙</m:t>
                    </m:r>
                    <m:r>
                      <a:rPr lang="en-US" i="1">
                        <a:solidFill>
                          <a:prstClr val="black"/>
                        </a:solidFill>
                        <a:latin typeface="Cambria Math"/>
                      </a:rPr>
                      <m:t>=</m:t>
                    </m:r>
                    <m:f>
                      <m:fPr>
                        <m:ctrlPr>
                          <a:rPr lang="en-US" i="1">
                            <a:solidFill>
                              <a:prstClr val="black"/>
                            </a:solidFill>
                            <a:latin typeface="Cambria Math" panose="02040503050406030204" pitchFamily="18" charset="0"/>
                          </a:rPr>
                        </m:ctrlPr>
                      </m:fPr>
                      <m:num>
                        <m:nary>
                          <m:naryPr>
                            <m:chr m:val="∑"/>
                            <m:subHide m:val="on"/>
                            <m:supHide m:val="on"/>
                            <m:ctrlPr>
                              <a:rPr lang="en-US" i="1">
                                <a:solidFill>
                                  <a:prstClr val="black"/>
                                </a:solidFill>
                                <a:latin typeface="Cambria Math" panose="02040503050406030204" pitchFamily="18" charset="0"/>
                              </a:rPr>
                            </m:ctrlPr>
                          </m:naryPr>
                          <m:sub/>
                          <m:sup/>
                          <m:e>
                            <m:r>
                              <m:rPr>
                                <m:sty m:val="p"/>
                              </m:rPr>
                              <a:rPr lang="en-US">
                                <a:solidFill>
                                  <a:prstClr val="black"/>
                                </a:solidFill>
                                <a:latin typeface="Cambria Math"/>
                              </a:rPr>
                              <m:t>d</m:t>
                            </m:r>
                            <m:r>
                              <a:rPr lang="en-US" i="1">
                                <a:solidFill>
                                  <a:prstClr val="black"/>
                                </a:solidFill>
                                <a:latin typeface="Cambria Math"/>
                              </a:rPr>
                              <m:t>𝑙</m:t>
                            </m:r>
                          </m:e>
                        </m:nary>
                      </m:num>
                      <m:den>
                        <m:r>
                          <m:rPr>
                            <m:sty m:val="p"/>
                          </m:rPr>
                          <a:rPr lang="en-US">
                            <a:solidFill>
                              <a:prstClr val="black"/>
                            </a:solidFill>
                            <a:latin typeface="Cambria Math"/>
                          </a:rPr>
                          <m:t>d</m:t>
                        </m:r>
                        <m:r>
                          <a:rPr lang="en-US" i="1">
                            <a:solidFill>
                              <a:prstClr val="black"/>
                            </a:solidFill>
                            <a:latin typeface="Cambria Math"/>
                          </a:rPr>
                          <m:t>𝑉</m:t>
                        </m:r>
                      </m:den>
                    </m:f>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nary>
                          <m:naryPr>
                            <m:chr m:val="∑"/>
                            <m:subHide m:val="on"/>
                            <m:supHide m:val="on"/>
                            <m:ctrlPr>
                              <a:rPr lang="en-US" i="1" smtClean="0">
                                <a:solidFill>
                                  <a:prstClr val="black"/>
                                </a:solidFill>
                                <a:latin typeface="Cambria Math" panose="02040503050406030204" pitchFamily="18" charset="0"/>
                              </a:rPr>
                            </m:ctrlPr>
                          </m:naryPr>
                          <m:sub/>
                          <m:sup/>
                          <m:e>
                            <m:r>
                              <m:rPr>
                                <m:sty m:val="p"/>
                              </m:rPr>
                              <a:rPr lang="en-US" smtClean="0">
                                <a:solidFill>
                                  <a:prstClr val="black"/>
                                </a:solidFill>
                                <a:latin typeface="Cambria Math"/>
                              </a:rPr>
                              <m:t>d</m:t>
                            </m:r>
                            <m:r>
                              <a:rPr lang="en-US" i="1">
                                <a:solidFill>
                                  <a:prstClr val="black"/>
                                </a:solidFill>
                                <a:latin typeface="Cambria Math"/>
                              </a:rPr>
                              <m:t>𝑡</m:t>
                            </m:r>
                          </m:e>
                        </m:nary>
                      </m:num>
                      <m:den>
                        <m:func>
                          <m:funcPr>
                            <m:ctrlPr>
                              <a:rPr lang="en-US" i="1" smtClean="0">
                                <a:solidFill>
                                  <a:prstClr val="black"/>
                                </a:solidFill>
                                <a:latin typeface="Cambria Math" panose="02040503050406030204" pitchFamily="18" charset="0"/>
                              </a:rPr>
                            </m:ctrlPr>
                          </m:funcPr>
                          <m:fName>
                            <m:r>
                              <m:rPr>
                                <m:sty m:val="p"/>
                              </m:rPr>
                              <a:rPr lang="en-US" smtClean="0">
                                <a:solidFill>
                                  <a:prstClr val="black"/>
                                </a:solidFill>
                                <a:latin typeface="Cambria Math"/>
                              </a:rPr>
                              <m:t>cos</m:t>
                            </m:r>
                          </m:fName>
                          <m:e>
                            <m:d>
                              <m:dPr>
                                <m:ctrlPr>
                                  <a:rPr lang="en-US" i="1" smtClean="0">
                                    <a:solidFill>
                                      <a:prstClr val="black"/>
                                    </a:solidFill>
                                    <a:latin typeface="Cambria Math" panose="02040503050406030204" pitchFamily="18" charset="0"/>
                                    <a:ea typeface="Cambria Math"/>
                                  </a:rPr>
                                </m:ctrlPr>
                              </m:dPr>
                              <m:e>
                                <m:r>
                                  <m:rPr>
                                    <m:sty m:val="p"/>
                                  </m:rPr>
                                  <a:rPr lang="el-GR" i="1" smtClean="0">
                                    <a:solidFill>
                                      <a:prstClr val="black"/>
                                    </a:solidFill>
                                    <a:latin typeface="Cambria Math"/>
                                    <a:ea typeface="Cambria Math"/>
                                  </a:rPr>
                                  <m:t>Θ</m:t>
                                </m:r>
                              </m:e>
                            </m:d>
                            <m:r>
                              <a:rPr lang="en-US" i="1" smtClean="0">
                                <a:solidFill>
                                  <a:prstClr val="black"/>
                                </a:solidFill>
                                <a:latin typeface="Cambria Math"/>
                                <a:ea typeface="Cambria Math"/>
                              </a:rPr>
                              <m:t>∙</m:t>
                            </m:r>
                            <m:r>
                              <a:rPr lang="en-US" i="1" smtClean="0">
                                <a:solidFill>
                                  <a:prstClr val="black"/>
                                </a:solidFill>
                                <a:latin typeface="Cambria Math"/>
                                <a:ea typeface="Cambria Math"/>
                              </a:rPr>
                              <m:t>𝐴</m:t>
                            </m:r>
                            <m:r>
                              <a:rPr lang="en-US" i="1">
                                <a:solidFill>
                                  <a:prstClr val="black"/>
                                </a:solidFill>
                                <a:latin typeface="Cambria Math"/>
                                <a:ea typeface="Cambria Math"/>
                              </a:rPr>
                              <m:t>∙</m:t>
                            </m:r>
                            <m:r>
                              <a:rPr lang="en-US" i="1">
                                <a:solidFill>
                                  <a:prstClr val="black"/>
                                </a:solidFill>
                                <a:latin typeface="Cambria Math"/>
                              </a:rPr>
                              <m:t>𝑑</m:t>
                            </m:r>
                            <m:r>
                              <a:rPr lang="en-US" i="1" smtClean="0">
                                <a:solidFill>
                                  <a:prstClr val="black"/>
                                </a:solidFill>
                                <a:latin typeface="Cambria Math"/>
                              </a:rPr>
                              <m:t>𝑡</m:t>
                            </m:r>
                          </m:e>
                        </m:func>
                      </m:den>
                    </m:f>
                  </m:oMath>
                </a14:m>
                <a:r>
                  <a:rPr lang="en-US" dirty="0">
                    <a:solidFill>
                      <a:prstClr val="black"/>
                    </a:solidFill>
                    <a:latin typeface="Calibri"/>
                  </a:rPr>
                  <a:t> = </a:t>
                </a:r>
                <a14:m>
                  <m:oMath xmlns:m="http://schemas.openxmlformats.org/officeDocument/2006/math">
                    <m:f>
                      <m:fPr>
                        <m:ctrlPr>
                          <a:rPr lang="en-US" i="1">
                            <a:solidFill>
                              <a:prstClr val="black"/>
                            </a:solidFill>
                            <a:latin typeface="Cambria Math" panose="02040503050406030204" pitchFamily="18" charset="0"/>
                          </a:rPr>
                        </m:ctrlPr>
                      </m:fPr>
                      <m:num>
                        <m:r>
                          <a:rPr lang="en-US" i="1" smtClean="0">
                            <a:solidFill>
                              <a:prstClr val="black"/>
                            </a:solidFill>
                            <a:latin typeface="Cambria Math"/>
                          </a:rPr>
                          <m:t>𝑁</m:t>
                        </m:r>
                        <m:r>
                          <m:rPr>
                            <m:sty m:val="p"/>
                          </m:rPr>
                          <a:rPr lang="en-US">
                            <a:solidFill>
                              <a:prstClr val="black"/>
                            </a:solidFill>
                            <a:latin typeface="Cambria Math"/>
                          </a:rPr>
                          <m:t>d</m:t>
                        </m:r>
                        <m:r>
                          <a:rPr lang="en-US" i="1">
                            <a:solidFill>
                              <a:prstClr val="black"/>
                            </a:solidFill>
                            <a:latin typeface="Cambria Math"/>
                          </a:rPr>
                          <m:t>𝑡</m:t>
                        </m:r>
                      </m:num>
                      <m:den>
                        <m:func>
                          <m:funcPr>
                            <m:ctrlPr>
                              <a:rPr lang="en-US" i="1">
                                <a:solidFill>
                                  <a:prstClr val="black"/>
                                </a:solidFill>
                                <a:latin typeface="Cambria Math" panose="02040503050406030204" pitchFamily="18" charset="0"/>
                              </a:rPr>
                            </m:ctrlPr>
                          </m:funcPr>
                          <m:fName>
                            <m:r>
                              <m:rPr>
                                <m:sty m:val="p"/>
                              </m:rPr>
                              <a:rPr lang="en-US">
                                <a:solidFill>
                                  <a:prstClr val="black"/>
                                </a:solidFill>
                                <a:latin typeface="Cambria Math"/>
                              </a:rPr>
                              <m:t>cos</m:t>
                            </m:r>
                          </m:fName>
                          <m:e>
                            <m:d>
                              <m:dPr>
                                <m:ctrlPr>
                                  <a:rPr lang="en-US" i="1">
                                    <a:solidFill>
                                      <a:prstClr val="black"/>
                                    </a:solidFill>
                                    <a:latin typeface="Cambria Math" panose="02040503050406030204" pitchFamily="18" charset="0"/>
                                    <a:ea typeface="Cambria Math"/>
                                  </a:rPr>
                                </m:ctrlPr>
                              </m:dPr>
                              <m:e>
                                <m:r>
                                  <m:rPr>
                                    <m:sty m:val="p"/>
                                  </m:rPr>
                                  <a:rPr lang="el-GR" i="1">
                                    <a:solidFill>
                                      <a:prstClr val="black"/>
                                    </a:solidFill>
                                    <a:latin typeface="Cambria Math"/>
                                    <a:ea typeface="Cambria Math"/>
                                  </a:rPr>
                                  <m:t>Θ</m:t>
                                </m:r>
                              </m:e>
                            </m:d>
                            <m:r>
                              <a:rPr lang="en-US" i="1">
                                <a:solidFill>
                                  <a:prstClr val="black"/>
                                </a:solidFill>
                                <a:latin typeface="Cambria Math"/>
                                <a:ea typeface="Cambria Math"/>
                              </a:rPr>
                              <m:t>∙</m:t>
                            </m:r>
                            <m:r>
                              <a:rPr lang="en-US" i="1">
                                <a:solidFill>
                                  <a:prstClr val="black"/>
                                </a:solidFill>
                                <a:latin typeface="Cambria Math"/>
                                <a:ea typeface="Cambria Math"/>
                              </a:rPr>
                              <m:t>𝐴</m:t>
                            </m:r>
                            <m:r>
                              <a:rPr lang="en-US" i="1">
                                <a:solidFill>
                                  <a:prstClr val="black"/>
                                </a:solidFill>
                                <a:latin typeface="Cambria Math"/>
                                <a:ea typeface="Cambria Math"/>
                              </a:rPr>
                              <m:t>∙</m:t>
                            </m:r>
                            <m:r>
                              <a:rPr lang="en-US" i="1">
                                <a:solidFill>
                                  <a:prstClr val="black"/>
                                </a:solidFill>
                                <a:latin typeface="Cambria Math"/>
                              </a:rPr>
                              <m:t>𝑑𝑡</m:t>
                            </m:r>
                          </m:e>
                        </m:func>
                      </m:den>
                    </m:f>
                  </m:oMath>
                </a14:m>
                <a:r>
                  <a:rPr lang="en-US" dirty="0">
                    <a:solidFill>
                      <a:prstClr val="black"/>
                    </a:solidFill>
                    <a:latin typeface="Calibri"/>
                  </a:rPr>
                  <a:t> = </a:t>
                </a:r>
                <a14:m>
                  <m:oMath xmlns:m="http://schemas.openxmlformats.org/officeDocument/2006/math">
                    <m:f>
                      <m:fPr>
                        <m:ctrlPr>
                          <a:rPr lang="en-US" i="1">
                            <a:solidFill>
                              <a:prstClr val="black"/>
                            </a:solidFill>
                            <a:latin typeface="Cambria Math" panose="02040503050406030204" pitchFamily="18" charset="0"/>
                          </a:rPr>
                        </m:ctrlPr>
                      </m:fPr>
                      <m:num>
                        <m:r>
                          <a:rPr lang="en-US" i="1">
                            <a:solidFill>
                              <a:prstClr val="black"/>
                            </a:solidFill>
                            <a:latin typeface="Cambria Math"/>
                          </a:rPr>
                          <m:t>𝑁</m:t>
                        </m:r>
                      </m:num>
                      <m:den>
                        <m:r>
                          <a:rPr lang="en-US" i="1" smtClean="0">
                            <a:solidFill>
                              <a:prstClr val="black"/>
                            </a:solidFill>
                            <a:latin typeface="Cambria Math"/>
                          </a:rPr>
                          <m:t>𝐴</m:t>
                        </m:r>
                      </m:den>
                    </m:f>
                    <m:f>
                      <m:fPr>
                        <m:ctrlPr>
                          <a:rPr lang="en-US" i="1">
                            <a:solidFill>
                              <a:prstClr val="black"/>
                            </a:solidFill>
                            <a:latin typeface="Cambria Math" panose="02040503050406030204" pitchFamily="18" charset="0"/>
                          </a:rPr>
                        </m:ctrlPr>
                      </m:fPr>
                      <m:num>
                        <m:r>
                          <a:rPr lang="en-US" i="1" smtClean="0">
                            <a:solidFill>
                              <a:prstClr val="black"/>
                            </a:solidFill>
                            <a:latin typeface="Cambria Math"/>
                          </a:rPr>
                          <m:t>1</m:t>
                        </m:r>
                      </m:num>
                      <m:den>
                        <m:func>
                          <m:funcPr>
                            <m:ctrlPr>
                              <a:rPr lang="en-US" i="1" smtClean="0">
                                <a:solidFill>
                                  <a:prstClr val="black"/>
                                </a:solidFill>
                                <a:latin typeface="Cambria Math" panose="02040503050406030204" pitchFamily="18" charset="0"/>
                              </a:rPr>
                            </m:ctrlPr>
                          </m:funcPr>
                          <m:fName>
                            <m:r>
                              <m:rPr>
                                <m:sty m:val="p"/>
                              </m:rPr>
                              <a:rPr lang="en-US">
                                <a:solidFill>
                                  <a:prstClr val="black"/>
                                </a:solidFill>
                                <a:latin typeface="Cambria Math"/>
                              </a:rPr>
                              <m:t>cos</m:t>
                            </m:r>
                          </m:fName>
                          <m:e>
                            <m:d>
                              <m:dPr>
                                <m:ctrlPr>
                                  <a:rPr lang="en-US" i="1">
                                    <a:solidFill>
                                      <a:prstClr val="black"/>
                                    </a:solidFill>
                                    <a:latin typeface="Cambria Math" panose="02040503050406030204" pitchFamily="18" charset="0"/>
                                    <a:ea typeface="Cambria Math"/>
                                  </a:rPr>
                                </m:ctrlPr>
                              </m:dPr>
                              <m:e>
                                <m:r>
                                  <m:rPr>
                                    <m:sty m:val="p"/>
                                  </m:rPr>
                                  <a:rPr lang="el-GR" i="1">
                                    <a:solidFill>
                                      <a:prstClr val="black"/>
                                    </a:solidFill>
                                    <a:latin typeface="Cambria Math"/>
                                    <a:ea typeface="Cambria Math"/>
                                  </a:rPr>
                                  <m:t>Θ</m:t>
                                </m:r>
                              </m:e>
                            </m:d>
                          </m:e>
                        </m:func>
                      </m:den>
                    </m:f>
                  </m:oMath>
                </a14:m>
                <a:r>
                  <a:rPr lang="en-US" dirty="0">
                    <a:solidFill>
                      <a:prstClr val="black"/>
                    </a:solidFill>
                    <a:latin typeface="Calibri"/>
                  </a:rPr>
                  <a:t>  </a:t>
                </a:r>
              </a:p>
              <a:p>
                <a:pPr eaLnBrk="1" fontAlgn="auto" hangingPunct="1">
                  <a:spcBef>
                    <a:spcPts val="0"/>
                  </a:spcBef>
                  <a:spcAft>
                    <a:spcPts val="0"/>
                  </a:spcAft>
                </a:pPr>
                <a:r>
                  <a:rPr lang="en-US" dirty="0">
                    <a:solidFill>
                      <a:prstClr val="black"/>
                    </a:solidFill>
                    <a:latin typeface="Calibri"/>
                  </a:rPr>
                  <a:t>  </a:t>
                </a:r>
              </a:p>
            </p:txBody>
          </p:sp>
        </mc:Choice>
        <mc:Fallback xmlns="">
          <p:sp>
            <p:nvSpPr>
              <p:cNvPr id="35" name="TextBox 34"/>
              <p:cNvSpPr txBox="1">
                <a:spLocks noRot="1" noChangeAspect="1" noMove="1" noResize="1" noEditPoints="1" noAdjustHandles="1" noChangeArrowheads="1" noChangeShapeType="1" noTextEdit="1"/>
              </p:cNvSpPr>
              <p:nvPr/>
            </p:nvSpPr>
            <p:spPr>
              <a:xfrm>
                <a:off x="3203849" y="3284984"/>
                <a:ext cx="5760640" cy="1048044"/>
              </a:xfrm>
              <a:prstGeom prst="rect">
                <a:avLst/>
              </a:prstGeom>
              <a:blipFill rotWithShape="1">
                <a:blip r:embed="rId3"/>
                <a:stretch>
                  <a:fillRect/>
                </a:stretch>
              </a:blipFill>
            </p:spPr>
            <p:txBody>
              <a:bodyPr/>
              <a:lstStyle/>
              <a:p>
                <a:r>
                  <a:rPr lang="en-US">
                    <a:noFill/>
                  </a:rPr>
                  <a:t> </a:t>
                </a:r>
              </a:p>
            </p:txBody>
          </p:sp>
        </mc:Fallback>
      </mc:AlternateContent>
      <p:sp>
        <p:nvSpPr>
          <p:cNvPr id="36" name="TextBox 35"/>
          <p:cNvSpPr txBox="1"/>
          <p:nvPr/>
        </p:nvSpPr>
        <p:spPr>
          <a:xfrm>
            <a:off x="5292080" y="4221088"/>
            <a:ext cx="331236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Considering a constant </a:t>
            </a:r>
            <a:r>
              <a:rPr lang="en-US" sz="1800" dirty="0">
                <a:solidFill>
                  <a:prstClr val="black"/>
                </a:solidFill>
                <a:latin typeface="Symbol" pitchFamily="18" charset="2"/>
              </a:rPr>
              <a:t>Q</a:t>
            </a:r>
          </a:p>
        </p:txBody>
      </p:sp>
      <p:cxnSp>
        <p:nvCxnSpPr>
          <p:cNvPr id="39" name="Straight Arrow Connector 38"/>
          <p:cNvCxnSpPr/>
          <p:nvPr/>
        </p:nvCxnSpPr>
        <p:spPr>
          <a:xfrm flipH="1" flipV="1">
            <a:off x="7812360" y="4004824"/>
            <a:ext cx="396044" cy="9363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283833" y="4946076"/>
            <a:ext cx="1872208" cy="646331"/>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Quantity called current</a:t>
            </a:r>
          </a:p>
        </p:txBody>
      </p:sp>
      <p:sp>
        <p:nvSpPr>
          <p:cNvPr id="25" name="Rectangle 24"/>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1708114055"/>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US" sz="3200" dirty="0"/>
              <a:t>Differential</a:t>
            </a:r>
            <a:r>
              <a:rPr lang="en-US" dirty="0"/>
              <a:t> </a:t>
            </a:r>
            <a:r>
              <a:rPr lang="en-US" sz="3100" dirty="0"/>
              <a:t>fluence</a:t>
            </a:r>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323528" y="908720"/>
                <a:ext cx="1471428" cy="793679"/>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ea typeface="Cambria Math"/>
                            </a:rPr>
                          </m:ctrlPr>
                        </m:sSubPr>
                        <m:e>
                          <m:r>
                            <a:rPr lang="en-US" i="1">
                              <a:solidFill>
                                <a:prstClr val="black"/>
                              </a:solidFill>
                              <a:latin typeface="Cambria Math"/>
                              <a:ea typeface="Cambria Math"/>
                            </a:rPr>
                            <m:t>𝜙</m:t>
                          </m:r>
                        </m:e>
                        <m:sub>
                          <m:r>
                            <a:rPr lang="en-US" i="1" smtClean="0">
                              <a:solidFill>
                                <a:prstClr val="black"/>
                              </a:solidFill>
                              <a:latin typeface="Cambria Math"/>
                              <a:ea typeface="Cambria Math"/>
                            </a:rPr>
                            <m:t>𝐸</m:t>
                          </m:r>
                        </m:sub>
                      </m:sSub>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smtClean="0">
                              <a:solidFill>
                                <a:prstClr val="black"/>
                              </a:solidFill>
                              <a:latin typeface="Cambria Math"/>
                            </a:rPr>
                            <m:t>d</m:t>
                          </m:r>
                          <m:r>
                            <a:rPr lang="en-US" i="1">
                              <a:solidFill>
                                <a:prstClr val="black"/>
                              </a:solidFill>
                              <a:latin typeface="Cambria Math"/>
                              <a:ea typeface="Cambria Math"/>
                            </a:rPr>
                            <m:t>𝜙</m:t>
                          </m:r>
                        </m:num>
                        <m:den>
                          <m:r>
                            <m:rPr>
                              <m:sty m:val="p"/>
                            </m:rPr>
                            <a:rPr lang="en-US" smtClean="0">
                              <a:solidFill>
                                <a:prstClr val="black"/>
                              </a:solidFill>
                              <a:latin typeface="Cambria Math"/>
                            </a:rPr>
                            <m:t>d</m:t>
                          </m:r>
                          <m:r>
                            <a:rPr lang="en-US" i="1" smtClean="0">
                              <a:solidFill>
                                <a:prstClr val="black"/>
                              </a:solidFill>
                              <a:latin typeface="Cambria Math"/>
                              <a:ea typeface="Cambria Math"/>
                            </a:rPr>
                            <m:t>𝐸</m:t>
                          </m:r>
                        </m:den>
                      </m:f>
                    </m:oMath>
                  </m:oMathPara>
                </a14:m>
                <a:endParaRPr lang="en-US" dirty="0">
                  <a:solidFill>
                    <a:prstClr val="black"/>
                  </a:solidFill>
                  <a:latin typeface="Calibri"/>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323528" y="908720"/>
                <a:ext cx="1471428" cy="793679"/>
              </a:xfrm>
              <a:prstGeom prst="rect">
                <a:avLst/>
              </a:prstGeom>
              <a:blipFill rotWithShape="1">
                <a:blip r:embed="rId2"/>
                <a:stretch>
                  <a:fillRect/>
                </a:stretch>
              </a:blipFill>
            </p:spPr>
            <p:txBody>
              <a:bodyPr/>
              <a:lstStyle/>
              <a:p>
                <a:r>
                  <a:rPr lang="en-US">
                    <a:noFill/>
                  </a:rPr>
                  <a:t> </a:t>
                </a:r>
              </a:p>
            </p:txBody>
          </p:sp>
        </mc:Fallback>
      </mc:AlternateContent>
      <p:sp>
        <p:nvSpPr>
          <p:cNvPr id="5" name="Rectangle 4"/>
          <p:cNvSpPr/>
          <p:nvPr/>
        </p:nvSpPr>
        <p:spPr>
          <a:xfrm>
            <a:off x="2051720" y="1146810"/>
            <a:ext cx="5904656" cy="369332"/>
          </a:xfrm>
          <a:prstGeom prst="rect">
            <a:avLst/>
          </a:prstGeom>
        </p:spPr>
        <p:txBody>
          <a:bodyPr wrap="square">
            <a:spAutoFit/>
          </a:bodyPr>
          <a:lstStyle/>
          <a:p>
            <a:pPr eaLnBrk="1" fontAlgn="auto" hangingPunct="1">
              <a:spcBef>
                <a:spcPts val="0"/>
              </a:spcBef>
              <a:spcAft>
                <a:spcPts val="0"/>
              </a:spcAft>
            </a:pPr>
            <a:r>
              <a:rPr lang="en-US" sz="1800" dirty="0">
                <a:solidFill>
                  <a:prstClr val="black"/>
                </a:solidFill>
                <a:latin typeface="Calibri"/>
              </a:rPr>
              <a:t>Fluence per energy occurring in the energy interval [E, </a:t>
            </a:r>
            <a:r>
              <a:rPr lang="en-US" sz="1800" dirty="0" err="1">
                <a:solidFill>
                  <a:prstClr val="black"/>
                </a:solidFill>
                <a:latin typeface="Calibri"/>
              </a:rPr>
              <a:t>E+dE</a:t>
            </a:r>
            <a:r>
              <a:rPr lang="en-US" sz="1800" dirty="0">
                <a:solidFill>
                  <a:prstClr val="black"/>
                </a:solidFill>
                <a:latin typeface="Calibri"/>
              </a:rPr>
              <a:t>]</a:t>
            </a:r>
          </a:p>
        </p:txBody>
      </p:sp>
      <p:grpSp>
        <p:nvGrpSpPr>
          <p:cNvPr id="7" name="Group 6"/>
          <p:cNvGrpSpPr/>
          <p:nvPr/>
        </p:nvGrpSpPr>
        <p:grpSpPr>
          <a:xfrm>
            <a:off x="1328900" y="1844824"/>
            <a:ext cx="6267436" cy="4102865"/>
            <a:chOff x="1328900" y="1844824"/>
            <a:chExt cx="6267436" cy="4102865"/>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8900" y="1844824"/>
              <a:ext cx="6267436" cy="4102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1979712" y="5229200"/>
              <a:ext cx="54006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322101617"/>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490066"/>
          </a:xfrm>
        </p:spPr>
        <p:txBody>
          <a:bodyPr>
            <a:noAutofit/>
          </a:bodyPr>
          <a:lstStyle/>
          <a:p>
            <a:r>
              <a:rPr lang="en-US" sz="2800" b="1" dirty="0"/>
              <a:t>Different ways to display differential fluence</a:t>
            </a:r>
          </a:p>
        </p:txBody>
      </p:sp>
      <mc:AlternateContent xmlns:mc="http://schemas.openxmlformats.org/markup-compatibility/2006" xmlns:a14="http://schemas.microsoft.com/office/drawing/2010/main">
        <mc:Choice Requires="a14">
          <p:sp>
            <p:nvSpPr>
              <p:cNvPr id="4" name="TextBox 3"/>
              <p:cNvSpPr txBox="1"/>
              <p:nvPr/>
            </p:nvSpPr>
            <p:spPr>
              <a:xfrm>
                <a:off x="868324" y="1915241"/>
                <a:ext cx="1471428" cy="793679"/>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i="1" smtClean="0">
                              <a:solidFill>
                                <a:prstClr val="black"/>
                              </a:solidFill>
                              <a:latin typeface="Cambria Math" panose="02040503050406030204" pitchFamily="18" charset="0"/>
                              <a:ea typeface="Cambria Math"/>
                            </a:rPr>
                          </m:ctrlPr>
                        </m:sSubPr>
                        <m:e>
                          <m:r>
                            <a:rPr lang="en-US" i="1">
                              <a:solidFill>
                                <a:prstClr val="black"/>
                              </a:solidFill>
                              <a:latin typeface="Cambria Math"/>
                              <a:ea typeface="Cambria Math"/>
                            </a:rPr>
                            <m:t>𝜙</m:t>
                          </m:r>
                        </m:e>
                        <m:sub>
                          <m:r>
                            <a:rPr lang="en-US" i="1" smtClean="0">
                              <a:solidFill>
                                <a:prstClr val="black"/>
                              </a:solidFill>
                              <a:latin typeface="Cambria Math"/>
                              <a:ea typeface="Cambria Math"/>
                            </a:rPr>
                            <m:t>𝐸</m:t>
                          </m:r>
                        </m:sub>
                      </m:sSub>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smtClean="0">
                              <a:solidFill>
                                <a:prstClr val="black"/>
                              </a:solidFill>
                              <a:latin typeface="Cambria Math"/>
                            </a:rPr>
                            <m:t>d</m:t>
                          </m:r>
                          <m:r>
                            <a:rPr lang="en-US" i="1">
                              <a:solidFill>
                                <a:prstClr val="black"/>
                              </a:solidFill>
                              <a:latin typeface="Cambria Math"/>
                              <a:ea typeface="Cambria Math"/>
                            </a:rPr>
                            <m:t>𝜙</m:t>
                          </m:r>
                        </m:num>
                        <m:den>
                          <m:r>
                            <m:rPr>
                              <m:sty m:val="p"/>
                            </m:rPr>
                            <a:rPr lang="en-US" smtClean="0">
                              <a:solidFill>
                                <a:prstClr val="black"/>
                              </a:solidFill>
                              <a:latin typeface="Cambria Math"/>
                            </a:rPr>
                            <m:t>d</m:t>
                          </m:r>
                          <m:r>
                            <a:rPr lang="en-US" i="1" smtClean="0">
                              <a:solidFill>
                                <a:prstClr val="black"/>
                              </a:solidFill>
                              <a:latin typeface="Cambria Math"/>
                              <a:ea typeface="Cambria Math"/>
                            </a:rPr>
                            <m:t>𝐸</m:t>
                          </m:r>
                        </m:den>
                      </m:f>
                    </m:oMath>
                  </m:oMathPara>
                </a14:m>
                <a:endParaRPr lang="en-US" dirty="0">
                  <a:solidFill>
                    <a:prstClr val="black"/>
                  </a:solidFill>
                  <a:latin typeface="Calibri"/>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868324" y="1915241"/>
                <a:ext cx="1471428" cy="793679"/>
              </a:xfrm>
              <a:prstGeom prst="rect">
                <a:avLst/>
              </a:prstGeom>
              <a:blipFill rotWithShape="1">
                <a:blip r:embed="rId2"/>
                <a:stretch>
                  <a:fillRect/>
                </a:stretch>
              </a:blipFill>
            </p:spPr>
            <p:txBody>
              <a:bodyPr/>
              <a:lstStyle/>
              <a:p>
                <a:r>
                  <a:rPr lang="en-US">
                    <a:noFill/>
                  </a:rPr>
                  <a:t> </a:t>
                </a:r>
              </a:p>
            </p:txBody>
          </p:sp>
        </mc:Fallback>
      </mc:AlternateContent>
      <p:grpSp>
        <p:nvGrpSpPr>
          <p:cNvPr id="7" name="Group 6"/>
          <p:cNvGrpSpPr/>
          <p:nvPr/>
        </p:nvGrpSpPr>
        <p:grpSpPr>
          <a:xfrm>
            <a:off x="107504" y="3068960"/>
            <a:ext cx="3232945" cy="2736304"/>
            <a:chOff x="1328900" y="1844824"/>
            <a:chExt cx="6267436" cy="4102865"/>
          </a:xfrm>
        </p:grpSpPr>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8900" y="1844824"/>
              <a:ext cx="6267436" cy="4102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8"/>
            <p:cNvCxnSpPr/>
            <p:nvPr/>
          </p:nvCxnSpPr>
          <p:spPr>
            <a:xfrm>
              <a:off x="1979712" y="5229200"/>
              <a:ext cx="54006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1" name="TextBox 10"/>
              <p:cNvSpPr txBox="1"/>
              <p:nvPr/>
            </p:nvSpPr>
            <p:spPr>
              <a:xfrm>
                <a:off x="5148064" y="1205135"/>
                <a:ext cx="2789803" cy="832087"/>
              </a:xfrm>
              <a:prstGeom prst="rect">
                <a:avLst/>
              </a:prstGeom>
              <a:noFill/>
            </p:spPr>
            <p:txBody>
              <a:bodyPr wrap="none" rtlCol="0">
                <a:spAutoFit/>
              </a:bodyPr>
              <a:lstStyle/>
              <a:p>
                <a:pPr eaLnBrk="1" fontAlgn="auto" hangingPunct="1">
                  <a:spcBef>
                    <a:spcPts val="0"/>
                  </a:spcBef>
                  <a:spcAft>
                    <a:spcPts val="0"/>
                  </a:spcAft>
                </a:pPr>
                <a14:m>
                  <m:oMath xmlns:m="http://schemas.openxmlformats.org/officeDocument/2006/math">
                    <m:sSub>
                      <m:sSubPr>
                        <m:ctrlPr>
                          <a:rPr lang="en-US" i="1" smtClean="0">
                            <a:solidFill>
                              <a:prstClr val="black"/>
                            </a:solidFill>
                            <a:latin typeface="Cambria Math" panose="02040503050406030204" pitchFamily="18" charset="0"/>
                            <a:ea typeface="Cambria Math"/>
                          </a:rPr>
                        </m:ctrlPr>
                      </m:sSubPr>
                      <m:e>
                        <m:r>
                          <a:rPr lang="en-US" i="1">
                            <a:solidFill>
                              <a:prstClr val="black"/>
                            </a:solidFill>
                            <a:latin typeface="Cambria Math"/>
                            <a:ea typeface="Cambria Math"/>
                          </a:rPr>
                          <m:t>𝜙</m:t>
                        </m:r>
                      </m:e>
                      <m:sub>
                        <m:r>
                          <a:rPr lang="en-US" i="1" smtClean="0">
                            <a:solidFill>
                              <a:prstClr val="black"/>
                            </a:solidFill>
                            <a:latin typeface="Cambria Math"/>
                            <a:ea typeface="Cambria Math"/>
                          </a:rPr>
                          <m:t>𝐸</m:t>
                        </m:r>
                      </m:sub>
                    </m:sSub>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smtClean="0">
                            <a:solidFill>
                              <a:prstClr val="black"/>
                            </a:solidFill>
                            <a:latin typeface="Cambria Math"/>
                          </a:rPr>
                          <m:t>d</m:t>
                        </m:r>
                        <m:r>
                          <a:rPr lang="en-US" i="1">
                            <a:solidFill>
                              <a:prstClr val="black"/>
                            </a:solidFill>
                            <a:latin typeface="Cambria Math"/>
                            <a:ea typeface="Cambria Math"/>
                          </a:rPr>
                          <m:t>𝜙</m:t>
                        </m:r>
                      </m:num>
                      <m:den>
                        <m:r>
                          <m:rPr>
                            <m:sty m:val="p"/>
                          </m:rPr>
                          <a:rPr lang="en-US" smtClean="0">
                            <a:solidFill>
                              <a:prstClr val="black"/>
                            </a:solidFill>
                            <a:latin typeface="Cambria Math"/>
                          </a:rPr>
                          <m:t>d</m:t>
                        </m:r>
                        <m:r>
                          <a:rPr lang="en-US" i="1" smtClean="0">
                            <a:solidFill>
                              <a:prstClr val="black"/>
                            </a:solidFill>
                            <a:latin typeface="Cambria Math"/>
                          </a:rPr>
                          <m:t>(</m:t>
                        </m:r>
                        <m:r>
                          <a:rPr lang="en-US" i="1" smtClean="0">
                            <a:solidFill>
                              <a:prstClr val="black"/>
                            </a:solidFill>
                            <a:latin typeface="Cambria Math"/>
                          </a:rPr>
                          <m:t>𝑙𝑛</m:t>
                        </m:r>
                        <m:f>
                          <m:fPr>
                            <m:ctrlPr>
                              <a:rPr lang="en-US" i="1" smtClean="0">
                                <a:solidFill>
                                  <a:prstClr val="black"/>
                                </a:solidFill>
                                <a:latin typeface="Cambria Math" panose="02040503050406030204" pitchFamily="18" charset="0"/>
                              </a:rPr>
                            </m:ctrlPr>
                          </m:fPr>
                          <m:num>
                            <m:r>
                              <a:rPr lang="en-US" i="1" smtClean="0">
                                <a:solidFill>
                                  <a:prstClr val="black"/>
                                </a:solidFill>
                                <a:latin typeface="Cambria Math"/>
                              </a:rPr>
                              <m:t>𝐸</m:t>
                            </m:r>
                          </m:num>
                          <m:den>
                            <m:sSub>
                              <m:sSubPr>
                                <m:ctrlPr>
                                  <a:rPr lang="en-US" i="1" smtClean="0">
                                    <a:solidFill>
                                      <a:prstClr val="black"/>
                                    </a:solidFill>
                                    <a:latin typeface="Cambria Math" panose="02040503050406030204" pitchFamily="18" charset="0"/>
                                  </a:rPr>
                                </m:ctrlPr>
                              </m:sSubPr>
                              <m:e>
                                <m:r>
                                  <a:rPr lang="en-US" i="1" smtClean="0">
                                    <a:solidFill>
                                      <a:prstClr val="black"/>
                                    </a:solidFill>
                                    <a:latin typeface="Cambria Math"/>
                                  </a:rPr>
                                  <m:t>𝐸</m:t>
                                </m:r>
                              </m:e>
                              <m:sub>
                                <m:r>
                                  <a:rPr lang="en-US" i="1" smtClean="0">
                                    <a:solidFill>
                                      <a:prstClr val="black"/>
                                    </a:solidFill>
                                    <a:latin typeface="Cambria Math"/>
                                  </a:rPr>
                                  <m:t>0</m:t>
                                </m:r>
                              </m:sub>
                            </m:sSub>
                          </m:den>
                        </m:f>
                        <m:r>
                          <a:rPr lang="en-US" i="1" smtClean="0">
                            <a:solidFill>
                              <a:prstClr val="black"/>
                            </a:solidFill>
                            <a:latin typeface="Cambria Math"/>
                          </a:rPr>
                          <m:t>)</m:t>
                        </m:r>
                      </m:den>
                    </m:f>
                  </m:oMath>
                </a14:m>
                <a:r>
                  <a:rPr lang="en-US" dirty="0">
                    <a:solidFill>
                      <a:prstClr val="black"/>
                    </a:solidFill>
                    <a:latin typeface="Calibri"/>
                  </a:rPr>
                  <a:t> = </a:t>
                </a:r>
                <a14:m>
                  <m:oMath xmlns:m="http://schemas.openxmlformats.org/officeDocument/2006/math">
                    <m:r>
                      <a:rPr lang="en-US" i="1" smtClean="0">
                        <a:solidFill>
                          <a:prstClr val="black"/>
                        </a:solidFill>
                        <a:latin typeface="Cambria Math"/>
                      </a:rPr>
                      <m:t>𝐸</m:t>
                    </m:r>
                    <m:r>
                      <a:rPr lang="en-US" i="1" smtClean="0">
                        <a:solidFill>
                          <a:prstClr val="black"/>
                        </a:solidFill>
                        <a:latin typeface="Cambria Math"/>
                        <a:ea typeface="Cambria Math"/>
                      </a:rPr>
                      <m:t>∙</m:t>
                    </m:r>
                    <m:f>
                      <m:fPr>
                        <m:ctrlPr>
                          <a:rPr lang="en-US" i="1">
                            <a:solidFill>
                              <a:prstClr val="black"/>
                            </a:solidFill>
                            <a:latin typeface="Cambria Math" panose="02040503050406030204" pitchFamily="18" charset="0"/>
                          </a:rPr>
                        </m:ctrlPr>
                      </m:fPr>
                      <m:num>
                        <m:r>
                          <m:rPr>
                            <m:sty m:val="p"/>
                          </m:rPr>
                          <a:rPr lang="en-US">
                            <a:solidFill>
                              <a:prstClr val="black"/>
                            </a:solidFill>
                            <a:latin typeface="Cambria Math"/>
                          </a:rPr>
                          <m:t>d</m:t>
                        </m:r>
                        <m:r>
                          <a:rPr lang="en-US" i="1">
                            <a:solidFill>
                              <a:prstClr val="black"/>
                            </a:solidFill>
                            <a:latin typeface="Cambria Math"/>
                            <a:ea typeface="Cambria Math"/>
                          </a:rPr>
                          <m:t>𝜙</m:t>
                        </m:r>
                      </m:num>
                      <m:den>
                        <m:r>
                          <m:rPr>
                            <m:sty m:val="p"/>
                          </m:rPr>
                          <a:rPr lang="en-US">
                            <a:solidFill>
                              <a:prstClr val="black"/>
                            </a:solidFill>
                            <a:latin typeface="Cambria Math"/>
                          </a:rPr>
                          <m:t>d</m:t>
                        </m:r>
                        <m:r>
                          <a:rPr lang="en-US" i="1">
                            <a:solidFill>
                              <a:prstClr val="black"/>
                            </a:solidFill>
                            <a:latin typeface="Cambria Math"/>
                            <a:ea typeface="Cambria Math"/>
                          </a:rPr>
                          <m:t>𝐸</m:t>
                        </m:r>
                      </m:den>
                    </m:f>
                  </m:oMath>
                </a14:m>
                <a:endParaRPr lang="en-US" dirty="0">
                  <a:solidFill>
                    <a:prstClr val="black"/>
                  </a:solidFill>
                  <a:latin typeface="Calibri"/>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148064" y="1205135"/>
                <a:ext cx="2789803" cy="832087"/>
              </a:xfrm>
              <a:prstGeom prst="rect">
                <a:avLst/>
              </a:prstGeom>
              <a:blipFill rotWithShape="1">
                <a:blip r:embed="rId4"/>
                <a:stretch>
                  <a:fillRect/>
                </a:stretch>
              </a:blipFill>
            </p:spPr>
            <p:txBody>
              <a:bodyPr/>
              <a:lstStyle/>
              <a:p>
                <a:r>
                  <a:rPr lang="en-US">
                    <a:noFill/>
                  </a:rPr>
                  <a:t> </a:t>
                </a:r>
              </a:p>
            </p:txBody>
          </p:sp>
        </mc:Fallback>
      </mc:AlternateContent>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32980" y="2580850"/>
            <a:ext cx="5475524" cy="3584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4860032" y="2204864"/>
            <a:ext cx="3312368" cy="369332"/>
          </a:xfrm>
          <a:prstGeom prst="rect">
            <a:avLst/>
          </a:prstGeom>
          <a:noFill/>
        </p:spPr>
        <p:txBody>
          <a:bodyPr wrap="square" rtlCol="0">
            <a:spAutoFit/>
          </a:bodyPr>
          <a:lstStyle/>
          <a:p>
            <a:pPr algn="ctr" eaLnBrk="1" fontAlgn="auto" hangingPunct="1">
              <a:spcBef>
                <a:spcPts val="0"/>
              </a:spcBef>
              <a:spcAft>
                <a:spcPts val="0"/>
              </a:spcAft>
            </a:pPr>
            <a:r>
              <a:rPr lang="en-US" sz="1800" b="1" dirty="0">
                <a:solidFill>
                  <a:prstClr val="black"/>
                </a:solidFill>
                <a:latin typeface="Calibri"/>
              </a:rPr>
              <a:t>Lethargy plots</a:t>
            </a:r>
          </a:p>
        </p:txBody>
      </p:sp>
      <p:sp>
        <p:nvSpPr>
          <p:cNvPr id="13" name="Right Arrow 12"/>
          <p:cNvSpPr/>
          <p:nvPr/>
        </p:nvSpPr>
        <p:spPr>
          <a:xfrm>
            <a:off x="3412457" y="4005064"/>
            <a:ext cx="151431" cy="864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
        <p:nvSpPr>
          <p:cNvPr id="14" name="TextBox 13"/>
          <p:cNvSpPr txBox="1"/>
          <p:nvPr/>
        </p:nvSpPr>
        <p:spPr>
          <a:xfrm>
            <a:off x="4139952" y="6165304"/>
            <a:ext cx="4536504" cy="646331"/>
          </a:xfrm>
          <a:prstGeom prst="rect">
            <a:avLst/>
          </a:prstGeom>
          <a:noFill/>
        </p:spPr>
        <p:txBody>
          <a:bodyPr wrap="square" rtlCol="0">
            <a:spAutoFit/>
          </a:bodyPr>
          <a:lstStyle/>
          <a:p>
            <a:pPr algn="ctr" eaLnBrk="1" fontAlgn="auto" hangingPunct="1">
              <a:spcBef>
                <a:spcPts val="0"/>
              </a:spcBef>
              <a:spcAft>
                <a:spcPts val="0"/>
              </a:spcAft>
            </a:pPr>
            <a:r>
              <a:rPr lang="en-US" sz="1800" dirty="0">
                <a:solidFill>
                  <a:prstClr val="black"/>
                </a:solidFill>
                <a:latin typeface="Calibri"/>
              </a:rPr>
              <a:t>Reflects better the real amount of particles around a given energy </a:t>
            </a:r>
          </a:p>
        </p:txBody>
      </p:sp>
      <p:sp>
        <p:nvSpPr>
          <p:cNvPr id="15" name="Rectangle 14"/>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222148112"/>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707562675"/>
              </p:ext>
            </p:extLst>
          </p:nvPr>
        </p:nvGraphicFramePr>
        <p:xfrm>
          <a:off x="145966" y="2708275"/>
          <a:ext cx="8818522" cy="1296789"/>
        </p:xfrm>
        <a:graphic>
          <a:graphicData uri="http://schemas.openxmlformats.org/presentationml/2006/ole">
            <mc:AlternateContent xmlns:mc="http://schemas.openxmlformats.org/markup-compatibility/2006">
              <mc:Choice xmlns:v="urn:schemas-microsoft-com:vml" Requires="v">
                <p:oleObj spid="_x0000_s122945" name="Equation" r:id="rId3" imgW="5587920" imgH="838080" progId="Equation.3">
                  <p:embed/>
                </p:oleObj>
              </mc:Choice>
              <mc:Fallback>
                <p:oleObj name="Equation" r:id="rId3" imgW="5587920" imgH="838080" progId="Equation.3">
                  <p:embed/>
                  <p:pic>
                    <p:nvPicPr>
                      <p:cNvPr id="0" name=""/>
                      <p:cNvPicPr>
                        <a:picLocks noChangeAspect="1" noChangeArrowheads="1"/>
                      </p:cNvPicPr>
                      <p:nvPr/>
                    </p:nvPicPr>
                    <p:blipFill>
                      <a:blip r:embed="rId4"/>
                      <a:srcRect/>
                      <a:stretch>
                        <a:fillRect/>
                      </a:stretch>
                    </p:blipFill>
                    <p:spPr bwMode="auto">
                      <a:xfrm>
                        <a:off x="145966" y="2708275"/>
                        <a:ext cx="8818522" cy="1296789"/>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5" name="Title 4"/>
              <p:cNvSpPr txBox="1">
                <a:spLocks noGrp="1"/>
              </p:cNvSpPr>
              <p:nvPr>
                <p:ph type="title"/>
              </p:nvPr>
            </p:nvSpPr>
            <p:spPr>
              <a:xfrm>
                <a:off x="2339752" y="940729"/>
                <a:ext cx="1484124" cy="832087"/>
              </a:xfrm>
              <a:prstGeom prst="rect">
                <a:avLst/>
              </a:prstGeom>
              <a:noFill/>
            </p:spPr>
            <p:txBody>
              <a:bodyPr wrap="none" rtlCol="0">
                <a:spAutoFit/>
              </a:bodyPr>
              <a:lstStyle/>
              <a:p>
                <a14:m>
                  <m:oMath xmlns:m="http://schemas.openxmlformats.org/officeDocument/2006/math">
                    <m:sSub>
                      <m:sSubPr>
                        <m:ctrlPr>
                          <a:rPr lang="en-US" sz="2400" i="1" smtClean="0">
                            <a:latin typeface="Cambria Math" panose="02040503050406030204" pitchFamily="18" charset="0"/>
                            <a:ea typeface="Cambria Math"/>
                          </a:rPr>
                        </m:ctrlPr>
                      </m:sSubPr>
                      <m:e>
                        <m:r>
                          <a:rPr lang="en-US" sz="2400" i="1">
                            <a:latin typeface="Cambria Math"/>
                            <a:ea typeface="Cambria Math"/>
                          </a:rPr>
                          <m:t>𝜙</m:t>
                        </m:r>
                      </m:e>
                      <m:sub>
                        <m:r>
                          <a:rPr lang="en-US" sz="2400" b="0" i="1" smtClean="0">
                            <a:latin typeface="Cambria Math"/>
                            <a:ea typeface="Cambria Math"/>
                          </a:rPr>
                          <m:t>𝐸</m:t>
                        </m:r>
                      </m:sub>
                    </m:sSub>
                    <m:f>
                      <m:fPr>
                        <m:ctrlPr>
                          <a:rPr lang="en-US" sz="2400" i="1" smtClean="0">
                            <a:latin typeface="Cambria Math" panose="02040503050406030204" pitchFamily="18" charset="0"/>
                          </a:rPr>
                        </m:ctrlPr>
                      </m:fPr>
                      <m:num>
                        <m:r>
                          <m:rPr>
                            <m:sty m:val="p"/>
                          </m:rPr>
                          <a:rPr lang="en-US" sz="2400" i="0" smtClean="0">
                            <a:latin typeface="Cambria Math"/>
                          </a:rPr>
                          <m:t>d</m:t>
                        </m:r>
                        <m:r>
                          <a:rPr lang="en-US" sz="2400" i="1">
                            <a:latin typeface="Cambria Math"/>
                            <a:ea typeface="Cambria Math"/>
                          </a:rPr>
                          <m:t>𝜙</m:t>
                        </m:r>
                      </m:num>
                      <m:den>
                        <m:r>
                          <m:rPr>
                            <m:sty m:val="p"/>
                          </m:rPr>
                          <a:rPr lang="en-US" sz="2400" i="0" smtClean="0">
                            <a:latin typeface="Cambria Math"/>
                          </a:rPr>
                          <m:t>d</m:t>
                        </m:r>
                        <m:r>
                          <a:rPr lang="en-US" sz="2400" b="0" i="1" smtClean="0">
                            <a:latin typeface="Cambria Math"/>
                          </a:rPr>
                          <m:t>(</m:t>
                        </m:r>
                        <m:r>
                          <a:rPr lang="en-US" sz="2400" b="0" i="1" smtClean="0">
                            <a:latin typeface="Cambria Math"/>
                          </a:rPr>
                          <m:t>𝑙𝑛</m:t>
                        </m:r>
                        <m:f>
                          <m:fPr>
                            <m:ctrlPr>
                              <a:rPr lang="en-US" sz="2400" b="0" i="1" smtClean="0">
                                <a:latin typeface="Cambria Math" panose="02040503050406030204" pitchFamily="18" charset="0"/>
                              </a:rPr>
                            </m:ctrlPr>
                          </m:fPr>
                          <m:num>
                            <m:r>
                              <a:rPr lang="en-US" sz="2400" b="0" i="1" smtClean="0">
                                <a:latin typeface="Cambria Math"/>
                              </a:rPr>
                              <m:t>𝐸</m:t>
                            </m:r>
                          </m:num>
                          <m:den>
                            <m:sSub>
                              <m:sSubPr>
                                <m:ctrlPr>
                                  <a:rPr lang="en-US" sz="2400" b="0" i="1" smtClean="0">
                                    <a:latin typeface="Cambria Math" panose="02040503050406030204" pitchFamily="18" charset="0"/>
                                  </a:rPr>
                                </m:ctrlPr>
                              </m:sSubPr>
                              <m:e>
                                <m:r>
                                  <a:rPr lang="en-US" sz="2400" b="0" i="1" smtClean="0">
                                    <a:latin typeface="Cambria Math"/>
                                  </a:rPr>
                                  <m:t>𝐸</m:t>
                                </m:r>
                              </m:e>
                              <m:sub>
                                <m:r>
                                  <a:rPr lang="en-US" sz="2400" b="0" i="1" smtClean="0">
                                    <a:latin typeface="Cambria Math"/>
                                  </a:rPr>
                                  <m:t>0</m:t>
                                </m:r>
                              </m:sub>
                            </m:sSub>
                          </m:den>
                        </m:f>
                        <m:r>
                          <a:rPr lang="en-US" sz="2400" b="0" i="1" smtClean="0">
                            <a:latin typeface="Cambria Math"/>
                          </a:rPr>
                          <m:t>)</m:t>
                        </m:r>
                      </m:den>
                    </m:f>
                  </m:oMath>
                </a14:m>
                <a:r>
                  <a:rPr lang="en-US" sz="2400" dirty="0"/>
                  <a:t> </a:t>
                </a:r>
              </a:p>
            </p:txBody>
          </p:sp>
        </mc:Choice>
        <mc:Fallback xmlns="">
          <p:sp>
            <p:nvSpPr>
              <p:cNvPr id="5" name="Title 4"/>
              <p:cNvSpPr txBox="1">
                <a:spLocks noGrp="1" noRot="1" noChangeAspect="1" noMove="1" noResize="1" noEditPoints="1" noAdjustHandles="1" noChangeArrowheads="1" noChangeShapeType="1" noTextEdit="1"/>
              </p:cNvSpPr>
              <p:nvPr>
                <p:ph type="title"/>
              </p:nvPr>
            </p:nvSpPr>
            <p:spPr>
              <a:xfrm>
                <a:off x="2339752" y="940729"/>
                <a:ext cx="1484124" cy="832087"/>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5796136" y="975578"/>
                <a:ext cx="841448" cy="618374"/>
              </a:xfrm>
              <a:prstGeom prst="rect">
                <a:avLst/>
              </a:prstGeom>
            </p:spPr>
            <p:txBody>
              <a:bodyPr wrap="none">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sz="1800" i="1">
                          <a:solidFill>
                            <a:prstClr val="black"/>
                          </a:solidFill>
                          <a:latin typeface="Cambria Math"/>
                        </a:rPr>
                        <m:t>𝐸</m:t>
                      </m:r>
                      <m:r>
                        <a:rPr lang="en-US" sz="1800" i="1">
                          <a:solidFill>
                            <a:prstClr val="black"/>
                          </a:solidFill>
                          <a:latin typeface="Cambria Math"/>
                          <a:ea typeface="Cambria Math"/>
                        </a:rPr>
                        <m:t>∙</m:t>
                      </m:r>
                      <m:f>
                        <m:fPr>
                          <m:ctrlPr>
                            <a:rPr lang="en-US" sz="1800" i="1">
                              <a:solidFill>
                                <a:prstClr val="black"/>
                              </a:solidFill>
                              <a:latin typeface="Cambria Math" panose="02040503050406030204" pitchFamily="18" charset="0"/>
                            </a:rPr>
                          </m:ctrlPr>
                        </m:fPr>
                        <m:num>
                          <m:r>
                            <m:rPr>
                              <m:sty m:val="p"/>
                            </m:rPr>
                            <a:rPr lang="en-US" sz="1800">
                              <a:solidFill>
                                <a:prstClr val="black"/>
                              </a:solidFill>
                              <a:latin typeface="Cambria Math"/>
                            </a:rPr>
                            <m:t>d</m:t>
                          </m:r>
                          <m:r>
                            <a:rPr lang="en-US" sz="1800" i="1">
                              <a:solidFill>
                                <a:prstClr val="black"/>
                              </a:solidFill>
                              <a:latin typeface="Cambria Math"/>
                              <a:ea typeface="Cambria Math"/>
                            </a:rPr>
                            <m:t>𝜙</m:t>
                          </m:r>
                        </m:num>
                        <m:den>
                          <m:r>
                            <m:rPr>
                              <m:sty m:val="p"/>
                            </m:rPr>
                            <a:rPr lang="en-US" sz="1800">
                              <a:solidFill>
                                <a:prstClr val="black"/>
                              </a:solidFill>
                              <a:latin typeface="Cambria Math"/>
                            </a:rPr>
                            <m:t>d</m:t>
                          </m:r>
                          <m:r>
                            <a:rPr lang="en-US" sz="1800" i="1">
                              <a:solidFill>
                                <a:prstClr val="black"/>
                              </a:solidFill>
                              <a:latin typeface="Cambria Math"/>
                              <a:ea typeface="Cambria Math"/>
                            </a:rPr>
                            <m:t>𝐸</m:t>
                          </m:r>
                        </m:den>
                      </m:f>
                    </m:oMath>
                  </m:oMathPara>
                </a14:m>
                <a:endParaRPr lang="en-US" sz="1800" dirty="0">
                  <a:solidFill>
                    <a:prstClr val="black"/>
                  </a:solidFill>
                  <a:latin typeface="Calibri"/>
                </a:endParaRPr>
              </a:p>
            </p:txBody>
          </p:sp>
        </mc:Choice>
        <mc:Fallback xmlns="">
          <p:sp>
            <p:nvSpPr>
              <p:cNvPr id="6" name="Rectangle 5"/>
              <p:cNvSpPr>
                <a:spLocks noRot="1" noChangeAspect="1" noMove="1" noResize="1" noEditPoints="1" noAdjustHandles="1" noChangeArrowheads="1" noChangeShapeType="1" noTextEdit="1"/>
              </p:cNvSpPr>
              <p:nvPr/>
            </p:nvSpPr>
            <p:spPr>
              <a:xfrm>
                <a:off x="5796136" y="975578"/>
                <a:ext cx="841448" cy="618374"/>
              </a:xfrm>
              <a:prstGeom prst="rect">
                <a:avLst/>
              </a:prstGeom>
              <a:blipFill rotWithShape="1">
                <a:blip r:embed="rId6"/>
                <a:stretch>
                  <a:fillRect/>
                </a:stretch>
              </a:blipFill>
            </p:spPr>
            <p:txBody>
              <a:bodyPr/>
              <a:lstStyle/>
              <a:p>
                <a:r>
                  <a:rPr lang="en-US">
                    <a:noFill/>
                  </a:rPr>
                  <a:t> </a:t>
                </a:r>
              </a:p>
            </p:txBody>
          </p:sp>
        </mc:Fallback>
      </mc:AlternateContent>
      <p:sp>
        <p:nvSpPr>
          <p:cNvPr id="7" name="TextBox 6"/>
          <p:cNvSpPr txBox="1"/>
          <p:nvPr/>
        </p:nvSpPr>
        <p:spPr>
          <a:xfrm>
            <a:off x="1619672" y="1119594"/>
            <a:ext cx="1368152"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From</a:t>
            </a:r>
          </a:p>
        </p:txBody>
      </p:sp>
      <p:sp>
        <p:nvSpPr>
          <p:cNvPr id="8" name="TextBox 7"/>
          <p:cNvSpPr txBox="1"/>
          <p:nvPr/>
        </p:nvSpPr>
        <p:spPr>
          <a:xfrm>
            <a:off x="4427984" y="1119594"/>
            <a:ext cx="1368152"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to</a:t>
            </a:r>
          </a:p>
        </p:txBody>
      </p:sp>
      <p:sp>
        <p:nvSpPr>
          <p:cNvPr id="9" name="TextBox 8"/>
          <p:cNvSpPr txBox="1"/>
          <p:nvPr/>
        </p:nvSpPr>
        <p:spPr>
          <a:xfrm>
            <a:off x="2483768" y="188640"/>
            <a:ext cx="4176464" cy="461665"/>
          </a:xfrm>
          <a:prstGeom prst="rect">
            <a:avLst/>
          </a:prstGeom>
          <a:noFill/>
        </p:spPr>
        <p:txBody>
          <a:bodyPr wrap="square" rtlCol="0">
            <a:spAutoFit/>
          </a:bodyPr>
          <a:lstStyle/>
          <a:p>
            <a:pPr algn="ctr" eaLnBrk="1" fontAlgn="auto" hangingPunct="1">
              <a:spcBef>
                <a:spcPts val="0"/>
              </a:spcBef>
              <a:spcAft>
                <a:spcPts val="0"/>
              </a:spcAft>
            </a:pPr>
            <a:r>
              <a:rPr lang="en-US" b="1" dirty="0">
                <a:solidFill>
                  <a:prstClr val="black"/>
                </a:solidFill>
                <a:latin typeface="Calibri"/>
              </a:rPr>
              <a:t>Derivation</a:t>
            </a:r>
          </a:p>
        </p:txBody>
      </p:sp>
      <p:sp>
        <p:nvSpPr>
          <p:cNvPr id="10" name="Rectangle 9"/>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2715216113"/>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a:t>
            </a:r>
          </a:p>
        </p:txBody>
      </p:sp>
      <p:sp>
        <p:nvSpPr>
          <p:cNvPr id="3" name="Content Placeholder 2"/>
          <p:cNvSpPr>
            <a:spLocks noGrp="1"/>
          </p:cNvSpPr>
          <p:nvPr>
            <p:ph idx="1"/>
          </p:nvPr>
        </p:nvSpPr>
        <p:spPr>
          <a:xfrm>
            <a:off x="457200" y="1600201"/>
            <a:ext cx="8229600" cy="1396752"/>
          </a:xfrm>
        </p:spPr>
        <p:txBody>
          <a:bodyPr>
            <a:normAutofit fontScale="92500" lnSpcReduction="20000"/>
          </a:bodyPr>
          <a:lstStyle/>
          <a:p>
            <a:r>
              <a:rPr lang="en-US" dirty="0"/>
              <a:t>Particles (N) crossing a given surface (A)</a:t>
            </a:r>
          </a:p>
          <a:p>
            <a:r>
              <a:rPr lang="en-US" dirty="0"/>
              <a:t>No weighting with </a:t>
            </a:r>
            <a:r>
              <a:rPr lang="en-US" dirty="0" err="1"/>
              <a:t>cos</a:t>
            </a:r>
            <a:r>
              <a:rPr lang="en-US" dirty="0"/>
              <a:t>(</a:t>
            </a:r>
            <a:r>
              <a:rPr lang="en-US" dirty="0">
                <a:latin typeface="Symbol" pitchFamily="18" charset="2"/>
              </a:rPr>
              <a:t>Q)</a:t>
            </a:r>
          </a:p>
          <a:p>
            <a:r>
              <a:rPr lang="en-US" dirty="0"/>
              <a:t>Pure counting of particles through a surface </a:t>
            </a:r>
          </a:p>
        </p:txBody>
      </p:sp>
      <mc:AlternateContent xmlns:mc="http://schemas.openxmlformats.org/markup-compatibility/2006" xmlns:a14="http://schemas.microsoft.com/office/drawing/2010/main">
        <mc:Choice Requires="a14">
          <p:sp>
            <p:nvSpPr>
              <p:cNvPr id="4" name="TextBox 3"/>
              <p:cNvSpPr txBox="1"/>
              <p:nvPr/>
            </p:nvSpPr>
            <p:spPr>
              <a:xfrm>
                <a:off x="899592" y="3068960"/>
                <a:ext cx="1085169" cy="781368"/>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a:ea typeface="Cambria Math"/>
                        </a:rPr>
                        <m:t>𝐶</m:t>
                      </m:r>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a:rPr lang="en-US" i="1" smtClean="0">
                              <a:solidFill>
                                <a:prstClr val="black"/>
                              </a:solidFill>
                              <a:latin typeface="Cambria Math"/>
                              <a:ea typeface="Cambria Math"/>
                            </a:rPr>
                            <m:t>𝑁</m:t>
                          </m:r>
                        </m:num>
                        <m:den>
                          <m:r>
                            <a:rPr lang="en-US" i="1" smtClean="0">
                              <a:solidFill>
                                <a:prstClr val="black"/>
                              </a:solidFill>
                              <a:latin typeface="Cambria Math"/>
                              <a:ea typeface="Cambria Math"/>
                            </a:rPr>
                            <m:t>𝐴</m:t>
                          </m:r>
                        </m:den>
                      </m:f>
                    </m:oMath>
                  </m:oMathPara>
                </a14:m>
                <a:endParaRPr lang="en-US" dirty="0">
                  <a:solidFill>
                    <a:prstClr val="black"/>
                  </a:solidFill>
                  <a:latin typeface="Calibri"/>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899592" y="3068960"/>
                <a:ext cx="1085169" cy="781368"/>
              </a:xfrm>
              <a:prstGeom prst="rect">
                <a:avLst/>
              </a:prstGeom>
              <a:blipFill rotWithShape="1">
                <a:blip r:embed="rId2"/>
                <a:stretch>
                  <a:fillRect/>
                </a:stretch>
              </a:blipFill>
            </p:spPr>
            <p:txBody>
              <a:bodyPr/>
              <a:lstStyle/>
              <a:p>
                <a:r>
                  <a:rPr lang="en-US">
                    <a:noFill/>
                  </a:rPr>
                  <a:t> </a:t>
                </a:r>
              </a:p>
            </p:txBody>
          </p:sp>
        </mc:Fallback>
      </mc:AlternateContent>
      <p:sp>
        <p:nvSpPr>
          <p:cNvPr id="5" name="Rectangle 4"/>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41467225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323528" y="548680"/>
            <a:ext cx="8514528" cy="720080"/>
          </a:xfrm>
        </p:spPr>
        <p:txBody>
          <a:bodyPr/>
          <a:lstStyle/>
          <a:p>
            <a:pPr algn="ctr"/>
            <a:r>
              <a:rPr lang="en-US" sz="2800" b="1" dirty="0">
                <a:solidFill>
                  <a:schemeClr val="bg1"/>
                </a:solidFill>
              </a:rPr>
              <a:t>Radiation Fields around High Energy Accelerators</a:t>
            </a:r>
            <a:endParaRPr lang="en-GB" sz="2800" b="1" dirty="0">
              <a:solidFill>
                <a:schemeClr val="bg1"/>
              </a:solidFill>
            </a:endParaRPr>
          </a:p>
        </p:txBody>
      </p:sp>
      <p:sp>
        <p:nvSpPr>
          <p:cNvPr id="5" name="Rectangle 4"/>
          <p:cNvSpPr/>
          <p:nvPr/>
        </p:nvSpPr>
        <p:spPr>
          <a:xfrm>
            <a:off x="755576" y="2564904"/>
            <a:ext cx="7992888" cy="2554545"/>
          </a:xfrm>
          <a:prstGeom prst="rect">
            <a:avLst/>
          </a:prstGeom>
        </p:spPr>
        <p:txBody>
          <a:bodyPr wrap="square">
            <a:spAutoFit/>
          </a:bodyPr>
          <a:lstStyle/>
          <a:p>
            <a:pPr marL="342900" lvl="0" indent="-342900">
              <a:spcAft>
                <a:spcPts val="1200"/>
              </a:spcAft>
              <a:buFont typeface="Arial" panose="020B0604020202020204" pitchFamily="34" charset="0"/>
              <a:buChar char="•"/>
            </a:pPr>
            <a:r>
              <a:rPr lang="en-US" dirty="0">
                <a:solidFill>
                  <a:schemeClr val="bg1"/>
                </a:solidFill>
              </a:rPr>
              <a:t>Introduction</a:t>
            </a:r>
          </a:p>
          <a:p>
            <a:pPr marL="342900" lvl="0" indent="-342900">
              <a:spcAft>
                <a:spcPts val="1200"/>
              </a:spcAft>
              <a:buFont typeface="Arial" panose="020B0604020202020204" pitchFamily="34" charset="0"/>
              <a:buChar char="•"/>
            </a:pPr>
            <a:r>
              <a:rPr lang="en-US" dirty="0">
                <a:solidFill>
                  <a:schemeClr val="bg1"/>
                </a:solidFill>
              </a:rPr>
              <a:t>Impact of ionizing radiation in accelerators</a:t>
            </a:r>
          </a:p>
          <a:p>
            <a:pPr marL="342900" lvl="0" indent="-342900">
              <a:spcAft>
                <a:spcPts val="1200"/>
              </a:spcAft>
              <a:buFont typeface="Arial" panose="020B0604020202020204" pitchFamily="34" charset="0"/>
              <a:buChar char="•"/>
            </a:pPr>
            <a:r>
              <a:rPr lang="en-US" dirty="0">
                <a:solidFill>
                  <a:schemeClr val="bg1"/>
                </a:solidFill>
              </a:rPr>
              <a:t>Dose to people, shielding</a:t>
            </a:r>
          </a:p>
          <a:p>
            <a:pPr marL="800100" lvl="1" indent="-342900">
              <a:spcAft>
                <a:spcPts val="1200"/>
              </a:spcAft>
              <a:buFont typeface="Arial" panose="020B0604020202020204" pitchFamily="34" charset="0"/>
              <a:buChar char="•"/>
            </a:pPr>
            <a:r>
              <a:rPr lang="en-US" dirty="0">
                <a:solidFill>
                  <a:schemeClr val="bg1"/>
                </a:solidFill>
              </a:rPr>
              <a:t>Radiation fields lateral to beam impact points </a:t>
            </a:r>
          </a:p>
          <a:p>
            <a:pPr marL="800100" lvl="1" indent="-342900">
              <a:spcAft>
                <a:spcPts val="1200"/>
              </a:spcAft>
              <a:buFont typeface="Arial" panose="020B0604020202020204" pitchFamily="34" charset="0"/>
              <a:buChar char="•"/>
            </a:pPr>
            <a:r>
              <a:rPr lang="en-US" dirty="0">
                <a:solidFill>
                  <a:schemeClr val="bg1"/>
                </a:solidFill>
              </a:rPr>
              <a:t>Radiation fields downstream of beam impact points</a:t>
            </a:r>
          </a:p>
        </p:txBody>
      </p:sp>
      <p:sp>
        <p:nvSpPr>
          <p:cNvPr id="6" name="TextBox 5"/>
          <p:cNvSpPr txBox="1"/>
          <p:nvPr/>
        </p:nvSpPr>
        <p:spPr>
          <a:xfrm>
            <a:off x="1187624" y="2031231"/>
            <a:ext cx="5760640" cy="461665"/>
          </a:xfrm>
          <a:prstGeom prst="rect">
            <a:avLst/>
          </a:prstGeom>
          <a:noFill/>
        </p:spPr>
        <p:txBody>
          <a:bodyPr wrap="square" rtlCol="0">
            <a:spAutoFit/>
          </a:bodyPr>
          <a:lstStyle/>
          <a:p>
            <a:pPr algn="ctr"/>
            <a:r>
              <a:rPr lang="en-US" b="1" dirty="0">
                <a:solidFill>
                  <a:schemeClr val="bg1"/>
                </a:solidFill>
              </a:rPr>
              <a:t>Contents</a:t>
            </a:r>
          </a:p>
        </p:txBody>
      </p:sp>
    </p:spTree>
    <p:extLst>
      <p:ext uri="{BB962C8B-B14F-4D97-AF65-F5344CB8AC3E}">
        <p14:creationId xmlns:p14="http://schemas.microsoft.com/office/powerpoint/2010/main" val="426721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Fluence rate or Flux density</a:t>
            </a:r>
          </a:p>
        </p:txBody>
      </p:sp>
      <mc:AlternateContent xmlns:mc="http://schemas.openxmlformats.org/markup-compatibility/2006" xmlns:a14="http://schemas.microsoft.com/office/drawing/2010/main">
        <mc:Choice Requires="a14">
          <p:sp>
            <p:nvSpPr>
              <p:cNvPr id="9" name="TextBox 8"/>
              <p:cNvSpPr txBox="1"/>
              <p:nvPr/>
            </p:nvSpPr>
            <p:spPr>
              <a:xfrm>
                <a:off x="596752" y="1908220"/>
                <a:ext cx="2175048" cy="635367"/>
              </a:xfrm>
              <a:prstGeom prst="rect">
                <a:avLst/>
              </a:prstGeom>
              <a:noFill/>
            </p:spPr>
            <p:txBody>
              <a:bodyPr wrap="square" rtlCol="0">
                <a:spAutoFit/>
              </a:bodyPr>
              <a:lstStyle/>
              <a:p>
                <a:pPr eaLnBrk="1" fontAlgn="auto" hangingPunct="1">
                  <a:spcBef>
                    <a:spcPts val="0"/>
                  </a:spcBef>
                  <a:spcAft>
                    <a:spcPts val="0"/>
                  </a:spcAft>
                </a:pPr>
                <a14:m>
                  <m:oMath xmlns:m="http://schemas.openxmlformats.org/officeDocument/2006/math">
                    <m:acc>
                      <m:accPr>
                        <m:chr m:val="̇"/>
                        <m:ctrlPr>
                          <a:rPr lang="en-US" i="1" smtClean="0">
                            <a:solidFill>
                              <a:prstClr val="black"/>
                            </a:solidFill>
                            <a:latin typeface="Cambria Math" panose="02040503050406030204" pitchFamily="18" charset="0"/>
                          </a:rPr>
                        </m:ctrlPr>
                      </m:accPr>
                      <m:e>
                        <m:r>
                          <m:rPr>
                            <m:sty m:val="p"/>
                          </m:rPr>
                          <a:rPr lang="el-GR" i="1" smtClean="0">
                            <a:solidFill>
                              <a:prstClr val="black"/>
                            </a:solidFill>
                            <a:latin typeface="Cambria Math"/>
                            <a:ea typeface="Cambria Math"/>
                          </a:rPr>
                          <m:t>Φ</m:t>
                        </m:r>
                      </m:e>
                    </m:acc>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smtClean="0">
                            <a:solidFill>
                              <a:prstClr val="black"/>
                            </a:solidFill>
                            <a:latin typeface="Cambria Math"/>
                          </a:rPr>
                          <m:t>d</m:t>
                        </m:r>
                        <m:r>
                          <m:rPr>
                            <m:sty m:val="p"/>
                          </m:rPr>
                          <a:rPr lang="el-GR" i="1" smtClean="0">
                            <a:solidFill>
                              <a:prstClr val="black"/>
                            </a:solidFill>
                            <a:latin typeface="Cambria Math"/>
                            <a:ea typeface="Cambria Math"/>
                          </a:rPr>
                          <m:t>Φ</m:t>
                        </m:r>
                      </m:num>
                      <m:den>
                        <m:r>
                          <m:rPr>
                            <m:sty m:val="p"/>
                          </m:rPr>
                          <a:rPr lang="en-US" smtClean="0">
                            <a:solidFill>
                              <a:prstClr val="black"/>
                            </a:solidFill>
                            <a:latin typeface="Cambria Math"/>
                          </a:rPr>
                          <m:t>d</m:t>
                        </m:r>
                        <m:r>
                          <a:rPr lang="en-US" i="1" smtClean="0">
                            <a:solidFill>
                              <a:prstClr val="black"/>
                            </a:solidFill>
                            <a:latin typeface="Cambria Math"/>
                          </a:rPr>
                          <m:t>𝑡</m:t>
                        </m:r>
                      </m:den>
                    </m:f>
                    <m:r>
                      <a:rPr lang="en-US" i="1" smtClean="0">
                        <a:solidFill>
                          <a:prstClr val="black"/>
                        </a:solidFill>
                        <a:latin typeface="Cambria Math"/>
                      </a:rPr>
                      <m:t>=</m:t>
                    </m:r>
                  </m:oMath>
                </a14:m>
                <a:r>
                  <a:rPr lang="en-US" dirty="0">
                    <a:solidFill>
                      <a:prstClr val="black"/>
                    </a:solidFill>
                    <a:latin typeface="Calibri"/>
                  </a:rPr>
                  <a:t> </a:t>
                </a:r>
                <a14:m>
                  <m:oMath xmlns:m="http://schemas.openxmlformats.org/officeDocument/2006/math">
                    <m:f>
                      <m:fPr>
                        <m:ctrlPr>
                          <a:rPr lang="en-US" i="1" dirty="0" smtClean="0">
                            <a:solidFill>
                              <a:prstClr val="black"/>
                            </a:solidFill>
                            <a:latin typeface="Cambria Math" panose="02040503050406030204" pitchFamily="18" charset="0"/>
                          </a:rPr>
                        </m:ctrlPr>
                      </m:fPr>
                      <m:num>
                        <m:r>
                          <a:rPr lang="en-US" i="1" dirty="0" smtClean="0">
                            <a:solidFill>
                              <a:prstClr val="black"/>
                            </a:solidFill>
                            <a:latin typeface="Cambria Math"/>
                          </a:rPr>
                          <m:t>𝜕</m:t>
                        </m:r>
                        <m:r>
                          <a:rPr lang="en-US" i="1" dirty="0" smtClean="0">
                            <a:solidFill>
                              <a:prstClr val="black"/>
                            </a:solidFill>
                            <a:latin typeface="Cambria Math"/>
                          </a:rPr>
                          <m:t>𝑁</m:t>
                        </m:r>
                      </m:num>
                      <m:den>
                        <m:r>
                          <a:rPr lang="en-US" i="1" dirty="0" smtClean="0">
                            <a:solidFill>
                              <a:prstClr val="black"/>
                            </a:solidFill>
                            <a:latin typeface="Cambria Math"/>
                          </a:rPr>
                          <m:t>𝜕</m:t>
                        </m:r>
                        <m:r>
                          <a:rPr lang="en-US" i="1" dirty="0" smtClean="0">
                            <a:solidFill>
                              <a:prstClr val="black"/>
                            </a:solidFill>
                            <a:latin typeface="Cambria Math"/>
                            <a:ea typeface="Cambria Math"/>
                          </a:rPr>
                          <m:t>𝛼</m:t>
                        </m:r>
                        <m:r>
                          <a:rPr lang="en-US" i="1" dirty="0">
                            <a:solidFill>
                              <a:prstClr val="black"/>
                            </a:solidFill>
                            <a:latin typeface="Cambria Math"/>
                          </a:rPr>
                          <m:t>𝜕</m:t>
                        </m:r>
                        <m:r>
                          <a:rPr lang="en-US" i="1" dirty="0" smtClean="0">
                            <a:solidFill>
                              <a:prstClr val="black"/>
                            </a:solidFill>
                            <a:latin typeface="Cambria Math"/>
                            <a:ea typeface="Cambria Math"/>
                          </a:rPr>
                          <m:t>𝑡</m:t>
                        </m:r>
                      </m:den>
                    </m:f>
                  </m:oMath>
                </a14:m>
                <a:endParaRPr lang="en-US" dirty="0">
                  <a:solidFill>
                    <a:prstClr val="black"/>
                  </a:solidFill>
                  <a:latin typeface="Calibri"/>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596752" y="1908220"/>
                <a:ext cx="2175048" cy="635367"/>
              </a:xfrm>
              <a:prstGeom prst="rect">
                <a:avLst/>
              </a:prstGeom>
              <a:blipFill rotWithShape="1">
                <a:blip r:embed="rId2"/>
                <a:stretch>
                  <a:fillRect/>
                </a:stretch>
              </a:blipFill>
            </p:spPr>
            <p:txBody>
              <a:bodyPr/>
              <a:lstStyle/>
              <a:p>
                <a:r>
                  <a:rPr lang="en-US">
                    <a:noFill/>
                  </a:rPr>
                  <a:t> </a:t>
                </a:r>
              </a:p>
            </p:txBody>
          </p:sp>
        </mc:Fallback>
      </mc:AlternateContent>
      <p:sp>
        <p:nvSpPr>
          <p:cNvPr id="10" name="TextBox 9"/>
          <p:cNvSpPr txBox="1"/>
          <p:nvPr/>
        </p:nvSpPr>
        <p:spPr>
          <a:xfrm>
            <a:off x="4499992" y="1844824"/>
            <a:ext cx="2952328" cy="923330"/>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Symbol" pitchFamily="18" charset="2"/>
              </a:rPr>
              <a:t>F</a:t>
            </a:r>
            <a:r>
              <a:rPr lang="en-US" sz="1800" dirty="0">
                <a:solidFill>
                  <a:prstClr val="black"/>
                </a:solidFill>
                <a:latin typeface="Calibri"/>
              </a:rPr>
              <a:t> …  Fluence</a:t>
            </a:r>
          </a:p>
          <a:p>
            <a:pPr eaLnBrk="1" fontAlgn="auto" hangingPunct="1">
              <a:spcBef>
                <a:spcPts val="0"/>
              </a:spcBef>
              <a:spcAft>
                <a:spcPts val="0"/>
              </a:spcAft>
            </a:pPr>
            <a:r>
              <a:rPr lang="en-US" sz="1800" dirty="0">
                <a:solidFill>
                  <a:prstClr val="black"/>
                </a:solidFill>
                <a:latin typeface="Calibri"/>
              </a:rPr>
              <a:t>N … number of particles</a:t>
            </a:r>
          </a:p>
          <a:p>
            <a:pPr eaLnBrk="1" fontAlgn="auto" hangingPunct="1">
              <a:spcBef>
                <a:spcPts val="0"/>
              </a:spcBef>
              <a:spcAft>
                <a:spcPts val="0"/>
              </a:spcAft>
            </a:pPr>
            <a:r>
              <a:rPr lang="en-US" sz="1800" dirty="0">
                <a:solidFill>
                  <a:prstClr val="black"/>
                </a:solidFill>
                <a:latin typeface="Calibri"/>
              </a:rPr>
              <a:t>t …   time</a:t>
            </a:r>
          </a:p>
        </p:txBody>
      </p:sp>
      <p:sp>
        <p:nvSpPr>
          <p:cNvPr id="5" name="Rectangle 4"/>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2934362449"/>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4624"/>
            <a:ext cx="8229600" cy="936104"/>
          </a:xfrm>
        </p:spPr>
        <p:txBody>
          <a:bodyPr>
            <a:normAutofit/>
          </a:bodyPr>
          <a:lstStyle/>
          <a:p>
            <a:r>
              <a:rPr lang="en-US" b="1" dirty="0"/>
              <a:t>Kerma (K)</a:t>
            </a:r>
          </a:p>
        </p:txBody>
      </p:sp>
      <p:sp>
        <p:nvSpPr>
          <p:cNvPr id="3" name="Content Placeholder 2"/>
          <p:cNvSpPr>
            <a:spLocks noGrp="1"/>
          </p:cNvSpPr>
          <p:nvPr>
            <p:ph idx="1"/>
          </p:nvPr>
        </p:nvSpPr>
        <p:spPr>
          <a:xfrm>
            <a:off x="395536" y="1196752"/>
            <a:ext cx="8229600" cy="4525963"/>
          </a:xfrm>
        </p:spPr>
        <p:txBody>
          <a:bodyPr>
            <a:normAutofit/>
          </a:bodyPr>
          <a:lstStyle/>
          <a:p>
            <a:pPr marL="0" indent="0" algn="just">
              <a:buNone/>
            </a:pPr>
            <a:r>
              <a:rPr lang="en-US" sz="2400" dirty="0"/>
              <a:t>is the abbreviation of </a:t>
            </a:r>
            <a:r>
              <a:rPr lang="en-US" sz="2400" b="1" i="1" dirty="0"/>
              <a:t>k</a:t>
            </a:r>
            <a:r>
              <a:rPr lang="en-US" sz="2400" dirty="0"/>
              <a:t>inetic </a:t>
            </a:r>
            <a:r>
              <a:rPr lang="en-US" sz="2400" b="1" i="1" dirty="0"/>
              <a:t>e</a:t>
            </a:r>
            <a:r>
              <a:rPr lang="en-US" sz="2400" dirty="0"/>
              <a:t>nergy </a:t>
            </a:r>
            <a:r>
              <a:rPr lang="en-US" sz="2400" b="1" i="1" dirty="0"/>
              <a:t>r</a:t>
            </a:r>
            <a:r>
              <a:rPr lang="en-US" sz="2400" dirty="0"/>
              <a:t>eleased in </a:t>
            </a:r>
            <a:r>
              <a:rPr lang="en-US" sz="2400" b="1" i="1" dirty="0"/>
              <a:t>ma</a:t>
            </a:r>
            <a:r>
              <a:rPr lang="en-US" sz="2400" dirty="0"/>
              <a:t>tter. It reflects the sum of the initial kinetic energies </a:t>
            </a:r>
            <a:r>
              <a:rPr lang="en-US" sz="2400" dirty="0" err="1"/>
              <a:t>d</a:t>
            </a:r>
            <a:r>
              <a:rPr lang="en-US" sz="2400" i="1" dirty="0" err="1"/>
              <a:t>E</a:t>
            </a:r>
            <a:r>
              <a:rPr lang="en-US" sz="2400" i="1" baseline="-25000" dirty="0" err="1"/>
              <a:t>tr</a:t>
            </a:r>
            <a:r>
              <a:rPr lang="en-US" sz="2400" i="1" dirty="0"/>
              <a:t> </a:t>
            </a:r>
            <a:r>
              <a:rPr lang="en-US" sz="2400" dirty="0"/>
              <a:t>of charged particles that are liberated by uncharged particles in a sample of matter, divided by the mass d</a:t>
            </a:r>
            <a:r>
              <a:rPr lang="en-US" sz="2400" i="1" dirty="0"/>
              <a:t>m.</a:t>
            </a:r>
            <a:endParaRPr lang="en-US" sz="2400" dirty="0"/>
          </a:p>
        </p:txBody>
      </p:sp>
      <mc:AlternateContent xmlns:mc="http://schemas.openxmlformats.org/markup-compatibility/2006" xmlns:a14="http://schemas.microsoft.com/office/drawing/2010/main">
        <mc:Choice Requires="a14">
          <p:sp>
            <p:nvSpPr>
              <p:cNvPr id="4" name="TextBox 3"/>
              <p:cNvSpPr txBox="1"/>
              <p:nvPr/>
            </p:nvSpPr>
            <p:spPr>
              <a:xfrm>
                <a:off x="539552" y="3501008"/>
                <a:ext cx="1479251" cy="791179"/>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a:ea typeface="Cambria Math"/>
                        </a:rPr>
                        <m:t>𝐾</m:t>
                      </m:r>
                      <m:r>
                        <a:rPr lang="en-US" i="1" smtClean="0">
                          <a:solidFill>
                            <a:prstClr val="black"/>
                          </a:solidFill>
                          <a:latin typeface="Cambria Math"/>
                        </a:rPr>
                        <m:t>=</m:t>
                      </m:r>
                      <m:f>
                        <m:fPr>
                          <m:ctrlPr>
                            <a:rPr lang="en-US" i="1" dirty="0" smtClean="0">
                              <a:solidFill>
                                <a:prstClr val="black"/>
                              </a:solidFill>
                              <a:latin typeface="Cambria Math" panose="02040503050406030204" pitchFamily="18" charset="0"/>
                            </a:rPr>
                          </m:ctrlPr>
                        </m:fPr>
                        <m:num>
                          <m:r>
                            <m:rPr>
                              <m:sty m:val="p"/>
                            </m:rPr>
                            <a:rPr lang="en-US" dirty="0" smtClean="0">
                              <a:solidFill>
                                <a:prstClr val="black"/>
                              </a:solidFill>
                              <a:latin typeface="Cambria Math"/>
                            </a:rPr>
                            <m:t>d</m:t>
                          </m:r>
                          <m:sSub>
                            <m:sSubPr>
                              <m:ctrlPr>
                                <a:rPr lang="en-US" i="1" dirty="0" smtClean="0">
                                  <a:solidFill>
                                    <a:prstClr val="black"/>
                                  </a:solidFill>
                                  <a:latin typeface="Cambria Math" panose="02040503050406030204" pitchFamily="18" charset="0"/>
                                </a:rPr>
                              </m:ctrlPr>
                            </m:sSubPr>
                            <m:e>
                              <m:r>
                                <a:rPr lang="en-US" i="1" dirty="0" smtClean="0">
                                  <a:solidFill>
                                    <a:prstClr val="black"/>
                                  </a:solidFill>
                                  <a:latin typeface="Cambria Math"/>
                                </a:rPr>
                                <m:t>𝐸</m:t>
                              </m:r>
                            </m:e>
                            <m:sub>
                              <m:r>
                                <a:rPr lang="en-US" i="1" dirty="0" smtClean="0">
                                  <a:solidFill>
                                    <a:prstClr val="black"/>
                                  </a:solidFill>
                                  <a:latin typeface="Cambria Math"/>
                                </a:rPr>
                                <m:t>𝑡𝑟</m:t>
                              </m:r>
                            </m:sub>
                          </m:sSub>
                        </m:num>
                        <m:den>
                          <m:r>
                            <m:rPr>
                              <m:sty m:val="p"/>
                            </m:rPr>
                            <a:rPr lang="en-US" dirty="0" smtClean="0">
                              <a:solidFill>
                                <a:prstClr val="black"/>
                              </a:solidFill>
                              <a:latin typeface="Cambria Math"/>
                            </a:rPr>
                            <m:t>d</m:t>
                          </m:r>
                          <m:r>
                            <a:rPr lang="en-US" i="1" dirty="0" smtClean="0">
                              <a:solidFill>
                                <a:prstClr val="black"/>
                              </a:solidFill>
                              <a:latin typeface="Cambria Math"/>
                            </a:rPr>
                            <m:t>𝑚</m:t>
                          </m:r>
                        </m:den>
                      </m:f>
                    </m:oMath>
                  </m:oMathPara>
                </a14:m>
                <a:endParaRPr lang="en-US" dirty="0">
                  <a:solidFill>
                    <a:prstClr val="black"/>
                  </a:solidFill>
                  <a:latin typeface="Calibri"/>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539552" y="3501008"/>
                <a:ext cx="1479251" cy="791179"/>
              </a:xfrm>
              <a:prstGeom prst="rect">
                <a:avLst/>
              </a:prstGeom>
              <a:blipFill rotWithShape="1">
                <a:blip r:embed="rId2"/>
                <a:stretch>
                  <a:fillRect/>
                </a:stretch>
              </a:blipFill>
            </p:spPr>
            <p:txBody>
              <a:bodyPr/>
              <a:lstStyle/>
              <a:p>
                <a:r>
                  <a:rPr lang="en-US">
                    <a:noFill/>
                  </a:rPr>
                  <a:t> </a:t>
                </a:r>
              </a:p>
            </p:txBody>
          </p:sp>
        </mc:Fallback>
      </mc:AlternateContent>
      <p:sp>
        <p:nvSpPr>
          <p:cNvPr id="5" name="TextBox 4"/>
          <p:cNvSpPr txBox="1"/>
          <p:nvPr/>
        </p:nvSpPr>
        <p:spPr>
          <a:xfrm>
            <a:off x="440201" y="5445224"/>
            <a:ext cx="8208912"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Kerma must not be mixed up with Absorbed dose, having the same unit (Gy).</a:t>
            </a:r>
          </a:p>
        </p:txBody>
      </p:sp>
      <p:sp>
        <p:nvSpPr>
          <p:cNvPr id="6" name="TextBox 5"/>
          <p:cNvSpPr txBox="1"/>
          <p:nvPr/>
        </p:nvSpPr>
        <p:spPr>
          <a:xfrm>
            <a:off x="683568" y="4581128"/>
            <a:ext cx="2376264"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Unit: J/kg = Gray (Gy)</a:t>
            </a:r>
          </a:p>
        </p:txBody>
      </p:sp>
    </p:spTree>
    <p:extLst>
      <p:ext uri="{BB962C8B-B14F-4D97-AF65-F5344CB8AC3E}">
        <p14:creationId xmlns:p14="http://schemas.microsoft.com/office/powerpoint/2010/main" val="4080931558"/>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Absorbed dose</a:t>
            </a:r>
          </a:p>
        </p:txBody>
      </p:sp>
      <mc:AlternateContent xmlns:mc="http://schemas.openxmlformats.org/markup-compatibility/2006" xmlns:a14="http://schemas.microsoft.com/office/drawing/2010/main">
        <mc:Choice Requires="a14">
          <p:sp>
            <p:nvSpPr>
              <p:cNvPr id="4" name="TextBox 3"/>
              <p:cNvSpPr txBox="1"/>
              <p:nvPr/>
            </p:nvSpPr>
            <p:spPr>
              <a:xfrm>
                <a:off x="539552" y="3501008"/>
                <a:ext cx="1646028" cy="803169"/>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a:ea typeface="Cambria Math"/>
                        </a:rPr>
                        <m:t>𝐷</m:t>
                      </m:r>
                      <m:r>
                        <a:rPr lang="en-US" i="1" smtClean="0">
                          <a:solidFill>
                            <a:prstClr val="black"/>
                          </a:solidFill>
                          <a:latin typeface="Cambria Math"/>
                        </a:rPr>
                        <m:t>=</m:t>
                      </m:r>
                      <m:f>
                        <m:fPr>
                          <m:ctrlPr>
                            <a:rPr lang="en-US" i="1" dirty="0" smtClean="0">
                              <a:solidFill>
                                <a:prstClr val="black"/>
                              </a:solidFill>
                              <a:latin typeface="Cambria Math" panose="02040503050406030204" pitchFamily="18" charset="0"/>
                            </a:rPr>
                          </m:ctrlPr>
                        </m:fPr>
                        <m:num>
                          <m:r>
                            <m:rPr>
                              <m:sty m:val="p"/>
                            </m:rPr>
                            <a:rPr lang="en-US" dirty="0" smtClean="0">
                              <a:solidFill>
                                <a:prstClr val="black"/>
                              </a:solidFill>
                              <a:latin typeface="Cambria Math"/>
                            </a:rPr>
                            <m:t>d</m:t>
                          </m:r>
                          <m:sSub>
                            <m:sSubPr>
                              <m:ctrlPr>
                                <a:rPr lang="en-US" i="1" dirty="0" smtClean="0">
                                  <a:solidFill>
                                    <a:prstClr val="black"/>
                                  </a:solidFill>
                                  <a:latin typeface="Cambria Math" panose="02040503050406030204" pitchFamily="18" charset="0"/>
                                </a:rPr>
                              </m:ctrlPr>
                            </m:sSubPr>
                            <m:e>
                              <m:r>
                                <a:rPr lang="en-US" i="1" dirty="0" smtClean="0">
                                  <a:solidFill>
                                    <a:prstClr val="black"/>
                                  </a:solidFill>
                                  <a:latin typeface="Cambria Math"/>
                                </a:rPr>
                                <m:t>𝐸</m:t>
                              </m:r>
                            </m:e>
                            <m:sub>
                              <m:r>
                                <a:rPr lang="en-US" i="1" dirty="0" smtClean="0">
                                  <a:solidFill>
                                    <a:prstClr val="black"/>
                                  </a:solidFill>
                                  <a:latin typeface="Cambria Math"/>
                                </a:rPr>
                                <m:t>𝑑𝑒𝑝</m:t>
                              </m:r>
                            </m:sub>
                          </m:sSub>
                        </m:num>
                        <m:den>
                          <m:r>
                            <m:rPr>
                              <m:sty m:val="p"/>
                            </m:rPr>
                            <a:rPr lang="en-US" dirty="0" smtClean="0">
                              <a:solidFill>
                                <a:prstClr val="black"/>
                              </a:solidFill>
                              <a:latin typeface="Cambria Math"/>
                            </a:rPr>
                            <m:t>d</m:t>
                          </m:r>
                          <m:r>
                            <a:rPr lang="en-US" i="1" dirty="0" smtClean="0">
                              <a:solidFill>
                                <a:prstClr val="black"/>
                              </a:solidFill>
                              <a:latin typeface="Cambria Math"/>
                            </a:rPr>
                            <m:t>𝑚</m:t>
                          </m:r>
                        </m:den>
                      </m:f>
                    </m:oMath>
                  </m:oMathPara>
                </a14:m>
                <a:endParaRPr lang="en-US" dirty="0">
                  <a:solidFill>
                    <a:prstClr val="black"/>
                  </a:solidFill>
                  <a:latin typeface="Calibri"/>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539552" y="3501008"/>
                <a:ext cx="1646028" cy="803169"/>
              </a:xfrm>
              <a:prstGeom prst="rect">
                <a:avLst/>
              </a:prstGeom>
              <a:blipFill rotWithShape="1">
                <a:blip r:embed="rId2"/>
                <a:stretch>
                  <a:fillRect/>
                </a:stretch>
              </a:blipFill>
            </p:spPr>
            <p:txBody>
              <a:bodyPr/>
              <a:lstStyle/>
              <a:p>
                <a:r>
                  <a:rPr lang="en-US">
                    <a:noFill/>
                  </a:rPr>
                  <a:t> </a:t>
                </a:r>
              </a:p>
            </p:txBody>
          </p:sp>
        </mc:Fallback>
      </mc:AlternateContent>
      <p:sp>
        <p:nvSpPr>
          <p:cNvPr id="5" name="TextBox 4"/>
          <p:cNvSpPr txBox="1"/>
          <p:nvPr/>
        </p:nvSpPr>
        <p:spPr>
          <a:xfrm>
            <a:off x="683568" y="4581128"/>
            <a:ext cx="2376264"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Unit: J/kg = Gray (Gy)</a:t>
            </a:r>
          </a:p>
        </p:txBody>
      </p:sp>
      <p:sp>
        <p:nvSpPr>
          <p:cNvPr id="6" name="Content Placeholder 2"/>
          <p:cNvSpPr>
            <a:spLocks noGrp="1"/>
          </p:cNvSpPr>
          <p:nvPr>
            <p:ph idx="1"/>
          </p:nvPr>
        </p:nvSpPr>
        <p:spPr>
          <a:xfrm>
            <a:off x="395536" y="1340768"/>
            <a:ext cx="8229600" cy="4525963"/>
          </a:xfrm>
        </p:spPr>
        <p:txBody>
          <a:bodyPr>
            <a:normAutofit/>
          </a:bodyPr>
          <a:lstStyle/>
          <a:p>
            <a:pPr marL="0" indent="0" algn="just">
              <a:buNone/>
            </a:pPr>
            <a:r>
              <a:rPr lang="en-US" sz="2400" dirty="0"/>
              <a:t>refers to the energy deposited (not released) in matter. </a:t>
            </a:r>
          </a:p>
          <a:p>
            <a:pPr marL="0" indent="0" algn="just">
              <a:buNone/>
            </a:pPr>
            <a:r>
              <a:rPr lang="en-US" sz="2400" dirty="0"/>
              <a:t>It reflects the sum of the energies </a:t>
            </a:r>
            <a:r>
              <a:rPr lang="en-US" sz="2400" dirty="0" err="1"/>
              <a:t>d</a:t>
            </a:r>
            <a:r>
              <a:rPr lang="en-US" sz="2400" i="1" dirty="0" err="1"/>
              <a:t>E</a:t>
            </a:r>
            <a:r>
              <a:rPr lang="en-US" sz="2400" i="1" baseline="-25000" dirty="0" err="1"/>
              <a:t>dep</a:t>
            </a:r>
            <a:r>
              <a:rPr lang="en-US" sz="2400" i="1" dirty="0"/>
              <a:t> </a:t>
            </a:r>
            <a:r>
              <a:rPr lang="en-US" sz="2400" dirty="0"/>
              <a:t>deposited by incident particles in a sample of matter, divided by the mass </a:t>
            </a:r>
            <a:r>
              <a:rPr lang="en-US" sz="2400" dirty="0" err="1"/>
              <a:t>d</a:t>
            </a:r>
            <a:r>
              <a:rPr lang="en-US" sz="2400" i="1" dirty="0" err="1"/>
              <a:t>m</a:t>
            </a:r>
            <a:r>
              <a:rPr lang="en-US" sz="2400" i="1" dirty="0"/>
              <a:t> </a:t>
            </a:r>
            <a:r>
              <a:rPr lang="en-US" sz="2400" dirty="0"/>
              <a:t>of the sample</a:t>
            </a:r>
            <a:r>
              <a:rPr lang="en-US" sz="2400" i="1" dirty="0"/>
              <a:t>.</a:t>
            </a:r>
            <a:endParaRPr lang="en-US" sz="2400" dirty="0"/>
          </a:p>
        </p:txBody>
      </p:sp>
      <p:sp>
        <p:nvSpPr>
          <p:cNvPr id="7" name="Rectangle 6"/>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331983232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Equivalent dose in an organ or tissue, H</a:t>
            </a:r>
            <a:r>
              <a:rPr lang="en-US" sz="3600" b="1" baseline="-25000" dirty="0"/>
              <a:t>T</a:t>
            </a:r>
            <a:endParaRPr lang="en-US" sz="3600" baseline="-250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1650629"/>
            <a:ext cx="8280920" cy="21384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716017" y="3635732"/>
            <a:ext cx="2168351" cy="369332"/>
          </a:xfrm>
          <a:prstGeom prst="rect">
            <a:avLst/>
          </a:prstGeom>
        </p:spPr>
        <p:txBody>
          <a:bodyPr wrap="none">
            <a:spAutoFit/>
          </a:bodyPr>
          <a:lstStyle/>
          <a:p>
            <a:pPr eaLnBrk="1" fontAlgn="auto" hangingPunct="1">
              <a:spcBef>
                <a:spcPts val="0"/>
              </a:spcBef>
              <a:spcAft>
                <a:spcPts val="0"/>
              </a:spcAft>
            </a:pPr>
            <a:r>
              <a:rPr lang="en-US" sz="1800" dirty="0">
                <a:solidFill>
                  <a:prstClr val="black"/>
                </a:solidFill>
                <a:latin typeface="Calibri"/>
              </a:rPr>
              <a:t>ICRP publication 103 </a:t>
            </a: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5997" y="4005064"/>
            <a:ext cx="4410075" cy="2771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39552" y="3956863"/>
            <a:ext cx="3672408" cy="1200329"/>
          </a:xfrm>
          <a:prstGeom prst="rect">
            <a:avLst/>
          </a:prstGeom>
        </p:spPr>
        <p:txBody>
          <a:bodyPr wrap="square">
            <a:spAutoFit/>
          </a:bodyPr>
          <a:lstStyle/>
          <a:p>
            <a:pPr eaLnBrk="1" fontAlgn="auto" hangingPunct="1">
              <a:spcBef>
                <a:spcPts val="0"/>
              </a:spcBef>
              <a:spcAft>
                <a:spcPts val="0"/>
              </a:spcAft>
            </a:pPr>
            <a:r>
              <a:rPr lang="en-US" sz="1800" dirty="0">
                <a:solidFill>
                  <a:prstClr val="black"/>
                </a:solidFill>
                <a:latin typeface="Calibri"/>
              </a:rPr>
              <a:t>The radiation weighting factor (especially for neutrons) has been revised over time and remains controversial</a:t>
            </a:r>
          </a:p>
        </p:txBody>
      </p:sp>
      <p:sp>
        <p:nvSpPr>
          <p:cNvPr id="7" name="Rectangle 6"/>
          <p:cNvSpPr/>
          <p:nvPr/>
        </p:nvSpPr>
        <p:spPr>
          <a:xfrm>
            <a:off x="6156176" y="2234269"/>
            <a:ext cx="1800942" cy="369332"/>
          </a:xfrm>
          <a:prstGeom prst="rect">
            <a:avLst/>
          </a:prstGeom>
        </p:spPr>
        <p:txBody>
          <a:bodyPr wrap="none">
            <a:spAutoFit/>
          </a:bodyPr>
          <a:lstStyle/>
          <a:p>
            <a:pPr eaLnBrk="1" fontAlgn="auto" hangingPunct="1">
              <a:spcBef>
                <a:spcPts val="0"/>
              </a:spcBef>
              <a:spcAft>
                <a:spcPts val="0"/>
              </a:spcAft>
            </a:pPr>
            <a:r>
              <a:rPr lang="en-US" sz="1800" dirty="0">
                <a:solidFill>
                  <a:prstClr val="black"/>
                </a:solidFill>
                <a:latin typeface="Calibri"/>
              </a:rPr>
              <a:t>Unit: Sievert (Sv) </a:t>
            </a:r>
          </a:p>
        </p:txBody>
      </p:sp>
      <p:sp>
        <p:nvSpPr>
          <p:cNvPr id="11" name="Rectangle 10"/>
          <p:cNvSpPr/>
          <p:nvPr/>
        </p:nvSpPr>
        <p:spPr>
          <a:xfrm>
            <a:off x="5139953" y="2162261"/>
            <a:ext cx="576064" cy="4413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
        <p:nvSpPr>
          <p:cNvPr id="9" name="Rectangle 8"/>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2592968155"/>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Effective dose, E</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272928"/>
            <a:ext cx="8918955" cy="2444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1487360151"/>
              </p:ext>
            </p:extLst>
          </p:nvPr>
        </p:nvGraphicFramePr>
        <p:xfrm>
          <a:off x="1845630" y="4437112"/>
          <a:ext cx="5174642" cy="1983105"/>
        </p:xfrm>
        <a:graphic>
          <a:graphicData uri="http://schemas.openxmlformats.org/drawingml/2006/table">
            <a:tbl>
              <a:tblPr>
                <a:tableStyleId>{5C22544A-7EE6-4342-B048-85BDC9FD1C3A}</a:tableStyleId>
              </a:tblPr>
              <a:tblGrid>
                <a:gridCol w="1181100">
                  <a:extLst>
                    <a:ext uri="{9D8B030D-6E8A-4147-A177-3AD203B41FA5}">
                      <a16:colId xmlns:a16="http://schemas.microsoft.com/office/drawing/2014/main" val="20000"/>
                    </a:ext>
                  </a:extLst>
                </a:gridCol>
                <a:gridCol w="1329246">
                  <a:extLst>
                    <a:ext uri="{9D8B030D-6E8A-4147-A177-3AD203B41FA5}">
                      <a16:colId xmlns:a16="http://schemas.microsoft.com/office/drawing/2014/main" val="20001"/>
                    </a:ext>
                  </a:extLst>
                </a:gridCol>
                <a:gridCol w="67754">
                  <a:extLst>
                    <a:ext uri="{9D8B030D-6E8A-4147-A177-3AD203B41FA5}">
                      <a16:colId xmlns:a16="http://schemas.microsoft.com/office/drawing/2014/main" val="20002"/>
                    </a:ext>
                  </a:extLst>
                </a:gridCol>
                <a:gridCol w="1270000">
                  <a:extLst>
                    <a:ext uri="{9D8B030D-6E8A-4147-A177-3AD203B41FA5}">
                      <a16:colId xmlns:a16="http://schemas.microsoft.com/office/drawing/2014/main" val="20003"/>
                    </a:ext>
                  </a:extLst>
                </a:gridCol>
                <a:gridCol w="1326542">
                  <a:extLst>
                    <a:ext uri="{9D8B030D-6E8A-4147-A177-3AD203B41FA5}">
                      <a16:colId xmlns:a16="http://schemas.microsoft.com/office/drawing/2014/main" val="20004"/>
                    </a:ext>
                  </a:extLst>
                </a:gridCol>
              </a:tblGrid>
              <a:tr h="400050">
                <a:tc>
                  <a:txBody>
                    <a:bodyPr/>
                    <a:lstStyle/>
                    <a:p>
                      <a:pPr algn="l" fontAlgn="b"/>
                      <a:r>
                        <a:rPr lang="en-US" sz="1400" u="none" strike="noStrike" dirty="0">
                          <a:effectLst/>
                        </a:rPr>
                        <a:t>Organ</a:t>
                      </a:r>
                      <a:endParaRPr lang="en-US" sz="1400" b="1"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Tissue    </a:t>
                      </a:r>
                      <a:r>
                        <a:rPr lang="en-US" sz="1400" u="none" strike="noStrike" dirty="0" err="1">
                          <a:effectLst/>
                        </a:rPr>
                        <a:t>weigthing</a:t>
                      </a:r>
                      <a:r>
                        <a:rPr lang="en-US" sz="1400" u="none" strike="noStrike" dirty="0">
                          <a:effectLst/>
                        </a:rPr>
                        <a:t> factor</a:t>
                      </a:r>
                      <a:endParaRPr lang="en-US" sz="1400" b="1"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a:effectLst/>
                        </a:rPr>
                        <a:t> </a:t>
                      </a:r>
                      <a:endParaRPr lang="en-US" sz="1400" b="1"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Organ</a:t>
                      </a:r>
                      <a:endParaRPr lang="en-US" sz="1400" b="1"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Tissue     </a:t>
                      </a:r>
                      <a:r>
                        <a:rPr lang="en-US" sz="1400" u="none" strike="noStrike" dirty="0" err="1">
                          <a:effectLst/>
                        </a:rPr>
                        <a:t>weigthing</a:t>
                      </a:r>
                      <a:r>
                        <a:rPr lang="en-US" sz="1400" u="none" strike="noStrike" dirty="0">
                          <a:effectLst/>
                        </a:rPr>
                        <a:t> factor</a:t>
                      </a:r>
                      <a:endParaRPr lang="en-US" sz="14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200025">
                <a:tc>
                  <a:txBody>
                    <a:bodyPr/>
                    <a:lstStyle/>
                    <a:p>
                      <a:pPr algn="l" fontAlgn="b"/>
                      <a:r>
                        <a:rPr lang="en-US" sz="1200" u="none" strike="noStrike">
                          <a:effectLst/>
                        </a:rPr>
                        <a:t>Gonads</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dirty="0">
                          <a:effectLst/>
                        </a:rPr>
                        <a:t>0.08</a:t>
                      </a:r>
                      <a:endParaRPr lang="en-US" sz="1200" b="0" i="0" u="none" strike="noStrike" dirty="0">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err="1">
                          <a:effectLst/>
                        </a:rPr>
                        <a:t>Oesophagus</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0.04</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1"/>
                  </a:ext>
                </a:extLst>
              </a:tr>
              <a:tr h="190500">
                <a:tc>
                  <a:txBody>
                    <a:bodyPr/>
                    <a:lstStyle/>
                    <a:p>
                      <a:pPr algn="l" fontAlgn="b"/>
                      <a:r>
                        <a:rPr lang="en-US" sz="1200" u="none" strike="noStrike">
                          <a:effectLst/>
                        </a:rPr>
                        <a:t>Red Bone Marrow</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dirty="0">
                          <a:effectLst/>
                        </a:rPr>
                        <a:t>0.12</a:t>
                      </a:r>
                      <a:endParaRPr lang="en-US" sz="1200" b="0" i="0" u="none" strike="noStrike" dirty="0">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Thyroid</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0.04</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2"/>
                  </a:ext>
                </a:extLst>
              </a:tr>
              <a:tr h="190500">
                <a:tc>
                  <a:txBody>
                    <a:bodyPr/>
                    <a:lstStyle/>
                    <a:p>
                      <a:pPr algn="l" fontAlgn="b"/>
                      <a:r>
                        <a:rPr lang="en-US" sz="1200" u="none" strike="noStrike">
                          <a:effectLst/>
                        </a:rPr>
                        <a:t>Colon</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dirty="0">
                          <a:effectLst/>
                        </a:rPr>
                        <a:t>0.12</a:t>
                      </a:r>
                      <a:endParaRPr lang="en-US" sz="1200" b="0" i="0" u="none" strike="noStrike" dirty="0">
                        <a:solidFill>
                          <a:srgbClr val="000000"/>
                        </a:solidFill>
                        <a:effectLst/>
                        <a:latin typeface="Calibri"/>
                      </a:endParaRPr>
                    </a:p>
                  </a:txBody>
                  <a:tcPr marL="9525" marR="9525" marT="9525" marB="0" anchor="ctr"/>
                </a:tc>
                <a:tc>
                  <a:txBody>
                    <a:bodyPr/>
                    <a:lstStyle/>
                    <a:p>
                      <a:pPr algn="l" fontAlgn="b"/>
                      <a:r>
                        <a:rPr lang="en-US" sz="1200" u="none" strike="noStrike" dirty="0">
                          <a:effectLst/>
                        </a:rPr>
                        <a:t> </a:t>
                      </a:r>
                      <a:endParaRPr lang="en-US" sz="1200" b="0" i="0" u="none" strike="noStrike" dirty="0">
                        <a:solidFill>
                          <a:srgbClr val="000000"/>
                        </a:solidFill>
                        <a:effectLst/>
                        <a:latin typeface="Calibri"/>
                      </a:endParaRPr>
                    </a:p>
                  </a:txBody>
                  <a:tcPr marL="9525" marR="9525" marT="9525" marB="0" anchor="b"/>
                </a:tc>
                <a:tc>
                  <a:txBody>
                    <a:bodyPr/>
                    <a:lstStyle/>
                    <a:p>
                      <a:pPr algn="l" fontAlgn="b"/>
                      <a:r>
                        <a:rPr lang="en-US" sz="1200" u="none" strike="noStrike" dirty="0">
                          <a:effectLst/>
                        </a:rPr>
                        <a:t>Skin</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0.01</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3"/>
                  </a:ext>
                </a:extLst>
              </a:tr>
              <a:tr h="190500">
                <a:tc>
                  <a:txBody>
                    <a:bodyPr/>
                    <a:lstStyle/>
                    <a:p>
                      <a:pPr algn="l" fontAlgn="b"/>
                      <a:r>
                        <a:rPr lang="en-US" sz="1200" u="none" strike="noStrike">
                          <a:effectLst/>
                        </a:rPr>
                        <a:t>Lung</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0.12</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Bone surface</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0.01</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4"/>
                  </a:ext>
                </a:extLst>
              </a:tr>
              <a:tr h="190500">
                <a:tc>
                  <a:txBody>
                    <a:bodyPr/>
                    <a:lstStyle/>
                    <a:p>
                      <a:pPr algn="l" fontAlgn="b"/>
                      <a:r>
                        <a:rPr lang="en-US" sz="1200" u="none" strike="noStrike">
                          <a:effectLst/>
                        </a:rPr>
                        <a:t>Stomach</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0.12</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Salivary glands</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0.01</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5"/>
                  </a:ext>
                </a:extLst>
              </a:tr>
              <a:tr h="190500">
                <a:tc>
                  <a:txBody>
                    <a:bodyPr/>
                    <a:lstStyle/>
                    <a:p>
                      <a:pPr algn="l" fontAlgn="b"/>
                      <a:r>
                        <a:rPr lang="en-US" sz="1200" u="none" strike="noStrike">
                          <a:effectLst/>
                        </a:rPr>
                        <a:t>Breasts</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0.12</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Brain</a:t>
                      </a:r>
                      <a:endParaRPr lang="en-US" sz="1200" b="0" i="0" u="none" strike="noStrike" dirty="0">
                        <a:solidFill>
                          <a:srgbClr val="000000"/>
                        </a:solidFill>
                        <a:effectLst/>
                        <a:latin typeface="Calibri"/>
                      </a:endParaRPr>
                    </a:p>
                  </a:txBody>
                  <a:tcPr marL="9525" marR="9525" marT="9525" marB="0" anchor="b"/>
                </a:tc>
                <a:tc>
                  <a:txBody>
                    <a:bodyPr/>
                    <a:lstStyle/>
                    <a:p>
                      <a:pPr algn="r" fontAlgn="ctr"/>
                      <a:r>
                        <a:rPr lang="en-US" sz="1200" u="none" strike="noStrike">
                          <a:effectLst/>
                        </a:rPr>
                        <a:t>0.01</a:t>
                      </a:r>
                      <a:endParaRPr lang="en-US" sz="1200" b="0" i="0" u="none" strike="noStrike">
                        <a:solidFill>
                          <a:srgbClr val="000000"/>
                        </a:solidFill>
                        <a:effectLst/>
                        <a:latin typeface="Calibri"/>
                      </a:endParaRPr>
                    </a:p>
                  </a:txBody>
                  <a:tcPr marL="9525" marR="9525" marT="9525" marB="0" anchor="ctr"/>
                </a:tc>
                <a:extLst>
                  <a:ext uri="{0D108BD9-81ED-4DB2-BD59-A6C34878D82A}">
                    <a16:rowId xmlns:a16="http://schemas.microsoft.com/office/drawing/2014/main" val="10006"/>
                  </a:ext>
                </a:extLst>
              </a:tr>
              <a:tr h="190500">
                <a:tc>
                  <a:txBody>
                    <a:bodyPr/>
                    <a:lstStyle/>
                    <a:p>
                      <a:pPr algn="l" fontAlgn="b"/>
                      <a:r>
                        <a:rPr lang="en-US" sz="1200" u="none" strike="noStrike">
                          <a:effectLst/>
                        </a:rPr>
                        <a:t>Bladder</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0.04</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ctr"/>
                      <a:r>
                        <a:rPr lang="en-US" sz="1200" u="none" strike="noStrike" dirty="0">
                          <a:effectLst/>
                        </a:rPr>
                        <a:t>Remainder of body</a:t>
                      </a:r>
                      <a:endParaRPr lang="en-US" sz="1200" b="0" i="0" u="none" strike="noStrike" dirty="0">
                        <a:solidFill>
                          <a:srgbClr val="000000"/>
                        </a:solidFill>
                        <a:effectLst/>
                        <a:latin typeface="Calibri"/>
                      </a:endParaRPr>
                    </a:p>
                  </a:txBody>
                  <a:tcPr marL="9525" marR="9525" marT="9525" marB="0" anchor="ctr"/>
                </a:tc>
                <a:tc>
                  <a:txBody>
                    <a:bodyPr/>
                    <a:lstStyle/>
                    <a:p>
                      <a:pPr algn="r" fontAlgn="ctr"/>
                      <a:r>
                        <a:rPr lang="en-US" sz="1200" u="none" strike="noStrike" dirty="0">
                          <a:effectLst/>
                        </a:rPr>
                        <a:t>0.12 </a:t>
                      </a:r>
                      <a:endParaRPr lang="en-US" sz="1200" b="0" i="0" u="none" strike="noStrike" dirty="0">
                        <a:solidFill>
                          <a:srgbClr val="000000"/>
                        </a:solidFill>
                        <a:effectLst/>
                        <a:latin typeface="Calibri"/>
                      </a:endParaRPr>
                    </a:p>
                  </a:txBody>
                  <a:tcPr marL="9525" marR="9525" marT="9525" marB="0" anchor="ctr"/>
                </a:tc>
                <a:extLst>
                  <a:ext uri="{0D108BD9-81ED-4DB2-BD59-A6C34878D82A}">
                    <a16:rowId xmlns:a16="http://schemas.microsoft.com/office/drawing/2014/main" val="10007"/>
                  </a:ext>
                </a:extLst>
              </a:tr>
              <a:tr h="190500">
                <a:tc>
                  <a:txBody>
                    <a:bodyPr/>
                    <a:lstStyle/>
                    <a:p>
                      <a:pPr algn="l" fontAlgn="b"/>
                      <a:r>
                        <a:rPr lang="en-US" sz="1200" u="none" strike="noStrike">
                          <a:effectLst/>
                        </a:rPr>
                        <a:t>Liver</a:t>
                      </a:r>
                      <a:endParaRPr lang="en-US" sz="1200" b="0" i="0" u="none" strike="noStrike">
                        <a:solidFill>
                          <a:srgbClr val="000000"/>
                        </a:solidFill>
                        <a:effectLst/>
                        <a:latin typeface="Calibri"/>
                      </a:endParaRPr>
                    </a:p>
                  </a:txBody>
                  <a:tcPr marL="9525" marR="9525" marT="9525" marB="0" anchor="b"/>
                </a:tc>
                <a:tc>
                  <a:txBody>
                    <a:bodyPr/>
                    <a:lstStyle/>
                    <a:p>
                      <a:pPr algn="r" fontAlgn="ctr"/>
                      <a:r>
                        <a:rPr lang="en-US" sz="1200" u="none" strike="noStrike">
                          <a:effectLst/>
                        </a:rPr>
                        <a:t>0.04</a:t>
                      </a:r>
                      <a:endParaRPr lang="en-US" sz="1200" b="0" i="0" u="none" strike="noStrike">
                        <a:solidFill>
                          <a:srgbClr val="000000"/>
                        </a:solidFill>
                        <a:effectLst/>
                        <a:latin typeface="Calibri"/>
                      </a:endParaRPr>
                    </a:p>
                  </a:txBody>
                  <a:tcPr marL="9525" marR="9525" marT="9525" marB="0" anchor="ctr"/>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a:effectLst/>
                        </a:rPr>
                        <a:t> </a:t>
                      </a:r>
                      <a:endParaRPr lang="en-US" sz="1200" b="0" i="0" u="none" strike="noStrike">
                        <a:solidFill>
                          <a:srgbClr val="000000"/>
                        </a:solidFill>
                        <a:effectLst/>
                        <a:latin typeface="Calibri"/>
                      </a:endParaRPr>
                    </a:p>
                  </a:txBody>
                  <a:tcPr marL="9525" marR="9525" marT="9525" marB="0" anchor="b"/>
                </a:tc>
                <a:tc>
                  <a:txBody>
                    <a:bodyPr/>
                    <a:lstStyle/>
                    <a:p>
                      <a:pPr algn="l" fontAlgn="b"/>
                      <a:r>
                        <a:rPr lang="en-US" sz="1200" u="none" strike="noStrike" dirty="0">
                          <a:effectLst/>
                        </a:rPr>
                        <a:t> </a:t>
                      </a:r>
                      <a:endParaRPr lang="en-US" sz="12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bl>
          </a:graphicData>
        </a:graphic>
      </p:graphicFrame>
      <p:sp>
        <p:nvSpPr>
          <p:cNvPr id="5" name="TextBox 4"/>
          <p:cNvSpPr txBox="1"/>
          <p:nvPr/>
        </p:nvSpPr>
        <p:spPr>
          <a:xfrm>
            <a:off x="141968" y="3871208"/>
            <a:ext cx="799288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Different organs show different sensitivity to equivalent dose deposited</a:t>
            </a:r>
          </a:p>
        </p:txBody>
      </p:sp>
      <p:sp>
        <p:nvSpPr>
          <p:cNvPr id="7" name="Rectangle 6"/>
          <p:cNvSpPr/>
          <p:nvPr/>
        </p:nvSpPr>
        <p:spPr>
          <a:xfrm>
            <a:off x="6948264" y="2276872"/>
            <a:ext cx="1800942" cy="369332"/>
          </a:xfrm>
          <a:prstGeom prst="rect">
            <a:avLst/>
          </a:prstGeom>
        </p:spPr>
        <p:txBody>
          <a:bodyPr wrap="none">
            <a:spAutoFit/>
          </a:bodyPr>
          <a:lstStyle/>
          <a:p>
            <a:pPr eaLnBrk="1" fontAlgn="auto" hangingPunct="1">
              <a:spcBef>
                <a:spcPts val="0"/>
              </a:spcBef>
              <a:spcAft>
                <a:spcPts val="0"/>
              </a:spcAft>
            </a:pPr>
            <a:r>
              <a:rPr lang="en-US" sz="1800" dirty="0">
                <a:solidFill>
                  <a:prstClr val="black"/>
                </a:solidFill>
                <a:latin typeface="Calibri"/>
              </a:rPr>
              <a:t>Unit: Sievert (Sv) </a:t>
            </a:r>
          </a:p>
        </p:txBody>
      </p:sp>
      <p:sp>
        <p:nvSpPr>
          <p:cNvPr id="6" name="Rectangle 5"/>
          <p:cNvSpPr/>
          <p:nvPr/>
        </p:nvSpPr>
        <p:spPr>
          <a:xfrm>
            <a:off x="6084168" y="2204864"/>
            <a:ext cx="576064" cy="4413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
        <p:nvSpPr>
          <p:cNvPr id="8" name="Rectangle 7"/>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143074357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b="1" dirty="0"/>
              <a:t>Ambient-dose-equivalent, H*(10)</a:t>
            </a:r>
            <a:endParaRPr lang="en-US" dirty="0"/>
          </a:p>
        </p:txBody>
      </p:sp>
      <p:sp>
        <p:nvSpPr>
          <p:cNvPr id="3" name="Content Placeholder 2"/>
          <p:cNvSpPr>
            <a:spLocks noGrp="1"/>
          </p:cNvSpPr>
          <p:nvPr>
            <p:ph idx="1"/>
          </p:nvPr>
        </p:nvSpPr>
        <p:spPr>
          <a:xfrm>
            <a:off x="457200" y="1340768"/>
            <a:ext cx="8229600" cy="4525963"/>
          </a:xfrm>
        </p:spPr>
        <p:txBody>
          <a:bodyPr>
            <a:normAutofit/>
          </a:bodyPr>
          <a:lstStyle/>
          <a:p>
            <a:pPr marL="0" indent="0">
              <a:buNone/>
            </a:pPr>
            <a:r>
              <a:rPr lang="en-US" sz="1800" dirty="0"/>
              <a:t>denotes the operational dose quantity used for area monitoring of penetrating radiation. Such a quantity is required since the effective dose is not directly measurable (different weighting factors for organs and particles). The H*(10) quantity is measured via the ICRU sphere: </a:t>
            </a:r>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r>
              <a:rPr lang="en-US" sz="1800" dirty="0"/>
              <a:t>ICRU sphere: A sphere of 30 cm diameter made of </a:t>
            </a:r>
            <a:r>
              <a:rPr lang="en-US" sz="1800" dirty="0">
                <a:hlinkClick r:id="rId2" action="ppaction://hlinkfile" tooltip="Tissue equivalent material"/>
              </a:rPr>
              <a:t>tissue equivalent material</a:t>
            </a:r>
            <a:r>
              <a:rPr lang="en-US" sz="1800" dirty="0"/>
              <a:t> with a density of 1 g/cm</a:t>
            </a:r>
            <a:r>
              <a:rPr lang="en-US" sz="1800" baseline="30000" dirty="0"/>
              <a:t>3</a:t>
            </a:r>
            <a:r>
              <a:rPr lang="en-US" sz="1800" dirty="0"/>
              <a:t> and a mass composition of 76.2% oxygen, 11.1% carbon, 10.1% hydrogen and 2.6% nitrogen</a:t>
            </a:r>
          </a:p>
        </p:txBody>
      </p:sp>
      <p:sp>
        <p:nvSpPr>
          <p:cNvPr id="4" name="Oval 3"/>
          <p:cNvSpPr/>
          <p:nvPr/>
        </p:nvSpPr>
        <p:spPr>
          <a:xfrm>
            <a:off x="4067944" y="2868227"/>
            <a:ext cx="1512168" cy="151216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eaLnBrk="1" fontAlgn="auto" hangingPunct="1">
              <a:spcBef>
                <a:spcPts val="0"/>
              </a:spcBef>
              <a:spcAft>
                <a:spcPts val="0"/>
              </a:spcAft>
            </a:pPr>
            <a:endParaRPr lang="en-US" sz="1800">
              <a:solidFill>
                <a:prstClr val="black"/>
              </a:solidFill>
            </a:endParaRPr>
          </a:p>
        </p:txBody>
      </p:sp>
      <p:sp>
        <p:nvSpPr>
          <p:cNvPr id="5" name="Oval 4"/>
          <p:cNvSpPr/>
          <p:nvPr/>
        </p:nvSpPr>
        <p:spPr>
          <a:xfrm>
            <a:off x="5508104" y="3529608"/>
            <a:ext cx="45719" cy="47351"/>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cxnSp>
        <p:nvCxnSpPr>
          <p:cNvPr id="7" name="Straight Arrow Connector 6"/>
          <p:cNvCxnSpPr/>
          <p:nvPr/>
        </p:nvCxnSpPr>
        <p:spPr>
          <a:xfrm>
            <a:off x="1967424" y="2809528"/>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979712" y="3029662"/>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967424" y="3241576"/>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967424" y="3475710"/>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967424" y="3671507"/>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979712" y="3891765"/>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979712" y="4125899"/>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979712" y="4321696"/>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5" idx="7"/>
          </p:cNvCxnSpPr>
          <p:nvPr/>
        </p:nvCxnSpPr>
        <p:spPr>
          <a:xfrm flipH="1">
            <a:off x="5547128" y="3169568"/>
            <a:ext cx="897082" cy="3669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444208" y="2678286"/>
            <a:ext cx="1953638" cy="923330"/>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Dose equivalent in this point (10 mm inside the sphere)</a:t>
            </a:r>
          </a:p>
        </p:txBody>
      </p:sp>
      <p:cxnSp>
        <p:nvCxnSpPr>
          <p:cNvPr id="22" name="Straight Arrow Connector 21"/>
          <p:cNvCxnSpPr/>
          <p:nvPr/>
        </p:nvCxnSpPr>
        <p:spPr>
          <a:xfrm flipV="1">
            <a:off x="4824028" y="2953544"/>
            <a:ext cx="324036" cy="6707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rot="17825540">
            <a:off x="4565336" y="3020321"/>
            <a:ext cx="792088" cy="307777"/>
          </a:xfrm>
          <a:prstGeom prst="rect">
            <a:avLst/>
          </a:prstGeom>
          <a:noFill/>
        </p:spPr>
        <p:txBody>
          <a:bodyPr wrap="square" rtlCol="0">
            <a:spAutoFit/>
          </a:bodyPr>
          <a:lstStyle/>
          <a:p>
            <a:pPr eaLnBrk="1" fontAlgn="auto" hangingPunct="1">
              <a:spcBef>
                <a:spcPts val="0"/>
              </a:spcBef>
              <a:spcAft>
                <a:spcPts val="0"/>
              </a:spcAft>
            </a:pPr>
            <a:r>
              <a:rPr lang="en-US" sz="1400" dirty="0">
                <a:solidFill>
                  <a:prstClr val="black"/>
                </a:solidFill>
                <a:latin typeface="Calibri"/>
              </a:rPr>
              <a:t>30 cm</a:t>
            </a:r>
          </a:p>
        </p:txBody>
      </p:sp>
      <p:sp>
        <p:nvSpPr>
          <p:cNvPr id="24" name="Rectangle 23"/>
          <p:cNvSpPr/>
          <p:nvPr/>
        </p:nvSpPr>
        <p:spPr>
          <a:xfrm>
            <a:off x="6480019" y="3891765"/>
            <a:ext cx="1800942" cy="369332"/>
          </a:xfrm>
          <a:prstGeom prst="rect">
            <a:avLst/>
          </a:prstGeom>
        </p:spPr>
        <p:txBody>
          <a:bodyPr wrap="none">
            <a:spAutoFit/>
          </a:bodyPr>
          <a:lstStyle/>
          <a:p>
            <a:pPr eaLnBrk="1" fontAlgn="auto" hangingPunct="1">
              <a:spcBef>
                <a:spcPts val="0"/>
              </a:spcBef>
              <a:spcAft>
                <a:spcPts val="0"/>
              </a:spcAft>
            </a:pPr>
            <a:r>
              <a:rPr lang="en-US" sz="1800" dirty="0">
                <a:solidFill>
                  <a:prstClr val="black"/>
                </a:solidFill>
                <a:latin typeface="Calibri"/>
              </a:rPr>
              <a:t>Unit: Sievert (Sv) </a:t>
            </a:r>
          </a:p>
        </p:txBody>
      </p:sp>
      <p:sp>
        <p:nvSpPr>
          <p:cNvPr id="25" name="TextBox 24"/>
          <p:cNvSpPr txBox="1"/>
          <p:nvPr/>
        </p:nvSpPr>
        <p:spPr>
          <a:xfrm>
            <a:off x="539552" y="6021288"/>
            <a:ext cx="7920880"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Ambient dose equivalent is a conservative measure for effective dose.</a:t>
            </a:r>
          </a:p>
        </p:txBody>
      </p:sp>
      <p:sp>
        <p:nvSpPr>
          <p:cNvPr id="20" name="Rectangle 19"/>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2412357664"/>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Cross section</a:t>
            </a:r>
          </a:p>
        </p:txBody>
      </p:sp>
      <p:sp>
        <p:nvSpPr>
          <p:cNvPr id="3" name="Content Placeholder 2"/>
          <p:cNvSpPr>
            <a:spLocks noGrp="1"/>
          </p:cNvSpPr>
          <p:nvPr>
            <p:ph idx="1"/>
          </p:nvPr>
        </p:nvSpPr>
        <p:spPr>
          <a:xfrm>
            <a:off x="457200" y="1340768"/>
            <a:ext cx="8229600" cy="4525963"/>
          </a:xfrm>
        </p:spPr>
        <p:txBody>
          <a:bodyPr/>
          <a:lstStyle/>
          <a:p>
            <a:r>
              <a:rPr lang="en-US" dirty="0"/>
              <a:t>The cross section (</a:t>
            </a:r>
            <a:r>
              <a:rPr lang="en-US" dirty="0">
                <a:latin typeface="Symbol" pitchFamily="18" charset="2"/>
              </a:rPr>
              <a:t>s)</a:t>
            </a:r>
            <a:r>
              <a:rPr lang="en-US" dirty="0"/>
              <a:t> of a target entity, for a particular interaction produced by incident particles is defined as: </a:t>
            </a:r>
          </a:p>
        </p:txBody>
      </p:sp>
      <mc:AlternateContent xmlns:mc="http://schemas.openxmlformats.org/markup-compatibility/2006" xmlns:a14="http://schemas.microsoft.com/office/drawing/2010/main">
        <mc:Choice Requires="a14">
          <p:sp>
            <p:nvSpPr>
              <p:cNvPr id="4" name="Rectangle 3"/>
              <p:cNvSpPr/>
              <p:nvPr/>
            </p:nvSpPr>
            <p:spPr>
              <a:xfrm>
                <a:off x="1043608" y="3231071"/>
                <a:ext cx="1224136" cy="846001"/>
              </a:xfrm>
              <a:prstGeom prst="rect">
                <a:avLst/>
              </a:prstGeom>
            </p:spPr>
            <p:txBody>
              <a:bodyPr wrap="square">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i="1" smtClean="0">
                          <a:solidFill>
                            <a:prstClr val="black"/>
                          </a:solidFill>
                          <a:latin typeface="Cambria Math"/>
                          <a:ea typeface="Cambria Math"/>
                        </a:rPr>
                        <m:t>𝜎</m:t>
                      </m:r>
                      <m:r>
                        <a:rPr lang="en-US" i="1" smtClean="0">
                          <a:solidFill>
                            <a:prstClr val="black"/>
                          </a:solidFill>
                          <a:latin typeface="Cambria Math"/>
                        </a:rPr>
                        <m:t>=</m:t>
                      </m:r>
                      <m:f>
                        <m:fPr>
                          <m:ctrlPr>
                            <a:rPr lang="en-US" i="1">
                              <a:solidFill>
                                <a:prstClr val="black"/>
                              </a:solidFill>
                              <a:latin typeface="Cambria Math" panose="02040503050406030204" pitchFamily="18" charset="0"/>
                            </a:rPr>
                          </m:ctrlPr>
                        </m:fPr>
                        <m:num>
                          <m:r>
                            <a:rPr lang="en-US" i="1" smtClean="0">
                              <a:solidFill>
                                <a:prstClr val="black"/>
                              </a:solidFill>
                              <a:latin typeface="Cambria Math"/>
                            </a:rPr>
                            <m:t>𝑃</m:t>
                          </m:r>
                        </m:num>
                        <m:den>
                          <m:r>
                            <a:rPr lang="en-US" i="1">
                              <a:solidFill>
                                <a:prstClr val="black"/>
                              </a:solidFill>
                              <a:latin typeface="Cambria Math"/>
                              <a:ea typeface="Cambria Math"/>
                            </a:rPr>
                            <m:t>𝜙</m:t>
                          </m:r>
                        </m:den>
                      </m:f>
                    </m:oMath>
                  </m:oMathPara>
                </a14:m>
                <a:endParaRPr lang="en-US" dirty="0">
                  <a:solidFill>
                    <a:prstClr val="black"/>
                  </a:solidFill>
                  <a:latin typeface="Calibri"/>
                </a:endParaRPr>
              </a:p>
            </p:txBody>
          </p:sp>
        </mc:Choice>
        <mc:Fallback xmlns="">
          <p:sp>
            <p:nvSpPr>
              <p:cNvPr id="4" name="Rectangle 3"/>
              <p:cNvSpPr>
                <a:spLocks noRot="1" noChangeAspect="1" noMove="1" noResize="1" noEditPoints="1" noAdjustHandles="1" noChangeArrowheads="1" noChangeShapeType="1" noTextEdit="1"/>
              </p:cNvSpPr>
              <p:nvPr/>
            </p:nvSpPr>
            <p:spPr>
              <a:xfrm>
                <a:off x="1043608" y="3231071"/>
                <a:ext cx="1224136" cy="846001"/>
              </a:xfrm>
              <a:prstGeom prst="rect">
                <a:avLst/>
              </a:prstGeom>
              <a:blipFill rotWithShape="1">
                <a:blip r:embed="rId2"/>
                <a:stretch>
                  <a:fillRect/>
                </a:stretch>
              </a:blipFill>
            </p:spPr>
            <p:txBody>
              <a:bodyPr/>
              <a:lstStyle/>
              <a:p>
                <a:r>
                  <a:rPr lang="en-US">
                    <a:noFill/>
                  </a:rPr>
                  <a:t> </a:t>
                </a:r>
              </a:p>
            </p:txBody>
          </p:sp>
        </mc:Fallback>
      </mc:AlternateContent>
      <p:sp>
        <p:nvSpPr>
          <p:cNvPr id="5" name="TextBox 4"/>
          <p:cNvSpPr txBox="1"/>
          <p:nvPr/>
        </p:nvSpPr>
        <p:spPr>
          <a:xfrm>
            <a:off x="395536" y="4322713"/>
            <a:ext cx="4212468" cy="923330"/>
          </a:xfrm>
          <a:prstGeom prst="rect">
            <a:avLst/>
          </a:prstGeom>
          <a:noFill/>
        </p:spPr>
        <p:txBody>
          <a:bodyPr wrap="square" rtlCol="0">
            <a:spAutoFit/>
          </a:bodyPr>
          <a:lstStyle/>
          <a:p>
            <a:pPr defTabSz="357188" eaLnBrk="1" fontAlgn="auto" hangingPunct="1">
              <a:spcBef>
                <a:spcPts val="0"/>
              </a:spcBef>
              <a:spcAft>
                <a:spcPts val="0"/>
              </a:spcAft>
            </a:pPr>
            <a:r>
              <a:rPr lang="en-US" sz="1800" dirty="0">
                <a:solidFill>
                  <a:prstClr val="black"/>
                </a:solidFill>
                <a:latin typeface="Calibri"/>
              </a:rPr>
              <a:t>P …	probability of interaction occurring in a 	given volume</a:t>
            </a:r>
          </a:p>
          <a:p>
            <a:pPr eaLnBrk="1" fontAlgn="auto" hangingPunct="1">
              <a:spcBef>
                <a:spcPts val="0"/>
              </a:spcBef>
              <a:spcAft>
                <a:spcPts val="0"/>
              </a:spcAft>
              <a:tabLst>
                <a:tab pos="357188" algn="l"/>
              </a:tabLst>
            </a:pPr>
            <a:r>
              <a:rPr lang="en-US" sz="1800" dirty="0">
                <a:solidFill>
                  <a:prstClr val="black"/>
                </a:solidFill>
                <a:latin typeface="Symbol" pitchFamily="18" charset="2"/>
              </a:rPr>
              <a:t>F</a:t>
            </a:r>
            <a:r>
              <a:rPr lang="en-US" sz="1800" dirty="0">
                <a:solidFill>
                  <a:prstClr val="black"/>
                </a:solidFill>
                <a:latin typeface="Calibri"/>
              </a:rPr>
              <a:t>  	fluence through the given volume</a:t>
            </a:r>
          </a:p>
        </p:txBody>
      </p:sp>
      <p:sp>
        <p:nvSpPr>
          <p:cNvPr id="6" name="TextBox 5"/>
          <p:cNvSpPr txBox="1"/>
          <p:nvPr/>
        </p:nvSpPr>
        <p:spPr>
          <a:xfrm>
            <a:off x="467544" y="5373216"/>
            <a:ext cx="8064896" cy="923330"/>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Unit of the cross section is m</a:t>
            </a:r>
            <a:r>
              <a:rPr lang="en-US" sz="1800" baseline="30000" dirty="0">
                <a:solidFill>
                  <a:prstClr val="black"/>
                </a:solidFill>
                <a:latin typeface="Calibri"/>
              </a:rPr>
              <a:t>2</a:t>
            </a:r>
            <a:r>
              <a:rPr lang="en-US" sz="1800" dirty="0">
                <a:solidFill>
                  <a:prstClr val="black"/>
                </a:solidFill>
                <a:latin typeface="Calibri"/>
              </a:rPr>
              <a:t>. A special unit for the cross section used is barn, which is defined by: </a:t>
            </a:r>
          </a:p>
          <a:p>
            <a:pPr eaLnBrk="1" fontAlgn="auto" hangingPunct="1">
              <a:spcBef>
                <a:spcPts val="0"/>
              </a:spcBef>
              <a:spcAft>
                <a:spcPts val="0"/>
              </a:spcAft>
            </a:pPr>
            <a:r>
              <a:rPr lang="en-US" sz="1800" dirty="0">
                <a:solidFill>
                  <a:prstClr val="black"/>
                </a:solidFill>
                <a:latin typeface="Calibri"/>
              </a:rPr>
              <a:t>		</a:t>
            </a:r>
            <a:r>
              <a:rPr lang="en-US" sz="1800" b="1" i="1" dirty="0">
                <a:solidFill>
                  <a:prstClr val="black"/>
                </a:solidFill>
                <a:latin typeface="Calibri"/>
              </a:rPr>
              <a:t>1 barn= 10</a:t>
            </a:r>
            <a:r>
              <a:rPr lang="en-US" sz="1800" b="1" i="1" baseline="30000" dirty="0">
                <a:solidFill>
                  <a:prstClr val="black"/>
                </a:solidFill>
                <a:latin typeface="Calibri"/>
              </a:rPr>
              <a:t>-28</a:t>
            </a:r>
            <a:r>
              <a:rPr lang="en-US" sz="1800" b="1" i="1" dirty="0">
                <a:solidFill>
                  <a:prstClr val="black"/>
                </a:solidFill>
                <a:latin typeface="Calibri"/>
              </a:rPr>
              <a:t> m</a:t>
            </a:r>
            <a:r>
              <a:rPr lang="en-US" sz="1800" b="1" i="1" baseline="30000" dirty="0">
                <a:solidFill>
                  <a:prstClr val="black"/>
                </a:solidFill>
                <a:latin typeface="Calibri"/>
              </a:rPr>
              <a:t>2</a:t>
            </a:r>
            <a:r>
              <a:rPr lang="en-US" sz="1800" b="1" i="1" dirty="0">
                <a:solidFill>
                  <a:prstClr val="black"/>
                </a:solidFill>
                <a:latin typeface="Calibri"/>
              </a:rPr>
              <a:t>= 10</a:t>
            </a:r>
            <a:r>
              <a:rPr lang="en-US" sz="1800" b="1" i="1" baseline="30000" dirty="0">
                <a:solidFill>
                  <a:prstClr val="black"/>
                </a:solidFill>
                <a:latin typeface="Calibri"/>
              </a:rPr>
              <a:t>-24 </a:t>
            </a:r>
            <a:r>
              <a:rPr lang="en-US" sz="1800" b="1" i="1" dirty="0">
                <a:solidFill>
                  <a:prstClr val="black"/>
                </a:solidFill>
                <a:latin typeface="Calibri"/>
              </a:rPr>
              <a:t>cm</a:t>
            </a:r>
            <a:r>
              <a:rPr lang="en-US" sz="1800" b="1" i="1" baseline="30000" dirty="0">
                <a:solidFill>
                  <a:prstClr val="black"/>
                </a:solidFill>
                <a:latin typeface="Calibri"/>
              </a:rPr>
              <a:t>2</a:t>
            </a:r>
          </a:p>
        </p:txBody>
      </p:sp>
      <p:cxnSp>
        <p:nvCxnSpPr>
          <p:cNvPr id="8" name="Straight Arrow Connector 7"/>
          <p:cNvCxnSpPr/>
          <p:nvPr/>
        </p:nvCxnSpPr>
        <p:spPr>
          <a:xfrm flipH="1">
            <a:off x="2267744" y="3861048"/>
            <a:ext cx="25922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860136" y="3399383"/>
            <a:ext cx="3816320" cy="923330"/>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Using the definition of the fluence applying the track length allows to use each target shape and size  </a:t>
            </a:r>
          </a:p>
        </p:txBody>
      </p:sp>
      <p:sp>
        <p:nvSpPr>
          <p:cNvPr id="10" name="Rectangle 9"/>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1769505503"/>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US" dirty="0"/>
              <a:t>Surface density (</a:t>
            </a:r>
            <a:r>
              <a:rPr lang="en-US" dirty="0" err="1"/>
              <a:t>Flaechendichte</a:t>
            </a:r>
            <a:r>
              <a:rPr lang="en-US" dirty="0"/>
              <a:t>) </a:t>
            </a:r>
          </a:p>
        </p:txBody>
      </p:sp>
      <mc:AlternateContent xmlns:mc="http://schemas.openxmlformats.org/markup-compatibility/2006" xmlns:a14="http://schemas.microsoft.com/office/drawing/2010/main">
        <mc:Choice Requires="a14">
          <p:sp>
            <p:nvSpPr>
              <p:cNvPr id="4" name="TextBox 3"/>
              <p:cNvSpPr txBox="1"/>
              <p:nvPr/>
            </p:nvSpPr>
            <p:spPr>
              <a:xfrm>
                <a:off x="611560" y="4385467"/>
                <a:ext cx="2437270" cy="461473"/>
              </a:xfrm>
              <a:prstGeom prst="rect">
                <a:avLst/>
              </a:prstGeom>
              <a:noFill/>
            </p:spPr>
            <p:txBody>
              <a:bodyPr wrap="none" rtlCol="0">
                <a:spAutoFit/>
              </a:bodyPr>
              <a:lstStyle/>
              <a:p>
                <a:pPr eaLnBrk="1" fontAlgn="auto" hangingPunct="1">
                  <a:spcBef>
                    <a:spcPts val="0"/>
                  </a:spcBef>
                  <a:spcAft>
                    <a:spcPts val="0"/>
                  </a:spcAft>
                </a:pPr>
                <a14:m>
                  <m:oMath xmlns:m="http://schemas.openxmlformats.org/officeDocument/2006/math">
                    <m:sSub>
                      <m:sSubPr>
                        <m:ctrlPr>
                          <a:rPr lang="en-US" sz="1800" i="1" smtClean="0">
                            <a:solidFill>
                              <a:prstClr val="black"/>
                            </a:solidFill>
                            <a:latin typeface="Cambria Math" panose="02040503050406030204" pitchFamily="18" charset="0"/>
                          </a:rPr>
                        </m:ctrlPr>
                      </m:sSubPr>
                      <m:e>
                        <m:r>
                          <a:rPr lang="en-US" sz="1800" i="1" smtClean="0">
                            <a:solidFill>
                              <a:prstClr val="black"/>
                            </a:solidFill>
                            <a:latin typeface="Cambria Math"/>
                            <a:ea typeface="Cambria Math"/>
                          </a:rPr>
                          <m:t>𝜌</m:t>
                        </m:r>
                      </m:e>
                      <m:sub>
                        <m:r>
                          <a:rPr lang="en-US" sz="1800" i="1" smtClean="0">
                            <a:solidFill>
                              <a:prstClr val="black"/>
                            </a:solidFill>
                            <a:latin typeface="Cambria Math"/>
                          </a:rPr>
                          <m:t>𝐴</m:t>
                        </m:r>
                      </m:sub>
                    </m:sSub>
                    <m:r>
                      <a:rPr lang="en-US" sz="1800" i="1" smtClean="0">
                        <a:solidFill>
                          <a:prstClr val="black"/>
                        </a:solidFill>
                        <a:latin typeface="Cambria Math"/>
                      </a:rPr>
                      <m:t>=</m:t>
                    </m:r>
                    <m:f>
                      <m:fPr>
                        <m:ctrlPr>
                          <a:rPr lang="en-US" sz="1800" i="1" smtClean="0">
                            <a:solidFill>
                              <a:prstClr val="black"/>
                            </a:solidFill>
                            <a:latin typeface="Cambria Math" panose="02040503050406030204" pitchFamily="18" charset="0"/>
                          </a:rPr>
                        </m:ctrlPr>
                      </m:fPr>
                      <m:num>
                        <m:r>
                          <a:rPr lang="en-US" sz="1800" i="1" smtClean="0">
                            <a:solidFill>
                              <a:prstClr val="black"/>
                            </a:solidFill>
                            <a:latin typeface="Cambria Math"/>
                          </a:rPr>
                          <m:t>𝑚</m:t>
                        </m:r>
                      </m:num>
                      <m:den>
                        <m:r>
                          <a:rPr lang="en-US" sz="1800" i="1" smtClean="0">
                            <a:solidFill>
                              <a:prstClr val="black"/>
                            </a:solidFill>
                            <a:latin typeface="Cambria Math"/>
                          </a:rPr>
                          <m:t>𝐴</m:t>
                        </m:r>
                      </m:den>
                    </m:f>
                  </m:oMath>
                </a14:m>
                <a:r>
                  <a:rPr lang="en-US" sz="1800" dirty="0">
                    <a:solidFill>
                      <a:prstClr val="black"/>
                    </a:solidFill>
                    <a:latin typeface="Calibri"/>
                  </a:rPr>
                  <a:t> =</a:t>
                </a:r>
                <a14:m>
                  <m:oMath xmlns:m="http://schemas.openxmlformats.org/officeDocument/2006/math">
                    <m:r>
                      <a:rPr lang="en-US" sz="1800" smtClean="0">
                        <a:solidFill>
                          <a:prstClr val="black"/>
                        </a:solidFill>
                        <a:latin typeface="Cambria Math"/>
                        <a:ea typeface="Cambria Math"/>
                      </a:rPr>
                      <m:t> </m:t>
                    </m:r>
                    <m:nary>
                      <m:naryPr>
                        <m:limLoc m:val="undOvr"/>
                        <m:subHide m:val="on"/>
                        <m:supHide m:val="on"/>
                        <m:ctrlPr>
                          <a:rPr lang="en-US" sz="1800" i="1" smtClean="0">
                            <a:solidFill>
                              <a:prstClr val="black"/>
                            </a:solidFill>
                            <a:latin typeface="Cambria Math" panose="02040503050406030204" pitchFamily="18" charset="0"/>
                            <a:ea typeface="Cambria Math"/>
                          </a:rPr>
                        </m:ctrlPr>
                      </m:naryPr>
                      <m:sub/>
                      <m:sup/>
                      <m:e>
                        <m:r>
                          <a:rPr lang="en-US" sz="1800" i="1">
                            <a:solidFill>
                              <a:prstClr val="black"/>
                            </a:solidFill>
                            <a:latin typeface="Cambria Math"/>
                            <a:ea typeface="Cambria Math"/>
                          </a:rPr>
                          <m:t>𝜌</m:t>
                        </m:r>
                        <m:r>
                          <a:rPr lang="en-US" sz="1800" i="1">
                            <a:solidFill>
                              <a:prstClr val="black"/>
                            </a:solidFill>
                            <a:latin typeface="Cambria Math"/>
                            <a:ea typeface="Cambria Math"/>
                          </a:rPr>
                          <m:t>∙</m:t>
                        </m:r>
                        <m:r>
                          <a:rPr lang="en-US" sz="1800" i="1" smtClean="0">
                            <a:solidFill>
                              <a:prstClr val="black"/>
                            </a:solidFill>
                            <a:latin typeface="Cambria Math"/>
                            <a:ea typeface="Cambria Math"/>
                          </a:rPr>
                          <m:t>𝑑</m:t>
                        </m:r>
                        <m:r>
                          <a:rPr lang="en-US" sz="1800" i="1">
                            <a:solidFill>
                              <a:prstClr val="black"/>
                            </a:solidFill>
                            <a:latin typeface="Cambria Math"/>
                            <a:ea typeface="Cambria Math"/>
                          </a:rPr>
                          <m:t>𝑙</m:t>
                        </m:r>
                      </m:e>
                    </m:nary>
                  </m:oMath>
                </a14:m>
                <a:r>
                  <a:rPr lang="en-US" sz="1800" dirty="0">
                    <a:solidFill>
                      <a:prstClr val="black"/>
                    </a:solidFill>
                    <a:latin typeface="Calibri"/>
                    <a:ea typeface="Cambria Math"/>
                  </a:rPr>
                  <a:t> </a:t>
                </a:r>
                <a:r>
                  <a:rPr lang="en-US" sz="1800" dirty="0">
                    <a:solidFill>
                      <a:prstClr val="black"/>
                    </a:solidFill>
                    <a:latin typeface="Calibri"/>
                  </a:rPr>
                  <a:t>= </a:t>
                </a:r>
                <a14:m>
                  <m:oMath xmlns:m="http://schemas.openxmlformats.org/officeDocument/2006/math">
                    <m:r>
                      <a:rPr lang="en-US" sz="1800" i="1">
                        <a:solidFill>
                          <a:prstClr val="black"/>
                        </a:solidFill>
                        <a:latin typeface="Cambria Math"/>
                        <a:ea typeface="Cambria Math"/>
                      </a:rPr>
                      <m:t>𝜌</m:t>
                    </m:r>
                  </m:oMath>
                </a14:m>
                <a:r>
                  <a:rPr lang="en-US" sz="1800" dirty="0">
                    <a:solidFill>
                      <a:prstClr val="black"/>
                    </a:solidFill>
                    <a:latin typeface="Calibri"/>
                    <a:ea typeface="Cambria Math"/>
                  </a:rPr>
                  <a:t> </a:t>
                </a:r>
                <a14:m>
                  <m:oMath xmlns:m="http://schemas.openxmlformats.org/officeDocument/2006/math">
                    <m:r>
                      <a:rPr lang="en-US" sz="1800" i="1">
                        <a:solidFill>
                          <a:prstClr val="black"/>
                        </a:solidFill>
                        <a:latin typeface="Cambria Math"/>
                        <a:ea typeface="Cambria Math"/>
                      </a:rPr>
                      <m:t>∙</m:t>
                    </m:r>
                    <m:r>
                      <a:rPr lang="en-US" sz="1800" i="1">
                        <a:solidFill>
                          <a:prstClr val="black"/>
                        </a:solidFill>
                        <a:latin typeface="Cambria Math"/>
                        <a:ea typeface="Cambria Math"/>
                      </a:rPr>
                      <m:t>𝑙</m:t>
                    </m:r>
                  </m:oMath>
                </a14:m>
                <a:r>
                  <a:rPr lang="en-US" sz="1800" dirty="0">
                    <a:solidFill>
                      <a:prstClr val="black"/>
                    </a:solidFill>
                    <a:latin typeface="Calibri"/>
                  </a:rPr>
                  <a:t> </a:t>
                </a:r>
              </a:p>
            </p:txBody>
          </p:sp>
        </mc:Choice>
        <mc:Fallback xmlns="">
          <p:sp>
            <p:nvSpPr>
              <p:cNvPr id="4" name="TextBox 3"/>
              <p:cNvSpPr txBox="1">
                <a:spLocks noRot="1" noChangeAspect="1" noMove="1" noResize="1" noEditPoints="1" noAdjustHandles="1" noChangeArrowheads="1" noChangeShapeType="1" noTextEdit="1"/>
              </p:cNvSpPr>
              <p:nvPr/>
            </p:nvSpPr>
            <p:spPr>
              <a:xfrm>
                <a:off x="611560" y="4385467"/>
                <a:ext cx="2437270" cy="461473"/>
              </a:xfrm>
              <a:prstGeom prst="rect">
                <a:avLst/>
              </a:prstGeom>
              <a:blipFill rotWithShape="1">
                <a:blip r:embed="rId2"/>
                <a:stretch>
                  <a:fillRect t="-111842" b="-167105"/>
                </a:stretch>
              </a:blipFill>
            </p:spPr>
            <p:txBody>
              <a:bodyPr/>
              <a:lstStyle/>
              <a:p>
                <a:r>
                  <a:rPr lang="en-US">
                    <a:noFill/>
                  </a:rPr>
                  <a:t> </a:t>
                </a:r>
              </a:p>
            </p:txBody>
          </p:sp>
        </mc:Fallback>
      </mc:AlternateContent>
      <p:sp>
        <p:nvSpPr>
          <p:cNvPr id="5" name="TextBox 4"/>
          <p:cNvSpPr txBox="1"/>
          <p:nvPr/>
        </p:nvSpPr>
        <p:spPr>
          <a:xfrm>
            <a:off x="4273513" y="5076089"/>
            <a:ext cx="3960440"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Unit: kg/m</a:t>
            </a:r>
            <a:r>
              <a:rPr lang="en-US" sz="1800" baseline="30000" dirty="0">
                <a:solidFill>
                  <a:prstClr val="black"/>
                </a:solidFill>
                <a:latin typeface="Calibri"/>
              </a:rPr>
              <a:t>2</a:t>
            </a:r>
          </a:p>
        </p:txBody>
      </p:sp>
      <p:sp>
        <p:nvSpPr>
          <p:cNvPr id="6" name="TextBox 5"/>
          <p:cNvSpPr txBox="1"/>
          <p:nvPr/>
        </p:nvSpPr>
        <p:spPr>
          <a:xfrm>
            <a:off x="611560" y="1196752"/>
            <a:ext cx="7704856" cy="923330"/>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Mass per unit area: </a:t>
            </a:r>
          </a:p>
          <a:p>
            <a:pPr eaLnBrk="1" fontAlgn="auto" hangingPunct="1">
              <a:spcBef>
                <a:spcPts val="0"/>
              </a:spcBef>
              <a:spcAft>
                <a:spcPts val="0"/>
              </a:spcAft>
            </a:pPr>
            <a:r>
              <a:rPr lang="en-US" sz="1800" dirty="0">
                <a:solidFill>
                  <a:prstClr val="black"/>
                </a:solidFill>
                <a:latin typeface="Calibri"/>
              </a:rPr>
              <a:t>Explanation: Mass along a straight line starting at a given surface normalized to the size of the surface</a:t>
            </a:r>
          </a:p>
        </p:txBody>
      </p:sp>
      <p:grpSp>
        <p:nvGrpSpPr>
          <p:cNvPr id="21" name="Group 20"/>
          <p:cNvGrpSpPr/>
          <p:nvPr/>
        </p:nvGrpSpPr>
        <p:grpSpPr>
          <a:xfrm>
            <a:off x="2267744" y="2276872"/>
            <a:ext cx="3939530" cy="1869203"/>
            <a:chOff x="3059832" y="2557346"/>
            <a:chExt cx="3939530" cy="1869203"/>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0628" b="13278"/>
            <a:stretch/>
          </p:blipFill>
          <p:spPr bwMode="auto">
            <a:xfrm>
              <a:off x="3131840" y="2557346"/>
              <a:ext cx="3867522" cy="15314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3059832" y="4057217"/>
              <a:ext cx="43204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A</a:t>
              </a:r>
            </a:p>
          </p:txBody>
        </p:sp>
        <p:sp>
          <p:nvSpPr>
            <p:cNvPr id="15" name="TextBox 14"/>
            <p:cNvSpPr txBox="1"/>
            <p:nvPr/>
          </p:nvSpPr>
          <p:spPr>
            <a:xfrm>
              <a:off x="5148064" y="3419708"/>
              <a:ext cx="504056"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l</a:t>
              </a:r>
            </a:p>
          </p:txBody>
        </p:sp>
        <p:cxnSp>
          <p:nvCxnSpPr>
            <p:cNvPr id="17" name="Straight Arrow Connector 16"/>
            <p:cNvCxnSpPr/>
            <p:nvPr/>
          </p:nvCxnSpPr>
          <p:spPr>
            <a:xfrm flipV="1">
              <a:off x="3275856" y="3861049"/>
              <a:ext cx="288032" cy="360039"/>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flipV="1">
              <a:off x="3635896" y="2913236"/>
              <a:ext cx="2952328" cy="116383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4139952" y="4277663"/>
            <a:ext cx="2376264" cy="646331"/>
          </a:xfrm>
          <a:prstGeom prst="rect">
            <a:avLst/>
          </a:prstGeom>
          <a:noFill/>
        </p:spPr>
        <p:txBody>
          <a:bodyPr wrap="square" rtlCol="0">
            <a:spAutoFit/>
          </a:bodyPr>
          <a:lstStyle/>
          <a:p>
            <a:pPr eaLnBrk="1" fontAlgn="auto" hangingPunct="1">
              <a:spcBef>
                <a:spcPts val="0"/>
              </a:spcBef>
              <a:spcAft>
                <a:spcPts val="0"/>
              </a:spcAft>
            </a:pPr>
            <a:r>
              <a:rPr lang="en-US" sz="1800" dirty="0" err="1">
                <a:solidFill>
                  <a:prstClr val="black"/>
                </a:solidFill>
                <a:latin typeface="Symbol" pitchFamily="18" charset="2"/>
              </a:rPr>
              <a:t>r</a:t>
            </a:r>
            <a:r>
              <a:rPr lang="en-US" sz="1800" baseline="-25000" dirty="0" err="1">
                <a:solidFill>
                  <a:prstClr val="black"/>
                </a:solidFill>
                <a:latin typeface="Symbol" pitchFamily="18" charset="2"/>
              </a:rPr>
              <a:t>A</a:t>
            </a:r>
            <a:r>
              <a:rPr lang="en-US" sz="1800" dirty="0">
                <a:solidFill>
                  <a:prstClr val="black"/>
                </a:solidFill>
                <a:latin typeface="Calibri"/>
              </a:rPr>
              <a:t> … surface density</a:t>
            </a:r>
          </a:p>
          <a:p>
            <a:pPr eaLnBrk="1" fontAlgn="auto" hangingPunct="1">
              <a:spcBef>
                <a:spcPts val="0"/>
              </a:spcBef>
              <a:spcAft>
                <a:spcPts val="0"/>
              </a:spcAft>
            </a:pPr>
            <a:r>
              <a:rPr lang="en-US" sz="1800" dirty="0">
                <a:solidFill>
                  <a:prstClr val="black"/>
                </a:solidFill>
                <a:latin typeface="Symbol" pitchFamily="18" charset="2"/>
              </a:rPr>
              <a:t>r </a:t>
            </a:r>
            <a:r>
              <a:rPr lang="en-US" sz="1800" dirty="0">
                <a:solidFill>
                  <a:prstClr val="black"/>
                </a:solidFill>
                <a:latin typeface="Calibri"/>
              </a:rPr>
              <a:t>  …  density</a:t>
            </a:r>
          </a:p>
        </p:txBody>
      </p:sp>
      <p:cxnSp>
        <p:nvCxnSpPr>
          <p:cNvPr id="7" name="Straight Arrow Connector 6"/>
          <p:cNvCxnSpPr/>
          <p:nvPr/>
        </p:nvCxnSpPr>
        <p:spPr>
          <a:xfrm flipV="1">
            <a:off x="2411760" y="4797152"/>
            <a:ext cx="0" cy="2520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907704" y="5013176"/>
            <a:ext cx="1368152"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If </a:t>
            </a:r>
            <a:r>
              <a:rPr lang="en-US" sz="1800" dirty="0">
                <a:solidFill>
                  <a:prstClr val="black"/>
                </a:solidFill>
                <a:latin typeface="Symbol" pitchFamily="18" charset="2"/>
              </a:rPr>
              <a:t>r</a:t>
            </a:r>
            <a:r>
              <a:rPr lang="en-US" sz="1800" dirty="0">
                <a:solidFill>
                  <a:prstClr val="black"/>
                </a:solidFill>
                <a:latin typeface="Calibri"/>
              </a:rPr>
              <a:t> = const.</a:t>
            </a:r>
          </a:p>
        </p:txBody>
      </p:sp>
      <p:sp>
        <p:nvSpPr>
          <p:cNvPr id="11" name="Rectangle 10"/>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1099435517"/>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US" dirty="0"/>
              <a:t>Activity</a:t>
            </a:r>
          </a:p>
        </p:txBody>
      </p:sp>
      <p:sp>
        <p:nvSpPr>
          <p:cNvPr id="3" name="Content Placeholder 2"/>
          <p:cNvSpPr>
            <a:spLocks noGrp="1"/>
          </p:cNvSpPr>
          <p:nvPr>
            <p:ph idx="1"/>
          </p:nvPr>
        </p:nvSpPr>
        <p:spPr>
          <a:xfrm>
            <a:off x="457200" y="1412777"/>
            <a:ext cx="8229600" cy="1800200"/>
          </a:xfrm>
        </p:spPr>
        <p:txBody>
          <a:bodyPr/>
          <a:lstStyle/>
          <a:p>
            <a:r>
              <a:rPr lang="en-US" dirty="0"/>
              <a:t>Decays of a radioactive material per time unit</a:t>
            </a:r>
          </a:p>
        </p:txBody>
      </p:sp>
      <mc:AlternateContent xmlns:mc="http://schemas.openxmlformats.org/markup-compatibility/2006" xmlns:a14="http://schemas.microsoft.com/office/drawing/2010/main">
        <mc:Choice Requires="a14">
          <p:sp>
            <p:nvSpPr>
              <p:cNvPr id="4" name="TextBox 3"/>
              <p:cNvSpPr txBox="1"/>
              <p:nvPr/>
            </p:nvSpPr>
            <p:spPr>
              <a:xfrm>
                <a:off x="2843808" y="2348880"/>
                <a:ext cx="1236236" cy="634276"/>
              </a:xfrm>
              <a:prstGeom prst="rect">
                <a:avLst/>
              </a:prstGeom>
              <a:noFill/>
            </p:spPr>
            <p:txBody>
              <a:bodyPr wrap="none" rtlCol="0">
                <a:spAutoFit/>
              </a:bodyPr>
              <a:lstStyle/>
              <a:p>
                <a:pPr eaLnBrk="1" fontAlgn="auto" hangingPunct="1">
                  <a:spcBef>
                    <a:spcPts val="0"/>
                  </a:spcBef>
                  <a:spcAft>
                    <a:spcPts val="0"/>
                  </a:spcAft>
                </a:pPr>
                <a14:m>
                  <m:oMath xmlns:m="http://schemas.openxmlformats.org/officeDocument/2006/math">
                    <m:r>
                      <a:rPr lang="en-US" i="1" smtClean="0">
                        <a:solidFill>
                          <a:prstClr val="black"/>
                        </a:solidFill>
                        <a:latin typeface="Cambria Math"/>
                        <a:ea typeface="Cambria Math"/>
                      </a:rPr>
                      <m:t>𝐴</m:t>
                    </m:r>
                    <m:r>
                      <a:rPr lang="en-US"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a:solidFill>
                              <a:prstClr val="black"/>
                            </a:solidFill>
                            <a:latin typeface="Cambria Math"/>
                          </a:rPr>
                          <m:t>d</m:t>
                        </m:r>
                        <m:r>
                          <a:rPr lang="en-US" i="1" smtClean="0">
                            <a:solidFill>
                              <a:prstClr val="black"/>
                            </a:solidFill>
                            <a:latin typeface="Cambria Math"/>
                          </a:rPr>
                          <m:t>𝑁</m:t>
                        </m:r>
                      </m:num>
                      <m:den>
                        <m:r>
                          <m:rPr>
                            <m:sty m:val="p"/>
                          </m:rPr>
                          <a:rPr lang="en-US" smtClean="0">
                            <a:solidFill>
                              <a:prstClr val="black"/>
                            </a:solidFill>
                            <a:latin typeface="Cambria Math"/>
                          </a:rPr>
                          <m:t>d</m:t>
                        </m:r>
                        <m:r>
                          <a:rPr lang="en-US" i="1" smtClean="0">
                            <a:solidFill>
                              <a:prstClr val="black"/>
                            </a:solidFill>
                            <a:latin typeface="Cambria Math"/>
                          </a:rPr>
                          <m:t>𝑡</m:t>
                        </m:r>
                      </m:den>
                    </m:f>
                  </m:oMath>
                </a14:m>
                <a:r>
                  <a:rPr lang="en-US" dirty="0">
                    <a:solidFill>
                      <a:prstClr val="black"/>
                    </a:solidFill>
                    <a:latin typeface="Calibri"/>
                  </a:rPr>
                  <a:t>  </a:t>
                </a:r>
              </a:p>
            </p:txBody>
          </p:sp>
        </mc:Choice>
        <mc:Fallback xmlns="">
          <p:sp>
            <p:nvSpPr>
              <p:cNvPr id="4" name="TextBox 3"/>
              <p:cNvSpPr txBox="1">
                <a:spLocks noRot="1" noChangeAspect="1" noMove="1" noResize="1" noEditPoints="1" noAdjustHandles="1" noChangeArrowheads="1" noChangeShapeType="1" noTextEdit="1"/>
              </p:cNvSpPr>
              <p:nvPr/>
            </p:nvSpPr>
            <p:spPr>
              <a:xfrm>
                <a:off x="2843808" y="2348880"/>
                <a:ext cx="1236236" cy="634276"/>
              </a:xfrm>
              <a:prstGeom prst="rect">
                <a:avLst/>
              </a:prstGeom>
              <a:blipFill rotWithShape="1">
                <a:blip r:embed="rId2"/>
                <a:stretch>
                  <a:fillRect/>
                </a:stretch>
              </a:blipFill>
            </p:spPr>
            <p:txBody>
              <a:bodyPr/>
              <a:lstStyle/>
              <a:p>
                <a:r>
                  <a:rPr lang="en-US">
                    <a:noFill/>
                  </a:rPr>
                  <a:t> </a:t>
                </a:r>
              </a:p>
            </p:txBody>
          </p:sp>
        </mc:Fallback>
      </mc:AlternateContent>
      <p:sp>
        <p:nvSpPr>
          <p:cNvPr id="5" name="TextBox 4"/>
          <p:cNvSpPr txBox="1"/>
          <p:nvPr/>
        </p:nvSpPr>
        <p:spPr>
          <a:xfrm>
            <a:off x="827584" y="3501008"/>
            <a:ext cx="439248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Unit: Bq: </a:t>
            </a:r>
            <a:r>
              <a:rPr lang="en-US" sz="1800" dirty="0">
                <a:solidFill>
                  <a:prstClr val="black"/>
                </a:solidFill>
                <a:latin typeface="Calibri"/>
                <a:sym typeface="Wingdings" pitchFamily="2" charset="2"/>
              </a:rPr>
              <a:t></a:t>
            </a:r>
            <a:r>
              <a:rPr lang="en-US" sz="1800" dirty="0">
                <a:solidFill>
                  <a:prstClr val="black"/>
                </a:solidFill>
                <a:latin typeface="Calibri"/>
              </a:rPr>
              <a:t>    1 Bq = 1 decay per second</a:t>
            </a:r>
          </a:p>
        </p:txBody>
      </p:sp>
      <p:sp>
        <p:nvSpPr>
          <p:cNvPr id="6" name="Rectangle 5"/>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1016657025"/>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dirty="0"/>
              <a:t>Particle momentum versus particle energy</a:t>
            </a:r>
            <a:endParaRPr lang="en-GB"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8839"/>
          <a:stretch/>
        </p:blipFill>
        <p:spPr bwMode="auto">
          <a:xfrm>
            <a:off x="1032648" y="3768978"/>
            <a:ext cx="5987624" cy="323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a:stCxn id="5" idx="0"/>
          </p:cNvCxnSpPr>
          <p:nvPr/>
        </p:nvCxnSpPr>
        <p:spPr>
          <a:xfrm flipV="1">
            <a:off x="1007604" y="4489058"/>
            <a:ext cx="468052" cy="8748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67544" y="5363924"/>
            <a:ext cx="1080120"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E in GeV</a:t>
            </a:r>
          </a:p>
        </p:txBody>
      </p:sp>
      <p:cxnSp>
        <p:nvCxnSpPr>
          <p:cNvPr id="7" name="Straight Arrow Connector 6"/>
          <p:cNvCxnSpPr/>
          <p:nvPr/>
        </p:nvCxnSpPr>
        <p:spPr>
          <a:xfrm flipV="1">
            <a:off x="2267744" y="4570358"/>
            <a:ext cx="0"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915816" y="5362446"/>
            <a:ext cx="115212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p in GeV/c</a:t>
            </a:r>
          </a:p>
        </p:txBody>
      </p:sp>
      <p:cxnSp>
        <p:nvCxnSpPr>
          <p:cNvPr id="10" name="Straight Arrow Connector 9"/>
          <p:cNvCxnSpPr>
            <a:stCxn id="9" idx="0"/>
          </p:cNvCxnSpPr>
          <p:nvPr/>
        </p:nvCxnSpPr>
        <p:spPr>
          <a:xfrm flipH="1" flipV="1">
            <a:off x="2915816" y="4489058"/>
            <a:ext cx="576064" cy="8733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691680" y="5363924"/>
            <a:ext cx="115212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m in GeV</a:t>
            </a: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740" t="6157" r="23657" b="70037"/>
          <a:stretch/>
        </p:blipFill>
        <p:spPr bwMode="auto">
          <a:xfrm>
            <a:off x="8570" y="2080438"/>
            <a:ext cx="2619214" cy="798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211" t="55232" r="20393" b="4546"/>
          <a:stretch/>
        </p:blipFill>
        <p:spPr bwMode="auto">
          <a:xfrm>
            <a:off x="3173180" y="1792406"/>
            <a:ext cx="3097757" cy="1348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ight Arrow 11"/>
          <p:cNvSpPr/>
          <p:nvPr/>
        </p:nvSpPr>
        <p:spPr>
          <a:xfrm>
            <a:off x="2627784" y="2322671"/>
            <a:ext cx="576064" cy="314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
        <p:nvSpPr>
          <p:cNvPr id="13" name="TextBox 12"/>
          <p:cNvSpPr txBox="1"/>
          <p:nvPr/>
        </p:nvSpPr>
        <p:spPr>
          <a:xfrm>
            <a:off x="2967104" y="6021288"/>
            <a:ext cx="4505836" cy="369332"/>
          </a:xfrm>
          <a:prstGeom prst="rect">
            <a:avLst/>
          </a:prstGeom>
          <a:noFill/>
        </p:spPr>
        <p:txBody>
          <a:bodyPr wrap="square" rtlCol="0">
            <a:spAutoFit/>
          </a:bodyPr>
          <a:lstStyle/>
          <a:p>
            <a:pPr eaLnBrk="1" fontAlgn="auto" hangingPunct="1">
              <a:spcBef>
                <a:spcPts val="0"/>
              </a:spcBef>
              <a:spcAft>
                <a:spcPts val="0"/>
              </a:spcAft>
            </a:pPr>
            <a:r>
              <a:rPr lang="en-US" sz="1800" i="1" dirty="0" err="1">
                <a:solidFill>
                  <a:prstClr val="black"/>
                </a:solidFill>
                <a:latin typeface="Calibri"/>
              </a:rPr>
              <a:t>E</a:t>
            </a:r>
            <a:r>
              <a:rPr lang="en-US" sz="1800" i="1" baseline="-25000" dirty="0" err="1">
                <a:solidFill>
                  <a:prstClr val="black"/>
                </a:solidFill>
                <a:latin typeface="Calibri"/>
              </a:rPr>
              <a:t>kin</a:t>
            </a:r>
            <a:r>
              <a:rPr lang="en-US" sz="1800" i="1" dirty="0">
                <a:solidFill>
                  <a:prstClr val="black"/>
                </a:solidFill>
                <a:latin typeface="Calibri"/>
              </a:rPr>
              <a:t>= E – Energy equivalent of particle</a:t>
            </a:r>
          </a:p>
        </p:txBody>
      </p:sp>
      <p:sp>
        <p:nvSpPr>
          <p:cNvPr id="15" name="TextBox 14"/>
          <p:cNvSpPr txBox="1"/>
          <p:nvPr/>
        </p:nvSpPr>
        <p:spPr>
          <a:xfrm>
            <a:off x="35496" y="6021288"/>
            <a:ext cx="331236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Don’t forget considering mass:</a:t>
            </a:r>
          </a:p>
        </p:txBody>
      </p:sp>
      <p:sp>
        <p:nvSpPr>
          <p:cNvPr id="16" name="TextBox 15"/>
          <p:cNvSpPr txBox="1"/>
          <p:nvPr/>
        </p:nvSpPr>
        <p:spPr>
          <a:xfrm>
            <a:off x="6444208" y="1694689"/>
            <a:ext cx="3059832" cy="1569660"/>
          </a:xfrm>
          <a:prstGeom prst="rect">
            <a:avLst/>
          </a:prstGeom>
          <a:noFill/>
        </p:spPr>
        <p:txBody>
          <a:bodyPr wrap="square" rtlCol="0">
            <a:spAutoFit/>
          </a:bodyPr>
          <a:lstStyle/>
          <a:p>
            <a:pPr defTabSz="534988" eaLnBrk="1" fontAlgn="auto" hangingPunct="1">
              <a:spcBef>
                <a:spcPts val="0"/>
              </a:spcBef>
              <a:spcAft>
                <a:spcPts val="0"/>
              </a:spcAft>
            </a:pPr>
            <a:r>
              <a:rPr lang="en-US" sz="1600" i="1" dirty="0">
                <a:solidFill>
                  <a:prstClr val="black"/>
                </a:solidFill>
                <a:latin typeface="Calibri"/>
              </a:rPr>
              <a:t>E</a:t>
            </a:r>
            <a:r>
              <a:rPr lang="en-US" sz="1600" dirty="0">
                <a:solidFill>
                  <a:prstClr val="black"/>
                </a:solidFill>
                <a:latin typeface="Calibri"/>
              </a:rPr>
              <a:t> … 	total energy</a:t>
            </a:r>
          </a:p>
          <a:p>
            <a:pPr defTabSz="534988" eaLnBrk="1" fontAlgn="auto" hangingPunct="1">
              <a:spcBef>
                <a:spcPts val="0"/>
              </a:spcBef>
              <a:spcAft>
                <a:spcPts val="0"/>
              </a:spcAft>
            </a:pPr>
            <a:r>
              <a:rPr lang="en-US" sz="1600" i="1" dirty="0">
                <a:solidFill>
                  <a:prstClr val="black"/>
                </a:solidFill>
                <a:latin typeface="Calibri"/>
              </a:rPr>
              <a:t>p</a:t>
            </a:r>
            <a:r>
              <a:rPr lang="en-US" sz="1600" dirty="0">
                <a:solidFill>
                  <a:prstClr val="black"/>
                </a:solidFill>
                <a:latin typeface="Calibri"/>
              </a:rPr>
              <a:t> … 	momentum</a:t>
            </a:r>
          </a:p>
          <a:p>
            <a:pPr defTabSz="534988" eaLnBrk="1" fontAlgn="auto" hangingPunct="1">
              <a:spcBef>
                <a:spcPts val="0"/>
              </a:spcBef>
              <a:spcAft>
                <a:spcPts val="0"/>
              </a:spcAft>
            </a:pPr>
            <a:r>
              <a:rPr lang="en-US" sz="1600" i="1" dirty="0">
                <a:solidFill>
                  <a:prstClr val="black"/>
                </a:solidFill>
                <a:latin typeface="Calibri"/>
              </a:rPr>
              <a:t>m</a:t>
            </a:r>
            <a:r>
              <a:rPr lang="en-US" sz="1600" dirty="0">
                <a:solidFill>
                  <a:prstClr val="black"/>
                </a:solidFill>
                <a:latin typeface="Calibri"/>
              </a:rPr>
              <a:t>…	mass of particle</a:t>
            </a:r>
          </a:p>
          <a:p>
            <a:pPr defTabSz="534988" eaLnBrk="1" fontAlgn="auto" hangingPunct="1">
              <a:spcBef>
                <a:spcPts val="0"/>
              </a:spcBef>
              <a:spcAft>
                <a:spcPts val="0"/>
              </a:spcAft>
            </a:pPr>
            <a:r>
              <a:rPr lang="en-US" sz="1600" i="1" dirty="0">
                <a:solidFill>
                  <a:prstClr val="black"/>
                </a:solidFill>
                <a:latin typeface="Calibri"/>
              </a:rPr>
              <a:t>m</a:t>
            </a:r>
            <a:r>
              <a:rPr lang="en-US" sz="1600" i="1" baseline="-25000" dirty="0">
                <a:solidFill>
                  <a:prstClr val="black"/>
                </a:solidFill>
                <a:latin typeface="Calibri"/>
              </a:rPr>
              <a:t>0</a:t>
            </a:r>
            <a:r>
              <a:rPr lang="en-US" sz="1600" dirty="0">
                <a:solidFill>
                  <a:prstClr val="black"/>
                </a:solidFill>
                <a:latin typeface="Calibri"/>
              </a:rPr>
              <a:t>…	mass of particle at rest</a:t>
            </a:r>
          </a:p>
          <a:p>
            <a:pPr defTabSz="534988" eaLnBrk="1" fontAlgn="auto" hangingPunct="1">
              <a:spcBef>
                <a:spcPts val="0"/>
              </a:spcBef>
              <a:spcAft>
                <a:spcPts val="0"/>
              </a:spcAft>
            </a:pPr>
            <a:r>
              <a:rPr lang="en-US" sz="1600" i="1" dirty="0">
                <a:solidFill>
                  <a:prstClr val="black"/>
                </a:solidFill>
                <a:latin typeface="Calibri"/>
              </a:rPr>
              <a:t>v</a:t>
            </a:r>
            <a:r>
              <a:rPr lang="en-US" sz="1600" dirty="0">
                <a:solidFill>
                  <a:prstClr val="black"/>
                </a:solidFill>
                <a:latin typeface="Calibri"/>
              </a:rPr>
              <a:t>… 	velocity of particle</a:t>
            </a:r>
          </a:p>
          <a:p>
            <a:pPr defTabSz="534988" eaLnBrk="1" fontAlgn="auto" hangingPunct="1">
              <a:spcBef>
                <a:spcPts val="0"/>
              </a:spcBef>
              <a:spcAft>
                <a:spcPts val="0"/>
              </a:spcAft>
            </a:pPr>
            <a:r>
              <a:rPr lang="en-US" sz="1600" i="1" dirty="0">
                <a:solidFill>
                  <a:prstClr val="black"/>
                </a:solidFill>
                <a:latin typeface="Calibri"/>
              </a:rPr>
              <a:t>c</a:t>
            </a:r>
            <a:r>
              <a:rPr lang="en-US" sz="1600" dirty="0">
                <a:solidFill>
                  <a:prstClr val="black"/>
                </a:solidFill>
                <a:latin typeface="Calibri"/>
              </a:rPr>
              <a:t>… 	speed of light in vacuum</a:t>
            </a:r>
          </a:p>
        </p:txBody>
      </p:sp>
      <p:cxnSp>
        <p:nvCxnSpPr>
          <p:cNvPr id="18" name="Straight Connector 17"/>
          <p:cNvCxnSpPr/>
          <p:nvPr/>
        </p:nvCxnSpPr>
        <p:spPr>
          <a:xfrm>
            <a:off x="6372200" y="1700808"/>
            <a:ext cx="0" cy="1512168"/>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4014947" y="3094358"/>
                <a:ext cx="2069221" cy="406650"/>
              </a:xfrm>
              <a:prstGeom prst="rect">
                <a:avLst/>
              </a:prstGeom>
              <a:noFill/>
            </p:spPr>
            <p:txBody>
              <a:bodyPr wrap="none" rtlCol="0">
                <a:spAutoFit/>
              </a:bodyPr>
              <a:lstStyle/>
              <a:p>
                <a:pPr eaLnBrk="1" fontAlgn="auto" hangingPunct="1">
                  <a:spcBef>
                    <a:spcPts val="0"/>
                  </a:spcBef>
                  <a:spcAft>
                    <a:spcPts val="0"/>
                  </a:spcAft>
                </a:pPr>
                <a14:m>
                  <m:oMath xmlns:m="http://schemas.openxmlformats.org/officeDocument/2006/math">
                    <m:sSup>
                      <m:sSupPr>
                        <m:ctrlPr>
                          <a:rPr lang="en-US" sz="1800" i="1" smtClean="0">
                            <a:solidFill>
                              <a:prstClr val="black"/>
                            </a:solidFill>
                            <a:latin typeface="Cambria Math" panose="02040503050406030204" pitchFamily="18" charset="0"/>
                          </a:rPr>
                        </m:ctrlPr>
                      </m:sSupPr>
                      <m:e>
                        <m:r>
                          <a:rPr lang="en-US" sz="1800" i="1" smtClean="0">
                            <a:solidFill>
                              <a:prstClr val="black"/>
                            </a:solidFill>
                            <a:latin typeface="Cambria Math"/>
                          </a:rPr>
                          <m:t>𝐸</m:t>
                        </m:r>
                      </m:e>
                      <m:sup>
                        <m:r>
                          <a:rPr lang="en-US" sz="1800" i="1" smtClean="0">
                            <a:solidFill>
                              <a:prstClr val="black"/>
                            </a:solidFill>
                            <a:latin typeface="Cambria Math"/>
                          </a:rPr>
                          <m:t>2</m:t>
                        </m:r>
                      </m:sup>
                    </m:sSup>
                    <m:r>
                      <a:rPr lang="en-US" sz="1800" i="1" smtClean="0">
                        <a:solidFill>
                          <a:prstClr val="black"/>
                        </a:solidFill>
                        <a:latin typeface="Cambria Math"/>
                      </a:rPr>
                      <m:t>= </m:t>
                    </m:r>
                    <m:sSubSup>
                      <m:sSubSupPr>
                        <m:ctrlPr>
                          <a:rPr lang="en-US" sz="1800" i="1" smtClean="0">
                            <a:solidFill>
                              <a:prstClr val="black"/>
                            </a:solidFill>
                            <a:latin typeface="Cambria Math" panose="02040503050406030204" pitchFamily="18" charset="0"/>
                          </a:rPr>
                        </m:ctrlPr>
                      </m:sSubSupPr>
                      <m:e>
                        <m:sSubSup>
                          <m:sSubSupPr>
                            <m:ctrlPr>
                              <a:rPr lang="en-US" sz="1800" i="1" smtClean="0">
                                <a:solidFill>
                                  <a:prstClr val="black"/>
                                </a:solidFill>
                                <a:latin typeface="Cambria Math" panose="02040503050406030204" pitchFamily="18" charset="0"/>
                              </a:rPr>
                            </m:ctrlPr>
                          </m:sSubSupPr>
                          <m:e>
                            <m:r>
                              <a:rPr lang="en-US" sz="1800" i="1" smtClean="0">
                                <a:solidFill>
                                  <a:prstClr val="black"/>
                                </a:solidFill>
                                <a:latin typeface="Cambria Math"/>
                              </a:rPr>
                              <m:t>𝑚</m:t>
                            </m:r>
                          </m:e>
                          <m:sub>
                            <m:r>
                              <a:rPr lang="en-US" sz="1800" i="1" smtClean="0">
                                <a:solidFill>
                                  <a:prstClr val="black"/>
                                </a:solidFill>
                                <a:latin typeface="Cambria Math"/>
                              </a:rPr>
                              <m:t>0</m:t>
                            </m:r>
                          </m:sub>
                          <m:sup/>
                        </m:sSubSup>
                      </m:e>
                      <m:sub/>
                      <m:sup>
                        <m:r>
                          <a:rPr lang="en-US" sz="1800" i="1" smtClean="0">
                            <a:solidFill>
                              <a:prstClr val="black"/>
                            </a:solidFill>
                            <a:latin typeface="Cambria Math"/>
                          </a:rPr>
                          <m:t>2</m:t>
                        </m:r>
                      </m:sup>
                    </m:sSubSup>
                    <m:sSup>
                      <m:sSupPr>
                        <m:ctrlPr>
                          <a:rPr lang="en-US" sz="1800" i="1" smtClean="0">
                            <a:solidFill>
                              <a:prstClr val="black"/>
                            </a:solidFill>
                            <a:latin typeface="Cambria Math" panose="02040503050406030204" pitchFamily="18" charset="0"/>
                          </a:rPr>
                        </m:ctrlPr>
                      </m:sSupPr>
                      <m:e>
                        <m:r>
                          <a:rPr lang="en-US" sz="1800" i="1" smtClean="0">
                            <a:solidFill>
                              <a:prstClr val="black"/>
                            </a:solidFill>
                            <a:latin typeface="Cambria Math"/>
                          </a:rPr>
                          <m:t>𝑐</m:t>
                        </m:r>
                      </m:e>
                      <m:sup>
                        <m:r>
                          <a:rPr lang="en-US" sz="1800" i="1" smtClean="0">
                            <a:solidFill>
                              <a:prstClr val="black"/>
                            </a:solidFill>
                            <a:latin typeface="Cambria Math"/>
                          </a:rPr>
                          <m:t>2</m:t>
                        </m:r>
                      </m:sup>
                    </m:sSup>
                  </m:oMath>
                </a14:m>
                <a:r>
                  <a:rPr lang="en-US" sz="1800" dirty="0">
                    <a:solidFill>
                      <a:prstClr val="black"/>
                    </a:solidFill>
                    <a:latin typeface="Calibri"/>
                  </a:rPr>
                  <a:t>+</a:t>
                </a:r>
                <a14:m>
                  <m:oMath xmlns:m="http://schemas.openxmlformats.org/officeDocument/2006/math">
                    <m:sSup>
                      <m:sSupPr>
                        <m:ctrlPr>
                          <a:rPr lang="en-US" sz="1800" i="1">
                            <a:solidFill>
                              <a:prstClr val="black"/>
                            </a:solidFill>
                            <a:latin typeface="Cambria Math" panose="02040503050406030204" pitchFamily="18" charset="0"/>
                          </a:rPr>
                        </m:ctrlPr>
                      </m:sSupPr>
                      <m:e>
                        <m:r>
                          <a:rPr lang="en-US" sz="1800" i="1">
                            <a:solidFill>
                              <a:prstClr val="black"/>
                            </a:solidFill>
                            <a:latin typeface="Cambria Math"/>
                          </a:rPr>
                          <m:t>𝑝</m:t>
                        </m:r>
                      </m:e>
                      <m:sup>
                        <m:r>
                          <a:rPr lang="en-US" sz="1800" i="1">
                            <a:solidFill>
                              <a:prstClr val="black"/>
                            </a:solidFill>
                            <a:latin typeface="Cambria Math"/>
                          </a:rPr>
                          <m:t>2</m:t>
                        </m:r>
                      </m:sup>
                    </m:sSup>
                    <m:sSup>
                      <m:sSupPr>
                        <m:ctrlPr>
                          <a:rPr lang="en-US" sz="1800" i="1" smtClean="0">
                            <a:solidFill>
                              <a:prstClr val="black"/>
                            </a:solidFill>
                            <a:latin typeface="Cambria Math" panose="02040503050406030204" pitchFamily="18" charset="0"/>
                          </a:rPr>
                        </m:ctrlPr>
                      </m:sSupPr>
                      <m:e>
                        <m:r>
                          <a:rPr lang="en-US" sz="1800" i="1">
                            <a:solidFill>
                              <a:prstClr val="black"/>
                            </a:solidFill>
                            <a:latin typeface="Cambria Math"/>
                          </a:rPr>
                          <m:t>𝑐</m:t>
                        </m:r>
                      </m:e>
                      <m:sup>
                        <m:r>
                          <a:rPr lang="en-US" sz="1800" i="1" smtClean="0">
                            <a:solidFill>
                              <a:prstClr val="black"/>
                            </a:solidFill>
                            <a:latin typeface="Cambria Math"/>
                          </a:rPr>
                          <m:t>2</m:t>
                        </m:r>
                      </m:sup>
                    </m:sSup>
                  </m:oMath>
                </a14:m>
                <a:endParaRPr lang="en-US" sz="1800" dirty="0">
                  <a:solidFill>
                    <a:prstClr val="black"/>
                  </a:solidFill>
                  <a:latin typeface="Calibri"/>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4014947" y="3094358"/>
                <a:ext cx="2069221" cy="406650"/>
              </a:xfrm>
              <a:prstGeom prst="rect">
                <a:avLst/>
              </a:prstGeom>
              <a:blipFill rotWithShape="1">
                <a:blip r:embed="rId4"/>
                <a:stretch>
                  <a:fillRect t="-4545" b="-181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460880" y="4082408"/>
                <a:ext cx="1562672" cy="406650"/>
              </a:xfrm>
              <a:prstGeom prst="rect">
                <a:avLst/>
              </a:prstGeom>
              <a:noFill/>
            </p:spPr>
            <p:txBody>
              <a:bodyPr wrap="none" rtlCol="0">
                <a:spAutoFit/>
              </a:bodyPr>
              <a:lstStyle/>
              <a:p>
                <a:pPr eaLnBrk="1" fontAlgn="auto" hangingPunct="1">
                  <a:spcBef>
                    <a:spcPts val="0"/>
                  </a:spcBef>
                  <a:spcAft>
                    <a:spcPts val="0"/>
                  </a:spcAft>
                </a:pPr>
                <a14:m>
                  <m:oMath xmlns:m="http://schemas.openxmlformats.org/officeDocument/2006/math">
                    <m:sSup>
                      <m:sSupPr>
                        <m:ctrlPr>
                          <a:rPr lang="en-US" sz="1800" i="1" smtClean="0">
                            <a:solidFill>
                              <a:prstClr val="black"/>
                            </a:solidFill>
                            <a:latin typeface="Cambria Math" panose="02040503050406030204" pitchFamily="18" charset="0"/>
                          </a:rPr>
                        </m:ctrlPr>
                      </m:sSupPr>
                      <m:e>
                        <m:r>
                          <a:rPr lang="en-US" sz="1800" i="1" smtClean="0">
                            <a:solidFill>
                              <a:prstClr val="black"/>
                            </a:solidFill>
                            <a:latin typeface="Cambria Math"/>
                          </a:rPr>
                          <m:t>𝐸</m:t>
                        </m:r>
                      </m:e>
                      <m:sup>
                        <m:r>
                          <a:rPr lang="en-US" sz="1800" i="1" smtClean="0">
                            <a:solidFill>
                              <a:prstClr val="black"/>
                            </a:solidFill>
                            <a:latin typeface="Cambria Math"/>
                          </a:rPr>
                          <m:t>2</m:t>
                        </m:r>
                      </m:sup>
                    </m:sSup>
                    <m:r>
                      <a:rPr lang="en-US" sz="1800" i="1" smtClean="0">
                        <a:solidFill>
                          <a:prstClr val="black"/>
                        </a:solidFill>
                        <a:latin typeface="Cambria Math"/>
                      </a:rPr>
                      <m:t>= </m:t>
                    </m:r>
                    <m:sSubSup>
                      <m:sSubSupPr>
                        <m:ctrlPr>
                          <a:rPr lang="en-US" sz="1800" i="1" smtClean="0">
                            <a:solidFill>
                              <a:prstClr val="black"/>
                            </a:solidFill>
                            <a:latin typeface="Cambria Math" panose="02040503050406030204" pitchFamily="18" charset="0"/>
                          </a:rPr>
                        </m:ctrlPr>
                      </m:sSubSupPr>
                      <m:e>
                        <m:sSubSup>
                          <m:sSubSupPr>
                            <m:ctrlPr>
                              <a:rPr lang="en-US" sz="1800" i="1" smtClean="0">
                                <a:solidFill>
                                  <a:prstClr val="black"/>
                                </a:solidFill>
                                <a:latin typeface="Cambria Math" panose="02040503050406030204" pitchFamily="18" charset="0"/>
                              </a:rPr>
                            </m:ctrlPr>
                          </m:sSubSupPr>
                          <m:e>
                            <m:r>
                              <a:rPr lang="en-US" sz="1800" i="1" smtClean="0">
                                <a:solidFill>
                                  <a:prstClr val="black"/>
                                </a:solidFill>
                                <a:latin typeface="Cambria Math"/>
                              </a:rPr>
                              <m:t>𝑚</m:t>
                            </m:r>
                          </m:e>
                          <m:sub>
                            <m:r>
                              <a:rPr lang="en-US" sz="1800" i="1" smtClean="0">
                                <a:solidFill>
                                  <a:prstClr val="black"/>
                                </a:solidFill>
                                <a:latin typeface="Cambria Math"/>
                              </a:rPr>
                              <m:t>0</m:t>
                            </m:r>
                          </m:sub>
                          <m:sup/>
                        </m:sSubSup>
                      </m:e>
                      <m:sub/>
                      <m:sup>
                        <m:r>
                          <a:rPr lang="en-US" sz="1800" i="1" smtClean="0">
                            <a:solidFill>
                              <a:prstClr val="black"/>
                            </a:solidFill>
                            <a:latin typeface="Cambria Math"/>
                          </a:rPr>
                          <m:t>2</m:t>
                        </m:r>
                      </m:sup>
                    </m:sSubSup>
                  </m:oMath>
                </a14:m>
                <a:r>
                  <a:rPr lang="en-US" sz="1800" dirty="0">
                    <a:solidFill>
                      <a:prstClr val="black"/>
                    </a:solidFill>
                    <a:latin typeface="Calibri"/>
                  </a:rPr>
                  <a:t>+</a:t>
                </a:r>
                <a14:m>
                  <m:oMath xmlns:m="http://schemas.openxmlformats.org/officeDocument/2006/math">
                    <m:sSup>
                      <m:sSupPr>
                        <m:ctrlPr>
                          <a:rPr lang="en-US" sz="1800" i="1">
                            <a:solidFill>
                              <a:prstClr val="black"/>
                            </a:solidFill>
                            <a:latin typeface="Cambria Math" panose="02040503050406030204" pitchFamily="18" charset="0"/>
                          </a:rPr>
                        </m:ctrlPr>
                      </m:sSupPr>
                      <m:e>
                        <m:r>
                          <a:rPr lang="en-US" sz="1800" i="1">
                            <a:solidFill>
                              <a:prstClr val="black"/>
                            </a:solidFill>
                            <a:latin typeface="Cambria Math"/>
                          </a:rPr>
                          <m:t>𝑝</m:t>
                        </m:r>
                      </m:e>
                      <m:sup>
                        <m:r>
                          <a:rPr lang="en-US" sz="1800" i="1">
                            <a:solidFill>
                              <a:prstClr val="black"/>
                            </a:solidFill>
                            <a:latin typeface="Cambria Math"/>
                          </a:rPr>
                          <m:t>2</m:t>
                        </m:r>
                      </m:sup>
                    </m:sSup>
                  </m:oMath>
                </a14:m>
                <a:endParaRPr lang="en-US" sz="1800" dirty="0">
                  <a:solidFill>
                    <a:prstClr val="black"/>
                  </a:solidFill>
                  <a:latin typeface="Calibri"/>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460880" y="4082408"/>
                <a:ext cx="1562672" cy="406650"/>
              </a:xfrm>
              <a:prstGeom prst="rect">
                <a:avLst/>
              </a:prstGeom>
              <a:blipFill rotWithShape="1">
                <a:blip r:embed="rId5"/>
                <a:stretch>
                  <a:fillRect t="-4545" b="-18182"/>
                </a:stretch>
              </a:blipFill>
            </p:spPr>
            <p:txBody>
              <a:bodyPr/>
              <a:lstStyle/>
              <a:p>
                <a:r>
                  <a:rPr lang="en-US">
                    <a:noFill/>
                  </a:rPr>
                  <a:t> </a:t>
                </a:r>
              </a:p>
            </p:txBody>
          </p:sp>
        </mc:Fallback>
      </mc:AlternateContent>
      <p:sp>
        <p:nvSpPr>
          <p:cNvPr id="3" name="Rectangle 2"/>
          <p:cNvSpPr/>
          <p:nvPr/>
        </p:nvSpPr>
        <p:spPr>
          <a:xfrm>
            <a:off x="3203848" y="1700808"/>
            <a:ext cx="2664296"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
        <p:nvSpPr>
          <p:cNvPr id="20" name="Rectangle 19"/>
          <p:cNvSpPr/>
          <p:nvPr/>
        </p:nvSpPr>
        <p:spPr>
          <a:xfrm>
            <a:off x="3275856" y="2241395"/>
            <a:ext cx="2664296" cy="3955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
        <p:nvSpPr>
          <p:cNvPr id="21" name="Rectangle 20"/>
          <p:cNvSpPr/>
          <p:nvPr/>
        </p:nvSpPr>
        <p:spPr>
          <a:xfrm>
            <a:off x="3347864" y="2636912"/>
            <a:ext cx="2880320"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
        <p:nvSpPr>
          <p:cNvPr id="24" name="Rectangle 23"/>
          <p:cNvSpPr/>
          <p:nvPr/>
        </p:nvSpPr>
        <p:spPr>
          <a:xfrm>
            <a:off x="8604448" y="6453336"/>
            <a:ext cx="216024"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1523664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0"/>
                                        </p:tgtEl>
                                      </p:cBhvr>
                                    </p:animEffect>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1"/>
                                        </p:tgtEl>
                                      </p:cBhvr>
                                    </p:animEffect>
                                    <p:set>
                                      <p:cBhvr>
                                        <p:cTn id="17" dur="1" fill="hold">
                                          <p:stCondLst>
                                            <p:cond delay="499"/>
                                          </p:stCondLst>
                                        </p:cTn>
                                        <p:tgtEl>
                                          <p:spTgt spid="2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10"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par>
                                <p:cTn id="38" presetID="10" presetClass="entr" presetSubtype="0"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1" grpId="0"/>
      <p:bldP spid="13" grpId="0"/>
      <p:bldP spid="15" grpId="0"/>
      <p:bldP spid="22" grpId="0"/>
      <p:bldP spid="25" grpId="0"/>
      <p:bldP spid="3" grpId="0" animBg="1"/>
      <p:bldP spid="20" grpId="0" animBg="1"/>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377952" y="44624"/>
            <a:ext cx="8514528" cy="720080"/>
          </a:xfrm>
        </p:spPr>
        <p:txBody>
          <a:bodyPr/>
          <a:lstStyle/>
          <a:p>
            <a:pPr algn="ctr"/>
            <a:r>
              <a:rPr lang="en-US" sz="2800" dirty="0">
                <a:solidFill>
                  <a:schemeClr val="bg1"/>
                </a:solidFill>
              </a:rPr>
              <a:t>Radiation Fields around High Energy Accelerators</a:t>
            </a:r>
            <a:endParaRPr lang="en-GB" sz="2800" dirty="0">
              <a:solidFill>
                <a:schemeClr val="bg1"/>
              </a:solidFill>
            </a:endParaRPr>
          </a:p>
        </p:txBody>
      </p:sp>
      <p:sp>
        <p:nvSpPr>
          <p:cNvPr id="4" name="Content Placeholder 3"/>
          <p:cNvSpPr>
            <a:spLocks noGrp="1"/>
          </p:cNvSpPr>
          <p:nvPr>
            <p:ph sz="quarter" idx="1"/>
          </p:nvPr>
        </p:nvSpPr>
        <p:spPr>
          <a:xfrm>
            <a:off x="107504" y="692696"/>
            <a:ext cx="8351840" cy="399765"/>
          </a:xfrm>
        </p:spPr>
        <p:txBody>
          <a:bodyPr/>
          <a:lstStyle/>
          <a:p>
            <a:r>
              <a:rPr lang="en-US" sz="2400" dirty="0">
                <a:solidFill>
                  <a:schemeClr val="bg1"/>
                </a:solidFill>
              </a:rPr>
              <a:t>Prompt ionizing radiation – beam on</a:t>
            </a:r>
          </a:p>
          <a:p>
            <a:endParaRPr lang="en-US" dirty="0">
              <a:solidFill>
                <a:schemeClr val="bg1"/>
              </a:solidFill>
            </a:endParaRPr>
          </a:p>
          <a:p>
            <a:endParaRPr lang="en-US" dirty="0">
              <a:solidFill>
                <a:schemeClr val="bg1"/>
              </a:solidFill>
            </a:endParaRPr>
          </a:p>
          <a:p>
            <a:endParaRPr lang="en-US" dirty="0">
              <a:solidFill>
                <a:schemeClr val="bg1"/>
              </a:solidFill>
            </a:endParaRPr>
          </a:p>
        </p:txBody>
      </p:sp>
      <p:grpSp>
        <p:nvGrpSpPr>
          <p:cNvPr id="7" name="Group 18"/>
          <p:cNvGrpSpPr>
            <a:grpSpLocks/>
          </p:cNvGrpSpPr>
          <p:nvPr/>
        </p:nvGrpSpPr>
        <p:grpSpPr bwMode="auto">
          <a:xfrm>
            <a:off x="7369939" y="1618682"/>
            <a:ext cx="1594482" cy="1810318"/>
            <a:chOff x="1154" y="2784"/>
            <a:chExt cx="720" cy="884"/>
          </a:xfrm>
        </p:grpSpPr>
        <p:pic>
          <p:nvPicPr>
            <p:cNvPr id="8" name="Picture 6" descr="Picture1"/>
            <p:cNvPicPr>
              <a:picLocks noChangeAspect="1" noChangeArrowheads="1"/>
            </p:cNvPicPr>
            <p:nvPr/>
          </p:nvPicPr>
          <p:blipFill>
            <a:blip r:embed="rId2" cstate="print"/>
            <a:srcRect/>
            <a:stretch>
              <a:fillRect/>
            </a:stretch>
          </p:blipFill>
          <p:spPr bwMode="auto">
            <a:xfrm>
              <a:off x="1224" y="2784"/>
              <a:ext cx="605" cy="703"/>
            </a:xfrm>
            <a:prstGeom prst="rect">
              <a:avLst/>
            </a:prstGeom>
            <a:noFill/>
            <a:ln w="9525">
              <a:noFill/>
              <a:miter lim="800000"/>
              <a:headEnd/>
              <a:tailEnd/>
            </a:ln>
          </p:spPr>
        </p:pic>
        <p:sp>
          <p:nvSpPr>
            <p:cNvPr id="9" name="Text Box 14"/>
            <p:cNvSpPr txBox="1">
              <a:spLocks noChangeArrowheads="1"/>
            </p:cNvSpPr>
            <p:nvPr/>
          </p:nvSpPr>
          <p:spPr bwMode="auto">
            <a:xfrm>
              <a:off x="1154" y="3503"/>
              <a:ext cx="720" cy="165"/>
            </a:xfrm>
            <a:prstGeom prst="rect">
              <a:avLst/>
            </a:prstGeom>
            <a:noFill/>
            <a:ln w="9525">
              <a:noFill/>
              <a:miter lim="800000"/>
              <a:headEnd/>
              <a:tailEnd/>
            </a:ln>
          </p:spPr>
          <p:txBody>
            <a:bodyPr wrap="square">
              <a:spAutoFit/>
            </a:bodyPr>
            <a:lstStyle/>
            <a:p>
              <a:pPr algn="ctr">
                <a:spcBef>
                  <a:spcPct val="50000"/>
                </a:spcBef>
                <a:buNone/>
              </a:pPr>
              <a:r>
                <a:rPr lang="en-US" sz="1600" dirty="0">
                  <a:solidFill>
                    <a:schemeClr val="bg1"/>
                  </a:solidFill>
                  <a:latin typeface="Calibri" pitchFamily="34" charset="0"/>
                </a:rPr>
                <a:t>REM counter</a:t>
              </a:r>
            </a:p>
          </p:txBody>
        </p:sp>
      </p:grpSp>
      <p:grpSp>
        <p:nvGrpSpPr>
          <p:cNvPr id="10" name="Group 19"/>
          <p:cNvGrpSpPr>
            <a:grpSpLocks/>
          </p:cNvGrpSpPr>
          <p:nvPr/>
        </p:nvGrpSpPr>
        <p:grpSpPr bwMode="auto">
          <a:xfrm>
            <a:off x="5652120" y="1624201"/>
            <a:ext cx="1958840" cy="2020823"/>
            <a:chOff x="1885" y="2822"/>
            <a:chExt cx="1227" cy="1340"/>
          </a:xfrm>
        </p:grpSpPr>
        <p:pic>
          <p:nvPicPr>
            <p:cNvPr id="11" name="Picture 7"/>
            <p:cNvPicPr>
              <a:picLocks noChangeAspect="1" noChangeArrowheads="1"/>
            </p:cNvPicPr>
            <p:nvPr/>
          </p:nvPicPr>
          <p:blipFill>
            <a:blip r:embed="rId3" cstate="print"/>
            <a:srcRect/>
            <a:stretch>
              <a:fillRect/>
            </a:stretch>
          </p:blipFill>
          <p:spPr bwMode="auto">
            <a:xfrm>
              <a:off x="2141" y="2822"/>
              <a:ext cx="714" cy="952"/>
            </a:xfrm>
            <a:prstGeom prst="rect">
              <a:avLst/>
            </a:prstGeom>
            <a:noFill/>
            <a:ln w="9525">
              <a:noFill/>
              <a:miter lim="800000"/>
              <a:headEnd/>
              <a:tailEnd/>
            </a:ln>
          </p:spPr>
        </p:pic>
        <p:sp>
          <p:nvSpPr>
            <p:cNvPr id="12" name="Text Box 15"/>
            <p:cNvSpPr txBox="1">
              <a:spLocks noChangeArrowheads="1"/>
            </p:cNvSpPr>
            <p:nvPr/>
          </p:nvSpPr>
          <p:spPr bwMode="auto">
            <a:xfrm>
              <a:off x="1885" y="3774"/>
              <a:ext cx="1227" cy="388"/>
            </a:xfrm>
            <a:prstGeom prst="rect">
              <a:avLst/>
            </a:prstGeom>
            <a:noFill/>
            <a:ln w="9525">
              <a:noFill/>
              <a:miter lim="800000"/>
              <a:headEnd/>
              <a:tailEnd/>
            </a:ln>
          </p:spPr>
          <p:txBody>
            <a:bodyPr wrap="square">
              <a:spAutoFit/>
            </a:bodyPr>
            <a:lstStyle/>
            <a:p>
              <a:pPr algn="ctr">
                <a:spcBef>
                  <a:spcPct val="50000"/>
                </a:spcBef>
                <a:buNone/>
              </a:pPr>
              <a:r>
                <a:rPr lang="en-US" sz="1600" dirty="0">
                  <a:solidFill>
                    <a:schemeClr val="bg1"/>
                  </a:solidFill>
                  <a:latin typeface="Calibri" pitchFamily="34" charset="0"/>
                </a:rPr>
                <a:t>High pressure ionization chamber</a:t>
              </a:r>
            </a:p>
          </p:txBody>
        </p:sp>
      </p:grpSp>
      <p:sp>
        <p:nvSpPr>
          <p:cNvPr id="20" name="Content Placeholder 3"/>
          <p:cNvSpPr txBox="1">
            <a:spLocks/>
          </p:cNvSpPr>
          <p:nvPr/>
        </p:nvSpPr>
        <p:spPr bwMode="auto">
          <a:xfrm>
            <a:off x="91008" y="3789040"/>
            <a:ext cx="815340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2"/>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2"/>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2"/>
                </a:solidFill>
                <a:latin typeface="+mn-lt"/>
                <a:ea typeface="+mn-ea"/>
                <a:cs typeface="+mn-cs"/>
              </a:defRPr>
            </a:lvl3pPr>
            <a:lvl4pPr marL="1371600" indent="-228600" algn="l" rtl="0" eaLnBrk="0" fontAlgn="base" hangingPunct="0">
              <a:spcBef>
                <a:spcPts val="400"/>
              </a:spcBef>
              <a:spcAft>
                <a:spcPct val="0"/>
              </a:spcAft>
              <a:buClr>
                <a:srgbClr val="A04DA3"/>
              </a:buClr>
              <a:buSzPct val="75000"/>
              <a:buFont typeface="Wingdings" pitchFamily="2" charset="2"/>
              <a:buChar char=""/>
              <a:defRPr sz="2000" kern="1200">
                <a:solidFill>
                  <a:schemeClr val="tx2"/>
                </a:solidFill>
                <a:latin typeface="+mn-lt"/>
                <a:ea typeface="+mn-ea"/>
                <a:cs typeface="+mn-cs"/>
              </a:defRPr>
            </a:lvl4pPr>
            <a:lvl5pPr marL="1828800" indent="-228600" algn="l" rtl="0" eaLnBrk="0" fontAlgn="base" hangingPunct="0">
              <a:spcBef>
                <a:spcPts val="400"/>
              </a:spcBef>
              <a:spcAft>
                <a:spcPct val="0"/>
              </a:spcAft>
              <a:buClr>
                <a:srgbClr val="C4652D"/>
              </a:buClr>
              <a:buSzPct val="65000"/>
              <a:buFont typeface="Wingdings" pitchFamily="2" charset="2"/>
              <a:buChar char=""/>
              <a:defRPr sz="2000" kern="1200">
                <a:solidFill>
                  <a:schemeClr val="tx2"/>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en-US" sz="2400" dirty="0">
                <a:solidFill>
                  <a:schemeClr val="bg1"/>
                </a:solidFill>
              </a:rPr>
              <a:t>Ionizing Radiation due to induced radioactivity – beam off</a:t>
            </a:r>
            <a:endParaRPr lang="en-GB" sz="2400" dirty="0">
              <a:solidFill>
                <a:schemeClr val="bg1"/>
              </a:solidFill>
            </a:endParaRPr>
          </a:p>
        </p:txBody>
      </p:sp>
      <p:grpSp>
        <p:nvGrpSpPr>
          <p:cNvPr id="23" name="Group 24"/>
          <p:cNvGrpSpPr>
            <a:grpSpLocks/>
          </p:cNvGrpSpPr>
          <p:nvPr/>
        </p:nvGrpSpPr>
        <p:grpSpPr bwMode="auto">
          <a:xfrm>
            <a:off x="5731340" y="4449942"/>
            <a:ext cx="1731239" cy="2232027"/>
            <a:chOff x="6032" y="1351"/>
            <a:chExt cx="1045" cy="1406"/>
          </a:xfrm>
        </p:grpSpPr>
        <p:pic>
          <p:nvPicPr>
            <p:cNvPr id="25" name="Picture 25" descr="IAM&amp;support"/>
            <p:cNvPicPr>
              <a:picLocks noChangeAspect="1" noChangeArrowheads="1"/>
            </p:cNvPicPr>
            <p:nvPr/>
          </p:nvPicPr>
          <p:blipFill>
            <a:blip r:embed="rId4" cstate="print"/>
            <a:srcRect/>
            <a:stretch>
              <a:fillRect/>
            </a:stretch>
          </p:blipFill>
          <p:spPr bwMode="auto">
            <a:xfrm>
              <a:off x="6205" y="1351"/>
              <a:ext cx="741" cy="1031"/>
            </a:xfrm>
            <a:prstGeom prst="rect">
              <a:avLst/>
            </a:prstGeom>
            <a:noFill/>
            <a:ln w="9525">
              <a:noFill/>
              <a:miter lim="800000"/>
              <a:headEnd/>
              <a:tailEnd/>
            </a:ln>
          </p:spPr>
        </p:pic>
        <p:sp>
          <p:nvSpPr>
            <p:cNvPr id="26" name="Text Box 26"/>
            <p:cNvSpPr txBox="1">
              <a:spLocks noChangeArrowheads="1"/>
            </p:cNvSpPr>
            <p:nvPr/>
          </p:nvSpPr>
          <p:spPr bwMode="auto">
            <a:xfrm>
              <a:off x="6032" y="2389"/>
              <a:ext cx="1045" cy="368"/>
            </a:xfrm>
            <a:prstGeom prst="rect">
              <a:avLst/>
            </a:prstGeom>
            <a:noFill/>
            <a:ln w="9525">
              <a:noFill/>
              <a:miter lim="800000"/>
              <a:headEnd/>
              <a:tailEnd/>
            </a:ln>
          </p:spPr>
          <p:txBody>
            <a:bodyPr wrap="square">
              <a:spAutoFit/>
            </a:bodyPr>
            <a:lstStyle/>
            <a:p>
              <a:pPr algn="ctr">
                <a:spcBef>
                  <a:spcPct val="50000"/>
                </a:spcBef>
                <a:buNone/>
              </a:pPr>
              <a:r>
                <a:rPr lang="en-US" sz="1600" dirty="0">
                  <a:solidFill>
                    <a:schemeClr val="bg1"/>
                  </a:solidFill>
                  <a:latin typeface="Calibri" pitchFamily="34" charset="0"/>
                </a:rPr>
                <a:t>Air filled </a:t>
              </a:r>
              <a:r>
                <a:rPr lang="en-US" sz="1600" dirty="0" err="1">
                  <a:solidFill>
                    <a:schemeClr val="bg1"/>
                  </a:solidFill>
                  <a:latin typeface="Calibri" pitchFamily="34" charset="0"/>
                </a:rPr>
                <a:t>ionizat</a:t>
              </a:r>
              <a:r>
                <a:rPr lang="en-US" sz="1600" dirty="0">
                  <a:solidFill>
                    <a:schemeClr val="bg1"/>
                  </a:solidFill>
                  <a:latin typeface="Calibri" pitchFamily="34" charset="0"/>
                </a:rPr>
                <a:t>-ion chamber</a:t>
              </a:r>
            </a:p>
          </p:txBody>
        </p:sp>
      </p:grpSp>
      <p:sp>
        <p:nvSpPr>
          <p:cNvPr id="24" name="TextBox 23"/>
          <p:cNvSpPr txBox="1"/>
          <p:nvPr/>
        </p:nvSpPr>
        <p:spPr>
          <a:xfrm>
            <a:off x="3491880" y="4916776"/>
            <a:ext cx="1806631" cy="923330"/>
          </a:xfrm>
          <a:prstGeom prst="rect">
            <a:avLst/>
          </a:prstGeom>
          <a:noFill/>
        </p:spPr>
        <p:txBody>
          <a:bodyPr wrap="square" rtlCol="0">
            <a:spAutoFit/>
          </a:bodyPr>
          <a:lstStyle/>
          <a:p>
            <a:pPr>
              <a:buNone/>
            </a:pPr>
            <a:r>
              <a:rPr lang="en-US" sz="1800" dirty="0">
                <a:solidFill>
                  <a:srgbClr val="FFFF00"/>
                </a:solidFill>
                <a:latin typeface="Symbol" panose="05050102010706020507" pitchFamily="18" charset="2"/>
              </a:rPr>
              <a:t>a, b</a:t>
            </a:r>
            <a:r>
              <a:rPr lang="en-US" sz="1800" dirty="0">
                <a:solidFill>
                  <a:srgbClr val="FFFF00"/>
                </a:solidFill>
                <a:latin typeface="Calibri" pitchFamily="34" charset="0"/>
              </a:rPr>
              <a:t>-, </a:t>
            </a:r>
            <a:r>
              <a:rPr lang="en-US" sz="1800" dirty="0">
                <a:solidFill>
                  <a:srgbClr val="FFFF00"/>
                </a:solidFill>
                <a:latin typeface="Symbol" panose="05050102010706020507" pitchFamily="18" charset="2"/>
              </a:rPr>
              <a:t>g</a:t>
            </a:r>
            <a:r>
              <a:rPr lang="en-US" sz="1800" dirty="0">
                <a:solidFill>
                  <a:srgbClr val="FFFF00"/>
                </a:solidFill>
                <a:latin typeface="Calibri" pitchFamily="34" charset="0"/>
              </a:rPr>
              <a:t>-radiation, </a:t>
            </a:r>
          </a:p>
          <a:p>
            <a:pPr>
              <a:buNone/>
            </a:pPr>
            <a:r>
              <a:rPr lang="en-US" sz="1800" dirty="0">
                <a:solidFill>
                  <a:srgbClr val="FFFF00"/>
                </a:solidFill>
                <a:latin typeface="Calibri" pitchFamily="34" charset="0"/>
              </a:rPr>
              <a:t>Main </a:t>
            </a:r>
            <a:r>
              <a:rPr lang="en-US" sz="1800" dirty="0">
                <a:solidFill>
                  <a:srgbClr val="FFFF00"/>
                </a:solidFill>
                <a:latin typeface="Symbol" panose="05050102010706020507" pitchFamily="18" charset="2"/>
              </a:rPr>
              <a:t>g </a:t>
            </a:r>
            <a:r>
              <a:rPr lang="en-US" sz="1800" dirty="0">
                <a:solidFill>
                  <a:srgbClr val="FFFF00"/>
                </a:solidFill>
                <a:latin typeface="Calibri" pitchFamily="34" charset="0"/>
              </a:rPr>
              <a:t>energies: &lt; 2.76 MeV</a:t>
            </a:r>
          </a:p>
        </p:txBody>
      </p:sp>
      <p:grpSp>
        <p:nvGrpSpPr>
          <p:cNvPr id="5" name="Group 4"/>
          <p:cNvGrpSpPr/>
          <p:nvPr/>
        </p:nvGrpSpPr>
        <p:grpSpPr>
          <a:xfrm>
            <a:off x="467544" y="1340768"/>
            <a:ext cx="3744416" cy="2376264"/>
            <a:chOff x="611560" y="1412776"/>
            <a:chExt cx="4076700" cy="2592288"/>
          </a:xfrm>
        </p:grpSpPr>
        <p:sp>
          <p:nvSpPr>
            <p:cNvPr id="2" name="Rectangle 1"/>
            <p:cNvSpPr/>
            <p:nvPr/>
          </p:nvSpPr>
          <p:spPr>
            <a:xfrm>
              <a:off x="611560" y="1412776"/>
              <a:ext cx="4076700" cy="2592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14" descr="C:\Tis\Conferences, courses, talks\beam_on-real.cd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7046"/>
            <a:stretch/>
          </p:blipFill>
          <p:spPr bwMode="auto">
            <a:xfrm>
              <a:off x="827584" y="1412776"/>
              <a:ext cx="3373438" cy="251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TextBox 5"/>
          <p:cNvSpPr txBox="1"/>
          <p:nvPr/>
        </p:nvSpPr>
        <p:spPr>
          <a:xfrm>
            <a:off x="4355976" y="1746682"/>
            <a:ext cx="1512168" cy="1754326"/>
          </a:xfrm>
          <a:prstGeom prst="rect">
            <a:avLst/>
          </a:prstGeom>
          <a:noFill/>
        </p:spPr>
        <p:txBody>
          <a:bodyPr wrap="square" rtlCol="0">
            <a:spAutoFit/>
          </a:bodyPr>
          <a:lstStyle/>
          <a:p>
            <a:r>
              <a:rPr lang="en-US" sz="1800" dirty="0">
                <a:solidFill>
                  <a:srgbClr val="FFFF00"/>
                </a:solidFill>
              </a:rPr>
              <a:t>Whole particle zoo with E up to initial beam energy  </a:t>
            </a:r>
            <a:br>
              <a:rPr lang="en-US" sz="1800" dirty="0">
                <a:solidFill>
                  <a:srgbClr val="FFFF00"/>
                </a:solidFill>
              </a:rPr>
            </a:br>
            <a:endParaRPr lang="en-US" sz="1800" dirty="0">
              <a:solidFill>
                <a:srgbClr val="FFFF00"/>
              </a:solidFill>
            </a:endParaRPr>
          </a:p>
        </p:txBody>
      </p:sp>
      <p:grpSp>
        <p:nvGrpSpPr>
          <p:cNvPr id="14" name="Group 13"/>
          <p:cNvGrpSpPr/>
          <p:nvPr/>
        </p:nvGrpSpPr>
        <p:grpSpPr>
          <a:xfrm>
            <a:off x="539552" y="4276186"/>
            <a:ext cx="2848868" cy="2376264"/>
            <a:chOff x="1075060" y="4276186"/>
            <a:chExt cx="2848868" cy="2376264"/>
          </a:xfrm>
        </p:grpSpPr>
        <p:sp>
          <p:nvSpPr>
            <p:cNvPr id="29" name="Rectangle 28"/>
            <p:cNvSpPr/>
            <p:nvPr/>
          </p:nvSpPr>
          <p:spPr>
            <a:xfrm>
              <a:off x="1075060" y="4276186"/>
              <a:ext cx="2848868" cy="23762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16" descr="C:\Tis\Conferences, courses, talks\beam_off.cd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5600"/>
            <a:stretch/>
          </p:blipFill>
          <p:spPr bwMode="auto">
            <a:xfrm>
              <a:off x="1075060" y="4276186"/>
              <a:ext cx="2650129" cy="232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6019"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l="9379" r="11370"/>
          <a:stretch/>
        </p:blipFill>
        <p:spPr bwMode="auto">
          <a:xfrm>
            <a:off x="7569579" y="4437111"/>
            <a:ext cx="1295187" cy="1622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7569579" y="6165304"/>
            <a:ext cx="1250893" cy="584775"/>
          </a:xfrm>
          <a:prstGeom prst="rect">
            <a:avLst/>
          </a:prstGeom>
          <a:noFill/>
        </p:spPr>
        <p:txBody>
          <a:bodyPr wrap="square" rtlCol="0">
            <a:spAutoFit/>
          </a:bodyPr>
          <a:lstStyle/>
          <a:p>
            <a:pPr algn="ctr"/>
            <a:r>
              <a:rPr lang="en-US" sz="1600" dirty="0">
                <a:solidFill>
                  <a:schemeClr val="bg1"/>
                </a:solidFill>
              </a:rPr>
              <a:t>Handheld devices</a:t>
            </a:r>
          </a:p>
        </p:txBody>
      </p:sp>
    </p:spTree>
    <p:extLst>
      <p:ext uri="{BB962C8B-B14F-4D97-AF65-F5344CB8AC3E}">
        <p14:creationId xmlns:p14="http://schemas.microsoft.com/office/powerpoint/2010/main" val="4291792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6019"/>
                                        </p:tgtEl>
                                        <p:attrNameLst>
                                          <p:attrName>style.visibility</p:attrName>
                                        </p:attrNameLst>
                                      </p:cBhvr>
                                      <p:to>
                                        <p:strVal val="visible"/>
                                      </p:to>
                                    </p:set>
                                    <p:animEffect transition="in" filter="fade">
                                      <p:cBhvr>
                                        <p:cTn id="37" dur="500"/>
                                        <p:tgtEl>
                                          <p:spTgt spid="86019"/>
                                        </p:tgtEl>
                                      </p:cBhvr>
                                    </p:animEffect>
                                  </p:childTnLst>
                                </p:cTn>
                              </p:par>
                              <p:par>
                                <p:cTn id="38" presetID="10" presetClass="entr" presetSubtype="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0" grpId="0"/>
      <p:bldP spid="24" grpId="0"/>
      <p:bldP spid="6"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Picture 2" descr="https://cds.cern.ch/record/1345733/files/Cosmic_image.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256" t="892" r="13186" b="10001"/>
          <a:stretch/>
        </p:blipFill>
        <p:spPr bwMode="auto">
          <a:xfrm>
            <a:off x="4788023" y="1452399"/>
            <a:ext cx="4155951" cy="3960922"/>
          </a:xfrm>
          <a:prstGeom prst="rect">
            <a:avLst/>
          </a:prstGeom>
          <a:noFill/>
          <a:extLst>
            <a:ext uri="{909E8E84-426E-40DD-AFC4-6F175D3DCCD1}">
              <a14:hiddenFill xmlns:a14="http://schemas.microsoft.com/office/drawing/2010/main">
                <a:solidFill>
                  <a:srgbClr val="FFFFFF"/>
                </a:solidFill>
              </a14:hiddenFill>
            </a:ext>
          </a:extLst>
        </p:spPr>
      </p:pic>
      <p:sp>
        <p:nvSpPr>
          <p:cNvPr id="13316" name="Rectangle 2"/>
          <p:cNvSpPr>
            <a:spLocks noGrp="1" noChangeArrowheads="1"/>
          </p:cNvSpPr>
          <p:nvPr>
            <p:ph type="title"/>
          </p:nvPr>
        </p:nvSpPr>
        <p:spPr>
          <a:xfrm>
            <a:off x="571500" y="116632"/>
            <a:ext cx="8153400" cy="990600"/>
          </a:xfrm>
        </p:spPr>
        <p:txBody>
          <a:bodyPr/>
          <a:lstStyle/>
          <a:p>
            <a:r>
              <a:rPr lang="de-DE" dirty="0">
                <a:solidFill>
                  <a:schemeClr val="bg1"/>
                </a:solidFill>
                <a:latin typeface="Calibri" pitchFamily="34" charset="0"/>
              </a:rPr>
              <a:t>Prompt Ionising Radiation</a:t>
            </a:r>
          </a:p>
        </p:txBody>
      </p:sp>
      <p:sp>
        <p:nvSpPr>
          <p:cNvPr id="18" name="Slide Number Placeholder 5"/>
          <p:cNvSpPr>
            <a:spLocks noGrp="1"/>
          </p:cNvSpPr>
          <p:nvPr>
            <p:ph type="sldNum" sz="quarter" idx="12"/>
          </p:nvPr>
        </p:nvSpPr>
        <p:spPr/>
        <p:txBody>
          <a:bodyPr>
            <a:normAutofit fontScale="85000" lnSpcReduction="20000"/>
          </a:bodyPr>
          <a:lstStyle/>
          <a:p>
            <a:pPr>
              <a:defRPr/>
            </a:pPr>
            <a:endParaRPr lang="en-US"/>
          </a:p>
          <a:p>
            <a:pPr>
              <a:defRPr/>
            </a:pPr>
            <a:endParaRPr lang="en-US"/>
          </a:p>
        </p:txBody>
      </p:sp>
      <p:sp>
        <p:nvSpPr>
          <p:cNvPr id="13317" name="Text Box 9"/>
          <p:cNvSpPr txBox="1">
            <a:spLocks noChangeArrowheads="1"/>
          </p:cNvSpPr>
          <p:nvPr/>
        </p:nvSpPr>
        <p:spPr bwMode="auto">
          <a:xfrm>
            <a:off x="6072188" y="5556399"/>
            <a:ext cx="1223962" cy="461665"/>
          </a:xfrm>
          <a:prstGeom prst="rect">
            <a:avLst/>
          </a:prstGeom>
          <a:noFill/>
          <a:ln w="12700" cap="sq" algn="ctr">
            <a:noFill/>
            <a:miter lim="800000"/>
            <a:headEnd type="none" w="sm" len="sm"/>
            <a:tailEnd type="none" w="sm" len="sm"/>
          </a:ln>
        </p:spPr>
        <p:txBody>
          <a:bodyPr anchor="ctr" anchorCtr="1">
            <a:spAutoFit/>
          </a:bodyPr>
          <a:lstStyle/>
          <a:p>
            <a:r>
              <a:rPr lang="de-DE" dirty="0">
                <a:solidFill>
                  <a:schemeClr val="bg1"/>
                </a:solidFill>
                <a:latin typeface="Calibri" pitchFamily="34" charset="0"/>
              </a:rPr>
              <a:t>Cosmos</a:t>
            </a:r>
          </a:p>
        </p:txBody>
      </p:sp>
      <p:sp>
        <p:nvSpPr>
          <p:cNvPr id="13319" name="Text Box 18"/>
          <p:cNvSpPr txBox="1">
            <a:spLocks noChangeArrowheads="1"/>
          </p:cNvSpPr>
          <p:nvPr/>
        </p:nvSpPr>
        <p:spPr bwMode="auto">
          <a:xfrm>
            <a:off x="571500" y="5556399"/>
            <a:ext cx="3598863" cy="461665"/>
          </a:xfrm>
          <a:prstGeom prst="rect">
            <a:avLst/>
          </a:prstGeom>
          <a:noFill/>
          <a:ln w="12700" cap="sq" algn="ctr">
            <a:noFill/>
            <a:miter lim="800000"/>
            <a:headEnd type="none" w="sm" len="sm"/>
            <a:tailEnd type="none" w="sm" len="sm"/>
          </a:ln>
        </p:spPr>
        <p:txBody>
          <a:bodyPr anchor="ctr" anchorCtr="1">
            <a:spAutoFit/>
          </a:bodyPr>
          <a:lstStyle/>
          <a:p>
            <a:r>
              <a:rPr lang="de-DE" dirty="0">
                <a:solidFill>
                  <a:schemeClr val="bg1"/>
                </a:solidFill>
                <a:latin typeface="Calibri" pitchFamily="34" charset="0"/>
              </a:rPr>
              <a:t>Hadron accelerator</a:t>
            </a:r>
          </a:p>
        </p:txBody>
      </p:sp>
      <p:sp>
        <p:nvSpPr>
          <p:cNvPr id="13320" name="TextBox 19"/>
          <p:cNvSpPr txBox="1">
            <a:spLocks noChangeArrowheads="1"/>
          </p:cNvSpPr>
          <p:nvPr/>
        </p:nvSpPr>
        <p:spPr bwMode="auto">
          <a:xfrm>
            <a:off x="285750" y="6088063"/>
            <a:ext cx="8715375" cy="461665"/>
          </a:xfrm>
          <a:prstGeom prst="rect">
            <a:avLst/>
          </a:prstGeom>
          <a:noFill/>
          <a:ln w="9525">
            <a:noFill/>
            <a:miter lim="800000"/>
            <a:headEnd/>
            <a:tailEnd/>
          </a:ln>
        </p:spPr>
        <p:txBody>
          <a:bodyPr>
            <a:spAutoFit/>
          </a:bodyPr>
          <a:lstStyle/>
          <a:p>
            <a:pPr algn="ctr"/>
            <a:r>
              <a:rPr lang="fr-FR" dirty="0" err="1">
                <a:solidFill>
                  <a:schemeClr val="bg1"/>
                </a:solidFill>
                <a:latin typeface="Calibri" pitchFamily="34" charset="0"/>
              </a:rPr>
              <a:t>Particle</a:t>
            </a:r>
            <a:r>
              <a:rPr lang="fr-FR" dirty="0">
                <a:solidFill>
                  <a:schemeClr val="bg1"/>
                </a:solidFill>
                <a:latin typeface="Calibri" pitchFamily="34" charset="0"/>
              </a:rPr>
              <a:t> impact </a:t>
            </a:r>
            <a:r>
              <a:rPr lang="fr-FR" dirty="0" err="1">
                <a:solidFill>
                  <a:schemeClr val="bg1"/>
                </a:solidFill>
                <a:latin typeface="Calibri" pitchFamily="34" charset="0"/>
              </a:rPr>
              <a:t>creates</a:t>
            </a:r>
            <a:r>
              <a:rPr lang="fr-FR" dirty="0">
                <a:solidFill>
                  <a:schemeClr val="bg1"/>
                </a:solidFill>
                <a:latin typeface="Calibri" pitchFamily="34" charset="0"/>
              </a:rPr>
              <a:t> high-</a:t>
            </a:r>
            <a:r>
              <a:rPr lang="fr-FR" dirty="0" err="1">
                <a:solidFill>
                  <a:schemeClr val="bg1"/>
                </a:solidFill>
                <a:latin typeface="Calibri" pitchFamily="34" charset="0"/>
              </a:rPr>
              <a:t>energy</a:t>
            </a:r>
            <a:r>
              <a:rPr lang="fr-FR" dirty="0">
                <a:solidFill>
                  <a:schemeClr val="bg1"/>
                </a:solidFill>
                <a:latin typeface="Calibri" pitchFamily="34" charset="0"/>
              </a:rPr>
              <a:t> mixed radiation </a:t>
            </a:r>
            <a:r>
              <a:rPr lang="fr-FR" dirty="0" err="1">
                <a:solidFill>
                  <a:schemeClr val="bg1"/>
                </a:solidFill>
                <a:latin typeface="Calibri" pitchFamily="34" charset="0"/>
              </a:rPr>
              <a:t>fields</a:t>
            </a:r>
            <a:endParaRPr lang="fr-FR" dirty="0">
              <a:solidFill>
                <a:schemeClr val="bg1"/>
              </a:solidFill>
              <a:latin typeface="Calibri" pitchFamily="34" charset="0"/>
            </a:endParaRPr>
          </a:p>
        </p:txBody>
      </p:sp>
      <p:sp>
        <p:nvSpPr>
          <p:cNvPr id="19" name="TextBox 18"/>
          <p:cNvSpPr txBox="1"/>
          <p:nvPr/>
        </p:nvSpPr>
        <p:spPr>
          <a:xfrm>
            <a:off x="5508104" y="1558533"/>
            <a:ext cx="2880320" cy="646331"/>
          </a:xfrm>
          <a:prstGeom prst="rect">
            <a:avLst/>
          </a:prstGeom>
          <a:noFill/>
        </p:spPr>
        <p:txBody>
          <a:bodyPr wrap="square" rtlCol="0">
            <a:spAutoFit/>
          </a:bodyPr>
          <a:lstStyle/>
          <a:p>
            <a:r>
              <a:rPr lang="en-US" sz="1800" dirty="0">
                <a:solidFill>
                  <a:schemeClr val="bg1"/>
                </a:solidFill>
                <a:latin typeface="Calibri" pitchFamily="34" charset="0"/>
              </a:rPr>
              <a:t>Highest particle energy measured: 3.2×10</a:t>
            </a:r>
            <a:r>
              <a:rPr lang="en-US" sz="1800" baseline="30000" dirty="0">
                <a:solidFill>
                  <a:schemeClr val="bg1"/>
                </a:solidFill>
                <a:latin typeface="Calibri" pitchFamily="34" charset="0"/>
              </a:rPr>
              <a:t>20</a:t>
            </a:r>
            <a:r>
              <a:rPr lang="en-US" sz="1800" dirty="0">
                <a:solidFill>
                  <a:schemeClr val="bg1"/>
                </a:solidFill>
                <a:latin typeface="Calibri" pitchFamily="34" charset="0"/>
              </a:rPr>
              <a:t> eV</a:t>
            </a:r>
          </a:p>
        </p:txBody>
      </p:sp>
      <p:grpSp>
        <p:nvGrpSpPr>
          <p:cNvPr id="2" name="Group 1"/>
          <p:cNvGrpSpPr/>
          <p:nvPr/>
        </p:nvGrpSpPr>
        <p:grpSpPr>
          <a:xfrm>
            <a:off x="163024" y="1452399"/>
            <a:ext cx="4331238" cy="3960922"/>
            <a:chOff x="-1188640" y="1793765"/>
            <a:chExt cx="4331238" cy="3894247"/>
          </a:xfrm>
        </p:grpSpPr>
        <p:pic>
          <p:nvPicPr>
            <p:cNvPr id="21" name="Picture 14" descr="C:\Tis\Conferences, courses, talks\beam_on-real.cdr"/>
            <p:cNvPicPr>
              <a:picLocks noChangeAspect="1" noChangeArrowheads="1"/>
            </p:cNvPicPr>
            <p:nvPr/>
          </p:nvPicPr>
          <p:blipFill>
            <a:blip r:embed="rId5"/>
            <a:srcRect/>
            <a:stretch>
              <a:fillRect/>
            </a:stretch>
          </p:blipFill>
          <p:spPr bwMode="auto">
            <a:xfrm>
              <a:off x="-1188640" y="1793765"/>
              <a:ext cx="4331238" cy="3894247"/>
            </a:xfrm>
            <a:prstGeom prst="rect">
              <a:avLst/>
            </a:prstGeom>
            <a:solidFill>
              <a:schemeClr val="bg1"/>
            </a:solidFill>
            <a:ln>
              <a:solidFill>
                <a:srgbClr val="003399"/>
              </a:solidFill>
            </a:ln>
          </p:spPr>
        </p:pic>
        <p:sp>
          <p:nvSpPr>
            <p:cNvPr id="20" name="TextBox 19"/>
            <p:cNvSpPr txBox="1"/>
            <p:nvPr/>
          </p:nvSpPr>
          <p:spPr>
            <a:xfrm>
              <a:off x="1420136" y="2232776"/>
              <a:ext cx="1594934" cy="400110"/>
            </a:xfrm>
            <a:prstGeom prst="rect">
              <a:avLst/>
            </a:prstGeom>
            <a:solidFill>
              <a:schemeClr val="bg1"/>
            </a:solidFill>
            <a:ln>
              <a:solidFill>
                <a:schemeClr val="bg1"/>
              </a:solidFill>
            </a:ln>
          </p:spPr>
          <p:txBody>
            <a:bodyPr wrap="square" rtlCol="0">
              <a:spAutoFit/>
            </a:bodyPr>
            <a:lstStyle/>
            <a:p>
              <a:r>
                <a:rPr lang="en-US" sz="2000" dirty="0">
                  <a:latin typeface="Calibri" pitchFamily="34" charset="0"/>
                </a:rPr>
                <a:t>up to 7 </a:t>
              </a:r>
              <a:r>
                <a:rPr lang="en-US" sz="2000" dirty="0" err="1">
                  <a:latin typeface="Calibri" pitchFamily="34" charset="0"/>
                </a:rPr>
                <a:t>TeV</a:t>
              </a:r>
              <a:endParaRPr lang="en-US" sz="2000" dirty="0">
                <a:latin typeface="Calibri" pitchFamily="34" charset="0"/>
              </a:endParaRPr>
            </a:p>
          </p:txBody>
        </p:sp>
      </p:grpSp>
    </p:spTree>
    <p:extLst>
      <p:ext uri="{BB962C8B-B14F-4D97-AF65-F5344CB8AC3E}">
        <p14:creationId xmlns:p14="http://schemas.microsoft.com/office/powerpoint/2010/main" val="30918020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fade">
                                      <p:cBhvr>
                                        <p:cTn id="7" dur="500"/>
                                        <p:tgtEl>
                                          <p:spTgt spid="13316"/>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319"/>
                                        </p:tgtEl>
                                        <p:attrNameLst>
                                          <p:attrName>style.visibility</p:attrName>
                                        </p:attrNameLst>
                                      </p:cBhvr>
                                      <p:to>
                                        <p:strVal val="visible"/>
                                      </p:to>
                                    </p:set>
                                    <p:animEffect transition="in" filter="fade">
                                      <p:cBhvr>
                                        <p:cTn id="13" dur="500"/>
                                        <p:tgtEl>
                                          <p:spTgt spid="1331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317"/>
                                        </p:tgtEl>
                                        <p:attrNameLst>
                                          <p:attrName>style.visibility</p:attrName>
                                        </p:attrNameLst>
                                      </p:cBhvr>
                                      <p:to>
                                        <p:strVal val="visible"/>
                                      </p:to>
                                    </p:set>
                                    <p:animEffect transition="in" filter="fade">
                                      <p:cBhvr>
                                        <p:cTn id="18" dur="500"/>
                                        <p:tgtEl>
                                          <p:spTgt spid="13317"/>
                                        </p:tgtEl>
                                      </p:cBhvr>
                                    </p:animEffect>
                                  </p:childTnLst>
                                </p:cTn>
                              </p:par>
                              <p:par>
                                <p:cTn id="19" presetID="10"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320"/>
                                        </p:tgtEl>
                                        <p:attrNameLst>
                                          <p:attrName>style.visibility</p:attrName>
                                        </p:attrNameLst>
                                      </p:cBhvr>
                                      <p:to>
                                        <p:strVal val="visible"/>
                                      </p:to>
                                    </p:set>
                                    <p:animEffect transition="in" filter="fade">
                                      <p:cBhvr>
                                        <p:cTn id="29" dur="500"/>
                                        <p:tgtEl>
                                          <p:spTgt spid="13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P spid="13317" grpId="0"/>
      <p:bldP spid="13319" grpId="0"/>
      <p:bldP spid="13320"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Content</a:t>
            </a:r>
            <a:endParaRPr lang="en-GB" dirty="0">
              <a:solidFill>
                <a:schemeClr val="bg1"/>
              </a:solidFill>
            </a:endParaRPr>
          </a:p>
        </p:txBody>
      </p:sp>
      <p:sp>
        <p:nvSpPr>
          <p:cNvPr id="3" name="Content Placeholder 2"/>
          <p:cNvSpPr>
            <a:spLocks noGrp="1"/>
          </p:cNvSpPr>
          <p:nvPr>
            <p:ph sz="quarter" idx="1"/>
          </p:nvPr>
        </p:nvSpPr>
        <p:spPr>
          <a:xfrm>
            <a:off x="251520" y="1412776"/>
            <a:ext cx="8514528" cy="3819128"/>
          </a:xfrm>
        </p:spPr>
        <p:txBody>
          <a:bodyPr/>
          <a:lstStyle/>
          <a:p>
            <a:pPr>
              <a:buClr>
                <a:schemeClr val="bg1"/>
              </a:buClr>
              <a:buFont typeface="Arial" panose="020B0604020202020204" pitchFamily="34" charset="0"/>
              <a:buChar char="•"/>
            </a:pPr>
            <a:r>
              <a:rPr lang="en-US" sz="2800" dirty="0">
                <a:solidFill>
                  <a:schemeClr val="bg1"/>
                </a:solidFill>
              </a:rPr>
              <a:t>CERN – Accelerators, our main source of radiation</a:t>
            </a:r>
          </a:p>
          <a:p>
            <a:pPr lvl="0">
              <a:buClr>
                <a:schemeClr val="bg1"/>
              </a:buClr>
              <a:buFont typeface="Arial" panose="020B0604020202020204" pitchFamily="34" charset="0"/>
              <a:buChar char="•"/>
            </a:pPr>
            <a:r>
              <a:rPr lang="en-US" sz="2800" dirty="0">
                <a:solidFill>
                  <a:schemeClr val="bg1"/>
                </a:solidFill>
              </a:rPr>
              <a:t>Most important quantities used in Radiation Protection</a:t>
            </a:r>
          </a:p>
          <a:p>
            <a:pPr>
              <a:buClr>
                <a:schemeClr val="bg1"/>
              </a:buClr>
              <a:buFont typeface="Arial" panose="020B0604020202020204" pitchFamily="34" charset="0"/>
              <a:buChar char="•"/>
            </a:pPr>
            <a:r>
              <a:rPr lang="en-US" sz="2800" dirty="0">
                <a:solidFill>
                  <a:schemeClr val="bg1"/>
                </a:solidFill>
              </a:rPr>
              <a:t>Radiation Fields occurring at High Energy Accelerators</a:t>
            </a:r>
          </a:p>
          <a:p>
            <a:pPr lvl="0">
              <a:buClr>
                <a:schemeClr val="bg1"/>
              </a:buClr>
              <a:buFont typeface="Arial" panose="020B0604020202020204" pitchFamily="34" charset="0"/>
              <a:buChar char="•"/>
            </a:pPr>
            <a:r>
              <a:rPr lang="en-US" sz="2800" dirty="0">
                <a:solidFill>
                  <a:schemeClr val="bg1"/>
                </a:solidFill>
              </a:rPr>
              <a:t>A few words about cosmic radiation</a:t>
            </a:r>
          </a:p>
          <a:p>
            <a:pPr>
              <a:buClr>
                <a:schemeClr val="bg1"/>
              </a:buClr>
              <a:buFont typeface="Arial" panose="020B0604020202020204" pitchFamily="34" charset="0"/>
              <a:buChar char="•"/>
            </a:pPr>
            <a:r>
              <a:rPr lang="en-US" sz="2800" dirty="0">
                <a:solidFill>
                  <a:schemeClr val="bg1"/>
                </a:solidFill>
              </a:rPr>
              <a:t>Radiation Protection carried out at CERN</a:t>
            </a:r>
          </a:p>
          <a:p>
            <a:pPr>
              <a:buClr>
                <a:schemeClr val="bg1"/>
              </a:buClr>
              <a:buFont typeface="Arial" panose="020B0604020202020204" pitchFamily="34" charset="0"/>
              <a:buChar char="•"/>
            </a:pPr>
            <a:r>
              <a:rPr lang="en-US" sz="2800" dirty="0">
                <a:solidFill>
                  <a:schemeClr val="bg1"/>
                </a:solidFill>
              </a:rPr>
              <a:t>Radiation detectors used in mixed radiation fields</a:t>
            </a:r>
          </a:p>
          <a:p>
            <a:pPr marL="0" indent="0">
              <a:buNone/>
            </a:pPr>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GB" dirty="0">
              <a:solidFill>
                <a:schemeClr val="bg1"/>
              </a:solidFill>
            </a:endParaRPr>
          </a:p>
        </p:txBody>
      </p:sp>
    </p:spTree>
    <p:extLst>
      <p:ext uri="{BB962C8B-B14F-4D97-AF65-F5344CB8AC3E}">
        <p14:creationId xmlns:p14="http://schemas.microsoft.com/office/powerpoint/2010/main" val="386288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3908" name="Text Box 4"/>
          <p:cNvSpPr txBox="1">
            <a:spLocks noChangeArrowheads="1"/>
          </p:cNvSpPr>
          <p:nvPr/>
        </p:nvSpPr>
        <p:spPr bwMode="auto">
          <a:xfrm>
            <a:off x="377768" y="260648"/>
            <a:ext cx="8001056" cy="1323439"/>
          </a:xfrm>
          <a:prstGeom prst="rect">
            <a:avLst/>
          </a:prstGeom>
          <a:noFill/>
          <a:ln w="9525">
            <a:noFill/>
            <a:miter lim="800000"/>
            <a:headEnd/>
            <a:tailEnd/>
          </a:ln>
          <a:effectLst/>
        </p:spPr>
        <p:txBody>
          <a:bodyPr wrap="square">
            <a:spAutoFit/>
          </a:bodyPr>
          <a:lstStyle/>
          <a:p>
            <a:pPr algn="ctr">
              <a:spcBef>
                <a:spcPct val="50000"/>
              </a:spcBef>
            </a:pPr>
            <a:r>
              <a:rPr lang="en-US" sz="4000" dirty="0">
                <a:solidFill>
                  <a:schemeClr val="bg1"/>
                </a:solidFill>
                <a:latin typeface="Calibri" pitchFamily="34" charset="0"/>
              </a:rPr>
              <a:t>Prompt Ionizing Radiation in Accelerators</a:t>
            </a:r>
          </a:p>
        </p:txBody>
      </p:sp>
      <p:sp>
        <p:nvSpPr>
          <p:cNvPr id="10" name="Text Box 4"/>
          <p:cNvSpPr txBox="1">
            <a:spLocks noChangeArrowheads="1"/>
          </p:cNvSpPr>
          <p:nvPr/>
        </p:nvSpPr>
        <p:spPr bwMode="auto">
          <a:xfrm>
            <a:off x="259661" y="3789040"/>
            <a:ext cx="8643998" cy="830997"/>
          </a:xfrm>
          <a:prstGeom prst="rect">
            <a:avLst/>
          </a:prstGeom>
          <a:noFill/>
          <a:ln w="9525">
            <a:noFill/>
            <a:miter lim="800000"/>
            <a:headEnd/>
            <a:tailEnd/>
          </a:ln>
          <a:effectLst/>
        </p:spPr>
        <p:txBody>
          <a:bodyPr wrap="square">
            <a:spAutoFit/>
          </a:bodyPr>
          <a:lstStyle/>
          <a:p>
            <a:pPr algn="ctr">
              <a:spcBef>
                <a:spcPct val="50000"/>
              </a:spcBef>
            </a:pPr>
            <a:r>
              <a:rPr lang="en-US" dirty="0">
                <a:solidFill>
                  <a:schemeClr val="bg1"/>
                </a:solidFill>
                <a:latin typeface="Calibri" pitchFamily="34" charset="0"/>
              </a:rPr>
              <a:t>Next slides show the production of ionizing radiation by </a:t>
            </a:r>
            <a:r>
              <a:rPr lang="en-US" b="1" dirty="0">
                <a:solidFill>
                  <a:schemeClr val="bg1"/>
                </a:solidFill>
                <a:latin typeface="Calibri" pitchFamily="34" charset="0"/>
              </a:rPr>
              <a:t>ONE </a:t>
            </a:r>
            <a:r>
              <a:rPr lang="en-US" dirty="0">
                <a:solidFill>
                  <a:schemeClr val="bg1"/>
                </a:solidFill>
                <a:latin typeface="Calibri" pitchFamily="34" charset="0"/>
              </a:rPr>
              <a:t>hadron  (120 GeV/c ) on  copper Target</a:t>
            </a:r>
          </a:p>
        </p:txBody>
      </p:sp>
      <p:sp>
        <p:nvSpPr>
          <p:cNvPr id="2" name="TextBox 1"/>
          <p:cNvSpPr txBox="1"/>
          <p:nvPr/>
        </p:nvSpPr>
        <p:spPr>
          <a:xfrm>
            <a:off x="251520" y="1916832"/>
            <a:ext cx="8568952" cy="1169551"/>
          </a:xfrm>
          <a:prstGeom prst="rect">
            <a:avLst/>
          </a:prstGeom>
          <a:noFill/>
        </p:spPr>
        <p:txBody>
          <a:bodyPr wrap="square" rtlCol="0">
            <a:spAutoFit/>
          </a:bodyPr>
          <a:lstStyle/>
          <a:p>
            <a:pPr marL="342900" indent="-342900">
              <a:spcBef>
                <a:spcPts val="600"/>
              </a:spcBef>
              <a:spcAft>
                <a:spcPts val="600"/>
              </a:spcAft>
              <a:buFont typeface="Arial" panose="020B0604020202020204" pitchFamily="34" charset="0"/>
              <a:buChar char="•"/>
            </a:pPr>
            <a:r>
              <a:rPr lang="en-US" sz="2000" dirty="0">
                <a:solidFill>
                  <a:schemeClr val="bg1"/>
                </a:solidFill>
              </a:rPr>
              <a:t>Ionizing radiation in accelerators is produced by any beam impacts of high energy particles </a:t>
            </a:r>
            <a:r>
              <a:rPr lang="en-US" sz="2000" dirty="0">
                <a:solidFill>
                  <a:schemeClr val="bg1"/>
                </a:solidFill>
                <a:sym typeface="Wingdings" panose="05000000000000000000" pitchFamily="2" charset="2"/>
              </a:rPr>
              <a:t> secondary radiation</a:t>
            </a:r>
          </a:p>
          <a:p>
            <a:pPr marL="342900" indent="-342900">
              <a:spcBef>
                <a:spcPts val="600"/>
              </a:spcBef>
              <a:spcAft>
                <a:spcPts val="600"/>
              </a:spcAft>
              <a:buFont typeface="Arial" panose="020B0604020202020204" pitchFamily="34" charset="0"/>
              <a:buChar char="•"/>
            </a:pPr>
            <a:r>
              <a:rPr lang="en-US" sz="2000" dirty="0">
                <a:solidFill>
                  <a:schemeClr val="bg1"/>
                </a:solidFill>
                <a:sym typeface="Wingdings" panose="05000000000000000000" pitchFamily="2" charset="2"/>
              </a:rPr>
              <a:t>Impact of very energetic particles produce particle showers</a:t>
            </a:r>
            <a:endParaRPr lang="en-US" sz="2000" dirty="0">
              <a:solidFill>
                <a:schemeClr val="bg1"/>
              </a:solidFill>
            </a:endParaRPr>
          </a:p>
        </p:txBody>
      </p:sp>
    </p:spTree>
    <p:extLst>
      <p:ext uri="{BB962C8B-B14F-4D97-AF65-F5344CB8AC3E}">
        <p14:creationId xmlns:p14="http://schemas.microsoft.com/office/powerpoint/2010/main" val="319308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13184" y="260648"/>
            <a:ext cx="8579296" cy="346050"/>
          </a:xfrm>
        </p:spPr>
        <p:txBody>
          <a:bodyPr>
            <a:noAutofit/>
          </a:bodyPr>
          <a:lstStyle/>
          <a:p>
            <a:r>
              <a:rPr lang="en-US" sz="2800" dirty="0">
                <a:solidFill>
                  <a:schemeClr val="bg1"/>
                </a:solidFill>
              </a:rPr>
              <a:t>What happens when a 120 GeV proton impacts?</a:t>
            </a:r>
            <a:br>
              <a:rPr lang="en-US" sz="2800" dirty="0">
                <a:solidFill>
                  <a:schemeClr val="bg1"/>
                </a:solidFill>
              </a:rPr>
            </a:br>
            <a:r>
              <a:rPr lang="en-US" sz="2800" dirty="0">
                <a:solidFill>
                  <a:schemeClr val="bg1"/>
                </a:solidFill>
              </a:rPr>
              <a:t>Hadronic cascade</a:t>
            </a:r>
          </a:p>
        </p:txBody>
      </p:sp>
      <p:sp>
        <p:nvSpPr>
          <p:cNvPr id="4" name="Slide Number Placeholder 3"/>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22227BB-00D0-404F-9EAF-99AECFF9B019}" type="slidenum">
              <a:rPr kumimoji="0" lang="en-US" sz="1400" b="1" i="0" u="none" strike="noStrike" kern="1200" cap="none" spc="0" normalizeH="0" baseline="0" noProof="0" smtClean="0">
                <a:ln>
                  <a:noFill/>
                </a:ln>
                <a:solidFill>
                  <a:srgbClr val="FFFFFF"/>
                </a:solidFill>
                <a:effectLst/>
                <a:uLnTx/>
                <a:uFillTx/>
                <a:latin typeface="Arial" pitchFamily="34" charset="0"/>
                <a:ea typeface="ＭＳ Ｐゴシック" pitchFamily="34"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1400" b="1" i="0" u="none" strike="noStrike" kern="1200" cap="none" spc="0" normalizeH="0" baseline="0" noProof="0" dirty="0">
              <a:ln>
                <a:noFill/>
              </a:ln>
              <a:solidFill>
                <a:srgbClr val="FFFFFF"/>
              </a:solidFill>
              <a:effectLst/>
              <a:uLnTx/>
              <a:uFillTx/>
              <a:latin typeface="Arial" pitchFamily="34" charset="0"/>
              <a:ea typeface="ＭＳ Ｐゴシック" pitchFamily="34" charset="-128"/>
              <a:cs typeface="+mn-cs"/>
            </a:endParaRPr>
          </a:p>
        </p:txBody>
      </p:sp>
      <p:pic>
        <p:nvPicPr>
          <p:cNvPr id="5" name="CERF-hadronic-USRBIN-2019-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58647" y="812016"/>
            <a:ext cx="8842324" cy="5985456"/>
          </a:xfrm>
          <a:prstGeom prst="rect">
            <a:avLst/>
          </a:prstGeom>
        </p:spPr>
      </p:pic>
      <p:pic>
        <p:nvPicPr>
          <p:cNvPr id="2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5176" y="1111430"/>
            <a:ext cx="454616" cy="190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02918" y="1122274"/>
            <a:ext cx="438150" cy="207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30392" y="1135724"/>
            <a:ext cx="428625" cy="18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41117" y="1147066"/>
            <a:ext cx="438150" cy="181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08930" y="1109430"/>
            <a:ext cx="445628" cy="207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62887" y="1115196"/>
            <a:ext cx="447675" cy="207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25798" y="1117885"/>
            <a:ext cx="438150" cy="19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2051720" y="764704"/>
            <a:ext cx="15121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Proton</a:t>
            </a:r>
          </a:p>
        </p:txBody>
      </p:sp>
      <p:sp>
        <p:nvSpPr>
          <p:cNvPr id="32" name="TextBox 31"/>
          <p:cNvSpPr txBox="1"/>
          <p:nvPr/>
        </p:nvSpPr>
        <p:spPr>
          <a:xfrm>
            <a:off x="2807804" y="774663"/>
            <a:ext cx="15121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Neutron</a:t>
            </a:r>
          </a:p>
        </p:txBody>
      </p:sp>
      <p:sp>
        <p:nvSpPr>
          <p:cNvPr id="33" name="TextBox 32"/>
          <p:cNvSpPr txBox="1"/>
          <p:nvPr/>
        </p:nvSpPr>
        <p:spPr>
          <a:xfrm>
            <a:off x="3758971" y="784622"/>
            <a:ext cx="108012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Pion+</a:t>
            </a:r>
          </a:p>
        </p:txBody>
      </p:sp>
      <p:sp>
        <p:nvSpPr>
          <p:cNvPr id="34" name="TextBox 33"/>
          <p:cNvSpPr txBox="1"/>
          <p:nvPr/>
        </p:nvSpPr>
        <p:spPr>
          <a:xfrm>
            <a:off x="4423888" y="802600"/>
            <a:ext cx="108012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Pion-</a:t>
            </a:r>
          </a:p>
        </p:txBody>
      </p:sp>
      <p:sp>
        <p:nvSpPr>
          <p:cNvPr id="35" name="TextBox 34"/>
          <p:cNvSpPr txBox="1"/>
          <p:nvPr/>
        </p:nvSpPr>
        <p:spPr>
          <a:xfrm>
            <a:off x="5065858" y="793184"/>
            <a:ext cx="14054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Electron</a:t>
            </a:r>
          </a:p>
        </p:txBody>
      </p:sp>
      <p:sp>
        <p:nvSpPr>
          <p:cNvPr id="36" name="TextBox 35"/>
          <p:cNvSpPr txBox="1"/>
          <p:nvPr/>
        </p:nvSpPr>
        <p:spPr>
          <a:xfrm>
            <a:off x="5956304" y="802600"/>
            <a:ext cx="14054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Positron</a:t>
            </a:r>
          </a:p>
        </p:txBody>
      </p:sp>
      <p:sp>
        <p:nvSpPr>
          <p:cNvPr id="37" name="TextBox 36"/>
          <p:cNvSpPr txBox="1"/>
          <p:nvPr/>
        </p:nvSpPr>
        <p:spPr>
          <a:xfrm>
            <a:off x="6848992" y="812016"/>
            <a:ext cx="8640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Photon</a:t>
            </a:r>
          </a:p>
        </p:txBody>
      </p:sp>
    </p:spTree>
    <p:extLst>
      <p:ext uri="{BB962C8B-B14F-4D97-AF65-F5344CB8AC3E}">
        <p14:creationId xmlns:p14="http://schemas.microsoft.com/office/powerpoint/2010/main" val="2549198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7" restart="whenNotActive" fill="hold" evtFilter="cancelBubble" nodeType="interactiveSeq">
                <p:stCondLst>
                  <p:cond evt="onClick" delay="0">
                    <p:tgtEl>
                      <p:spTgt spid="5"/>
                    </p:tgtEl>
                  </p:cond>
                </p:stCondLst>
                <p:endSync evt="end" delay="0">
                  <p:rtn val="all"/>
                </p:endSync>
                <p:childTnLst>
                  <p:par>
                    <p:cTn id="48" fill="hold">
                      <p:stCondLst>
                        <p:cond delay="0"/>
                      </p:stCondLst>
                      <p:childTnLst>
                        <p:par>
                          <p:cTn id="49" fill="hold">
                            <p:stCondLst>
                              <p:cond delay="0"/>
                            </p:stCondLst>
                            <p:childTnLst>
                              <p:par>
                                <p:cTn id="50" presetID="2" presetClass="mediacall" presetSubtype="0" fill="hold" nodeType="clickEffect">
                                  <p:stCondLst>
                                    <p:cond delay="0"/>
                                  </p:stCondLst>
                                  <p:childTnLst>
                                    <p:cmd type="call" cmd="togglePause">
                                      <p:cBhvr>
                                        <p:cTn id="51" dur="1" fill="hold"/>
                                        <p:tgtEl>
                                          <p:spTgt spid="5"/>
                                        </p:tgtEl>
                                      </p:cBhvr>
                                    </p:cmd>
                                  </p:childTnLst>
                                </p:cTn>
                              </p:par>
                            </p:childTnLst>
                          </p:cTn>
                        </p:par>
                      </p:childTnLst>
                    </p:cTn>
                  </p:par>
                </p:childTnLst>
              </p:cTn>
              <p:nextCondLst>
                <p:cond evt="onClick" delay="0">
                  <p:tgtEl>
                    <p:spTgt spid="5"/>
                  </p:tgtEl>
                </p:cond>
              </p:nextCondLst>
            </p:seq>
            <p:video>
              <p:cMediaNode vol="80000">
                <p:cTn id="52" fill="hold" display="0">
                  <p:stCondLst>
                    <p:cond delay="indefinite"/>
                  </p:stCondLst>
                </p:cTn>
                <p:tgtEl>
                  <p:spTgt spid="5"/>
                </p:tgtEl>
              </p:cMediaNode>
            </p:video>
          </p:childTnLst>
        </p:cTn>
      </p:par>
    </p:tnLst>
    <p:bldLst>
      <p:bldP spid="31" grpId="0"/>
      <p:bldP spid="32" grpId="0"/>
      <p:bldP spid="33" grpId="0"/>
      <p:bldP spid="34" grpId="0"/>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686800" cy="530395"/>
          </a:xfrm>
        </p:spPr>
        <p:txBody>
          <a:bodyPr>
            <a:noAutofit/>
          </a:bodyPr>
          <a:lstStyle/>
          <a:p>
            <a:r>
              <a:rPr lang="en-US" sz="2800" dirty="0">
                <a:solidFill>
                  <a:schemeClr val="bg1"/>
                </a:solidFill>
              </a:rPr>
              <a:t>What happens when a 120 GeV proton impacts?</a:t>
            </a:r>
            <a:br>
              <a:rPr lang="en-US" sz="2800" dirty="0">
                <a:solidFill>
                  <a:schemeClr val="bg1"/>
                </a:solidFill>
              </a:rPr>
            </a:br>
            <a:r>
              <a:rPr lang="en-US" sz="2800" dirty="0">
                <a:solidFill>
                  <a:schemeClr val="bg1"/>
                </a:solidFill>
              </a:rPr>
              <a:t>Full cascade</a:t>
            </a:r>
          </a:p>
        </p:txBody>
      </p:sp>
      <p:sp>
        <p:nvSpPr>
          <p:cNvPr id="4" name="Slide Number Placeholder 3"/>
          <p:cNvSpPr>
            <a:spLocks noGrp="1"/>
          </p:cNvSpPr>
          <p:nvPr>
            <p:ph type="sldNum" sz="quarter" idx="12"/>
          </p:nvPr>
        </p:nvSpPr>
        <p:spPr/>
        <p:txBody>
          <a:bodyPr>
            <a:normAutofit fontScale="850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22227BB-00D0-404F-9EAF-99AECFF9B019}" type="slidenum">
              <a:rPr kumimoji="0" lang="en-US" sz="1400" b="1" i="0" u="none" strike="noStrike" kern="1200" cap="none" spc="0" normalizeH="0" baseline="0" noProof="0" smtClean="0">
                <a:ln>
                  <a:noFill/>
                </a:ln>
                <a:solidFill>
                  <a:srgbClr val="FFFFFF"/>
                </a:solidFill>
                <a:effectLst/>
                <a:uLnTx/>
                <a:uFillTx/>
                <a:latin typeface="Arial" pitchFamily="34" charset="0"/>
                <a:ea typeface="ＭＳ Ｐゴシック" pitchFamily="34"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1400" b="1" i="0" u="none" strike="noStrike" kern="1200" cap="none" spc="0" normalizeH="0" baseline="0" noProof="0" dirty="0">
              <a:ln>
                <a:noFill/>
              </a:ln>
              <a:solidFill>
                <a:srgbClr val="FFFFFF"/>
              </a:solidFill>
              <a:effectLst/>
              <a:uLnTx/>
              <a:uFillTx/>
              <a:latin typeface="Arial" pitchFamily="34" charset="0"/>
              <a:ea typeface="ＭＳ Ｐゴシック" pitchFamily="34" charset="-128"/>
              <a:cs typeface="+mn-cs"/>
            </a:endParaRPr>
          </a:p>
        </p:txBody>
      </p:sp>
      <p:pic>
        <p:nvPicPr>
          <p:cNvPr id="6" name="CERF-emf-2019">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79512" y="724541"/>
            <a:ext cx="8859280" cy="5996934"/>
          </a:xfrm>
          <a:prstGeom prst="rect">
            <a:avLst/>
          </a:prstGeom>
        </p:spPr>
      </p:pic>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5176" y="1111430"/>
            <a:ext cx="454616" cy="190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02918" y="1122274"/>
            <a:ext cx="438150" cy="207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30392" y="1135724"/>
            <a:ext cx="428625" cy="18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41117" y="1147066"/>
            <a:ext cx="438150" cy="181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08930" y="1109430"/>
            <a:ext cx="445628" cy="207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62887" y="1115196"/>
            <a:ext cx="447675" cy="207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25798" y="1117885"/>
            <a:ext cx="438150" cy="19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2051720" y="764704"/>
            <a:ext cx="15121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Proton</a:t>
            </a:r>
          </a:p>
        </p:txBody>
      </p:sp>
      <p:sp>
        <p:nvSpPr>
          <p:cNvPr id="17" name="TextBox 16"/>
          <p:cNvSpPr txBox="1"/>
          <p:nvPr/>
        </p:nvSpPr>
        <p:spPr>
          <a:xfrm>
            <a:off x="2807804" y="774663"/>
            <a:ext cx="15121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Neutron</a:t>
            </a:r>
          </a:p>
        </p:txBody>
      </p:sp>
      <p:sp>
        <p:nvSpPr>
          <p:cNvPr id="18" name="TextBox 17"/>
          <p:cNvSpPr txBox="1"/>
          <p:nvPr/>
        </p:nvSpPr>
        <p:spPr>
          <a:xfrm>
            <a:off x="3758971" y="784622"/>
            <a:ext cx="108012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Pion+</a:t>
            </a:r>
          </a:p>
        </p:txBody>
      </p:sp>
      <p:sp>
        <p:nvSpPr>
          <p:cNvPr id="19" name="TextBox 18"/>
          <p:cNvSpPr txBox="1"/>
          <p:nvPr/>
        </p:nvSpPr>
        <p:spPr>
          <a:xfrm>
            <a:off x="4423888" y="802600"/>
            <a:ext cx="108012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Pion-</a:t>
            </a:r>
          </a:p>
        </p:txBody>
      </p:sp>
      <p:sp>
        <p:nvSpPr>
          <p:cNvPr id="20" name="TextBox 19"/>
          <p:cNvSpPr txBox="1"/>
          <p:nvPr/>
        </p:nvSpPr>
        <p:spPr>
          <a:xfrm>
            <a:off x="5065858" y="793184"/>
            <a:ext cx="14054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Electron</a:t>
            </a:r>
          </a:p>
        </p:txBody>
      </p:sp>
      <p:sp>
        <p:nvSpPr>
          <p:cNvPr id="21" name="TextBox 20"/>
          <p:cNvSpPr txBox="1"/>
          <p:nvPr/>
        </p:nvSpPr>
        <p:spPr>
          <a:xfrm>
            <a:off x="5956304" y="802600"/>
            <a:ext cx="140542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Positron</a:t>
            </a:r>
          </a:p>
        </p:txBody>
      </p:sp>
      <p:sp>
        <p:nvSpPr>
          <p:cNvPr id="22" name="TextBox 21"/>
          <p:cNvSpPr txBox="1"/>
          <p:nvPr/>
        </p:nvSpPr>
        <p:spPr>
          <a:xfrm>
            <a:off x="6848992" y="812016"/>
            <a:ext cx="86409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Photon</a:t>
            </a:r>
          </a:p>
        </p:txBody>
      </p:sp>
    </p:spTree>
    <p:extLst>
      <p:ext uri="{BB962C8B-B14F-4D97-AF65-F5344CB8AC3E}">
        <p14:creationId xmlns:p14="http://schemas.microsoft.com/office/powerpoint/2010/main" val="362312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7" restart="whenNotActive" fill="hold" evtFilter="cancelBubble" nodeType="interactiveSeq">
                <p:stCondLst>
                  <p:cond evt="onClick" delay="0">
                    <p:tgtEl>
                      <p:spTgt spid="6"/>
                    </p:tgtEl>
                  </p:cond>
                </p:stCondLst>
                <p:endSync evt="end" delay="0">
                  <p:rtn val="all"/>
                </p:endSync>
                <p:childTnLst>
                  <p:par>
                    <p:cTn id="48" fill="hold">
                      <p:stCondLst>
                        <p:cond delay="0"/>
                      </p:stCondLst>
                      <p:childTnLst>
                        <p:par>
                          <p:cTn id="49" fill="hold">
                            <p:stCondLst>
                              <p:cond delay="0"/>
                            </p:stCondLst>
                            <p:childTnLst>
                              <p:par>
                                <p:cTn id="50" presetID="2" presetClass="mediacall" presetSubtype="0" fill="hold" nodeType="clickEffect">
                                  <p:stCondLst>
                                    <p:cond delay="0"/>
                                  </p:stCondLst>
                                  <p:childTnLst>
                                    <p:cmd type="call" cmd="togglePause">
                                      <p:cBhvr>
                                        <p:cTn id="51" dur="1" fill="hold"/>
                                        <p:tgtEl>
                                          <p:spTgt spid="6"/>
                                        </p:tgtEl>
                                      </p:cBhvr>
                                    </p:cmd>
                                  </p:childTnLst>
                                </p:cTn>
                              </p:par>
                            </p:childTnLst>
                          </p:cTn>
                        </p:par>
                      </p:childTnLst>
                    </p:cTn>
                  </p:par>
                </p:childTnLst>
              </p:cTn>
              <p:nextCondLst>
                <p:cond evt="onClick" delay="0">
                  <p:tgtEl>
                    <p:spTgt spid="6"/>
                  </p:tgtEl>
                </p:cond>
              </p:nextCondLst>
            </p:seq>
            <p:video>
              <p:cMediaNode vol="80000">
                <p:cTn id="52" fill="hold" display="0">
                  <p:stCondLst>
                    <p:cond delay="indefinite"/>
                  </p:stCondLst>
                </p:cTn>
                <p:tgtEl>
                  <p:spTgt spid="6"/>
                </p:tgtEl>
              </p:cMediaNode>
            </p:video>
          </p:childTnLst>
        </p:cTn>
      </p:par>
    </p:tnLst>
    <p:bldLst>
      <p:bldP spid="16" grpId="0"/>
      <p:bldP spid="17" grpId="0"/>
      <p:bldP spid="18" grpId="0"/>
      <p:bldP spid="19"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1143000"/>
          </a:xfrm>
          <a:ln>
            <a:noFill/>
          </a:ln>
        </p:spPr>
        <p:txBody>
          <a:bodyPr>
            <a:normAutofit fontScale="90000"/>
          </a:bodyPr>
          <a:lstStyle/>
          <a:p>
            <a:r>
              <a:rPr lang="en-US" dirty="0">
                <a:solidFill>
                  <a:schemeClr val="bg1"/>
                </a:solidFill>
              </a:rPr>
              <a:t>Ionizing particles on matter: Impact and consequences</a:t>
            </a:r>
            <a:br>
              <a:rPr lang="en-US" dirty="0">
                <a:solidFill>
                  <a:schemeClr val="bg1"/>
                </a:solidFill>
              </a:rPr>
            </a:br>
            <a:endParaRPr lang="en-US" dirty="0">
              <a:solidFill>
                <a:schemeClr val="bg1"/>
              </a:solidFill>
            </a:endParaRPr>
          </a:p>
        </p:txBody>
      </p:sp>
      <p:sp>
        <p:nvSpPr>
          <p:cNvPr id="3" name="Rectangle 2"/>
          <p:cNvSpPr/>
          <p:nvPr/>
        </p:nvSpPr>
        <p:spPr>
          <a:xfrm>
            <a:off x="5713518" y="4816003"/>
            <a:ext cx="2037444" cy="646331"/>
          </a:xfrm>
          <a:prstGeom prst="rect">
            <a:avLst/>
          </a:prstGeom>
          <a:ln>
            <a:noFill/>
          </a:ln>
        </p:spPr>
        <p:txBody>
          <a:bodyPr wrap="square">
            <a:spAutoFit/>
          </a:bodyPr>
          <a:lstStyle/>
          <a:p>
            <a:pPr marL="0" lvl="1" algn="ctr" eaLnBrk="1" fontAlgn="auto" hangingPunct="1">
              <a:spcBef>
                <a:spcPts val="0"/>
              </a:spcBef>
              <a:spcAft>
                <a:spcPts val="0"/>
              </a:spcAft>
            </a:pPr>
            <a:r>
              <a:rPr lang="en-US" sz="1800" dirty="0">
                <a:solidFill>
                  <a:schemeClr val="bg1"/>
                </a:solidFill>
                <a:latin typeface="Calibri"/>
              </a:rPr>
              <a:t>Activation of material</a:t>
            </a:r>
          </a:p>
        </p:txBody>
      </p:sp>
      <p:sp>
        <p:nvSpPr>
          <p:cNvPr id="5" name="Rectangle 4"/>
          <p:cNvSpPr/>
          <p:nvPr/>
        </p:nvSpPr>
        <p:spPr>
          <a:xfrm>
            <a:off x="6412676" y="3066345"/>
            <a:ext cx="2286000" cy="646331"/>
          </a:xfrm>
          <a:prstGeom prst="rect">
            <a:avLst/>
          </a:prstGeom>
          <a:ln>
            <a:noFill/>
          </a:ln>
        </p:spPr>
        <p:txBody>
          <a:bodyPr>
            <a:spAutoFit/>
          </a:bodyPr>
          <a:lstStyle/>
          <a:p>
            <a:pPr marL="0" lvl="1" algn="ctr" eaLnBrk="1" fontAlgn="auto" hangingPunct="1">
              <a:spcBef>
                <a:spcPts val="0"/>
              </a:spcBef>
              <a:spcAft>
                <a:spcPts val="0"/>
              </a:spcAft>
            </a:pPr>
            <a:r>
              <a:rPr lang="en-US" sz="1800" dirty="0">
                <a:solidFill>
                  <a:schemeClr val="bg1"/>
                </a:solidFill>
                <a:latin typeface="Calibri"/>
              </a:rPr>
              <a:t>Radiation triggered failure of electronics</a:t>
            </a:r>
          </a:p>
        </p:txBody>
      </p:sp>
      <p:sp>
        <p:nvSpPr>
          <p:cNvPr id="6" name="Rectangle 5"/>
          <p:cNvSpPr/>
          <p:nvPr/>
        </p:nvSpPr>
        <p:spPr>
          <a:xfrm>
            <a:off x="2987824" y="3066345"/>
            <a:ext cx="3131840" cy="1200329"/>
          </a:xfrm>
          <a:prstGeom prst="rect">
            <a:avLst/>
          </a:prstGeom>
          <a:ln>
            <a:noFill/>
          </a:ln>
        </p:spPr>
        <p:txBody>
          <a:bodyPr wrap="square">
            <a:spAutoFit/>
          </a:bodyPr>
          <a:lstStyle/>
          <a:p>
            <a:pPr algn="ctr" eaLnBrk="1" fontAlgn="auto" hangingPunct="1">
              <a:spcBef>
                <a:spcPts val="0"/>
              </a:spcBef>
              <a:spcAft>
                <a:spcPts val="0"/>
              </a:spcAft>
            </a:pPr>
            <a:r>
              <a:rPr lang="en-US" sz="1800" dirty="0">
                <a:solidFill>
                  <a:schemeClr val="bg1"/>
                </a:solidFill>
                <a:latin typeface="Calibri"/>
              </a:rPr>
              <a:t>Focused energy deposition in material </a:t>
            </a:r>
            <a:r>
              <a:rPr lang="en-US" sz="1800" dirty="0">
                <a:solidFill>
                  <a:schemeClr val="bg1"/>
                </a:solidFill>
                <a:latin typeface="Calibri"/>
                <a:sym typeface="Wingdings" pitchFamily="2" charset="2"/>
              </a:rPr>
              <a:t></a:t>
            </a:r>
            <a:r>
              <a:rPr lang="en-US" sz="1800" dirty="0">
                <a:solidFill>
                  <a:schemeClr val="bg1"/>
                </a:solidFill>
                <a:latin typeface="Calibri"/>
              </a:rPr>
              <a:t> heat development, shockwaves</a:t>
            </a:r>
            <a:r>
              <a:rPr lang="en-US" sz="1800" dirty="0">
                <a:solidFill>
                  <a:schemeClr val="bg1"/>
                </a:solidFill>
                <a:latin typeface="Calibri"/>
                <a:sym typeface="Wingdings" pitchFamily="2" charset="2"/>
              </a:rPr>
              <a:t> </a:t>
            </a:r>
            <a:r>
              <a:rPr lang="en-US" sz="1800" dirty="0">
                <a:solidFill>
                  <a:schemeClr val="bg1"/>
                </a:solidFill>
                <a:latin typeface="Calibri"/>
              </a:rPr>
              <a:t>destruction of materials</a:t>
            </a:r>
            <a:endParaRPr lang="en-US" dirty="0">
              <a:solidFill>
                <a:schemeClr val="bg1"/>
              </a:solidFill>
              <a:latin typeface="Calibri"/>
            </a:endParaRPr>
          </a:p>
        </p:txBody>
      </p:sp>
      <p:sp>
        <p:nvSpPr>
          <p:cNvPr id="7" name="Rectangle 6"/>
          <p:cNvSpPr/>
          <p:nvPr/>
        </p:nvSpPr>
        <p:spPr>
          <a:xfrm>
            <a:off x="1421904" y="4809926"/>
            <a:ext cx="2286000" cy="923330"/>
          </a:xfrm>
          <a:prstGeom prst="rect">
            <a:avLst/>
          </a:prstGeom>
          <a:ln>
            <a:noFill/>
          </a:ln>
        </p:spPr>
        <p:txBody>
          <a:bodyPr>
            <a:spAutoFit/>
          </a:bodyPr>
          <a:lstStyle/>
          <a:p>
            <a:pPr marL="0" lvl="1" algn="ctr" eaLnBrk="1" fontAlgn="auto" hangingPunct="1">
              <a:spcBef>
                <a:spcPts val="0"/>
              </a:spcBef>
              <a:spcAft>
                <a:spcPts val="0"/>
              </a:spcAft>
            </a:pPr>
            <a:r>
              <a:rPr lang="en-US" sz="1800" dirty="0">
                <a:solidFill>
                  <a:schemeClr val="bg1"/>
                </a:solidFill>
                <a:latin typeface="Calibri"/>
              </a:rPr>
              <a:t>Aging of organic materials like insulations</a:t>
            </a:r>
          </a:p>
        </p:txBody>
      </p:sp>
      <p:sp>
        <p:nvSpPr>
          <p:cNvPr id="8" name="Slide Number Placeholder 7"/>
          <p:cNvSpPr>
            <a:spLocks noGrp="1"/>
          </p:cNvSpPr>
          <p:nvPr>
            <p:ph type="sldNum" sz="quarter" idx="12"/>
          </p:nvPr>
        </p:nvSpPr>
        <p:spPr>
          <a:ln>
            <a:noFill/>
          </a:ln>
        </p:spPr>
        <p:txBody>
          <a:bodyPr/>
          <a:lstStyle/>
          <a:p>
            <a:fld id="{F8126272-07E9-4738-B816-728F8FDF9354}" type="slidenum">
              <a:rPr lang="en-US" smtClean="0">
                <a:solidFill>
                  <a:schemeClr val="bg1"/>
                </a:solidFill>
              </a:rPr>
              <a:pPr/>
              <a:t>23</a:t>
            </a:fld>
            <a:endParaRPr lang="en-US">
              <a:solidFill>
                <a:schemeClr val="bg1"/>
              </a:solidFill>
            </a:endParaRPr>
          </a:p>
        </p:txBody>
      </p:sp>
      <p:cxnSp>
        <p:nvCxnSpPr>
          <p:cNvPr id="10" name="Straight Connector 9"/>
          <p:cNvCxnSpPr/>
          <p:nvPr/>
        </p:nvCxnSpPr>
        <p:spPr>
          <a:xfrm flipH="1">
            <a:off x="1331640" y="2204864"/>
            <a:ext cx="864096" cy="99998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6" idx="0"/>
          </p:cNvCxnSpPr>
          <p:nvPr/>
        </p:nvCxnSpPr>
        <p:spPr>
          <a:xfrm>
            <a:off x="4553744" y="2204864"/>
            <a:ext cx="0" cy="86148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endCxn id="5" idx="0"/>
          </p:cNvCxnSpPr>
          <p:nvPr/>
        </p:nvCxnSpPr>
        <p:spPr>
          <a:xfrm>
            <a:off x="6732240" y="2204864"/>
            <a:ext cx="823436" cy="86148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endCxn id="7" idx="0"/>
          </p:cNvCxnSpPr>
          <p:nvPr/>
        </p:nvCxnSpPr>
        <p:spPr>
          <a:xfrm flipH="1">
            <a:off x="2564904" y="2336106"/>
            <a:ext cx="441176" cy="247382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119664" y="2348880"/>
            <a:ext cx="612576" cy="238903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97768" y="3212976"/>
            <a:ext cx="2286000" cy="369332"/>
          </a:xfrm>
          <a:prstGeom prst="rect">
            <a:avLst/>
          </a:prstGeom>
          <a:ln>
            <a:noFill/>
          </a:ln>
        </p:spPr>
        <p:txBody>
          <a:bodyPr>
            <a:spAutoFit/>
          </a:bodyPr>
          <a:lstStyle/>
          <a:p>
            <a:pPr marL="0" lvl="1" algn="ctr" eaLnBrk="1" fontAlgn="auto" hangingPunct="1">
              <a:spcBef>
                <a:spcPts val="0"/>
              </a:spcBef>
              <a:spcAft>
                <a:spcPts val="0"/>
              </a:spcAft>
            </a:pPr>
            <a:r>
              <a:rPr lang="en-US" sz="1800" dirty="0">
                <a:solidFill>
                  <a:schemeClr val="bg1"/>
                </a:solidFill>
                <a:latin typeface="Calibri"/>
              </a:rPr>
              <a:t>Dose to people</a:t>
            </a:r>
          </a:p>
        </p:txBody>
      </p:sp>
    </p:spTree>
    <p:extLst>
      <p:ext uri="{BB962C8B-B14F-4D97-AF65-F5344CB8AC3E}">
        <p14:creationId xmlns:p14="http://schemas.microsoft.com/office/powerpoint/2010/main" val="1525625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up)">
                                      <p:cBhvr>
                                        <p:cTn id="16" dur="500"/>
                                        <p:tgtEl>
                                          <p:spTgt spid="12"/>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5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854" y="2937718"/>
            <a:ext cx="8786590" cy="43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8546" name="Rectangle 2"/>
          <p:cNvSpPr>
            <a:spLocks noChangeArrowheads="1"/>
          </p:cNvSpPr>
          <p:nvPr/>
        </p:nvSpPr>
        <p:spPr bwMode="auto">
          <a:xfrm>
            <a:off x="107504" y="1772816"/>
            <a:ext cx="8931932" cy="89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fr-FR" sz="2400" b="1" i="0" u="none" strike="noStrike" kern="1200" cap="none" spc="0" normalizeH="0" baseline="0" noProof="0" dirty="0">
                <a:ln>
                  <a:noFill/>
                </a:ln>
                <a:solidFill>
                  <a:prstClr val="white"/>
                </a:solidFill>
                <a:effectLst/>
                <a:uLnTx/>
                <a:uFillTx/>
                <a:latin typeface="Calibri"/>
                <a:ea typeface="ＭＳ Ｐゴシック" pitchFamily="34" charset="-128"/>
                <a:cs typeface="+mn-cs"/>
              </a:rPr>
              <a:t> Relation </a:t>
            </a:r>
            <a:r>
              <a:rPr kumimoji="0" lang="fr-FR" sz="2400" b="1"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between</a:t>
            </a:r>
            <a:r>
              <a:rPr kumimoji="0" lang="fr-FR" sz="2400" b="1"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2400" b="1"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absorbed</a:t>
            </a:r>
            <a:r>
              <a:rPr kumimoji="0" lang="fr-FR" sz="2400" b="1" i="0" u="none" strike="noStrike" kern="1200" cap="none" spc="0" normalizeH="0" baseline="0" noProof="0" dirty="0">
                <a:ln>
                  <a:noFill/>
                </a:ln>
                <a:solidFill>
                  <a:prstClr val="white"/>
                </a:solidFill>
                <a:effectLst/>
                <a:uLnTx/>
                <a:uFillTx/>
                <a:latin typeface="Calibri"/>
                <a:ea typeface="ＭＳ Ｐゴシック" pitchFamily="34" charset="-128"/>
                <a:cs typeface="+mn-cs"/>
              </a:rPr>
              <a:t> dose and damage </a:t>
            </a:r>
            <a:r>
              <a:rPr kumimoji="0" lang="fr-FR" sz="2400" b="1"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caused</a:t>
            </a:r>
            <a:r>
              <a:rPr kumimoji="0" lang="fr-FR" sz="2400" b="1" i="0" u="none" strike="noStrike" kern="1200" cap="none" spc="0" normalizeH="0" baseline="0" noProof="0" dirty="0">
                <a:ln>
                  <a:noFill/>
                </a:ln>
                <a:solidFill>
                  <a:prstClr val="white"/>
                </a:solidFill>
                <a:effectLst/>
                <a:uLnTx/>
                <a:uFillTx/>
                <a:latin typeface="Calibri"/>
                <a:ea typeface="ＭＳ Ｐゴシック" pitchFamily="34" charset="-128"/>
                <a:cs typeface="+mn-cs"/>
              </a:rPr>
              <a:t> by radiation</a:t>
            </a:r>
          </a:p>
        </p:txBody>
      </p:sp>
      <p:sp>
        <p:nvSpPr>
          <p:cNvPr id="108552" name="Line 8"/>
          <p:cNvSpPr>
            <a:spLocks noChangeShapeType="1"/>
          </p:cNvSpPr>
          <p:nvPr/>
        </p:nvSpPr>
        <p:spPr bwMode="auto">
          <a:xfrm>
            <a:off x="324854" y="2900121"/>
            <a:ext cx="2551113" cy="0"/>
          </a:xfrm>
          <a:prstGeom prst="line">
            <a:avLst/>
          </a:prstGeom>
          <a:noFill/>
          <a:ln w="444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ＭＳ Ｐゴシック" pitchFamily="34" charset="-128"/>
              <a:cs typeface="+mn-cs"/>
            </a:endParaRPr>
          </a:p>
        </p:txBody>
      </p:sp>
      <p:sp>
        <p:nvSpPr>
          <p:cNvPr id="108553" name="Text Box 9"/>
          <p:cNvSpPr txBox="1">
            <a:spLocks noChangeArrowheads="1"/>
          </p:cNvSpPr>
          <p:nvPr/>
        </p:nvSpPr>
        <p:spPr bwMode="auto">
          <a:xfrm>
            <a:off x="1177415" y="2528069"/>
            <a:ext cx="5191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FF0000"/>
                </a:solidFill>
                <a:effectLst/>
                <a:uLnTx/>
                <a:uFillTx/>
                <a:latin typeface="Calibri"/>
                <a:ea typeface="ＭＳ Ｐゴシック" pitchFamily="34" charset="-128"/>
                <a:cs typeface="+mn-cs"/>
              </a:rPr>
              <a:t>Gy </a:t>
            </a:r>
          </a:p>
        </p:txBody>
      </p:sp>
      <p:grpSp>
        <p:nvGrpSpPr>
          <p:cNvPr id="108555" name="Group 11"/>
          <p:cNvGrpSpPr>
            <a:grpSpLocks/>
          </p:cNvGrpSpPr>
          <p:nvPr/>
        </p:nvGrpSpPr>
        <p:grpSpPr bwMode="auto">
          <a:xfrm>
            <a:off x="2684089" y="3371693"/>
            <a:ext cx="1088547" cy="2001523"/>
            <a:chOff x="1911" y="2015"/>
            <a:chExt cx="609" cy="815"/>
          </a:xfrm>
        </p:grpSpPr>
        <p:sp>
          <p:nvSpPr>
            <p:cNvPr id="108556" name="Text Box 12"/>
            <p:cNvSpPr txBox="1">
              <a:spLocks noChangeArrowheads="1"/>
            </p:cNvSpPr>
            <p:nvPr/>
          </p:nvSpPr>
          <p:spPr bwMode="auto">
            <a:xfrm>
              <a:off x="1911" y="2610"/>
              <a:ext cx="609" cy="220"/>
            </a:xfrm>
            <a:prstGeom prst="rect">
              <a:avLst/>
            </a:prstGeom>
            <a:noFill/>
            <a:ln w="190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LD 50/30 </a:t>
              </a:r>
            </a:p>
          </p:txBody>
        </p:sp>
        <p:sp>
          <p:nvSpPr>
            <p:cNvPr id="108557" name="Line 13"/>
            <p:cNvSpPr>
              <a:spLocks noChangeShapeType="1"/>
            </p:cNvSpPr>
            <p:nvPr/>
          </p:nvSpPr>
          <p:spPr bwMode="auto">
            <a:xfrm flipV="1">
              <a:off x="2274" y="2015"/>
              <a:ext cx="3" cy="502"/>
            </a:xfrm>
            <a:prstGeom prst="line">
              <a:avLst/>
            </a:prstGeom>
            <a:noFill/>
            <a:ln w="1905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ＭＳ Ｐゴシック" pitchFamily="34" charset="-128"/>
                <a:cs typeface="+mn-cs"/>
              </a:endParaRPr>
            </a:p>
          </p:txBody>
        </p:sp>
      </p:grpSp>
      <p:sp>
        <p:nvSpPr>
          <p:cNvPr id="108558" name="Line 14"/>
          <p:cNvSpPr>
            <a:spLocks noChangeShapeType="1"/>
          </p:cNvSpPr>
          <p:nvPr/>
        </p:nvSpPr>
        <p:spPr bwMode="auto">
          <a:xfrm flipH="1">
            <a:off x="1600410" y="3372094"/>
            <a:ext cx="0" cy="651846"/>
          </a:xfrm>
          <a:prstGeom prst="line">
            <a:avLst/>
          </a:prstGeom>
          <a:noFill/>
          <a:ln w="22225">
            <a:solidFill>
              <a:schemeClr val="bg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ＭＳ Ｐゴシック" pitchFamily="34" charset="-128"/>
              <a:cs typeface="+mn-cs"/>
            </a:endParaRPr>
          </a:p>
        </p:txBody>
      </p:sp>
      <p:sp>
        <p:nvSpPr>
          <p:cNvPr id="108559" name="Text Box 15"/>
          <p:cNvSpPr txBox="1">
            <a:spLocks noChangeArrowheads="1"/>
          </p:cNvSpPr>
          <p:nvPr/>
        </p:nvSpPr>
        <p:spPr bwMode="auto">
          <a:xfrm>
            <a:off x="-36512" y="4017838"/>
            <a:ext cx="240607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Annual</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dose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limit</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(Sv) for radiation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workers</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in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Switzerland</a:t>
            </a:r>
            <a:endPar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endParaRPr>
          </a:p>
        </p:txBody>
      </p:sp>
      <p:sp>
        <p:nvSpPr>
          <p:cNvPr id="108564" name="Text Box 20"/>
          <p:cNvSpPr txBox="1">
            <a:spLocks noChangeArrowheads="1"/>
          </p:cNvSpPr>
          <p:nvPr/>
        </p:nvSpPr>
        <p:spPr bwMode="auto">
          <a:xfrm>
            <a:off x="2716213" y="198438"/>
            <a:ext cx="38211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a:ea typeface="ＭＳ Ｐゴシック" pitchFamily="34" charset="-128"/>
                <a:cs typeface="+mn-cs"/>
              </a:rPr>
              <a:t>Radiation impact</a:t>
            </a: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126272-07E9-4738-B816-728F8FDF9354}" type="slidenum">
              <a:rPr kumimoji="0" lang="en-US"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pSp>
        <p:nvGrpSpPr>
          <p:cNvPr id="5" name="Group 4"/>
          <p:cNvGrpSpPr/>
          <p:nvPr/>
        </p:nvGrpSpPr>
        <p:grpSpPr>
          <a:xfrm>
            <a:off x="3460635" y="3557218"/>
            <a:ext cx="5650809" cy="1011238"/>
            <a:chOff x="3460635" y="3557218"/>
            <a:chExt cx="5650809" cy="1011238"/>
          </a:xfrm>
        </p:grpSpPr>
        <p:grpSp>
          <p:nvGrpSpPr>
            <p:cNvPr id="108560" name="Group 16"/>
            <p:cNvGrpSpPr>
              <a:grpSpLocks/>
            </p:cNvGrpSpPr>
            <p:nvPr/>
          </p:nvGrpSpPr>
          <p:grpSpPr bwMode="auto">
            <a:xfrm>
              <a:off x="3460635" y="3557218"/>
              <a:ext cx="1986997" cy="1011238"/>
              <a:chOff x="2447" y="2142"/>
              <a:chExt cx="1058" cy="637"/>
            </a:xfrm>
          </p:grpSpPr>
          <p:sp>
            <p:nvSpPr>
              <p:cNvPr id="108561" name="Text Box 17"/>
              <p:cNvSpPr txBox="1">
                <a:spLocks noChangeArrowheads="1"/>
              </p:cNvSpPr>
              <p:nvPr/>
            </p:nvSpPr>
            <p:spPr bwMode="auto">
              <a:xfrm>
                <a:off x="2540" y="2197"/>
                <a:ext cx="952" cy="582"/>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Problems</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with</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b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b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electronics</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b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b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equipment</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occur</a:t>
                </a:r>
                <a:endPar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endParaRPr>
              </a:p>
            </p:txBody>
          </p:sp>
          <p:sp>
            <p:nvSpPr>
              <p:cNvPr id="108562" name="AutoShape 18"/>
              <p:cNvSpPr>
                <a:spLocks/>
              </p:cNvSpPr>
              <p:nvPr/>
            </p:nvSpPr>
            <p:spPr bwMode="auto">
              <a:xfrm rot="16200000" flipV="1">
                <a:off x="2956" y="1633"/>
                <a:ext cx="40" cy="1058"/>
              </a:xfrm>
              <a:prstGeom prst="leftBrace">
                <a:avLst>
                  <a:gd name="adj1" fmla="val 166352"/>
                  <a:gd name="adj2" fmla="val 50773"/>
                </a:avLst>
              </a:prstGeom>
              <a:noFill/>
              <a:ln w="190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ＭＳ Ｐゴシック" pitchFamily="34" charset="-128"/>
                  <a:cs typeface="+mn-cs"/>
                </a:endParaRPr>
              </a:p>
            </p:txBody>
          </p:sp>
        </p:grpSp>
        <p:cxnSp>
          <p:nvCxnSpPr>
            <p:cNvPr id="3" name="Straight Arrow Connector 2"/>
            <p:cNvCxnSpPr>
              <a:stCxn id="108562" idx="0"/>
            </p:cNvCxnSpPr>
            <p:nvPr/>
          </p:nvCxnSpPr>
          <p:spPr>
            <a:xfrm>
              <a:off x="5447632" y="3557219"/>
              <a:ext cx="3663812" cy="1085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5750694" y="3985218"/>
            <a:ext cx="3360750" cy="1016925"/>
            <a:chOff x="5750694" y="3985218"/>
            <a:chExt cx="3360750" cy="1016925"/>
          </a:xfrm>
        </p:grpSpPr>
        <p:sp>
          <p:nvSpPr>
            <p:cNvPr id="108547" name="AutoShape 3"/>
            <p:cNvSpPr>
              <a:spLocks/>
            </p:cNvSpPr>
            <p:nvPr/>
          </p:nvSpPr>
          <p:spPr bwMode="auto">
            <a:xfrm rot="16200000" flipV="1">
              <a:off x="6552616" y="3191358"/>
              <a:ext cx="91853" cy="1679575"/>
            </a:xfrm>
            <a:prstGeom prst="leftBrace">
              <a:avLst>
                <a:gd name="adj1" fmla="val 166351"/>
                <a:gd name="adj2" fmla="val 50773"/>
              </a:avLst>
            </a:prstGeom>
            <a:noFill/>
            <a:ln w="190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ＭＳ Ｐゴシック" pitchFamily="34" charset="-128"/>
                <a:cs typeface="+mn-cs"/>
              </a:endParaRPr>
            </a:p>
          </p:txBody>
        </p:sp>
        <p:sp>
          <p:nvSpPr>
            <p:cNvPr id="108548" name="Text Box 4"/>
            <p:cNvSpPr txBox="1">
              <a:spLocks noChangeArrowheads="1"/>
            </p:cNvSpPr>
            <p:nvPr/>
          </p:nvSpPr>
          <p:spPr bwMode="auto">
            <a:xfrm>
              <a:off x="5750694" y="4078813"/>
              <a:ext cx="1701626"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Problems</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with</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cable</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insulation</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occur</a:t>
              </a:r>
              <a:endPar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endParaRPr>
            </a:p>
          </p:txBody>
        </p:sp>
        <p:cxnSp>
          <p:nvCxnSpPr>
            <p:cNvPr id="23" name="Straight Arrow Connector 22"/>
            <p:cNvCxnSpPr>
              <a:stCxn id="108547" idx="0"/>
            </p:cNvCxnSpPr>
            <p:nvPr/>
          </p:nvCxnSpPr>
          <p:spPr>
            <a:xfrm flipV="1">
              <a:off x="7438330" y="3985218"/>
              <a:ext cx="1673114" cy="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7308996" y="4463401"/>
            <a:ext cx="2124281" cy="1338381"/>
            <a:chOff x="7308996" y="4463401"/>
            <a:chExt cx="2124281" cy="1338381"/>
          </a:xfrm>
        </p:grpSpPr>
        <p:sp>
          <p:nvSpPr>
            <p:cNvPr id="108549" name="AutoShape 5"/>
            <p:cNvSpPr>
              <a:spLocks/>
            </p:cNvSpPr>
            <p:nvPr/>
          </p:nvSpPr>
          <p:spPr bwMode="auto">
            <a:xfrm rot="16200000" flipV="1">
              <a:off x="8249602" y="3833798"/>
              <a:ext cx="45719" cy="1304925"/>
            </a:xfrm>
            <a:prstGeom prst="leftBrace">
              <a:avLst>
                <a:gd name="adj1" fmla="val 80589"/>
                <a:gd name="adj2" fmla="val 50000"/>
              </a:avLst>
            </a:prstGeom>
            <a:noFill/>
            <a:ln w="19050">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ＭＳ Ｐゴシック" pitchFamily="34" charset="-128"/>
                <a:cs typeface="+mn-cs"/>
              </a:endParaRPr>
            </a:p>
          </p:txBody>
        </p:sp>
        <p:sp>
          <p:nvSpPr>
            <p:cNvPr id="108550" name="Text Box 6"/>
            <p:cNvSpPr txBox="1">
              <a:spLocks noChangeArrowheads="1"/>
            </p:cNvSpPr>
            <p:nvPr/>
          </p:nvSpPr>
          <p:spPr bwMode="auto">
            <a:xfrm>
              <a:off x="7308996" y="4509120"/>
              <a:ext cx="2124281"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Problems</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with</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magnet</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coil</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insulation</a:t>
              </a:r>
              <a:r>
                <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rPr>
                <a:t> </a:t>
              </a:r>
              <a:r>
                <a:rPr kumimoji="0" lang="fr-FR" sz="1800" b="0" i="0" u="none" strike="noStrike" kern="1200" cap="none" spc="0" normalizeH="0" baseline="0" noProof="0" dirty="0" err="1">
                  <a:ln>
                    <a:noFill/>
                  </a:ln>
                  <a:solidFill>
                    <a:prstClr val="white"/>
                  </a:solidFill>
                  <a:effectLst/>
                  <a:uLnTx/>
                  <a:uFillTx/>
                  <a:latin typeface="Calibri"/>
                  <a:ea typeface="ＭＳ Ｐゴシック" pitchFamily="34" charset="-128"/>
                  <a:cs typeface="+mn-cs"/>
                </a:rPr>
                <a:t>occur</a:t>
              </a:r>
              <a:endParaRPr kumimoji="0" lang="fr-FR" sz="1800" b="0" i="0" u="none" strike="noStrike" kern="1200" cap="none" spc="0" normalizeH="0" baseline="0" noProof="0" dirty="0">
                <a:ln>
                  <a:noFill/>
                </a:ln>
                <a:solidFill>
                  <a:prstClr val="white"/>
                </a:solidFill>
                <a:effectLst/>
                <a:uLnTx/>
                <a:uFillTx/>
                <a:latin typeface="Calibri"/>
                <a:ea typeface="ＭＳ Ｐゴシック"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white"/>
                </a:solidFill>
                <a:effectLst/>
                <a:uLnTx/>
                <a:uFillTx/>
                <a:latin typeface="Calibri"/>
                <a:ea typeface="ＭＳ Ｐゴシック" pitchFamily="34" charset="-128"/>
                <a:cs typeface="+mn-cs"/>
              </a:endParaRPr>
            </a:p>
          </p:txBody>
        </p:sp>
        <p:cxnSp>
          <p:nvCxnSpPr>
            <p:cNvPr id="32" name="Straight Arrow Connector 31"/>
            <p:cNvCxnSpPr/>
            <p:nvPr/>
          </p:nvCxnSpPr>
          <p:spPr>
            <a:xfrm flipV="1">
              <a:off x="8767608" y="4477394"/>
              <a:ext cx="343836" cy="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34408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8546"/>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35171"/>
                                        </p:tgtEl>
                                        <p:attrNameLst>
                                          <p:attrName>style.visibility</p:attrName>
                                        </p:attrNameLst>
                                      </p:cBhvr>
                                      <p:to>
                                        <p:strVal val="visible"/>
                                      </p:to>
                                    </p:set>
                                    <p:animEffect transition="in" filter="fade">
                                      <p:cBhvr>
                                        <p:cTn id="9" dur="500"/>
                                        <p:tgtEl>
                                          <p:spTgt spid="135171"/>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08552"/>
                                        </p:tgtEl>
                                        <p:attrNameLst>
                                          <p:attrName>style.visibility</p:attrName>
                                        </p:attrNameLst>
                                      </p:cBhvr>
                                      <p:to>
                                        <p:strVal val="visible"/>
                                      </p:to>
                                    </p:set>
                                    <p:animEffect transition="in" filter="fade">
                                      <p:cBhvr>
                                        <p:cTn id="12" dur="500"/>
                                        <p:tgtEl>
                                          <p:spTgt spid="10855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8553"/>
                                        </p:tgtEl>
                                        <p:attrNameLst>
                                          <p:attrName>style.visibility</p:attrName>
                                        </p:attrNameLst>
                                      </p:cBhvr>
                                      <p:to>
                                        <p:strVal val="visible"/>
                                      </p:to>
                                    </p:set>
                                    <p:animEffect transition="in" filter="fade">
                                      <p:cBhvr>
                                        <p:cTn id="15" dur="500"/>
                                        <p:tgtEl>
                                          <p:spTgt spid="10855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08558"/>
                                        </p:tgtEl>
                                        <p:attrNameLst>
                                          <p:attrName>style.visibility</p:attrName>
                                        </p:attrNameLst>
                                      </p:cBhvr>
                                      <p:to>
                                        <p:strVal val="visible"/>
                                      </p:to>
                                    </p:set>
                                    <p:animEffect transition="in" filter="dissolve">
                                      <p:cBhvr>
                                        <p:cTn id="20" dur="500"/>
                                        <p:tgtEl>
                                          <p:spTgt spid="108558"/>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08559"/>
                                        </p:tgtEl>
                                        <p:attrNameLst>
                                          <p:attrName>style.visibility</p:attrName>
                                        </p:attrNameLst>
                                      </p:cBhvr>
                                      <p:to>
                                        <p:strVal val="visible"/>
                                      </p:to>
                                    </p:set>
                                    <p:animEffect transition="in" filter="dissolve">
                                      <p:cBhvr>
                                        <p:cTn id="23" dur="500"/>
                                        <p:tgtEl>
                                          <p:spTgt spid="10855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9" presetClass="entr" presetSubtype="0" fill="hold" nodeType="clickEffect">
                                  <p:stCondLst>
                                    <p:cond delay="0"/>
                                  </p:stCondLst>
                                  <p:childTnLst>
                                    <p:set>
                                      <p:cBhvr>
                                        <p:cTn id="27" dur="1" fill="hold">
                                          <p:stCondLst>
                                            <p:cond delay="0"/>
                                          </p:stCondLst>
                                        </p:cTn>
                                        <p:tgtEl>
                                          <p:spTgt spid="108555"/>
                                        </p:tgtEl>
                                        <p:attrNameLst>
                                          <p:attrName>style.visibility</p:attrName>
                                        </p:attrNameLst>
                                      </p:cBhvr>
                                      <p:to>
                                        <p:strVal val="visible"/>
                                      </p:to>
                                    </p:set>
                                    <p:animEffect transition="in" filter="dissolve">
                                      <p:cBhvr>
                                        <p:cTn id="28" dur="500"/>
                                        <p:tgtEl>
                                          <p:spTgt spid="108555"/>
                                        </p:tgtEl>
                                      </p:cBhvr>
                                    </p:animEffect>
                                  </p:childTnLst>
                                </p:cTn>
                              </p:par>
                              <p:par>
                                <p:cTn id="29" presetID="1" presetClass="entr" presetSubtype="0" fill="hold" grpId="1" nodeType="withEffect">
                                  <p:stCondLst>
                                    <p:cond delay="0"/>
                                  </p:stCondLst>
                                  <p:childTnLst>
                                    <p:set>
                                      <p:cBhvr>
                                        <p:cTn id="30" dur="1" fill="hold">
                                          <p:stCondLst>
                                            <p:cond delay="0"/>
                                          </p:stCondLst>
                                        </p:cTn>
                                        <p:tgtEl>
                                          <p:spTgt spid="108559"/>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10855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52" grpId="0" animBg="1"/>
      <p:bldP spid="108553" grpId="0"/>
      <p:bldP spid="108558" grpId="0" animBg="1"/>
      <p:bldP spid="108558" grpId="1" animBg="1"/>
      <p:bldP spid="108559" grpId="0"/>
      <p:bldP spid="108559" grpId="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1143000"/>
          </a:xfrm>
        </p:spPr>
        <p:txBody>
          <a:bodyPr>
            <a:normAutofit/>
          </a:bodyPr>
          <a:lstStyle/>
          <a:p>
            <a:r>
              <a:rPr lang="de-CH" sz="3600" b="1" dirty="0">
                <a:solidFill>
                  <a:schemeClr val="bg1"/>
                </a:solidFill>
              </a:rPr>
              <a:t>Dose to people</a:t>
            </a:r>
            <a:endParaRPr lang="en-GB" sz="3600" b="1" dirty="0">
              <a:solidFill>
                <a:schemeClr val="bg1"/>
              </a:solidFill>
            </a:endParaRPr>
          </a:p>
        </p:txBody>
      </p:sp>
      <p:sp>
        <p:nvSpPr>
          <p:cNvPr id="4" name="Slide Number Placeholder 3"/>
          <p:cNvSpPr>
            <a:spLocks noGrp="1"/>
          </p:cNvSpPr>
          <p:nvPr>
            <p:ph type="sldNum" sz="quarter" idx="12"/>
          </p:nvPr>
        </p:nvSpPr>
        <p:spPr/>
        <p:txBody>
          <a:bodyPr/>
          <a:lstStyle/>
          <a:p>
            <a:fld id="{F8126272-07E9-4738-B816-728F8FDF9354}" type="slidenum">
              <a:rPr lang="en-US" smtClean="0">
                <a:solidFill>
                  <a:prstClr val="black">
                    <a:tint val="75000"/>
                  </a:prstClr>
                </a:solidFill>
              </a:rPr>
              <a:pPr/>
              <a:t>25</a:t>
            </a:fld>
            <a:endParaRPr lang="en-US">
              <a:solidFill>
                <a:prstClr val="black">
                  <a:tint val="75000"/>
                </a:prstClr>
              </a:solidFill>
            </a:endParaRPr>
          </a:p>
        </p:txBody>
      </p:sp>
    </p:spTree>
    <p:extLst>
      <p:ext uri="{BB962C8B-B14F-4D97-AF65-F5344CB8AC3E}">
        <p14:creationId xmlns:p14="http://schemas.microsoft.com/office/powerpoint/2010/main" val="1564887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 name="Group 11"/>
          <p:cNvGrpSpPr/>
          <p:nvPr/>
        </p:nvGrpSpPr>
        <p:grpSpPr>
          <a:xfrm>
            <a:off x="1076428" y="908720"/>
            <a:ext cx="6551612" cy="4752528"/>
            <a:chOff x="730919" y="1124744"/>
            <a:chExt cx="6551612" cy="4752528"/>
          </a:xfrm>
        </p:grpSpPr>
        <p:pic>
          <p:nvPicPr>
            <p:cNvPr id="11" name="Picture 4" descr="LHC"/>
            <p:cNvPicPr>
              <a:picLocks noChangeAspect="1" noChangeArrowheads="1"/>
            </p:cNvPicPr>
            <p:nvPr/>
          </p:nvPicPr>
          <p:blipFill rotWithShape="1">
            <a:blip r:embed="rId2">
              <a:extLst>
                <a:ext uri="{28A0092B-C50C-407E-A947-70E740481C1C}">
                  <a14:useLocalDpi xmlns:a14="http://schemas.microsoft.com/office/drawing/2010/main" val="0"/>
                </a:ext>
              </a:extLst>
            </a:blip>
            <a:srcRect t="7883" b="6729"/>
            <a:stretch/>
          </p:blipFill>
          <p:spPr bwMode="auto">
            <a:xfrm>
              <a:off x="730919" y="1124744"/>
              <a:ext cx="6551612" cy="4752528"/>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p:cNvSpPr/>
            <p:nvPr/>
          </p:nvSpPr>
          <p:spPr>
            <a:xfrm>
              <a:off x="2051720" y="4725144"/>
              <a:ext cx="360040"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schemeClr val="bg1"/>
                </a:solidFill>
              </a:endParaRPr>
            </a:p>
          </p:txBody>
        </p:sp>
        <p:sp>
          <p:nvSpPr>
            <p:cNvPr id="10" name="Down Arrow 9"/>
            <p:cNvSpPr/>
            <p:nvPr/>
          </p:nvSpPr>
          <p:spPr>
            <a:xfrm rot="2619466">
              <a:off x="2515416" y="4125370"/>
              <a:ext cx="216024" cy="7107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schemeClr val="bg1"/>
                </a:solidFill>
              </a:endParaRPr>
            </a:p>
          </p:txBody>
        </p:sp>
      </p:grpSp>
      <p:pic>
        <p:nvPicPr>
          <p:cNvPr id="131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9859" t="3847" b="8538"/>
          <a:stretch/>
        </p:blipFill>
        <p:spPr bwMode="auto">
          <a:xfrm>
            <a:off x="8165665" y="692696"/>
            <a:ext cx="783176"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1075"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445" b="12933"/>
          <a:stretch/>
        </p:blipFill>
        <p:spPr bwMode="auto">
          <a:xfrm>
            <a:off x="179512" y="764704"/>
            <a:ext cx="5484725" cy="2891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20036"/>
          <a:stretch/>
        </p:blipFill>
        <p:spPr bwMode="auto">
          <a:xfrm rot="16200000">
            <a:off x="1455796" y="2440749"/>
            <a:ext cx="2826374" cy="5378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691680" y="116632"/>
            <a:ext cx="5688632" cy="369332"/>
          </a:xfrm>
          <a:prstGeom prst="rect">
            <a:avLst/>
          </a:prstGeom>
          <a:noFill/>
        </p:spPr>
        <p:txBody>
          <a:bodyPr wrap="square" rtlCol="0">
            <a:spAutoFit/>
          </a:bodyPr>
          <a:lstStyle/>
          <a:p>
            <a:pPr algn="ctr" eaLnBrk="1" fontAlgn="auto" hangingPunct="1">
              <a:spcBef>
                <a:spcPts val="0"/>
              </a:spcBef>
              <a:spcAft>
                <a:spcPts val="0"/>
              </a:spcAft>
            </a:pPr>
            <a:r>
              <a:rPr lang="en-US" sz="1800" b="1" dirty="0">
                <a:solidFill>
                  <a:schemeClr val="bg1"/>
                </a:solidFill>
                <a:latin typeface="Calibri"/>
              </a:rPr>
              <a:t>Example of full beam loss (7 TeV) in the LHC</a:t>
            </a:r>
          </a:p>
        </p:txBody>
      </p:sp>
      <p:sp>
        <p:nvSpPr>
          <p:cNvPr id="3" name="TextBox 2"/>
          <p:cNvSpPr txBox="1"/>
          <p:nvPr/>
        </p:nvSpPr>
        <p:spPr>
          <a:xfrm>
            <a:off x="5756949" y="2033319"/>
            <a:ext cx="2271435" cy="3139321"/>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Dose caused by a full beam loss (4E14 protons@7TeV) reaches levels of tens of thousands of Sv close to the loss point. </a:t>
            </a:r>
          </a:p>
          <a:p>
            <a:pPr eaLnBrk="1" fontAlgn="auto" hangingPunct="1">
              <a:spcBef>
                <a:spcPts val="0"/>
              </a:spcBef>
              <a:spcAft>
                <a:spcPts val="0"/>
              </a:spcAft>
            </a:pPr>
            <a:br>
              <a:rPr lang="en-US" sz="1800" dirty="0">
                <a:solidFill>
                  <a:schemeClr val="bg1"/>
                </a:solidFill>
                <a:latin typeface="Calibri"/>
              </a:rPr>
            </a:br>
            <a:r>
              <a:rPr lang="en-US" sz="1800" dirty="0">
                <a:solidFill>
                  <a:schemeClr val="bg1"/>
                </a:solidFill>
                <a:latin typeface="Calibri"/>
                <a:sym typeface="Wingdings" pitchFamily="2" charset="2"/>
              </a:rPr>
              <a:t> strong shielding required to significantly reduce dose </a:t>
            </a:r>
            <a:endParaRPr lang="en-US" sz="1800" dirty="0">
              <a:solidFill>
                <a:schemeClr val="bg1"/>
              </a:solidFill>
              <a:latin typeface="Calibri"/>
            </a:endParaRPr>
          </a:p>
        </p:txBody>
      </p:sp>
      <p:sp>
        <p:nvSpPr>
          <p:cNvPr id="5" name="TextBox 4"/>
          <p:cNvSpPr txBox="1"/>
          <p:nvPr/>
        </p:nvSpPr>
        <p:spPr>
          <a:xfrm>
            <a:off x="8100392" y="5929247"/>
            <a:ext cx="1486177" cy="646331"/>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mSv/full beam loss</a:t>
            </a:r>
          </a:p>
        </p:txBody>
      </p:sp>
      <p:sp>
        <p:nvSpPr>
          <p:cNvPr id="6" name="Oval 5"/>
          <p:cNvSpPr/>
          <p:nvPr/>
        </p:nvSpPr>
        <p:spPr>
          <a:xfrm>
            <a:off x="3347864" y="2564904"/>
            <a:ext cx="432048" cy="50405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schemeClr val="bg1"/>
              </a:solidFill>
            </a:endParaRPr>
          </a:p>
        </p:txBody>
      </p:sp>
      <p:sp>
        <p:nvSpPr>
          <p:cNvPr id="8" name="Slide Number Placeholder 7"/>
          <p:cNvSpPr>
            <a:spLocks noGrp="1"/>
          </p:cNvSpPr>
          <p:nvPr>
            <p:ph type="sldNum" sz="quarter" idx="12"/>
          </p:nvPr>
        </p:nvSpPr>
        <p:spPr/>
        <p:txBody>
          <a:bodyPr/>
          <a:lstStyle/>
          <a:p>
            <a:pPr>
              <a:defRPr/>
            </a:pPr>
            <a:fld id="{83CB94ED-5EC9-4960-915A-F9EF0AA6CC3C}" type="slidenum">
              <a:rPr lang="en-US" smtClean="0">
                <a:solidFill>
                  <a:prstClr val="black">
                    <a:tint val="75000"/>
                  </a:prstClr>
                </a:solidFill>
              </a:rPr>
              <a:pPr>
                <a:defRPr/>
              </a:pPr>
              <a:t>26</a:t>
            </a:fld>
            <a:endParaRPr lang="en-US">
              <a:solidFill>
                <a:prstClr val="black">
                  <a:tint val="75000"/>
                </a:prstClr>
              </a:solidFill>
            </a:endParaRPr>
          </a:p>
        </p:txBody>
      </p:sp>
    </p:spTree>
    <p:extLst>
      <p:ext uri="{BB962C8B-B14F-4D97-AF65-F5344CB8AC3E}">
        <p14:creationId xmlns:p14="http://schemas.microsoft.com/office/powerpoint/2010/main" val="2776220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131075"/>
                                        </p:tgtEl>
                                        <p:attrNameLst>
                                          <p:attrName>style.visibility</p:attrName>
                                        </p:attrNameLst>
                                      </p:cBhvr>
                                      <p:to>
                                        <p:strVal val="visible"/>
                                      </p:to>
                                    </p:set>
                                    <p:animEffect transition="in" filter="randombar(horizontal)">
                                      <p:cBhvr>
                                        <p:cTn id="11" dur="500"/>
                                        <p:tgtEl>
                                          <p:spTgt spid="13107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4" presetClass="entr" presetSubtype="1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par>
                                <p:cTn id="20" presetID="14" presetClass="entr" presetSubtype="10" fill="hold" nodeType="withEffect">
                                  <p:stCondLst>
                                    <p:cond delay="0"/>
                                  </p:stCondLst>
                                  <p:childTnLst>
                                    <p:set>
                                      <p:cBhvr>
                                        <p:cTn id="21" dur="1" fill="hold">
                                          <p:stCondLst>
                                            <p:cond delay="0"/>
                                          </p:stCondLst>
                                        </p:cTn>
                                        <p:tgtEl>
                                          <p:spTgt spid="131074"/>
                                        </p:tgtEl>
                                        <p:attrNameLst>
                                          <p:attrName>style.visibility</p:attrName>
                                        </p:attrNameLst>
                                      </p:cBhvr>
                                      <p:to>
                                        <p:strVal val="visible"/>
                                      </p:to>
                                    </p:set>
                                    <p:animEffect transition="in" filter="randombar(horizontal)">
                                      <p:cBhvr>
                                        <p:cTn id="22" dur="500"/>
                                        <p:tgtEl>
                                          <p:spTgt spid="13107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randombar(horizontal)">
                                      <p:cBhvr>
                                        <p:cTn id="25" dur="500"/>
                                        <p:tgtEl>
                                          <p:spTgt spid="5"/>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randombar(horizontal)">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14480" y="404664"/>
            <a:ext cx="5643602" cy="707886"/>
          </a:xfrm>
          <a:prstGeom prst="rect">
            <a:avLst/>
          </a:prstGeom>
          <a:noFill/>
        </p:spPr>
        <p:txBody>
          <a:bodyPr wrap="square" rtlCol="0">
            <a:spAutoFit/>
          </a:bodyPr>
          <a:lstStyle/>
          <a:p>
            <a:pPr algn="ctr" eaLnBrk="1" fontAlgn="auto" hangingPunct="1">
              <a:spcBef>
                <a:spcPts val="0"/>
              </a:spcBef>
              <a:spcAft>
                <a:spcPts val="0"/>
              </a:spcAft>
            </a:pPr>
            <a:r>
              <a:rPr lang="en-US" sz="2000" b="1" dirty="0">
                <a:solidFill>
                  <a:schemeClr val="bg1"/>
                </a:solidFill>
                <a:latin typeface="Calibri"/>
              </a:rPr>
              <a:t>Main aspects of radiation field attenuation in accelerator environments </a:t>
            </a:r>
          </a:p>
        </p:txBody>
      </p:sp>
      <p:cxnSp>
        <p:nvCxnSpPr>
          <p:cNvPr id="6" name="Straight Arrow Connector 5"/>
          <p:cNvCxnSpPr/>
          <p:nvPr/>
        </p:nvCxnSpPr>
        <p:spPr>
          <a:xfrm rot="10800000" flipV="1">
            <a:off x="1928795" y="1068157"/>
            <a:ext cx="1785951" cy="114300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357818" y="1068157"/>
            <a:ext cx="1571636" cy="114300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28596" y="2285992"/>
            <a:ext cx="2857520" cy="646331"/>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chemeClr val="bg1"/>
                </a:solidFill>
                <a:latin typeface="Calibri"/>
              </a:rPr>
              <a:t>Lateral to beam impact point</a:t>
            </a:r>
          </a:p>
        </p:txBody>
      </p:sp>
      <p:sp>
        <p:nvSpPr>
          <p:cNvPr id="11" name="TextBox 10"/>
          <p:cNvSpPr txBox="1"/>
          <p:nvPr/>
        </p:nvSpPr>
        <p:spPr>
          <a:xfrm>
            <a:off x="5429256" y="2285992"/>
            <a:ext cx="3357554" cy="646331"/>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chemeClr val="bg1"/>
                </a:solidFill>
                <a:latin typeface="Calibri"/>
              </a:rPr>
              <a:t>Downstream to beam impact point</a:t>
            </a:r>
          </a:p>
        </p:txBody>
      </p:sp>
      <p:sp>
        <p:nvSpPr>
          <p:cNvPr id="3" name="Slide Number Placeholder 2"/>
          <p:cNvSpPr>
            <a:spLocks noGrp="1"/>
          </p:cNvSpPr>
          <p:nvPr>
            <p:ph type="sldNum" sz="quarter" idx="12"/>
          </p:nvPr>
        </p:nvSpPr>
        <p:spPr/>
        <p:txBody>
          <a:bodyPr/>
          <a:lstStyle/>
          <a:p>
            <a:pPr>
              <a:defRPr/>
            </a:pPr>
            <a:fld id="{83CB94ED-5EC9-4960-915A-F9EF0AA6CC3C}" type="slidenum">
              <a:rPr lang="en-US" smtClean="0">
                <a:solidFill>
                  <a:prstClr val="black">
                    <a:tint val="75000"/>
                  </a:prstClr>
                </a:solidFill>
              </a:rPr>
              <a:pPr>
                <a:defRPr/>
              </a:pPr>
              <a:t>27</a:t>
            </a:fld>
            <a:endParaRPr lang="en-US">
              <a:solidFill>
                <a:prstClr val="black">
                  <a:tint val="75000"/>
                </a:prstClr>
              </a:solidFill>
            </a:endParaRPr>
          </a:p>
        </p:txBody>
      </p:sp>
    </p:spTree>
    <p:extLst>
      <p:ext uri="{BB962C8B-B14F-4D97-AF65-F5344CB8AC3E}">
        <p14:creationId xmlns:p14="http://schemas.microsoft.com/office/powerpoint/2010/main" val="3865444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02830"/>
            <a:ext cx="8229600" cy="2002234"/>
          </a:xfrm>
        </p:spPr>
        <p:txBody>
          <a:bodyPr/>
          <a:lstStyle/>
          <a:p>
            <a:pPr marL="0" indent="0" algn="ctr">
              <a:buNone/>
            </a:pPr>
            <a:r>
              <a:rPr lang="en-US" dirty="0">
                <a:solidFill>
                  <a:schemeClr val="bg1"/>
                </a:solidFill>
              </a:rPr>
              <a:t>Radiation lateral to the beam impact point</a:t>
            </a:r>
          </a:p>
        </p:txBody>
      </p:sp>
      <p:sp>
        <p:nvSpPr>
          <p:cNvPr id="3" name="Slide Number Placeholder 2"/>
          <p:cNvSpPr>
            <a:spLocks noGrp="1"/>
          </p:cNvSpPr>
          <p:nvPr>
            <p:ph type="sldNum" sz="quarter" idx="12"/>
          </p:nvPr>
        </p:nvSpPr>
        <p:spPr/>
        <p:txBody>
          <a:bodyPr/>
          <a:lstStyle/>
          <a:p>
            <a:fld id="{3D892B75-F28A-44E1-BDBD-4CB110986ED9}" type="slidenum">
              <a:rPr lang="en-US" smtClean="0">
                <a:solidFill>
                  <a:srgbClr val="04617B">
                    <a:shade val="90000"/>
                  </a:srgbClr>
                </a:solidFill>
              </a:rPr>
              <a:pPr/>
              <a:t>28</a:t>
            </a:fld>
            <a:endParaRPr lang="en-US">
              <a:solidFill>
                <a:srgbClr val="04617B">
                  <a:shade val="90000"/>
                </a:srgbClr>
              </a:solidFill>
            </a:endParaRPr>
          </a:p>
        </p:txBody>
      </p:sp>
    </p:spTree>
    <p:extLst>
      <p:ext uri="{BB962C8B-B14F-4D97-AF65-F5344CB8AC3E}">
        <p14:creationId xmlns:p14="http://schemas.microsoft.com/office/powerpoint/2010/main" val="26731602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2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980728"/>
            <a:ext cx="8388424" cy="4766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043608" y="190381"/>
            <a:ext cx="7128792" cy="646331"/>
          </a:xfrm>
          <a:prstGeom prst="rect">
            <a:avLst/>
          </a:prstGeom>
          <a:noFill/>
        </p:spPr>
        <p:txBody>
          <a:bodyPr wrap="square" rtlCol="0">
            <a:spAutoFit/>
          </a:bodyPr>
          <a:lstStyle/>
          <a:p>
            <a:pPr algn="ctr" eaLnBrk="1" fontAlgn="auto" hangingPunct="1">
              <a:spcBef>
                <a:spcPts val="0"/>
              </a:spcBef>
              <a:spcAft>
                <a:spcPts val="0"/>
              </a:spcAft>
            </a:pPr>
            <a:r>
              <a:rPr lang="en-US" sz="1800" b="1" dirty="0">
                <a:solidFill>
                  <a:schemeClr val="bg1"/>
                </a:solidFill>
                <a:latin typeface="Calibri"/>
              </a:rPr>
              <a:t>Lateral Shielding Configuration: Simulation to calculate radiation propagation through a lateral shielding wall</a:t>
            </a:r>
          </a:p>
        </p:txBody>
      </p:sp>
      <p:sp>
        <p:nvSpPr>
          <p:cNvPr id="3" name="TextBox 2"/>
          <p:cNvSpPr txBox="1"/>
          <p:nvPr/>
        </p:nvSpPr>
        <p:spPr>
          <a:xfrm>
            <a:off x="467544" y="5949280"/>
            <a:ext cx="8172400" cy="646331"/>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A 450 GeV proton beam is sent onto a 5 m long target with a diameter of 5 cm.</a:t>
            </a:r>
          </a:p>
          <a:p>
            <a:pPr eaLnBrk="1" fontAlgn="auto" hangingPunct="1">
              <a:spcBef>
                <a:spcPts val="0"/>
              </a:spcBef>
              <a:spcAft>
                <a:spcPts val="0"/>
              </a:spcAft>
            </a:pPr>
            <a:r>
              <a:rPr lang="en-US" sz="1800" dirty="0">
                <a:solidFill>
                  <a:schemeClr val="bg1"/>
                </a:solidFill>
                <a:latin typeface="Calibri"/>
              </a:rPr>
              <a:t>Target is surrounded by particle detectors to evaluate the particles’ spectra</a:t>
            </a:r>
          </a:p>
        </p:txBody>
      </p:sp>
      <p:sp>
        <p:nvSpPr>
          <p:cNvPr id="4" name="Rectangle 3"/>
          <p:cNvSpPr/>
          <p:nvPr/>
        </p:nvSpPr>
        <p:spPr>
          <a:xfrm>
            <a:off x="6943372" y="1412776"/>
            <a:ext cx="1877100" cy="738664"/>
          </a:xfrm>
          <a:prstGeom prst="rect">
            <a:avLst/>
          </a:prstGeom>
        </p:spPr>
        <p:txBody>
          <a:bodyPr wrap="square">
            <a:spAutoFit/>
          </a:bodyPr>
          <a:lstStyle/>
          <a:p>
            <a:pPr eaLnBrk="1" fontAlgn="auto" hangingPunct="1">
              <a:spcBef>
                <a:spcPts val="0"/>
              </a:spcBef>
              <a:spcAft>
                <a:spcPts val="0"/>
              </a:spcAft>
            </a:pPr>
            <a:r>
              <a:rPr lang="en-US" sz="1400" dirty="0">
                <a:solidFill>
                  <a:prstClr val="black"/>
                </a:solidFill>
                <a:latin typeface="Calibri"/>
              </a:rPr>
              <a:t>One quarter clipped for viewing the inner structure of geometry </a:t>
            </a:r>
          </a:p>
        </p:txBody>
      </p:sp>
      <p:sp>
        <p:nvSpPr>
          <p:cNvPr id="5" name="Slide Number Placeholder 4"/>
          <p:cNvSpPr>
            <a:spLocks noGrp="1"/>
          </p:cNvSpPr>
          <p:nvPr>
            <p:ph type="sldNum" sz="quarter" idx="12"/>
          </p:nvPr>
        </p:nvSpPr>
        <p:spPr/>
        <p:txBody>
          <a:bodyPr/>
          <a:lstStyle/>
          <a:p>
            <a:pPr>
              <a:defRPr/>
            </a:pPr>
            <a:fld id="{83CB94ED-5EC9-4960-915A-F9EF0AA6CC3C}" type="slidenum">
              <a:rPr lang="en-US" smtClean="0">
                <a:solidFill>
                  <a:prstClr val="black">
                    <a:tint val="75000"/>
                  </a:prstClr>
                </a:solidFill>
              </a:rPr>
              <a:pPr>
                <a:defRPr/>
              </a:pPr>
              <a:t>29</a:t>
            </a:fld>
            <a:endParaRPr lang="en-US">
              <a:solidFill>
                <a:prstClr val="black">
                  <a:tint val="75000"/>
                </a:prstClr>
              </a:solidFill>
            </a:endParaRPr>
          </a:p>
        </p:txBody>
      </p:sp>
    </p:spTree>
    <p:extLst>
      <p:ext uri="{BB962C8B-B14F-4D97-AF65-F5344CB8AC3E}">
        <p14:creationId xmlns:p14="http://schemas.microsoft.com/office/powerpoint/2010/main" val="385857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2098"/>
                                        </p:tgtEl>
                                        <p:attrNameLst>
                                          <p:attrName>style.visibility</p:attrName>
                                        </p:attrNameLst>
                                      </p:cBhvr>
                                      <p:to>
                                        <p:strVal val="visible"/>
                                      </p:to>
                                    </p:set>
                                    <p:animEffect transition="in" filter="fade">
                                      <p:cBhvr>
                                        <p:cTn id="11" dur="500"/>
                                        <p:tgtEl>
                                          <p:spTgt spid="13209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348807" cy="1066800"/>
          </a:xfrm>
        </p:spPr>
        <p:txBody>
          <a:bodyPr/>
          <a:lstStyle/>
          <a:p>
            <a:r>
              <a:rPr lang="en-US" sz="3600" dirty="0">
                <a:solidFill>
                  <a:schemeClr val="bg1"/>
                </a:solidFill>
                <a:latin typeface="Calibri" pitchFamily="34" charset="0"/>
              </a:rPr>
              <a:t>CERN - </a:t>
            </a:r>
            <a:r>
              <a:rPr lang="en-US" sz="3600" dirty="0">
                <a:solidFill>
                  <a:schemeClr val="bg1"/>
                </a:solidFill>
                <a:latin typeface="Calibri" pitchFamily="34" charset="0"/>
                <a:ea typeface="ＭＳ Ｐゴシック" charset="-128"/>
              </a:rPr>
              <a:t>CONSEIL EUROPÉEN POUR LA RECHERCHE NUCLÉAIRE </a:t>
            </a:r>
            <a:r>
              <a:rPr lang="en-US" sz="3600" dirty="0">
                <a:solidFill>
                  <a:schemeClr val="bg1"/>
                </a:solidFill>
                <a:latin typeface="Calibri" pitchFamily="34" charset="0"/>
              </a:rPr>
              <a:t> </a:t>
            </a:r>
            <a:endParaRPr lang="en-US" sz="3600" dirty="0">
              <a:solidFill>
                <a:schemeClr val="bg1"/>
              </a:solidFill>
            </a:endParaRPr>
          </a:p>
        </p:txBody>
      </p:sp>
      <p:sp>
        <p:nvSpPr>
          <p:cNvPr id="4" name="Slide Number Placeholder 3"/>
          <p:cNvSpPr>
            <a:spLocks noGrp="1"/>
          </p:cNvSpPr>
          <p:nvPr>
            <p:ph type="sldNum" sz="quarter" idx="12"/>
          </p:nvPr>
        </p:nvSpPr>
        <p:spPr/>
        <p:txBody>
          <a:bodyPr/>
          <a:lstStyle/>
          <a:p>
            <a:pPr>
              <a:defRPr/>
            </a:pPr>
            <a:fld id="{A78E4E47-3C3B-4422-B6C0-5CC1FAA65C42}" type="slidenum">
              <a:rPr lang="en-US" altLang="en-US" smtClean="0"/>
              <a:pPr>
                <a:defRPr/>
              </a:pPr>
              <a:t>3</a:t>
            </a:fld>
            <a:endParaRPr lang="en-US" altLang="en-US"/>
          </a:p>
        </p:txBody>
      </p:sp>
      <p:pic>
        <p:nvPicPr>
          <p:cNvPr id="6" name="Picture 3"/>
          <p:cNvPicPr>
            <a:picLocks noGrp="1" noChangeAspect="1"/>
          </p:cNvPicPr>
          <p:nvPr>
            <p:ph idx="1"/>
          </p:nvPr>
        </p:nvPicPr>
        <p:blipFill>
          <a:blip r:embed="rId2" cstate="print"/>
          <a:srcRect/>
          <a:stretch>
            <a:fillRect/>
          </a:stretch>
        </p:blipFill>
        <p:spPr bwMode="auto">
          <a:xfrm>
            <a:off x="323528" y="1484784"/>
            <a:ext cx="3055238" cy="2826667"/>
          </a:xfrm>
          <a:prstGeom prst="rect">
            <a:avLst/>
          </a:prstGeom>
          <a:noFill/>
          <a:ln w="9525">
            <a:noFill/>
            <a:miter lim="800000"/>
            <a:headEnd/>
            <a:tailEnd/>
          </a:ln>
        </p:spPr>
      </p:pic>
      <p:pic>
        <p:nvPicPr>
          <p:cNvPr id="593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1399950"/>
            <a:ext cx="4212092" cy="3845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030" descr="einstein-1"/>
          <p:cNvPicPr>
            <a:picLocks noChangeAspect="1" noChangeArrowheads="1"/>
          </p:cNvPicPr>
          <p:nvPr/>
        </p:nvPicPr>
        <p:blipFill>
          <a:blip r:embed="rId4"/>
          <a:srcRect/>
          <a:stretch>
            <a:fillRect/>
          </a:stretch>
        </p:blipFill>
        <p:spPr bwMode="auto">
          <a:xfrm>
            <a:off x="6804248" y="4619644"/>
            <a:ext cx="1106487" cy="1524000"/>
          </a:xfrm>
          <a:prstGeom prst="rect">
            <a:avLst/>
          </a:prstGeom>
          <a:noFill/>
          <a:ln w="9525">
            <a:noFill/>
            <a:miter lim="800000"/>
            <a:headEnd/>
            <a:tailEnd/>
          </a:ln>
          <a:effectLst>
            <a:outerShdw blurRad="63500" dist="38099" dir="2700000" algn="ctr" rotWithShape="0">
              <a:srgbClr val="000000">
                <a:alpha val="74997"/>
              </a:srgbClr>
            </a:outerShdw>
          </a:effectLst>
        </p:spPr>
      </p:pic>
      <p:sp>
        <p:nvSpPr>
          <p:cNvPr id="3" name="TextBox 2"/>
          <p:cNvSpPr txBox="1"/>
          <p:nvPr/>
        </p:nvSpPr>
        <p:spPr>
          <a:xfrm>
            <a:off x="530248" y="4509120"/>
            <a:ext cx="5841952" cy="2123658"/>
          </a:xfrm>
          <a:prstGeom prst="rect">
            <a:avLst/>
          </a:prstGeom>
          <a:noFill/>
        </p:spPr>
        <p:txBody>
          <a:bodyPr wrap="square" rtlCol="0">
            <a:spAutoFit/>
          </a:bodyPr>
          <a:lstStyle/>
          <a:p>
            <a:r>
              <a:rPr lang="en-US" sz="2200" dirty="0">
                <a:solidFill>
                  <a:schemeClr val="bg1"/>
                </a:solidFill>
                <a:latin typeface="+mn-lt"/>
              </a:rPr>
              <a:t>1954: </a:t>
            </a:r>
          </a:p>
          <a:p>
            <a:pPr marL="342900" indent="-342900">
              <a:buFont typeface="Arial" pitchFamily="34" charset="0"/>
              <a:buChar char="•"/>
            </a:pPr>
            <a:r>
              <a:rPr lang="en-US" sz="2200" dirty="0">
                <a:solidFill>
                  <a:schemeClr val="bg1"/>
                </a:solidFill>
                <a:latin typeface="+mn-lt"/>
              </a:rPr>
              <a:t>Created by 12 European States</a:t>
            </a:r>
          </a:p>
          <a:p>
            <a:pPr marL="342900" indent="-342900">
              <a:buFont typeface="Arial" pitchFamily="34" charset="0"/>
              <a:buChar char="•"/>
            </a:pPr>
            <a:r>
              <a:rPr lang="en-US" sz="2200" dirty="0">
                <a:solidFill>
                  <a:schemeClr val="bg1"/>
                </a:solidFill>
                <a:latin typeface="+mn-lt"/>
              </a:rPr>
              <a:t>First European </a:t>
            </a:r>
            <a:r>
              <a:rPr lang="en-US" sz="2200" dirty="0" err="1">
                <a:solidFill>
                  <a:schemeClr val="bg1"/>
                </a:solidFill>
                <a:latin typeface="+mn-lt"/>
              </a:rPr>
              <a:t>Organisation</a:t>
            </a:r>
            <a:endParaRPr lang="en-US" sz="2200" dirty="0">
              <a:solidFill>
                <a:schemeClr val="bg1"/>
              </a:solidFill>
              <a:latin typeface="+mn-lt"/>
            </a:endParaRPr>
          </a:p>
          <a:p>
            <a:pPr marL="342900" indent="-342900">
              <a:buFont typeface="Arial" pitchFamily="34" charset="0"/>
              <a:buChar char="•"/>
            </a:pPr>
            <a:r>
              <a:rPr lang="en-US" sz="2200" dirty="0">
                <a:solidFill>
                  <a:schemeClr val="bg1"/>
                </a:solidFill>
                <a:latin typeface="+mn-lt"/>
              </a:rPr>
              <a:t>Focus on nuclear physics (“</a:t>
            </a:r>
            <a:r>
              <a:rPr lang="en-US" sz="2200" dirty="0" err="1">
                <a:solidFill>
                  <a:schemeClr val="bg1"/>
                </a:solidFill>
                <a:latin typeface="+mn-lt"/>
              </a:rPr>
              <a:t>nucleaire</a:t>
            </a:r>
            <a:r>
              <a:rPr lang="en-US" sz="2200" dirty="0">
                <a:solidFill>
                  <a:schemeClr val="bg1"/>
                </a:solidFill>
                <a:latin typeface="+mn-lt"/>
              </a:rPr>
              <a:t>”)</a:t>
            </a:r>
          </a:p>
          <a:p>
            <a:endParaRPr lang="en-US" sz="2200" dirty="0">
              <a:solidFill>
                <a:schemeClr val="bg1"/>
              </a:solidFill>
              <a:latin typeface="+mn-lt"/>
            </a:endParaRPr>
          </a:p>
          <a:p>
            <a:r>
              <a:rPr lang="en-US" sz="2200" dirty="0">
                <a:solidFill>
                  <a:schemeClr val="bg1"/>
                </a:solidFill>
                <a:latin typeface="+mn-lt"/>
              </a:rPr>
              <a:t>Today: Particle Physics</a:t>
            </a:r>
            <a:endParaRPr lang="en-GB" sz="2200" dirty="0">
              <a:solidFill>
                <a:schemeClr val="bg1"/>
              </a:solidFill>
              <a:latin typeface="+mn-lt"/>
            </a:endParaRPr>
          </a:p>
        </p:txBody>
      </p:sp>
    </p:spTree>
    <p:extLst>
      <p:ext uri="{BB962C8B-B14F-4D97-AF65-F5344CB8AC3E}">
        <p14:creationId xmlns:p14="http://schemas.microsoft.com/office/powerpoint/2010/main" val="6509122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2186"/>
          <a:stretch/>
        </p:blipFill>
        <p:spPr bwMode="auto">
          <a:xfrm>
            <a:off x="4750230" y="860107"/>
            <a:ext cx="4286265" cy="47291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Arrow Connector 2"/>
          <p:cNvCxnSpPr/>
          <p:nvPr/>
        </p:nvCxnSpPr>
        <p:spPr>
          <a:xfrm flipH="1" flipV="1">
            <a:off x="6804248" y="2636913"/>
            <a:ext cx="504056" cy="4562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p:cNvSpPr txBox="1"/>
              <p:nvPr/>
            </p:nvSpPr>
            <p:spPr>
              <a:xfrm>
                <a:off x="6957318" y="2924944"/>
                <a:ext cx="855042" cy="610936"/>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sz="1800" i="1" smtClean="0">
                          <a:solidFill>
                            <a:prstClr val="black"/>
                          </a:solidFill>
                          <a:latin typeface="Cambria Math"/>
                        </a:rPr>
                        <m:t>𝐻</m:t>
                      </m:r>
                      <m:r>
                        <a:rPr lang="en-US" sz="1800" i="1" smtClean="0">
                          <a:solidFill>
                            <a:prstClr val="black"/>
                          </a:solidFill>
                          <a:latin typeface="Cambria Math"/>
                          <a:ea typeface="Cambria Math"/>
                        </a:rPr>
                        <m:t>~</m:t>
                      </m:r>
                      <m:f>
                        <m:fPr>
                          <m:ctrlPr>
                            <a:rPr lang="en-US" sz="1800" i="1" smtClean="0">
                              <a:solidFill>
                                <a:prstClr val="black"/>
                              </a:solidFill>
                              <a:latin typeface="Cambria Math" panose="02040503050406030204" pitchFamily="18" charset="0"/>
                              <a:ea typeface="Cambria Math"/>
                            </a:rPr>
                          </m:ctrlPr>
                        </m:fPr>
                        <m:num>
                          <m:r>
                            <a:rPr lang="en-US" sz="1800" i="1" smtClean="0">
                              <a:solidFill>
                                <a:prstClr val="black"/>
                              </a:solidFill>
                              <a:latin typeface="Cambria Math"/>
                              <a:ea typeface="Cambria Math"/>
                            </a:rPr>
                            <m:t>1</m:t>
                          </m:r>
                        </m:num>
                        <m:den>
                          <m:sSup>
                            <m:sSupPr>
                              <m:ctrlPr>
                                <a:rPr lang="en-US" sz="1800" i="1" smtClean="0">
                                  <a:solidFill>
                                    <a:prstClr val="black"/>
                                  </a:solidFill>
                                  <a:latin typeface="Cambria Math" panose="02040503050406030204" pitchFamily="18" charset="0"/>
                                  <a:ea typeface="Cambria Math"/>
                                </a:rPr>
                              </m:ctrlPr>
                            </m:sSupPr>
                            <m:e>
                              <m:r>
                                <a:rPr lang="en-US" sz="1800" i="1" smtClean="0">
                                  <a:solidFill>
                                    <a:prstClr val="black"/>
                                  </a:solidFill>
                                  <a:latin typeface="Cambria Math"/>
                                  <a:ea typeface="Cambria Math"/>
                                </a:rPr>
                                <m:t>𝑟</m:t>
                              </m:r>
                            </m:e>
                            <m:sup>
                              <m:r>
                                <a:rPr lang="en-US" sz="1800" i="1" smtClean="0">
                                  <a:solidFill>
                                    <a:prstClr val="black"/>
                                  </a:solidFill>
                                  <a:latin typeface="Cambria Math"/>
                                  <a:ea typeface="Cambria Math"/>
                                </a:rPr>
                                <m:t>2</m:t>
                              </m:r>
                            </m:sup>
                          </m:sSup>
                        </m:den>
                      </m:f>
                    </m:oMath>
                  </m:oMathPara>
                </a14:m>
                <a:endParaRPr lang="en-US" sz="1800" dirty="0">
                  <a:solidFill>
                    <a:prstClr val="black"/>
                  </a:solidFill>
                  <a:latin typeface="Calibri"/>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6957318" y="2924944"/>
                <a:ext cx="855042" cy="610936"/>
              </a:xfrm>
              <a:prstGeom prst="rect">
                <a:avLst/>
              </a:prstGeom>
              <a:blipFill rotWithShape="1">
                <a:blip r:embed="rId4"/>
                <a:stretch>
                  <a:fillRect/>
                </a:stretch>
              </a:blipFill>
            </p:spPr>
            <p:txBody>
              <a:bodyPr/>
              <a:lstStyle/>
              <a:p>
                <a:r>
                  <a:rPr lang="en-GB">
                    <a:noFill/>
                  </a:rPr>
                  <a:t> </a:t>
                </a:r>
              </a:p>
            </p:txBody>
          </p:sp>
        </mc:Fallback>
      </mc:AlternateContent>
      <p:sp>
        <p:nvSpPr>
          <p:cNvPr id="8" name="TextBox 7"/>
          <p:cNvSpPr txBox="1"/>
          <p:nvPr/>
        </p:nvSpPr>
        <p:spPr>
          <a:xfrm>
            <a:off x="6516651" y="1819563"/>
            <a:ext cx="1152128" cy="338554"/>
          </a:xfrm>
          <a:prstGeom prst="rect">
            <a:avLst/>
          </a:prstGeom>
          <a:noFill/>
        </p:spPr>
        <p:txBody>
          <a:bodyPr wrap="square" rtlCol="0">
            <a:spAutoFit/>
          </a:bodyPr>
          <a:lstStyle/>
          <a:p>
            <a:pPr eaLnBrk="1" fontAlgn="auto" hangingPunct="1">
              <a:spcBef>
                <a:spcPts val="0"/>
              </a:spcBef>
              <a:spcAft>
                <a:spcPts val="0"/>
              </a:spcAft>
            </a:pPr>
            <a:r>
              <a:rPr lang="en-US" sz="1600" dirty="0">
                <a:solidFill>
                  <a:prstClr val="black"/>
                </a:solidFill>
                <a:latin typeface="Calibri"/>
              </a:rPr>
              <a:t>Buildup</a:t>
            </a:r>
          </a:p>
        </p:txBody>
      </p:sp>
      <p:cxnSp>
        <p:nvCxnSpPr>
          <p:cNvPr id="10" name="Straight Arrow Connector 9"/>
          <p:cNvCxnSpPr/>
          <p:nvPr/>
        </p:nvCxnSpPr>
        <p:spPr>
          <a:xfrm flipH="1">
            <a:off x="6228184" y="1988840"/>
            <a:ext cx="360040" cy="2066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4017443">
            <a:off x="5626701" y="2831145"/>
            <a:ext cx="1441030" cy="584775"/>
          </a:xfrm>
          <a:prstGeom prst="rect">
            <a:avLst/>
          </a:prstGeom>
          <a:noFill/>
        </p:spPr>
        <p:txBody>
          <a:bodyPr wrap="square" rtlCol="0">
            <a:spAutoFit/>
          </a:bodyPr>
          <a:lstStyle/>
          <a:p>
            <a:pPr algn="ctr" eaLnBrk="1" fontAlgn="auto" hangingPunct="1">
              <a:spcBef>
                <a:spcPts val="0"/>
              </a:spcBef>
              <a:spcAft>
                <a:spcPts val="0"/>
              </a:spcAft>
            </a:pPr>
            <a:r>
              <a:rPr lang="en-US" sz="1600" dirty="0">
                <a:solidFill>
                  <a:prstClr val="black"/>
                </a:solidFill>
                <a:latin typeface="Calibri"/>
              </a:rPr>
              <a:t>Attenuation</a:t>
            </a:r>
          </a:p>
          <a:p>
            <a:pPr algn="ctr" eaLnBrk="1" fontAlgn="auto" hangingPunct="1">
              <a:spcBef>
                <a:spcPts val="0"/>
              </a:spcBef>
              <a:spcAft>
                <a:spcPts val="0"/>
              </a:spcAft>
            </a:pPr>
            <a:r>
              <a:rPr lang="en-US" sz="1600" dirty="0">
                <a:solidFill>
                  <a:prstClr val="black"/>
                </a:solidFill>
                <a:latin typeface="Calibri"/>
              </a:rPr>
              <a:t>~e</a:t>
            </a:r>
            <a:r>
              <a:rPr lang="en-US" sz="1600" baseline="30000" dirty="0">
                <a:solidFill>
                  <a:prstClr val="black"/>
                </a:solidFill>
                <a:latin typeface="Calibri"/>
              </a:rPr>
              <a:t>-d/</a:t>
            </a:r>
            <a:r>
              <a:rPr lang="en-US" sz="1600" baseline="30000" dirty="0">
                <a:solidFill>
                  <a:prstClr val="black"/>
                </a:solidFill>
                <a:latin typeface="Symbol" pitchFamily="18" charset="2"/>
              </a:rPr>
              <a:t>l</a:t>
            </a:r>
            <a:endParaRPr lang="en-US" sz="1600" baseline="30000" dirty="0">
              <a:solidFill>
                <a:prstClr val="black"/>
              </a:solidFill>
              <a:latin typeface="Calibri"/>
            </a:endParaRPr>
          </a:p>
        </p:txBody>
      </p:sp>
      <p:cxnSp>
        <p:nvCxnSpPr>
          <p:cNvPr id="14" name="Straight Arrow Connector 13"/>
          <p:cNvCxnSpPr/>
          <p:nvPr/>
        </p:nvCxnSpPr>
        <p:spPr>
          <a:xfrm flipH="1" flipV="1">
            <a:off x="6408204" y="3983578"/>
            <a:ext cx="301670" cy="2651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051720" y="44624"/>
            <a:ext cx="4953824" cy="369332"/>
          </a:xfrm>
          <a:prstGeom prst="rect">
            <a:avLst/>
          </a:prstGeom>
          <a:noFill/>
        </p:spPr>
        <p:txBody>
          <a:bodyPr wrap="square" rtlCol="0">
            <a:spAutoFit/>
          </a:bodyPr>
          <a:lstStyle/>
          <a:p>
            <a:pPr algn="ctr" eaLnBrk="1" fontAlgn="auto" hangingPunct="1">
              <a:spcBef>
                <a:spcPts val="0"/>
              </a:spcBef>
              <a:spcAft>
                <a:spcPts val="0"/>
              </a:spcAft>
            </a:pPr>
            <a:r>
              <a:rPr lang="en-US" sz="1800" b="1" dirty="0">
                <a:solidFill>
                  <a:schemeClr val="bg1"/>
                </a:solidFill>
                <a:latin typeface="Calibri"/>
              </a:rPr>
              <a:t>Dose analysis </a:t>
            </a:r>
          </a:p>
        </p:txBody>
      </p:sp>
      <p:sp>
        <p:nvSpPr>
          <p:cNvPr id="4" name="Slide Number Placeholder 3"/>
          <p:cNvSpPr>
            <a:spLocks noGrp="1"/>
          </p:cNvSpPr>
          <p:nvPr>
            <p:ph type="sldNum" sz="quarter" idx="12"/>
          </p:nvPr>
        </p:nvSpPr>
        <p:spPr/>
        <p:txBody>
          <a:bodyPr/>
          <a:lstStyle/>
          <a:p>
            <a:pPr>
              <a:defRPr/>
            </a:pPr>
            <a:fld id="{83CB94ED-5EC9-4960-915A-F9EF0AA6CC3C}" type="slidenum">
              <a:rPr lang="en-US" smtClean="0">
                <a:solidFill>
                  <a:prstClr val="black">
                    <a:tint val="75000"/>
                  </a:prstClr>
                </a:solidFill>
              </a:rPr>
              <a:pPr>
                <a:defRPr/>
              </a:pPr>
              <a:t>30</a:t>
            </a:fld>
            <a:endParaRPr lang="en-US">
              <a:solidFill>
                <a:prstClr val="black">
                  <a:tint val="75000"/>
                </a:prstClr>
              </a:solidFill>
            </a:endParaRPr>
          </a:p>
        </p:txBody>
      </p:sp>
      <p:cxnSp>
        <p:nvCxnSpPr>
          <p:cNvPr id="9" name="Straight Arrow Connector 8"/>
          <p:cNvCxnSpPr>
            <a:stCxn id="6" idx="2"/>
          </p:cNvCxnSpPr>
          <p:nvPr/>
        </p:nvCxnSpPr>
        <p:spPr>
          <a:xfrm>
            <a:off x="7384839" y="3535880"/>
            <a:ext cx="0" cy="4476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47612"/>
          <a:stretch/>
        </p:blipFill>
        <p:spPr bwMode="auto">
          <a:xfrm>
            <a:off x="179512" y="875079"/>
            <a:ext cx="4473933" cy="45052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Group 45"/>
          <p:cNvGrpSpPr>
            <a:grpSpLocks/>
          </p:cNvGrpSpPr>
          <p:nvPr/>
        </p:nvGrpSpPr>
        <p:grpSpPr bwMode="auto">
          <a:xfrm>
            <a:off x="647800" y="980728"/>
            <a:ext cx="1873250" cy="2808288"/>
            <a:chOff x="3878" y="1479"/>
            <a:chExt cx="1180" cy="1769"/>
          </a:xfrm>
        </p:grpSpPr>
        <p:sp>
          <p:nvSpPr>
            <p:cNvPr id="16" name="Rectangle 9"/>
            <p:cNvSpPr>
              <a:spLocks noChangeArrowheads="1"/>
            </p:cNvSpPr>
            <p:nvPr/>
          </p:nvSpPr>
          <p:spPr bwMode="auto">
            <a:xfrm>
              <a:off x="4650" y="1479"/>
              <a:ext cx="408" cy="1769"/>
            </a:xfrm>
            <a:prstGeom prst="rect">
              <a:avLst/>
            </a:prstGeom>
            <a:solidFill>
              <a:schemeClr val="accent1"/>
            </a:solidFill>
            <a:ln w="9525">
              <a:solidFill>
                <a:schemeClr val="tx1"/>
              </a:solidFill>
              <a:miter lim="800000"/>
              <a:headEnd/>
              <a:tailEnd/>
            </a:ln>
            <a:effectLst/>
          </p:spPr>
          <p:txBody>
            <a:bodyPr wrap="none" anchor="ctr"/>
            <a:lstStyle/>
            <a:p>
              <a:pPr eaLnBrk="1" hangingPunct="1"/>
              <a:endParaRPr lang="en-US" sz="1800">
                <a:solidFill>
                  <a:schemeClr val="bg1"/>
                </a:solidFill>
                <a:cs typeface="Arial" pitchFamily="34" charset="0"/>
              </a:endParaRPr>
            </a:p>
          </p:txBody>
        </p:sp>
        <p:sp>
          <p:nvSpPr>
            <p:cNvPr id="17" name="Line 27"/>
            <p:cNvSpPr>
              <a:spLocks noChangeShapeType="1"/>
            </p:cNvSpPr>
            <p:nvPr/>
          </p:nvSpPr>
          <p:spPr bwMode="auto">
            <a:xfrm flipV="1">
              <a:off x="4286" y="2546"/>
              <a:ext cx="568" cy="405"/>
            </a:xfrm>
            <a:prstGeom prst="line">
              <a:avLst/>
            </a:prstGeom>
            <a:noFill/>
            <a:ln w="9525">
              <a:solidFill>
                <a:schemeClr val="tx1"/>
              </a:solidFill>
              <a:round/>
              <a:headEnd/>
              <a:tailEnd type="triangle" w="med" len="med"/>
            </a:ln>
            <a:effectLst/>
          </p:spPr>
          <p:txBody>
            <a:bodyPr/>
            <a:lstStyle/>
            <a:p>
              <a:pPr eaLnBrk="1" hangingPunct="1"/>
              <a:endParaRPr lang="en-US" sz="1800">
                <a:solidFill>
                  <a:schemeClr val="bg1"/>
                </a:solidFill>
                <a:cs typeface="Arial" pitchFamily="34" charset="0"/>
              </a:endParaRPr>
            </a:p>
          </p:txBody>
        </p:sp>
        <p:sp>
          <p:nvSpPr>
            <p:cNvPr id="19" name="Text Box 28"/>
            <p:cNvSpPr txBox="1">
              <a:spLocks noChangeArrowheads="1"/>
            </p:cNvSpPr>
            <p:nvPr/>
          </p:nvSpPr>
          <p:spPr bwMode="auto">
            <a:xfrm>
              <a:off x="3878" y="2951"/>
              <a:ext cx="680" cy="231"/>
            </a:xfrm>
            <a:prstGeom prst="rect">
              <a:avLst/>
            </a:prstGeom>
            <a:noFill/>
            <a:ln w="9525">
              <a:noFill/>
              <a:miter lim="800000"/>
              <a:headEnd/>
              <a:tailEnd/>
            </a:ln>
            <a:effectLst/>
          </p:spPr>
          <p:txBody>
            <a:bodyPr>
              <a:spAutoFit/>
            </a:bodyPr>
            <a:lstStyle/>
            <a:p>
              <a:pPr eaLnBrk="1" hangingPunct="1">
                <a:spcBef>
                  <a:spcPct val="50000"/>
                </a:spcBef>
              </a:pPr>
              <a:r>
                <a:rPr lang="en-US" sz="1800" dirty="0">
                  <a:solidFill>
                    <a:schemeClr val="bg1"/>
                  </a:solidFill>
                  <a:latin typeface="Times New Roman" pitchFamily="18" charset="0"/>
                  <a:cs typeface="Arial" pitchFamily="34" charset="0"/>
                </a:rPr>
                <a:t>Shielding</a:t>
              </a:r>
            </a:p>
          </p:txBody>
        </p:sp>
      </p:grpSp>
      <p:sp>
        <p:nvSpPr>
          <p:cNvPr id="20" name="Text Box 5"/>
          <p:cNvSpPr txBox="1">
            <a:spLocks noChangeArrowheads="1"/>
          </p:cNvSpPr>
          <p:nvPr/>
        </p:nvSpPr>
        <p:spPr bwMode="auto">
          <a:xfrm>
            <a:off x="250900" y="508610"/>
            <a:ext cx="4537124" cy="400110"/>
          </a:xfrm>
          <a:prstGeom prst="rect">
            <a:avLst/>
          </a:prstGeom>
          <a:noFill/>
          <a:ln w="9525">
            <a:noFill/>
            <a:miter lim="800000"/>
            <a:headEnd/>
            <a:tailEnd/>
          </a:ln>
          <a:effectLst/>
        </p:spPr>
        <p:txBody>
          <a:bodyPr wrap="square">
            <a:spAutoFit/>
          </a:bodyPr>
          <a:lstStyle/>
          <a:p>
            <a:pPr algn="ctr" eaLnBrk="1" hangingPunct="1">
              <a:spcBef>
                <a:spcPct val="50000"/>
              </a:spcBef>
            </a:pPr>
            <a:r>
              <a:rPr lang="en-US" sz="2000" b="1" dirty="0">
                <a:solidFill>
                  <a:schemeClr val="bg1"/>
                </a:solidFill>
                <a:latin typeface="Times New Roman" pitchFamily="18" charset="0"/>
                <a:cs typeface="Arial" pitchFamily="34" charset="0"/>
              </a:rPr>
              <a:t>Point source/line of sight model	</a:t>
            </a:r>
          </a:p>
        </p:txBody>
      </p:sp>
      <p:grpSp>
        <p:nvGrpSpPr>
          <p:cNvPr id="21" name="Group 52"/>
          <p:cNvGrpSpPr>
            <a:grpSpLocks/>
          </p:cNvGrpSpPr>
          <p:nvPr/>
        </p:nvGrpSpPr>
        <p:grpSpPr bwMode="auto">
          <a:xfrm>
            <a:off x="466521" y="1173410"/>
            <a:ext cx="3681696" cy="5089526"/>
            <a:chOff x="793" y="-984"/>
            <a:chExt cx="3259" cy="3206"/>
          </a:xfrm>
        </p:grpSpPr>
        <p:graphicFrame>
          <p:nvGraphicFramePr>
            <p:cNvPr id="22" name="Object 6"/>
            <p:cNvGraphicFramePr>
              <a:graphicFrameLocks noChangeAspect="1"/>
            </p:cNvGraphicFramePr>
            <p:nvPr>
              <p:extLst>
                <p:ext uri="{D42A27DB-BD31-4B8C-83A1-F6EECF244321}">
                  <p14:modId xmlns:p14="http://schemas.microsoft.com/office/powerpoint/2010/main" val="2778188989"/>
                </p:ext>
              </p:extLst>
            </p:nvPr>
          </p:nvGraphicFramePr>
          <p:xfrm>
            <a:off x="2759" y="-984"/>
            <a:ext cx="1293" cy="557"/>
          </p:xfrm>
          <a:graphic>
            <a:graphicData uri="http://schemas.openxmlformats.org/presentationml/2006/ole">
              <mc:AlternateContent xmlns:mc="http://schemas.openxmlformats.org/markup-compatibility/2006">
                <mc:Choice xmlns:v="urn:schemas-microsoft-com:vml" Requires="v">
                  <p:oleObj spid="_x0000_s71801" name="Equation" r:id="rId5" imgW="990360" imgH="431640" progId="Equation.3">
                    <p:embed/>
                  </p:oleObj>
                </mc:Choice>
                <mc:Fallback>
                  <p:oleObj name="Equation" r:id="rId5" imgW="990360" imgH="431640" progId="Equation.3">
                    <p:embed/>
                    <p:pic>
                      <p:nvPicPr>
                        <p:cNvPr id="0" name=""/>
                        <p:cNvPicPr>
                          <a:picLocks noChangeAspect="1" noChangeArrowheads="1"/>
                        </p:cNvPicPr>
                        <p:nvPr/>
                      </p:nvPicPr>
                      <p:blipFill>
                        <a:blip r:embed="rId6"/>
                        <a:srcRect/>
                        <a:stretch>
                          <a:fillRect/>
                        </a:stretch>
                      </p:blipFill>
                      <p:spPr bwMode="auto">
                        <a:xfrm>
                          <a:off x="2759" y="-984"/>
                          <a:ext cx="1293" cy="557"/>
                        </a:xfrm>
                        <a:prstGeom prst="rect">
                          <a:avLst/>
                        </a:prstGeom>
                        <a:solidFill>
                          <a:schemeClr val="bg1"/>
                        </a:solidFill>
                        <a:ln>
                          <a:noFill/>
                        </a:ln>
                      </p:spPr>
                    </p:pic>
                  </p:oleObj>
                </mc:Fallback>
              </mc:AlternateContent>
            </a:graphicData>
          </a:graphic>
        </p:graphicFrame>
        <p:sp>
          <p:nvSpPr>
            <p:cNvPr id="23" name="Text Box 8"/>
            <p:cNvSpPr txBox="1">
              <a:spLocks noChangeArrowheads="1"/>
            </p:cNvSpPr>
            <p:nvPr/>
          </p:nvSpPr>
          <p:spPr bwMode="auto">
            <a:xfrm>
              <a:off x="793" y="1117"/>
              <a:ext cx="3220" cy="1105"/>
            </a:xfrm>
            <a:prstGeom prst="rect">
              <a:avLst/>
            </a:prstGeom>
            <a:noFill/>
            <a:ln w="9525">
              <a:noFill/>
              <a:miter lim="800000"/>
              <a:headEnd/>
              <a:tailEnd/>
            </a:ln>
            <a:effectLst/>
          </p:spPr>
          <p:txBody>
            <a:bodyPr wrap="square">
              <a:spAutoFit/>
            </a:bodyPr>
            <a:lstStyle/>
            <a:p>
              <a:pPr defTabSz="627063" eaLnBrk="1" hangingPunct="1">
                <a:spcBef>
                  <a:spcPct val="50000"/>
                </a:spcBef>
              </a:pPr>
              <a:r>
                <a:rPr lang="en-US" sz="1800" dirty="0">
                  <a:solidFill>
                    <a:schemeClr val="bg1"/>
                  </a:solidFill>
                  <a:latin typeface="Times New Roman" pitchFamily="18" charset="0"/>
                  <a:cs typeface="Arial" pitchFamily="34" charset="0"/>
                </a:rPr>
                <a:t>H</a:t>
              </a:r>
              <a:r>
                <a:rPr lang="en-US" sz="1800" baseline="-25000" dirty="0">
                  <a:solidFill>
                    <a:schemeClr val="bg1"/>
                  </a:solidFill>
                  <a:latin typeface="Symbol" pitchFamily="18" charset="2"/>
                  <a:cs typeface="Arial" pitchFamily="34" charset="0"/>
                </a:rPr>
                <a:t>p</a:t>
              </a:r>
              <a:r>
                <a:rPr lang="en-US" sz="1800" baseline="-25000" dirty="0">
                  <a:solidFill>
                    <a:schemeClr val="bg1"/>
                  </a:solidFill>
                  <a:latin typeface="Times New Roman" pitchFamily="18" charset="0"/>
                  <a:cs typeface="Arial" pitchFamily="34" charset="0"/>
                </a:rPr>
                <a:t>/2 … 	</a:t>
              </a:r>
              <a:r>
                <a:rPr lang="en-US" sz="1800" dirty="0">
                  <a:solidFill>
                    <a:schemeClr val="bg1"/>
                  </a:solidFill>
                  <a:latin typeface="Times New Roman" pitchFamily="18" charset="0"/>
                  <a:cs typeface="Arial" pitchFamily="34" charset="0"/>
                </a:rPr>
                <a:t>source term (at 1 m) for 	quantity of interest (e.g. 	effective dose)</a:t>
              </a:r>
            </a:p>
            <a:p>
              <a:pPr defTabSz="627063" eaLnBrk="1" hangingPunct="1">
                <a:spcBef>
                  <a:spcPct val="50000"/>
                </a:spcBef>
              </a:pPr>
              <a:r>
                <a:rPr lang="en-GB" sz="1800" i="1" dirty="0">
                  <a:solidFill>
                    <a:schemeClr val="bg1"/>
                  </a:solidFill>
                  <a:latin typeface="Times New Roman" pitchFamily="18" charset="0"/>
                  <a:cs typeface="Arial" pitchFamily="34" charset="0"/>
                </a:rPr>
                <a:t>r= r</a:t>
              </a:r>
              <a:r>
                <a:rPr lang="en-GB" sz="1800" i="1" baseline="-25000" dirty="0">
                  <a:solidFill>
                    <a:schemeClr val="bg1"/>
                  </a:solidFill>
                  <a:latin typeface="Times New Roman" pitchFamily="18" charset="0"/>
                  <a:cs typeface="Arial" pitchFamily="34" charset="0"/>
                </a:rPr>
                <a:t>0</a:t>
              </a:r>
              <a:r>
                <a:rPr lang="en-GB" sz="1800" i="1" dirty="0">
                  <a:solidFill>
                    <a:schemeClr val="bg1"/>
                  </a:solidFill>
                  <a:latin typeface="Times New Roman" pitchFamily="18" charset="0"/>
                  <a:cs typeface="Arial" pitchFamily="34" charset="0"/>
                </a:rPr>
                <a:t>+d+r</a:t>
              </a:r>
              <a:r>
                <a:rPr lang="en-GB" sz="1800" i="1" baseline="-25000" dirty="0">
                  <a:solidFill>
                    <a:schemeClr val="bg1"/>
                  </a:solidFill>
                  <a:latin typeface="Times New Roman" pitchFamily="18" charset="0"/>
                  <a:cs typeface="Arial" pitchFamily="34" charset="0"/>
                </a:rPr>
                <a:t>1     </a:t>
              </a:r>
              <a:r>
                <a:rPr lang="en-GB" sz="1800" dirty="0">
                  <a:solidFill>
                    <a:schemeClr val="bg1"/>
                  </a:solidFill>
                  <a:latin typeface="Times New Roman" pitchFamily="18" charset="0"/>
                  <a:cs typeface="Arial" pitchFamily="34" charset="0"/>
                </a:rPr>
                <a:t>in m</a:t>
              </a:r>
              <a:endParaRPr lang="en-GB" sz="1800" baseline="-25000" dirty="0">
                <a:solidFill>
                  <a:schemeClr val="bg1"/>
                </a:solidFill>
                <a:latin typeface="Times New Roman" pitchFamily="18" charset="0"/>
                <a:cs typeface="Arial" pitchFamily="34" charset="0"/>
              </a:endParaRPr>
            </a:p>
            <a:p>
              <a:pPr defTabSz="627063" eaLnBrk="1" hangingPunct="1">
                <a:spcBef>
                  <a:spcPct val="50000"/>
                </a:spcBef>
              </a:pPr>
              <a:r>
                <a:rPr lang="en-GB" sz="1800" i="1" dirty="0">
                  <a:solidFill>
                    <a:schemeClr val="bg1"/>
                  </a:solidFill>
                  <a:latin typeface="Symbol" pitchFamily="18" charset="2"/>
                  <a:cs typeface="Arial" pitchFamily="34" charset="0"/>
                </a:rPr>
                <a:t>l</a:t>
              </a:r>
              <a:r>
                <a:rPr lang="en-US" sz="1800" dirty="0">
                  <a:solidFill>
                    <a:schemeClr val="bg1"/>
                  </a:solidFill>
                  <a:latin typeface="Times New Roman" pitchFamily="18" charset="0"/>
                  <a:cs typeface="Arial" pitchFamily="34" charset="0"/>
                </a:rPr>
                <a:t>… 	hadronic interaction length </a:t>
              </a:r>
            </a:p>
          </p:txBody>
        </p:sp>
      </p:grpSp>
      <p:grpSp>
        <p:nvGrpSpPr>
          <p:cNvPr id="24" name="Group 43"/>
          <p:cNvGrpSpPr>
            <a:grpSpLocks/>
          </p:cNvGrpSpPr>
          <p:nvPr/>
        </p:nvGrpSpPr>
        <p:grpSpPr bwMode="auto">
          <a:xfrm>
            <a:off x="520809" y="990255"/>
            <a:ext cx="2503495" cy="1430338"/>
            <a:chOff x="3798" y="1485"/>
            <a:chExt cx="1577" cy="901"/>
          </a:xfrm>
        </p:grpSpPr>
        <p:sp>
          <p:nvSpPr>
            <p:cNvPr id="25" name="Oval 10"/>
            <p:cNvSpPr>
              <a:spLocks noChangeArrowheads="1"/>
            </p:cNvSpPr>
            <p:nvPr/>
          </p:nvSpPr>
          <p:spPr bwMode="auto">
            <a:xfrm>
              <a:off x="5330" y="2341"/>
              <a:ext cx="45" cy="45"/>
            </a:xfrm>
            <a:prstGeom prst="ellipse">
              <a:avLst/>
            </a:prstGeom>
            <a:solidFill>
              <a:srgbClr val="FF0000"/>
            </a:solidFill>
            <a:ln w="9525">
              <a:solidFill>
                <a:schemeClr val="tx1"/>
              </a:solidFill>
              <a:round/>
              <a:headEnd/>
              <a:tailEnd/>
            </a:ln>
            <a:effectLst/>
          </p:spPr>
          <p:txBody>
            <a:bodyPr wrap="none" anchor="ctr"/>
            <a:lstStyle/>
            <a:p>
              <a:pPr eaLnBrk="1" hangingPunct="1"/>
              <a:endParaRPr lang="en-US" sz="1800">
                <a:solidFill>
                  <a:schemeClr val="bg1"/>
                </a:solidFill>
                <a:cs typeface="Arial" pitchFamily="34" charset="0"/>
              </a:endParaRPr>
            </a:p>
          </p:txBody>
        </p:sp>
        <p:sp>
          <p:nvSpPr>
            <p:cNvPr id="26" name="Line 11"/>
            <p:cNvSpPr>
              <a:spLocks noChangeShapeType="1"/>
            </p:cNvSpPr>
            <p:nvPr/>
          </p:nvSpPr>
          <p:spPr bwMode="auto">
            <a:xfrm>
              <a:off x="4014" y="1797"/>
              <a:ext cx="7" cy="526"/>
            </a:xfrm>
            <a:prstGeom prst="line">
              <a:avLst/>
            </a:prstGeom>
            <a:noFill/>
            <a:ln w="9525">
              <a:solidFill>
                <a:schemeClr val="tx1"/>
              </a:solidFill>
              <a:round/>
              <a:headEnd/>
              <a:tailEnd type="triangle" w="med" len="med"/>
            </a:ln>
            <a:effectLst/>
          </p:spPr>
          <p:txBody>
            <a:bodyPr/>
            <a:lstStyle/>
            <a:p>
              <a:pPr eaLnBrk="1" hangingPunct="1"/>
              <a:endParaRPr lang="en-US" sz="1800">
                <a:solidFill>
                  <a:schemeClr val="bg1"/>
                </a:solidFill>
                <a:cs typeface="Arial" pitchFamily="34" charset="0"/>
              </a:endParaRPr>
            </a:p>
          </p:txBody>
        </p:sp>
        <p:sp>
          <p:nvSpPr>
            <p:cNvPr id="27" name="Text Box 12"/>
            <p:cNvSpPr txBox="1">
              <a:spLocks noChangeArrowheads="1"/>
            </p:cNvSpPr>
            <p:nvPr/>
          </p:nvSpPr>
          <p:spPr bwMode="auto">
            <a:xfrm>
              <a:off x="3798" y="1485"/>
              <a:ext cx="521" cy="231"/>
            </a:xfrm>
            <a:prstGeom prst="rect">
              <a:avLst/>
            </a:prstGeom>
            <a:noFill/>
            <a:ln w="9525">
              <a:noFill/>
              <a:miter lim="800000"/>
              <a:headEnd/>
              <a:tailEnd/>
            </a:ln>
            <a:effectLst/>
          </p:spPr>
          <p:txBody>
            <a:bodyPr>
              <a:spAutoFit/>
            </a:bodyPr>
            <a:lstStyle/>
            <a:p>
              <a:pPr eaLnBrk="1" hangingPunct="1">
                <a:spcBef>
                  <a:spcPct val="50000"/>
                </a:spcBef>
              </a:pPr>
              <a:r>
                <a:rPr lang="en-US" sz="1800" dirty="0">
                  <a:solidFill>
                    <a:schemeClr val="bg1"/>
                  </a:solidFill>
                  <a:latin typeface="Times New Roman" pitchFamily="18" charset="0"/>
                  <a:cs typeface="Arial" pitchFamily="34" charset="0"/>
                </a:rPr>
                <a:t>Source</a:t>
              </a:r>
            </a:p>
          </p:txBody>
        </p:sp>
      </p:grpSp>
      <p:grpSp>
        <p:nvGrpSpPr>
          <p:cNvPr id="28" name="Group 51"/>
          <p:cNvGrpSpPr>
            <a:grpSpLocks/>
          </p:cNvGrpSpPr>
          <p:nvPr/>
        </p:nvGrpSpPr>
        <p:grpSpPr bwMode="auto">
          <a:xfrm>
            <a:off x="935137" y="2157065"/>
            <a:ext cx="2089150" cy="384175"/>
            <a:chOff x="4059" y="2220"/>
            <a:chExt cx="1316" cy="242"/>
          </a:xfrm>
        </p:grpSpPr>
        <p:grpSp>
          <p:nvGrpSpPr>
            <p:cNvPr id="29" name="Group 48"/>
            <p:cNvGrpSpPr>
              <a:grpSpLocks/>
            </p:cNvGrpSpPr>
            <p:nvPr/>
          </p:nvGrpSpPr>
          <p:grpSpPr bwMode="auto">
            <a:xfrm>
              <a:off x="5057" y="2220"/>
              <a:ext cx="318" cy="212"/>
              <a:chOff x="5057" y="2220"/>
              <a:chExt cx="318" cy="212"/>
            </a:xfrm>
          </p:grpSpPr>
          <p:grpSp>
            <p:nvGrpSpPr>
              <p:cNvPr id="40" name="Group 21"/>
              <p:cNvGrpSpPr>
                <a:grpSpLocks/>
              </p:cNvGrpSpPr>
              <p:nvPr/>
            </p:nvGrpSpPr>
            <p:grpSpPr bwMode="auto">
              <a:xfrm>
                <a:off x="5057" y="2364"/>
                <a:ext cx="275" cy="66"/>
                <a:chOff x="4059" y="2659"/>
                <a:chExt cx="590" cy="0"/>
              </a:xfrm>
            </p:grpSpPr>
            <p:sp>
              <p:nvSpPr>
                <p:cNvPr id="42" name="Line 22"/>
                <p:cNvSpPr>
                  <a:spLocks noChangeShapeType="1"/>
                </p:cNvSpPr>
                <p:nvPr/>
              </p:nvSpPr>
              <p:spPr bwMode="auto">
                <a:xfrm flipH="1">
                  <a:off x="4059" y="2659"/>
                  <a:ext cx="227" cy="0"/>
                </a:xfrm>
                <a:prstGeom prst="line">
                  <a:avLst/>
                </a:prstGeom>
                <a:noFill/>
                <a:ln w="9525">
                  <a:solidFill>
                    <a:schemeClr val="tx1"/>
                  </a:solidFill>
                  <a:round/>
                  <a:headEnd/>
                  <a:tailEnd type="triangle" w="med" len="med"/>
                </a:ln>
                <a:effectLst/>
              </p:spPr>
              <p:txBody>
                <a:bodyPr/>
                <a:lstStyle/>
                <a:p>
                  <a:pPr eaLnBrk="1" hangingPunct="1"/>
                  <a:endParaRPr lang="en-US" sz="1800">
                    <a:solidFill>
                      <a:schemeClr val="bg1"/>
                    </a:solidFill>
                    <a:cs typeface="Arial" pitchFamily="34" charset="0"/>
                  </a:endParaRPr>
                </a:p>
              </p:txBody>
            </p:sp>
            <p:sp>
              <p:nvSpPr>
                <p:cNvPr id="43" name="Line 23"/>
                <p:cNvSpPr>
                  <a:spLocks noChangeShapeType="1"/>
                </p:cNvSpPr>
                <p:nvPr/>
              </p:nvSpPr>
              <p:spPr bwMode="auto">
                <a:xfrm>
                  <a:off x="4468" y="2659"/>
                  <a:ext cx="181" cy="0"/>
                </a:xfrm>
                <a:prstGeom prst="line">
                  <a:avLst/>
                </a:prstGeom>
                <a:noFill/>
                <a:ln w="9525">
                  <a:solidFill>
                    <a:schemeClr val="tx1"/>
                  </a:solidFill>
                  <a:round/>
                  <a:headEnd/>
                  <a:tailEnd type="triangle" w="med" len="med"/>
                </a:ln>
                <a:effectLst/>
              </p:spPr>
              <p:txBody>
                <a:bodyPr/>
                <a:lstStyle/>
                <a:p>
                  <a:pPr eaLnBrk="1" hangingPunct="1"/>
                  <a:endParaRPr lang="en-US" sz="1800">
                    <a:solidFill>
                      <a:schemeClr val="bg1"/>
                    </a:solidFill>
                    <a:cs typeface="Arial" pitchFamily="34" charset="0"/>
                  </a:endParaRPr>
                </a:p>
              </p:txBody>
            </p:sp>
          </p:grpSp>
          <p:sp>
            <p:nvSpPr>
              <p:cNvPr id="41" name="Text Box 24"/>
              <p:cNvSpPr txBox="1">
                <a:spLocks noChangeArrowheads="1"/>
              </p:cNvSpPr>
              <p:nvPr/>
            </p:nvSpPr>
            <p:spPr bwMode="auto">
              <a:xfrm>
                <a:off x="5103" y="2220"/>
                <a:ext cx="272" cy="212"/>
              </a:xfrm>
              <a:prstGeom prst="rect">
                <a:avLst/>
              </a:prstGeom>
              <a:noFill/>
              <a:ln w="9525">
                <a:noFill/>
                <a:miter lim="800000"/>
                <a:headEnd/>
                <a:tailEnd/>
              </a:ln>
              <a:effectLst/>
            </p:spPr>
            <p:txBody>
              <a:bodyPr>
                <a:spAutoFit/>
              </a:bodyPr>
              <a:lstStyle/>
              <a:p>
                <a:pPr eaLnBrk="1" hangingPunct="1">
                  <a:spcBef>
                    <a:spcPct val="50000"/>
                  </a:spcBef>
                </a:pPr>
                <a:r>
                  <a:rPr lang="en-US" sz="1600" dirty="0">
                    <a:solidFill>
                      <a:schemeClr val="bg1"/>
                    </a:solidFill>
                    <a:latin typeface="Times New Roman" pitchFamily="18" charset="0"/>
                    <a:cs typeface="Arial" pitchFamily="34" charset="0"/>
                  </a:rPr>
                  <a:t>r</a:t>
                </a:r>
                <a:r>
                  <a:rPr lang="en-US" sz="1600" baseline="-25000" dirty="0">
                    <a:solidFill>
                      <a:schemeClr val="bg1"/>
                    </a:solidFill>
                    <a:latin typeface="Times New Roman" pitchFamily="18" charset="0"/>
                    <a:cs typeface="Arial" pitchFamily="34" charset="0"/>
                  </a:rPr>
                  <a:t>0</a:t>
                </a:r>
              </a:p>
            </p:txBody>
          </p:sp>
        </p:grpSp>
        <p:grpSp>
          <p:nvGrpSpPr>
            <p:cNvPr id="30" name="Group 46"/>
            <p:cNvGrpSpPr>
              <a:grpSpLocks/>
            </p:cNvGrpSpPr>
            <p:nvPr/>
          </p:nvGrpSpPr>
          <p:grpSpPr bwMode="auto">
            <a:xfrm>
              <a:off x="4649" y="2250"/>
              <a:ext cx="408" cy="212"/>
              <a:chOff x="4649" y="2250"/>
              <a:chExt cx="408" cy="212"/>
            </a:xfrm>
          </p:grpSpPr>
          <p:grpSp>
            <p:nvGrpSpPr>
              <p:cNvPr id="36" name="Group 18"/>
              <p:cNvGrpSpPr>
                <a:grpSpLocks/>
              </p:cNvGrpSpPr>
              <p:nvPr/>
            </p:nvGrpSpPr>
            <p:grpSpPr bwMode="auto">
              <a:xfrm>
                <a:off x="4649" y="2358"/>
                <a:ext cx="408" cy="45"/>
                <a:chOff x="4059" y="2659"/>
                <a:chExt cx="590" cy="0"/>
              </a:xfrm>
            </p:grpSpPr>
            <p:sp>
              <p:nvSpPr>
                <p:cNvPr id="38" name="Line 19"/>
                <p:cNvSpPr>
                  <a:spLocks noChangeShapeType="1"/>
                </p:cNvSpPr>
                <p:nvPr/>
              </p:nvSpPr>
              <p:spPr bwMode="auto">
                <a:xfrm flipH="1">
                  <a:off x="4059" y="2659"/>
                  <a:ext cx="227" cy="0"/>
                </a:xfrm>
                <a:prstGeom prst="line">
                  <a:avLst/>
                </a:prstGeom>
                <a:noFill/>
                <a:ln w="9525">
                  <a:solidFill>
                    <a:schemeClr val="tx1"/>
                  </a:solidFill>
                  <a:round/>
                  <a:headEnd/>
                  <a:tailEnd type="triangle" w="med" len="med"/>
                </a:ln>
                <a:effectLst/>
              </p:spPr>
              <p:txBody>
                <a:bodyPr/>
                <a:lstStyle/>
                <a:p>
                  <a:pPr eaLnBrk="1" hangingPunct="1"/>
                  <a:endParaRPr lang="en-US" sz="1800">
                    <a:solidFill>
                      <a:schemeClr val="bg1"/>
                    </a:solidFill>
                    <a:cs typeface="Arial" pitchFamily="34" charset="0"/>
                  </a:endParaRPr>
                </a:p>
              </p:txBody>
            </p:sp>
            <p:sp>
              <p:nvSpPr>
                <p:cNvPr id="39" name="Line 20"/>
                <p:cNvSpPr>
                  <a:spLocks noChangeShapeType="1"/>
                </p:cNvSpPr>
                <p:nvPr/>
              </p:nvSpPr>
              <p:spPr bwMode="auto">
                <a:xfrm>
                  <a:off x="4468" y="2659"/>
                  <a:ext cx="181" cy="0"/>
                </a:xfrm>
                <a:prstGeom prst="line">
                  <a:avLst/>
                </a:prstGeom>
                <a:noFill/>
                <a:ln w="9525">
                  <a:solidFill>
                    <a:schemeClr val="tx1"/>
                  </a:solidFill>
                  <a:round/>
                  <a:headEnd/>
                  <a:tailEnd type="triangle" w="med" len="med"/>
                </a:ln>
                <a:effectLst/>
              </p:spPr>
              <p:txBody>
                <a:bodyPr/>
                <a:lstStyle/>
                <a:p>
                  <a:pPr eaLnBrk="1" hangingPunct="1"/>
                  <a:endParaRPr lang="en-US" sz="1800">
                    <a:solidFill>
                      <a:schemeClr val="bg1"/>
                    </a:solidFill>
                    <a:cs typeface="Arial" pitchFamily="34" charset="0"/>
                  </a:endParaRPr>
                </a:p>
              </p:txBody>
            </p:sp>
          </p:grpSp>
          <p:sp>
            <p:nvSpPr>
              <p:cNvPr id="37" name="Text Box 25"/>
              <p:cNvSpPr txBox="1">
                <a:spLocks noChangeArrowheads="1"/>
              </p:cNvSpPr>
              <p:nvPr/>
            </p:nvSpPr>
            <p:spPr bwMode="auto">
              <a:xfrm>
                <a:off x="4785" y="2250"/>
                <a:ext cx="272" cy="212"/>
              </a:xfrm>
              <a:prstGeom prst="rect">
                <a:avLst/>
              </a:prstGeom>
              <a:noFill/>
              <a:ln w="9525">
                <a:noFill/>
                <a:miter lim="800000"/>
                <a:headEnd/>
                <a:tailEnd/>
              </a:ln>
              <a:effectLst/>
            </p:spPr>
            <p:txBody>
              <a:bodyPr>
                <a:spAutoFit/>
              </a:bodyPr>
              <a:lstStyle/>
              <a:p>
                <a:pPr eaLnBrk="1" hangingPunct="1">
                  <a:spcBef>
                    <a:spcPct val="50000"/>
                  </a:spcBef>
                </a:pPr>
                <a:r>
                  <a:rPr lang="en-US" sz="1600">
                    <a:solidFill>
                      <a:schemeClr val="bg1"/>
                    </a:solidFill>
                    <a:latin typeface="Times New Roman" pitchFamily="18" charset="0"/>
                    <a:cs typeface="Arial" pitchFamily="34" charset="0"/>
                  </a:rPr>
                  <a:t>d</a:t>
                </a:r>
                <a:endParaRPr lang="en-US" sz="1600" baseline="-25000">
                  <a:solidFill>
                    <a:schemeClr val="bg1"/>
                  </a:solidFill>
                  <a:latin typeface="Times New Roman" pitchFamily="18" charset="0"/>
                  <a:cs typeface="Arial" pitchFamily="34" charset="0"/>
                </a:endParaRPr>
              </a:p>
            </p:txBody>
          </p:sp>
        </p:grpSp>
        <p:grpSp>
          <p:nvGrpSpPr>
            <p:cNvPr id="31" name="Group 47"/>
            <p:cNvGrpSpPr>
              <a:grpSpLocks/>
            </p:cNvGrpSpPr>
            <p:nvPr/>
          </p:nvGrpSpPr>
          <p:grpSpPr bwMode="auto">
            <a:xfrm>
              <a:off x="4059" y="2220"/>
              <a:ext cx="590" cy="212"/>
              <a:chOff x="4059" y="2220"/>
              <a:chExt cx="590" cy="212"/>
            </a:xfrm>
          </p:grpSpPr>
          <p:grpSp>
            <p:nvGrpSpPr>
              <p:cNvPr id="32" name="Group 17"/>
              <p:cNvGrpSpPr>
                <a:grpSpLocks/>
              </p:cNvGrpSpPr>
              <p:nvPr/>
            </p:nvGrpSpPr>
            <p:grpSpPr bwMode="auto">
              <a:xfrm>
                <a:off x="4059" y="2363"/>
                <a:ext cx="590" cy="0"/>
                <a:chOff x="4059" y="2659"/>
                <a:chExt cx="590" cy="0"/>
              </a:xfrm>
            </p:grpSpPr>
            <p:sp>
              <p:nvSpPr>
                <p:cNvPr id="34" name="Line 15"/>
                <p:cNvSpPr>
                  <a:spLocks noChangeShapeType="1"/>
                </p:cNvSpPr>
                <p:nvPr/>
              </p:nvSpPr>
              <p:spPr bwMode="auto">
                <a:xfrm flipH="1">
                  <a:off x="4059" y="2659"/>
                  <a:ext cx="227" cy="0"/>
                </a:xfrm>
                <a:prstGeom prst="line">
                  <a:avLst/>
                </a:prstGeom>
                <a:noFill/>
                <a:ln w="9525">
                  <a:solidFill>
                    <a:schemeClr val="tx1"/>
                  </a:solidFill>
                  <a:round/>
                  <a:headEnd/>
                  <a:tailEnd type="triangle" w="med" len="med"/>
                </a:ln>
                <a:effectLst/>
              </p:spPr>
              <p:txBody>
                <a:bodyPr/>
                <a:lstStyle/>
                <a:p>
                  <a:pPr eaLnBrk="1" hangingPunct="1"/>
                  <a:endParaRPr lang="en-US" sz="1800">
                    <a:solidFill>
                      <a:schemeClr val="bg1"/>
                    </a:solidFill>
                    <a:cs typeface="Arial" pitchFamily="34" charset="0"/>
                  </a:endParaRPr>
                </a:p>
              </p:txBody>
            </p:sp>
            <p:sp>
              <p:nvSpPr>
                <p:cNvPr id="35" name="Line 16"/>
                <p:cNvSpPr>
                  <a:spLocks noChangeShapeType="1"/>
                </p:cNvSpPr>
                <p:nvPr/>
              </p:nvSpPr>
              <p:spPr bwMode="auto">
                <a:xfrm>
                  <a:off x="4468" y="2659"/>
                  <a:ext cx="181" cy="0"/>
                </a:xfrm>
                <a:prstGeom prst="line">
                  <a:avLst/>
                </a:prstGeom>
                <a:noFill/>
                <a:ln w="9525">
                  <a:solidFill>
                    <a:schemeClr val="tx1"/>
                  </a:solidFill>
                  <a:round/>
                  <a:headEnd/>
                  <a:tailEnd type="triangle" w="med" len="med"/>
                </a:ln>
                <a:effectLst/>
              </p:spPr>
              <p:txBody>
                <a:bodyPr/>
                <a:lstStyle/>
                <a:p>
                  <a:pPr eaLnBrk="1" hangingPunct="1"/>
                  <a:endParaRPr lang="en-US" sz="1800">
                    <a:solidFill>
                      <a:schemeClr val="bg1"/>
                    </a:solidFill>
                    <a:cs typeface="Arial" pitchFamily="34" charset="0"/>
                  </a:endParaRPr>
                </a:p>
              </p:txBody>
            </p:sp>
          </p:grpSp>
          <p:sp>
            <p:nvSpPr>
              <p:cNvPr id="33" name="Text Box 26"/>
              <p:cNvSpPr txBox="1">
                <a:spLocks noChangeArrowheads="1"/>
              </p:cNvSpPr>
              <p:nvPr/>
            </p:nvSpPr>
            <p:spPr bwMode="auto">
              <a:xfrm>
                <a:off x="4286" y="2220"/>
                <a:ext cx="272" cy="212"/>
              </a:xfrm>
              <a:prstGeom prst="rect">
                <a:avLst/>
              </a:prstGeom>
              <a:noFill/>
              <a:ln w="9525">
                <a:noFill/>
                <a:miter lim="800000"/>
                <a:headEnd/>
                <a:tailEnd/>
              </a:ln>
              <a:effectLst/>
            </p:spPr>
            <p:txBody>
              <a:bodyPr>
                <a:spAutoFit/>
              </a:bodyPr>
              <a:lstStyle/>
              <a:p>
                <a:pPr eaLnBrk="1" hangingPunct="1">
                  <a:spcBef>
                    <a:spcPct val="50000"/>
                  </a:spcBef>
                </a:pPr>
                <a:r>
                  <a:rPr lang="en-US" sz="1600">
                    <a:solidFill>
                      <a:schemeClr val="bg1"/>
                    </a:solidFill>
                    <a:latin typeface="Times New Roman" pitchFamily="18" charset="0"/>
                    <a:cs typeface="Arial" pitchFamily="34" charset="0"/>
                  </a:rPr>
                  <a:t>r</a:t>
                </a:r>
                <a:r>
                  <a:rPr lang="en-US" sz="1600" baseline="-25000">
                    <a:solidFill>
                      <a:schemeClr val="bg1"/>
                    </a:solidFill>
                    <a:latin typeface="Times New Roman" pitchFamily="18" charset="0"/>
                    <a:cs typeface="Arial" pitchFamily="34" charset="0"/>
                  </a:rPr>
                  <a:t>1</a:t>
                </a:r>
              </a:p>
            </p:txBody>
          </p:sp>
        </p:grpSp>
      </p:grpSp>
      <p:grpSp>
        <p:nvGrpSpPr>
          <p:cNvPr id="44" name="Group 44"/>
          <p:cNvGrpSpPr>
            <a:grpSpLocks/>
          </p:cNvGrpSpPr>
          <p:nvPr/>
        </p:nvGrpSpPr>
        <p:grpSpPr bwMode="auto">
          <a:xfrm>
            <a:off x="863719" y="2349153"/>
            <a:ext cx="2663833" cy="1152525"/>
            <a:chOff x="4014" y="2341"/>
            <a:chExt cx="1678" cy="726"/>
          </a:xfrm>
        </p:grpSpPr>
        <p:sp>
          <p:nvSpPr>
            <p:cNvPr id="45" name="Oval 13"/>
            <p:cNvSpPr>
              <a:spLocks noChangeArrowheads="1"/>
            </p:cNvSpPr>
            <p:nvPr/>
          </p:nvSpPr>
          <p:spPr bwMode="auto">
            <a:xfrm>
              <a:off x="4014" y="2341"/>
              <a:ext cx="45" cy="45"/>
            </a:xfrm>
            <a:prstGeom prst="ellipse">
              <a:avLst/>
            </a:prstGeom>
            <a:solidFill>
              <a:srgbClr val="0000FF"/>
            </a:solidFill>
            <a:ln w="9525">
              <a:solidFill>
                <a:schemeClr val="tx1"/>
              </a:solidFill>
              <a:round/>
              <a:headEnd/>
              <a:tailEnd/>
            </a:ln>
            <a:effectLst/>
          </p:spPr>
          <p:txBody>
            <a:bodyPr wrap="none" anchor="ctr"/>
            <a:lstStyle/>
            <a:p>
              <a:pPr eaLnBrk="1" hangingPunct="1"/>
              <a:endParaRPr lang="en-US" sz="1800">
                <a:solidFill>
                  <a:schemeClr val="bg1"/>
                </a:solidFill>
                <a:cs typeface="Arial" pitchFamily="34" charset="0"/>
              </a:endParaRPr>
            </a:p>
          </p:txBody>
        </p:sp>
        <p:sp>
          <p:nvSpPr>
            <p:cNvPr id="46" name="Text Box 14"/>
            <p:cNvSpPr txBox="1">
              <a:spLocks noChangeArrowheads="1"/>
            </p:cNvSpPr>
            <p:nvPr/>
          </p:nvSpPr>
          <p:spPr bwMode="auto">
            <a:xfrm>
              <a:off x="5080" y="2663"/>
              <a:ext cx="612" cy="404"/>
            </a:xfrm>
            <a:prstGeom prst="rect">
              <a:avLst/>
            </a:prstGeom>
            <a:noFill/>
            <a:ln w="9525">
              <a:noFill/>
              <a:miter lim="800000"/>
              <a:headEnd/>
              <a:tailEnd/>
            </a:ln>
            <a:effectLst/>
          </p:spPr>
          <p:txBody>
            <a:bodyPr>
              <a:spAutoFit/>
            </a:bodyPr>
            <a:lstStyle/>
            <a:p>
              <a:pPr eaLnBrk="1" hangingPunct="1">
                <a:spcBef>
                  <a:spcPct val="50000"/>
                </a:spcBef>
              </a:pPr>
              <a:r>
                <a:rPr lang="en-US" sz="1800" dirty="0">
                  <a:solidFill>
                    <a:schemeClr val="bg1"/>
                  </a:solidFill>
                  <a:latin typeface="Times New Roman" pitchFamily="18" charset="0"/>
                  <a:cs typeface="Arial" pitchFamily="34" charset="0"/>
                </a:rPr>
                <a:t>Point of  interest</a:t>
              </a:r>
            </a:p>
          </p:txBody>
        </p:sp>
        <p:sp>
          <p:nvSpPr>
            <p:cNvPr id="47" name="Line 39"/>
            <p:cNvSpPr>
              <a:spLocks noChangeShapeType="1"/>
            </p:cNvSpPr>
            <p:nvPr/>
          </p:nvSpPr>
          <p:spPr bwMode="auto">
            <a:xfrm flipV="1">
              <a:off x="5368" y="2432"/>
              <a:ext cx="0" cy="227"/>
            </a:xfrm>
            <a:prstGeom prst="line">
              <a:avLst/>
            </a:prstGeom>
            <a:noFill/>
            <a:ln w="9525">
              <a:solidFill>
                <a:schemeClr val="tx1"/>
              </a:solidFill>
              <a:round/>
              <a:headEnd/>
              <a:tailEnd type="triangle" w="med" len="med"/>
            </a:ln>
            <a:effectLst/>
          </p:spPr>
          <p:txBody>
            <a:bodyPr/>
            <a:lstStyle/>
            <a:p>
              <a:pPr eaLnBrk="1" hangingPunct="1"/>
              <a:endParaRPr lang="en-US" sz="1800">
                <a:solidFill>
                  <a:schemeClr val="bg1"/>
                </a:solidFill>
                <a:cs typeface="Arial" pitchFamily="34" charset="0"/>
              </a:endParaRPr>
            </a:p>
          </p:txBody>
        </p:sp>
      </p:grpSp>
    </p:spTree>
    <p:extLst>
      <p:ext uri="{BB962C8B-B14F-4D97-AF65-F5344CB8AC3E}">
        <p14:creationId xmlns:p14="http://schemas.microsoft.com/office/powerpoint/2010/main" val="2933437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122"/>
                                        </p:tgtEl>
                                        <p:attrNameLst>
                                          <p:attrName>style.visibility</p:attrName>
                                        </p:attrNameLst>
                                      </p:cBhvr>
                                      <p:to>
                                        <p:strVal val="visible"/>
                                      </p:to>
                                    </p:set>
                                    <p:animEffect transition="in" filter="fade">
                                      <p:cBhvr>
                                        <p:cTn id="15" dur="500"/>
                                        <p:tgtEl>
                                          <p:spTgt spid="1331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9"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dissolve">
                                      <p:cBhvr>
                                        <p:cTn id="29" dur="500"/>
                                        <p:tgtEl>
                                          <p:spTgt spid="15"/>
                                        </p:tgtEl>
                                      </p:cBhvr>
                                    </p:animEffect>
                                  </p:childTnLst>
                                </p:cTn>
                              </p:par>
                              <p:par>
                                <p:cTn id="30" presetID="22" presetClass="entr" presetSubtype="1"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up)">
                                      <p:cBhvr>
                                        <p:cTn id="32" dur="500"/>
                                        <p:tgtEl>
                                          <p:spTgt spid="24"/>
                                        </p:tgtEl>
                                      </p:cBhvr>
                                    </p:animEffect>
                                  </p:childTnLst>
                                </p:cTn>
                              </p:par>
                              <p:par>
                                <p:cTn id="33" presetID="22" presetClass="entr" presetSubtype="4"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down)">
                                      <p:cBhvr>
                                        <p:cTn id="35" dur="500"/>
                                        <p:tgtEl>
                                          <p:spTgt spid="44"/>
                                        </p:tgtEl>
                                      </p:cBhvr>
                                    </p:animEffect>
                                  </p:childTnLst>
                                </p:cTn>
                              </p:par>
                              <p:par>
                                <p:cTn id="36" presetID="4" presetClass="entr" presetSubtype="32"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box(out)">
                                      <p:cBhvr>
                                        <p:cTn id="38" dur="500"/>
                                        <p:tgtEl>
                                          <p:spTgt spid="28"/>
                                        </p:tgtEl>
                                      </p:cBhvr>
                                    </p:animEffect>
                                  </p:childTnLst>
                                </p:cTn>
                              </p:par>
                              <p:par>
                                <p:cTn id="39" presetID="9"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dissolve">
                                      <p:cBhvr>
                                        <p:cTn id="41" dur="5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par>
                                <p:cTn id="52" presetID="10" presetClass="entr" presetSubtype="0"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500"/>
                                        <p:tgtEl>
                                          <p:spTgt spid="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5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par>
                                <p:cTn id="63" presetID="10" presetClass="entr" presetSubtype="0" fill="hold" nodeType="with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2" grpId="0"/>
      <p:bldP spid="18" grpId="0"/>
      <p:bldP spid="20"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95250" y="1196752"/>
            <a:ext cx="9013254" cy="51845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1" name="Picture 3"/>
          <p:cNvPicPr>
            <a:picLocks noChangeAspect="1" noChangeArrowheads="1"/>
          </p:cNvPicPr>
          <p:nvPr/>
        </p:nvPicPr>
        <p:blipFill>
          <a:blip r:embed="rId3" cstate="print"/>
          <a:srcRect/>
          <a:stretch>
            <a:fillRect/>
          </a:stretch>
        </p:blipFill>
        <p:spPr bwMode="auto">
          <a:xfrm>
            <a:off x="95250" y="1280120"/>
            <a:ext cx="9048750" cy="5029200"/>
          </a:xfrm>
          <a:prstGeom prst="rect">
            <a:avLst/>
          </a:prstGeom>
          <a:noFill/>
          <a:ln w="9525">
            <a:noFill/>
            <a:miter lim="800000"/>
            <a:headEnd/>
            <a:tailEnd/>
          </a:ln>
          <a:effectLst/>
        </p:spPr>
      </p:pic>
      <p:sp>
        <p:nvSpPr>
          <p:cNvPr id="17412" name="Rectangle 4"/>
          <p:cNvSpPr>
            <a:spLocks noChangeArrowheads="1"/>
          </p:cNvSpPr>
          <p:nvPr/>
        </p:nvSpPr>
        <p:spPr bwMode="auto">
          <a:xfrm>
            <a:off x="323850" y="214313"/>
            <a:ext cx="8642350" cy="838200"/>
          </a:xfrm>
          <a:prstGeom prst="rect">
            <a:avLst/>
          </a:prstGeom>
          <a:noFill/>
          <a:ln w="9525">
            <a:noFill/>
            <a:miter lim="800000"/>
            <a:headEnd/>
            <a:tailEnd/>
          </a:ln>
          <a:effectLst/>
        </p:spPr>
        <p:txBody>
          <a:bodyPr wrap="none" anchor="ctr"/>
          <a:lstStyle/>
          <a:p>
            <a:pPr algn="ctr" eaLnBrk="1" hangingPunct="1">
              <a:spcBef>
                <a:spcPct val="50000"/>
              </a:spcBef>
            </a:pPr>
            <a:r>
              <a:rPr lang="en-US" sz="2000" b="1" dirty="0">
                <a:solidFill>
                  <a:schemeClr val="bg1"/>
                </a:solidFill>
                <a:latin typeface="Tahoma" pitchFamily="34" charset="0"/>
                <a:cs typeface="Arial" pitchFamily="34" charset="0"/>
              </a:rPr>
              <a:t>Typical particle fluence spectra at areas </a:t>
            </a:r>
            <a:br>
              <a:rPr lang="en-US" sz="2000" b="1" dirty="0">
                <a:solidFill>
                  <a:schemeClr val="bg1"/>
                </a:solidFill>
                <a:latin typeface="Tahoma" pitchFamily="34" charset="0"/>
                <a:cs typeface="Arial" pitchFamily="34" charset="0"/>
              </a:rPr>
            </a:br>
            <a:r>
              <a:rPr lang="en-US" sz="2000" b="1" dirty="0">
                <a:solidFill>
                  <a:schemeClr val="bg1"/>
                </a:solidFill>
                <a:latin typeface="Tahoma" pitchFamily="34" charset="0"/>
                <a:cs typeface="Arial" pitchFamily="34" charset="0"/>
              </a:rPr>
              <a:t>located behind lateral thick concrete shielding</a:t>
            </a:r>
            <a:endParaRPr lang="de-DE" sz="2000" b="1" dirty="0">
              <a:solidFill>
                <a:schemeClr val="bg1"/>
              </a:solidFill>
              <a:effectLst>
                <a:outerShdw blurRad="38100" dist="38100" dir="2700000" algn="tl">
                  <a:srgbClr val="000000"/>
                </a:outerShdw>
              </a:effectLst>
              <a:cs typeface="Arial" pitchFamily="34" charset="0"/>
            </a:endParaRPr>
          </a:p>
        </p:txBody>
      </p:sp>
      <p:sp>
        <p:nvSpPr>
          <p:cNvPr id="17436" name="Text Box 28"/>
          <p:cNvSpPr txBox="1">
            <a:spLocks noChangeArrowheads="1"/>
          </p:cNvSpPr>
          <p:nvPr/>
        </p:nvSpPr>
        <p:spPr bwMode="auto">
          <a:xfrm>
            <a:off x="1524000" y="3519488"/>
            <a:ext cx="3657600" cy="366712"/>
          </a:xfrm>
          <a:prstGeom prst="rect">
            <a:avLst/>
          </a:prstGeom>
          <a:noFill/>
          <a:ln w="9525">
            <a:noFill/>
            <a:miter lim="800000"/>
            <a:headEnd/>
            <a:tailEnd/>
          </a:ln>
          <a:effectLst/>
        </p:spPr>
        <p:txBody>
          <a:bodyPr>
            <a:spAutoFit/>
          </a:bodyPr>
          <a:lstStyle/>
          <a:p>
            <a:pPr algn="ctr" eaLnBrk="1" hangingPunct="1">
              <a:spcBef>
                <a:spcPct val="50000"/>
              </a:spcBef>
            </a:pPr>
            <a:r>
              <a:rPr lang="en-US" sz="1800" dirty="0">
                <a:solidFill>
                  <a:prstClr val="black"/>
                </a:solidFill>
                <a:cs typeface="Arial" pitchFamily="34" charset="0"/>
              </a:rPr>
              <a:t>Dose contributors </a:t>
            </a:r>
          </a:p>
        </p:txBody>
      </p:sp>
      <p:grpSp>
        <p:nvGrpSpPr>
          <p:cNvPr id="2" name="Group 34"/>
          <p:cNvGrpSpPr>
            <a:grpSpLocks/>
          </p:cNvGrpSpPr>
          <p:nvPr/>
        </p:nvGrpSpPr>
        <p:grpSpPr bwMode="auto">
          <a:xfrm>
            <a:off x="1524000" y="3900488"/>
            <a:ext cx="3429000" cy="747712"/>
            <a:chOff x="960" y="2400"/>
            <a:chExt cx="2160" cy="471"/>
          </a:xfrm>
        </p:grpSpPr>
        <p:sp>
          <p:nvSpPr>
            <p:cNvPr id="17437" name="Text Box 29"/>
            <p:cNvSpPr txBox="1">
              <a:spLocks noChangeArrowheads="1"/>
            </p:cNvSpPr>
            <p:nvPr/>
          </p:nvSpPr>
          <p:spPr bwMode="auto">
            <a:xfrm>
              <a:off x="960" y="2640"/>
              <a:ext cx="2160" cy="231"/>
            </a:xfrm>
            <a:prstGeom prst="rect">
              <a:avLst/>
            </a:prstGeom>
            <a:noFill/>
            <a:ln w="9525">
              <a:noFill/>
              <a:miter lim="800000"/>
              <a:headEnd/>
              <a:tailEnd/>
            </a:ln>
            <a:effectLst/>
          </p:spPr>
          <p:txBody>
            <a:bodyPr>
              <a:spAutoFit/>
            </a:bodyPr>
            <a:lstStyle/>
            <a:p>
              <a:pPr eaLnBrk="1" hangingPunct="1">
                <a:spcBef>
                  <a:spcPct val="50000"/>
                </a:spcBef>
              </a:pPr>
              <a:r>
                <a:rPr lang="en-US" sz="1800" dirty="0">
                  <a:solidFill>
                    <a:prstClr val="black"/>
                  </a:solidFill>
                  <a:cs typeface="Arial" pitchFamily="34" charset="0"/>
                </a:rPr>
                <a:t>86% n    7 % p    4% </a:t>
              </a:r>
              <a:r>
                <a:rPr lang="en-US" sz="1800" dirty="0">
                  <a:solidFill>
                    <a:prstClr val="black"/>
                  </a:solidFill>
                  <a:latin typeface="Symbol" pitchFamily="18" charset="2"/>
                  <a:cs typeface="Arial" pitchFamily="34" charset="0"/>
                </a:rPr>
                <a:t>p     </a:t>
              </a:r>
              <a:r>
                <a:rPr lang="en-US" sz="1800" dirty="0">
                  <a:solidFill>
                    <a:prstClr val="black"/>
                  </a:solidFill>
                  <a:latin typeface="Arial Unicode MS" pitchFamily="34" charset="-128"/>
                  <a:cs typeface="Arial" pitchFamily="34" charset="0"/>
                </a:rPr>
                <a:t>3</a:t>
              </a:r>
              <a:r>
                <a:rPr lang="en-US" sz="1800" dirty="0">
                  <a:solidFill>
                    <a:prstClr val="black"/>
                  </a:solidFill>
                  <a:cs typeface="Arial" pitchFamily="34" charset="0"/>
                </a:rPr>
                <a:t>%</a:t>
              </a:r>
              <a:r>
                <a:rPr lang="en-US" sz="1800" dirty="0">
                  <a:solidFill>
                    <a:prstClr val="black"/>
                  </a:solidFill>
                  <a:latin typeface="Symbol" pitchFamily="18" charset="2"/>
                  <a:cs typeface="Arial" pitchFamily="34" charset="0"/>
                </a:rPr>
                <a:t> g</a:t>
              </a:r>
            </a:p>
          </p:txBody>
        </p:sp>
        <p:sp>
          <p:nvSpPr>
            <p:cNvPr id="17438" name="Line 30"/>
            <p:cNvSpPr>
              <a:spLocks noChangeShapeType="1"/>
            </p:cNvSpPr>
            <p:nvPr/>
          </p:nvSpPr>
          <p:spPr bwMode="auto">
            <a:xfrm flipH="1">
              <a:off x="1248" y="2400"/>
              <a:ext cx="480" cy="240"/>
            </a:xfrm>
            <a:prstGeom prst="line">
              <a:avLst/>
            </a:prstGeom>
            <a:noFill/>
            <a:ln w="9525">
              <a:solidFill>
                <a:schemeClr val="tx1"/>
              </a:solidFill>
              <a:round/>
              <a:headEnd/>
              <a:tailEnd type="triangle" w="med" len="med"/>
            </a:ln>
            <a:effectLst/>
          </p:spPr>
          <p:txBody>
            <a:bodyPr/>
            <a:lstStyle/>
            <a:p>
              <a:pPr eaLnBrk="1" hangingPunct="1"/>
              <a:endParaRPr lang="en-GB" sz="1800">
                <a:solidFill>
                  <a:prstClr val="black"/>
                </a:solidFill>
                <a:cs typeface="Arial" pitchFamily="34" charset="0"/>
              </a:endParaRPr>
            </a:p>
          </p:txBody>
        </p:sp>
        <p:sp>
          <p:nvSpPr>
            <p:cNvPr id="17439" name="Line 31"/>
            <p:cNvSpPr>
              <a:spLocks noChangeShapeType="1"/>
            </p:cNvSpPr>
            <p:nvPr/>
          </p:nvSpPr>
          <p:spPr bwMode="auto">
            <a:xfrm flipH="1">
              <a:off x="1824" y="2400"/>
              <a:ext cx="48" cy="240"/>
            </a:xfrm>
            <a:prstGeom prst="line">
              <a:avLst/>
            </a:prstGeom>
            <a:noFill/>
            <a:ln w="9525">
              <a:solidFill>
                <a:schemeClr val="tx1"/>
              </a:solidFill>
              <a:round/>
              <a:headEnd/>
              <a:tailEnd type="triangle" w="med" len="med"/>
            </a:ln>
            <a:effectLst/>
          </p:spPr>
          <p:txBody>
            <a:bodyPr/>
            <a:lstStyle/>
            <a:p>
              <a:pPr eaLnBrk="1" hangingPunct="1"/>
              <a:endParaRPr lang="en-GB" sz="1800">
                <a:solidFill>
                  <a:prstClr val="black"/>
                </a:solidFill>
                <a:cs typeface="Arial" pitchFamily="34" charset="0"/>
              </a:endParaRPr>
            </a:p>
          </p:txBody>
        </p:sp>
        <p:sp>
          <p:nvSpPr>
            <p:cNvPr id="17440" name="Line 32"/>
            <p:cNvSpPr>
              <a:spLocks noChangeShapeType="1"/>
            </p:cNvSpPr>
            <p:nvPr/>
          </p:nvSpPr>
          <p:spPr bwMode="auto">
            <a:xfrm>
              <a:off x="2160" y="2400"/>
              <a:ext cx="48" cy="240"/>
            </a:xfrm>
            <a:prstGeom prst="line">
              <a:avLst/>
            </a:prstGeom>
            <a:noFill/>
            <a:ln w="9525">
              <a:solidFill>
                <a:schemeClr val="tx1"/>
              </a:solidFill>
              <a:round/>
              <a:headEnd/>
              <a:tailEnd type="triangle" w="med" len="med"/>
            </a:ln>
            <a:effectLst/>
          </p:spPr>
          <p:txBody>
            <a:bodyPr/>
            <a:lstStyle/>
            <a:p>
              <a:pPr eaLnBrk="1" hangingPunct="1"/>
              <a:endParaRPr lang="en-GB" sz="1800">
                <a:solidFill>
                  <a:prstClr val="black"/>
                </a:solidFill>
                <a:cs typeface="Arial" pitchFamily="34" charset="0"/>
              </a:endParaRPr>
            </a:p>
          </p:txBody>
        </p:sp>
        <p:sp>
          <p:nvSpPr>
            <p:cNvPr id="17441" name="Line 33"/>
            <p:cNvSpPr>
              <a:spLocks noChangeShapeType="1"/>
            </p:cNvSpPr>
            <p:nvPr/>
          </p:nvSpPr>
          <p:spPr bwMode="auto">
            <a:xfrm>
              <a:off x="2304" y="2400"/>
              <a:ext cx="384" cy="240"/>
            </a:xfrm>
            <a:prstGeom prst="line">
              <a:avLst/>
            </a:prstGeom>
            <a:noFill/>
            <a:ln w="9525">
              <a:solidFill>
                <a:schemeClr val="tx1"/>
              </a:solidFill>
              <a:round/>
              <a:headEnd/>
              <a:tailEnd type="triangle" w="med" len="med"/>
            </a:ln>
            <a:effectLst/>
          </p:spPr>
          <p:txBody>
            <a:bodyPr/>
            <a:lstStyle/>
            <a:p>
              <a:pPr eaLnBrk="1" hangingPunct="1"/>
              <a:endParaRPr lang="en-GB" sz="1800">
                <a:solidFill>
                  <a:prstClr val="black"/>
                </a:solidFill>
                <a:cs typeface="Arial" pitchFamily="34" charset="0"/>
              </a:endParaRPr>
            </a:p>
          </p:txBody>
        </p:sp>
      </p:grpSp>
      <p:sp>
        <p:nvSpPr>
          <p:cNvPr id="3" name="Slide Number Placeholder 2"/>
          <p:cNvSpPr>
            <a:spLocks noGrp="1"/>
          </p:cNvSpPr>
          <p:nvPr>
            <p:ph type="sldNum" sz="quarter" idx="12"/>
          </p:nvPr>
        </p:nvSpPr>
        <p:spPr/>
        <p:txBody>
          <a:bodyPr/>
          <a:lstStyle/>
          <a:p>
            <a:fld id="{3D892B75-F28A-44E1-BDBD-4CB110986ED9}" type="slidenum">
              <a:rPr lang="en-US" smtClean="0">
                <a:solidFill>
                  <a:srgbClr val="04617B">
                    <a:shade val="90000"/>
                  </a:srgbClr>
                </a:solidFill>
              </a:rPr>
              <a:pPr/>
              <a:t>31</a:t>
            </a:fld>
            <a:endParaRPr lang="en-US">
              <a:solidFill>
                <a:srgbClr val="04617B">
                  <a:shade val="90000"/>
                </a:srgbClr>
              </a:solidFill>
            </a:endParaRPr>
          </a:p>
        </p:txBody>
      </p:sp>
    </p:spTree>
    <p:extLst>
      <p:ext uri="{BB962C8B-B14F-4D97-AF65-F5344CB8AC3E}">
        <p14:creationId xmlns:p14="http://schemas.microsoft.com/office/powerpoint/2010/main" val="11895671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436"/>
                                        </p:tgtEl>
                                        <p:attrNameLst>
                                          <p:attrName>style.visibility</p:attrName>
                                        </p:attrNameLst>
                                      </p:cBhvr>
                                      <p:to>
                                        <p:strVal val="visible"/>
                                      </p:to>
                                    </p:set>
                                    <p:animEffect transition="in" filter="wipe(up)">
                                      <p:cBhvr>
                                        <p:cTn id="7" dur="500"/>
                                        <p:tgtEl>
                                          <p:spTgt spid="1743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36"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002830"/>
            <a:ext cx="8229600" cy="2002234"/>
          </a:xfrm>
        </p:spPr>
        <p:txBody>
          <a:bodyPr/>
          <a:lstStyle/>
          <a:p>
            <a:pPr marL="0" indent="0" algn="ctr">
              <a:buNone/>
            </a:pPr>
            <a:r>
              <a:rPr lang="en-US" dirty="0">
                <a:solidFill>
                  <a:schemeClr val="bg1"/>
                </a:solidFill>
              </a:rPr>
              <a:t>Radiation downstream to the beam impact point</a:t>
            </a:r>
          </a:p>
        </p:txBody>
      </p:sp>
      <p:sp>
        <p:nvSpPr>
          <p:cNvPr id="3" name="Slide Number Placeholder 2"/>
          <p:cNvSpPr>
            <a:spLocks noGrp="1"/>
          </p:cNvSpPr>
          <p:nvPr>
            <p:ph type="sldNum" sz="quarter" idx="12"/>
          </p:nvPr>
        </p:nvSpPr>
        <p:spPr/>
        <p:txBody>
          <a:bodyPr/>
          <a:lstStyle/>
          <a:p>
            <a:fld id="{3D892B75-F28A-44E1-BDBD-4CB110986ED9}" type="slidenum">
              <a:rPr lang="en-US" smtClean="0">
                <a:solidFill>
                  <a:srgbClr val="04617B">
                    <a:shade val="90000"/>
                  </a:srgbClr>
                </a:solidFill>
              </a:rPr>
              <a:pPr/>
              <a:t>32</a:t>
            </a:fld>
            <a:endParaRPr lang="en-US">
              <a:solidFill>
                <a:srgbClr val="04617B">
                  <a:shade val="90000"/>
                </a:srgbClr>
              </a:solidFill>
            </a:endParaRPr>
          </a:p>
        </p:txBody>
      </p:sp>
    </p:spTree>
    <p:extLst>
      <p:ext uri="{BB962C8B-B14F-4D97-AF65-F5344CB8AC3E}">
        <p14:creationId xmlns:p14="http://schemas.microsoft.com/office/powerpoint/2010/main" val="42587588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187624" y="260648"/>
            <a:ext cx="6696744" cy="646331"/>
          </a:xfrm>
          <a:prstGeom prst="rect">
            <a:avLst/>
          </a:prstGeom>
          <a:noFill/>
        </p:spPr>
        <p:txBody>
          <a:bodyPr wrap="square" rtlCol="0">
            <a:spAutoFit/>
          </a:bodyPr>
          <a:lstStyle/>
          <a:p>
            <a:pPr algn="ctr" eaLnBrk="1" fontAlgn="auto" hangingPunct="1">
              <a:spcBef>
                <a:spcPts val="0"/>
              </a:spcBef>
              <a:spcAft>
                <a:spcPts val="0"/>
              </a:spcAft>
            </a:pPr>
            <a:r>
              <a:rPr lang="de-CH" sz="1800" b="1" dirty="0">
                <a:solidFill>
                  <a:schemeClr val="bg1"/>
                </a:solidFill>
                <a:latin typeface="Calibri"/>
              </a:rPr>
              <a:t>Radiaton fields occurring downstream of an impact point of an high-energy proton beam</a:t>
            </a:r>
            <a:endParaRPr lang="en-GB" sz="1800" b="1" dirty="0">
              <a:solidFill>
                <a:schemeClr val="bg1"/>
              </a:solidFill>
              <a:latin typeface="Calibri"/>
            </a:endParaRPr>
          </a:p>
        </p:txBody>
      </p:sp>
      <p:sp>
        <p:nvSpPr>
          <p:cNvPr id="4" name="TextBox 3"/>
          <p:cNvSpPr txBox="1"/>
          <p:nvPr/>
        </p:nvSpPr>
        <p:spPr>
          <a:xfrm>
            <a:off x="1907704" y="980728"/>
            <a:ext cx="547260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450 GeV proton beam on 50 cm long copper target</a:t>
            </a:r>
          </a:p>
        </p:txBody>
      </p:sp>
      <p:sp>
        <p:nvSpPr>
          <p:cNvPr id="3" name="Slide Number Placeholder 2"/>
          <p:cNvSpPr>
            <a:spLocks noGrp="1"/>
          </p:cNvSpPr>
          <p:nvPr>
            <p:ph type="sldNum" sz="quarter" idx="12"/>
          </p:nvPr>
        </p:nvSpPr>
        <p:spPr/>
        <p:txBody>
          <a:bodyPr/>
          <a:lstStyle/>
          <a:p>
            <a:pPr>
              <a:defRPr/>
            </a:pPr>
            <a:fld id="{83CB94ED-5EC9-4960-915A-F9EF0AA6CC3C}" type="slidenum">
              <a:rPr lang="en-US" smtClean="0">
                <a:solidFill>
                  <a:prstClr val="black">
                    <a:tint val="75000"/>
                  </a:prstClr>
                </a:solidFill>
              </a:rPr>
              <a:pPr>
                <a:defRPr/>
              </a:pPr>
              <a:t>33</a:t>
            </a:fld>
            <a:endParaRPr lang="en-US">
              <a:solidFill>
                <a:prstClr val="black">
                  <a:tint val="75000"/>
                </a:prstClr>
              </a:solidFill>
            </a:endParaRPr>
          </a:p>
        </p:txBody>
      </p:sp>
      <p:grpSp>
        <p:nvGrpSpPr>
          <p:cNvPr id="11" name="Group 10"/>
          <p:cNvGrpSpPr/>
          <p:nvPr/>
        </p:nvGrpSpPr>
        <p:grpSpPr>
          <a:xfrm>
            <a:off x="251520" y="1295749"/>
            <a:ext cx="8532440" cy="5445619"/>
            <a:chOff x="251520" y="1295749"/>
            <a:chExt cx="8532440" cy="5445619"/>
          </a:xfrm>
        </p:grpSpPr>
        <p:pic>
          <p:nvPicPr>
            <p:cNvPr id="134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95749"/>
              <a:ext cx="8532440" cy="5445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flipV="1">
              <a:off x="1717288" y="3308195"/>
              <a:ext cx="356839" cy="230459"/>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835696" y="3356992"/>
              <a:ext cx="504056"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prstClr val="black"/>
                  </a:solidFill>
                  <a:latin typeface="Calibri"/>
                </a:rPr>
                <a:t>2m</a:t>
              </a:r>
            </a:p>
          </p:txBody>
        </p:sp>
      </p:grpSp>
    </p:spTree>
    <p:extLst>
      <p:ext uri="{BB962C8B-B14F-4D97-AF65-F5344CB8AC3E}">
        <p14:creationId xmlns:p14="http://schemas.microsoft.com/office/powerpoint/2010/main" val="478299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5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985" y="1134036"/>
            <a:ext cx="8420100"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899592" y="764704"/>
            <a:ext cx="2808312" cy="369332"/>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chemeClr val="bg1"/>
                </a:solidFill>
                <a:latin typeface="Calibri"/>
              </a:rPr>
              <a:t>Dose of all particles</a:t>
            </a:r>
          </a:p>
        </p:txBody>
      </p:sp>
      <p:sp>
        <p:nvSpPr>
          <p:cNvPr id="5" name="TextBox 4"/>
          <p:cNvSpPr txBox="1"/>
          <p:nvPr/>
        </p:nvSpPr>
        <p:spPr>
          <a:xfrm>
            <a:off x="5004048" y="773975"/>
            <a:ext cx="2808312" cy="369332"/>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chemeClr val="bg1"/>
                </a:solidFill>
                <a:latin typeface="Calibri"/>
              </a:rPr>
              <a:t>Dose by muons only</a:t>
            </a:r>
          </a:p>
        </p:txBody>
      </p:sp>
      <p:sp>
        <p:nvSpPr>
          <p:cNvPr id="4" name="Oval 3"/>
          <p:cNvSpPr/>
          <p:nvPr/>
        </p:nvSpPr>
        <p:spPr>
          <a:xfrm>
            <a:off x="7308304" y="2214156"/>
            <a:ext cx="1224136" cy="12961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
        <p:nvSpPr>
          <p:cNvPr id="6" name="TextBox 5"/>
          <p:cNvSpPr txBox="1"/>
          <p:nvPr/>
        </p:nvSpPr>
        <p:spPr>
          <a:xfrm>
            <a:off x="2195736" y="188640"/>
            <a:ext cx="4896544" cy="369332"/>
          </a:xfrm>
          <a:prstGeom prst="rect">
            <a:avLst/>
          </a:prstGeom>
          <a:noFill/>
        </p:spPr>
        <p:txBody>
          <a:bodyPr wrap="square" rtlCol="0">
            <a:spAutoFit/>
          </a:bodyPr>
          <a:lstStyle/>
          <a:p>
            <a:pPr algn="ctr" eaLnBrk="1" fontAlgn="auto" hangingPunct="1">
              <a:spcBef>
                <a:spcPts val="0"/>
              </a:spcBef>
              <a:spcAft>
                <a:spcPts val="0"/>
              </a:spcAft>
            </a:pPr>
            <a:r>
              <a:rPr lang="en-US" sz="1800" b="1" dirty="0">
                <a:solidFill>
                  <a:schemeClr val="bg1"/>
                </a:solidFill>
                <a:latin typeface="Calibri"/>
              </a:rPr>
              <a:t>Dose simulation results </a:t>
            </a:r>
          </a:p>
        </p:txBody>
      </p:sp>
      <p:sp>
        <p:nvSpPr>
          <p:cNvPr id="7" name="TextBox 6"/>
          <p:cNvSpPr txBox="1"/>
          <p:nvPr/>
        </p:nvSpPr>
        <p:spPr>
          <a:xfrm>
            <a:off x="611560" y="5589240"/>
            <a:ext cx="8086525" cy="369332"/>
          </a:xfrm>
          <a:prstGeom prst="rect">
            <a:avLst/>
          </a:prstGeom>
          <a:noFill/>
        </p:spPr>
        <p:txBody>
          <a:bodyPr wrap="square" rtlCol="0">
            <a:spAutoFit/>
          </a:bodyPr>
          <a:lstStyle/>
          <a:p>
            <a:pPr algn="ctr" eaLnBrk="1" fontAlgn="auto" hangingPunct="1">
              <a:spcBef>
                <a:spcPts val="0"/>
              </a:spcBef>
              <a:spcAft>
                <a:spcPts val="0"/>
              </a:spcAft>
            </a:pPr>
            <a:r>
              <a:rPr lang="en-US" sz="1800" dirty="0">
                <a:solidFill>
                  <a:schemeClr val="bg1"/>
                </a:solidFill>
                <a:latin typeface="Calibri"/>
              </a:rPr>
              <a:t>Muons strongly dominate the dose seen downstream the heavy shielding </a:t>
            </a:r>
          </a:p>
        </p:txBody>
      </p:sp>
      <p:sp>
        <p:nvSpPr>
          <p:cNvPr id="2" name="Slide Number Placeholder 1"/>
          <p:cNvSpPr>
            <a:spLocks noGrp="1"/>
          </p:cNvSpPr>
          <p:nvPr>
            <p:ph type="sldNum" sz="quarter" idx="12"/>
          </p:nvPr>
        </p:nvSpPr>
        <p:spPr/>
        <p:txBody>
          <a:bodyPr/>
          <a:lstStyle/>
          <a:p>
            <a:pPr>
              <a:defRPr/>
            </a:pPr>
            <a:fld id="{83CB94ED-5EC9-4960-915A-F9EF0AA6CC3C}" type="slidenum">
              <a:rPr lang="en-US" smtClean="0">
                <a:solidFill>
                  <a:prstClr val="black">
                    <a:tint val="75000"/>
                  </a:prstClr>
                </a:solidFill>
              </a:rPr>
              <a:pPr>
                <a:defRPr/>
              </a:pPr>
              <a:t>34</a:t>
            </a:fld>
            <a:endParaRPr lang="en-US">
              <a:solidFill>
                <a:prstClr val="black">
                  <a:tint val="75000"/>
                </a:prstClr>
              </a:solidFill>
            </a:endParaRPr>
          </a:p>
        </p:txBody>
      </p:sp>
    </p:spTree>
    <p:extLst>
      <p:ext uri="{BB962C8B-B14F-4D97-AF65-F5344CB8AC3E}">
        <p14:creationId xmlns:p14="http://schemas.microsoft.com/office/powerpoint/2010/main" val="394087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5170"/>
                                        </p:tgtEl>
                                        <p:attrNameLst>
                                          <p:attrName>style.visibility</p:attrName>
                                        </p:attrNameLst>
                                      </p:cBhvr>
                                      <p:to>
                                        <p:strVal val="visible"/>
                                      </p:to>
                                    </p:set>
                                    <p:animEffect transition="in" filter="fade">
                                      <p:cBhvr>
                                        <p:cTn id="11" dur="500"/>
                                        <p:tgtEl>
                                          <p:spTgt spid="13517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4" grpId="0" animBg="1"/>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899592" y="260648"/>
            <a:ext cx="7344816" cy="369332"/>
          </a:xfrm>
          <a:prstGeom prst="rect">
            <a:avLst/>
          </a:prstGeom>
          <a:noFill/>
        </p:spPr>
        <p:txBody>
          <a:bodyPr wrap="square" rtlCol="0">
            <a:spAutoFit/>
          </a:bodyPr>
          <a:lstStyle/>
          <a:p>
            <a:pPr algn="ctr" eaLnBrk="1" hangingPunct="1"/>
            <a:r>
              <a:rPr lang="en-US" sz="1800" b="1" dirty="0">
                <a:solidFill>
                  <a:schemeClr val="bg1"/>
                </a:solidFill>
                <a:cs typeface="Arial" pitchFamily="34" charset="0"/>
              </a:rPr>
              <a:t>Spectral analysis of the fluence seen in detector 1 and detector 3.</a:t>
            </a:r>
          </a:p>
        </p:txBody>
      </p:sp>
      <p:sp>
        <p:nvSpPr>
          <p:cNvPr id="6" name="TextBox 5"/>
          <p:cNvSpPr txBox="1"/>
          <p:nvPr/>
        </p:nvSpPr>
        <p:spPr>
          <a:xfrm>
            <a:off x="4032448" y="980728"/>
            <a:ext cx="5220072" cy="2554545"/>
          </a:xfrm>
          <a:prstGeom prst="rect">
            <a:avLst/>
          </a:prstGeom>
          <a:noFill/>
        </p:spPr>
        <p:txBody>
          <a:bodyPr wrap="square" rtlCol="0">
            <a:spAutoFit/>
          </a:bodyPr>
          <a:lstStyle/>
          <a:p>
            <a:pPr eaLnBrk="1" hangingPunct="1"/>
            <a:r>
              <a:rPr lang="en-US" sz="1600" dirty="0">
                <a:solidFill>
                  <a:schemeClr val="bg1"/>
                </a:solidFill>
                <a:cs typeface="Arial" pitchFamily="34" charset="0"/>
              </a:rPr>
              <a:t>Strong domination of muons downstream the shielding</a:t>
            </a:r>
          </a:p>
          <a:p>
            <a:pPr eaLnBrk="1" hangingPunct="1"/>
            <a:endParaRPr lang="en-US" sz="1600" dirty="0">
              <a:solidFill>
                <a:schemeClr val="bg1"/>
              </a:solidFill>
              <a:cs typeface="Arial" pitchFamily="34" charset="0"/>
            </a:endParaRPr>
          </a:p>
          <a:p>
            <a:pPr eaLnBrk="1" hangingPunct="1"/>
            <a:r>
              <a:rPr lang="en-US" sz="1600" dirty="0">
                <a:solidFill>
                  <a:schemeClr val="bg1"/>
                </a:solidFill>
                <a:cs typeface="Arial" pitchFamily="34" charset="0"/>
              </a:rPr>
              <a:t>Particles at this locations can be traced back to muon interactions</a:t>
            </a:r>
          </a:p>
          <a:p>
            <a:pPr eaLnBrk="1" hangingPunct="1"/>
            <a:endParaRPr lang="en-US" sz="1600" dirty="0">
              <a:solidFill>
                <a:schemeClr val="bg1"/>
              </a:solidFill>
              <a:cs typeface="Arial" pitchFamily="34" charset="0"/>
            </a:endParaRPr>
          </a:p>
          <a:p>
            <a:pPr eaLnBrk="1" hangingPunct="1"/>
            <a:r>
              <a:rPr lang="en-US" sz="1600" dirty="0">
                <a:solidFill>
                  <a:schemeClr val="bg1"/>
                </a:solidFill>
                <a:cs typeface="Arial" pitchFamily="34" charset="0"/>
              </a:rPr>
              <a:t>High-energy muons lose ~1 GeV when traveling through 1.8 m of concrete or 70 cm of iron.</a:t>
            </a:r>
          </a:p>
          <a:p>
            <a:pPr eaLnBrk="1" hangingPunct="1"/>
            <a:endParaRPr lang="en-US" sz="1100" dirty="0">
              <a:solidFill>
                <a:schemeClr val="bg1"/>
              </a:solidFill>
              <a:cs typeface="Arial" pitchFamily="34" charset="0"/>
            </a:endParaRPr>
          </a:p>
          <a:p>
            <a:pPr eaLnBrk="1" hangingPunct="1"/>
            <a:r>
              <a:rPr lang="en-US" sz="1600" dirty="0">
                <a:solidFill>
                  <a:schemeClr val="bg1"/>
                </a:solidFill>
                <a:cs typeface="Arial" pitchFamily="34" charset="0"/>
                <a:sym typeface="Wingdings" pitchFamily="2" charset="2"/>
              </a:rPr>
              <a:t> To shield </a:t>
            </a:r>
            <a:r>
              <a:rPr lang="en-US" sz="1600" b="1" dirty="0">
                <a:solidFill>
                  <a:schemeClr val="bg1"/>
                </a:solidFill>
                <a:cs typeface="Arial" pitchFamily="34" charset="0"/>
                <a:sym typeface="Wingdings" pitchFamily="2" charset="2"/>
              </a:rPr>
              <a:t>all</a:t>
            </a:r>
            <a:r>
              <a:rPr lang="en-US" sz="1600" dirty="0">
                <a:solidFill>
                  <a:schemeClr val="bg1"/>
                </a:solidFill>
                <a:cs typeface="Arial" pitchFamily="34" charset="0"/>
                <a:sym typeface="Wingdings" pitchFamily="2" charset="2"/>
              </a:rPr>
              <a:t> muons a shielding of </a:t>
            </a:r>
            <a:r>
              <a:rPr lang="en-US" sz="1600" b="1" dirty="0">
                <a:solidFill>
                  <a:schemeClr val="bg1"/>
                </a:solidFill>
                <a:cs typeface="Arial" pitchFamily="34" charset="0"/>
                <a:sym typeface="Wingdings" pitchFamily="2" charset="2"/>
              </a:rPr>
              <a:t>hundreds of m of</a:t>
            </a:r>
            <a:r>
              <a:rPr lang="en-US" sz="1600" dirty="0">
                <a:solidFill>
                  <a:schemeClr val="bg1"/>
                </a:solidFill>
                <a:cs typeface="Arial" pitchFamily="34" charset="0"/>
                <a:sym typeface="Wingdings" pitchFamily="2" charset="2"/>
              </a:rPr>
              <a:t> </a:t>
            </a:r>
            <a:r>
              <a:rPr lang="en-US" sz="1600" b="1" dirty="0">
                <a:solidFill>
                  <a:schemeClr val="bg1"/>
                </a:solidFill>
                <a:cs typeface="Arial" pitchFamily="34" charset="0"/>
                <a:sym typeface="Wingdings" pitchFamily="2" charset="2"/>
              </a:rPr>
              <a:t>iron </a:t>
            </a:r>
            <a:r>
              <a:rPr lang="en-US" sz="1600" dirty="0">
                <a:solidFill>
                  <a:schemeClr val="bg1"/>
                </a:solidFill>
                <a:cs typeface="Arial" pitchFamily="34" charset="0"/>
                <a:sym typeface="Wingdings" pitchFamily="2" charset="2"/>
              </a:rPr>
              <a:t>is required. </a:t>
            </a:r>
            <a:endParaRPr lang="en-US" sz="1600" dirty="0">
              <a:solidFill>
                <a:schemeClr val="bg1"/>
              </a:solidFill>
              <a:cs typeface="Arial" pitchFamily="34" charset="0"/>
            </a:endParaRPr>
          </a:p>
        </p:txBody>
      </p:sp>
      <p:cxnSp>
        <p:nvCxnSpPr>
          <p:cNvPr id="8" name="Straight Connector 7"/>
          <p:cNvCxnSpPr/>
          <p:nvPr/>
        </p:nvCxnSpPr>
        <p:spPr>
          <a:xfrm>
            <a:off x="4577107" y="3586904"/>
            <a:ext cx="0" cy="3082456"/>
          </a:xfrm>
          <a:prstGeom prst="line">
            <a:avLst/>
          </a:prstGeom>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3579" y="1052736"/>
            <a:ext cx="3848341" cy="2364194"/>
            <a:chOff x="-68429" y="1052736"/>
            <a:chExt cx="3848341" cy="2364194"/>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87" y="1052736"/>
              <a:ext cx="3704325" cy="2364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68429" y="1500753"/>
              <a:ext cx="1112037" cy="184666"/>
            </a:xfrm>
            <a:prstGeom prst="rect">
              <a:avLst/>
            </a:prstGeom>
            <a:noFill/>
          </p:spPr>
          <p:txBody>
            <a:bodyPr wrap="square" rtlCol="0">
              <a:spAutoFit/>
            </a:bodyPr>
            <a:lstStyle/>
            <a:p>
              <a:pPr eaLnBrk="1" hangingPunct="1"/>
              <a:r>
                <a:rPr lang="en-US" sz="600" dirty="0">
                  <a:solidFill>
                    <a:srgbClr val="FF0000"/>
                  </a:solidFill>
                  <a:cs typeface="Arial" pitchFamily="34" charset="0"/>
                </a:rPr>
                <a:t>450 GeV</a:t>
              </a:r>
            </a:p>
          </p:txBody>
        </p:sp>
      </p:grpSp>
      <p:sp>
        <p:nvSpPr>
          <p:cNvPr id="7" name="Slide Number Placeholder 6"/>
          <p:cNvSpPr>
            <a:spLocks noGrp="1"/>
          </p:cNvSpPr>
          <p:nvPr>
            <p:ph type="sldNum" sz="quarter" idx="12"/>
          </p:nvPr>
        </p:nvSpPr>
        <p:spPr/>
        <p:txBody>
          <a:bodyPr/>
          <a:lstStyle/>
          <a:p>
            <a:pPr>
              <a:defRPr/>
            </a:pPr>
            <a:fld id="{83CB94ED-5EC9-4960-915A-F9EF0AA6CC3C}" type="slidenum">
              <a:rPr lang="en-US" smtClean="0">
                <a:solidFill>
                  <a:srgbClr val="04617B">
                    <a:shade val="90000"/>
                  </a:srgbClr>
                </a:solidFill>
              </a:rPr>
              <a:pPr>
                <a:defRPr/>
              </a:pPr>
              <a:t>35</a:t>
            </a:fld>
            <a:endParaRPr lang="en-US">
              <a:solidFill>
                <a:srgbClr val="04617B">
                  <a:shade val="90000"/>
                </a:srgbClr>
              </a:solidFill>
            </a:endParaRPr>
          </a:p>
        </p:txBody>
      </p:sp>
      <p:grpSp>
        <p:nvGrpSpPr>
          <p:cNvPr id="13" name="Group 12"/>
          <p:cNvGrpSpPr/>
          <p:nvPr/>
        </p:nvGrpSpPr>
        <p:grpSpPr>
          <a:xfrm>
            <a:off x="107504" y="3586904"/>
            <a:ext cx="4429512" cy="3082456"/>
            <a:chOff x="0" y="3586904"/>
            <a:chExt cx="4577107" cy="3082456"/>
          </a:xfrm>
        </p:grpSpPr>
        <p:pic>
          <p:nvPicPr>
            <p:cNvPr id="4" name="Picture 3"/>
            <p:cNvPicPr/>
            <p:nvPr/>
          </p:nvPicPr>
          <p:blipFill>
            <a:blip r:embed="rId3" cstate="print"/>
            <a:srcRect/>
            <a:stretch>
              <a:fillRect/>
            </a:stretch>
          </p:blipFill>
          <p:spPr bwMode="auto">
            <a:xfrm>
              <a:off x="0" y="3586904"/>
              <a:ext cx="4577107" cy="3082456"/>
            </a:xfrm>
            <a:prstGeom prst="rect">
              <a:avLst/>
            </a:prstGeom>
            <a:noFill/>
            <a:ln w="9525">
              <a:noFill/>
              <a:miter lim="800000"/>
              <a:headEnd/>
              <a:tailEnd/>
            </a:ln>
          </p:spPr>
        </p:pic>
        <p:sp>
          <p:nvSpPr>
            <p:cNvPr id="9" name="TextBox 8"/>
            <p:cNvSpPr txBox="1"/>
            <p:nvPr/>
          </p:nvSpPr>
          <p:spPr>
            <a:xfrm>
              <a:off x="1475656" y="3645024"/>
              <a:ext cx="1944216"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Detector 1</a:t>
              </a:r>
              <a:endParaRPr lang="en-GB" sz="1800" dirty="0">
                <a:solidFill>
                  <a:prstClr val="black"/>
                </a:solidFill>
                <a:cs typeface="Arial" pitchFamily="34" charset="0"/>
              </a:endParaRPr>
            </a:p>
          </p:txBody>
        </p:sp>
      </p:grpSp>
      <p:grpSp>
        <p:nvGrpSpPr>
          <p:cNvPr id="14" name="Group 13"/>
          <p:cNvGrpSpPr/>
          <p:nvPr/>
        </p:nvGrpSpPr>
        <p:grpSpPr>
          <a:xfrm>
            <a:off x="4644008" y="3586904"/>
            <a:ext cx="4427984" cy="3082456"/>
            <a:chOff x="4427984" y="3586904"/>
            <a:chExt cx="4680520" cy="3082456"/>
          </a:xfrm>
        </p:grpSpPr>
        <p:pic>
          <p:nvPicPr>
            <p:cNvPr id="5" name="Picture 4"/>
            <p:cNvPicPr/>
            <p:nvPr/>
          </p:nvPicPr>
          <p:blipFill>
            <a:blip r:embed="rId4" cstate="print"/>
            <a:srcRect/>
            <a:stretch>
              <a:fillRect/>
            </a:stretch>
          </p:blipFill>
          <p:spPr bwMode="auto">
            <a:xfrm>
              <a:off x="4427984" y="3586904"/>
              <a:ext cx="4680520" cy="3082456"/>
            </a:xfrm>
            <a:prstGeom prst="rect">
              <a:avLst/>
            </a:prstGeom>
            <a:noFill/>
            <a:ln w="9525">
              <a:noFill/>
              <a:miter lim="800000"/>
              <a:headEnd/>
              <a:tailEnd/>
            </a:ln>
          </p:spPr>
        </p:pic>
        <p:sp>
          <p:nvSpPr>
            <p:cNvPr id="12" name="TextBox 11"/>
            <p:cNvSpPr txBox="1"/>
            <p:nvPr/>
          </p:nvSpPr>
          <p:spPr>
            <a:xfrm>
              <a:off x="5724128" y="3645024"/>
              <a:ext cx="1944216"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Detector 3</a:t>
              </a:r>
              <a:endParaRPr lang="en-GB" sz="1800" dirty="0">
                <a:solidFill>
                  <a:prstClr val="black"/>
                </a:solidFill>
                <a:cs typeface="Arial" pitchFamily="34" charset="0"/>
              </a:endParaRPr>
            </a:p>
          </p:txBody>
        </p:sp>
      </p:grpSp>
    </p:spTree>
    <p:extLst>
      <p:ext uri="{BB962C8B-B14F-4D97-AF65-F5344CB8AC3E}">
        <p14:creationId xmlns:p14="http://schemas.microsoft.com/office/powerpoint/2010/main" val="3134447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cstate="print"/>
          <a:srcRect/>
          <a:stretch>
            <a:fillRect/>
          </a:stretch>
        </p:blipFill>
        <p:spPr bwMode="auto">
          <a:xfrm>
            <a:off x="1714500" y="713470"/>
            <a:ext cx="5778500" cy="5786438"/>
          </a:xfrm>
          <a:prstGeom prst="rect">
            <a:avLst/>
          </a:prstGeom>
          <a:noFill/>
          <a:ln w="9525">
            <a:noFill/>
            <a:miter lim="800000"/>
            <a:headEnd/>
            <a:tailEnd/>
          </a:ln>
        </p:spPr>
      </p:pic>
      <p:grpSp>
        <p:nvGrpSpPr>
          <p:cNvPr id="2" name="Group 25"/>
          <p:cNvGrpSpPr>
            <a:grpSpLocks/>
          </p:cNvGrpSpPr>
          <p:nvPr/>
        </p:nvGrpSpPr>
        <p:grpSpPr bwMode="auto">
          <a:xfrm>
            <a:off x="1714500" y="692696"/>
            <a:ext cx="7377775" cy="5643561"/>
            <a:chOff x="1714480" y="785818"/>
            <a:chExt cx="7377827" cy="5643578"/>
          </a:xfrm>
        </p:grpSpPr>
        <p:grpSp>
          <p:nvGrpSpPr>
            <p:cNvPr id="3" name="Group 14"/>
            <p:cNvGrpSpPr>
              <a:grpSpLocks/>
            </p:cNvGrpSpPr>
            <p:nvPr/>
          </p:nvGrpSpPr>
          <p:grpSpPr bwMode="auto">
            <a:xfrm>
              <a:off x="1714480" y="785818"/>
              <a:ext cx="5794011" cy="5643578"/>
              <a:chOff x="1714480" y="785818"/>
              <a:chExt cx="5794011" cy="5643578"/>
            </a:xfrm>
          </p:grpSpPr>
          <p:pic>
            <p:nvPicPr>
              <p:cNvPr id="28687" name="Picture 3"/>
              <p:cNvPicPr>
                <a:picLocks noChangeAspect="1" noChangeArrowheads="1"/>
              </p:cNvPicPr>
              <p:nvPr/>
            </p:nvPicPr>
            <p:blipFill rotWithShape="1">
              <a:blip r:embed="rId4" cstate="print"/>
              <a:srcRect l="9988" t="2325" b="7421"/>
              <a:stretch/>
            </p:blipFill>
            <p:spPr bwMode="auto">
              <a:xfrm>
                <a:off x="1714480" y="785818"/>
                <a:ext cx="5794011" cy="5544869"/>
              </a:xfrm>
              <a:prstGeom prst="rect">
                <a:avLst/>
              </a:prstGeom>
              <a:noFill/>
              <a:ln w="9525">
                <a:noFill/>
                <a:miter lim="800000"/>
                <a:headEnd/>
                <a:tailEnd/>
              </a:ln>
            </p:spPr>
          </p:pic>
          <p:cxnSp>
            <p:nvCxnSpPr>
              <p:cNvPr id="5" name="Straight Arrow Connector 4"/>
              <p:cNvCxnSpPr/>
              <p:nvPr/>
            </p:nvCxnSpPr>
            <p:spPr>
              <a:xfrm rot="16200000" flipV="1">
                <a:off x="4274343" y="3523468"/>
                <a:ext cx="549277" cy="48101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5738824" y="5310203"/>
                <a:ext cx="1193804" cy="10445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 name="Group 24"/>
            <p:cNvGrpSpPr>
              <a:grpSpLocks/>
            </p:cNvGrpSpPr>
            <p:nvPr/>
          </p:nvGrpSpPr>
          <p:grpSpPr bwMode="auto">
            <a:xfrm>
              <a:off x="4357686" y="2271058"/>
              <a:ext cx="4734621" cy="646331"/>
              <a:chOff x="4357686" y="2271058"/>
              <a:chExt cx="4734621" cy="646331"/>
            </a:xfrm>
          </p:grpSpPr>
          <p:cxnSp>
            <p:nvCxnSpPr>
              <p:cNvPr id="17" name="Straight Arrow Connector 16"/>
              <p:cNvCxnSpPr/>
              <p:nvPr/>
            </p:nvCxnSpPr>
            <p:spPr>
              <a:xfrm flipH="1">
                <a:off x="4357686" y="2571759"/>
                <a:ext cx="3094655" cy="714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686" name="TextBox 23"/>
              <p:cNvSpPr txBox="1">
                <a:spLocks noChangeArrowheads="1"/>
              </p:cNvSpPr>
              <p:nvPr/>
            </p:nvSpPr>
            <p:spPr bwMode="auto">
              <a:xfrm>
                <a:off x="7520671" y="2271058"/>
                <a:ext cx="1571636" cy="646331"/>
              </a:xfrm>
              <a:prstGeom prst="rect">
                <a:avLst/>
              </a:prstGeom>
              <a:noFill/>
              <a:ln w="9525">
                <a:noFill/>
                <a:miter lim="800000"/>
                <a:headEnd/>
                <a:tailEnd/>
              </a:ln>
            </p:spPr>
            <p:txBody>
              <a:bodyPr>
                <a:spAutoFit/>
              </a:bodyPr>
              <a:lstStyle/>
              <a:p>
                <a:pPr eaLnBrk="1" hangingPunct="1"/>
                <a:r>
                  <a:rPr lang="en-GB" sz="1800" dirty="0">
                    <a:solidFill>
                      <a:schemeClr val="bg1"/>
                    </a:solidFill>
                    <a:latin typeface="Calibri" pitchFamily="34" charset="0"/>
                    <a:cs typeface="Arial" pitchFamily="34" charset="0"/>
                  </a:rPr>
                  <a:t>Iron shielding and dump</a:t>
                </a:r>
              </a:p>
            </p:txBody>
          </p:sp>
        </p:grpSp>
      </p:grpSp>
      <p:grpSp>
        <p:nvGrpSpPr>
          <p:cNvPr id="6" name="Group 23"/>
          <p:cNvGrpSpPr>
            <a:grpSpLocks/>
          </p:cNvGrpSpPr>
          <p:nvPr/>
        </p:nvGrpSpPr>
        <p:grpSpPr bwMode="auto">
          <a:xfrm>
            <a:off x="2643188" y="1856470"/>
            <a:ext cx="3857625" cy="1581949"/>
            <a:chOff x="2643174" y="2000240"/>
            <a:chExt cx="3857652" cy="1581403"/>
          </a:xfrm>
        </p:grpSpPr>
        <p:cxnSp>
          <p:nvCxnSpPr>
            <p:cNvPr id="15" name="Straight Arrow Connector 14"/>
            <p:cNvCxnSpPr/>
            <p:nvPr/>
          </p:nvCxnSpPr>
          <p:spPr>
            <a:xfrm flipH="1" flipV="1">
              <a:off x="3588019" y="2484606"/>
              <a:ext cx="555354" cy="658242"/>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28678" name="TextBox 15"/>
            <p:cNvSpPr txBox="1">
              <a:spLocks noChangeArrowheads="1"/>
            </p:cNvSpPr>
            <p:nvPr/>
          </p:nvSpPr>
          <p:spPr bwMode="auto">
            <a:xfrm>
              <a:off x="3643306" y="2488164"/>
              <a:ext cx="642942" cy="369332"/>
            </a:xfrm>
            <a:prstGeom prst="rect">
              <a:avLst/>
            </a:prstGeom>
            <a:noFill/>
            <a:ln w="9525">
              <a:noFill/>
              <a:miter lim="800000"/>
              <a:headEnd/>
              <a:tailEnd/>
            </a:ln>
          </p:spPr>
          <p:txBody>
            <a:bodyPr>
              <a:spAutoFit/>
            </a:bodyPr>
            <a:lstStyle/>
            <a:p>
              <a:pPr eaLnBrk="1" hangingPunct="1"/>
              <a:r>
                <a:rPr lang="en-GB" sz="1800" dirty="0">
                  <a:solidFill>
                    <a:prstClr val="black"/>
                  </a:solidFill>
                  <a:cs typeface="Arial" pitchFamily="34" charset="0"/>
                </a:rPr>
                <a:t>4 m</a:t>
              </a:r>
            </a:p>
          </p:txBody>
        </p:sp>
        <p:cxnSp>
          <p:nvCxnSpPr>
            <p:cNvPr id="19" name="Straight Arrow Connector 18"/>
            <p:cNvCxnSpPr/>
            <p:nvPr/>
          </p:nvCxnSpPr>
          <p:spPr>
            <a:xfrm flipV="1">
              <a:off x="5572131" y="2000240"/>
              <a:ext cx="571504" cy="285651"/>
            </a:xfrm>
            <a:prstGeom prst="straightConnector1">
              <a:avLst/>
            </a:prstGeom>
            <a:ln>
              <a:headEnd type="arrow" w="med" len="med"/>
              <a:tailEnd type="arrow" w="med" len="med"/>
            </a:ln>
          </p:spPr>
          <p:style>
            <a:lnRef idx="2">
              <a:schemeClr val="dk1"/>
            </a:lnRef>
            <a:fillRef idx="0">
              <a:schemeClr val="dk1"/>
            </a:fillRef>
            <a:effectRef idx="1">
              <a:schemeClr val="dk1"/>
            </a:effectRef>
            <a:fontRef idx="minor">
              <a:schemeClr val="tx1"/>
            </a:fontRef>
          </p:style>
        </p:cxnSp>
        <p:sp>
          <p:nvSpPr>
            <p:cNvPr id="28680" name="TextBox 19"/>
            <p:cNvSpPr txBox="1">
              <a:spLocks noChangeArrowheads="1"/>
            </p:cNvSpPr>
            <p:nvPr/>
          </p:nvSpPr>
          <p:spPr bwMode="auto">
            <a:xfrm>
              <a:off x="5643570" y="2143116"/>
              <a:ext cx="857256" cy="369332"/>
            </a:xfrm>
            <a:prstGeom prst="rect">
              <a:avLst/>
            </a:prstGeom>
            <a:noFill/>
            <a:ln w="9525">
              <a:noFill/>
              <a:miter lim="800000"/>
              <a:headEnd/>
              <a:tailEnd/>
            </a:ln>
          </p:spPr>
          <p:txBody>
            <a:bodyPr>
              <a:spAutoFit/>
            </a:bodyPr>
            <a:lstStyle/>
            <a:p>
              <a:pPr eaLnBrk="1" hangingPunct="1"/>
              <a:r>
                <a:rPr lang="en-GB" sz="1800">
                  <a:solidFill>
                    <a:prstClr val="black"/>
                  </a:solidFill>
                  <a:cs typeface="Arial" pitchFamily="34" charset="0"/>
                </a:rPr>
                <a:t>2.8 m</a:t>
              </a:r>
            </a:p>
          </p:txBody>
        </p:sp>
        <p:cxnSp>
          <p:nvCxnSpPr>
            <p:cNvPr id="21" name="Straight Arrow Connector 20"/>
            <p:cNvCxnSpPr/>
            <p:nvPr/>
          </p:nvCxnSpPr>
          <p:spPr>
            <a:xfrm flipV="1">
              <a:off x="2643174" y="3285671"/>
              <a:ext cx="500065" cy="1"/>
            </a:xfrm>
            <a:prstGeom prst="straightConnector1">
              <a:avLst/>
            </a:prstGeom>
            <a:ln>
              <a:headEnd type="arrow" w="med" len="med"/>
              <a:tailEnd type="arrow" w="med" len="med"/>
            </a:ln>
          </p:spPr>
          <p:style>
            <a:lnRef idx="2">
              <a:schemeClr val="dk1"/>
            </a:lnRef>
            <a:fillRef idx="0">
              <a:schemeClr val="dk1"/>
            </a:fillRef>
            <a:effectRef idx="1">
              <a:schemeClr val="dk1"/>
            </a:effectRef>
            <a:fontRef idx="minor">
              <a:schemeClr val="tx1"/>
            </a:fontRef>
          </p:style>
        </p:cxnSp>
        <p:sp>
          <p:nvSpPr>
            <p:cNvPr id="28682" name="TextBox 22"/>
            <p:cNvSpPr txBox="1">
              <a:spLocks noChangeArrowheads="1"/>
            </p:cNvSpPr>
            <p:nvPr/>
          </p:nvSpPr>
          <p:spPr bwMode="auto">
            <a:xfrm>
              <a:off x="2676942" y="3212311"/>
              <a:ext cx="642943" cy="369332"/>
            </a:xfrm>
            <a:prstGeom prst="rect">
              <a:avLst/>
            </a:prstGeom>
            <a:noFill/>
            <a:ln w="9525">
              <a:noFill/>
              <a:miter lim="800000"/>
              <a:headEnd/>
              <a:tailEnd/>
            </a:ln>
          </p:spPr>
          <p:txBody>
            <a:bodyPr>
              <a:spAutoFit/>
            </a:bodyPr>
            <a:lstStyle/>
            <a:p>
              <a:pPr eaLnBrk="1" hangingPunct="1"/>
              <a:r>
                <a:rPr lang="en-GB" sz="1800" dirty="0">
                  <a:solidFill>
                    <a:prstClr val="black"/>
                  </a:solidFill>
                  <a:cs typeface="Arial" pitchFamily="34" charset="0"/>
                </a:rPr>
                <a:t>2 m</a:t>
              </a:r>
            </a:p>
          </p:txBody>
        </p:sp>
      </p:grpSp>
      <p:cxnSp>
        <p:nvCxnSpPr>
          <p:cNvPr id="22" name="Straight Arrow Connector 21"/>
          <p:cNvCxnSpPr/>
          <p:nvPr/>
        </p:nvCxnSpPr>
        <p:spPr>
          <a:xfrm flipV="1">
            <a:off x="1000100" y="2142212"/>
            <a:ext cx="1643074"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000100" y="2213650"/>
            <a:ext cx="2428892" cy="8572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1406" y="1853071"/>
            <a:ext cx="1428760" cy="646331"/>
          </a:xfrm>
          <a:prstGeom prst="rect">
            <a:avLst/>
          </a:prstGeom>
          <a:noFill/>
        </p:spPr>
        <p:txBody>
          <a:bodyPr wrap="square" rtlCol="0">
            <a:spAutoFit/>
          </a:bodyPr>
          <a:lstStyle/>
          <a:p>
            <a:pPr eaLnBrk="1" hangingPunct="1"/>
            <a:r>
              <a:rPr lang="en-US" sz="1800" dirty="0">
                <a:solidFill>
                  <a:schemeClr val="bg1"/>
                </a:solidFill>
                <a:cs typeface="Arial" pitchFamily="34" charset="0"/>
              </a:rPr>
              <a:t>Concrete shielding</a:t>
            </a:r>
          </a:p>
        </p:txBody>
      </p:sp>
      <p:sp>
        <p:nvSpPr>
          <p:cNvPr id="29" name="TextBox 28"/>
          <p:cNvSpPr txBox="1"/>
          <p:nvPr/>
        </p:nvSpPr>
        <p:spPr>
          <a:xfrm>
            <a:off x="2123728" y="44624"/>
            <a:ext cx="4929222" cy="646331"/>
          </a:xfrm>
          <a:prstGeom prst="rect">
            <a:avLst/>
          </a:prstGeom>
          <a:noFill/>
        </p:spPr>
        <p:txBody>
          <a:bodyPr wrap="square" rtlCol="0">
            <a:spAutoFit/>
          </a:bodyPr>
          <a:lstStyle/>
          <a:p>
            <a:pPr algn="ctr" eaLnBrk="1" hangingPunct="1"/>
            <a:r>
              <a:rPr lang="en-GB" sz="1800" b="1" dirty="0">
                <a:solidFill>
                  <a:schemeClr val="bg1"/>
                </a:solidFill>
                <a:cs typeface="Arial" pitchFamily="34" charset="0"/>
              </a:rPr>
              <a:t>Demonstrating the muon problem by Conceptual design of an irradiation facility</a:t>
            </a:r>
          </a:p>
        </p:txBody>
      </p:sp>
      <p:sp>
        <p:nvSpPr>
          <p:cNvPr id="7" name="Slide Number Placeholder 6"/>
          <p:cNvSpPr>
            <a:spLocks noGrp="1"/>
          </p:cNvSpPr>
          <p:nvPr>
            <p:ph type="sldNum" sz="quarter" idx="12"/>
          </p:nvPr>
        </p:nvSpPr>
        <p:spPr>
          <a:xfrm>
            <a:off x="7924800" y="6376243"/>
            <a:ext cx="762000" cy="365125"/>
          </a:xfrm>
        </p:spPr>
        <p:txBody>
          <a:bodyPr/>
          <a:lstStyle/>
          <a:p>
            <a:pPr>
              <a:defRPr/>
            </a:pPr>
            <a:fld id="{83CB94ED-5EC9-4960-915A-F9EF0AA6CC3C}" type="slidenum">
              <a:rPr lang="en-US" smtClean="0">
                <a:solidFill>
                  <a:srgbClr val="04617B">
                    <a:shade val="90000"/>
                  </a:srgbClr>
                </a:solidFill>
              </a:rPr>
              <a:pPr>
                <a:defRPr/>
              </a:pPr>
              <a:t>36</a:t>
            </a:fld>
            <a:endParaRPr lang="en-US">
              <a:solidFill>
                <a:srgbClr val="04617B">
                  <a:shade val="90000"/>
                </a:srgbClr>
              </a:solidFill>
            </a:endParaRPr>
          </a:p>
        </p:txBody>
      </p:sp>
      <p:sp>
        <p:nvSpPr>
          <p:cNvPr id="8" name="TextBox 7"/>
          <p:cNvSpPr txBox="1"/>
          <p:nvPr/>
        </p:nvSpPr>
        <p:spPr>
          <a:xfrm>
            <a:off x="4788024" y="6546830"/>
            <a:ext cx="2664296" cy="338554"/>
          </a:xfrm>
          <a:prstGeom prst="rect">
            <a:avLst/>
          </a:prstGeom>
          <a:noFill/>
        </p:spPr>
        <p:txBody>
          <a:bodyPr wrap="square" rtlCol="0">
            <a:spAutoFit/>
          </a:bodyPr>
          <a:lstStyle/>
          <a:p>
            <a:r>
              <a:rPr lang="en-GB" sz="1600" dirty="0"/>
              <a:t>Courtesy of E. </a:t>
            </a:r>
            <a:r>
              <a:rPr lang="en-GB" sz="1600" dirty="0" err="1"/>
              <a:t>Feldbaumer</a:t>
            </a:r>
            <a:endParaRPr lang="en-GB" sz="1600" dirty="0"/>
          </a:p>
        </p:txBody>
      </p:sp>
    </p:spTree>
    <p:extLst>
      <p:ext uri="{BB962C8B-B14F-4D97-AF65-F5344CB8AC3E}">
        <p14:creationId xmlns:p14="http://schemas.microsoft.com/office/powerpoint/2010/main" val="29844264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descr="allParticles_doserate_450GeV_1e10p_16.8s (threshold 15uSv h) ruler.jpg"/>
          <p:cNvPicPr>
            <a:picLocks noGrp="1" noChangeAspect="1"/>
          </p:cNvPicPr>
          <p:nvPr>
            <p:ph idx="1"/>
          </p:nvPr>
        </p:nvPicPr>
        <p:blipFill>
          <a:blip r:embed="rId3" cstate="print"/>
          <a:srcRect r="46457" b="2495"/>
          <a:stretch>
            <a:fillRect/>
          </a:stretch>
        </p:blipFill>
        <p:spPr>
          <a:xfrm>
            <a:off x="3198449" y="1643050"/>
            <a:ext cx="2159369" cy="4279919"/>
          </a:xfrm>
        </p:spPr>
      </p:pic>
      <p:pic>
        <p:nvPicPr>
          <p:cNvPr id="12" name="Picture 11" descr="legend_doserate.bmp"/>
          <p:cNvPicPr>
            <a:picLocks noChangeAspect="1"/>
          </p:cNvPicPr>
          <p:nvPr/>
        </p:nvPicPr>
        <p:blipFill>
          <a:blip r:embed="rId4" cstate="print"/>
          <a:srcRect b="18179"/>
          <a:stretch>
            <a:fillRect/>
          </a:stretch>
        </p:blipFill>
        <p:spPr>
          <a:xfrm>
            <a:off x="2928926" y="5929330"/>
            <a:ext cx="4946893" cy="642963"/>
          </a:xfrm>
          <a:prstGeom prst="rect">
            <a:avLst/>
          </a:prstGeom>
        </p:spPr>
      </p:pic>
      <p:pic>
        <p:nvPicPr>
          <p:cNvPr id="13" name="Picture 12" descr="allParticles_doserate_24GeV_1e11p_16.8s (threshold dark 15uSv h) noAirIn.jpg"/>
          <p:cNvPicPr>
            <a:picLocks noChangeAspect="1"/>
          </p:cNvPicPr>
          <p:nvPr/>
        </p:nvPicPr>
        <p:blipFill>
          <a:blip r:embed="rId5" cstate="print"/>
          <a:srcRect r="47733" b="2083"/>
          <a:stretch>
            <a:fillRect/>
          </a:stretch>
        </p:blipFill>
        <p:spPr>
          <a:xfrm>
            <a:off x="5572132" y="1643050"/>
            <a:ext cx="2102190" cy="4286280"/>
          </a:xfrm>
          <a:prstGeom prst="rect">
            <a:avLst/>
          </a:prstGeom>
        </p:spPr>
      </p:pic>
      <p:sp>
        <p:nvSpPr>
          <p:cNvPr id="17" name="TextBox 16"/>
          <p:cNvSpPr txBox="1"/>
          <p:nvPr/>
        </p:nvSpPr>
        <p:spPr>
          <a:xfrm>
            <a:off x="1142976" y="5286388"/>
            <a:ext cx="1099981" cy="369332"/>
          </a:xfrm>
          <a:prstGeom prst="rect">
            <a:avLst/>
          </a:prstGeom>
          <a:noFill/>
        </p:spPr>
        <p:txBody>
          <a:bodyPr wrap="none" rtlCol="0">
            <a:spAutoFit/>
          </a:bodyPr>
          <a:lstStyle/>
          <a:p>
            <a:pPr eaLnBrk="1" hangingPunct="1"/>
            <a:r>
              <a:rPr lang="en-GB" sz="1800" dirty="0">
                <a:solidFill>
                  <a:schemeClr val="bg1"/>
                </a:solidFill>
                <a:cs typeface="Arial" pitchFamily="34" charset="0"/>
              </a:rPr>
              <a:t>15 µ</a:t>
            </a:r>
            <a:r>
              <a:rPr lang="en-GB" sz="1800" dirty="0" err="1">
                <a:solidFill>
                  <a:schemeClr val="bg1"/>
                </a:solidFill>
                <a:cs typeface="Arial" pitchFamily="34" charset="0"/>
              </a:rPr>
              <a:t>Sv</a:t>
            </a:r>
            <a:r>
              <a:rPr lang="en-GB" sz="1800" dirty="0">
                <a:solidFill>
                  <a:schemeClr val="bg1"/>
                </a:solidFill>
                <a:cs typeface="Arial" pitchFamily="34" charset="0"/>
              </a:rPr>
              <a:t>/h</a:t>
            </a:r>
          </a:p>
        </p:txBody>
      </p:sp>
      <p:cxnSp>
        <p:nvCxnSpPr>
          <p:cNvPr id="19" name="Straight Connector 18"/>
          <p:cNvCxnSpPr/>
          <p:nvPr/>
        </p:nvCxnSpPr>
        <p:spPr>
          <a:xfrm>
            <a:off x="642910" y="5500702"/>
            <a:ext cx="285752" cy="1588"/>
          </a:xfrm>
          <a:prstGeom prst="line">
            <a:avLst/>
          </a:prstGeom>
          <a:ln w="25400">
            <a:solidFill>
              <a:srgbClr val="D31BCA"/>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00034" y="4929198"/>
            <a:ext cx="1184940" cy="369332"/>
          </a:xfrm>
          <a:prstGeom prst="rect">
            <a:avLst/>
          </a:prstGeom>
          <a:noFill/>
        </p:spPr>
        <p:txBody>
          <a:bodyPr wrap="none" rtlCol="0">
            <a:spAutoFit/>
          </a:bodyPr>
          <a:lstStyle/>
          <a:p>
            <a:pPr eaLnBrk="1" hangingPunct="1"/>
            <a:r>
              <a:rPr lang="en-GB" sz="1800" dirty="0">
                <a:solidFill>
                  <a:schemeClr val="bg1"/>
                </a:solidFill>
                <a:cs typeface="Arial" pitchFamily="34" charset="0"/>
              </a:rPr>
              <a:t>Contours:</a:t>
            </a:r>
          </a:p>
        </p:txBody>
      </p:sp>
      <p:cxnSp>
        <p:nvCxnSpPr>
          <p:cNvPr id="21" name="Straight Connector 20"/>
          <p:cNvCxnSpPr/>
          <p:nvPr/>
        </p:nvCxnSpPr>
        <p:spPr>
          <a:xfrm>
            <a:off x="642910" y="5857892"/>
            <a:ext cx="285752" cy="1588"/>
          </a:xfrm>
          <a:prstGeom prst="line">
            <a:avLst/>
          </a:prstGeom>
          <a:ln w="25400">
            <a:solidFill>
              <a:srgbClr val="552579"/>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142976" y="5715016"/>
            <a:ext cx="1099981" cy="369332"/>
          </a:xfrm>
          <a:prstGeom prst="rect">
            <a:avLst/>
          </a:prstGeom>
          <a:noFill/>
        </p:spPr>
        <p:txBody>
          <a:bodyPr wrap="none" rtlCol="0">
            <a:spAutoFit/>
          </a:bodyPr>
          <a:lstStyle/>
          <a:p>
            <a:pPr eaLnBrk="1" hangingPunct="1"/>
            <a:r>
              <a:rPr lang="en-GB" sz="1800" dirty="0">
                <a:solidFill>
                  <a:schemeClr val="bg1"/>
                </a:solidFill>
                <a:cs typeface="Arial" pitchFamily="34" charset="0"/>
              </a:rPr>
              <a:t>15 µ</a:t>
            </a:r>
            <a:r>
              <a:rPr lang="en-GB" sz="1800" dirty="0" err="1">
                <a:solidFill>
                  <a:schemeClr val="bg1"/>
                </a:solidFill>
                <a:cs typeface="Arial" pitchFamily="34" charset="0"/>
              </a:rPr>
              <a:t>Sv</a:t>
            </a:r>
            <a:r>
              <a:rPr lang="en-GB" sz="1800" dirty="0">
                <a:solidFill>
                  <a:schemeClr val="bg1"/>
                </a:solidFill>
                <a:cs typeface="Arial" pitchFamily="34" charset="0"/>
              </a:rPr>
              <a:t>/h</a:t>
            </a:r>
          </a:p>
        </p:txBody>
      </p:sp>
      <p:sp>
        <p:nvSpPr>
          <p:cNvPr id="23" name="TextBox 22"/>
          <p:cNvSpPr txBox="1"/>
          <p:nvPr/>
        </p:nvSpPr>
        <p:spPr>
          <a:xfrm>
            <a:off x="1923867" y="3643314"/>
            <a:ext cx="1287532" cy="369332"/>
          </a:xfrm>
          <a:prstGeom prst="rect">
            <a:avLst/>
          </a:prstGeom>
          <a:noFill/>
        </p:spPr>
        <p:txBody>
          <a:bodyPr wrap="none" rtlCol="0">
            <a:spAutoFit/>
          </a:bodyPr>
          <a:lstStyle/>
          <a:p>
            <a:pPr eaLnBrk="1" hangingPunct="1"/>
            <a:r>
              <a:rPr lang="en-GB" sz="1800" b="1" dirty="0">
                <a:solidFill>
                  <a:srgbClr val="FFFF00"/>
                </a:solidFill>
                <a:cs typeface="Arial" pitchFamily="34" charset="0"/>
              </a:rPr>
              <a:t>450 </a:t>
            </a:r>
            <a:r>
              <a:rPr lang="en-GB" sz="1800" b="1" dirty="0" err="1">
                <a:solidFill>
                  <a:srgbClr val="FFFF00"/>
                </a:solidFill>
                <a:cs typeface="Arial" pitchFamily="34" charset="0"/>
              </a:rPr>
              <a:t>GeV</a:t>
            </a:r>
            <a:r>
              <a:rPr lang="en-GB" sz="1800" b="1" dirty="0">
                <a:solidFill>
                  <a:srgbClr val="FFFF00"/>
                </a:solidFill>
                <a:cs typeface="Arial" pitchFamily="34" charset="0"/>
              </a:rPr>
              <a:t>/c</a:t>
            </a:r>
          </a:p>
        </p:txBody>
      </p:sp>
      <p:sp>
        <p:nvSpPr>
          <p:cNvPr id="24" name="TextBox 23"/>
          <p:cNvSpPr txBox="1"/>
          <p:nvPr/>
        </p:nvSpPr>
        <p:spPr>
          <a:xfrm>
            <a:off x="7643834" y="3643314"/>
            <a:ext cx="1159292" cy="369332"/>
          </a:xfrm>
          <a:prstGeom prst="rect">
            <a:avLst/>
          </a:prstGeom>
          <a:noFill/>
        </p:spPr>
        <p:txBody>
          <a:bodyPr wrap="none" rtlCol="0">
            <a:spAutoFit/>
          </a:bodyPr>
          <a:lstStyle/>
          <a:p>
            <a:pPr eaLnBrk="1" hangingPunct="1"/>
            <a:r>
              <a:rPr lang="en-GB" sz="1800" b="1" dirty="0">
                <a:solidFill>
                  <a:srgbClr val="FFFF00"/>
                </a:solidFill>
                <a:cs typeface="Arial" pitchFamily="34" charset="0"/>
              </a:rPr>
              <a:t>24 </a:t>
            </a:r>
            <a:r>
              <a:rPr lang="en-GB" sz="1800" b="1" dirty="0" err="1">
                <a:solidFill>
                  <a:srgbClr val="FFFF00"/>
                </a:solidFill>
                <a:cs typeface="Arial" pitchFamily="34" charset="0"/>
              </a:rPr>
              <a:t>GeV</a:t>
            </a:r>
            <a:r>
              <a:rPr lang="en-GB" sz="1800" b="1" dirty="0">
                <a:solidFill>
                  <a:srgbClr val="FFFF00"/>
                </a:solidFill>
                <a:cs typeface="Arial" pitchFamily="34" charset="0"/>
              </a:rPr>
              <a:t>/c</a:t>
            </a:r>
          </a:p>
        </p:txBody>
      </p:sp>
      <p:sp>
        <p:nvSpPr>
          <p:cNvPr id="18" name="TextBox 17"/>
          <p:cNvSpPr txBox="1"/>
          <p:nvPr/>
        </p:nvSpPr>
        <p:spPr>
          <a:xfrm>
            <a:off x="2143108" y="142852"/>
            <a:ext cx="4857784" cy="707886"/>
          </a:xfrm>
          <a:prstGeom prst="rect">
            <a:avLst/>
          </a:prstGeom>
          <a:noFill/>
        </p:spPr>
        <p:txBody>
          <a:bodyPr wrap="square" rtlCol="0">
            <a:spAutoFit/>
          </a:bodyPr>
          <a:lstStyle/>
          <a:p>
            <a:pPr algn="ctr" eaLnBrk="1" hangingPunct="1"/>
            <a:r>
              <a:rPr lang="en-GB" sz="2000" b="1" dirty="0">
                <a:solidFill>
                  <a:srgbClr val="FE5831"/>
                </a:solidFill>
                <a:cs typeface="Arial" pitchFamily="34" charset="0"/>
              </a:rPr>
              <a:t>Dose rate mapping at beam height</a:t>
            </a:r>
          </a:p>
          <a:p>
            <a:pPr algn="ctr" eaLnBrk="1" hangingPunct="1"/>
            <a:r>
              <a:rPr lang="en-GB" sz="2000" b="1" dirty="0">
                <a:solidFill>
                  <a:srgbClr val="FE5831"/>
                </a:solidFill>
                <a:cs typeface="Arial" pitchFamily="34" charset="0"/>
              </a:rPr>
              <a:t>Comparison: 450 GeV/c </a:t>
            </a:r>
            <a:r>
              <a:rPr lang="en-GB" sz="2000" b="1" dirty="0" err="1">
                <a:solidFill>
                  <a:srgbClr val="FE5831"/>
                </a:solidFill>
                <a:cs typeface="Arial" pitchFamily="34" charset="0"/>
              </a:rPr>
              <a:t>vs</a:t>
            </a:r>
            <a:r>
              <a:rPr lang="en-GB" sz="2000" b="1" dirty="0">
                <a:solidFill>
                  <a:srgbClr val="FE5831"/>
                </a:solidFill>
                <a:cs typeface="Arial" pitchFamily="34" charset="0"/>
              </a:rPr>
              <a:t> 24 GeV/c</a:t>
            </a:r>
          </a:p>
        </p:txBody>
      </p:sp>
      <p:sp>
        <p:nvSpPr>
          <p:cNvPr id="25" name="TextBox 24"/>
          <p:cNvSpPr txBox="1"/>
          <p:nvPr/>
        </p:nvSpPr>
        <p:spPr>
          <a:xfrm>
            <a:off x="7929586" y="6072206"/>
            <a:ext cx="674862" cy="285752"/>
          </a:xfrm>
          <a:prstGeom prst="rect">
            <a:avLst/>
          </a:prstGeom>
          <a:noFill/>
        </p:spPr>
        <p:txBody>
          <a:bodyPr wrap="square" rtlCol="0">
            <a:spAutoFit/>
          </a:bodyPr>
          <a:lstStyle/>
          <a:p>
            <a:pPr eaLnBrk="1" hangingPunct="1"/>
            <a:r>
              <a:rPr lang="en-GB" sz="1200" dirty="0">
                <a:solidFill>
                  <a:schemeClr val="bg1"/>
                </a:solidFill>
                <a:cs typeface="Arial" pitchFamily="34" charset="0"/>
              </a:rPr>
              <a:t>µ</a:t>
            </a:r>
            <a:r>
              <a:rPr lang="en-GB" sz="1200" dirty="0" err="1">
                <a:solidFill>
                  <a:schemeClr val="bg1"/>
                </a:solidFill>
                <a:cs typeface="Arial" pitchFamily="34" charset="0"/>
              </a:rPr>
              <a:t>Sv</a:t>
            </a:r>
            <a:r>
              <a:rPr lang="en-GB" sz="1200" dirty="0">
                <a:solidFill>
                  <a:schemeClr val="bg1"/>
                </a:solidFill>
                <a:cs typeface="Arial" pitchFamily="34" charset="0"/>
              </a:rPr>
              <a:t>/h</a:t>
            </a:r>
          </a:p>
        </p:txBody>
      </p:sp>
      <p:sp>
        <p:nvSpPr>
          <p:cNvPr id="28" name="Rectangle 27"/>
          <p:cNvSpPr/>
          <p:nvPr/>
        </p:nvSpPr>
        <p:spPr>
          <a:xfrm>
            <a:off x="1692966" y="4000504"/>
            <a:ext cx="1521712" cy="276999"/>
          </a:xfrm>
          <a:prstGeom prst="rect">
            <a:avLst/>
          </a:prstGeom>
        </p:spPr>
        <p:txBody>
          <a:bodyPr wrap="square">
            <a:spAutoFit/>
          </a:bodyPr>
          <a:lstStyle/>
          <a:p>
            <a:pPr eaLnBrk="1" hangingPunct="1"/>
            <a:r>
              <a:rPr lang="en-US" sz="1200" dirty="0">
                <a:solidFill>
                  <a:srgbClr val="FFFF00"/>
                </a:solidFill>
                <a:cs typeface="Arial" pitchFamily="34" charset="0"/>
              </a:rPr>
              <a:t>10</a:t>
            </a:r>
            <a:r>
              <a:rPr lang="en-US" sz="1200" baseline="30000" dirty="0">
                <a:solidFill>
                  <a:srgbClr val="FFFF00"/>
                </a:solidFill>
                <a:cs typeface="Arial" pitchFamily="34" charset="0"/>
              </a:rPr>
              <a:t>10 </a:t>
            </a:r>
            <a:r>
              <a:rPr lang="en-US" sz="1200" dirty="0">
                <a:solidFill>
                  <a:srgbClr val="FFFF00"/>
                </a:solidFill>
                <a:cs typeface="Arial" pitchFamily="34" charset="0"/>
              </a:rPr>
              <a:t>particles/spill</a:t>
            </a:r>
            <a:endParaRPr lang="en-GB" sz="1200" dirty="0">
              <a:solidFill>
                <a:srgbClr val="FFFF00"/>
              </a:solidFill>
              <a:cs typeface="Arial" pitchFamily="34" charset="0"/>
            </a:endParaRPr>
          </a:p>
        </p:txBody>
      </p:sp>
      <p:sp>
        <p:nvSpPr>
          <p:cNvPr id="29" name="Rectangle 28"/>
          <p:cNvSpPr/>
          <p:nvPr/>
        </p:nvSpPr>
        <p:spPr>
          <a:xfrm>
            <a:off x="7643834" y="4000504"/>
            <a:ext cx="1357322" cy="276999"/>
          </a:xfrm>
          <a:prstGeom prst="rect">
            <a:avLst/>
          </a:prstGeom>
        </p:spPr>
        <p:txBody>
          <a:bodyPr wrap="square">
            <a:spAutoFit/>
          </a:bodyPr>
          <a:lstStyle/>
          <a:p>
            <a:pPr eaLnBrk="1" hangingPunct="1"/>
            <a:r>
              <a:rPr lang="en-US" sz="1200" dirty="0">
                <a:solidFill>
                  <a:srgbClr val="FFFF00"/>
                </a:solidFill>
                <a:cs typeface="Arial" pitchFamily="34" charset="0"/>
              </a:rPr>
              <a:t>10</a:t>
            </a:r>
            <a:r>
              <a:rPr lang="en-US" sz="1200" baseline="30000" dirty="0">
                <a:solidFill>
                  <a:srgbClr val="FFFF00"/>
                </a:solidFill>
                <a:cs typeface="Arial" pitchFamily="34" charset="0"/>
              </a:rPr>
              <a:t>11 </a:t>
            </a:r>
            <a:r>
              <a:rPr lang="en-US" sz="1200" dirty="0">
                <a:solidFill>
                  <a:srgbClr val="FFFF00"/>
                </a:solidFill>
                <a:cs typeface="Arial" pitchFamily="34" charset="0"/>
              </a:rPr>
              <a:t>particles/spill</a:t>
            </a:r>
            <a:endParaRPr lang="en-GB" sz="1200" dirty="0">
              <a:solidFill>
                <a:srgbClr val="FFFF00"/>
              </a:solidFill>
              <a:cs typeface="Arial" pitchFamily="34" charset="0"/>
            </a:endParaRPr>
          </a:p>
        </p:txBody>
      </p:sp>
      <p:sp>
        <p:nvSpPr>
          <p:cNvPr id="30" name="Slide Number Placeholder 29"/>
          <p:cNvSpPr>
            <a:spLocks noGrp="1"/>
          </p:cNvSpPr>
          <p:nvPr>
            <p:ph type="sldNum" sz="quarter" idx="12"/>
          </p:nvPr>
        </p:nvSpPr>
        <p:spPr/>
        <p:txBody>
          <a:bodyPr/>
          <a:lstStyle/>
          <a:p>
            <a:fld id="{FE633BE3-778C-4A69-9D14-20FB8C903CD0}" type="slidenum">
              <a:rPr lang="en-GB" smtClean="0">
                <a:solidFill>
                  <a:srgbClr val="04617B">
                    <a:shade val="90000"/>
                  </a:srgbClr>
                </a:solidFill>
              </a:rPr>
              <a:pPr/>
              <a:t>37</a:t>
            </a:fld>
            <a:endParaRPr lang="en-GB">
              <a:solidFill>
                <a:srgbClr val="04617B">
                  <a:shade val="90000"/>
                </a:srgbClr>
              </a:solidFill>
            </a:endParaRPr>
          </a:p>
        </p:txBody>
      </p:sp>
      <p:sp>
        <p:nvSpPr>
          <p:cNvPr id="2" name="TextBox 1"/>
          <p:cNvSpPr txBox="1"/>
          <p:nvPr/>
        </p:nvSpPr>
        <p:spPr>
          <a:xfrm>
            <a:off x="285150" y="908720"/>
            <a:ext cx="8607330" cy="646331"/>
          </a:xfrm>
          <a:prstGeom prst="rect">
            <a:avLst/>
          </a:prstGeom>
          <a:noFill/>
        </p:spPr>
        <p:txBody>
          <a:bodyPr wrap="square" rtlCol="0">
            <a:spAutoFit/>
          </a:bodyPr>
          <a:lstStyle/>
          <a:p>
            <a:pPr eaLnBrk="1" hangingPunct="1"/>
            <a:r>
              <a:rPr lang="de-CH" sz="1800" dirty="0">
                <a:solidFill>
                  <a:schemeClr val="bg1"/>
                </a:solidFill>
                <a:cs typeface="Arial" pitchFamily="34" charset="0"/>
              </a:rPr>
              <a:t>Example to show the muon dominance downstream of thick shielding construction  in high-energy facilities </a:t>
            </a:r>
            <a:endParaRPr lang="en-GB" sz="1800" dirty="0">
              <a:solidFill>
                <a:schemeClr val="bg1"/>
              </a:solidFill>
              <a:cs typeface="Arial" pitchFamily="34" charset="0"/>
            </a:endParaRPr>
          </a:p>
        </p:txBody>
      </p:sp>
      <p:pic>
        <p:nvPicPr>
          <p:cNvPr id="12493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9832" y="1560398"/>
            <a:ext cx="3312368" cy="3431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25"/>
          <p:cNvSpPr txBox="1"/>
          <p:nvPr/>
        </p:nvSpPr>
        <p:spPr>
          <a:xfrm>
            <a:off x="4788024" y="6546830"/>
            <a:ext cx="2664296" cy="338554"/>
          </a:xfrm>
          <a:prstGeom prst="rect">
            <a:avLst/>
          </a:prstGeom>
          <a:noFill/>
        </p:spPr>
        <p:txBody>
          <a:bodyPr wrap="square" rtlCol="0">
            <a:spAutoFit/>
          </a:bodyPr>
          <a:lstStyle/>
          <a:p>
            <a:r>
              <a:rPr lang="en-GB" sz="1600" dirty="0">
                <a:solidFill>
                  <a:schemeClr val="bg1"/>
                </a:solidFill>
              </a:rPr>
              <a:t>Courtesy of E. </a:t>
            </a:r>
            <a:r>
              <a:rPr lang="en-GB" sz="1600" dirty="0" err="1">
                <a:solidFill>
                  <a:schemeClr val="bg1"/>
                </a:solidFill>
              </a:rPr>
              <a:t>Feldbaumer</a:t>
            </a:r>
            <a:endParaRPr lang="en-GB" sz="1600" dirty="0">
              <a:solidFill>
                <a:schemeClr val="bg1"/>
              </a:solidFill>
            </a:endParaRPr>
          </a:p>
        </p:txBody>
      </p:sp>
    </p:spTree>
    <p:extLst>
      <p:ext uri="{BB962C8B-B14F-4D97-AF65-F5344CB8AC3E}">
        <p14:creationId xmlns:p14="http://schemas.microsoft.com/office/powerpoint/2010/main" val="162507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24931"/>
                                        </p:tgtEl>
                                        <p:attrNameLst>
                                          <p:attrName>style.visibility</p:attrName>
                                        </p:attrNameLst>
                                      </p:cBhvr>
                                      <p:to>
                                        <p:strVal val="visible"/>
                                      </p:to>
                                    </p:set>
                                    <p:animEffect transition="in" filter="fade">
                                      <p:cBhvr>
                                        <p:cTn id="10" dur="500"/>
                                        <p:tgtEl>
                                          <p:spTgt spid="124931"/>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1000" fill="hold"/>
                                        <p:tgtEl>
                                          <p:spTgt spid="124931"/>
                                        </p:tgtEl>
                                      </p:cBhvr>
                                      <p:by x="50000" y="50000"/>
                                    </p:animScale>
                                  </p:childTnLst>
                                </p:cTn>
                              </p:par>
                              <p:par>
                                <p:cTn id="15" presetID="42" presetClass="path" presetSubtype="0" accel="50000" decel="50000" fill="hold" nodeType="withEffect">
                                  <p:stCondLst>
                                    <p:cond delay="0"/>
                                  </p:stCondLst>
                                  <p:childTnLst>
                                    <p:animMotion origin="layout" path="M 5E-6 4.68764E-6 L -0.34636 -0.11407 " pathEditMode="relative" rAng="0" ptsTypes="AA">
                                      <p:cBhvr>
                                        <p:cTn id="16" dur="1000" fill="hold"/>
                                        <p:tgtEl>
                                          <p:spTgt spid="124931"/>
                                        </p:tgtEl>
                                        <p:attrNameLst>
                                          <p:attrName>ppt_x</p:attrName>
                                          <p:attrName>ppt_y</p:attrName>
                                        </p:attrNameLst>
                                      </p:cBhvr>
                                      <p:rCtr x="-17326" y="-5715"/>
                                    </p:animMotion>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par>
                                <p:cTn id="49" presetID="10" presetClass="entr" presetSubtype="0"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par>
                                <p:cTn id="58" presetID="10" presetClass="entr" presetSubtype="0"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2" grpId="0"/>
      <p:bldP spid="23" grpId="0"/>
      <p:bldP spid="24" grpId="0"/>
      <p:bldP spid="25" grpId="0"/>
      <p:bldP spid="28" grpId="0"/>
      <p:bldP spid="29" grpId="0"/>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196752"/>
            <a:ext cx="8784976" cy="49685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Chart 13"/>
          <p:cNvGraphicFramePr>
            <a:graphicFrameLocks noGrp="1"/>
          </p:cNvGraphicFramePr>
          <p:nvPr>
            <p:extLst>
              <p:ext uri="{D42A27DB-BD31-4B8C-83A1-F6EECF244321}">
                <p14:modId xmlns:p14="http://schemas.microsoft.com/office/powerpoint/2010/main" val="2218519959"/>
              </p:ext>
            </p:extLst>
          </p:nvPr>
        </p:nvGraphicFramePr>
        <p:xfrm>
          <a:off x="357158" y="1357298"/>
          <a:ext cx="8372414" cy="4759890"/>
        </p:xfrm>
        <a:graphic>
          <a:graphicData uri="http://schemas.openxmlformats.org/drawingml/2006/chart">
            <c:chart xmlns:c="http://schemas.openxmlformats.org/drawingml/2006/chart" xmlns:r="http://schemas.openxmlformats.org/officeDocument/2006/relationships" r:id="rId3"/>
          </a:graphicData>
        </a:graphic>
      </p:graphicFrame>
      <p:sp>
        <p:nvSpPr>
          <p:cNvPr id="12" name="Slide Number Placeholder 11"/>
          <p:cNvSpPr>
            <a:spLocks noGrp="1"/>
          </p:cNvSpPr>
          <p:nvPr>
            <p:ph type="sldNum" sz="quarter" idx="12"/>
          </p:nvPr>
        </p:nvSpPr>
        <p:spPr/>
        <p:txBody>
          <a:bodyPr/>
          <a:lstStyle/>
          <a:p>
            <a:fld id="{FE633BE3-778C-4A69-9D14-20FB8C903CD0}" type="slidenum">
              <a:rPr lang="en-GB" smtClean="0">
                <a:solidFill>
                  <a:srgbClr val="04617B">
                    <a:shade val="90000"/>
                  </a:srgbClr>
                </a:solidFill>
              </a:rPr>
              <a:pPr/>
              <a:t>38</a:t>
            </a:fld>
            <a:endParaRPr lang="en-GB">
              <a:solidFill>
                <a:srgbClr val="04617B">
                  <a:shade val="90000"/>
                </a:srgbClr>
              </a:solidFill>
            </a:endParaRPr>
          </a:p>
        </p:txBody>
      </p:sp>
      <p:sp>
        <p:nvSpPr>
          <p:cNvPr id="18" name="Title 1"/>
          <p:cNvSpPr txBox="1">
            <a:spLocks/>
          </p:cNvSpPr>
          <p:nvPr/>
        </p:nvSpPr>
        <p:spPr>
          <a:xfrm>
            <a:off x="642910" y="142852"/>
            <a:ext cx="7745514" cy="1143000"/>
          </a:xfrm>
          <a:prstGeom prst="rect">
            <a:avLst/>
          </a:prstGeom>
        </p:spPr>
        <p:txBody>
          <a:bodyPr vert="horz" lIns="0" rIns="0" bIns="0" anchor="ctr">
            <a:normAutofit fontScale="82500" lnSpcReduction="10000"/>
          </a:bodyPr>
          <a:lstStyle/>
          <a:p>
            <a:pPr algn="ctr" eaLnBrk="1" fontAlgn="auto" hangingPunct="1">
              <a:spcAft>
                <a:spcPts val="0"/>
              </a:spcAft>
              <a:defRPr/>
            </a:pPr>
            <a:r>
              <a:rPr lang="en-GB" sz="3200" dirty="0">
                <a:solidFill>
                  <a:srgbClr val="FFFF00"/>
                </a:solidFill>
                <a:latin typeface="Calibri"/>
                <a:ea typeface="+mj-ea"/>
                <a:cs typeface="+mj-cs"/>
              </a:rPr>
              <a:t>Spectra behind experimental setup consisting of a 50 cm copper target + 2 m of air  + 4 m of iron dump </a:t>
            </a:r>
            <a:br>
              <a:rPr lang="en-GB" sz="3200" dirty="0">
                <a:solidFill>
                  <a:srgbClr val="FFFF00"/>
                </a:solidFill>
                <a:latin typeface="Calibri"/>
                <a:ea typeface="+mj-ea"/>
                <a:cs typeface="+mj-cs"/>
              </a:rPr>
            </a:br>
            <a:endParaRPr lang="en-GB" sz="3200" dirty="0">
              <a:solidFill>
                <a:srgbClr val="FFFF00"/>
              </a:solidFill>
              <a:latin typeface="Calibri"/>
              <a:ea typeface="+mj-ea"/>
              <a:cs typeface="+mj-cs"/>
            </a:endParaRPr>
          </a:p>
        </p:txBody>
      </p:sp>
      <p:sp>
        <p:nvSpPr>
          <p:cNvPr id="6" name="TextBox 5"/>
          <p:cNvSpPr txBox="1"/>
          <p:nvPr/>
        </p:nvSpPr>
        <p:spPr>
          <a:xfrm>
            <a:off x="4788024" y="6546830"/>
            <a:ext cx="2664296" cy="338554"/>
          </a:xfrm>
          <a:prstGeom prst="rect">
            <a:avLst/>
          </a:prstGeom>
          <a:noFill/>
        </p:spPr>
        <p:txBody>
          <a:bodyPr wrap="square" rtlCol="0">
            <a:spAutoFit/>
          </a:bodyPr>
          <a:lstStyle/>
          <a:p>
            <a:r>
              <a:rPr lang="en-GB" sz="1600" dirty="0"/>
              <a:t>Courtesy of E. </a:t>
            </a:r>
            <a:r>
              <a:rPr lang="en-GB" sz="1600" dirty="0" err="1"/>
              <a:t>Feldbaumer</a:t>
            </a:r>
            <a:endParaRPr lang="en-GB" sz="1600" dirty="0"/>
          </a:p>
        </p:txBody>
      </p:sp>
    </p:spTree>
    <p:extLst>
      <p:ext uri="{BB962C8B-B14F-4D97-AF65-F5344CB8AC3E}">
        <p14:creationId xmlns:p14="http://schemas.microsoft.com/office/powerpoint/2010/main" val="26592123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25643"/>
            <a:ext cx="7643866" cy="646331"/>
          </a:xfrm>
          <a:prstGeom prst="rect">
            <a:avLst/>
          </a:prstGeom>
          <a:noFill/>
        </p:spPr>
        <p:txBody>
          <a:bodyPr wrap="square" rtlCol="0">
            <a:spAutoFit/>
          </a:bodyPr>
          <a:lstStyle/>
          <a:p>
            <a:pPr algn="ctr" eaLnBrk="1" hangingPunct="1"/>
            <a:r>
              <a:rPr lang="en-US" sz="1800" b="1" dirty="0">
                <a:solidFill>
                  <a:srgbClr val="FF9393"/>
                </a:solidFill>
                <a:cs typeface="Arial" pitchFamily="34" charset="0"/>
              </a:rPr>
              <a:t>Rough estimates for the muon dose as a function of shielding strength (collimated beam assumed) </a:t>
            </a:r>
          </a:p>
        </p:txBody>
      </p:sp>
      <p:sp>
        <p:nvSpPr>
          <p:cNvPr id="5" name="TextBox 4"/>
          <p:cNvSpPr txBox="1"/>
          <p:nvPr/>
        </p:nvSpPr>
        <p:spPr>
          <a:xfrm>
            <a:off x="2538582" y="5229200"/>
            <a:ext cx="4572032" cy="307777"/>
          </a:xfrm>
          <a:prstGeom prst="rect">
            <a:avLst/>
          </a:prstGeom>
          <a:noFill/>
        </p:spPr>
        <p:txBody>
          <a:bodyPr wrap="square" rtlCol="0">
            <a:spAutoFit/>
          </a:bodyPr>
          <a:lstStyle/>
          <a:p>
            <a:pPr algn="ctr" eaLnBrk="1" hangingPunct="1"/>
            <a:r>
              <a:rPr lang="en-US" sz="1400" dirty="0">
                <a:solidFill>
                  <a:srgbClr val="FFFF00"/>
                </a:solidFill>
                <a:cs typeface="Arial" pitchFamily="34" charset="0"/>
              </a:rPr>
              <a:t>Concrete shielding strength = Iron strength*2.6</a:t>
            </a:r>
          </a:p>
        </p:txBody>
      </p:sp>
      <p:sp>
        <p:nvSpPr>
          <p:cNvPr id="7" name="TextBox 6"/>
          <p:cNvSpPr txBox="1"/>
          <p:nvPr/>
        </p:nvSpPr>
        <p:spPr>
          <a:xfrm>
            <a:off x="71406" y="622429"/>
            <a:ext cx="8929750" cy="646331"/>
          </a:xfrm>
          <a:prstGeom prst="rect">
            <a:avLst/>
          </a:prstGeom>
          <a:noFill/>
        </p:spPr>
        <p:txBody>
          <a:bodyPr wrap="square" rtlCol="0">
            <a:spAutoFit/>
          </a:bodyPr>
          <a:lstStyle/>
          <a:p>
            <a:pPr eaLnBrk="1" hangingPunct="1"/>
            <a:r>
              <a:rPr lang="en-US" sz="1800" dirty="0">
                <a:solidFill>
                  <a:schemeClr val="bg1"/>
                </a:solidFill>
                <a:cs typeface="Arial" pitchFamily="34" charset="0"/>
              </a:rPr>
              <a:t>The given shielding strength does not include the 4 m of iron between the target and the reference point. </a:t>
            </a:r>
          </a:p>
        </p:txBody>
      </p:sp>
      <p:sp>
        <p:nvSpPr>
          <p:cNvPr id="8" name="TextBox 7"/>
          <p:cNvSpPr txBox="1"/>
          <p:nvPr/>
        </p:nvSpPr>
        <p:spPr>
          <a:xfrm>
            <a:off x="179511" y="5680993"/>
            <a:ext cx="4248473" cy="1077218"/>
          </a:xfrm>
          <a:prstGeom prst="rect">
            <a:avLst/>
          </a:prstGeom>
          <a:noFill/>
        </p:spPr>
        <p:txBody>
          <a:bodyPr wrap="square" rtlCol="0">
            <a:spAutoFit/>
          </a:bodyPr>
          <a:lstStyle/>
          <a:p>
            <a:pPr eaLnBrk="1" hangingPunct="1"/>
            <a:r>
              <a:rPr lang="en-US" sz="1600" dirty="0">
                <a:solidFill>
                  <a:schemeClr val="bg1"/>
                </a:solidFill>
                <a:cs typeface="Arial" pitchFamily="34" charset="0"/>
              </a:rPr>
              <a:t>Assuming a beam intensity of 1E11 p/s we would need the following amount of shielding to remain below 2.5 uSv/h (non designated area) a locations downstream the dump</a:t>
            </a:r>
          </a:p>
        </p:txBody>
      </p:sp>
      <p:sp>
        <p:nvSpPr>
          <p:cNvPr id="13" name="TextBox 12"/>
          <p:cNvSpPr txBox="1"/>
          <p:nvPr/>
        </p:nvSpPr>
        <p:spPr>
          <a:xfrm>
            <a:off x="5400662" y="5940569"/>
            <a:ext cx="4283906" cy="584775"/>
          </a:xfrm>
          <a:prstGeom prst="rect">
            <a:avLst/>
          </a:prstGeom>
          <a:noFill/>
        </p:spPr>
        <p:txBody>
          <a:bodyPr wrap="square" rtlCol="0">
            <a:spAutoFit/>
          </a:bodyPr>
          <a:lstStyle/>
          <a:p>
            <a:pPr eaLnBrk="1" hangingPunct="1"/>
            <a:r>
              <a:rPr lang="en-US" sz="1600" dirty="0">
                <a:solidFill>
                  <a:schemeClr val="bg1"/>
                </a:solidFill>
                <a:cs typeface="Arial" pitchFamily="34" charset="0"/>
              </a:rPr>
              <a:t>~ 100 m of additional iron for 450 GeV/c</a:t>
            </a:r>
          </a:p>
          <a:p>
            <a:pPr eaLnBrk="1" hangingPunct="1"/>
            <a:r>
              <a:rPr lang="en-US" sz="1600" dirty="0">
                <a:solidFill>
                  <a:schemeClr val="bg1"/>
                </a:solidFill>
                <a:cs typeface="Arial" pitchFamily="34" charset="0"/>
              </a:rPr>
              <a:t>~ 5 m of additional iron for 24 GeV/c</a:t>
            </a:r>
          </a:p>
        </p:txBody>
      </p:sp>
      <p:pic>
        <p:nvPicPr>
          <p:cNvPr id="1030" name="Picture 6"/>
          <p:cNvPicPr>
            <a:picLocks noChangeAspect="1" noChangeArrowheads="1"/>
          </p:cNvPicPr>
          <p:nvPr/>
        </p:nvPicPr>
        <p:blipFill>
          <a:blip r:embed="rId3" cstate="print"/>
          <a:srcRect/>
          <a:stretch>
            <a:fillRect/>
          </a:stretch>
        </p:blipFill>
        <p:spPr bwMode="auto">
          <a:xfrm>
            <a:off x="827584" y="1290550"/>
            <a:ext cx="7602068" cy="3995838"/>
          </a:xfrm>
          <a:prstGeom prst="rect">
            <a:avLst/>
          </a:prstGeom>
          <a:noFill/>
          <a:ln w="9525">
            <a:noFill/>
            <a:miter lim="800000"/>
            <a:headEnd/>
            <a:tailEnd/>
          </a:ln>
          <a:effectLst/>
        </p:spPr>
      </p:pic>
      <p:sp>
        <p:nvSpPr>
          <p:cNvPr id="2" name="Slide Number Placeholder 1"/>
          <p:cNvSpPr>
            <a:spLocks noGrp="1"/>
          </p:cNvSpPr>
          <p:nvPr>
            <p:ph type="sldNum" sz="quarter" idx="12"/>
          </p:nvPr>
        </p:nvSpPr>
        <p:spPr/>
        <p:txBody>
          <a:bodyPr/>
          <a:lstStyle/>
          <a:p>
            <a:pPr>
              <a:defRPr/>
            </a:pPr>
            <a:fld id="{83CB94ED-5EC9-4960-915A-F9EF0AA6CC3C}" type="slidenum">
              <a:rPr lang="en-US" smtClean="0">
                <a:solidFill>
                  <a:srgbClr val="04617B">
                    <a:shade val="90000"/>
                  </a:srgbClr>
                </a:solidFill>
              </a:rPr>
              <a:pPr>
                <a:defRPr/>
              </a:pPr>
              <a:t>39</a:t>
            </a:fld>
            <a:endParaRPr lang="en-US">
              <a:solidFill>
                <a:srgbClr val="04617B">
                  <a:shade val="90000"/>
                </a:srgbClr>
              </a:solidFill>
            </a:endParaRPr>
          </a:p>
        </p:txBody>
      </p:sp>
      <p:sp>
        <p:nvSpPr>
          <p:cNvPr id="3" name="Right Arrow 2"/>
          <p:cNvSpPr/>
          <p:nvPr/>
        </p:nvSpPr>
        <p:spPr>
          <a:xfrm>
            <a:off x="4552422" y="5940569"/>
            <a:ext cx="739658"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223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30"/>
                                        </p:tgtEl>
                                        <p:attrNameLst>
                                          <p:attrName>style.visibility</p:attrName>
                                        </p:attrNameLst>
                                      </p:cBhvr>
                                      <p:to>
                                        <p:strVal val="visible"/>
                                      </p:to>
                                    </p:set>
                                    <p:animEffect transition="in" filter="fade">
                                      <p:cBhvr>
                                        <p:cTn id="10" dur="500"/>
                                        <p:tgtEl>
                                          <p:spTgt spid="10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13" grpId="0"/>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14F2139-6FF7-4C8E-B1D7-E030A2CB1828}" type="slidenum">
              <a:rPr lang="en-GB" smtClean="0"/>
              <a:pPr/>
              <a:t>4</a:t>
            </a:fld>
            <a:endParaRPr lang="en-GB"/>
          </a:p>
        </p:txBody>
      </p:sp>
      <p:pic>
        <p:nvPicPr>
          <p:cNvPr id="72" name="Picture 4" descr="members"/>
          <p:cNvPicPr>
            <a:picLocks noChangeAspect="1" noChangeArrowheads="1"/>
          </p:cNvPicPr>
          <p:nvPr/>
        </p:nvPicPr>
        <p:blipFill>
          <a:blip r:embed="rId4" cstate="print"/>
          <a:srcRect/>
          <a:stretch>
            <a:fillRect/>
          </a:stretch>
        </p:blipFill>
        <p:spPr bwMode="auto">
          <a:xfrm>
            <a:off x="14287" y="0"/>
            <a:ext cx="9144000" cy="6032500"/>
          </a:xfrm>
          <a:prstGeom prst="rect">
            <a:avLst/>
          </a:prstGeom>
          <a:noFill/>
          <a:ln w="9525">
            <a:noFill/>
            <a:miter lim="800000"/>
            <a:headEnd/>
            <a:tailEnd/>
          </a:ln>
        </p:spPr>
      </p:pic>
      <p:sp>
        <p:nvSpPr>
          <p:cNvPr id="73" name="Rectangle 3"/>
          <p:cNvSpPr txBox="1">
            <a:spLocks noChangeArrowheads="1"/>
          </p:cNvSpPr>
          <p:nvPr/>
        </p:nvSpPr>
        <p:spPr bwMode="auto">
          <a:xfrm>
            <a:off x="609600" y="487363"/>
            <a:ext cx="7953375" cy="571500"/>
          </a:xfrm>
          <a:prstGeom prst="rect">
            <a:avLst/>
          </a:prstGeom>
          <a:noFill/>
          <a:ln w="9525">
            <a:noFill/>
            <a:miter lim="800000"/>
            <a:headEnd/>
            <a:tailEnd/>
          </a:ln>
          <a:effectLst/>
        </p:spPr>
        <p:txBody>
          <a:bodyPr/>
          <a:lstStyle/>
          <a:p>
            <a:pPr marL="342900" indent="-342900" algn="ctr" fontAlgn="auto">
              <a:spcBef>
                <a:spcPct val="20000"/>
              </a:spcBef>
              <a:spcAft>
                <a:spcPts val="0"/>
              </a:spcAft>
              <a:defRPr/>
            </a:pPr>
            <a:r>
              <a:rPr lang="en-US" kern="0" dirty="0">
                <a:solidFill>
                  <a:srgbClr val="FFFFFF"/>
                </a:solidFill>
                <a:effectLst>
                  <a:outerShdw blurRad="38100" dist="38100" dir="2700000" algn="tl">
                    <a:srgbClr val="000000">
                      <a:alpha val="43137"/>
                    </a:srgbClr>
                  </a:outerShdw>
                </a:effectLst>
                <a:cs typeface="Calibri" pitchFamily="34" charset="0"/>
              </a:rPr>
              <a:t>Intergovernmental Organization</a:t>
            </a:r>
          </a:p>
        </p:txBody>
      </p:sp>
      <p:pic>
        <p:nvPicPr>
          <p:cNvPr id="74" name="Picture 6" descr="CERN400"/>
          <p:cNvPicPr>
            <a:picLocks noChangeAspect="1" noChangeArrowheads="1"/>
          </p:cNvPicPr>
          <p:nvPr/>
        </p:nvPicPr>
        <p:blipFill>
          <a:blip r:embed="rId5" cstate="print"/>
          <a:srcRect/>
          <a:stretch>
            <a:fillRect/>
          </a:stretch>
        </p:blipFill>
        <p:spPr bwMode="auto">
          <a:xfrm>
            <a:off x="3779838" y="3573463"/>
            <a:ext cx="360362" cy="360362"/>
          </a:xfrm>
          <a:prstGeom prst="rect">
            <a:avLst/>
          </a:prstGeom>
          <a:noFill/>
          <a:ln w="9525">
            <a:noFill/>
            <a:miter lim="800000"/>
            <a:headEnd/>
            <a:tailEnd/>
          </a:ln>
        </p:spPr>
      </p:pic>
      <p:pic>
        <p:nvPicPr>
          <p:cNvPr id="75" name="Picture 5" descr="region-aerienne"/>
          <p:cNvPicPr>
            <a:picLocks noChangeAspect="1" noChangeArrowheads="1"/>
          </p:cNvPicPr>
          <p:nvPr/>
        </p:nvPicPr>
        <p:blipFill>
          <a:blip r:embed="rId6" cstate="print"/>
          <a:srcRect/>
          <a:stretch>
            <a:fillRect/>
          </a:stretch>
        </p:blipFill>
        <p:spPr bwMode="auto">
          <a:xfrm>
            <a:off x="0" y="0"/>
            <a:ext cx="9144000" cy="6858000"/>
          </a:xfrm>
          <a:prstGeom prst="rect">
            <a:avLst/>
          </a:prstGeom>
          <a:noFill/>
          <a:ln w="9525">
            <a:noFill/>
            <a:miter lim="800000"/>
            <a:headEnd/>
            <a:tailEnd/>
          </a:ln>
        </p:spPr>
      </p:pic>
      <p:grpSp>
        <p:nvGrpSpPr>
          <p:cNvPr id="76" name="Group 48"/>
          <p:cNvGrpSpPr>
            <a:grpSpLocks/>
          </p:cNvGrpSpPr>
          <p:nvPr/>
        </p:nvGrpSpPr>
        <p:grpSpPr bwMode="auto">
          <a:xfrm>
            <a:off x="1209675" y="2286000"/>
            <a:ext cx="7918450" cy="2933700"/>
            <a:chOff x="772" y="1456"/>
            <a:chExt cx="4988" cy="1848"/>
          </a:xfrm>
        </p:grpSpPr>
        <p:sp>
          <p:nvSpPr>
            <p:cNvPr id="77" name="Line 9"/>
            <p:cNvSpPr>
              <a:spLocks noChangeShapeType="1"/>
            </p:cNvSpPr>
            <p:nvPr/>
          </p:nvSpPr>
          <p:spPr bwMode="auto">
            <a:xfrm>
              <a:off x="772" y="1458"/>
              <a:ext cx="136" cy="0"/>
            </a:xfrm>
            <a:prstGeom prst="line">
              <a:avLst/>
            </a:prstGeom>
            <a:noFill/>
            <a:ln w="38100">
              <a:solidFill>
                <a:srgbClr val="FF0000"/>
              </a:solidFill>
              <a:round/>
              <a:headEnd/>
              <a:tailEnd/>
            </a:ln>
          </p:spPr>
          <p:txBody>
            <a:bodyPr/>
            <a:lstStyle/>
            <a:p>
              <a:endParaRPr lang="en-GB">
                <a:solidFill>
                  <a:srgbClr val="000000"/>
                </a:solidFill>
              </a:endParaRPr>
            </a:p>
          </p:txBody>
        </p:sp>
        <p:sp>
          <p:nvSpPr>
            <p:cNvPr id="78" name="Line 10"/>
            <p:cNvSpPr>
              <a:spLocks noChangeShapeType="1"/>
            </p:cNvSpPr>
            <p:nvPr/>
          </p:nvSpPr>
          <p:spPr bwMode="auto">
            <a:xfrm>
              <a:off x="896" y="1456"/>
              <a:ext cx="20" cy="104"/>
            </a:xfrm>
            <a:prstGeom prst="line">
              <a:avLst/>
            </a:prstGeom>
            <a:noFill/>
            <a:ln w="38100">
              <a:solidFill>
                <a:srgbClr val="FF0000"/>
              </a:solidFill>
              <a:round/>
              <a:headEnd/>
              <a:tailEnd/>
            </a:ln>
          </p:spPr>
          <p:txBody>
            <a:bodyPr/>
            <a:lstStyle/>
            <a:p>
              <a:endParaRPr lang="en-GB">
                <a:solidFill>
                  <a:srgbClr val="000000"/>
                </a:solidFill>
              </a:endParaRPr>
            </a:p>
          </p:txBody>
        </p:sp>
        <p:sp>
          <p:nvSpPr>
            <p:cNvPr id="79" name="Line 11"/>
            <p:cNvSpPr>
              <a:spLocks noChangeShapeType="1"/>
            </p:cNvSpPr>
            <p:nvPr/>
          </p:nvSpPr>
          <p:spPr bwMode="auto">
            <a:xfrm flipV="1">
              <a:off x="916" y="1496"/>
              <a:ext cx="204" cy="60"/>
            </a:xfrm>
            <a:prstGeom prst="line">
              <a:avLst/>
            </a:prstGeom>
            <a:noFill/>
            <a:ln w="38100">
              <a:solidFill>
                <a:srgbClr val="FF0000"/>
              </a:solidFill>
              <a:round/>
              <a:headEnd/>
              <a:tailEnd/>
            </a:ln>
          </p:spPr>
          <p:txBody>
            <a:bodyPr/>
            <a:lstStyle/>
            <a:p>
              <a:endParaRPr lang="en-GB">
                <a:solidFill>
                  <a:srgbClr val="000000"/>
                </a:solidFill>
              </a:endParaRPr>
            </a:p>
          </p:txBody>
        </p:sp>
        <p:sp>
          <p:nvSpPr>
            <p:cNvPr id="80" name="Line 12"/>
            <p:cNvSpPr>
              <a:spLocks noChangeShapeType="1"/>
            </p:cNvSpPr>
            <p:nvPr/>
          </p:nvSpPr>
          <p:spPr bwMode="auto">
            <a:xfrm>
              <a:off x="1120" y="1500"/>
              <a:ext cx="344" cy="108"/>
            </a:xfrm>
            <a:prstGeom prst="line">
              <a:avLst/>
            </a:prstGeom>
            <a:noFill/>
            <a:ln w="38100">
              <a:solidFill>
                <a:srgbClr val="FF0000"/>
              </a:solidFill>
              <a:round/>
              <a:headEnd/>
              <a:tailEnd/>
            </a:ln>
          </p:spPr>
          <p:txBody>
            <a:bodyPr/>
            <a:lstStyle/>
            <a:p>
              <a:endParaRPr lang="en-GB">
                <a:solidFill>
                  <a:srgbClr val="000000"/>
                </a:solidFill>
              </a:endParaRPr>
            </a:p>
          </p:txBody>
        </p:sp>
        <p:sp>
          <p:nvSpPr>
            <p:cNvPr id="81" name="Line 13"/>
            <p:cNvSpPr>
              <a:spLocks noChangeShapeType="1"/>
            </p:cNvSpPr>
            <p:nvPr/>
          </p:nvSpPr>
          <p:spPr bwMode="auto">
            <a:xfrm>
              <a:off x="1452" y="1604"/>
              <a:ext cx="144" cy="24"/>
            </a:xfrm>
            <a:prstGeom prst="line">
              <a:avLst/>
            </a:prstGeom>
            <a:noFill/>
            <a:ln w="38100">
              <a:solidFill>
                <a:srgbClr val="FF0000"/>
              </a:solidFill>
              <a:round/>
              <a:headEnd/>
              <a:tailEnd/>
            </a:ln>
          </p:spPr>
          <p:txBody>
            <a:bodyPr/>
            <a:lstStyle/>
            <a:p>
              <a:endParaRPr lang="en-GB">
                <a:solidFill>
                  <a:srgbClr val="000000"/>
                </a:solidFill>
              </a:endParaRPr>
            </a:p>
          </p:txBody>
        </p:sp>
        <p:sp>
          <p:nvSpPr>
            <p:cNvPr id="82" name="Line 14"/>
            <p:cNvSpPr>
              <a:spLocks noChangeShapeType="1"/>
            </p:cNvSpPr>
            <p:nvPr/>
          </p:nvSpPr>
          <p:spPr bwMode="auto">
            <a:xfrm flipV="1">
              <a:off x="1252" y="1628"/>
              <a:ext cx="348" cy="204"/>
            </a:xfrm>
            <a:prstGeom prst="line">
              <a:avLst/>
            </a:prstGeom>
            <a:noFill/>
            <a:ln w="38100">
              <a:solidFill>
                <a:srgbClr val="FF0000"/>
              </a:solidFill>
              <a:round/>
              <a:headEnd/>
              <a:tailEnd/>
            </a:ln>
          </p:spPr>
          <p:txBody>
            <a:bodyPr/>
            <a:lstStyle/>
            <a:p>
              <a:endParaRPr lang="en-GB">
                <a:solidFill>
                  <a:srgbClr val="000000"/>
                </a:solidFill>
              </a:endParaRPr>
            </a:p>
          </p:txBody>
        </p:sp>
        <p:sp>
          <p:nvSpPr>
            <p:cNvPr id="83" name="Line 15"/>
            <p:cNvSpPr>
              <a:spLocks noChangeShapeType="1"/>
            </p:cNvSpPr>
            <p:nvPr/>
          </p:nvSpPr>
          <p:spPr bwMode="auto">
            <a:xfrm flipV="1">
              <a:off x="1260" y="1812"/>
              <a:ext cx="532" cy="16"/>
            </a:xfrm>
            <a:prstGeom prst="line">
              <a:avLst/>
            </a:prstGeom>
            <a:noFill/>
            <a:ln w="38100">
              <a:solidFill>
                <a:srgbClr val="FF0000"/>
              </a:solidFill>
              <a:round/>
              <a:headEnd/>
              <a:tailEnd/>
            </a:ln>
          </p:spPr>
          <p:txBody>
            <a:bodyPr/>
            <a:lstStyle/>
            <a:p>
              <a:endParaRPr lang="en-GB">
                <a:solidFill>
                  <a:srgbClr val="000000"/>
                </a:solidFill>
              </a:endParaRPr>
            </a:p>
          </p:txBody>
        </p:sp>
        <p:sp>
          <p:nvSpPr>
            <p:cNvPr id="84" name="Line 16"/>
            <p:cNvSpPr>
              <a:spLocks noChangeShapeType="1"/>
            </p:cNvSpPr>
            <p:nvPr/>
          </p:nvSpPr>
          <p:spPr bwMode="auto">
            <a:xfrm>
              <a:off x="1776" y="1812"/>
              <a:ext cx="284" cy="92"/>
            </a:xfrm>
            <a:prstGeom prst="line">
              <a:avLst/>
            </a:prstGeom>
            <a:noFill/>
            <a:ln w="38100">
              <a:solidFill>
                <a:srgbClr val="FF0000"/>
              </a:solidFill>
              <a:round/>
              <a:headEnd/>
              <a:tailEnd/>
            </a:ln>
          </p:spPr>
          <p:txBody>
            <a:bodyPr/>
            <a:lstStyle/>
            <a:p>
              <a:endParaRPr lang="en-GB">
                <a:solidFill>
                  <a:srgbClr val="000000"/>
                </a:solidFill>
              </a:endParaRPr>
            </a:p>
          </p:txBody>
        </p:sp>
        <p:sp>
          <p:nvSpPr>
            <p:cNvPr id="85" name="Line 17"/>
            <p:cNvSpPr>
              <a:spLocks noChangeShapeType="1"/>
            </p:cNvSpPr>
            <p:nvPr/>
          </p:nvSpPr>
          <p:spPr bwMode="auto">
            <a:xfrm flipV="1">
              <a:off x="1936" y="1892"/>
              <a:ext cx="128" cy="152"/>
            </a:xfrm>
            <a:prstGeom prst="line">
              <a:avLst/>
            </a:prstGeom>
            <a:noFill/>
            <a:ln w="38100">
              <a:solidFill>
                <a:srgbClr val="FF0000"/>
              </a:solidFill>
              <a:round/>
              <a:headEnd/>
              <a:tailEnd/>
            </a:ln>
          </p:spPr>
          <p:txBody>
            <a:bodyPr/>
            <a:lstStyle/>
            <a:p>
              <a:endParaRPr lang="en-GB">
                <a:solidFill>
                  <a:srgbClr val="000000"/>
                </a:solidFill>
              </a:endParaRPr>
            </a:p>
          </p:txBody>
        </p:sp>
        <p:sp>
          <p:nvSpPr>
            <p:cNvPr id="86" name="Line 18"/>
            <p:cNvSpPr>
              <a:spLocks noChangeShapeType="1"/>
            </p:cNvSpPr>
            <p:nvPr/>
          </p:nvSpPr>
          <p:spPr bwMode="auto">
            <a:xfrm>
              <a:off x="1932" y="2044"/>
              <a:ext cx="96" cy="56"/>
            </a:xfrm>
            <a:prstGeom prst="line">
              <a:avLst/>
            </a:prstGeom>
            <a:noFill/>
            <a:ln w="38100">
              <a:solidFill>
                <a:srgbClr val="FF0000"/>
              </a:solidFill>
              <a:round/>
              <a:headEnd/>
              <a:tailEnd/>
            </a:ln>
          </p:spPr>
          <p:txBody>
            <a:bodyPr/>
            <a:lstStyle/>
            <a:p>
              <a:endParaRPr lang="en-GB">
                <a:solidFill>
                  <a:srgbClr val="000000"/>
                </a:solidFill>
              </a:endParaRPr>
            </a:p>
          </p:txBody>
        </p:sp>
        <p:sp>
          <p:nvSpPr>
            <p:cNvPr id="87" name="Line 19"/>
            <p:cNvSpPr>
              <a:spLocks noChangeShapeType="1"/>
            </p:cNvSpPr>
            <p:nvPr/>
          </p:nvSpPr>
          <p:spPr bwMode="auto">
            <a:xfrm flipV="1">
              <a:off x="2020" y="2060"/>
              <a:ext cx="84" cy="40"/>
            </a:xfrm>
            <a:prstGeom prst="line">
              <a:avLst/>
            </a:prstGeom>
            <a:noFill/>
            <a:ln w="38100">
              <a:solidFill>
                <a:srgbClr val="FF0000"/>
              </a:solidFill>
              <a:round/>
              <a:headEnd/>
              <a:tailEnd/>
            </a:ln>
          </p:spPr>
          <p:txBody>
            <a:bodyPr/>
            <a:lstStyle/>
            <a:p>
              <a:endParaRPr lang="en-GB">
                <a:solidFill>
                  <a:srgbClr val="000000"/>
                </a:solidFill>
              </a:endParaRPr>
            </a:p>
          </p:txBody>
        </p:sp>
        <p:sp>
          <p:nvSpPr>
            <p:cNvPr id="88" name="Line 20"/>
            <p:cNvSpPr>
              <a:spLocks noChangeShapeType="1"/>
            </p:cNvSpPr>
            <p:nvPr/>
          </p:nvSpPr>
          <p:spPr bwMode="auto">
            <a:xfrm>
              <a:off x="2084" y="2060"/>
              <a:ext cx="320" cy="168"/>
            </a:xfrm>
            <a:prstGeom prst="line">
              <a:avLst/>
            </a:prstGeom>
            <a:noFill/>
            <a:ln w="38100">
              <a:solidFill>
                <a:srgbClr val="FF0000"/>
              </a:solidFill>
              <a:round/>
              <a:headEnd/>
              <a:tailEnd/>
            </a:ln>
          </p:spPr>
          <p:txBody>
            <a:bodyPr/>
            <a:lstStyle/>
            <a:p>
              <a:endParaRPr lang="en-GB">
                <a:solidFill>
                  <a:srgbClr val="000000"/>
                </a:solidFill>
              </a:endParaRPr>
            </a:p>
          </p:txBody>
        </p:sp>
        <p:sp>
          <p:nvSpPr>
            <p:cNvPr id="89" name="Line 21"/>
            <p:cNvSpPr>
              <a:spLocks noChangeShapeType="1"/>
            </p:cNvSpPr>
            <p:nvPr/>
          </p:nvSpPr>
          <p:spPr bwMode="auto">
            <a:xfrm flipV="1">
              <a:off x="2376" y="2280"/>
              <a:ext cx="68" cy="100"/>
            </a:xfrm>
            <a:prstGeom prst="line">
              <a:avLst/>
            </a:prstGeom>
            <a:noFill/>
            <a:ln w="38100">
              <a:solidFill>
                <a:srgbClr val="FF0000"/>
              </a:solidFill>
              <a:round/>
              <a:headEnd/>
              <a:tailEnd/>
            </a:ln>
          </p:spPr>
          <p:txBody>
            <a:bodyPr/>
            <a:lstStyle/>
            <a:p>
              <a:endParaRPr lang="en-GB">
                <a:solidFill>
                  <a:srgbClr val="000000"/>
                </a:solidFill>
              </a:endParaRPr>
            </a:p>
          </p:txBody>
        </p:sp>
        <p:sp>
          <p:nvSpPr>
            <p:cNvPr id="90" name="Line 22"/>
            <p:cNvSpPr>
              <a:spLocks noChangeShapeType="1"/>
            </p:cNvSpPr>
            <p:nvPr/>
          </p:nvSpPr>
          <p:spPr bwMode="auto">
            <a:xfrm>
              <a:off x="2392" y="2220"/>
              <a:ext cx="44" cy="64"/>
            </a:xfrm>
            <a:prstGeom prst="line">
              <a:avLst/>
            </a:prstGeom>
            <a:noFill/>
            <a:ln w="38100">
              <a:solidFill>
                <a:srgbClr val="FF0000"/>
              </a:solidFill>
              <a:round/>
              <a:headEnd/>
              <a:tailEnd/>
            </a:ln>
          </p:spPr>
          <p:txBody>
            <a:bodyPr/>
            <a:lstStyle/>
            <a:p>
              <a:endParaRPr lang="en-GB">
                <a:solidFill>
                  <a:srgbClr val="000000"/>
                </a:solidFill>
              </a:endParaRPr>
            </a:p>
          </p:txBody>
        </p:sp>
        <p:sp>
          <p:nvSpPr>
            <p:cNvPr id="91" name="Line 23"/>
            <p:cNvSpPr>
              <a:spLocks noChangeShapeType="1"/>
            </p:cNvSpPr>
            <p:nvPr/>
          </p:nvSpPr>
          <p:spPr bwMode="auto">
            <a:xfrm flipV="1">
              <a:off x="1960" y="2368"/>
              <a:ext cx="424" cy="420"/>
            </a:xfrm>
            <a:prstGeom prst="line">
              <a:avLst/>
            </a:prstGeom>
            <a:noFill/>
            <a:ln w="38100">
              <a:solidFill>
                <a:srgbClr val="FF0000"/>
              </a:solidFill>
              <a:round/>
              <a:headEnd/>
              <a:tailEnd/>
            </a:ln>
          </p:spPr>
          <p:txBody>
            <a:bodyPr/>
            <a:lstStyle/>
            <a:p>
              <a:endParaRPr lang="en-GB">
                <a:solidFill>
                  <a:srgbClr val="000000"/>
                </a:solidFill>
              </a:endParaRPr>
            </a:p>
          </p:txBody>
        </p:sp>
        <p:sp>
          <p:nvSpPr>
            <p:cNvPr id="92" name="Line 24"/>
            <p:cNvSpPr>
              <a:spLocks noChangeShapeType="1"/>
            </p:cNvSpPr>
            <p:nvPr/>
          </p:nvSpPr>
          <p:spPr bwMode="auto">
            <a:xfrm>
              <a:off x="1968" y="2780"/>
              <a:ext cx="348" cy="88"/>
            </a:xfrm>
            <a:prstGeom prst="line">
              <a:avLst/>
            </a:prstGeom>
            <a:noFill/>
            <a:ln w="38100">
              <a:solidFill>
                <a:srgbClr val="FF0000"/>
              </a:solidFill>
              <a:round/>
              <a:headEnd/>
              <a:tailEnd/>
            </a:ln>
          </p:spPr>
          <p:txBody>
            <a:bodyPr/>
            <a:lstStyle/>
            <a:p>
              <a:endParaRPr lang="en-GB">
                <a:solidFill>
                  <a:srgbClr val="000000"/>
                </a:solidFill>
              </a:endParaRPr>
            </a:p>
          </p:txBody>
        </p:sp>
        <p:sp>
          <p:nvSpPr>
            <p:cNvPr id="93" name="Line 25"/>
            <p:cNvSpPr>
              <a:spLocks noChangeShapeType="1"/>
            </p:cNvSpPr>
            <p:nvPr/>
          </p:nvSpPr>
          <p:spPr bwMode="auto">
            <a:xfrm flipV="1">
              <a:off x="2228" y="2864"/>
              <a:ext cx="76" cy="112"/>
            </a:xfrm>
            <a:prstGeom prst="line">
              <a:avLst/>
            </a:prstGeom>
            <a:noFill/>
            <a:ln w="38100">
              <a:solidFill>
                <a:srgbClr val="FF0000"/>
              </a:solidFill>
              <a:round/>
              <a:headEnd/>
              <a:tailEnd/>
            </a:ln>
          </p:spPr>
          <p:txBody>
            <a:bodyPr/>
            <a:lstStyle/>
            <a:p>
              <a:endParaRPr lang="en-GB">
                <a:solidFill>
                  <a:srgbClr val="000000"/>
                </a:solidFill>
              </a:endParaRPr>
            </a:p>
          </p:txBody>
        </p:sp>
        <p:sp>
          <p:nvSpPr>
            <p:cNvPr id="94" name="Line 26"/>
            <p:cNvSpPr>
              <a:spLocks noChangeShapeType="1"/>
            </p:cNvSpPr>
            <p:nvPr/>
          </p:nvSpPr>
          <p:spPr bwMode="auto">
            <a:xfrm>
              <a:off x="2236" y="2968"/>
              <a:ext cx="980" cy="272"/>
            </a:xfrm>
            <a:prstGeom prst="line">
              <a:avLst/>
            </a:prstGeom>
            <a:noFill/>
            <a:ln w="38100">
              <a:solidFill>
                <a:srgbClr val="FF0000"/>
              </a:solidFill>
              <a:round/>
              <a:headEnd/>
              <a:tailEnd/>
            </a:ln>
          </p:spPr>
          <p:txBody>
            <a:bodyPr/>
            <a:lstStyle/>
            <a:p>
              <a:endParaRPr lang="en-GB">
                <a:solidFill>
                  <a:srgbClr val="000000"/>
                </a:solidFill>
              </a:endParaRPr>
            </a:p>
          </p:txBody>
        </p:sp>
        <p:sp>
          <p:nvSpPr>
            <p:cNvPr id="95" name="Line 27"/>
            <p:cNvSpPr>
              <a:spLocks noChangeShapeType="1"/>
            </p:cNvSpPr>
            <p:nvPr/>
          </p:nvSpPr>
          <p:spPr bwMode="auto">
            <a:xfrm flipV="1">
              <a:off x="3216" y="3216"/>
              <a:ext cx="44" cy="16"/>
            </a:xfrm>
            <a:prstGeom prst="line">
              <a:avLst/>
            </a:prstGeom>
            <a:noFill/>
            <a:ln w="38100">
              <a:solidFill>
                <a:srgbClr val="FF0000"/>
              </a:solidFill>
              <a:round/>
              <a:headEnd/>
              <a:tailEnd/>
            </a:ln>
          </p:spPr>
          <p:txBody>
            <a:bodyPr/>
            <a:lstStyle/>
            <a:p>
              <a:endParaRPr lang="en-GB">
                <a:solidFill>
                  <a:srgbClr val="000000"/>
                </a:solidFill>
              </a:endParaRPr>
            </a:p>
          </p:txBody>
        </p:sp>
        <p:sp>
          <p:nvSpPr>
            <p:cNvPr id="96" name="Line 28"/>
            <p:cNvSpPr>
              <a:spLocks noChangeShapeType="1"/>
            </p:cNvSpPr>
            <p:nvPr/>
          </p:nvSpPr>
          <p:spPr bwMode="auto">
            <a:xfrm>
              <a:off x="3256" y="3220"/>
              <a:ext cx="348" cy="84"/>
            </a:xfrm>
            <a:prstGeom prst="line">
              <a:avLst/>
            </a:prstGeom>
            <a:noFill/>
            <a:ln w="38100">
              <a:solidFill>
                <a:srgbClr val="FF0000"/>
              </a:solidFill>
              <a:round/>
              <a:headEnd/>
              <a:tailEnd/>
            </a:ln>
          </p:spPr>
          <p:txBody>
            <a:bodyPr/>
            <a:lstStyle/>
            <a:p>
              <a:endParaRPr lang="en-GB">
                <a:solidFill>
                  <a:srgbClr val="000000"/>
                </a:solidFill>
              </a:endParaRPr>
            </a:p>
          </p:txBody>
        </p:sp>
        <p:sp>
          <p:nvSpPr>
            <p:cNvPr id="97" name="Line 29"/>
            <p:cNvSpPr>
              <a:spLocks noChangeShapeType="1"/>
            </p:cNvSpPr>
            <p:nvPr/>
          </p:nvSpPr>
          <p:spPr bwMode="auto">
            <a:xfrm flipV="1">
              <a:off x="3596" y="3236"/>
              <a:ext cx="80" cy="64"/>
            </a:xfrm>
            <a:prstGeom prst="line">
              <a:avLst/>
            </a:prstGeom>
            <a:noFill/>
            <a:ln w="38100">
              <a:solidFill>
                <a:srgbClr val="FF0000"/>
              </a:solidFill>
              <a:round/>
              <a:headEnd/>
              <a:tailEnd/>
            </a:ln>
          </p:spPr>
          <p:txBody>
            <a:bodyPr/>
            <a:lstStyle/>
            <a:p>
              <a:endParaRPr lang="en-GB">
                <a:solidFill>
                  <a:srgbClr val="000000"/>
                </a:solidFill>
              </a:endParaRPr>
            </a:p>
          </p:txBody>
        </p:sp>
        <p:sp>
          <p:nvSpPr>
            <p:cNvPr id="98" name="Line 30"/>
            <p:cNvSpPr>
              <a:spLocks noChangeShapeType="1"/>
            </p:cNvSpPr>
            <p:nvPr/>
          </p:nvSpPr>
          <p:spPr bwMode="auto">
            <a:xfrm flipV="1">
              <a:off x="3668" y="3088"/>
              <a:ext cx="28" cy="152"/>
            </a:xfrm>
            <a:prstGeom prst="line">
              <a:avLst/>
            </a:prstGeom>
            <a:noFill/>
            <a:ln w="38100">
              <a:solidFill>
                <a:srgbClr val="FF0000"/>
              </a:solidFill>
              <a:round/>
              <a:headEnd/>
              <a:tailEnd/>
            </a:ln>
          </p:spPr>
          <p:txBody>
            <a:bodyPr/>
            <a:lstStyle/>
            <a:p>
              <a:endParaRPr lang="en-GB">
                <a:solidFill>
                  <a:srgbClr val="000000"/>
                </a:solidFill>
              </a:endParaRPr>
            </a:p>
          </p:txBody>
        </p:sp>
        <p:sp>
          <p:nvSpPr>
            <p:cNvPr id="99" name="Line 31"/>
            <p:cNvSpPr>
              <a:spLocks noChangeShapeType="1"/>
            </p:cNvSpPr>
            <p:nvPr/>
          </p:nvSpPr>
          <p:spPr bwMode="auto">
            <a:xfrm flipV="1">
              <a:off x="3700" y="3060"/>
              <a:ext cx="68" cy="36"/>
            </a:xfrm>
            <a:prstGeom prst="line">
              <a:avLst/>
            </a:prstGeom>
            <a:noFill/>
            <a:ln w="38100">
              <a:solidFill>
                <a:srgbClr val="FF0000"/>
              </a:solidFill>
              <a:round/>
              <a:headEnd/>
              <a:tailEnd/>
            </a:ln>
          </p:spPr>
          <p:txBody>
            <a:bodyPr/>
            <a:lstStyle/>
            <a:p>
              <a:endParaRPr lang="en-GB">
                <a:solidFill>
                  <a:srgbClr val="000000"/>
                </a:solidFill>
              </a:endParaRPr>
            </a:p>
          </p:txBody>
        </p:sp>
        <p:sp>
          <p:nvSpPr>
            <p:cNvPr id="100" name="Line 32"/>
            <p:cNvSpPr>
              <a:spLocks noChangeShapeType="1"/>
            </p:cNvSpPr>
            <p:nvPr/>
          </p:nvSpPr>
          <p:spPr bwMode="auto">
            <a:xfrm>
              <a:off x="3768" y="3060"/>
              <a:ext cx="168" cy="24"/>
            </a:xfrm>
            <a:prstGeom prst="line">
              <a:avLst/>
            </a:prstGeom>
            <a:noFill/>
            <a:ln w="38100">
              <a:solidFill>
                <a:srgbClr val="FF0000"/>
              </a:solidFill>
              <a:round/>
              <a:headEnd/>
              <a:tailEnd/>
            </a:ln>
          </p:spPr>
          <p:txBody>
            <a:bodyPr/>
            <a:lstStyle/>
            <a:p>
              <a:endParaRPr lang="en-GB">
                <a:solidFill>
                  <a:srgbClr val="000000"/>
                </a:solidFill>
              </a:endParaRPr>
            </a:p>
          </p:txBody>
        </p:sp>
        <p:sp>
          <p:nvSpPr>
            <p:cNvPr id="101" name="Line 33"/>
            <p:cNvSpPr>
              <a:spLocks noChangeShapeType="1"/>
            </p:cNvSpPr>
            <p:nvPr/>
          </p:nvSpPr>
          <p:spPr bwMode="auto">
            <a:xfrm flipV="1">
              <a:off x="3932" y="3016"/>
              <a:ext cx="72" cy="64"/>
            </a:xfrm>
            <a:prstGeom prst="line">
              <a:avLst/>
            </a:prstGeom>
            <a:noFill/>
            <a:ln w="38100">
              <a:solidFill>
                <a:srgbClr val="FF0000"/>
              </a:solidFill>
              <a:round/>
              <a:headEnd/>
              <a:tailEnd/>
            </a:ln>
          </p:spPr>
          <p:txBody>
            <a:bodyPr/>
            <a:lstStyle/>
            <a:p>
              <a:endParaRPr lang="en-GB">
                <a:solidFill>
                  <a:srgbClr val="000000"/>
                </a:solidFill>
              </a:endParaRPr>
            </a:p>
          </p:txBody>
        </p:sp>
        <p:sp>
          <p:nvSpPr>
            <p:cNvPr id="102" name="Line 34"/>
            <p:cNvSpPr>
              <a:spLocks noChangeShapeType="1"/>
            </p:cNvSpPr>
            <p:nvPr/>
          </p:nvSpPr>
          <p:spPr bwMode="auto">
            <a:xfrm>
              <a:off x="4008" y="3012"/>
              <a:ext cx="72" cy="20"/>
            </a:xfrm>
            <a:prstGeom prst="line">
              <a:avLst/>
            </a:prstGeom>
            <a:noFill/>
            <a:ln w="38100">
              <a:solidFill>
                <a:srgbClr val="FF0000"/>
              </a:solidFill>
              <a:round/>
              <a:headEnd/>
              <a:tailEnd/>
            </a:ln>
          </p:spPr>
          <p:txBody>
            <a:bodyPr/>
            <a:lstStyle/>
            <a:p>
              <a:endParaRPr lang="en-GB">
                <a:solidFill>
                  <a:srgbClr val="000000"/>
                </a:solidFill>
              </a:endParaRPr>
            </a:p>
          </p:txBody>
        </p:sp>
        <p:sp>
          <p:nvSpPr>
            <p:cNvPr id="103" name="Line 35"/>
            <p:cNvSpPr>
              <a:spLocks noChangeShapeType="1"/>
            </p:cNvSpPr>
            <p:nvPr/>
          </p:nvSpPr>
          <p:spPr bwMode="auto">
            <a:xfrm flipV="1">
              <a:off x="4076" y="2840"/>
              <a:ext cx="56" cy="188"/>
            </a:xfrm>
            <a:prstGeom prst="line">
              <a:avLst/>
            </a:prstGeom>
            <a:noFill/>
            <a:ln w="38100">
              <a:solidFill>
                <a:srgbClr val="FF0000"/>
              </a:solidFill>
              <a:round/>
              <a:headEnd/>
              <a:tailEnd/>
            </a:ln>
          </p:spPr>
          <p:txBody>
            <a:bodyPr/>
            <a:lstStyle/>
            <a:p>
              <a:endParaRPr lang="en-GB">
                <a:solidFill>
                  <a:srgbClr val="000000"/>
                </a:solidFill>
              </a:endParaRPr>
            </a:p>
          </p:txBody>
        </p:sp>
        <p:sp>
          <p:nvSpPr>
            <p:cNvPr id="104" name="Line 36"/>
            <p:cNvSpPr>
              <a:spLocks noChangeShapeType="1"/>
            </p:cNvSpPr>
            <p:nvPr/>
          </p:nvSpPr>
          <p:spPr bwMode="auto">
            <a:xfrm>
              <a:off x="4136" y="2848"/>
              <a:ext cx="56" cy="8"/>
            </a:xfrm>
            <a:prstGeom prst="line">
              <a:avLst/>
            </a:prstGeom>
            <a:noFill/>
            <a:ln w="38100">
              <a:solidFill>
                <a:srgbClr val="FF0000"/>
              </a:solidFill>
              <a:round/>
              <a:headEnd/>
              <a:tailEnd/>
            </a:ln>
          </p:spPr>
          <p:txBody>
            <a:bodyPr/>
            <a:lstStyle/>
            <a:p>
              <a:endParaRPr lang="en-GB">
                <a:solidFill>
                  <a:srgbClr val="000000"/>
                </a:solidFill>
              </a:endParaRPr>
            </a:p>
          </p:txBody>
        </p:sp>
        <p:sp>
          <p:nvSpPr>
            <p:cNvPr id="105" name="Line 37"/>
            <p:cNvSpPr>
              <a:spLocks noChangeShapeType="1"/>
            </p:cNvSpPr>
            <p:nvPr/>
          </p:nvSpPr>
          <p:spPr bwMode="auto">
            <a:xfrm flipV="1">
              <a:off x="4192" y="2768"/>
              <a:ext cx="32" cy="80"/>
            </a:xfrm>
            <a:prstGeom prst="line">
              <a:avLst/>
            </a:prstGeom>
            <a:noFill/>
            <a:ln w="38100">
              <a:solidFill>
                <a:srgbClr val="FF0000"/>
              </a:solidFill>
              <a:round/>
              <a:headEnd/>
              <a:tailEnd/>
            </a:ln>
          </p:spPr>
          <p:txBody>
            <a:bodyPr/>
            <a:lstStyle/>
            <a:p>
              <a:endParaRPr lang="en-GB">
                <a:solidFill>
                  <a:srgbClr val="000000"/>
                </a:solidFill>
              </a:endParaRPr>
            </a:p>
          </p:txBody>
        </p:sp>
        <p:sp>
          <p:nvSpPr>
            <p:cNvPr id="106" name="Line 38"/>
            <p:cNvSpPr>
              <a:spLocks noChangeShapeType="1"/>
            </p:cNvSpPr>
            <p:nvPr/>
          </p:nvSpPr>
          <p:spPr bwMode="auto">
            <a:xfrm>
              <a:off x="4228" y="2760"/>
              <a:ext cx="208" cy="56"/>
            </a:xfrm>
            <a:prstGeom prst="line">
              <a:avLst/>
            </a:prstGeom>
            <a:noFill/>
            <a:ln w="38100">
              <a:solidFill>
                <a:srgbClr val="FF0000"/>
              </a:solidFill>
              <a:round/>
              <a:headEnd/>
              <a:tailEnd/>
            </a:ln>
          </p:spPr>
          <p:txBody>
            <a:bodyPr/>
            <a:lstStyle/>
            <a:p>
              <a:endParaRPr lang="en-GB">
                <a:solidFill>
                  <a:srgbClr val="000000"/>
                </a:solidFill>
              </a:endParaRPr>
            </a:p>
          </p:txBody>
        </p:sp>
        <p:sp>
          <p:nvSpPr>
            <p:cNvPr id="107" name="Line 39"/>
            <p:cNvSpPr>
              <a:spLocks noChangeShapeType="1"/>
            </p:cNvSpPr>
            <p:nvPr/>
          </p:nvSpPr>
          <p:spPr bwMode="auto">
            <a:xfrm flipH="1" flipV="1">
              <a:off x="4400" y="2700"/>
              <a:ext cx="32" cy="132"/>
            </a:xfrm>
            <a:prstGeom prst="line">
              <a:avLst/>
            </a:prstGeom>
            <a:noFill/>
            <a:ln w="38100">
              <a:solidFill>
                <a:srgbClr val="FF0000"/>
              </a:solidFill>
              <a:round/>
              <a:headEnd/>
              <a:tailEnd/>
            </a:ln>
          </p:spPr>
          <p:txBody>
            <a:bodyPr/>
            <a:lstStyle/>
            <a:p>
              <a:endParaRPr lang="en-GB">
                <a:solidFill>
                  <a:srgbClr val="000000"/>
                </a:solidFill>
              </a:endParaRPr>
            </a:p>
          </p:txBody>
        </p:sp>
        <p:sp>
          <p:nvSpPr>
            <p:cNvPr id="108" name="Line 40"/>
            <p:cNvSpPr>
              <a:spLocks noChangeShapeType="1"/>
            </p:cNvSpPr>
            <p:nvPr/>
          </p:nvSpPr>
          <p:spPr bwMode="auto">
            <a:xfrm flipV="1">
              <a:off x="4356" y="2396"/>
              <a:ext cx="56" cy="300"/>
            </a:xfrm>
            <a:prstGeom prst="line">
              <a:avLst/>
            </a:prstGeom>
            <a:noFill/>
            <a:ln w="38100">
              <a:solidFill>
                <a:srgbClr val="FF0000"/>
              </a:solidFill>
              <a:round/>
              <a:headEnd/>
              <a:tailEnd/>
            </a:ln>
          </p:spPr>
          <p:txBody>
            <a:bodyPr/>
            <a:lstStyle/>
            <a:p>
              <a:endParaRPr lang="en-GB">
                <a:solidFill>
                  <a:srgbClr val="000000"/>
                </a:solidFill>
              </a:endParaRPr>
            </a:p>
          </p:txBody>
        </p:sp>
        <p:sp>
          <p:nvSpPr>
            <p:cNvPr id="109" name="Line 41"/>
            <p:cNvSpPr>
              <a:spLocks noChangeShapeType="1"/>
            </p:cNvSpPr>
            <p:nvPr/>
          </p:nvSpPr>
          <p:spPr bwMode="auto">
            <a:xfrm>
              <a:off x="4356" y="2680"/>
              <a:ext cx="36" cy="36"/>
            </a:xfrm>
            <a:prstGeom prst="line">
              <a:avLst/>
            </a:prstGeom>
            <a:noFill/>
            <a:ln w="38100">
              <a:solidFill>
                <a:srgbClr val="FF0000"/>
              </a:solidFill>
              <a:round/>
              <a:headEnd/>
              <a:tailEnd/>
            </a:ln>
          </p:spPr>
          <p:txBody>
            <a:bodyPr/>
            <a:lstStyle/>
            <a:p>
              <a:endParaRPr lang="en-GB">
                <a:solidFill>
                  <a:srgbClr val="000000"/>
                </a:solidFill>
              </a:endParaRPr>
            </a:p>
          </p:txBody>
        </p:sp>
        <p:sp>
          <p:nvSpPr>
            <p:cNvPr id="110" name="Line 42"/>
            <p:cNvSpPr>
              <a:spLocks noChangeShapeType="1"/>
            </p:cNvSpPr>
            <p:nvPr/>
          </p:nvSpPr>
          <p:spPr bwMode="auto">
            <a:xfrm>
              <a:off x="4400" y="2408"/>
              <a:ext cx="312" cy="56"/>
            </a:xfrm>
            <a:prstGeom prst="line">
              <a:avLst/>
            </a:prstGeom>
            <a:noFill/>
            <a:ln w="38100">
              <a:solidFill>
                <a:srgbClr val="FF0000"/>
              </a:solidFill>
              <a:round/>
              <a:headEnd/>
              <a:tailEnd/>
            </a:ln>
          </p:spPr>
          <p:txBody>
            <a:bodyPr/>
            <a:lstStyle/>
            <a:p>
              <a:endParaRPr lang="en-GB">
                <a:solidFill>
                  <a:srgbClr val="000000"/>
                </a:solidFill>
              </a:endParaRPr>
            </a:p>
          </p:txBody>
        </p:sp>
        <p:sp>
          <p:nvSpPr>
            <p:cNvPr id="111" name="Line 43"/>
            <p:cNvSpPr>
              <a:spLocks noChangeShapeType="1"/>
            </p:cNvSpPr>
            <p:nvPr/>
          </p:nvSpPr>
          <p:spPr bwMode="auto">
            <a:xfrm flipH="1" flipV="1">
              <a:off x="4636" y="2284"/>
              <a:ext cx="68" cy="176"/>
            </a:xfrm>
            <a:prstGeom prst="line">
              <a:avLst/>
            </a:prstGeom>
            <a:noFill/>
            <a:ln w="38100">
              <a:solidFill>
                <a:srgbClr val="FF0000"/>
              </a:solidFill>
              <a:round/>
              <a:headEnd/>
              <a:tailEnd/>
            </a:ln>
          </p:spPr>
          <p:txBody>
            <a:bodyPr/>
            <a:lstStyle/>
            <a:p>
              <a:endParaRPr lang="en-GB">
                <a:solidFill>
                  <a:srgbClr val="000000"/>
                </a:solidFill>
              </a:endParaRPr>
            </a:p>
          </p:txBody>
        </p:sp>
        <p:sp>
          <p:nvSpPr>
            <p:cNvPr id="112" name="Line 44"/>
            <p:cNvSpPr>
              <a:spLocks noChangeShapeType="1"/>
            </p:cNvSpPr>
            <p:nvPr/>
          </p:nvSpPr>
          <p:spPr bwMode="auto">
            <a:xfrm flipV="1">
              <a:off x="4636" y="2144"/>
              <a:ext cx="60" cy="148"/>
            </a:xfrm>
            <a:prstGeom prst="line">
              <a:avLst/>
            </a:prstGeom>
            <a:noFill/>
            <a:ln w="38100">
              <a:solidFill>
                <a:srgbClr val="FF0000"/>
              </a:solidFill>
              <a:round/>
              <a:headEnd/>
              <a:tailEnd/>
            </a:ln>
          </p:spPr>
          <p:txBody>
            <a:bodyPr/>
            <a:lstStyle/>
            <a:p>
              <a:endParaRPr lang="en-GB">
                <a:solidFill>
                  <a:srgbClr val="000000"/>
                </a:solidFill>
              </a:endParaRPr>
            </a:p>
          </p:txBody>
        </p:sp>
        <p:sp>
          <p:nvSpPr>
            <p:cNvPr id="113" name="Line 45"/>
            <p:cNvSpPr>
              <a:spLocks noChangeShapeType="1"/>
            </p:cNvSpPr>
            <p:nvPr/>
          </p:nvSpPr>
          <p:spPr bwMode="auto">
            <a:xfrm flipV="1">
              <a:off x="4696" y="2116"/>
              <a:ext cx="228" cy="40"/>
            </a:xfrm>
            <a:prstGeom prst="line">
              <a:avLst/>
            </a:prstGeom>
            <a:noFill/>
            <a:ln w="38100">
              <a:solidFill>
                <a:srgbClr val="FF0000"/>
              </a:solidFill>
              <a:round/>
              <a:headEnd/>
              <a:tailEnd/>
            </a:ln>
          </p:spPr>
          <p:txBody>
            <a:bodyPr/>
            <a:lstStyle/>
            <a:p>
              <a:endParaRPr lang="en-GB">
                <a:solidFill>
                  <a:srgbClr val="000000"/>
                </a:solidFill>
              </a:endParaRPr>
            </a:p>
          </p:txBody>
        </p:sp>
        <p:sp>
          <p:nvSpPr>
            <p:cNvPr id="114" name="Line 46"/>
            <p:cNvSpPr>
              <a:spLocks noChangeShapeType="1"/>
            </p:cNvSpPr>
            <p:nvPr/>
          </p:nvSpPr>
          <p:spPr bwMode="auto">
            <a:xfrm flipV="1">
              <a:off x="4924" y="2040"/>
              <a:ext cx="44" cy="76"/>
            </a:xfrm>
            <a:prstGeom prst="line">
              <a:avLst/>
            </a:prstGeom>
            <a:noFill/>
            <a:ln w="38100">
              <a:solidFill>
                <a:srgbClr val="FF0000"/>
              </a:solidFill>
              <a:round/>
              <a:headEnd/>
              <a:tailEnd/>
            </a:ln>
          </p:spPr>
          <p:txBody>
            <a:bodyPr/>
            <a:lstStyle/>
            <a:p>
              <a:endParaRPr lang="en-GB">
                <a:solidFill>
                  <a:srgbClr val="000000"/>
                </a:solidFill>
              </a:endParaRPr>
            </a:p>
          </p:txBody>
        </p:sp>
        <p:sp>
          <p:nvSpPr>
            <p:cNvPr id="115" name="Line 47"/>
            <p:cNvSpPr>
              <a:spLocks noChangeShapeType="1"/>
            </p:cNvSpPr>
            <p:nvPr/>
          </p:nvSpPr>
          <p:spPr bwMode="auto">
            <a:xfrm>
              <a:off x="4960" y="2044"/>
              <a:ext cx="800" cy="108"/>
            </a:xfrm>
            <a:prstGeom prst="line">
              <a:avLst/>
            </a:prstGeom>
            <a:noFill/>
            <a:ln w="38100">
              <a:solidFill>
                <a:srgbClr val="FF0000"/>
              </a:solidFill>
              <a:round/>
              <a:headEnd/>
              <a:tailEnd/>
            </a:ln>
          </p:spPr>
          <p:txBody>
            <a:bodyPr/>
            <a:lstStyle/>
            <a:p>
              <a:endParaRPr lang="en-GB">
                <a:solidFill>
                  <a:srgbClr val="000000"/>
                </a:solidFill>
              </a:endParaRPr>
            </a:p>
          </p:txBody>
        </p:sp>
      </p:grpSp>
      <p:pic>
        <p:nvPicPr>
          <p:cNvPr id="116" name="Picture 49" descr="MCFL00128_0000[1]"/>
          <p:cNvPicPr>
            <a:picLocks noChangeAspect="1" noChangeArrowheads="1"/>
          </p:cNvPicPr>
          <p:nvPr/>
        </p:nvPicPr>
        <p:blipFill>
          <a:blip r:embed="rId7" cstate="print"/>
          <a:srcRect/>
          <a:stretch>
            <a:fillRect/>
          </a:stretch>
        </p:blipFill>
        <p:spPr bwMode="auto">
          <a:xfrm>
            <a:off x="5427663" y="2197100"/>
            <a:ext cx="657225" cy="517525"/>
          </a:xfrm>
          <a:prstGeom prst="rect">
            <a:avLst/>
          </a:prstGeom>
          <a:noFill/>
          <a:ln w="9525">
            <a:noFill/>
            <a:miter lim="800000"/>
            <a:headEnd/>
            <a:tailEnd/>
          </a:ln>
        </p:spPr>
      </p:pic>
      <p:pic>
        <p:nvPicPr>
          <p:cNvPr id="117" name="Picture 50" descr="MCFL00095_0000[1]"/>
          <p:cNvPicPr>
            <a:picLocks noChangeAspect="1" noChangeArrowheads="1"/>
          </p:cNvPicPr>
          <p:nvPr/>
        </p:nvPicPr>
        <p:blipFill>
          <a:blip r:embed="rId8" cstate="print"/>
          <a:srcRect/>
          <a:stretch>
            <a:fillRect/>
          </a:stretch>
        </p:blipFill>
        <p:spPr bwMode="auto">
          <a:xfrm>
            <a:off x="3098800" y="5788025"/>
            <a:ext cx="619125" cy="654050"/>
          </a:xfrm>
          <a:prstGeom prst="rect">
            <a:avLst/>
          </a:prstGeom>
          <a:noFill/>
          <a:ln w="9525">
            <a:noFill/>
            <a:miter lim="800000"/>
            <a:headEnd/>
            <a:tailEnd/>
          </a:ln>
        </p:spPr>
      </p:pic>
      <p:grpSp>
        <p:nvGrpSpPr>
          <p:cNvPr id="118" name="Group 68"/>
          <p:cNvGrpSpPr>
            <a:grpSpLocks/>
          </p:cNvGrpSpPr>
          <p:nvPr/>
        </p:nvGrpSpPr>
        <p:grpSpPr bwMode="auto">
          <a:xfrm>
            <a:off x="2392363" y="2590800"/>
            <a:ext cx="1674812" cy="633413"/>
            <a:chOff x="1507" y="1632"/>
            <a:chExt cx="1055" cy="399"/>
          </a:xfrm>
        </p:grpSpPr>
        <p:graphicFrame>
          <p:nvGraphicFramePr>
            <p:cNvPr id="119" name="Object 2"/>
            <p:cNvGraphicFramePr>
              <a:graphicFrameLocks noChangeAspect="1"/>
            </p:cNvGraphicFramePr>
            <p:nvPr/>
          </p:nvGraphicFramePr>
          <p:xfrm>
            <a:off x="1507" y="1632"/>
            <a:ext cx="1055" cy="399"/>
          </p:xfrm>
          <a:graphic>
            <a:graphicData uri="http://schemas.openxmlformats.org/presentationml/2006/ole">
              <mc:AlternateContent xmlns:mc="http://schemas.openxmlformats.org/markup-compatibility/2006">
                <mc:Choice xmlns:v="urn:schemas-microsoft-com:vml" Requires="v">
                  <p:oleObj spid="_x0000_s67112" name="Designer Drawing" r:id="rId9" imgW="1713600" imgH="610200" progId="">
                    <p:embed/>
                  </p:oleObj>
                </mc:Choice>
                <mc:Fallback>
                  <p:oleObj name="Designer Drawing" r:id="rId9" imgW="1713600" imgH="610200"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07" y="1632"/>
                          <a:ext cx="1055"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0" name="Text Box 63"/>
            <p:cNvSpPr txBox="1">
              <a:spLocks noChangeArrowheads="1"/>
            </p:cNvSpPr>
            <p:nvPr/>
          </p:nvSpPr>
          <p:spPr bwMode="auto">
            <a:xfrm>
              <a:off x="1816" y="1728"/>
              <a:ext cx="368" cy="165"/>
            </a:xfrm>
            <a:prstGeom prst="rect">
              <a:avLst/>
            </a:prstGeom>
            <a:solidFill>
              <a:srgbClr val="0000FF"/>
            </a:solidFill>
            <a:ln w="9525">
              <a:noFill/>
              <a:miter lim="800000"/>
              <a:headEnd/>
              <a:tailEnd/>
            </a:ln>
          </p:spPr>
          <p:txBody>
            <a:bodyPr>
              <a:spAutoFit/>
            </a:bodyPr>
            <a:lstStyle/>
            <a:p>
              <a:r>
                <a:rPr lang="fr-CH" sz="1100" dirty="0">
                  <a:solidFill>
                    <a:srgbClr val="FFFFFF"/>
                  </a:solidFill>
                </a:rPr>
                <a:t>SPS</a:t>
              </a:r>
              <a:endParaRPr lang="en-US" sz="1100" dirty="0">
                <a:solidFill>
                  <a:srgbClr val="FFFFFF"/>
                </a:solidFill>
              </a:endParaRPr>
            </a:p>
          </p:txBody>
        </p:sp>
      </p:grpSp>
      <p:grpSp>
        <p:nvGrpSpPr>
          <p:cNvPr id="124" name="Group 69"/>
          <p:cNvGrpSpPr>
            <a:grpSpLocks/>
          </p:cNvGrpSpPr>
          <p:nvPr/>
        </p:nvGrpSpPr>
        <p:grpSpPr bwMode="auto">
          <a:xfrm>
            <a:off x="2760663" y="3106738"/>
            <a:ext cx="927100" cy="1371600"/>
            <a:chOff x="1739" y="1957"/>
            <a:chExt cx="584" cy="864"/>
          </a:xfrm>
        </p:grpSpPr>
        <p:graphicFrame>
          <p:nvGraphicFramePr>
            <p:cNvPr id="125" name="Object 4"/>
            <p:cNvGraphicFramePr>
              <a:graphicFrameLocks noChangeAspect="1"/>
            </p:cNvGraphicFramePr>
            <p:nvPr/>
          </p:nvGraphicFramePr>
          <p:xfrm>
            <a:off x="2094" y="1957"/>
            <a:ext cx="229" cy="696"/>
          </p:xfrm>
          <a:graphic>
            <a:graphicData uri="http://schemas.openxmlformats.org/presentationml/2006/ole">
              <mc:AlternateContent xmlns:mc="http://schemas.openxmlformats.org/markup-compatibility/2006">
                <mc:Choice xmlns:v="urn:schemas-microsoft-com:vml" Requires="v">
                  <p:oleObj spid="_x0000_s67113" name="Designer Drawing" r:id="rId11" imgW="387720" imgH="1180080" progId="">
                    <p:embed/>
                  </p:oleObj>
                </mc:Choice>
                <mc:Fallback>
                  <p:oleObj name="Designer Drawing" r:id="rId11" imgW="387720" imgH="1180080"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94" y="1957"/>
                          <a:ext cx="229" cy="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6" name="Text Box 66"/>
            <p:cNvSpPr txBox="1">
              <a:spLocks noChangeArrowheads="1"/>
            </p:cNvSpPr>
            <p:nvPr/>
          </p:nvSpPr>
          <p:spPr bwMode="auto">
            <a:xfrm>
              <a:off x="1739" y="2656"/>
              <a:ext cx="393" cy="165"/>
            </a:xfrm>
            <a:prstGeom prst="rect">
              <a:avLst/>
            </a:prstGeom>
            <a:solidFill>
              <a:srgbClr val="0000FF"/>
            </a:solidFill>
            <a:ln w="9525">
              <a:noFill/>
              <a:miter lim="800000"/>
              <a:headEnd/>
              <a:tailEnd/>
            </a:ln>
          </p:spPr>
          <p:txBody>
            <a:bodyPr wrap="square">
              <a:spAutoFit/>
            </a:bodyPr>
            <a:lstStyle/>
            <a:p>
              <a:pPr algn="ctr"/>
              <a:r>
                <a:rPr lang="fr-CH" sz="1100" dirty="0">
                  <a:solidFill>
                    <a:srgbClr val="FFFFFF"/>
                  </a:solidFill>
                </a:rPr>
                <a:t>CNGS</a:t>
              </a:r>
              <a:endParaRPr lang="en-US" sz="1100" dirty="0">
                <a:solidFill>
                  <a:srgbClr val="FFFFFF"/>
                </a:solidFill>
              </a:endParaRPr>
            </a:p>
          </p:txBody>
        </p:sp>
      </p:grpSp>
      <p:grpSp>
        <p:nvGrpSpPr>
          <p:cNvPr id="127" name="Group 90"/>
          <p:cNvGrpSpPr>
            <a:grpSpLocks/>
          </p:cNvGrpSpPr>
          <p:nvPr/>
        </p:nvGrpSpPr>
        <p:grpSpPr bwMode="auto">
          <a:xfrm>
            <a:off x="1760538" y="2617788"/>
            <a:ext cx="804862" cy="461962"/>
            <a:chOff x="1149" y="1617"/>
            <a:chExt cx="507" cy="291"/>
          </a:xfrm>
        </p:grpSpPr>
        <p:sp>
          <p:nvSpPr>
            <p:cNvPr id="128" name="Freeform 86"/>
            <p:cNvSpPr>
              <a:spLocks/>
            </p:cNvSpPr>
            <p:nvPr/>
          </p:nvSpPr>
          <p:spPr bwMode="auto">
            <a:xfrm>
              <a:off x="1149" y="1617"/>
              <a:ext cx="507" cy="291"/>
            </a:xfrm>
            <a:custGeom>
              <a:avLst/>
              <a:gdLst>
                <a:gd name="T0" fmla="*/ 447 w 507"/>
                <a:gd name="T1" fmla="*/ 0 h 330"/>
                <a:gd name="T2" fmla="*/ 507 w 507"/>
                <a:gd name="T3" fmla="*/ 1 h 330"/>
                <a:gd name="T4" fmla="*/ 339 w 507"/>
                <a:gd name="T5" fmla="*/ 1 h 330"/>
                <a:gd name="T6" fmla="*/ 0 w 507"/>
                <a:gd name="T7" fmla="*/ 1 h 330"/>
                <a:gd name="T8" fmla="*/ 447 w 507"/>
                <a:gd name="T9" fmla="*/ 0 h 330"/>
                <a:gd name="T10" fmla="*/ 0 60000 65536"/>
                <a:gd name="T11" fmla="*/ 0 60000 65536"/>
                <a:gd name="T12" fmla="*/ 0 60000 65536"/>
                <a:gd name="T13" fmla="*/ 0 60000 65536"/>
                <a:gd name="T14" fmla="*/ 0 60000 65536"/>
                <a:gd name="T15" fmla="*/ 0 w 507"/>
                <a:gd name="T16" fmla="*/ 0 h 330"/>
                <a:gd name="T17" fmla="*/ 507 w 507"/>
                <a:gd name="T18" fmla="*/ 330 h 330"/>
              </a:gdLst>
              <a:ahLst/>
              <a:cxnLst>
                <a:cxn ang="T10">
                  <a:pos x="T0" y="T1"/>
                </a:cxn>
                <a:cxn ang="T11">
                  <a:pos x="T2" y="T3"/>
                </a:cxn>
                <a:cxn ang="T12">
                  <a:pos x="T4" y="T5"/>
                </a:cxn>
                <a:cxn ang="T13">
                  <a:pos x="T6" y="T7"/>
                </a:cxn>
                <a:cxn ang="T14">
                  <a:pos x="T8" y="T9"/>
                </a:cxn>
              </a:cxnLst>
              <a:rect l="T15" t="T16" r="T17" b="T18"/>
              <a:pathLst>
                <a:path w="507" h="330">
                  <a:moveTo>
                    <a:pt x="447" y="0"/>
                  </a:moveTo>
                  <a:cubicBezTo>
                    <a:pt x="481" y="5"/>
                    <a:pt x="461" y="3"/>
                    <a:pt x="507" y="3"/>
                  </a:cubicBezTo>
                  <a:lnTo>
                    <a:pt x="339" y="330"/>
                  </a:lnTo>
                  <a:lnTo>
                    <a:pt x="0" y="285"/>
                  </a:lnTo>
                  <a:lnTo>
                    <a:pt x="447" y="0"/>
                  </a:lnTo>
                  <a:close/>
                </a:path>
              </a:pathLst>
            </a:custGeom>
            <a:solidFill>
              <a:srgbClr val="FF3300">
                <a:alpha val="49019"/>
              </a:srgbClr>
            </a:solidFill>
            <a:ln w="9525">
              <a:noFill/>
              <a:round/>
              <a:headEnd/>
              <a:tailEnd/>
            </a:ln>
          </p:spPr>
          <p:txBody>
            <a:bodyPr>
              <a:spAutoFit/>
            </a:bodyPr>
            <a:lstStyle/>
            <a:p>
              <a:endParaRPr lang="en-GB">
                <a:solidFill>
                  <a:srgbClr val="000000"/>
                </a:solidFill>
              </a:endParaRPr>
            </a:p>
          </p:txBody>
        </p:sp>
        <p:sp>
          <p:nvSpPr>
            <p:cNvPr id="129" name="Text Box 88"/>
            <p:cNvSpPr txBox="1">
              <a:spLocks noChangeArrowheads="1"/>
            </p:cNvSpPr>
            <p:nvPr/>
          </p:nvSpPr>
          <p:spPr bwMode="auto">
            <a:xfrm rot="-2269417">
              <a:off x="1307" y="1661"/>
              <a:ext cx="337" cy="145"/>
            </a:xfrm>
            <a:prstGeom prst="rect">
              <a:avLst/>
            </a:prstGeom>
            <a:noFill/>
            <a:ln w="9525" algn="ctr">
              <a:noFill/>
              <a:miter lim="800000"/>
              <a:headEnd/>
              <a:tailEnd/>
            </a:ln>
          </p:spPr>
          <p:txBody>
            <a:bodyPr>
              <a:spAutoFit/>
            </a:bodyPr>
            <a:lstStyle/>
            <a:p>
              <a:r>
                <a:rPr lang="fr-CH" sz="900">
                  <a:solidFill>
                    <a:srgbClr val="000000"/>
                  </a:solidFill>
                </a:rPr>
                <a:t>Meyrin</a:t>
              </a:r>
              <a:endParaRPr lang="en-US" sz="900">
                <a:solidFill>
                  <a:srgbClr val="000000"/>
                </a:solidFill>
              </a:endParaRPr>
            </a:p>
          </p:txBody>
        </p:sp>
      </p:grpSp>
      <p:grpSp>
        <p:nvGrpSpPr>
          <p:cNvPr id="130" name="Group 92"/>
          <p:cNvGrpSpPr>
            <a:grpSpLocks/>
          </p:cNvGrpSpPr>
          <p:nvPr/>
        </p:nvGrpSpPr>
        <p:grpSpPr bwMode="auto">
          <a:xfrm>
            <a:off x="3841755" y="2562223"/>
            <a:ext cx="769938" cy="247650"/>
            <a:chOff x="2420" y="1614"/>
            <a:chExt cx="485" cy="156"/>
          </a:xfrm>
        </p:grpSpPr>
        <p:sp>
          <p:nvSpPr>
            <p:cNvPr id="131" name="Freeform 87"/>
            <p:cNvSpPr>
              <a:spLocks/>
            </p:cNvSpPr>
            <p:nvPr/>
          </p:nvSpPr>
          <p:spPr bwMode="auto">
            <a:xfrm>
              <a:off x="2424" y="1614"/>
              <a:ext cx="414" cy="138"/>
            </a:xfrm>
            <a:custGeom>
              <a:avLst/>
              <a:gdLst>
                <a:gd name="T0" fmla="*/ 176 w 546"/>
                <a:gd name="T1" fmla="*/ 0 h 123"/>
                <a:gd name="T2" fmla="*/ 0 w 546"/>
                <a:gd name="T3" fmla="*/ 155105441 h 123"/>
                <a:gd name="T4" fmla="*/ 553 w 546"/>
                <a:gd name="T5" fmla="*/ 575947360 h 123"/>
                <a:gd name="T6" fmla="*/ 1110 w 546"/>
                <a:gd name="T7" fmla="*/ 451071805 h 123"/>
                <a:gd name="T8" fmla="*/ 1765 w 546"/>
                <a:gd name="T9" fmla="*/ 477951227 h 123"/>
                <a:gd name="T10" fmla="*/ 2254 w 546"/>
                <a:gd name="T11" fmla="*/ 378658683 h 123"/>
                <a:gd name="T12" fmla="*/ 2670 w 546"/>
                <a:gd name="T13" fmla="*/ 393216288 h 123"/>
                <a:gd name="T14" fmla="*/ 2670 w 546"/>
                <a:gd name="T15" fmla="*/ 240624670 h 123"/>
                <a:gd name="T16" fmla="*/ 176 w 546"/>
                <a:gd name="T17" fmla="*/ 0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6"/>
                <a:gd name="T28" fmla="*/ 0 h 123"/>
                <a:gd name="T29" fmla="*/ 546 w 546"/>
                <a:gd name="T30" fmla="*/ 123 h 123"/>
                <a:gd name="connsiteX0" fmla="*/ 659 w 10000"/>
                <a:gd name="connsiteY0" fmla="*/ 0 h 8293"/>
                <a:gd name="connsiteX1" fmla="*/ 0 w 10000"/>
                <a:gd name="connsiteY1" fmla="*/ 2683 h 8293"/>
                <a:gd name="connsiteX2" fmla="*/ 1531 w 10000"/>
                <a:gd name="connsiteY2" fmla="*/ 4398 h 8293"/>
                <a:gd name="connsiteX3" fmla="*/ 4176 w 10000"/>
                <a:gd name="connsiteY3" fmla="*/ 7805 h 8293"/>
                <a:gd name="connsiteX4" fmla="*/ 6593 w 10000"/>
                <a:gd name="connsiteY4" fmla="*/ 8293 h 8293"/>
                <a:gd name="connsiteX5" fmla="*/ 8462 w 10000"/>
                <a:gd name="connsiteY5" fmla="*/ 6585 h 8293"/>
                <a:gd name="connsiteX6" fmla="*/ 10000 w 10000"/>
                <a:gd name="connsiteY6" fmla="*/ 6829 h 8293"/>
                <a:gd name="connsiteX7" fmla="*/ 10000 w 10000"/>
                <a:gd name="connsiteY7" fmla="*/ 4146 h 8293"/>
                <a:gd name="connsiteX8" fmla="*/ 659 w 10000"/>
                <a:gd name="connsiteY8" fmla="*/ 0 h 8293"/>
                <a:gd name="connsiteX0" fmla="*/ 659 w 10000"/>
                <a:gd name="connsiteY0" fmla="*/ 0 h 10000"/>
                <a:gd name="connsiteX1" fmla="*/ 0 w 10000"/>
                <a:gd name="connsiteY1" fmla="*/ 3235 h 10000"/>
                <a:gd name="connsiteX2" fmla="*/ 1531 w 10000"/>
                <a:gd name="connsiteY2" fmla="*/ 5303 h 10000"/>
                <a:gd name="connsiteX3" fmla="*/ 3433 w 10000"/>
                <a:gd name="connsiteY3" fmla="*/ 5584 h 10000"/>
                <a:gd name="connsiteX4" fmla="*/ 6593 w 10000"/>
                <a:gd name="connsiteY4" fmla="*/ 10000 h 10000"/>
                <a:gd name="connsiteX5" fmla="*/ 8462 w 10000"/>
                <a:gd name="connsiteY5" fmla="*/ 7940 h 10000"/>
                <a:gd name="connsiteX6" fmla="*/ 10000 w 10000"/>
                <a:gd name="connsiteY6" fmla="*/ 8235 h 10000"/>
                <a:gd name="connsiteX7" fmla="*/ 10000 w 10000"/>
                <a:gd name="connsiteY7" fmla="*/ 4999 h 10000"/>
                <a:gd name="connsiteX8" fmla="*/ 659 w 10000"/>
                <a:gd name="connsiteY8" fmla="*/ 0 h 10000"/>
                <a:gd name="connsiteX0" fmla="*/ 659 w 10000"/>
                <a:gd name="connsiteY0" fmla="*/ 0 h 10000"/>
                <a:gd name="connsiteX1" fmla="*/ 0 w 10000"/>
                <a:gd name="connsiteY1" fmla="*/ 3235 h 10000"/>
                <a:gd name="connsiteX2" fmla="*/ 1531 w 10000"/>
                <a:gd name="connsiteY2" fmla="*/ 5303 h 10000"/>
                <a:gd name="connsiteX3" fmla="*/ 3433 w 10000"/>
                <a:gd name="connsiteY3" fmla="*/ 5584 h 10000"/>
                <a:gd name="connsiteX4" fmla="*/ 6593 w 10000"/>
                <a:gd name="connsiteY4" fmla="*/ 10000 h 10000"/>
                <a:gd name="connsiteX5" fmla="*/ 8462 w 10000"/>
                <a:gd name="connsiteY5" fmla="*/ 7940 h 10000"/>
                <a:gd name="connsiteX6" fmla="*/ 10000 w 10000"/>
                <a:gd name="connsiteY6" fmla="*/ 8235 h 10000"/>
                <a:gd name="connsiteX7" fmla="*/ 10000 w 10000"/>
                <a:gd name="connsiteY7" fmla="*/ 4999 h 10000"/>
                <a:gd name="connsiteX8" fmla="*/ 659 w 10000"/>
                <a:gd name="connsiteY8" fmla="*/ 0 h 10000"/>
                <a:gd name="connsiteX0" fmla="*/ 659 w 10000"/>
                <a:gd name="connsiteY0" fmla="*/ 0 h 8235"/>
                <a:gd name="connsiteX1" fmla="*/ 0 w 10000"/>
                <a:gd name="connsiteY1" fmla="*/ 3235 h 8235"/>
                <a:gd name="connsiteX2" fmla="*/ 1531 w 10000"/>
                <a:gd name="connsiteY2" fmla="*/ 5303 h 8235"/>
                <a:gd name="connsiteX3" fmla="*/ 3433 w 10000"/>
                <a:gd name="connsiteY3" fmla="*/ 5584 h 8235"/>
                <a:gd name="connsiteX4" fmla="*/ 6407 w 10000"/>
                <a:gd name="connsiteY4" fmla="*/ 5271 h 8235"/>
                <a:gd name="connsiteX5" fmla="*/ 8462 w 10000"/>
                <a:gd name="connsiteY5" fmla="*/ 7940 h 8235"/>
                <a:gd name="connsiteX6" fmla="*/ 10000 w 10000"/>
                <a:gd name="connsiteY6" fmla="*/ 8235 h 8235"/>
                <a:gd name="connsiteX7" fmla="*/ 10000 w 10000"/>
                <a:gd name="connsiteY7" fmla="*/ 4999 h 8235"/>
                <a:gd name="connsiteX8" fmla="*/ 659 w 10000"/>
                <a:gd name="connsiteY8" fmla="*/ 0 h 8235"/>
                <a:gd name="connsiteX0" fmla="*/ 659 w 10000"/>
                <a:gd name="connsiteY0" fmla="*/ 0 h 9642"/>
                <a:gd name="connsiteX1" fmla="*/ 0 w 10000"/>
                <a:gd name="connsiteY1" fmla="*/ 3928 h 9642"/>
                <a:gd name="connsiteX2" fmla="*/ 1531 w 10000"/>
                <a:gd name="connsiteY2" fmla="*/ 6440 h 9642"/>
                <a:gd name="connsiteX3" fmla="*/ 3433 w 10000"/>
                <a:gd name="connsiteY3" fmla="*/ 6781 h 9642"/>
                <a:gd name="connsiteX4" fmla="*/ 6407 w 10000"/>
                <a:gd name="connsiteY4" fmla="*/ 6401 h 9642"/>
                <a:gd name="connsiteX5" fmla="*/ 8462 w 10000"/>
                <a:gd name="connsiteY5" fmla="*/ 9642 h 9642"/>
                <a:gd name="connsiteX6" fmla="*/ 8447 w 10000"/>
                <a:gd name="connsiteY6" fmla="*/ 7169 h 9642"/>
                <a:gd name="connsiteX7" fmla="*/ 10000 w 10000"/>
                <a:gd name="connsiteY7" fmla="*/ 6070 h 9642"/>
                <a:gd name="connsiteX8" fmla="*/ 659 w 10000"/>
                <a:gd name="connsiteY8" fmla="*/ 0 h 9642"/>
                <a:gd name="connsiteX0" fmla="*/ 659 w 10000"/>
                <a:gd name="connsiteY0" fmla="*/ 0 h 7435"/>
                <a:gd name="connsiteX1" fmla="*/ 0 w 10000"/>
                <a:gd name="connsiteY1" fmla="*/ 4074 h 7435"/>
                <a:gd name="connsiteX2" fmla="*/ 1531 w 10000"/>
                <a:gd name="connsiteY2" fmla="*/ 6679 h 7435"/>
                <a:gd name="connsiteX3" fmla="*/ 3433 w 10000"/>
                <a:gd name="connsiteY3" fmla="*/ 7033 h 7435"/>
                <a:gd name="connsiteX4" fmla="*/ 6407 w 10000"/>
                <a:gd name="connsiteY4" fmla="*/ 6639 h 7435"/>
                <a:gd name="connsiteX5" fmla="*/ 7033 w 10000"/>
                <a:gd name="connsiteY5" fmla="*/ 7348 h 7435"/>
                <a:gd name="connsiteX6" fmla="*/ 8447 w 10000"/>
                <a:gd name="connsiteY6" fmla="*/ 7435 h 7435"/>
                <a:gd name="connsiteX7" fmla="*/ 10000 w 10000"/>
                <a:gd name="connsiteY7" fmla="*/ 6295 h 7435"/>
                <a:gd name="connsiteX8" fmla="*/ 659 w 10000"/>
                <a:gd name="connsiteY8" fmla="*/ 0 h 7435"/>
                <a:gd name="connsiteX0" fmla="*/ 659 w 10000"/>
                <a:gd name="connsiteY0" fmla="*/ 0 h 10000"/>
                <a:gd name="connsiteX1" fmla="*/ 0 w 10000"/>
                <a:gd name="connsiteY1" fmla="*/ 5479 h 10000"/>
                <a:gd name="connsiteX2" fmla="*/ 1531 w 10000"/>
                <a:gd name="connsiteY2" fmla="*/ 8983 h 10000"/>
                <a:gd name="connsiteX3" fmla="*/ 3433 w 10000"/>
                <a:gd name="connsiteY3" fmla="*/ 9459 h 10000"/>
                <a:gd name="connsiteX4" fmla="*/ 5662 w 10000"/>
                <a:gd name="connsiteY4" fmla="*/ 9821 h 10000"/>
                <a:gd name="connsiteX5" fmla="*/ 7033 w 10000"/>
                <a:gd name="connsiteY5" fmla="*/ 9883 h 10000"/>
                <a:gd name="connsiteX6" fmla="*/ 8447 w 10000"/>
                <a:gd name="connsiteY6" fmla="*/ 10000 h 10000"/>
                <a:gd name="connsiteX7" fmla="*/ 10000 w 10000"/>
                <a:gd name="connsiteY7" fmla="*/ 8467 h 10000"/>
                <a:gd name="connsiteX8" fmla="*/ 659 w 10000"/>
                <a:gd name="connsiteY8" fmla="*/ 0 h 10000"/>
                <a:gd name="connsiteX0" fmla="*/ 659 w 10000"/>
                <a:gd name="connsiteY0" fmla="*/ 0 h 10000"/>
                <a:gd name="connsiteX1" fmla="*/ 0 w 10000"/>
                <a:gd name="connsiteY1" fmla="*/ 5479 h 10000"/>
                <a:gd name="connsiteX2" fmla="*/ 1531 w 10000"/>
                <a:gd name="connsiteY2" fmla="*/ 8983 h 10000"/>
                <a:gd name="connsiteX3" fmla="*/ 3433 w 10000"/>
                <a:gd name="connsiteY3" fmla="*/ 9459 h 10000"/>
                <a:gd name="connsiteX4" fmla="*/ 4979 w 10000"/>
                <a:gd name="connsiteY4" fmla="*/ 9821 h 10000"/>
                <a:gd name="connsiteX5" fmla="*/ 7033 w 10000"/>
                <a:gd name="connsiteY5" fmla="*/ 9883 h 10000"/>
                <a:gd name="connsiteX6" fmla="*/ 8447 w 10000"/>
                <a:gd name="connsiteY6" fmla="*/ 10000 h 10000"/>
                <a:gd name="connsiteX7" fmla="*/ 10000 w 10000"/>
                <a:gd name="connsiteY7" fmla="*/ 8467 h 10000"/>
                <a:gd name="connsiteX8" fmla="*/ 659 w 10000"/>
                <a:gd name="connsiteY8" fmla="*/ 0 h 10000"/>
                <a:gd name="connsiteX0" fmla="*/ 659 w 8447"/>
                <a:gd name="connsiteY0" fmla="*/ 0 h 10000"/>
                <a:gd name="connsiteX1" fmla="*/ 0 w 8447"/>
                <a:gd name="connsiteY1" fmla="*/ 5479 h 10000"/>
                <a:gd name="connsiteX2" fmla="*/ 1531 w 8447"/>
                <a:gd name="connsiteY2" fmla="*/ 8983 h 10000"/>
                <a:gd name="connsiteX3" fmla="*/ 3433 w 8447"/>
                <a:gd name="connsiteY3" fmla="*/ 9459 h 10000"/>
                <a:gd name="connsiteX4" fmla="*/ 4979 w 8447"/>
                <a:gd name="connsiteY4" fmla="*/ 9821 h 10000"/>
                <a:gd name="connsiteX5" fmla="*/ 7033 w 8447"/>
                <a:gd name="connsiteY5" fmla="*/ 9883 h 10000"/>
                <a:gd name="connsiteX6" fmla="*/ 8447 w 8447"/>
                <a:gd name="connsiteY6" fmla="*/ 10000 h 10000"/>
                <a:gd name="connsiteX7" fmla="*/ 7702 w 8447"/>
                <a:gd name="connsiteY7" fmla="*/ 6556 h 10000"/>
                <a:gd name="connsiteX8" fmla="*/ 659 w 8447"/>
                <a:gd name="connsiteY8" fmla="*/ 0 h 10000"/>
                <a:gd name="connsiteX0" fmla="*/ 780 w 9118"/>
                <a:gd name="connsiteY0" fmla="*/ 0 h 9883"/>
                <a:gd name="connsiteX1" fmla="*/ 0 w 9118"/>
                <a:gd name="connsiteY1" fmla="*/ 5479 h 9883"/>
                <a:gd name="connsiteX2" fmla="*/ 1812 w 9118"/>
                <a:gd name="connsiteY2" fmla="*/ 8983 h 9883"/>
                <a:gd name="connsiteX3" fmla="*/ 4064 w 9118"/>
                <a:gd name="connsiteY3" fmla="*/ 9459 h 9883"/>
                <a:gd name="connsiteX4" fmla="*/ 5894 w 9118"/>
                <a:gd name="connsiteY4" fmla="*/ 9821 h 9883"/>
                <a:gd name="connsiteX5" fmla="*/ 8326 w 9118"/>
                <a:gd name="connsiteY5" fmla="*/ 9883 h 9883"/>
                <a:gd name="connsiteX6" fmla="*/ 8382 w 9118"/>
                <a:gd name="connsiteY6" fmla="*/ 9363 h 9883"/>
                <a:gd name="connsiteX7" fmla="*/ 9118 w 9118"/>
                <a:gd name="connsiteY7" fmla="*/ 6556 h 9883"/>
                <a:gd name="connsiteX8" fmla="*/ 780 w 9118"/>
                <a:gd name="connsiteY8" fmla="*/ 0 h 9883"/>
                <a:gd name="connsiteX0" fmla="*/ 855 w 10000"/>
                <a:gd name="connsiteY0" fmla="*/ 0 h 10000"/>
                <a:gd name="connsiteX1" fmla="*/ 0 w 10000"/>
                <a:gd name="connsiteY1" fmla="*/ 5544 h 10000"/>
                <a:gd name="connsiteX2" fmla="*/ 1987 w 10000"/>
                <a:gd name="connsiteY2" fmla="*/ 9089 h 10000"/>
                <a:gd name="connsiteX3" fmla="*/ 3610 w 10000"/>
                <a:gd name="connsiteY3" fmla="*/ 9700 h 10000"/>
                <a:gd name="connsiteX4" fmla="*/ 6464 w 10000"/>
                <a:gd name="connsiteY4" fmla="*/ 9937 h 10000"/>
                <a:gd name="connsiteX5" fmla="*/ 9131 w 10000"/>
                <a:gd name="connsiteY5" fmla="*/ 10000 h 10000"/>
                <a:gd name="connsiteX6" fmla="*/ 9193 w 10000"/>
                <a:gd name="connsiteY6" fmla="*/ 9474 h 10000"/>
                <a:gd name="connsiteX7" fmla="*/ 10000 w 10000"/>
                <a:gd name="connsiteY7" fmla="*/ 6634 h 10000"/>
                <a:gd name="connsiteX8" fmla="*/ 855 w 10000"/>
                <a:gd name="connsiteY8" fmla="*/ 0 h 10000"/>
                <a:gd name="connsiteX0" fmla="*/ 855 w 10000"/>
                <a:gd name="connsiteY0" fmla="*/ 0 h 10000"/>
                <a:gd name="connsiteX1" fmla="*/ 0 w 10000"/>
                <a:gd name="connsiteY1" fmla="*/ 5544 h 10000"/>
                <a:gd name="connsiteX2" fmla="*/ 938 w 10000"/>
                <a:gd name="connsiteY2" fmla="*/ 6125 h 10000"/>
                <a:gd name="connsiteX3" fmla="*/ 3610 w 10000"/>
                <a:gd name="connsiteY3" fmla="*/ 9700 h 10000"/>
                <a:gd name="connsiteX4" fmla="*/ 6464 w 10000"/>
                <a:gd name="connsiteY4" fmla="*/ 9937 h 10000"/>
                <a:gd name="connsiteX5" fmla="*/ 9131 w 10000"/>
                <a:gd name="connsiteY5" fmla="*/ 10000 h 10000"/>
                <a:gd name="connsiteX6" fmla="*/ 9193 w 10000"/>
                <a:gd name="connsiteY6" fmla="*/ 9474 h 10000"/>
                <a:gd name="connsiteX7" fmla="*/ 10000 w 10000"/>
                <a:gd name="connsiteY7" fmla="*/ 6634 h 10000"/>
                <a:gd name="connsiteX8" fmla="*/ 855 w 10000"/>
                <a:gd name="connsiteY8" fmla="*/ 0 h 10000"/>
                <a:gd name="connsiteX0" fmla="*/ 855 w 10000"/>
                <a:gd name="connsiteY0" fmla="*/ 0 h 10000"/>
                <a:gd name="connsiteX1" fmla="*/ 0 w 10000"/>
                <a:gd name="connsiteY1" fmla="*/ 5544 h 10000"/>
                <a:gd name="connsiteX2" fmla="*/ 938 w 10000"/>
                <a:gd name="connsiteY2" fmla="*/ 6125 h 10000"/>
                <a:gd name="connsiteX3" fmla="*/ 3892 w 10000"/>
                <a:gd name="connsiteY3" fmla="*/ 9313 h 10000"/>
                <a:gd name="connsiteX4" fmla="*/ 6464 w 10000"/>
                <a:gd name="connsiteY4" fmla="*/ 9937 h 10000"/>
                <a:gd name="connsiteX5" fmla="*/ 9131 w 10000"/>
                <a:gd name="connsiteY5" fmla="*/ 10000 h 10000"/>
                <a:gd name="connsiteX6" fmla="*/ 9193 w 10000"/>
                <a:gd name="connsiteY6" fmla="*/ 9474 h 10000"/>
                <a:gd name="connsiteX7" fmla="*/ 10000 w 10000"/>
                <a:gd name="connsiteY7" fmla="*/ 6634 h 10000"/>
                <a:gd name="connsiteX8" fmla="*/ 855 w 10000"/>
                <a:gd name="connsiteY8" fmla="*/ 0 h 10000"/>
                <a:gd name="connsiteX0" fmla="*/ 855 w 10000"/>
                <a:gd name="connsiteY0" fmla="*/ 0 h 10000"/>
                <a:gd name="connsiteX1" fmla="*/ 0 w 10000"/>
                <a:gd name="connsiteY1" fmla="*/ 5544 h 10000"/>
                <a:gd name="connsiteX2" fmla="*/ 938 w 10000"/>
                <a:gd name="connsiteY2" fmla="*/ 6125 h 10000"/>
                <a:gd name="connsiteX3" fmla="*/ 3892 w 10000"/>
                <a:gd name="connsiteY3" fmla="*/ 9313 h 10000"/>
                <a:gd name="connsiteX4" fmla="*/ 7674 w 10000"/>
                <a:gd name="connsiteY4" fmla="*/ 9937 h 10000"/>
                <a:gd name="connsiteX5" fmla="*/ 9131 w 10000"/>
                <a:gd name="connsiteY5" fmla="*/ 10000 h 10000"/>
                <a:gd name="connsiteX6" fmla="*/ 9193 w 10000"/>
                <a:gd name="connsiteY6" fmla="*/ 9474 h 10000"/>
                <a:gd name="connsiteX7" fmla="*/ 10000 w 10000"/>
                <a:gd name="connsiteY7" fmla="*/ 6634 h 10000"/>
                <a:gd name="connsiteX8" fmla="*/ 855 w 10000"/>
                <a:gd name="connsiteY8" fmla="*/ 0 h 10000"/>
                <a:gd name="connsiteX0" fmla="*/ 855 w 10000"/>
                <a:gd name="connsiteY0" fmla="*/ 0 h 10710"/>
                <a:gd name="connsiteX1" fmla="*/ 0 w 10000"/>
                <a:gd name="connsiteY1" fmla="*/ 5544 h 10710"/>
                <a:gd name="connsiteX2" fmla="*/ 938 w 10000"/>
                <a:gd name="connsiteY2" fmla="*/ 6125 h 10710"/>
                <a:gd name="connsiteX3" fmla="*/ 3892 w 10000"/>
                <a:gd name="connsiteY3" fmla="*/ 9313 h 10710"/>
                <a:gd name="connsiteX4" fmla="*/ 8279 w 10000"/>
                <a:gd name="connsiteY4" fmla="*/ 10710 h 10710"/>
                <a:gd name="connsiteX5" fmla="*/ 9131 w 10000"/>
                <a:gd name="connsiteY5" fmla="*/ 10000 h 10710"/>
                <a:gd name="connsiteX6" fmla="*/ 9193 w 10000"/>
                <a:gd name="connsiteY6" fmla="*/ 9474 h 10710"/>
                <a:gd name="connsiteX7" fmla="*/ 10000 w 10000"/>
                <a:gd name="connsiteY7" fmla="*/ 6634 h 10710"/>
                <a:gd name="connsiteX8" fmla="*/ 855 w 10000"/>
                <a:gd name="connsiteY8" fmla="*/ 0 h 10710"/>
                <a:gd name="connsiteX0" fmla="*/ 855 w 9193"/>
                <a:gd name="connsiteY0" fmla="*/ 0 h 10710"/>
                <a:gd name="connsiteX1" fmla="*/ 0 w 9193"/>
                <a:gd name="connsiteY1" fmla="*/ 5544 h 10710"/>
                <a:gd name="connsiteX2" fmla="*/ 938 w 9193"/>
                <a:gd name="connsiteY2" fmla="*/ 6125 h 10710"/>
                <a:gd name="connsiteX3" fmla="*/ 3892 w 9193"/>
                <a:gd name="connsiteY3" fmla="*/ 9313 h 10710"/>
                <a:gd name="connsiteX4" fmla="*/ 8279 w 9193"/>
                <a:gd name="connsiteY4" fmla="*/ 10710 h 10710"/>
                <a:gd name="connsiteX5" fmla="*/ 9131 w 9193"/>
                <a:gd name="connsiteY5" fmla="*/ 10000 h 10710"/>
                <a:gd name="connsiteX6" fmla="*/ 9193 w 9193"/>
                <a:gd name="connsiteY6" fmla="*/ 9474 h 10710"/>
                <a:gd name="connsiteX7" fmla="*/ 8871 w 9193"/>
                <a:gd name="connsiteY7" fmla="*/ 5732 h 10710"/>
                <a:gd name="connsiteX8" fmla="*/ 855 w 9193"/>
                <a:gd name="connsiteY8" fmla="*/ 0 h 10710"/>
                <a:gd name="connsiteX0" fmla="*/ 930 w 9955"/>
                <a:gd name="connsiteY0" fmla="*/ 0 h 10000"/>
                <a:gd name="connsiteX1" fmla="*/ 0 w 9955"/>
                <a:gd name="connsiteY1" fmla="*/ 5176 h 10000"/>
                <a:gd name="connsiteX2" fmla="*/ 1020 w 9955"/>
                <a:gd name="connsiteY2" fmla="*/ 5719 h 10000"/>
                <a:gd name="connsiteX3" fmla="*/ 4234 w 9955"/>
                <a:gd name="connsiteY3" fmla="*/ 8696 h 10000"/>
                <a:gd name="connsiteX4" fmla="*/ 9006 w 9955"/>
                <a:gd name="connsiteY4" fmla="*/ 10000 h 10000"/>
                <a:gd name="connsiteX5" fmla="*/ 9933 w 9955"/>
                <a:gd name="connsiteY5" fmla="*/ 9337 h 10000"/>
                <a:gd name="connsiteX6" fmla="*/ 9868 w 9955"/>
                <a:gd name="connsiteY6" fmla="*/ 8004 h 10000"/>
                <a:gd name="connsiteX7" fmla="*/ 9650 w 9955"/>
                <a:gd name="connsiteY7" fmla="*/ 5352 h 10000"/>
                <a:gd name="connsiteX8" fmla="*/ 930 w 9955"/>
                <a:gd name="connsiteY8" fmla="*/ 0 h 10000"/>
                <a:gd name="connsiteX0" fmla="*/ 934 w 10000"/>
                <a:gd name="connsiteY0" fmla="*/ 0 h 10000"/>
                <a:gd name="connsiteX1" fmla="*/ 0 w 10000"/>
                <a:gd name="connsiteY1" fmla="*/ 5176 h 10000"/>
                <a:gd name="connsiteX2" fmla="*/ 1025 w 10000"/>
                <a:gd name="connsiteY2" fmla="*/ 6922 h 10000"/>
                <a:gd name="connsiteX3" fmla="*/ 4253 w 10000"/>
                <a:gd name="connsiteY3" fmla="*/ 8696 h 10000"/>
                <a:gd name="connsiteX4" fmla="*/ 9047 w 10000"/>
                <a:gd name="connsiteY4" fmla="*/ 10000 h 10000"/>
                <a:gd name="connsiteX5" fmla="*/ 9978 w 10000"/>
                <a:gd name="connsiteY5" fmla="*/ 9337 h 10000"/>
                <a:gd name="connsiteX6" fmla="*/ 9913 w 10000"/>
                <a:gd name="connsiteY6" fmla="*/ 8004 h 10000"/>
                <a:gd name="connsiteX7" fmla="*/ 9694 w 10000"/>
                <a:gd name="connsiteY7" fmla="*/ 5352 h 10000"/>
                <a:gd name="connsiteX8" fmla="*/ 934 w 10000"/>
                <a:gd name="connsiteY8" fmla="*/ 0 h 10000"/>
                <a:gd name="connsiteX0" fmla="*/ 934 w 10045"/>
                <a:gd name="connsiteY0" fmla="*/ 0 h 10000"/>
                <a:gd name="connsiteX1" fmla="*/ 0 w 10045"/>
                <a:gd name="connsiteY1" fmla="*/ 5176 h 10000"/>
                <a:gd name="connsiteX2" fmla="*/ 1025 w 10045"/>
                <a:gd name="connsiteY2" fmla="*/ 6922 h 10000"/>
                <a:gd name="connsiteX3" fmla="*/ 4253 w 10045"/>
                <a:gd name="connsiteY3" fmla="*/ 8696 h 10000"/>
                <a:gd name="connsiteX4" fmla="*/ 9047 w 10045"/>
                <a:gd name="connsiteY4" fmla="*/ 10000 h 10000"/>
                <a:gd name="connsiteX5" fmla="*/ 9978 w 10045"/>
                <a:gd name="connsiteY5" fmla="*/ 9337 h 10000"/>
                <a:gd name="connsiteX6" fmla="*/ 10045 w 10045"/>
                <a:gd name="connsiteY6" fmla="*/ 6801 h 10000"/>
                <a:gd name="connsiteX7" fmla="*/ 9694 w 10045"/>
                <a:gd name="connsiteY7" fmla="*/ 5352 h 10000"/>
                <a:gd name="connsiteX8" fmla="*/ 934 w 10045"/>
                <a:gd name="connsiteY8" fmla="*/ 0 h 10000"/>
                <a:gd name="connsiteX0" fmla="*/ 934 w 10045"/>
                <a:gd name="connsiteY0" fmla="*/ 0 h 10000"/>
                <a:gd name="connsiteX1" fmla="*/ 0 w 10045"/>
                <a:gd name="connsiteY1" fmla="*/ 5176 h 10000"/>
                <a:gd name="connsiteX2" fmla="*/ 1025 w 10045"/>
                <a:gd name="connsiteY2" fmla="*/ 6922 h 10000"/>
                <a:gd name="connsiteX3" fmla="*/ 4253 w 10045"/>
                <a:gd name="connsiteY3" fmla="*/ 8696 h 10000"/>
                <a:gd name="connsiteX4" fmla="*/ 9047 w 10045"/>
                <a:gd name="connsiteY4" fmla="*/ 10000 h 10000"/>
                <a:gd name="connsiteX5" fmla="*/ 9978 w 10045"/>
                <a:gd name="connsiteY5" fmla="*/ 9337 h 10000"/>
                <a:gd name="connsiteX6" fmla="*/ 10045 w 10045"/>
                <a:gd name="connsiteY6" fmla="*/ 6801 h 10000"/>
                <a:gd name="connsiteX7" fmla="*/ 9121 w 10045"/>
                <a:gd name="connsiteY7" fmla="*/ 4871 h 10000"/>
                <a:gd name="connsiteX8" fmla="*/ 934 w 10045"/>
                <a:gd name="connsiteY8" fmla="*/ 0 h 10000"/>
                <a:gd name="connsiteX0" fmla="*/ 934 w 10045"/>
                <a:gd name="connsiteY0" fmla="*/ 0 h 10000"/>
                <a:gd name="connsiteX1" fmla="*/ 0 w 10045"/>
                <a:gd name="connsiteY1" fmla="*/ 5176 h 10000"/>
                <a:gd name="connsiteX2" fmla="*/ 1025 w 10045"/>
                <a:gd name="connsiteY2" fmla="*/ 6922 h 10000"/>
                <a:gd name="connsiteX3" fmla="*/ 4253 w 10045"/>
                <a:gd name="connsiteY3" fmla="*/ 8696 h 10000"/>
                <a:gd name="connsiteX4" fmla="*/ 9047 w 10045"/>
                <a:gd name="connsiteY4" fmla="*/ 10000 h 10000"/>
                <a:gd name="connsiteX5" fmla="*/ 9978 w 10045"/>
                <a:gd name="connsiteY5" fmla="*/ 8615 h 10000"/>
                <a:gd name="connsiteX6" fmla="*/ 10045 w 10045"/>
                <a:gd name="connsiteY6" fmla="*/ 6801 h 10000"/>
                <a:gd name="connsiteX7" fmla="*/ 9121 w 10045"/>
                <a:gd name="connsiteY7" fmla="*/ 4871 h 10000"/>
                <a:gd name="connsiteX8" fmla="*/ 934 w 10045"/>
                <a:gd name="connsiteY8" fmla="*/ 0 h 10000"/>
                <a:gd name="connsiteX0" fmla="*/ 934 w 10045"/>
                <a:gd name="connsiteY0" fmla="*/ 0 h 9519"/>
                <a:gd name="connsiteX1" fmla="*/ 0 w 10045"/>
                <a:gd name="connsiteY1" fmla="*/ 5176 h 9519"/>
                <a:gd name="connsiteX2" fmla="*/ 1025 w 10045"/>
                <a:gd name="connsiteY2" fmla="*/ 6922 h 9519"/>
                <a:gd name="connsiteX3" fmla="*/ 4253 w 10045"/>
                <a:gd name="connsiteY3" fmla="*/ 8696 h 9519"/>
                <a:gd name="connsiteX4" fmla="*/ 8959 w 10045"/>
                <a:gd name="connsiteY4" fmla="*/ 9519 h 9519"/>
                <a:gd name="connsiteX5" fmla="*/ 9978 w 10045"/>
                <a:gd name="connsiteY5" fmla="*/ 8615 h 9519"/>
                <a:gd name="connsiteX6" fmla="*/ 10045 w 10045"/>
                <a:gd name="connsiteY6" fmla="*/ 6801 h 9519"/>
                <a:gd name="connsiteX7" fmla="*/ 9121 w 10045"/>
                <a:gd name="connsiteY7" fmla="*/ 4871 h 9519"/>
                <a:gd name="connsiteX8" fmla="*/ 934 w 10045"/>
                <a:gd name="connsiteY8" fmla="*/ 0 h 9519"/>
                <a:gd name="connsiteX0" fmla="*/ 930 w 10000"/>
                <a:gd name="connsiteY0" fmla="*/ 0 h 10000"/>
                <a:gd name="connsiteX1" fmla="*/ 0 w 10000"/>
                <a:gd name="connsiteY1" fmla="*/ 5438 h 10000"/>
                <a:gd name="connsiteX2" fmla="*/ 1020 w 10000"/>
                <a:gd name="connsiteY2" fmla="*/ 7272 h 10000"/>
                <a:gd name="connsiteX3" fmla="*/ 4234 w 10000"/>
                <a:gd name="connsiteY3" fmla="*/ 9135 h 10000"/>
                <a:gd name="connsiteX4" fmla="*/ 8919 w 10000"/>
                <a:gd name="connsiteY4" fmla="*/ 10000 h 10000"/>
                <a:gd name="connsiteX5" fmla="*/ 9933 w 10000"/>
                <a:gd name="connsiteY5" fmla="*/ 9050 h 10000"/>
                <a:gd name="connsiteX6" fmla="*/ 10000 w 10000"/>
                <a:gd name="connsiteY6" fmla="*/ 7145 h 10000"/>
                <a:gd name="connsiteX7" fmla="*/ 9080 w 10000"/>
                <a:gd name="connsiteY7" fmla="*/ 5117 h 10000"/>
                <a:gd name="connsiteX8" fmla="*/ 930 w 10000"/>
                <a:gd name="connsiteY8" fmla="*/ 0 h 10000"/>
                <a:gd name="connsiteX0" fmla="*/ 930 w 10000"/>
                <a:gd name="connsiteY0" fmla="*/ 0 h 10000"/>
                <a:gd name="connsiteX1" fmla="*/ 0 w 10000"/>
                <a:gd name="connsiteY1" fmla="*/ 5438 h 10000"/>
                <a:gd name="connsiteX2" fmla="*/ 1020 w 10000"/>
                <a:gd name="connsiteY2" fmla="*/ 7272 h 10000"/>
                <a:gd name="connsiteX3" fmla="*/ 4322 w 10000"/>
                <a:gd name="connsiteY3" fmla="*/ 9261 h 10000"/>
                <a:gd name="connsiteX4" fmla="*/ 8919 w 10000"/>
                <a:gd name="connsiteY4" fmla="*/ 10000 h 10000"/>
                <a:gd name="connsiteX5" fmla="*/ 9933 w 10000"/>
                <a:gd name="connsiteY5" fmla="*/ 9050 h 10000"/>
                <a:gd name="connsiteX6" fmla="*/ 10000 w 10000"/>
                <a:gd name="connsiteY6" fmla="*/ 7145 h 10000"/>
                <a:gd name="connsiteX7" fmla="*/ 9080 w 10000"/>
                <a:gd name="connsiteY7" fmla="*/ 5117 h 10000"/>
                <a:gd name="connsiteX8" fmla="*/ 930 w 10000"/>
                <a:gd name="connsiteY8" fmla="*/ 0 h 10000"/>
                <a:gd name="connsiteX0" fmla="*/ 930 w 10000"/>
                <a:gd name="connsiteY0" fmla="*/ 0 h 10000"/>
                <a:gd name="connsiteX1" fmla="*/ 0 w 10000"/>
                <a:gd name="connsiteY1" fmla="*/ 5438 h 10000"/>
                <a:gd name="connsiteX2" fmla="*/ 1020 w 10000"/>
                <a:gd name="connsiteY2" fmla="*/ 7272 h 10000"/>
                <a:gd name="connsiteX3" fmla="*/ 4322 w 10000"/>
                <a:gd name="connsiteY3" fmla="*/ 9261 h 10000"/>
                <a:gd name="connsiteX4" fmla="*/ 8919 w 10000"/>
                <a:gd name="connsiteY4" fmla="*/ 10000 h 10000"/>
                <a:gd name="connsiteX5" fmla="*/ 9933 w 10000"/>
                <a:gd name="connsiteY5" fmla="*/ 9050 h 10000"/>
                <a:gd name="connsiteX6" fmla="*/ 10000 w 10000"/>
                <a:gd name="connsiteY6" fmla="*/ 7145 h 10000"/>
                <a:gd name="connsiteX7" fmla="*/ 9080 w 10000"/>
                <a:gd name="connsiteY7" fmla="*/ 5117 h 10000"/>
                <a:gd name="connsiteX8" fmla="*/ 930 w 10000"/>
                <a:gd name="connsiteY8" fmla="*/ 0 h 10000"/>
                <a:gd name="connsiteX0" fmla="*/ 930 w 10000"/>
                <a:gd name="connsiteY0" fmla="*/ 0 h 10000"/>
                <a:gd name="connsiteX1" fmla="*/ 0 w 10000"/>
                <a:gd name="connsiteY1" fmla="*/ 5438 h 10000"/>
                <a:gd name="connsiteX2" fmla="*/ 1020 w 10000"/>
                <a:gd name="connsiteY2" fmla="*/ 7272 h 10000"/>
                <a:gd name="connsiteX3" fmla="*/ 4322 w 10000"/>
                <a:gd name="connsiteY3" fmla="*/ 9261 h 10000"/>
                <a:gd name="connsiteX4" fmla="*/ 8919 w 10000"/>
                <a:gd name="connsiteY4" fmla="*/ 10000 h 10000"/>
                <a:gd name="connsiteX5" fmla="*/ 9933 w 10000"/>
                <a:gd name="connsiteY5" fmla="*/ 9050 h 10000"/>
                <a:gd name="connsiteX6" fmla="*/ 10000 w 10000"/>
                <a:gd name="connsiteY6" fmla="*/ 7145 h 10000"/>
                <a:gd name="connsiteX7" fmla="*/ 9080 w 10000"/>
                <a:gd name="connsiteY7" fmla="*/ 5117 h 10000"/>
                <a:gd name="connsiteX8" fmla="*/ 930 w 10000"/>
                <a:gd name="connsiteY8" fmla="*/ 0 h 10000"/>
                <a:gd name="connsiteX0" fmla="*/ 930 w 10000"/>
                <a:gd name="connsiteY0" fmla="*/ 0 h 9621"/>
                <a:gd name="connsiteX1" fmla="*/ 0 w 10000"/>
                <a:gd name="connsiteY1" fmla="*/ 5438 h 9621"/>
                <a:gd name="connsiteX2" fmla="*/ 1020 w 10000"/>
                <a:gd name="connsiteY2" fmla="*/ 7272 h 9621"/>
                <a:gd name="connsiteX3" fmla="*/ 4322 w 10000"/>
                <a:gd name="connsiteY3" fmla="*/ 9261 h 9621"/>
                <a:gd name="connsiteX4" fmla="*/ 8919 w 10000"/>
                <a:gd name="connsiteY4" fmla="*/ 9621 h 9621"/>
                <a:gd name="connsiteX5" fmla="*/ 9933 w 10000"/>
                <a:gd name="connsiteY5" fmla="*/ 9050 h 9621"/>
                <a:gd name="connsiteX6" fmla="*/ 10000 w 10000"/>
                <a:gd name="connsiteY6" fmla="*/ 7145 h 9621"/>
                <a:gd name="connsiteX7" fmla="*/ 9080 w 10000"/>
                <a:gd name="connsiteY7" fmla="*/ 5117 h 9621"/>
                <a:gd name="connsiteX8" fmla="*/ 930 w 10000"/>
                <a:gd name="connsiteY8" fmla="*/ 0 h 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9621">
                  <a:moveTo>
                    <a:pt x="930" y="0"/>
                  </a:moveTo>
                  <a:cubicBezTo>
                    <a:pt x="467" y="990"/>
                    <a:pt x="336" y="3296"/>
                    <a:pt x="0" y="5438"/>
                  </a:cubicBezTo>
                  <a:lnTo>
                    <a:pt x="1020" y="7272"/>
                  </a:lnTo>
                  <a:cubicBezTo>
                    <a:pt x="2121" y="7935"/>
                    <a:pt x="2958" y="9230"/>
                    <a:pt x="4322" y="9261"/>
                  </a:cubicBezTo>
                  <a:cubicBezTo>
                    <a:pt x="6202" y="8201"/>
                    <a:pt x="6950" y="8662"/>
                    <a:pt x="8919" y="9621"/>
                  </a:cubicBezTo>
                  <a:lnTo>
                    <a:pt x="9933" y="9050"/>
                  </a:lnTo>
                  <a:cubicBezTo>
                    <a:pt x="9955" y="8879"/>
                    <a:pt x="9977" y="7316"/>
                    <a:pt x="10000" y="7145"/>
                  </a:cubicBezTo>
                  <a:cubicBezTo>
                    <a:pt x="9884" y="5922"/>
                    <a:pt x="9196" y="6340"/>
                    <a:pt x="9080" y="5117"/>
                  </a:cubicBezTo>
                  <a:lnTo>
                    <a:pt x="930" y="0"/>
                  </a:lnTo>
                  <a:close/>
                </a:path>
              </a:pathLst>
            </a:custGeom>
            <a:solidFill>
              <a:srgbClr val="99CCFF">
                <a:alpha val="47842"/>
              </a:srgbClr>
            </a:solidFill>
            <a:ln w="9525">
              <a:noFill/>
              <a:round/>
              <a:headEnd/>
              <a:tailEnd/>
            </a:ln>
          </p:spPr>
          <p:txBody>
            <a:bodyPr>
              <a:spAutoFit/>
            </a:bodyPr>
            <a:lstStyle/>
            <a:p>
              <a:endParaRPr lang="en-GB">
                <a:solidFill>
                  <a:srgbClr val="000000"/>
                </a:solidFill>
              </a:endParaRPr>
            </a:p>
          </p:txBody>
        </p:sp>
        <p:sp>
          <p:nvSpPr>
            <p:cNvPr id="132" name="Text Box 91"/>
            <p:cNvSpPr txBox="1">
              <a:spLocks noChangeArrowheads="1"/>
            </p:cNvSpPr>
            <p:nvPr/>
          </p:nvSpPr>
          <p:spPr bwMode="auto">
            <a:xfrm rot="380412">
              <a:off x="2420" y="1625"/>
              <a:ext cx="485" cy="145"/>
            </a:xfrm>
            <a:prstGeom prst="rect">
              <a:avLst/>
            </a:prstGeom>
            <a:noFill/>
            <a:ln w="9525" algn="ctr">
              <a:noFill/>
              <a:miter lim="800000"/>
              <a:headEnd/>
              <a:tailEnd/>
            </a:ln>
          </p:spPr>
          <p:txBody>
            <a:bodyPr>
              <a:spAutoFit/>
            </a:bodyPr>
            <a:lstStyle/>
            <a:p>
              <a:r>
                <a:rPr lang="fr-CH" sz="900" dirty="0">
                  <a:solidFill>
                    <a:srgbClr val="000000"/>
                  </a:solidFill>
                </a:rPr>
                <a:t>Prévessin</a:t>
              </a:r>
              <a:endParaRPr lang="en-US" sz="900" dirty="0">
                <a:solidFill>
                  <a:srgbClr val="000000"/>
                </a:solidFill>
              </a:endParaRPr>
            </a:p>
          </p:txBody>
        </p:sp>
      </p:grpSp>
      <p:grpSp>
        <p:nvGrpSpPr>
          <p:cNvPr id="133" name="Group 67"/>
          <p:cNvGrpSpPr>
            <a:grpSpLocks/>
          </p:cNvGrpSpPr>
          <p:nvPr/>
        </p:nvGrpSpPr>
        <p:grpSpPr bwMode="auto">
          <a:xfrm>
            <a:off x="1868488" y="2797175"/>
            <a:ext cx="585787" cy="608013"/>
            <a:chOff x="1177" y="1762"/>
            <a:chExt cx="369" cy="383"/>
          </a:xfrm>
        </p:grpSpPr>
        <p:grpSp>
          <p:nvGrpSpPr>
            <p:cNvPr id="134" name="Group 58"/>
            <p:cNvGrpSpPr>
              <a:grpSpLocks/>
            </p:cNvGrpSpPr>
            <p:nvPr/>
          </p:nvGrpSpPr>
          <p:grpSpPr bwMode="auto">
            <a:xfrm>
              <a:off x="1419" y="1762"/>
              <a:ext cx="127" cy="173"/>
              <a:chOff x="1392" y="1756"/>
              <a:chExt cx="127" cy="173"/>
            </a:xfrm>
          </p:grpSpPr>
          <p:sp>
            <p:nvSpPr>
              <p:cNvPr id="136" name="Oval 56"/>
              <p:cNvSpPr>
                <a:spLocks noChangeArrowheads="1"/>
              </p:cNvSpPr>
              <p:nvPr/>
            </p:nvSpPr>
            <p:spPr bwMode="auto">
              <a:xfrm rot="2184700">
                <a:off x="1392" y="1809"/>
                <a:ext cx="99" cy="120"/>
              </a:xfrm>
              <a:prstGeom prst="ellipse">
                <a:avLst/>
              </a:prstGeom>
              <a:noFill/>
              <a:ln w="28575">
                <a:solidFill>
                  <a:srgbClr val="3333FF"/>
                </a:solidFill>
                <a:round/>
                <a:headEnd/>
                <a:tailEnd/>
              </a:ln>
            </p:spPr>
            <p:txBody>
              <a:bodyPr wrap="none" anchor="ctr"/>
              <a:lstStyle/>
              <a:p>
                <a:endParaRPr lang="en-US">
                  <a:solidFill>
                    <a:srgbClr val="000000"/>
                  </a:solidFill>
                </a:endParaRPr>
              </a:p>
            </p:txBody>
          </p:sp>
          <p:sp>
            <p:nvSpPr>
              <p:cNvPr id="137" name="Oval 57"/>
              <p:cNvSpPr>
                <a:spLocks noChangeArrowheads="1"/>
              </p:cNvSpPr>
              <p:nvPr/>
            </p:nvSpPr>
            <p:spPr bwMode="auto">
              <a:xfrm rot="2184700">
                <a:off x="1465" y="1756"/>
                <a:ext cx="54" cy="64"/>
              </a:xfrm>
              <a:prstGeom prst="ellipse">
                <a:avLst/>
              </a:prstGeom>
              <a:noFill/>
              <a:ln w="28575">
                <a:solidFill>
                  <a:srgbClr val="3333FF"/>
                </a:solidFill>
                <a:round/>
                <a:headEnd/>
                <a:tailEnd/>
              </a:ln>
            </p:spPr>
            <p:txBody>
              <a:bodyPr wrap="none" anchor="ctr"/>
              <a:lstStyle/>
              <a:p>
                <a:endParaRPr lang="en-US">
                  <a:solidFill>
                    <a:srgbClr val="000000"/>
                  </a:solidFill>
                </a:endParaRPr>
              </a:p>
            </p:txBody>
          </p:sp>
        </p:grpSp>
        <p:sp>
          <p:nvSpPr>
            <p:cNvPr id="135" name="Text Box 62"/>
            <p:cNvSpPr txBox="1">
              <a:spLocks noChangeArrowheads="1"/>
            </p:cNvSpPr>
            <p:nvPr/>
          </p:nvSpPr>
          <p:spPr bwMode="auto">
            <a:xfrm>
              <a:off x="1177" y="1980"/>
              <a:ext cx="251" cy="165"/>
            </a:xfrm>
            <a:prstGeom prst="rect">
              <a:avLst/>
            </a:prstGeom>
            <a:solidFill>
              <a:srgbClr val="0000FF"/>
            </a:solidFill>
            <a:ln w="9525">
              <a:noFill/>
              <a:miter lim="800000"/>
              <a:headEnd/>
              <a:tailEnd/>
            </a:ln>
          </p:spPr>
          <p:txBody>
            <a:bodyPr>
              <a:spAutoFit/>
            </a:bodyPr>
            <a:lstStyle/>
            <a:p>
              <a:r>
                <a:rPr lang="fr-CH" sz="1100" dirty="0">
                  <a:solidFill>
                    <a:srgbClr val="FFFFFF"/>
                  </a:solidFill>
                </a:rPr>
                <a:t>PS</a:t>
              </a:r>
              <a:endParaRPr lang="en-US" sz="1100" dirty="0">
                <a:solidFill>
                  <a:srgbClr val="FFFFFF"/>
                </a:solidFill>
              </a:endParaRPr>
            </a:p>
          </p:txBody>
        </p:sp>
      </p:grpSp>
      <p:sp>
        <p:nvSpPr>
          <p:cNvPr id="123" name="Text Box 64"/>
          <p:cNvSpPr txBox="1">
            <a:spLocks noChangeArrowheads="1"/>
          </p:cNvSpPr>
          <p:nvPr/>
        </p:nvSpPr>
        <p:spPr bwMode="auto">
          <a:xfrm>
            <a:off x="6022976" y="1928813"/>
            <a:ext cx="571499" cy="261937"/>
          </a:xfrm>
          <a:prstGeom prst="rect">
            <a:avLst/>
          </a:prstGeom>
          <a:solidFill>
            <a:srgbClr val="0000FF"/>
          </a:solidFill>
          <a:ln w="9525">
            <a:noFill/>
            <a:miter lim="800000"/>
            <a:headEnd/>
            <a:tailEnd/>
          </a:ln>
        </p:spPr>
        <p:txBody>
          <a:bodyPr wrap="square">
            <a:spAutoFit/>
          </a:bodyPr>
          <a:lstStyle/>
          <a:p>
            <a:pPr algn="ctr"/>
            <a:r>
              <a:rPr lang="fr-CH" sz="1100" dirty="0">
                <a:solidFill>
                  <a:srgbClr val="FFFFFF"/>
                </a:solidFill>
              </a:rPr>
              <a:t>LHC</a:t>
            </a:r>
            <a:endParaRPr lang="en-US" sz="1100" dirty="0">
              <a:solidFill>
                <a:srgbClr val="FFFFFF"/>
              </a:solidFill>
            </a:endParaRPr>
          </a:p>
        </p:txBody>
      </p:sp>
      <p:sp>
        <p:nvSpPr>
          <p:cNvPr id="142" name="Rectangle 4"/>
          <p:cNvSpPr txBox="1">
            <a:spLocks noChangeArrowheads="1"/>
          </p:cNvSpPr>
          <p:nvPr/>
        </p:nvSpPr>
        <p:spPr bwMode="auto">
          <a:xfrm>
            <a:off x="85725" y="142875"/>
            <a:ext cx="4788000" cy="1260000"/>
          </a:xfrm>
          <a:prstGeom prst="rect">
            <a:avLst/>
          </a:prstGeom>
          <a:gradFill>
            <a:gsLst>
              <a:gs pos="21000">
                <a:srgbClr val="193D69">
                  <a:alpha val="86000"/>
                </a:srgbClr>
              </a:gs>
              <a:gs pos="100000">
                <a:srgbClr val="006699">
                  <a:alpha val="71000"/>
                </a:srgbClr>
              </a:gs>
            </a:gsLst>
            <a:lin ang="16200000" scaled="1"/>
          </a:gradFill>
          <a:ln w="9525">
            <a:noFill/>
            <a:miter lim="800000"/>
            <a:headEnd/>
            <a:tailEnd/>
          </a:ln>
          <a:effectLst>
            <a:innerShdw blurRad="114300">
              <a:prstClr val="black"/>
            </a:innerShdw>
          </a:effectLst>
        </p:spPr>
        <p:txBody>
          <a:bodyPr>
            <a:prstTxWarp prst="textNoShape">
              <a:avLst/>
            </a:prstTxWarp>
          </a:bodyPr>
          <a:lstStyle/>
          <a:p>
            <a:pPr marL="171450" indent="-171450">
              <a:lnSpc>
                <a:spcPct val="80000"/>
              </a:lnSpc>
              <a:spcBef>
                <a:spcPct val="20000"/>
              </a:spcBef>
              <a:defRPr/>
            </a:pPr>
            <a:r>
              <a:rPr lang="en-GB" sz="1900" dirty="0">
                <a:solidFill>
                  <a:srgbClr val="FFFFFF"/>
                </a:solidFill>
                <a:effectLst>
                  <a:outerShdw blurRad="50800" dist="38100" dir="2700000">
                    <a:srgbClr val="000000">
                      <a:alpha val="97000"/>
                    </a:srgbClr>
                  </a:outerShdw>
                </a:effectLst>
                <a:cs typeface="Calibri" pitchFamily="34" charset="0"/>
              </a:rPr>
              <a:t>~ </a:t>
            </a:r>
            <a:r>
              <a:rPr lang="en-GB" sz="1900" dirty="0">
                <a:solidFill>
                  <a:srgbClr val="FFFFFF"/>
                </a:solidFill>
                <a:effectLst>
                  <a:outerShdw blurRad="50800" dist="38100" dir="2700000">
                    <a:srgbClr val="000000">
                      <a:alpha val="97000"/>
                    </a:srgbClr>
                  </a:outerShdw>
                </a:effectLst>
                <a:latin typeface="+mn-lt"/>
                <a:cs typeface="Calibri" pitchFamily="34" charset="0"/>
              </a:rPr>
              <a:t>2400 staff</a:t>
            </a:r>
          </a:p>
          <a:p>
            <a:pPr marL="171450" indent="-171450">
              <a:lnSpc>
                <a:spcPct val="80000"/>
              </a:lnSpc>
              <a:spcBef>
                <a:spcPct val="20000"/>
              </a:spcBef>
              <a:defRPr/>
            </a:pPr>
            <a:r>
              <a:rPr lang="en-GB" sz="1900" dirty="0">
                <a:solidFill>
                  <a:srgbClr val="FFFFFF"/>
                </a:solidFill>
                <a:effectLst>
                  <a:outerShdw blurRad="50800" dist="38100" dir="2700000">
                    <a:srgbClr val="000000">
                      <a:alpha val="97000"/>
                    </a:srgbClr>
                  </a:outerShdw>
                </a:effectLst>
                <a:latin typeface="+mn-lt"/>
                <a:cs typeface="Calibri" pitchFamily="34" charset="0"/>
              </a:rPr>
              <a:t>~ 800 other paid personnel</a:t>
            </a:r>
          </a:p>
          <a:p>
            <a:pPr marL="171450" indent="-171450">
              <a:lnSpc>
                <a:spcPct val="80000"/>
              </a:lnSpc>
              <a:spcBef>
                <a:spcPct val="20000"/>
              </a:spcBef>
              <a:defRPr/>
            </a:pPr>
            <a:r>
              <a:rPr lang="en-GB" sz="1900" dirty="0">
                <a:solidFill>
                  <a:srgbClr val="FFFFFF"/>
                </a:solidFill>
                <a:effectLst>
                  <a:outerShdw blurRad="50800" dist="38100" dir="2700000">
                    <a:srgbClr val="000000">
                      <a:alpha val="97000"/>
                    </a:srgbClr>
                  </a:outerShdw>
                </a:effectLst>
                <a:latin typeface="+mn-lt"/>
                <a:cs typeface="Calibri" pitchFamily="34" charset="0"/>
              </a:rPr>
              <a:t>&gt; 11000 registered users from ~ 100 countries</a:t>
            </a:r>
          </a:p>
          <a:p>
            <a:pPr marL="171450" indent="-171450">
              <a:lnSpc>
                <a:spcPct val="80000"/>
              </a:lnSpc>
              <a:spcBef>
                <a:spcPct val="20000"/>
              </a:spcBef>
              <a:defRPr/>
            </a:pPr>
            <a:r>
              <a:rPr lang="en-GB" sz="1900" dirty="0">
                <a:solidFill>
                  <a:srgbClr val="FFFFFF"/>
                </a:solidFill>
                <a:effectLst>
                  <a:outerShdw blurRad="50800" dist="38100" dir="2700000">
                    <a:srgbClr val="000000">
                      <a:alpha val="97000"/>
                    </a:srgbClr>
                  </a:outerShdw>
                </a:effectLst>
                <a:latin typeface="+mn-lt"/>
                <a:cs typeface="Calibri" pitchFamily="34" charset="0"/>
              </a:rPr>
              <a:t>~ 3500 registered contractors</a:t>
            </a:r>
          </a:p>
        </p:txBody>
      </p:sp>
      <p:sp>
        <p:nvSpPr>
          <p:cNvPr id="143" name="Rectangle 5"/>
          <p:cNvSpPr txBox="1">
            <a:spLocks noChangeArrowheads="1"/>
          </p:cNvSpPr>
          <p:nvPr/>
        </p:nvSpPr>
        <p:spPr bwMode="auto">
          <a:xfrm>
            <a:off x="85730" y="5301208"/>
            <a:ext cx="8839200" cy="1447800"/>
          </a:xfrm>
          <a:prstGeom prst="rect">
            <a:avLst/>
          </a:prstGeom>
          <a:gradFill>
            <a:gsLst>
              <a:gs pos="21000">
                <a:srgbClr val="193D69">
                  <a:alpha val="90000"/>
                </a:srgbClr>
              </a:gs>
              <a:gs pos="100000">
                <a:srgbClr val="006699">
                  <a:alpha val="71000"/>
                </a:srgbClr>
              </a:gs>
            </a:gsLst>
            <a:lin ang="16200000" scaled="1"/>
          </a:gradFill>
          <a:ln w="9525">
            <a:noFill/>
            <a:miter lim="800000"/>
            <a:headEnd/>
            <a:tailEnd/>
          </a:ln>
          <a:effectLst>
            <a:innerShdw blurRad="114300">
              <a:prstClr val="black"/>
            </a:innerShdw>
          </a:effectLst>
        </p:spPr>
        <p:txBody>
          <a:bodyPr>
            <a:prstTxWarp prst="textNoShape">
              <a:avLst/>
            </a:prstTxWarp>
          </a:bodyPr>
          <a:lstStyle/>
          <a:p>
            <a:pPr marL="147638" indent="-147638">
              <a:lnSpc>
                <a:spcPct val="90000"/>
              </a:lnSpc>
              <a:spcBef>
                <a:spcPct val="20000"/>
              </a:spcBef>
              <a:buFontTx/>
              <a:buChar char="•"/>
              <a:defRPr/>
            </a:pPr>
            <a:r>
              <a:rPr lang="en-GB" sz="1900" dirty="0">
                <a:solidFill>
                  <a:srgbClr val="FFD347"/>
                </a:solidFill>
                <a:effectLst>
                  <a:outerShdw blurRad="50800" dist="38100" dir="2700000" algn="tl">
                    <a:srgbClr val="000000"/>
                  </a:outerShdw>
                </a:effectLst>
                <a:latin typeface="+mn-lt"/>
                <a:cs typeface="Calibri" pitchFamily="34" charset="0"/>
              </a:rPr>
              <a:t>23 Member States:</a:t>
            </a:r>
            <a:r>
              <a:rPr lang="en-GB" sz="1900" dirty="0">
                <a:solidFill>
                  <a:srgbClr val="FFD347"/>
                </a:solidFill>
                <a:effectLst>
                  <a:outerShdw blurRad="50800" dist="38100" dir="2700000">
                    <a:srgbClr val="000000"/>
                  </a:outerShdw>
                </a:effectLst>
                <a:latin typeface="+mn-lt"/>
                <a:cs typeface="Calibri" pitchFamily="34" charset="0"/>
              </a:rPr>
              <a:t> </a:t>
            </a:r>
            <a:r>
              <a:rPr lang="en-GB" sz="1900" dirty="0">
                <a:solidFill>
                  <a:srgbClr val="FFFFFF"/>
                </a:solidFill>
                <a:effectLst>
                  <a:outerShdw blurRad="50800" dist="38100" dir="2700000">
                    <a:srgbClr val="000000"/>
                  </a:outerShdw>
                </a:effectLst>
                <a:latin typeface="+mn-lt"/>
                <a:cs typeface="Calibri" pitchFamily="34" charset="0"/>
              </a:rPr>
              <a:t>Austria, Belgium, Bulgaria, the Czech Republic, Denmark, Finland, France, Germany, Greece, Hungary, Israel, Italy, Netherlands, Norway, Poland, Portugal, Rumania, Serbia Slovakia, Spain, Sweden, Switzerland and the United Kingdom. </a:t>
            </a:r>
          </a:p>
          <a:p>
            <a:pPr marL="147638" indent="-147638">
              <a:lnSpc>
                <a:spcPct val="90000"/>
              </a:lnSpc>
              <a:spcBef>
                <a:spcPct val="20000"/>
              </a:spcBef>
              <a:buFontTx/>
              <a:buChar char="•"/>
              <a:defRPr/>
            </a:pPr>
            <a:r>
              <a:rPr lang="en-GB" sz="1900" dirty="0">
                <a:solidFill>
                  <a:srgbClr val="FFD347"/>
                </a:solidFill>
                <a:effectLst>
                  <a:outerShdw blurRad="50800" dist="38100" dir="2700000" algn="tl">
                    <a:srgbClr val="000000"/>
                  </a:outerShdw>
                </a:effectLst>
                <a:latin typeface="+mn-lt"/>
                <a:cs typeface="Calibri" pitchFamily="34" charset="0"/>
              </a:rPr>
              <a:t>7 Observers to Council:</a:t>
            </a:r>
            <a:r>
              <a:rPr lang="en-GB" sz="1900" dirty="0">
                <a:solidFill>
                  <a:srgbClr val="FFD347"/>
                </a:solidFill>
                <a:effectLst>
                  <a:outerShdw blurRad="50800" dist="38100" dir="2700000">
                    <a:srgbClr val="000000"/>
                  </a:outerShdw>
                </a:effectLst>
                <a:latin typeface="+mn-lt"/>
                <a:cs typeface="Calibri" pitchFamily="34" charset="0"/>
              </a:rPr>
              <a:t> </a:t>
            </a:r>
            <a:r>
              <a:rPr lang="en-GB" sz="1900" dirty="0">
                <a:solidFill>
                  <a:srgbClr val="FFFFFF"/>
                </a:solidFill>
                <a:effectLst>
                  <a:outerShdw blurRad="50800" dist="38100" dir="2700000">
                    <a:srgbClr val="000000"/>
                  </a:outerShdw>
                </a:effectLst>
                <a:latin typeface="+mn-lt"/>
                <a:cs typeface="Calibri" pitchFamily="34" charset="0"/>
              </a:rPr>
              <a:t>Japan, the Russian Federation, the United States of America,  the European Union, JINR and UNESCO </a:t>
            </a:r>
          </a:p>
        </p:txBody>
      </p:sp>
      <p:graphicFrame>
        <p:nvGraphicFramePr>
          <p:cNvPr id="1033" name="Object 3"/>
          <p:cNvGraphicFramePr>
            <a:graphicFrameLocks noChangeAspect="1"/>
          </p:cNvGraphicFramePr>
          <p:nvPr>
            <p:extLst>
              <p:ext uri="{D42A27DB-BD31-4B8C-83A1-F6EECF244321}">
                <p14:modId xmlns:p14="http://schemas.microsoft.com/office/powerpoint/2010/main" val="573404109"/>
              </p:ext>
            </p:extLst>
          </p:nvPr>
        </p:nvGraphicFramePr>
        <p:xfrm>
          <a:off x="2446469" y="1857125"/>
          <a:ext cx="6546850" cy="2640012"/>
        </p:xfrm>
        <a:graphic>
          <a:graphicData uri="http://schemas.openxmlformats.org/presentationml/2006/ole">
            <mc:AlternateContent xmlns:mc="http://schemas.openxmlformats.org/markup-compatibility/2006">
              <mc:Choice xmlns:v="urn:schemas-microsoft-com:vml" Requires="v">
                <p:oleObj spid="_x0000_s67114" name="Designer Drawing" r:id="rId13" imgW="6745680" imgH="2499840" progId="">
                  <p:embed/>
                </p:oleObj>
              </mc:Choice>
              <mc:Fallback>
                <p:oleObj name="Designer Drawing" r:id="rId13" imgW="6745680" imgH="2499840"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46469" y="1857125"/>
                        <a:ext cx="6546850" cy="264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6074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ppt_w</p:attrName>
                                        </p:attrNameLst>
                                      </p:cBhvr>
                                      <p:tavLst>
                                        <p:tav tm="0">
                                          <p:val>
                                            <p:strVal val="(6*min(max(#ppt_w*#ppt_h,.3),1)-7.4)/-.7*#ppt_w"/>
                                          </p:val>
                                        </p:tav>
                                        <p:tav tm="100000">
                                          <p:val>
                                            <p:strVal val="#ppt_w"/>
                                          </p:val>
                                        </p:tav>
                                      </p:tavLst>
                                    </p:anim>
                                    <p:anim calcmode="lin" valueType="num">
                                      <p:cBhvr>
                                        <p:cTn id="8" dur="500" fill="hold"/>
                                        <p:tgtEl>
                                          <p:spTgt spid="74"/>
                                        </p:tgtEl>
                                        <p:attrNameLst>
                                          <p:attrName>ppt_h</p:attrName>
                                        </p:attrNameLst>
                                      </p:cBhvr>
                                      <p:tavLst>
                                        <p:tav tm="0">
                                          <p:val>
                                            <p:strVal val="(6*min(max(#ppt_w*#ppt_h,.3),1)-7.4)/-.7*#ppt_h"/>
                                          </p:val>
                                        </p:tav>
                                        <p:tav tm="100000">
                                          <p:val>
                                            <p:strVal val="#ppt_h"/>
                                          </p:val>
                                        </p:tav>
                                      </p:tavLst>
                                    </p:anim>
                                    <p:anim calcmode="lin" valueType="num">
                                      <p:cBhvr>
                                        <p:cTn id="9" dur="500" fill="hold"/>
                                        <p:tgtEl>
                                          <p:spTgt spid="74"/>
                                        </p:tgtEl>
                                        <p:attrNameLst>
                                          <p:attrName>ppt_x</p:attrName>
                                        </p:attrNameLst>
                                      </p:cBhvr>
                                      <p:tavLst>
                                        <p:tav tm="0">
                                          <p:val>
                                            <p:fltVal val="0.5"/>
                                          </p:val>
                                        </p:tav>
                                        <p:tav tm="100000">
                                          <p:val>
                                            <p:strVal val="#ppt_x"/>
                                          </p:val>
                                        </p:tav>
                                      </p:tavLst>
                                    </p:anim>
                                    <p:anim calcmode="lin" valueType="num">
                                      <p:cBhvr>
                                        <p:cTn id="10" dur="500" fill="hold"/>
                                        <p:tgtEl>
                                          <p:spTgt spid="74"/>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75"/>
                                        </p:tgtEl>
                                        <p:attrNameLst>
                                          <p:attrName>style.visibility</p:attrName>
                                        </p:attrNameLst>
                                      </p:cBhvr>
                                      <p:to>
                                        <p:strVal val="visible"/>
                                      </p:to>
                                    </p:set>
                                    <p:anim calcmode="lin" valueType="num">
                                      <p:cBhvr>
                                        <p:cTn id="15" dur="2000" fill="hold"/>
                                        <p:tgtEl>
                                          <p:spTgt spid="75"/>
                                        </p:tgtEl>
                                        <p:attrNameLst>
                                          <p:attrName>ppt_w</p:attrName>
                                        </p:attrNameLst>
                                      </p:cBhvr>
                                      <p:tavLst>
                                        <p:tav tm="0">
                                          <p:val>
                                            <p:fltVal val="0"/>
                                          </p:val>
                                        </p:tav>
                                        <p:tav tm="100000">
                                          <p:val>
                                            <p:strVal val="#ppt_w"/>
                                          </p:val>
                                        </p:tav>
                                      </p:tavLst>
                                    </p:anim>
                                    <p:anim calcmode="lin" valueType="num">
                                      <p:cBhvr>
                                        <p:cTn id="16" dur="2000" fill="hold"/>
                                        <p:tgtEl>
                                          <p:spTgt spid="75"/>
                                        </p:tgtEl>
                                        <p:attrNameLst>
                                          <p:attrName>ppt_h</p:attrName>
                                        </p:attrNameLst>
                                      </p:cBhvr>
                                      <p:tavLst>
                                        <p:tav tm="0">
                                          <p:val>
                                            <p:fltVal val="0"/>
                                          </p:val>
                                        </p:tav>
                                        <p:tav tm="100000">
                                          <p:val>
                                            <p:strVal val="#ppt_h"/>
                                          </p:val>
                                        </p:tav>
                                      </p:tavLst>
                                    </p:anim>
                                  </p:childTnLst>
                                </p:cTn>
                              </p:par>
                            </p:childTnLst>
                          </p:cTn>
                        </p:par>
                        <p:par>
                          <p:cTn id="17" fill="hold">
                            <p:stCondLst>
                              <p:cond delay="2000"/>
                            </p:stCondLst>
                            <p:childTnLst>
                              <p:par>
                                <p:cTn id="18" presetID="4" presetClass="entr" presetSubtype="32"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box(out)">
                                      <p:cBhvr>
                                        <p:cTn id="20" dur="500"/>
                                        <p:tgtEl>
                                          <p:spTgt spid="76"/>
                                        </p:tgtEl>
                                      </p:cBhvr>
                                    </p:animEffect>
                                  </p:childTnLst>
                                </p:cTn>
                              </p:par>
                            </p:childTnLst>
                          </p:cTn>
                        </p:par>
                        <p:par>
                          <p:cTn id="21" fill="hold">
                            <p:stCondLst>
                              <p:cond delay="2500"/>
                            </p:stCondLst>
                            <p:childTnLst>
                              <p:par>
                                <p:cTn id="22" presetID="4" presetClass="entr" presetSubtype="32" fill="hold" nodeType="afterEffect">
                                  <p:stCondLst>
                                    <p:cond delay="0"/>
                                  </p:stCondLst>
                                  <p:childTnLst>
                                    <p:set>
                                      <p:cBhvr>
                                        <p:cTn id="23" dur="1" fill="hold">
                                          <p:stCondLst>
                                            <p:cond delay="0"/>
                                          </p:stCondLst>
                                        </p:cTn>
                                        <p:tgtEl>
                                          <p:spTgt spid="117"/>
                                        </p:tgtEl>
                                        <p:attrNameLst>
                                          <p:attrName>style.visibility</p:attrName>
                                        </p:attrNameLst>
                                      </p:cBhvr>
                                      <p:to>
                                        <p:strVal val="visible"/>
                                      </p:to>
                                    </p:set>
                                    <p:animEffect transition="in" filter="box(out)">
                                      <p:cBhvr>
                                        <p:cTn id="24" dur="500"/>
                                        <p:tgtEl>
                                          <p:spTgt spid="117"/>
                                        </p:tgtEl>
                                      </p:cBhvr>
                                    </p:animEffect>
                                  </p:childTnLst>
                                </p:cTn>
                              </p:par>
                            </p:childTnLst>
                          </p:cTn>
                        </p:par>
                        <p:par>
                          <p:cTn id="25" fill="hold">
                            <p:stCondLst>
                              <p:cond delay="3000"/>
                            </p:stCondLst>
                            <p:childTnLst>
                              <p:par>
                                <p:cTn id="26" presetID="4" presetClass="entr" presetSubtype="32" fill="hold" nodeType="afterEffect">
                                  <p:stCondLst>
                                    <p:cond delay="0"/>
                                  </p:stCondLst>
                                  <p:childTnLst>
                                    <p:set>
                                      <p:cBhvr>
                                        <p:cTn id="27" dur="1" fill="hold">
                                          <p:stCondLst>
                                            <p:cond delay="0"/>
                                          </p:stCondLst>
                                        </p:cTn>
                                        <p:tgtEl>
                                          <p:spTgt spid="116"/>
                                        </p:tgtEl>
                                        <p:attrNameLst>
                                          <p:attrName>style.visibility</p:attrName>
                                        </p:attrNameLst>
                                      </p:cBhvr>
                                      <p:to>
                                        <p:strVal val="visible"/>
                                      </p:to>
                                    </p:set>
                                    <p:animEffect transition="in" filter="box(out)">
                                      <p:cBhvr>
                                        <p:cTn id="28" dur="500"/>
                                        <p:tgtEl>
                                          <p:spTgt spid="116"/>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127"/>
                                        </p:tgtEl>
                                        <p:attrNameLst>
                                          <p:attrName>style.visibility</p:attrName>
                                        </p:attrNameLst>
                                      </p:cBhvr>
                                      <p:to>
                                        <p:strVal val="visible"/>
                                      </p:to>
                                    </p:set>
                                    <p:animEffect transition="in" filter="fade">
                                      <p:cBhvr>
                                        <p:cTn id="32" dur="500"/>
                                        <p:tgtEl>
                                          <p:spTgt spid="127"/>
                                        </p:tgtEl>
                                      </p:cBhvr>
                                    </p:animEffect>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130"/>
                                        </p:tgtEl>
                                        <p:attrNameLst>
                                          <p:attrName>style.visibility</p:attrName>
                                        </p:attrNameLst>
                                      </p:cBhvr>
                                      <p:to>
                                        <p:strVal val="visible"/>
                                      </p:to>
                                    </p:set>
                                    <p:animEffect transition="in" filter="fade">
                                      <p:cBhvr>
                                        <p:cTn id="36" dur="500"/>
                                        <p:tgtEl>
                                          <p:spTgt spid="130"/>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133"/>
                                        </p:tgtEl>
                                        <p:attrNameLst>
                                          <p:attrName>style.visibility</p:attrName>
                                        </p:attrNameLst>
                                      </p:cBhvr>
                                      <p:to>
                                        <p:strVal val="visible"/>
                                      </p:to>
                                    </p:set>
                                    <p:animEffect transition="in" filter="fade">
                                      <p:cBhvr>
                                        <p:cTn id="40" dur="1000"/>
                                        <p:tgtEl>
                                          <p:spTgt spid="133"/>
                                        </p:tgtEl>
                                      </p:cBhvr>
                                    </p:animEffect>
                                  </p:childTnLst>
                                </p:cTn>
                              </p:par>
                            </p:childTnLst>
                          </p:cTn>
                        </p:par>
                        <p:par>
                          <p:cTn id="41" fill="hold">
                            <p:stCondLst>
                              <p:cond delay="5500"/>
                            </p:stCondLst>
                            <p:childTnLst>
                              <p:par>
                                <p:cTn id="42" presetID="22" presetClass="entr" presetSubtype="4" fill="hold" nodeType="afterEffect">
                                  <p:stCondLst>
                                    <p:cond delay="0"/>
                                  </p:stCondLst>
                                  <p:childTnLst>
                                    <p:set>
                                      <p:cBhvr>
                                        <p:cTn id="43" dur="1" fill="hold">
                                          <p:stCondLst>
                                            <p:cond delay="0"/>
                                          </p:stCondLst>
                                        </p:cTn>
                                        <p:tgtEl>
                                          <p:spTgt spid="118"/>
                                        </p:tgtEl>
                                        <p:attrNameLst>
                                          <p:attrName>style.visibility</p:attrName>
                                        </p:attrNameLst>
                                      </p:cBhvr>
                                      <p:to>
                                        <p:strVal val="visible"/>
                                      </p:to>
                                    </p:set>
                                    <p:animEffect transition="in" filter="wipe(down)">
                                      <p:cBhvr>
                                        <p:cTn id="44" dur="500"/>
                                        <p:tgtEl>
                                          <p:spTgt spid="118"/>
                                        </p:tgtEl>
                                      </p:cBhvr>
                                    </p:animEffect>
                                  </p:childTnLst>
                                </p:cTn>
                              </p:par>
                            </p:childTnLst>
                          </p:cTn>
                        </p:par>
                        <p:par>
                          <p:cTn id="45" fill="hold">
                            <p:stCondLst>
                              <p:cond delay="6000"/>
                            </p:stCondLst>
                            <p:childTnLst>
                              <p:par>
                                <p:cTn id="46" presetID="10" presetClass="entr" presetSubtype="0" fill="hold" nodeType="after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1000"/>
                                        <p:tgtEl>
                                          <p:spTgt spid="124"/>
                                        </p:tgtEl>
                                      </p:cBhvr>
                                    </p:animEffect>
                                  </p:childTnLst>
                                </p:cTn>
                              </p:par>
                            </p:childTnLst>
                          </p:cTn>
                        </p:par>
                        <p:par>
                          <p:cTn id="49" fill="hold">
                            <p:stCondLst>
                              <p:cond delay="7000"/>
                            </p:stCondLst>
                            <p:childTnLst>
                              <p:par>
                                <p:cTn id="50" presetID="10" presetClass="entr" presetSubtype="0" fill="hold" grpId="0" nodeType="afterEffect">
                                  <p:stCondLst>
                                    <p:cond delay="0"/>
                                  </p:stCondLst>
                                  <p:childTnLst>
                                    <p:set>
                                      <p:cBhvr>
                                        <p:cTn id="51" dur="1" fill="hold">
                                          <p:stCondLst>
                                            <p:cond delay="0"/>
                                          </p:stCondLst>
                                        </p:cTn>
                                        <p:tgtEl>
                                          <p:spTgt spid="123"/>
                                        </p:tgtEl>
                                        <p:attrNameLst>
                                          <p:attrName>style.visibility</p:attrName>
                                        </p:attrNameLst>
                                      </p:cBhvr>
                                      <p:to>
                                        <p:strVal val="visible"/>
                                      </p:to>
                                    </p:set>
                                    <p:animEffect transition="in" filter="fade">
                                      <p:cBhvr>
                                        <p:cTn id="52" dur="2000"/>
                                        <p:tgtEl>
                                          <p:spTgt spid="123"/>
                                        </p:tgtEl>
                                      </p:cBhvr>
                                    </p:animEffect>
                                  </p:childTnLst>
                                </p:cTn>
                              </p:par>
                              <p:par>
                                <p:cTn id="53" presetID="20" presetClass="entr" presetSubtype="0" fill="hold" nodeType="withEffect">
                                  <p:stCondLst>
                                    <p:cond delay="0"/>
                                  </p:stCondLst>
                                  <p:childTnLst>
                                    <p:set>
                                      <p:cBhvr>
                                        <p:cTn id="54" dur="1" fill="hold">
                                          <p:stCondLst>
                                            <p:cond delay="0"/>
                                          </p:stCondLst>
                                        </p:cTn>
                                        <p:tgtEl>
                                          <p:spTgt spid="1033"/>
                                        </p:tgtEl>
                                        <p:attrNameLst>
                                          <p:attrName>style.visibility</p:attrName>
                                        </p:attrNameLst>
                                      </p:cBhvr>
                                      <p:to>
                                        <p:strVal val="visible"/>
                                      </p:to>
                                    </p:set>
                                    <p:animEffect transition="in" filter="wedge">
                                      <p:cBhvr>
                                        <p:cTn id="55" dur="1000"/>
                                        <p:tgtEl>
                                          <p:spTgt spid="1033"/>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142"/>
                                        </p:tgtEl>
                                        <p:attrNameLst>
                                          <p:attrName>style.visibility</p:attrName>
                                        </p:attrNameLst>
                                      </p:cBhvr>
                                      <p:to>
                                        <p:strVal val="visible"/>
                                      </p:to>
                                    </p:set>
                                    <p:animEffect transition="in" filter="wipe(up)">
                                      <p:cBhvr>
                                        <p:cTn id="60" dur="500"/>
                                        <p:tgtEl>
                                          <p:spTgt spid="14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grpId="0" nodeType="clickEffect">
                                  <p:stCondLst>
                                    <p:cond delay="0"/>
                                  </p:stCondLst>
                                  <p:childTnLst>
                                    <p:set>
                                      <p:cBhvr>
                                        <p:cTn id="64" dur="1" fill="hold">
                                          <p:stCondLst>
                                            <p:cond delay="0"/>
                                          </p:stCondLst>
                                        </p:cTn>
                                        <p:tgtEl>
                                          <p:spTgt spid="143"/>
                                        </p:tgtEl>
                                        <p:attrNameLst>
                                          <p:attrName>style.visibility</p:attrName>
                                        </p:attrNameLst>
                                      </p:cBhvr>
                                      <p:to>
                                        <p:strVal val="visible"/>
                                      </p:to>
                                    </p:set>
                                    <p:animEffect transition="in" filter="wipe(up)">
                                      <p:cBhvr>
                                        <p:cTn id="65"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42" grpId="0" animBg="1"/>
      <p:bldP spid="14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35696" y="1991742"/>
            <a:ext cx="5400600" cy="1077218"/>
          </a:xfrm>
          <a:prstGeom prst="rect">
            <a:avLst/>
          </a:prstGeom>
          <a:noFill/>
        </p:spPr>
        <p:txBody>
          <a:bodyPr wrap="square" rtlCol="0">
            <a:spAutoFit/>
          </a:bodyPr>
          <a:lstStyle/>
          <a:p>
            <a:pPr algn="ctr"/>
            <a:r>
              <a:rPr lang="en-US" sz="3200" b="1" dirty="0">
                <a:solidFill>
                  <a:schemeClr val="bg1"/>
                </a:solidFill>
              </a:rPr>
              <a:t>Cosmic radiation environment</a:t>
            </a:r>
          </a:p>
        </p:txBody>
      </p:sp>
    </p:spTree>
    <p:extLst>
      <p:ext uri="{BB962C8B-B14F-4D97-AF65-F5344CB8AC3E}">
        <p14:creationId xmlns:p14="http://schemas.microsoft.com/office/powerpoint/2010/main" val="20035598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908720"/>
            <a:ext cx="7056784" cy="2031325"/>
          </a:xfrm>
          <a:prstGeom prst="rect">
            <a:avLst/>
          </a:prstGeom>
          <a:noFill/>
        </p:spPr>
        <p:txBody>
          <a:bodyPr wrap="square" rtlCol="0">
            <a:spAutoFit/>
          </a:bodyPr>
          <a:lstStyle/>
          <a:p>
            <a:pPr>
              <a:spcBef>
                <a:spcPts val="0"/>
              </a:spcBef>
              <a:spcAft>
                <a:spcPts val="1200"/>
              </a:spcAft>
            </a:pPr>
            <a:r>
              <a:rPr lang="en-US" b="1" dirty="0">
                <a:solidFill>
                  <a:schemeClr val="bg1"/>
                </a:solidFill>
              </a:rPr>
              <a:t>Contents:</a:t>
            </a:r>
          </a:p>
          <a:p>
            <a:pPr marL="342900" indent="-342900">
              <a:spcBef>
                <a:spcPts val="0"/>
              </a:spcBef>
              <a:spcAft>
                <a:spcPts val="1200"/>
              </a:spcAft>
              <a:buFont typeface="Arial" panose="020B0604020202020204" pitchFamily="34" charset="0"/>
              <a:buChar char="•"/>
            </a:pPr>
            <a:r>
              <a:rPr lang="en-US" dirty="0">
                <a:solidFill>
                  <a:schemeClr val="bg1"/>
                </a:solidFill>
              </a:rPr>
              <a:t>Basic introduction to cosmic radiation fields</a:t>
            </a:r>
          </a:p>
          <a:p>
            <a:pPr marL="342900" indent="-342900">
              <a:spcBef>
                <a:spcPts val="0"/>
              </a:spcBef>
              <a:spcAft>
                <a:spcPts val="1200"/>
              </a:spcAft>
              <a:buFont typeface="Arial" panose="020B0604020202020204" pitchFamily="34" charset="0"/>
              <a:buChar char="•"/>
            </a:pPr>
            <a:r>
              <a:rPr lang="en-US" dirty="0">
                <a:solidFill>
                  <a:schemeClr val="bg1"/>
                </a:solidFill>
              </a:rPr>
              <a:t>Interesting phenomena at high energies</a:t>
            </a:r>
          </a:p>
          <a:p>
            <a:pPr marL="342900" indent="-342900">
              <a:spcBef>
                <a:spcPts val="0"/>
              </a:spcBef>
              <a:spcAft>
                <a:spcPts val="1200"/>
              </a:spcAft>
              <a:buFont typeface="Arial" panose="020B0604020202020204" pitchFamily="34" charset="0"/>
              <a:buChar char="•"/>
            </a:pPr>
            <a:r>
              <a:rPr lang="en-US" dirty="0">
                <a:solidFill>
                  <a:schemeClr val="bg1"/>
                </a:solidFill>
              </a:rPr>
              <a:t>Radiation Protection aspects in space</a:t>
            </a:r>
          </a:p>
        </p:txBody>
      </p:sp>
    </p:spTree>
    <p:extLst>
      <p:ext uri="{BB962C8B-B14F-4D97-AF65-F5344CB8AC3E}">
        <p14:creationId xmlns:p14="http://schemas.microsoft.com/office/powerpoint/2010/main" val="2928797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907704" y="209223"/>
            <a:ext cx="5760640" cy="400110"/>
          </a:xfrm>
          <a:prstGeom prst="rect">
            <a:avLst/>
          </a:prstGeom>
          <a:noFill/>
        </p:spPr>
        <p:txBody>
          <a:bodyPr wrap="square" rtlCol="0">
            <a:spAutoFit/>
          </a:bodyPr>
          <a:lstStyle/>
          <a:p>
            <a:pPr algn="ctr" eaLnBrk="1" fontAlgn="auto" hangingPunct="1">
              <a:spcBef>
                <a:spcPts val="0"/>
              </a:spcBef>
              <a:spcAft>
                <a:spcPts val="0"/>
              </a:spcAft>
            </a:pPr>
            <a:r>
              <a:rPr lang="en-US" sz="2000" b="1" dirty="0">
                <a:solidFill>
                  <a:schemeClr val="bg1"/>
                </a:solidFill>
                <a:latin typeface="Calibri"/>
              </a:rPr>
              <a:t>Classification of cosmic (ionizing) radiation</a:t>
            </a:r>
          </a:p>
        </p:txBody>
      </p:sp>
      <p:sp>
        <p:nvSpPr>
          <p:cNvPr id="7" name="TextBox 6"/>
          <p:cNvSpPr txBox="1"/>
          <p:nvPr/>
        </p:nvSpPr>
        <p:spPr>
          <a:xfrm>
            <a:off x="5387657" y="836712"/>
            <a:ext cx="3384376" cy="369332"/>
          </a:xfrm>
          <a:prstGeom prst="rect">
            <a:avLst/>
          </a:prstGeom>
          <a:noFill/>
        </p:spPr>
        <p:txBody>
          <a:bodyPr wrap="square" rtlCol="0">
            <a:spAutoFit/>
          </a:bodyPr>
          <a:lstStyle/>
          <a:p>
            <a:pPr eaLnBrk="1" fontAlgn="auto" hangingPunct="1">
              <a:spcBef>
                <a:spcPts val="0"/>
              </a:spcBef>
              <a:spcAft>
                <a:spcPts val="0"/>
              </a:spcAft>
            </a:pPr>
            <a:r>
              <a:rPr lang="en-US" sz="1800" b="1" dirty="0">
                <a:solidFill>
                  <a:schemeClr val="bg1"/>
                </a:solidFill>
                <a:latin typeface="Calibri"/>
              </a:rPr>
              <a:t>Galactic Cosmic Radiation (GCR)</a:t>
            </a:r>
          </a:p>
        </p:txBody>
      </p:sp>
      <p:sp>
        <p:nvSpPr>
          <p:cNvPr id="8" name="TextBox 7"/>
          <p:cNvSpPr txBox="1"/>
          <p:nvPr/>
        </p:nvSpPr>
        <p:spPr>
          <a:xfrm>
            <a:off x="545926" y="836712"/>
            <a:ext cx="3096344" cy="369332"/>
          </a:xfrm>
          <a:prstGeom prst="rect">
            <a:avLst/>
          </a:prstGeom>
          <a:noFill/>
        </p:spPr>
        <p:txBody>
          <a:bodyPr wrap="square" rtlCol="0">
            <a:spAutoFit/>
          </a:bodyPr>
          <a:lstStyle/>
          <a:p>
            <a:pPr eaLnBrk="1" fontAlgn="auto" hangingPunct="1">
              <a:spcBef>
                <a:spcPts val="0"/>
              </a:spcBef>
              <a:spcAft>
                <a:spcPts val="0"/>
              </a:spcAft>
            </a:pPr>
            <a:r>
              <a:rPr lang="en-US" sz="1800" b="1" dirty="0">
                <a:solidFill>
                  <a:schemeClr val="bg1"/>
                </a:solidFill>
                <a:latin typeface="Calibri"/>
              </a:rPr>
              <a:t>Solar Cosmic Radiation (SCR)</a:t>
            </a:r>
          </a:p>
        </p:txBody>
      </p: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4005064"/>
            <a:ext cx="2804469"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2924944"/>
            <a:ext cx="3312368" cy="3412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0138" y="1340768"/>
            <a:ext cx="4392488" cy="2616101"/>
          </a:xfrm>
          <a:prstGeom prst="rect">
            <a:avLst/>
          </a:prstGeom>
        </p:spPr>
        <p:txBody>
          <a:bodyPr wrap="square">
            <a:spAutoFit/>
          </a:bodyPr>
          <a:lstStyle/>
          <a:p>
            <a:pPr marL="177800" indent="-177800" eaLnBrk="1" fontAlgn="auto" hangingPunct="1">
              <a:spcBef>
                <a:spcPts val="0"/>
              </a:spcBef>
              <a:spcAft>
                <a:spcPts val="600"/>
              </a:spcAft>
              <a:buFont typeface="Arial" pitchFamily="34" charset="0"/>
              <a:buChar char="•"/>
            </a:pPr>
            <a:r>
              <a:rPr lang="en-US" sz="1800" dirty="0">
                <a:solidFill>
                  <a:schemeClr val="bg1"/>
                </a:solidFill>
                <a:latin typeface="Calibri"/>
              </a:rPr>
              <a:t>high-energy particles coming from the sun </a:t>
            </a:r>
          </a:p>
          <a:p>
            <a:pPr marL="177800" indent="-177800" eaLnBrk="1" fontAlgn="auto" hangingPunct="1">
              <a:spcBef>
                <a:spcPts val="0"/>
              </a:spcBef>
              <a:spcAft>
                <a:spcPts val="600"/>
              </a:spcAft>
              <a:buFont typeface="Arial" pitchFamily="34" charset="0"/>
              <a:buChar char="•"/>
            </a:pPr>
            <a:r>
              <a:rPr lang="en-US" sz="1800" dirty="0">
                <a:solidFill>
                  <a:schemeClr val="bg1"/>
                </a:solidFill>
                <a:latin typeface="Calibri"/>
              </a:rPr>
              <a:t>consist of protons, electrons and ions with energies ranging from a few tens of keV to GeV</a:t>
            </a:r>
          </a:p>
          <a:p>
            <a:pPr marL="177800" indent="-177800" eaLnBrk="1" fontAlgn="auto" hangingPunct="1">
              <a:spcBef>
                <a:spcPts val="0"/>
              </a:spcBef>
              <a:spcAft>
                <a:spcPts val="600"/>
              </a:spcAft>
              <a:buFont typeface="Arial" pitchFamily="34" charset="0"/>
              <a:buChar char="•"/>
            </a:pPr>
            <a:r>
              <a:rPr lang="en-US" sz="1800" dirty="0">
                <a:solidFill>
                  <a:schemeClr val="bg1"/>
                </a:solidFill>
                <a:latin typeface="Calibri"/>
              </a:rPr>
              <a:t>Two main processes of their production: </a:t>
            </a:r>
          </a:p>
          <a:p>
            <a:pPr marL="542925" lvl="1" indent="-276225" eaLnBrk="1" fontAlgn="auto" hangingPunct="1">
              <a:spcBef>
                <a:spcPts val="0"/>
              </a:spcBef>
              <a:spcAft>
                <a:spcPts val="600"/>
              </a:spcAft>
              <a:buFont typeface="Wingdings" pitchFamily="2" charset="2"/>
              <a:buChar char="Ø"/>
            </a:pPr>
            <a:r>
              <a:rPr lang="en-US" sz="1800" dirty="0">
                <a:solidFill>
                  <a:schemeClr val="bg1"/>
                </a:solidFill>
                <a:latin typeface="Calibri"/>
              </a:rPr>
              <a:t>solar-flares </a:t>
            </a:r>
          </a:p>
          <a:p>
            <a:pPr marL="542925" lvl="1" indent="-276225" eaLnBrk="1" fontAlgn="auto" hangingPunct="1">
              <a:spcBef>
                <a:spcPts val="0"/>
              </a:spcBef>
              <a:spcAft>
                <a:spcPts val="600"/>
              </a:spcAft>
              <a:buFont typeface="Wingdings" pitchFamily="2" charset="2"/>
              <a:buChar char="Ø"/>
            </a:pPr>
            <a:r>
              <a:rPr lang="en-US" sz="1800" dirty="0">
                <a:solidFill>
                  <a:schemeClr val="bg1"/>
                </a:solidFill>
                <a:latin typeface="Calibri"/>
              </a:rPr>
              <a:t>shock waves caused by coronal mass ejections. </a:t>
            </a:r>
          </a:p>
        </p:txBody>
      </p:sp>
      <p:sp>
        <p:nvSpPr>
          <p:cNvPr id="4" name="Rectangle 3"/>
          <p:cNvSpPr/>
          <p:nvPr/>
        </p:nvSpPr>
        <p:spPr>
          <a:xfrm>
            <a:off x="5148064" y="1340768"/>
            <a:ext cx="3769980" cy="1477328"/>
          </a:xfrm>
          <a:prstGeom prst="rect">
            <a:avLst/>
          </a:prstGeom>
        </p:spPr>
        <p:txBody>
          <a:bodyPr wrap="square">
            <a:spAutoFit/>
          </a:bodyPr>
          <a:lstStyle/>
          <a:p>
            <a:pPr marL="285750" indent="-285750" eaLnBrk="1" fontAlgn="auto" hangingPunct="1">
              <a:spcBef>
                <a:spcPts val="0"/>
              </a:spcBef>
              <a:spcAft>
                <a:spcPts val="0"/>
              </a:spcAft>
              <a:buFont typeface="Arial" pitchFamily="34" charset="0"/>
              <a:buChar char="•"/>
            </a:pPr>
            <a:r>
              <a:rPr lang="en-US" sz="1800" dirty="0">
                <a:solidFill>
                  <a:schemeClr val="bg1"/>
                </a:solidFill>
                <a:latin typeface="Calibri"/>
              </a:rPr>
              <a:t>Particles which originate from sources outside of the solar system, distributed throughout our Milky Way galaxy and beyond.</a:t>
            </a:r>
          </a:p>
          <a:p>
            <a:pPr eaLnBrk="1" fontAlgn="auto" hangingPunct="1">
              <a:spcBef>
                <a:spcPts val="0"/>
              </a:spcBef>
              <a:spcAft>
                <a:spcPts val="0"/>
              </a:spcAft>
            </a:pPr>
            <a:endParaRPr lang="en-US" sz="1800" dirty="0">
              <a:solidFill>
                <a:schemeClr val="bg1"/>
              </a:solidFill>
              <a:latin typeface="Calibri"/>
            </a:endParaRPr>
          </a:p>
        </p:txBody>
      </p:sp>
      <p:sp>
        <p:nvSpPr>
          <p:cNvPr id="5" name="Slide Number Placeholder 4"/>
          <p:cNvSpPr>
            <a:spLocks noGrp="1"/>
          </p:cNvSpPr>
          <p:nvPr>
            <p:ph type="sldNum" sz="quarter" idx="12"/>
          </p:nvPr>
        </p:nvSpPr>
        <p:spPr/>
        <p:txBody>
          <a:bodyPr/>
          <a:lstStyle/>
          <a:p>
            <a:fld id="{F8126272-07E9-4738-B816-728F8FDF9354}" type="slidenum">
              <a:rPr lang="en-US" smtClean="0">
                <a:solidFill>
                  <a:prstClr val="black">
                    <a:tint val="75000"/>
                  </a:prstClr>
                </a:solidFill>
              </a:rPr>
              <a:pPr/>
              <a:t>42</a:t>
            </a:fld>
            <a:endParaRPr lang="en-US">
              <a:solidFill>
                <a:prstClr val="black">
                  <a:tint val="75000"/>
                </a:prstClr>
              </a:solidFill>
            </a:endParaRPr>
          </a:p>
        </p:txBody>
      </p:sp>
    </p:spTree>
    <p:extLst>
      <p:ext uri="{BB962C8B-B14F-4D97-AF65-F5344CB8AC3E}">
        <p14:creationId xmlns:p14="http://schemas.microsoft.com/office/powerpoint/2010/main" val="104732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4100"/>
                                        </p:tgtEl>
                                        <p:attrNameLst>
                                          <p:attrName>style.visibility</p:attrName>
                                        </p:attrNameLst>
                                      </p:cBhvr>
                                      <p:to>
                                        <p:strVal val="visible"/>
                                      </p:to>
                                    </p:set>
                                    <p:animEffect transition="in" filter="fade">
                                      <p:cBhvr>
                                        <p:cTn id="21" dur="500"/>
                                        <p:tgtEl>
                                          <p:spTgt spid="410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 grpId="0"/>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11760" y="116632"/>
            <a:ext cx="4392488" cy="400110"/>
          </a:xfrm>
          <a:prstGeom prst="rect">
            <a:avLst/>
          </a:prstGeom>
          <a:noFill/>
        </p:spPr>
        <p:txBody>
          <a:bodyPr wrap="square" rtlCol="0">
            <a:spAutoFit/>
          </a:bodyPr>
          <a:lstStyle/>
          <a:p>
            <a:pPr eaLnBrk="1" fontAlgn="auto" hangingPunct="1">
              <a:spcBef>
                <a:spcPts val="0"/>
              </a:spcBef>
              <a:spcAft>
                <a:spcPts val="0"/>
              </a:spcAft>
            </a:pPr>
            <a:r>
              <a:rPr lang="en-US" sz="2000" b="1" dirty="0">
                <a:solidFill>
                  <a:schemeClr val="bg1"/>
                </a:solidFill>
                <a:latin typeface="Calibri"/>
              </a:rPr>
              <a:t>Properties of Galactic Cosmic Radiation</a:t>
            </a:r>
          </a:p>
        </p:txBody>
      </p:sp>
      <p:sp>
        <p:nvSpPr>
          <p:cNvPr id="3" name="TextBox 2"/>
          <p:cNvSpPr txBox="1"/>
          <p:nvPr/>
        </p:nvSpPr>
        <p:spPr>
          <a:xfrm>
            <a:off x="179512" y="2504585"/>
            <a:ext cx="3960440" cy="3724096"/>
          </a:xfrm>
          <a:prstGeom prst="rect">
            <a:avLst/>
          </a:prstGeom>
          <a:noFill/>
        </p:spPr>
        <p:txBody>
          <a:bodyPr wrap="square" rtlCol="0">
            <a:spAutoFit/>
          </a:bodyPr>
          <a:lstStyle/>
          <a:p>
            <a:pPr eaLnBrk="1" fontAlgn="auto" hangingPunct="1">
              <a:spcBef>
                <a:spcPts val="0"/>
              </a:spcBef>
              <a:spcAft>
                <a:spcPts val="0"/>
              </a:spcAft>
            </a:pPr>
            <a:r>
              <a:rPr lang="en-US" sz="1800" b="1" dirty="0">
                <a:solidFill>
                  <a:schemeClr val="bg1"/>
                </a:solidFill>
                <a:latin typeface="Calibri"/>
              </a:rPr>
              <a:t>Spectrum:</a:t>
            </a:r>
          </a:p>
          <a:p>
            <a:pPr eaLnBrk="1" fontAlgn="auto" hangingPunct="1">
              <a:spcBef>
                <a:spcPts val="0"/>
              </a:spcBef>
              <a:spcAft>
                <a:spcPts val="0"/>
              </a:spcAft>
            </a:pPr>
            <a:endParaRPr lang="en-US" sz="1800" dirty="0">
              <a:solidFill>
                <a:schemeClr val="bg1"/>
              </a:solidFill>
              <a:latin typeface="Calibri"/>
            </a:endParaRPr>
          </a:p>
          <a:p>
            <a:pPr marL="285750" indent="-285750" eaLnBrk="1" fontAlgn="auto" hangingPunct="1">
              <a:spcBef>
                <a:spcPts val="0"/>
              </a:spcBef>
              <a:spcAft>
                <a:spcPts val="600"/>
              </a:spcAft>
              <a:buFont typeface="Arial" pitchFamily="34" charset="0"/>
              <a:buChar char="•"/>
            </a:pPr>
            <a:r>
              <a:rPr lang="en-US" sz="1800" dirty="0">
                <a:solidFill>
                  <a:schemeClr val="bg1"/>
                </a:solidFill>
                <a:latin typeface="Calibri"/>
              </a:rPr>
              <a:t>Main part of the GCR particles have an energy below 10 GeV</a:t>
            </a:r>
          </a:p>
          <a:p>
            <a:pPr marL="285750" indent="-285750" eaLnBrk="1" fontAlgn="auto" hangingPunct="1">
              <a:spcBef>
                <a:spcPts val="0"/>
              </a:spcBef>
              <a:spcAft>
                <a:spcPts val="600"/>
              </a:spcAft>
              <a:buFont typeface="Arial" pitchFamily="34" charset="0"/>
              <a:buChar char="•"/>
            </a:pPr>
            <a:r>
              <a:rPr lang="en-US" sz="1800" dirty="0">
                <a:solidFill>
                  <a:schemeClr val="bg1"/>
                </a:solidFill>
                <a:latin typeface="Calibri"/>
              </a:rPr>
              <a:t>Interaction with solar magnetic field modulate the particle’s energy </a:t>
            </a:r>
          </a:p>
          <a:p>
            <a:pPr marL="285750" indent="-285750" eaLnBrk="1" fontAlgn="auto" hangingPunct="1">
              <a:spcBef>
                <a:spcPts val="0"/>
              </a:spcBef>
              <a:spcAft>
                <a:spcPts val="600"/>
              </a:spcAft>
              <a:buFont typeface="Arial" pitchFamily="34" charset="0"/>
              <a:buChar char="•"/>
            </a:pPr>
            <a:r>
              <a:rPr lang="en-US" sz="1800" dirty="0">
                <a:solidFill>
                  <a:schemeClr val="bg1"/>
                </a:solidFill>
                <a:latin typeface="Calibri"/>
                <a:sym typeface="Wingdings" pitchFamily="2" charset="2"/>
              </a:rPr>
              <a:t> GCR fluence up to 10 GeV shows a dependence on the solar activity</a:t>
            </a:r>
            <a:r>
              <a:rPr lang="en-US" sz="1800" dirty="0">
                <a:solidFill>
                  <a:schemeClr val="bg1"/>
                </a:solidFill>
                <a:latin typeface="Calibri"/>
              </a:rPr>
              <a:t> </a:t>
            </a:r>
          </a:p>
          <a:p>
            <a:pPr marL="285750" indent="-285750" eaLnBrk="1" fontAlgn="auto" hangingPunct="1">
              <a:spcBef>
                <a:spcPts val="0"/>
              </a:spcBef>
              <a:spcAft>
                <a:spcPts val="600"/>
              </a:spcAft>
              <a:buFont typeface="Arial" pitchFamily="34" charset="0"/>
              <a:buChar char="•"/>
            </a:pPr>
            <a:r>
              <a:rPr lang="en-US" sz="1800" dirty="0">
                <a:solidFill>
                  <a:schemeClr val="bg1"/>
                </a:solidFill>
                <a:latin typeface="Calibri"/>
              </a:rPr>
              <a:t>There is a high-energy component of the GCR spectrum, reaching energies higher than 10</a:t>
            </a:r>
            <a:r>
              <a:rPr lang="en-US" sz="1800" baseline="30000" dirty="0">
                <a:solidFill>
                  <a:schemeClr val="bg1"/>
                </a:solidFill>
                <a:latin typeface="Calibri"/>
              </a:rPr>
              <a:t>20</a:t>
            </a:r>
            <a:r>
              <a:rPr lang="en-US" sz="1800" dirty="0">
                <a:solidFill>
                  <a:schemeClr val="bg1"/>
                </a:solidFill>
                <a:latin typeface="Calibri"/>
              </a:rPr>
              <a:t> eV. </a:t>
            </a:r>
          </a:p>
          <a:p>
            <a:pPr eaLnBrk="1" fontAlgn="auto" hangingPunct="1">
              <a:spcBef>
                <a:spcPts val="0"/>
              </a:spcBef>
              <a:spcAft>
                <a:spcPts val="0"/>
              </a:spcAft>
            </a:pPr>
            <a:endParaRPr lang="en-US" sz="1800" dirty="0">
              <a:solidFill>
                <a:schemeClr val="bg1"/>
              </a:solidFill>
              <a:latin typeface="Calibri"/>
            </a:endParaRPr>
          </a:p>
        </p:txBody>
      </p:sp>
      <p:sp>
        <p:nvSpPr>
          <p:cNvPr id="4" name="TextBox 3"/>
          <p:cNvSpPr txBox="1"/>
          <p:nvPr/>
        </p:nvSpPr>
        <p:spPr>
          <a:xfrm>
            <a:off x="251520" y="836712"/>
            <a:ext cx="6480720"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Composition:   2% electrons and  98% nuclei</a:t>
            </a:r>
          </a:p>
        </p:txBody>
      </p:sp>
      <p:grpSp>
        <p:nvGrpSpPr>
          <p:cNvPr id="11" name="Group 10"/>
          <p:cNvGrpSpPr/>
          <p:nvPr/>
        </p:nvGrpSpPr>
        <p:grpSpPr>
          <a:xfrm>
            <a:off x="5148064" y="980728"/>
            <a:ext cx="3709512" cy="5195109"/>
            <a:chOff x="5148064" y="980728"/>
            <a:chExt cx="3709512" cy="5195109"/>
          </a:xfrm>
        </p:grpSpPr>
        <p:sp>
          <p:nvSpPr>
            <p:cNvPr id="5" name="TextBox 4"/>
            <p:cNvSpPr txBox="1"/>
            <p:nvPr/>
          </p:nvSpPr>
          <p:spPr>
            <a:xfrm>
              <a:off x="5580112" y="5652617"/>
              <a:ext cx="3024336" cy="523220"/>
            </a:xfrm>
            <a:prstGeom prst="rect">
              <a:avLst/>
            </a:prstGeom>
            <a:noFill/>
          </p:spPr>
          <p:txBody>
            <a:bodyPr wrap="square" rtlCol="0">
              <a:spAutoFit/>
            </a:bodyPr>
            <a:lstStyle/>
            <a:p>
              <a:pPr eaLnBrk="1" fontAlgn="auto" hangingPunct="1">
                <a:spcBef>
                  <a:spcPts val="0"/>
                </a:spcBef>
                <a:spcAft>
                  <a:spcPts val="0"/>
                </a:spcAft>
              </a:pPr>
              <a:r>
                <a:rPr lang="en-US" sz="1400" dirty="0">
                  <a:solidFill>
                    <a:schemeClr val="bg1"/>
                  </a:solidFill>
                  <a:latin typeface="Calibri"/>
                </a:rPr>
                <a:t>Fisk (1979): Mechanisms for energetic particle acceleration in the solar wind </a:t>
              </a:r>
            </a:p>
          </p:txBody>
        </p:sp>
        <p:grpSp>
          <p:nvGrpSpPr>
            <p:cNvPr id="10" name="Group 9"/>
            <p:cNvGrpSpPr/>
            <p:nvPr/>
          </p:nvGrpSpPr>
          <p:grpSpPr>
            <a:xfrm>
              <a:off x="5148064" y="980728"/>
              <a:ext cx="3709512" cy="4669059"/>
              <a:chOff x="5148064" y="980728"/>
              <a:chExt cx="3709512" cy="4669059"/>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500310"/>
                <a:ext cx="3709512" cy="41494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148064" y="980728"/>
                <a:ext cx="3709512" cy="523220"/>
              </a:xfrm>
              <a:prstGeom prst="rect">
                <a:avLst/>
              </a:prstGeom>
              <a:solidFill>
                <a:schemeClr val="bg1">
                  <a:lumMod val="85000"/>
                </a:schemeClr>
              </a:solidFill>
            </p:spPr>
            <p:txBody>
              <a:bodyPr wrap="square" rtlCol="0">
                <a:spAutoFit/>
              </a:bodyPr>
              <a:lstStyle/>
              <a:p>
                <a:pPr eaLnBrk="1" fontAlgn="auto" hangingPunct="1">
                  <a:spcBef>
                    <a:spcPts val="0"/>
                  </a:spcBef>
                  <a:spcAft>
                    <a:spcPts val="0"/>
                  </a:spcAft>
                </a:pPr>
                <a:r>
                  <a:rPr lang="en-US" sz="1400" dirty="0">
                    <a:latin typeface="Calibri"/>
                  </a:rPr>
                  <a:t>Proton spectra observed during various years (1965: solar minimum, 1969: solar maximum) </a:t>
                </a:r>
              </a:p>
            </p:txBody>
          </p:sp>
        </p:grpSp>
      </p:grpSp>
      <p:sp>
        <p:nvSpPr>
          <p:cNvPr id="7" name="Rectangle 6"/>
          <p:cNvSpPr/>
          <p:nvPr/>
        </p:nvSpPr>
        <p:spPr>
          <a:xfrm>
            <a:off x="258195" y="1268760"/>
            <a:ext cx="4618124" cy="646331"/>
          </a:xfrm>
          <a:prstGeom prst="rect">
            <a:avLst/>
          </a:prstGeom>
        </p:spPr>
        <p:txBody>
          <a:bodyPr wrap="none">
            <a:spAutoFit/>
          </a:bodyPr>
          <a:lstStyle/>
          <a:p>
            <a:pPr eaLnBrk="1" fontAlgn="auto" hangingPunct="1">
              <a:spcBef>
                <a:spcPts val="0"/>
              </a:spcBef>
              <a:spcAft>
                <a:spcPts val="0"/>
              </a:spcAft>
            </a:pPr>
            <a:r>
              <a:rPr lang="en-US" sz="1800" dirty="0">
                <a:solidFill>
                  <a:schemeClr val="bg1"/>
                </a:solidFill>
                <a:latin typeface="Calibri"/>
              </a:rPr>
              <a:t>Composition of nuclei:</a:t>
            </a:r>
          </a:p>
          <a:p>
            <a:pPr eaLnBrk="1" fontAlgn="auto" hangingPunct="1">
              <a:spcBef>
                <a:spcPts val="0"/>
              </a:spcBef>
              <a:spcAft>
                <a:spcPts val="0"/>
              </a:spcAft>
            </a:pPr>
            <a:r>
              <a:rPr lang="en-US" sz="1800" dirty="0">
                <a:solidFill>
                  <a:schemeClr val="bg1"/>
                </a:solidFill>
                <a:latin typeface="Calibri"/>
              </a:rPr>
              <a:t>87% protons  12 % </a:t>
            </a:r>
            <a:r>
              <a:rPr lang="en-US" sz="1800" dirty="0">
                <a:solidFill>
                  <a:schemeClr val="bg1"/>
                </a:solidFill>
                <a:latin typeface="Symbol" pitchFamily="18" charset="2"/>
              </a:rPr>
              <a:t>a</a:t>
            </a:r>
            <a:r>
              <a:rPr lang="en-US" sz="1800" dirty="0">
                <a:solidFill>
                  <a:schemeClr val="bg1"/>
                </a:solidFill>
                <a:latin typeface="Calibri"/>
              </a:rPr>
              <a:t>-particles   1% heavy nuclei</a:t>
            </a:r>
          </a:p>
        </p:txBody>
      </p:sp>
      <p:sp>
        <p:nvSpPr>
          <p:cNvPr id="8" name="TextBox 7"/>
          <p:cNvSpPr txBox="1"/>
          <p:nvPr/>
        </p:nvSpPr>
        <p:spPr>
          <a:xfrm>
            <a:off x="251520" y="1844824"/>
            <a:ext cx="4464496"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Almost no anti-matter detected</a:t>
            </a:r>
          </a:p>
        </p:txBody>
      </p:sp>
      <p:sp>
        <p:nvSpPr>
          <p:cNvPr id="9" name="Slide Number Placeholder 8"/>
          <p:cNvSpPr>
            <a:spLocks noGrp="1"/>
          </p:cNvSpPr>
          <p:nvPr>
            <p:ph type="sldNum" sz="quarter" idx="12"/>
          </p:nvPr>
        </p:nvSpPr>
        <p:spPr/>
        <p:txBody>
          <a:bodyPr/>
          <a:lstStyle/>
          <a:p>
            <a:fld id="{F8126272-07E9-4738-B816-728F8FDF9354}" type="slidenum">
              <a:rPr lang="en-US" smtClean="0">
                <a:solidFill>
                  <a:prstClr val="black">
                    <a:tint val="75000"/>
                  </a:prstClr>
                </a:solidFill>
              </a:rPr>
              <a:pPr/>
              <a:t>43</a:t>
            </a:fld>
            <a:endParaRPr lang="en-US">
              <a:solidFill>
                <a:prstClr val="black">
                  <a:tint val="75000"/>
                </a:prstClr>
              </a:solidFill>
            </a:endParaRPr>
          </a:p>
        </p:txBody>
      </p:sp>
    </p:spTree>
    <p:extLst>
      <p:ext uri="{BB962C8B-B14F-4D97-AF65-F5344CB8AC3E}">
        <p14:creationId xmlns:p14="http://schemas.microsoft.com/office/powerpoint/2010/main" val="89916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randombar(horizontal)">
                                      <p:cBhvr>
                                        <p:cTn id="23" dur="500"/>
                                        <p:tgtEl>
                                          <p:spTgt spid="3"/>
                                        </p:tgtEl>
                                      </p:cBhvr>
                                    </p:animEffect>
                                  </p:childTnLst>
                                </p:cTn>
                              </p:par>
                              <p:par>
                                <p:cTn id="24" presetID="14" presetClass="entr" presetSubtype="1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5" name="Rectangle 5"/>
          <p:cNvSpPr>
            <a:spLocks noGrp="1" noChangeArrowheads="1"/>
          </p:cNvSpPr>
          <p:nvPr>
            <p:ph type="title"/>
          </p:nvPr>
        </p:nvSpPr>
        <p:spPr>
          <a:xfrm>
            <a:off x="552450" y="182563"/>
            <a:ext cx="8229600" cy="457200"/>
          </a:xfrm>
          <a:noFill/>
          <a:ln/>
        </p:spPr>
        <p:txBody>
          <a:bodyPr/>
          <a:lstStyle/>
          <a:p>
            <a:r>
              <a:rPr lang="en-US" sz="2000" b="1" dirty="0">
                <a:solidFill>
                  <a:schemeClr val="bg1"/>
                </a:solidFill>
              </a:rPr>
              <a:t>A BIRD'S EYE VIEW OF THE ALL-PARTICLE CR SPECTRUM</a:t>
            </a:r>
          </a:p>
        </p:txBody>
      </p:sp>
      <p:sp>
        <p:nvSpPr>
          <p:cNvPr id="2" name="TextBox 1"/>
          <p:cNvSpPr txBox="1"/>
          <p:nvPr/>
        </p:nvSpPr>
        <p:spPr>
          <a:xfrm>
            <a:off x="5436096" y="873798"/>
            <a:ext cx="3600400" cy="646331"/>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In the high energy region the particle “flux” can be described by:   </a:t>
            </a:r>
          </a:p>
        </p:txBody>
      </p:sp>
      <p:grpSp>
        <p:nvGrpSpPr>
          <p:cNvPr id="7" name="Group 6"/>
          <p:cNvGrpSpPr/>
          <p:nvPr/>
        </p:nvGrpSpPr>
        <p:grpSpPr>
          <a:xfrm>
            <a:off x="461317" y="846138"/>
            <a:ext cx="6655446" cy="6009620"/>
            <a:chOff x="461317" y="846138"/>
            <a:chExt cx="6655446" cy="6009620"/>
          </a:xfrm>
        </p:grpSpPr>
        <p:pic>
          <p:nvPicPr>
            <p:cNvPr id="143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846138"/>
              <a:ext cx="462915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66" name="AutoShape 6"/>
            <p:cNvSpPr>
              <a:spLocks noChangeArrowheads="1"/>
            </p:cNvSpPr>
            <p:nvPr/>
          </p:nvSpPr>
          <p:spPr bwMode="auto">
            <a:xfrm>
              <a:off x="3432175" y="3344863"/>
              <a:ext cx="1130300" cy="314325"/>
            </a:xfrm>
            <a:prstGeom prst="leftArrowCallout">
              <a:avLst>
                <a:gd name="adj1" fmla="val 25000"/>
                <a:gd name="adj2" fmla="val 25000"/>
                <a:gd name="adj3" fmla="val 59933"/>
                <a:gd name="adj4" fmla="val 66667"/>
              </a:avLst>
            </a:prstGeom>
            <a:solidFill>
              <a:srgbClr val="FFCC99">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1" fontAlgn="auto" hangingPunct="1">
                <a:spcBef>
                  <a:spcPts val="0"/>
                </a:spcBef>
                <a:spcAft>
                  <a:spcPts val="0"/>
                </a:spcAft>
              </a:pPr>
              <a:r>
                <a:rPr lang="it-IT" sz="1400" b="1">
                  <a:solidFill>
                    <a:prstClr val="black"/>
                  </a:solidFill>
                  <a:latin typeface="Calibri"/>
                </a:rPr>
                <a:t> Knee</a:t>
              </a:r>
              <a:endParaRPr lang="en-US" sz="1400" b="1">
                <a:solidFill>
                  <a:prstClr val="black"/>
                </a:solidFill>
                <a:latin typeface="Calibri"/>
              </a:endParaRPr>
            </a:p>
          </p:txBody>
        </p:sp>
        <p:sp>
          <p:nvSpPr>
            <p:cNvPr id="143367" name="AutoShape 7"/>
            <p:cNvSpPr>
              <a:spLocks noChangeArrowheads="1"/>
            </p:cNvSpPr>
            <p:nvPr/>
          </p:nvSpPr>
          <p:spPr bwMode="auto">
            <a:xfrm rot="10800000">
              <a:off x="3419475" y="5316538"/>
              <a:ext cx="1049338" cy="284162"/>
            </a:xfrm>
            <a:prstGeom prst="leftArrowCallout">
              <a:avLst>
                <a:gd name="adj1" fmla="val 25000"/>
                <a:gd name="adj2" fmla="val 25000"/>
                <a:gd name="adj3" fmla="val 61546"/>
                <a:gd name="adj4" fmla="val 66667"/>
              </a:avLst>
            </a:prstGeom>
            <a:solidFill>
              <a:srgbClr val="FFCC99">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spAutoFit/>
            </a:bodyPr>
            <a:lstStyle/>
            <a:p>
              <a:pPr algn="ctr" eaLnBrk="1" fontAlgn="auto" hangingPunct="1">
                <a:spcBef>
                  <a:spcPts val="0"/>
                </a:spcBef>
                <a:spcAft>
                  <a:spcPts val="0"/>
                </a:spcAft>
              </a:pPr>
              <a:r>
                <a:rPr lang="it-IT" sz="1200" b="1">
                  <a:solidFill>
                    <a:prstClr val="black"/>
                  </a:solidFill>
                  <a:latin typeface="Calibri"/>
                </a:rPr>
                <a:t>Foot (?)</a:t>
              </a:r>
              <a:endParaRPr lang="en-US" sz="1200" b="1">
                <a:solidFill>
                  <a:prstClr val="black"/>
                </a:solidFill>
                <a:latin typeface="Calibri"/>
              </a:endParaRPr>
            </a:p>
          </p:txBody>
        </p:sp>
        <p:sp>
          <p:nvSpPr>
            <p:cNvPr id="143368" name="AutoShape 8"/>
            <p:cNvSpPr>
              <a:spLocks noChangeArrowheads="1"/>
            </p:cNvSpPr>
            <p:nvPr/>
          </p:nvSpPr>
          <p:spPr bwMode="auto">
            <a:xfrm>
              <a:off x="1222375" y="1023938"/>
              <a:ext cx="558800" cy="457200"/>
            </a:xfrm>
            <a:prstGeom prst="flowChartProcess">
              <a:avLst/>
            </a:prstGeom>
            <a:solidFill>
              <a:srgbClr val="FFFF99">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pPr>
              <a:endParaRPr lang="en-US" sz="1800">
                <a:solidFill>
                  <a:prstClr val="black"/>
                </a:solidFill>
                <a:latin typeface="Calibri"/>
              </a:endParaRPr>
            </a:p>
          </p:txBody>
        </p:sp>
        <p:sp>
          <p:nvSpPr>
            <p:cNvPr id="143369" name="AutoShape 9"/>
            <p:cNvSpPr>
              <a:spLocks noChangeArrowheads="1"/>
            </p:cNvSpPr>
            <p:nvPr/>
          </p:nvSpPr>
          <p:spPr bwMode="auto">
            <a:xfrm>
              <a:off x="2109788" y="1120775"/>
              <a:ext cx="1333500" cy="474663"/>
            </a:xfrm>
            <a:prstGeom prst="wedgeRoundRectCallout">
              <a:avLst>
                <a:gd name="adj1" fmla="val -74880"/>
                <a:gd name="adj2" fmla="val -15218"/>
                <a:gd name="adj3" fmla="val 16667"/>
              </a:avLst>
            </a:prstGeom>
            <a:solidFill>
              <a:srgbClr val="CCFFFF">
                <a:alpha val="46001"/>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1" fontAlgn="auto" hangingPunct="1">
                <a:spcBef>
                  <a:spcPts val="0"/>
                </a:spcBef>
                <a:spcAft>
                  <a:spcPts val="0"/>
                </a:spcAft>
              </a:pPr>
              <a:r>
                <a:rPr lang="it-IT" sz="1200" dirty="0">
                  <a:solidFill>
                    <a:prstClr val="black"/>
                  </a:solidFill>
                  <a:latin typeface="Calibri"/>
                </a:rPr>
                <a:t>Modulated by solar activity</a:t>
              </a:r>
              <a:endParaRPr lang="en-US" sz="1200" dirty="0">
                <a:solidFill>
                  <a:prstClr val="black"/>
                </a:solidFill>
                <a:latin typeface="Calibri"/>
              </a:endParaRPr>
            </a:p>
          </p:txBody>
        </p:sp>
        <p:sp>
          <p:nvSpPr>
            <p:cNvPr id="143370" name="AutoShape 10"/>
            <p:cNvSpPr>
              <a:spLocks noChangeArrowheads="1"/>
            </p:cNvSpPr>
            <p:nvPr/>
          </p:nvSpPr>
          <p:spPr bwMode="auto">
            <a:xfrm rot="10800000">
              <a:off x="2243138" y="1873250"/>
              <a:ext cx="2587625" cy="311150"/>
            </a:xfrm>
            <a:prstGeom prst="homePlate">
              <a:avLst>
                <a:gd name="adj" fmla="val 207908"/>
              </a:avLst>
            </a:prstGeom>
            <a:solidFill>
              <a:srgbClr val="CCFFCC">
                <a:alpha val="41000"/>
              </a:srgbClr>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spAutoFit/>
            </a:bodyPr>
            <a:lstStyle/>
            <a:p>
              <a:pPr algn="ctr" eaLnBrk="1" fontAlgn="auto" hangingPunct="1">
                <a:spcBef>
                  <a:spcPts val="0"/>
                </a:spcBef>
                <a:spcAft>
                  <a:spcPts val="0"/>
                </a:spcAft>
              </a:pPr>
              <a:r>
                <a:rPr lang="en-US" sz="1400" b="1" dirty="0">
                  <a:solidFill>
                    <a:srgbClr val="336600"/>
                  </a:solidFill>
                  <a:latin typeface="Calibri"/>
                </a:rPr>
                <a:t>1 particle per m</a:t>
              </a:r>
              <a:r>
                <a:rPr lang="en-US" sz="1400" b="1" baseline="30000" dirty="0">
                  <a:solidFill>
                    <a:srgbClr val="336600"/>
                  </a:solidFill>
                  <a:latin typeface="Calibri"/>
                </a:rPr>
                <a:t>2</a:t>
              </a:r>
              <a:r>
                <a:rPr lang="en-US" sz="1400" b="1" dirty="0">
                  <a:solidFill>
                    <a:srgbClr val="336600"/>
                  </a:solidFill>
                  <a:latin typeface="Calibri"/>
                </a:rPr>
                <a:t>×second</a:t>
              </a:r>
            </a:p>
          </p:txBody>
        </p:sp>
        <p:sp>
          <p:nvSpPr>
            <p:cNvPr id="143371" name="AutoShape 11"/>
            <p:cNvSpPr>
              <a:spLocks noChangeArrowheads="1"/>
            </p:cNvSpPr>
            <p:nvPr/>
          </p:nvSpPr>
          <p:spPr bwMode="auto">
            <a:xfrm>
              <a:off x="1147763" y="3663950"/>
              <a:ext cx="2297112" cy="311150"/>
            </a:xfrm>
            <a:prstGeom prst="homePlate">
              <a:avLst>
                <a:gd name="adj" fmla="val 184566"/>
              </a:avLst>
            </a:prstGeom>
            <a:solidFill>
              <a:srgbClr val="CCFFCC">
                <a:alpha val="41000"/>
              </a:srgbClr>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fontAlgn="auto" hangingPunct="1">
                <a:spcBef>
                  <a:spcPts val="0"/>
                </a:spcBef>
                <a:spcAft>
                  <a:spcPts val="0"/>
                </a:spcAft>
              </a:pPr>
              <a:r>
                <a:rPr lang="en-US" sz="1400" b="1">
                  <a:solidFill>
                    <a:srgbClr val="336600"/>
                  </a:solidFill>
                  <a:latin typeface="Calibri"/>
                </a:rPr>
                <a:t>1 particle per m</a:t>
              </a:r>
              <a:r>
                <a:rPr lang="en-US" sz="1400" b="1" baseline="30000">
                  <a:solidFill>
                    <a:srgbClr val="336600"/>
                  </a:solidFill>
                  <a:latin typeface="Calibri"/>
                </a:rPr>
                <a:t>2</a:t>
              </a:r>
              <a:r>
                <a:rPr lang="en-US" sz="1400" b="1">
                  <a:solidFill>
                    <a:srgbClr val="336600"/>
                  </a:solidFill>
                  <a:latin typeface="Calibri"/>
                </a:rPr>
                <a:t>×year</a:t>
              </a:r>
            </a:p>
          </p:txBody>
        </p:sp>
        <p:sp>
          <p:nvSpPr>
            <p:cNvPr id="143372" name="AutoShape 12"/>
            <p:cNvSpPr>
              <a:spLocks noChangeArrowheads="1"/>
            </p:cNvSpPr>
            <p:nvPr/>
          </p:nvSpPr>
          <p:spPr bwMode="auto">
            <a:xfrm>
              <a:off x="3962400" y="4192588"/>
              <a:ext cx="1303338" cy="314325"/>
            </a:xfrm>
            <a:prstGeom prst="leftArrowCallout">
              <a:avLst>
                <a:gd name="adj1" fmla="val 25000"/>
                <a:gd name="adj2" fmla="val 25000"/>
                <a:gd name="adj3" fmla="val 69108"/>
                <a:gd name="adj4" fmla="val 66667"/>
              </a:avLst>
            </a:prstGeom>
            <a:solidFill>
              <a:srgbClr val="FFCC99">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fontAlgn="auto" hangingPunct="1">
                <a:spcBef>
                  <a:spcPts val="0"/>
                </a:spcBef>
                <a:spcAft>
                  <a:spcPts val="0"/>
                </a:spcAft>
              </a:pPr>
              <a:r>
                <a:rPr lang="it-IT" sz="1400" b="1">
                  <a:solidFill>
                    <a:prstClr val="black"/>
                  </a:solidFill>
                  <a:latin typeface="Calibri"/>
                </a:rPr>
                <a:t> 2</a:t>
              </a:r>
              <a:r>
                <a:rPr lang="it-IT" sz="1400" b="1" baseline="30000">
                  <a:solidFill>
                    <a:prstClr val="black"/>
                  </a:solidFill>
                  <a:latin typeface="Calibri"/>
                </a:rPr>
                <a:t>nd</a:t>
              </a:r>
              <a:r>
                <a:rPr lang="it-IT" sz="1400" b="1">
                  <a:solidFill>
                    <a:prstClr val="black"/>
                  </a:solidFill>
                  <a:latin typeface="Calibri"/>
                </a:rPr>
                <a:t> knee</a:t>
              </a:r>
              <a:endParaRPr lang="en-US" sz="1400" b="1">
                <a:solidFill>
                  <a:prstClr val="black"/>
                </a:solidFill>
                <a:latin typeface="Calibri"/>
              </a:endParaRPr>
            </a:p>
          </p:txBody>
        </p:sp>
        <p:sp>
          <p:nvSpPr>
            <p:cNvPr id="143373" name="AutoShape 13"/>
            <p:cNvSpPr>
              <a:spLocks noChangeArrowheads="1"/>
            </p:cNvSpPr>
            <p:nvPr/>
          </p:nvSpPr>
          <p:spPr bwMode="auto">
            <a:xfrm>
              <a:off x="4333875" y="4783138"/>
              <a:ext cx="992188" cy="314325"/>
            </a:xfrm>
            <a:prstGeom prst="leftArrowCallout">
              <a:avLst>
                <a:gd name="adj1" fmla="val 25000"/>
                <a:gd name="adj2" fmla="val 25000"/>
                <a:gd name="adj3" fmla="val 52609"/>
                <a:gd name="adj4" fmla="val 66667"/>
              </a:avLst>
            </a:prstGeom>
            <a:solidFill>
              <a:srgbClr val="FFCC99">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fontAlgn="auto" hangingPunct="1">
                <a:spcBef>
                  <a:spcPts val="0"/>
                </a:spcBef>
                <a:spcAft>
                  <a:spcPts val="0"/>
                </a:spcAft>
              </a:pPr>
              <a:r>
                <a:rPr lang="it-IT" sz="1400" b="1">
                  <a:solidFill>
                    <a:prstClr val="black"/>
                  </a:solidFill>
                  <a:latin typeface="Calibri"/>
                </a:rPr>
                <a:t> Ankle</a:t>
              </a:r>
              <a:endParaRPr lang="en-US" sz="1400" b="1">
                <a:solidFill>
                  <a:prstClr val="black"/>
                </a:solidFill>
                <a:latin typeface="Calibri"/>
              </a:endParaRPr>
            </a:p>
          </p:txBody>
        </p:sp>
        <p:sp>
          <p:nvSpPr>
            <p:cNvPr id="143374" name="AutoShape 14"/>
            <p:cNvSpPr>
              <a:spLocks noChangeArrowheads="1"/>
            </p:cNvSpPr>
            <p:nvPr/>
          </p:nvSpPr>
          <p:spPr bwMode="auto">
            <a:xfrm>
              <a:off x="4867275" y="5316538"/>
              <a:ext cx="1525588" cy="314325"/>
            </a:xfrm>
            <a:prstGeom prst="leftArrowCallout">
              <a:avLst>
                <a:gd name="adj1" fmla="val 25000"/>
                <a:gd name="adj2" fmla="val 25000"/>
                <a:gd name="adj3" fmla="val 80892"/>
                <a:gd name="adj4" fmla="val 66667"/>
              </a:avLst>
            </a:prstGeom>
            <a:solidFill>
              <a:srgbClr val="FFCC99">
                <a:alpha val="5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fontAlgn="auto" hangingPunct="1">
                <a:spcBef>
                  <a:spcPts val="0"/>
                </a:spcBef>
                <a:spcAft>
                  <a:spcPts val="0"/>
                </a:spcAft>
              </a:pPr>
              <a:r>
                <a:rPr lang="it-IT" sz="1400" b="1">
                  <a:solidFill>
                    <a:prstClr val="black"/>
                  </a:solidFill>
                  <a:latin typeface="Calibri"/>
                </a:rPr>
                <a:t>  </a:t>
              </a:r>
              <a:r>
                <a:rPr lang="it-IT" sz="1200" b="1">
                  <a:solidFill>
                    <a:prstClr val="black"/>
                  </a:solidFill>
                  <a:latin typeface="Calibri"/>
                </a:rPr>
                <a:t>Fingers (?)</a:t>
              </a:r>
              <a:endParaRPr lang="en-US" sz="1200" b="1">
                <a:solidFill>
                  <a:prstClr val="black"/>
                </a:solidFill>
                <a:latin typeface="Calibri"/>
              </a:endParaRPr>
            </a:p>
          </p:txBody>
        </p:sp>
        <p:sp>
          <p:nvSpPr>
            <p:cNvPr id="143375" name="AutoShape 15"/>
            <p:cNvSpPr>
              <a:spLocks noChangeArrowheads="1"/>
            </p:cNvSpPr>
            <p:nvPr/>
          </p:nvSpPr>
          <p:spPr bwMode="auto">
            <a:xfrm>
              <a:off x="1695450" y="4870450"/>
              <a:ext cx="2409825" cy="311150"/>
            </a:xfrm>
            <a:prstGeom prst="homePlate">
              <a:avLst>
                <a:gd name="adj" fmla="val 193622"/>
              </a:avLst>
            </a:prstGeom>
            <a:solidFill>
              <a:srgbClr val="CCFFCC">
                <a:alpha val="41000"/>
              </a:srgbClr>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fontAlgn="auto" hangingPunct="1">
                <a:spcBef>
                  <a:spcPts val="0"/>
                </a:spcBef>
                <a:spcAft>
                  <a:spcPts val="0"/>
                </a:spcAft>
              </a:pPr>
              <a:r>
                <a:rPr lang="en-US" sz="1400" b="1">
                  <a:solidFill>
                    <a:srgbClr val="336600"/>
                  </a:solidFill>
                  <a:latin typeface="Calibri"/>
                </a:rPr>
                <a:t>1 particle per km</a:t>
              </a:r>
              <a:r>
                <a:rPr lang="en-US" sz="1400" b="1" baseline="30000">
                  <a:solidFill>
                    <a:srgbClr val="336600"/>
                  </a:solidFill>
                  <a:latin typeface="Calibri"/>
                </a:rPr>
                <a:t>2</a:t>
              </a:r>
              <a:r>
                <a:rPr lang="en-US" sz="1400" b="1">
                  <a:solidFill>
                    <a:srgbClr val="336600"/>
                  </a:solidFill>
                  <a:latin typeface="Calibri"/>
                </a:rPr>
                <a:t>×year</a:t>
              </a:r>
            </a:p>
          </p:txBody>
        </p:sp>
        <p:sp>
          <p:nvSpPr>
            <p:cNvPr id="143380" name="Text Box 20"/>
            <p:cNvSpPr txBox="1">
              <a:spLocks noChangeArrowheads="1"/>
            </p:cNvSpPr>
            <p:nvPr/>
          </p:nvSpPr>
          <p:spPr bwMode="auto">
            <a:xfrm>
              <a:off x="3632200" y="1111250"/>
              <a:ext cx="1200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fontAlgn="auto" hangingPunct="1">
                <a:spcBef>
                  <a:spcPts val="0"/>
                </a:spcBef>
                <a:spcAft>
                  <a:spcPts val="0"/>
                </a:spcAft>
              </a:pPr>
              <a:r>
                <a:rPr lang="en-US" sz="1800" b="1">
                  <a:solidFill>
                    <a:srgbClr val="C0504D"/>
                  </a:solidFill>
                  <a:latin typeface="Calibri"/>
                </a:rPr>
                <a:t>All nuclei</a:t>
              </a:r>
            </a:p>
          </p:txBody>
        </p:sp>
        <p:sp>
          <p:nvSpPr>
            <p:cNvPr id="143381" name="Rectangle 21"/>
            <p:cNvSpPr>
              <a:spLocks noChangeArrowheads="1"/>
            </p:cNvSpPr>
            <p:nvPr/>
          </p:nvSpPr>
          <p:spPr bwMode="auto">
            <a:xfrm>
              <a:off x="5172075" y="5786438"/>
              <a:ext cx="1944688" cy="314325"/>
            </a:xfrm>
            <a:prstGeom prst="rect">
              <a:avLst/>
            </a:prstGeom>
            <a:solidFill>
              <a:srgbClr val="FFFF00">
                <a:alpha val="30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1" fontAlgn="auto" hangingPunct="1">
                <a:spcBef>
                  <a:spcPts val="0"/>
                </a:spcBef>
                <a:spcAft>
                  <a:spcPts val="0"/>
                </a:spcAft>
              </a:pPr>
              <a:r>
                <a:rPr lang="en-US" sz="1400" b="1">
                  <a:solidFill>
                    <a:srgbClr val="993300"/>
                  </a:solidFill>
                  <a:latin typeface="Calibri"/>
                </a:rPr>
                <a:t>Expected GZK cutoff</a:t>
              </a:r>
            </a:p>
          </p:txBody>
        </p:sp>
        <p:sp>
          <p:nvSpPr>
            <p:cNvPr id="143382" name="Text Box 22"/>
            <p:cNvSpPr txBox="1">
              <a:spLocks noChangeArrowheads="1"/>
            </p:cNvSpPr>
            <p:nvPr/>
          </p:nvSpPr>
          <p:spPr bwMode="auto">
            <a:xfrm>
              <a:off x="2886075" y="2649538"/>
              <a:ext cx="1481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auto" hangingPunct="1">
                <a:spcBef>
                  <a:spcPts val="0"/>
                </a:spcBef>
                <a:spcAft>
                  <a:spcPts val="0"/>
                </a:spcAft>
              </a:pPr>
              <a:r>
                <a:rPr lang="en-US" sz="1800">
                  <a:solidFill>
                    <a:prstClr val="black"/>
                  </a:solidFill>
                  <a:latin typeface="Calibri"/>
                </a:rPr>
                <a:t>|</a:t>
              </a:r>
              <a:r>
                <a:rPr lang="en-US" sz="1200">
                  <a:solidFill>
                    <a:prstClr val="black"/>
                  </a:solidFill>
                  <a:latin typeface="Calibri"/>
                </a:rPr>
                <a:t> EAS experiments</a:t>
              </a:r>
              <a:endParaRPr lang="en-US" sz="1800">
                <a:solidFill>
                  <a:prstClr val="black"/>
                </a:solidFill>
                <a:latin typeface="Calibri"/>
                <a:cs typeface="Arial" charset="0"/>
              </a:endParaRPr>
            </a:p>
          </p:txBody>
        </p:sp>
        <p:sp>
          <p:nvSpPr>
            <p:cNvPr id="143383" name="Text Box 23"/>
            <p:cNvSpPr txBox="1">
              <a:spLocks noChangeArrowheads="1"/>
            </p:cNvSpPr>
            <p:nvPr/>
          </p:nvSpPr>
          <p:spPr bwMode="auto">
            <a:xfrm>
              <a:off x="1666875" y="2344738"/>
              <a:ext cx="1604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auto" hangingPunct="1">
                <a:spcBef>
                  <a:spcPts val="0"/>
                </a:spcBef>
                <a:spcAft>
                  <a:spcPts val="0"/>
                </a:spcAft>
              </a:pPr>
              <a:r>
                <a:rPr lang="it-IT" sz="1200">
                  <a:solidFill>
                    <a:prstClr val="black"/>
                  </a:solidFill>
                  <a:latin typeface="Calibri"/>
                </a:rPr>
                <a:t>ballons &amp; satellites</a:t>
              </a:r>
              <a:r>
                <a:rPr lang="it-IT" sz="1800">
                  <a:solidFill>
                    <a:prstClr val="black"/>
                  </a:solidFill>
                  <a:latin typeface="Calibri"/>
                </a:rPr>
                <a:t> |</a:t>
              </a:r>
            </a:p>
          </p:txBody>
        </p:sp>
        <p:sp>
          <p:nvSpPr>
            <p:cNvPr id="143384" name="AutoShape 24"/>
            <p:cNvSpPr>
              <a:spLocks noChangeArrowheads="1"/>
            </p:cNvSpPr>
            <p:nvPr/>
          </p:nvSpPr>
          <p:spPr bwMode="auto">
            <a:xfrm rot="16200000">
              <a:off x="4638675" y="5329238"/>
              <a:ext cx="228600" cy="8382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FF00">
                <a:alpha val="2500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pPr>
              <a:endParaRPr lang="en-US" sz="1800">
                <a:solidFill>
                  <a:prstClr val="black"/>
                </a:solidFill>
                <a:latin typeface="Calibri"/>
              </a:endParaRPr>
            </a:p>
          </p:txBody>
        </p:sp>
        <p:sp>
          <p:nvSpPr>
            <p:cNvPr id="3" name="Rectangle 2"/>
            <p:cNvSpPr/>
            <p:nvPr/>
          </p:nvSpPr>
          <p:spPr>
            <a:xfrm>
              <a:off x="461317" y="6332538"/>
              <a:ext cx="4830763" cy="523220"/>
            </a:xfrm>
            <a:prstGeom prst="rect">
              <a:avLst/>
            </a:prstGeom>
          </p:spPr>
          <p:txBody>
            <a:bodyPr wrap="square">
              <a:spAutoFit/>
            </a:bodyPr>
            <a:lstStyle/>
            <a:p>
              <a:pPr eaLnBrk="1" fontAlgn="auto" hangingPunct="1">
                <a:spcBef>
                  <a:spcPts val="0"/>
                </a:spcBef>
                <a:spcAft>
                  <a:spcPts val="0"/>
                </a:spcAft>
              </a:pPr>
              <a:r>
                <a:rPr lang="en-US" sz="1400" dirty="0">
                  <a:solidFill>
                    <a:prstClr val="black"/>
                  </a:solidFill>
                  <a:latin typeface="Calibri"/>
                </a:rPr>
                <a:t>Picture taken from http://hep.fi.infn.it/PAMELA/naumov/Eng/UHECR/UHECR.html</a:t>
              </a:r>
            </a:p>
          </p:txBody>
        </p:sp>
      </p:grpSp>
      <p:sp>
        <p:nvSpPr>
          <p:cNvPr id="4" name="TextBox 3"/>
          <p:cNvSpPr txBox="1"/>
          <p:nvPr/>
        </p:nvSpPr>
        <p:spPr>
          <a:xfrm>
            <a:off x="5486053" y="1918573"/>
            <a:ext cx="2758355" cy="1477328"/>
          </a:xfrm>
          <a:prstGeom prst="rect">
            <a:avLst/>
          </a:prstGeom>
          <a:noFill/>
        </p:spPr>
        <p:txBody>
          <a:bodyPr wrap="square" rtlCol="0">
            <a:spAutoFit/>
          </a:bodyPr>
          <a:lstStyle/>
          <a:p>
            <a:pPr eaLnBrk="1" fontAlgn="auto" hangingPunct="1">
              <a:spcBef>
                <a:spcPts val="0"/>
              </a:spcBef>
              <a:spcAft>
                <a:spcPts val="0"/>
              </a:spcAft>
            </a:pPr>
            <a:r>
              <a:rPr lang="en-US" sz="1800" b="1" dirty="0">
                <a:solidFill>
                  <a:schemeClr val="bg1"/>
                </a:solidFill>
                <a:latin typeface="Calibri"/>
              </a:rPr>
              <a:t>F ~ E</a:t>
            </a:r>
            <a:r>
              <a:rPr lang="en-US" sz="1800" b="1" baseline="30000" dirty="0">
                <a:solidFill>
                  <a:schemeClr val="bg1"/>
                </a:solidFill>
                <a:latin typeface="Calibri"/>
              </a:rPr>
              <a:t>-</a:t>
            </a:r>
            <a:r>
              <a:rPr lang="en-US" sz="1800" b="1" baseline="30000" dirty="0">
                <a:solidFill>
                  <a:schemeClr val="bg1"/>
                </a:solidFill>
                <a:latin typeface="Symbol" pitchFamily="18" charset="2"/>
              </a:rPr>
              <a:t>a</a:t>
            </a:r>
          </a:p>
          <a:p>
            <a:pPr eaLnBrk="1" fontAlgn="auto" hangingPunct="1">
              <a:spcBef>
                <a:spcPts val="0"/>
              </a:spcBef>
              <a:spcAft>
                <a:spcPts val="0"/>
              </a:spcAft>
            </a:pPr>
            <a:r>
              <a:rPr lang="en-US" sz="1800" dirty="0">
                <a:solidFill>
                  <a:schemeClr val="bg1"/>
                </a:solidFill>
                <a:latin typeface="Calibri"/>
              </a:rPr>
              <a:t>with </a:t>
            </a:r>
          </a:p>
          <a:p>
            <a:pPr eaLnBrk="1" fontAlgn="auto" hangingPunct="1">
              <a:spcBef>
                <a:spcPts val="0"/>
              </a:spcBef>
              <a:spcAft>
                <a:spcPts val="0"/>
              </a:spcAft>
            </a:pPr>
            <a:r>
              <a:rPr lang="en-US" sz="1800" dirty="0">
                <a:solidFill>
                  <a:schemeClr val="bg1"/>
                </a:solidFill>
                <a:latin typeface="Symbol" pitchFamily="18" charset="2"/>
              </a:rPr>
              <a:t>a= </a:t>
            </a:r>
            <a:r>
              <a:rPr lang="en-US" sz="1800" dirty="0">
                <a:solidFill>
                  <a:schemeClr val="bg1"/>
                </a:solidFill>
                <a:latin typeface="Calibri"/>
              </a:rPr>
              <a:t>2.7 for E &lt; 3×10</a:t>
            </a:r>
            <a:r>
              <a:rPr lang="en-US" sz="1800" baseline="30000" dirty="0">
                <a:solidFill>
                  <a:schemeClr val="bg1"/>
                </a:solidFill>
                <a:latin typeface="Calibri"/>
              </a:rPr>
              <a:t>15</a:t>
            </a:r>
            <a:r>
              <a:rPr lang="en-US" sz="1800" dirty="0">
                <a:solidFill>
                  <a:schemeClr val="bg1"/>
                </a:solidFill>
                <a:latin typeface="Calibri"/>
              </a:rPr>
              <a:t> eV </a:t>
            </a:r>
          </a:p>
          <a:p>
            <a:pPr eaLnBrk="1" fontAlgn="auto" hangingPunct="1">
              <a:spcBef>
                <a:spcPts val="0"/>
              </a:spcBef>
              <a:spcAft>
                <a:spcPts val="0"/>
              </a:spcAft>
            </a:pPr>
            <a:r>
              <a:rPr lang="en-US" sz="1800" dirty="0">
                <a:solidFill>
                  <a:schemeClr val="bg1"/>
                </a:solidFill>
                <a:latin typeface="Calibri"/>
              </a:rPr>
              <a:t>and</a:t>
            </a:r>
            <a:r>
              <a:rPr lang="en-US" sz="1800" dirty="0">
                <a:solidFill>
                  <a:schemeClr val="bg1"/>
                </a:solidFill>
                <a:latin typeface="Symbol" pitchFamily="18" charset="2"/>
              </a:rPr>
              <a:t>  </a:t>
            </a:r>
            <a:r>
              <a:rPr lang="en-US" sz="1800" dirty="0">
                <a:solidFill>
                  <a:schemeClr val="bg1"/>
                </a:solidFill>
                <a:latin typeface="Calibri"/>
              </a:rPr>
              <a:t> </a:t>
            </a:r>
          </a:p>
          <a:p>
            <a:pPr eaLnBrk="1" fontAlgn="auto" hangingPunct="1">
              <a:spcBef>
                <a:spcPts val="0"/>
              </a:spcBef>
              <a:spcAft>
                <a:spcPts val="0"/>
              </a:spcAft>
            </a:pPr>
            <a:r>
              <a:rPr lang="en-US" sz="1800" dirty="0">
                <a:solidFill>
                  <a:schemeClr val="bg1"/>
                </a:solidFill>
                <a:latin typeface="Symbol" pitchFamily="18" charset="2"/>
              </a:rPr>
              <a:t>a= </a:t>
            </a:r>
            <a:r>
              <a:rPr lang="en-US" sz="1800" dirty="0">
                <a:solidFill>
                  <a:schemeClr val="bg1"/>
                </a:solidFill>
                <a:latin typeface="Calibri"/>
              </a:rPr>
              <a:t>3 for E &gt; 3×10</a:t>
            </a:r>
            <a:r>
              <a:rPr lang="en-US" sz="1800" baseline="30000" dirty="0">
                <a:solidFill>
                  <a:schemeClr val="bg1"/>
                </a:solidFill>
                <a:latin typeface="Calibri"/>
              </a:rPr>
              <a:t>15</a:t>
            </a:r>
            <a:r>
              <a:rPr lang="en-US" sz="1800" dirty="0">
                <a:solidFill>
                  <a:schemeClr val="bg1"/>
                </a:solidFill>
                <a:latin typeface="Calibri"/>
              </a:rPr>
              <a:t> eV </a:t>
            </a:r>
          </a:p>
        </p:txBody>
      </p:sp>
      <p:sp>
        <p:nvSpPr>
          <p:cNvPr id="5" name="TextBox 4"/>
          <p:cNvSpPr txBox="1"/>
          <p:nvPr/>
        </p:nvSpPr>
        <p:spPr>
          <a:xfrm>
            <a:off x="5508104" y="3862789"/>
            <a:ext cx="3312368" cy="646331"/>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Highest energy measured: 3.2×10</a:t>
            </a:r>
            <a:r>
              <a:rPr lang="en-US" sz="1800" baseline="30000" dirty="0">
                <a:solidFill>
                  <a:schemeClr val="bg1"/>
                </a:solidFill>
                <a:latin typeface="Calibri"/>
              </a:rPr>
              <a:t>20</a:t>
            </a:r>
            <a:r>
              <a:rPr lang="en-US" sz="1800" dirty="0">
                <a:solidFill>
                  <a:schemeClr val="bg1"/>
                </a:solidFill>
                <a:latin typeface="Calibri"/>
              </a:rPr>
              <a:t> eV (Fly’s Eye detector)</a:t>
            </a:r>
          </a:p>
        </p:txBody>
      </p:sp>
      <p:sp>
        <p:nvSpPr>
          <p:cNvPr id="6" name="Slide Number Placeholder 5"/>
          <p:cNvSpPr>
            <a:spLocks noGrp="1"/>
          </p:cNvSpPr>
          <p:nvPr>
            <p:ph type="sldNum" sz="quarter" idx="12"/>
          </p:nvPr>
        </p:nvSpPr>
        <p:spPr/>
        <p:txBody>
          <a:bodyPr/>
          <a:lstStyle/>
          <a:p>
            <a:fld id="{F8126272-07E9-4738-B816-728F8FDF9354}" type="slidenum">
              <a:rPr lang="en-US" smtClean="0">
                <a:solidFill>
                  <a:prstClr val="black">
                    <a:tint val="75000"/>
                  </a:prstClr>
                </a:solidFill>
              </a:rPr>
              <a:pPr/>
              <a:t>44</a:t>
            </a:fld>
            <a:endParaRPr lang="en-US">
              <a:solidFill>
                <a:prstClr val="black">
                  <a:tint val="75000"/>
                </a:prstClr>
              </a:solidFill>
            </a:endParaRPr>
          </a:p>
        </p:txBody>
      </p:sp>
    </p:spTree>
    <p:extLst>
      <p:ext uri="{BB962C8B-B14F-4D97-AF65-F5344CB8AC3E}">
        <p14:creationId xmlns:p14="http://schemas.microsoft.com/office/powerpoint/2010/main" val="272605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7" name="Picture 11" descr="File:Flammarion.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3405" y="4175152"/>
            <a:ext cx="3032130" cy="25267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476672"/>
            <a:ext cx="8229600" cy="360040"/>
          </a:xfrm>
        </p:spPr>
        <p:txBody>
          <a:bodyPr>
            <a:noAutofit/>
          </a:bodyPr>
          <a:lstStyle/>
          <a:p>
            <a:pPr algn="ctr"/>
            <a:r>
              <a:rPr lang="en-US" sz="2400" b="1" dirty="0">
                <a:solidFill>
                  <a:srgbClr val="FF9393"/>
                </a:solidFill>
              </a:rPr>
              <a:t>Interesting effects at such high energies</a:t>
            </a:r>
            <a:br>
              <a:rPr lang="en-US" sz="2400" b="1" dirty="0">
                <a:solidFill>
                  <a:srgbClr val="FF9393"/>
                </a:solidFill>
              </a:rPr>
            </a:br>
            <a:r>
              <a:rPr lang="en-US" sz="2400" dirty="0">
                <a:solidFill>
                  <a:srgbClr val="FF9393"/>
                </a:solidFill>
              </a:rPr>
              <a:t>(assuming particle was a proton)</a:t>
            </a:r>
            <a:endParaRPr lang="en-US" sz="2400" b="1" dirty="0">
              <a:solidFill>
                <a:srgbClr val="FF9393"/>
              </a:solidFill>
            </a:endParaRPr>
          </a:p>
        </p:txBody>
      </p:sp>
      <p:sp>
        <p:nvSpPr>
          <p:cNvPr id="7" name="TextBox 6"/>
          <p:cNvSpPr txBox="1"/>
          <p:nvPr/>
        </p:nvSpPr>
        <p:spPr>
          <a:xfrm>
            <a:off x="323528" y="1403484"/>
            <a:ext cx="4032448" cy="369332"/>
          </a:xfrm>
          <a:prstGeom prst="rect">
            <a:avLst/>
          </a:prstGeom>
          <a:noFill/>
        </p:spPr>
        <p:txBody>
          <a:bodyPr wrap="square" rtlCol="0">
            <a:spAutoFit/>
          </a:bodyPr>
          <a:lstStyle/>
          <a:p>
            <a:pPr eaLnBrk="1" fontAlgn="auto" hangingPunct="1">
              <a:spcBef>
                <a:spcPts val="0"/>
              </a:spcBef>
              <a:spcAft>
                <a:spcPts val="0"/>
              </a:spcAft>
            </a:pPr>
            <a:r>
              <a:rPr lang="en-US" sz="1800" b="1" dirty="0">
                <a:solidFill>
                  <a:schemeClr val="bg1"/>
                </a:solidFill>
                <a:latin typeface="Calibri"/>
              </a:rPr>
              <a:t>Energy of particle </a:t>
            </a:r>
            <a:r>
              <a:rPr lang="en-US" sz="1800" dirty="0">
                <a:solidFill>
                  <a:schemeClr val="bg1"/>
                </a:solidFill>
                <a:latin typeface="Calibri"/>
              </a:rPr>
              <a:t>: </a:t>
            </a:r>
            <a:r>
              <a:rPr lang="en-US" sz="1800" b="1" dirty="0">
                <a:solidFill>
                  <a:schemeClr val="bg1"/>
                </a:solidFill>
                <a:latin typeface="Calibri"/>
              </a:rPr>
              <a:t>3.2×10</a:t>
            </a:r>
            <a:r>
              <a:rPr lang="en-US" sz="1800" b="1" baseline="30000" dirty="0">
                <a:solidFill>
                  <a:schemeClr val="bg1"/>
                </a:solidFill>
                <a:latin typeface="Calibri"/>
              </a:rPr>
              <a:t>20</a:t>
            </a:r>
            <a:r>
              <a:rPr lang="en-US" sz="1800" b="1" dirty="0">
                <a:solidFill>
                  <a:schemeClr val="bg1"/>
                </a:solidFill>
                <a:latin typeface="Calibri"/>
              </a:rPr>
              <a:t> eV  =  51 J </a:t>
            </a:r>
          </a:p>
        </p:txBody>
      </p:sp>
      <p:pic>
        <p:nvPicPr>
          <p:cNvPr id="4098" name="Picture 2" descr="http://t2.gstatic.com/images?q=tbn:ANd9GcQkbwHZDR06C_47Ec4iYTExcyLu9S1UYtdHHq6OFuWXzKEZUMRa5g"/>
          <p:cNvPicPr>
            <a:picLocks noChangeAspect="1" noChangeArrowheads="1"/>
          </p:cNvPicPr>
          <p:nvPr/>
        </p:nvPicPr>
        <p:blipFill rotWithShape="1">
          <a:blip r:embed="rId4">
            <a:extLst>
              <a:ext uri="{28A0092B-C50C-407E-A947-70E740481C1C}">
                <a14:useLocalDpi xmlns:a14="http://schemas.microsoft.com/office/drawing/2010/main" val="0"/>
              </a:ext>
            </a:extLst>
          </a:blip>
          <a:srcRect l="35761"/>
          <a:stretch/>
        </p:blipFill>
        <p:spPr bwMode="auto">
          <a:xfrm>
            <a:off x="4427984" y="980728"/>
            <a:ext cx="2086519" cy="14097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660232" y="1270501"/>
            <a:ext cx="2160240" cy="646331"/>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Kinetic energy of a golf ball (170 km/h)</a:t>
            </a:r>
          </a:p>
        </p:txBody>
      </p:sp>
      <p:grpSp>
        <p:nvGrpSpPr>
          <p:cNvPr id="4" name="Group 3"/>
          <p:cNvGrpSpPr/>
          <p:nvPr/>
        </p:nvGrpSpPr>
        <p:grpSpPr>
          <a:xfrm>
            <a:off x="179512" y="2636912"/>
            <a:ext cx="8208912" cy="721823"/>
            <a:chOff x="179512" y="2636912"/>
            <a:chExt cx="7848872" cy="721823"/>
          </a:xfrm>
        </p:grpSpPr>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8545" y="2666237"/>
              <a:ext cx="1969719" cy="692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22740" t="6157" r="23657" b="70037"/>
            <a:stretch/>
          </p:blipFill>
          <p:spPr bwMode="auto">
            <a:xfrm>
              <a:off x="827584" y="2636912"/>
              <a:ext cx="2283428" cy="695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179512" y="2809730"/>
              <a:ext cx="864096"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From</a:t>
              </a:r>
            </a:p>
          </p:txBody>
        </p:sp>
        <p:sp>
          <p:nvSpPr>
            <p:cNvPr id="14" name="TextBox 13"/>
            <p:cNvSpPr txBox="1"/>
            <p:nvPr/>
          </p:nvSpPr>
          <p:spPr>
            <a:xfrm>
              <a:off x="3275855" y="2665714"/>
              <a:ext cx="1944217" cy="646331"/>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we calculate Lorentz factor </a:t>
              </a:r>
              <a:r>
                <a:rPr lang="en-US" sz="1800" dirty="0">
                  <a:solidFill>
                    <a:schemeClr val="bg1"/>
                  </a:solidFill>
                  <a:latin typeface="Symbol" pitchFamily="18" charset="2"/>
                </a:rPr>
                <a:t>g:</a:t>
              </a:r>
            </a:p>
          </p:txBody>
        </p:sp>
        <p:sp>
          <p:nvSpPr>
            <p:cNvPr id="15" name="TextBox 14"/>
            <p:cNvSpPr txBox="1"/>
            <p:nvPr/>
          </p:nvSpPr>
          <p:spPr>
            <a:xfrm>
              <a:off x="6804248" y="2666238"/>
              <a:ext cx="1224136" cy="692497"/>
            </a:xfrm>
            <a:prstGeom prst="rect">
              <a:avLst/>
            </a:prstGeom>
            <a:solidFill>
              <a:schemeClr val="bg1"/>
            </a:solidFill>
          </p:spPr>
          <p:txBody>
            <a:bodyPr wrap="square" rtlCol="0">
              <a:spAutoFit/>
            </a:bodyPr>
            <a:lstStyle/>
            <a:p>
              <a:pPr eaLnBrk="1" fontAlgn="auto" hangingPunct="1">
                <a:spcBef>
                  <a:spcPts val="0"/>
                </a:spcBef>
                <a:spcAft>
                  <a:spcPts val="0"/>
                </a:spcAft>
              </a:pPr>
              <a:endParaRPr lang="en-US" sz="700" dirty="0">
                <a:solidFill>
                  <a:schemeClr val="bg1"/>
                </a:solidFill>
                <a:latin typeface="Calibri"/>
              </a:endParaRPr>
            </a:p>
            <a:p>
              <a:pPr eaLnBrk="1" fontAlgn="auto" hangingPunct="1">
                <a:spcBef>
                  <a:spcPts val="0"/>
                </a:spcBef>
                <a:spcAft>
                  <a:spcPts val="0"/>
                </a:spcAft>
              </a:pPr>
              <a:r>
                <a:rPr lang="en-US" sz="1800" dirty="0">
                  <a:solidFill>
                    <a:schemeClr val="bg1"/>
                  </a:solidFill>
                  <a:latin typeface="Calibri"/>
                </a:rPr>
                <a:t>= 3.4×10</a:t>
              </a:r>
              <a:r>
                <a:rPr lang="en-US" sz="1800" baseline="30000" dirty="0">
                  <a:solidFill>
                    <a:schemeClr val="bg1"/>
                  </a:solidFill>
                  <a:latin typeface="Calibri"/>
                </a:rPr>
                <a:t>11</a:t>
              </a:r>
            </a:p>
            <a:p>
              <a:pPr eaLnBrk="1" fontAlgn="auto" hangingPunct="1">
                <a:spcBef>
                  <a:spcPts val="0"/>
                </a:spcBef>
                <a:spcAft>
                  <a:spcPts val="0"/>
                </a:spcAft>
              </a:pPr>
              <a:r>
                <a:rPr lang="en-US" sz="1400" baseline="30000" dirty="0">
                  <a:solidFill>
                    <a:schemeClr val="bg1"/>
                  </a:solidFill>
                  <a:latin typeface="Calibri"/>
                </a:rPr>
                <a:t>  </a:t>
              </a:r>
              <a:endParaRPr lang="en-US" sz="500" dirty="0">
                <a:solidFill>
                  <a:schemeClr val="bg1"/>
                </a:solidFill>
                <a:latin typeface="Calibri"/>
              </a:endParaRPr>
            </a:p>
          </p:txBody>
        </p:sp>
      </p:grpSp>
      <p:sp>
        <p:nvSpPr>
          <p:cNvPr id="18" name="Right Arrow 17"/>
          <p:cNvSpPr/>
          <p:nvPr/>
        </p:nvSpPr>
        <p:spPr>
          <a:xfrm>
            <a:off x="2699792" y="3748390"/>
            <a:ext cx="432048" cy="1846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sp>
        <p:nvSpPr>
          <p:cNvPr id="19" name="TextBox 18"/>
          <p:cNvSpPr txBox="1"/>
          <p:nvPr/>
        </p:nvSpPr>
        <p:spPr>
          <a:xfrm>
            <a:off x="3347864" y="3645024"/>
            <a:ext cx="5184576"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1 second for the proton are 10773 years for us!!!</a:t>
            </a:r>
          </a:p>
        </p:txBody>
      </p:sp>
      <p:sp>
        <p:nvSpPr>
          <p:cNvPr id="24" name="TextBox 23"/>
          <p:cNvSpPr txBox="1"/>
          <p:nvPr/>
        </p:nvSpPr>
        <p:spPr>
          <a:xfrm>
            <a:off x="539552" y="5350405"/>
            <a:ext cx="2304256" cy="369332"/>
          </a:xfrm>
          <a:prstGeom prst="rect">
            <a:avLst/>
          </a:prstGeom>
          <a:noFill/>
        </p:spPr>
        <p:txBody>
          <a:bodyPr wrap="square" rtlCol="0">
            <a:spAutoFit/>
          </a:bodyPr>
          <a:lstStyle/>
          <a:p>
            <a:pPr eaLnBrk="1" fontAlgn="auto" hangingPunct="1">
              <a:spcBef>
                <a:spcPts val="0"/>
              </a:spcBef>
              <a:spcAft>
                <a:spcPts val="0"/>
              </a:spcAft>
            </a:pPr>
            <a:r>
              <a:rPr lang="en-US" sz="1800" b="1" dirty="0">
                <a:solidFill>
                  <a:schemeClr val="bg1"/>
                </a:solidFill>
                <a:latin typeface="Calibri"/>
              </a:rPr>
              <a:t>Length contraction</a:t>
            </a:r>
            <a:r>
              <a:rPr lang="en-US" sz="1800" dirty="0">
                <a:solidFill>
                  <a:schemeClr val="bg1"/>
                </a:solidFill>
                <a:latin typeface="Calibri"/>
              </a:rPr>
              <a:t>: </a:t>
            </a:r>
            <a:endParaRPr lang="en-US" sz="1800" i="1" dirty="0">
              <a:solidFill>
                <a:schemeClr val="bg1"/>
              </a:solidFill>
              <a:latin typeface="Calibri"/>
            </a:endParaRPr>
          </a:p>
        </p:txBody>
      </p:sp>
      <mc:AlternateContent xmlns:mc="http://schemas.openxmlformats.org/markup-compatibility/2006" xmlns:a14="http://schemas.microsoft.com/office/drawing/2010/main">
        <mc:Choice Requires="a14">
          <p:sp>
            <p:nvSpPr>
              <p:cNvPr id="21" name="TextBox 20"/>
              <p:cNvSpPr txBox="1"/>
              <p:nvPr/>
            </p:nvSpPr>
            <p:spPr>
              <a:xfrm>
                <a:off x="605801" y="5661248"/>
                <a:ext cx="797847" cy="661591"/>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sz="1800" i="1" smtClean="0">
                          <a:solidFill>
                            <a:schemeClr val="bg1"/>
                          </a:solidFill>
                          <a:latin typeface="Cambria Math"/>
                        </a:rPr>
                        <m:t>𝑙</m:t>
                      </m:r>
                      <m:r>
                        <a:rPr lang="en-US" sz="1800" i="1" smtClean="0">
                          <a:solidFill>
                            <a:schemeClr val="bg1"/>
                          </a:solidFill>
                          <a:latin typeface="Cambria Math"/>
                        </a:rPr>
                        <m:t>=</m:t>
                      </m:r>
                      <m:f>
                        <m:fPr>
                          <m:ctrlPr>
                            <a:rPr lang="en-US" sz="1800" i="1" smtClean="0">
                              <a:solidFill>
                                <a:schemeClr val="bg1"/>
                              </a:solidFill>
                              <a:latin typeface="Cambria Math" panose="02040503050406030204" pitchFamily="18" charset="0"/>
                            </a:rPr>
                          </m:ctrlPr>
                        </m:fPr>
                        <m:num>
                          <m:sSub>
                            <m:sSubPr>
                              <m:ctrlPr>
                                <a:rPr lang="en-US" sz="1800" i="1" smtClean="0">
                                  <a:solidFill>
                                    <a:schemeClr val="bg1"/>
                                  </a:solidFill>
                                  <a:latin typeface="Cambria Math" panose="02040503050406030204" pitchFamily="18" charset="0"/>
                                </a:rPr>
                              </m:ctrlPr>
                            </m:sSubPr>
                            <m:e>
                              <m:r>
                                <a:rPr lang="en-US" sz="1800" i="1" smtClean="0">
                                  <a:solidFill>
                                    <a:schemeClr val="bg1"/>
                                  </a:solidFill>
                                  <a:latin typeface="Cambria Math"/>
                                </a:rPr>
                                <m:t>𝑙</m:t>
                              </m:r>
                            </m:e>
                            <m:sub>
                              <m:r>
                                <a:rPr lang="en-US" sz="1800" i="1" smtClean="0">
                                  <a:solidFill>
                                    <a:schemeClr val="bg1"/>
                                  </a:solidFill>
                                  <a:latin typeface="Cambria Math"/>
                                </a:rPr>
                                <m:t>0</m:t>
                              </m:r>
                            </m:sub>
                          </m:sSub>
                        </m:num>
                        <m:den>
                          <m:r>
                            <a:rPr lang="en-US" sz="1800" i="1" smtClean="0">
                              <a:solidFill>
                                <a:schemeClr val="bg1"/>
                              </a:solidFill>
                              <a:latin typeface="Cambria Math"/>
                              <a:ea typeface="Cambria Math"/>
                            </a:rPr>
                            <m:t>𝛾</m:t>
                          </m:r>
                        </m:den>
                      </m:f>
                    </m:oMath>
                  </m:oMathPara>
                </a14:m>
                <a:endParaRPr lang="en-US" sz="1800" dirty="0">
                  <a:solidFill>
                    <a:schemeClr val="bg1"/>
                  </a:solidFill>
                  <a:latin typeface="Calibri"/>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605801" y="5661248"/>
                <a:ext cx="797847" cy="661591"/>
              </a:xfrm>
              <a:prstGeom prst="rect">
                <a:avLst/>
              </a:prstGeom>
              <a:blipFill rotWithShape="1">
                <a:blip r:embed="rId7"/>
                <a:stretch>
                  <a:fillRect/>
                </a:stretch>
              </a:blipFill>
            </p:spPr>
            <p:txBody>
              <a:bodyPr/>
              <a:lstStyle/>
              <a:p>
                <a:r>
                  <a:rPr lang="en-US">
                    <a:noFill/>
                  </a:rPr>
                  <a:t> </a:t>
                </a:r>
              </a:p>
            </p:txBody>
          </p:sp>
        </mc:Fallback>
      </mc:AlternateContent>
      <p:grpSp>
        <p:nvGrpSpPr>
          <p:cNvPr id="5" name="Group 4"/>
          <p:cNvGrpSpPr/>
          <p:nvPr/>
        </p:nvGrpSpPr>
        <p:grpSpPr>
          <a:xfrm>
            <a:off x="179512" y="3635732"/>
            <a:ext cx="2592288" cy="1592752"/>
            <a:chOff x="179512" y="3635732"/>
            <a:chExt cx="2592288" cy="1592752"/>
          </a:xfrm>
        </p:grpSpPr>
        <p:sp>
          <p:nvSpPr>
            <p:cNvPr id="17" name="TextBox 16"/>
            <p:cNvSpPr txBox="1"/>
            <p:nvPr/>
          </p:nvSpPr>
          <p:spPr>
            <a:xfrm>
              <a:off x="179512" y="3635732"/>
              <a:ext cx="2592288" cy="369332"/>
            </a:xfrm>
            <a:prstGeom prst="rect">
              <a:avLst/>
            </a:prstGeom>
            <a:noFill/>
          </p:spPr>
          <p:txBody>
            <a:bodyPr wrap="square" rtlCol="0">
              <a:spAutoFit/>
            </a:bodyPr>
            <a:lstStyle/>
            <a:p>
              <a:pPr eaLnBrk="1" fontAlgn="auto" hangingPunct="1">
                <a:spcBef>
                  <a:spcPts val="0"/>
                </a:spcBef>
                <a:spcAft>
                  <a:spcPts val="0"/>
                </a:spcAft>
              </a:pPr>
              <a:r>
                <a:rPr lang="en-US" sz="1800" b="1" dirty="0">
                  <a:solidFill>
                    <a:schemeClr val="bg1"/>
                  </a:solidFill>
                  <a:latin typeface="Calibri"/>
                </a:rPr>
                <a:t>Time dilatation</a:t>
              </a:r>
              <a:r>
                <a:rPr lang="en-US" sz="1800" dirty="0">
                  <a:solidFill>
                    <a:schemeClr val="bg1"/>
                  </a:solidFill>
                  <a:latin typeface="Calibri"/>
                </a:rPr>
                <a:t>: </a:t>
              </a:r>
              <a:r>
                <a:rPr lang="en-US" sz="1800" i="1" dirty="0">
                  <a:solidFill>
                    <a:schemeClr val="bg1"/>
                  </a:solidFill>
                  <a:latin typeface="Calibri"/>
                </a:rPr>
                <a:t>t= t</a:t>
              </a:r>
              <a:r>
                <a:rPr lang="en-US" sz="1800" i="1" baseline="-25000" dirty="0">
                  <a:solidFill>
                    <a:schemeClr val="bg1"/>
                  </a:solidFill>
                  <a:latin typeface="Calibri"/>
                </a:rPr>
                <a:t>0</a:t>
              </a:r>
              <a:r>
                <a:rPr lang="en-US" sz="1800" i="1" dirty="0">
                  <a:solidFill>
                    <a:schemeClr val="bg1"/>
                  </a:solidFill>
                  <a:latin typeface="Calibri"/>
                </a:rPr>
                <a:t>×</a:t>
              </a:r>
              <a:r>
                <a:rPr lang="en-US" sz="1800" i="1" dirty="0">
                  <a:solidFill>
                    <a:schemeClr val="bg1"/>
                  </a:solidFill>
                  <a:latin typeface="Symbol" pitchFamily="18" charset="2"/>
                </a:rPr>
                <a:t>g</a:t>
              </a:r>
              <a:r>
                <a:rPr lang="en-US" sz="1800" i="1" dirty="0">
                  <a:solidFill>
                    <a:schemeClr val="bg1"/>
                  </a:solidFill>
                  <a:latin typeface="Calibri"/>
                </a:rPr>
                <a:t>  </a:t>
              </a:r>
            </a:p>
          </p:txBody>
        </p:sp>
        <p:pic>
          <p:nvPicPr>
            <p:cNvPr id="4101"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5576" y="4012684"/>
              <a:ext cx="1194194" cy="121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4105" name="Picture 9" descr="http://teacher.scholastic.com/commclub/earth_day_activity2/assets/images/photo_cvr_earth1_hr.jpg">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894546" y="4702832"/>
            <a:ext cx="1916832" cy="1916832"/>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p:cNvGrpSpPr/>
          <p:nvPr/>
        </p:nvGrpSpPr>
        <p:grpSpPr>
          <a:xfrm>
            <a:off x="7380312" y="4725144"/>
            <a:ext cx="1584176" cy="1854612"/>
            <a:chOff x="5580112" y="4600312"/>
            <a:chExt cx="1944216" cy="2195469"/>
          </a:xfrm>
        </p:grpSpPr>
        <p:sp>
          <p:nvSpPr>
            <p:cNvPr id="22" name="Rectangle 21"/>
            <p:cNvSpPr/>
            <p:nvPr/>
          </p:nvSpPr>
          <p:spPr>
            <a:xfrm>
              <a:off x="5580112" y="4600312"/>
              <a:ext cx="1944216" cy="219546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prstClr val="white"/>
                </a:solidFill>
              </a:endParaRPr>
            </a:p>
          </p:txBody>
        </p:sp>
        <p:pic>
          <p:nvPicPr>
            <p:cNvPr id="29" name="Picture 9" descr="http://teacher.scholastic.com/commclub/earth_day_activity2/assets/images/photo_cvr_earth1_hr.jpg">
              <a:hlinkClick r:id="rId9"/>
            </p:cNvPr>
            <p:cNvPicPr>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52224" y="4600312"/>
              <a:ext cx="36000" cy="21954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4860033" y="4771018"/>
            <a:ext cx="2520280" cy="1754326"/>
            <a:chOff x="4860033" y="4771018"/>
            <a:chExt cx="2520280" cy="1754326"/>
          </a:xfrm>
        </p:grpSpPr>
        <p:sp>
          <p:nvSpPr>
            <p:cNvPr id="25" name="TextBox 24"/>
            <p:cNvSpPr txBox="1"/>
            <p:nvPr/>
          </p:nvSpPr>
          <p:spPr>
            <a:xfrm>
              <a:off x="4860033" y="4771018"/>
              <a:ext cx="2520280" cy="1754326"/>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For the proton the earth appears as a disk with a </a:t>
              </a:r>
            </a:p>
            <a:p>
              <a:pPr eaLnBrk="1" fontAlgn="auto" hangingPunct="1">
                <a:spcBef>
                  <a:spcPts val="0"/>
                </a:spcBef>
                <a:spcAft>
                  <a:spcPts val="0"/>
                </a:spcAft>
              </a:pPr>
              <a:endParaRPr lang="en-US" sz="1800" dirty="0">
                <a:solidFill>
                  <a:schemeClr val="bg1"/>
                </a:solidFill>
                <a:latin typeface="Calibri"/>
              </a:endParaRPr>
            </a:p>
            <a:p>
              <a:pPr eaLnBrk="1" fontAlgn="auto" hangingPunct="1">
                <a:spcBef>
                  <a:spcPts val="0"/>
                </a:spcBef>
                <a:spcAft>
                  <a:spcPts val="0"/>
                </a:spcAft>
              </a:pPr>
              <a:endParaRPr lang="en-US" sz="1800" dirty="0">
                <a:solidFill>
                  <a:schemeClr val="bg1"/>
                </a:solidFill>
                <a:latin typeface="Calibri"/>
              </a:endParaRPr>
            </a:p>
            <a:p>
              <a:pPr eaLnBrk="1" fontAlgn="auto" hangingPunct="1">
                <a:spcBef>
                  <a:spcPts val="0"/>
                </a:spcBef>
                <a:spcAft>
                  <a:spcPts val="0"/>
                </a:spcAft>
              </a:pPr>
              <a:r>
                <a:rPr lang="en-US" sz="1800" dirty="0">
                  <a:solidFill>
                    <a:schemeClr val="bg1"/>
                  </a:solidFill>
                  <a:latin typeface="Calibri"/>
                </a:rPr>
                <a:t>maximum thickness of 39 micro m.</a:t>
              </a:r>
            </a:p>
          </p:txBody>
        </p:sp>
        <p:sp>
          <p:nvSpPr>
            <p:cNvPr id="26" name="Right Arrow 25"/>
            <p:cNvSpPr/>
            <p:nvPr/>
          </p:nvSpPr>
          <p:spPr>
            <a:xfrm>
              <a:off x="4978545" y="5363924"/>
              <a:ext cx="2113735" cy="5853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schemeClr val="bg1"/>
                </a:solidFill>
              </a:endParaRPr>
            </a:p>
          </p:txBody>
        </p:sp>
      </p:grpSp>
      <p:sp>
        <p:nvSpPr>
          <p:cNvPr id="3" name="Slide Number Placeholder 2"/>
          <p:cNvSpPr>
            <a:spLocks noGrp="1"/>
          </p:cNvSpPr>
          <p:nvPr>
            <p:ph type="sldNum" sz="quarter" idx="12"/>
          </p:nvPr>
        </p:nvSpPr>
        <p:spPr/>
        <p:txBody>
          <a:bodyPr/>
          <a:lstStyle/>
          <a:p>
            <a:fld id="{F8126272-07E9-4738-B816-728F8FDF9354}" type="slidenum">
              <a:rPr lang="en-US" smtClean="0">
                <a:solidFill>
                  <a:prstClr val="black">
                    <a:tint val="75000"/>
                  </a:prstClr>
                </a:solidFill>
              </a:rPr>
              <a:pPr/>
              <a:t>45</a:t>
            </a:fld>
            <a:endParaRPr lang="en-US">
              <a:solidFill>
                <a:prstClr val="black">
                  <a:tint val="75000"/>
                </a:prstClr>
              </a:solidFill>
            </a:endParaRPr>
          </a:p>
        </p:txBody>
      </p:sp>
    </p:spTree>
    <p:extLst>
      <p:ext uri="{BB962C8B-B14F-4D97-AF65-F5344CB8AC3E}">
        <p14:creationId xmlns:p14="http://schemas.microsoft.com/office/powerpoint/2010/main" val="1607295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500"/>
                                        <p:tgtEl>
                                          <p:spTgt spid="409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nodeType="withEffect">
                                  <p:stCondLst>
                                    <p:cond delay="0"/>
                                  </p:stCondLst>
                                  <p:childTnLst>
                                    <p:set>
                                      <p:cBhvr>
                                        <p:cTn id="43" dur="1" fill="hold">
                                          <p:stCondLst>
                                            <p:cond delay="0"/>
                                          </p:stCondLst>
                                        </p:cTn>
                                        <p:tgtEl>
                                          <p:spTgt spid="4105"/>
                                        </p:tgtEl>
                                        <p:attrNameLst>
                                          <p:attrName>style.visibility</p:attrName>
                                        </p:attrNameLst>
                                      </p:cBhvr>
                                      <p:to>
                                        <p:strVal val="visible"/>
                                      </p:to>
                                    </p:set>
                                    <p:animEffect transition="in" filter="fade">
                                      <p:cBhvr>
                                        <p:cTn id="44" dur="500"/>
                                        <p:tgtEl>
                                          <p:spTgt spid="4105"/>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childTnLst>
                          </p:cTn>
                        </p:par>
                        <p:par>
                          <p:cTn id="50" fill="hold">
                            <p:stCondLst>
                              <p:cond delay="500"/>
                            </p:stCondLst>
                            <p:childTnLst>
                              <p:par>
                                <p:cTn id="51" presetID="22" presetClass="entr" presetSubtype="8"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23"/>
                                        </p:tgtEl>
                                      </p:cBhvr>
                                    </p:animEffect>
                                    <p:set>
                                      <p:cBhvr>
                                        <p:cTn id="58" dur="1" fill="hold">
                                          <p:stCondLst>
                                            <p:cond delay="499"/>
                                          </p:stCondLst>
                                        </p:cTn>
                                        <p:tgtEl>
                                          <p:spTgt spid="23"/>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6"/>
                                        </p:tgtEl>
                                      </p:cBhvr>
                                    </p:animEffect>
                                    <p:set>
                                      <p:cBhvr>
                                        <p:cTn id="61" dur="1" fill="hold">
                                          <p:stCondLst>
                                            <p:cond delay="499"/>
                                          </p:stCondLst>
                                        </p:cTn>
                                        <p:tgtEl>
                                          <p:spTgt spid="6"/>
                                        </p:tgtEl>
                                        <p:attrNameLst>
                                          <p:attrName>style.visibility</p:attrName>
                                        </p:attrNameLst>
                                      </p:cBhvr>
                                      <p:to>
                                        <p:strVal val="hidden"/>
                                      </p:to>
                                    </p:set>
                                  </p:childTnLst>
                                </p:cTn>
                              </p:par>
                              <p:par>
                                <p:cTn id="62" presetID="10" presetClass="entr" presetSubtype="0" fill="hold" nodeType="withEffect">
                                  <p:stCondLst>
                                    <p:cond delay="0"/>
                                  </p:stCondLst>
                                  <p:childTnLst>
                                    <p:set>
                                      <p:cBhvr>
                                        <p:cTn id="63" dur="1" fill="hold">
                                          <p:stCondLst>
                                            <p:cond delay="0"/>
                                          </p:stCondLst>
                                        </p:cTn>
                                        <p:tgtEl>
                                          <p:spTgt spid="4107"/>
                                        </p:tgtEl>
                                        <p:attrNameLst>
                                          <p:attrName>style.visibility</p:attrName>
                                        </p:attrNameLst>
                                      </p:cBhvr>
                                      <p:to>
                                        <p:strVal val="visible"/>
                                      </p:to>
                                    </p:set>
                                    <p:animEffect transition="in" filter="fade">
                                      <p:cBhvr>
                                        <p:cTn id="64" dur="500"/>
                                        <p:tgtEl>
                                          <p:spTgt spid="4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8" grpId="0" animBg="1"/>
      <p:bldP spid="19" grpId="0"/>
      <p:bldP spid="24" grpId="0"/>
      <p:bldP spid="21" grpId="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123728" y="260648"/>
            <a:ext cx="4752528" cy="369332"/>
          </a:xfrm>
          <a:prstGeom prst="rect">
            <a:avLst/>
          </a:prstGeom>
          <a:noFill/>
        </p:spPr>
        <p:txBody>
          <a:bodyPr wrap="square" rtlCol="0">
            <a:spAutoFit/>
          </a:bodyPr>
          <a:lstStyle/>
          <a:p>
            <a:pPr algn="ctr" eaLnBrk="1" fontAlgn="auto" hangingPunct="1">
              <a:spcBef>
                <a:spcPts val="0"/>
              </a:spcBef>
              <a:spcAft>
                <a:spcPts val="0"/>
              </a:spcAft>
            </a:pPr>
            <a:r>
              <a:rPr lang="en-US" sz="1800" b="1" dirty="0">
                <a:solidFill>
                  <a:schemeClr val="bg1"/>
                </a:solidFill>
                <a:latin typeface="Calibri"/>
              </a:rPr>
              <a:t>Relativistic Doppler Effect</a:t>
            </a:r>
          </a:p>
        </p:txBody>
      </p:sp>
      <p:sp>
        <p:nvSpPr>
          <p:cNvPr id="3" name="TextBox 2"/>
          <p:cNvSpPr txBox="1"/>
          <p:nvPr/>
        </p:nvSpPr>
        <p:spPr>
          <a:xfrm>
            <a:off x="179512" y="827420"/>
            <a:ext cx="8784976"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High energy particles are subject to Doppler Effect, changing the </a:t>
            </a:r>
            <a:r>
              <a:rPr lang="en-US" sz="1800" dirty="0">
                <a:solidFill>
                  <a:schemeClr val="bg1"/>
                </a:solidFill>
                <a:latin typeface="Calibri"/>
                <a:sym typeface="Wingdings" pitchFamily="2" charset="2"/>
              </a:rPr>
              <a:t>frequency of photons.</a:t>
            </a:r>
            <a:endParaRPr lang="en-US" sz="1800" dirty="0">
              <a:solidFill>
                <a:schemeClr val="bg1"/>
              </a:solidFill>
              <a:latin typeface="Calibri"/>
            </a:endParaRPr>
          </a:p>
        </p:txBody>
      </p:sp>
      <p:sp>
        <p:nvSpPr>
          <p:cNvPr id="4" name="TextBox 3"/>
          <p:cNvSpPr txBox="1"/>
          <p:nvPr/>
        </p:nvSpPr>
        <p:spPr>
          <a:xfrm>
            <a:off x="179512" y="1340768"/>
            <a:ext cx="8640960" cy="646331"/>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Considering a head-on collision between a proton and a photon, the frequency of the photon is seen as:</a:t>
            </a:r>
          </a:p>
        </p:txBody>
      </p:sp>
      <mc:AlternateContent xmlns:mc="http://schemas.openxmlformats.org/markup-compatibility/2006" xmlns:a14="http://schemas.microsoft.com/office/drawing/2010/main">
        <mc:Choice Requires="a14">
          <p:sp>
            <p:nvSpPr>
              <p:cNvPr id="5" name="TextBox 4"/>
              <p:cNvSpPr txBox="1"/>
              <p:nvPr/>
            </p:nvSpPr>
            <p:spPr>
              <a:xfrm>
                <a:off x="251520" y="1988840"/>
                <a:ext cx="1597169" cy="910699"/>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sz="1800" i="1" smtClean="0">
                          <a:solidFill>
                            <a:schemeClr val="bg1"/>
                          </a:solidFill>
                          <a:latin typeface="Cambria Math"/>
                        </a:rPr>
                        <m:t>𝑓</m:t>
                      </m:r>
                      <m:r>
                        <a:rPr lang="en-US" sz="1800" i="1" smtClean="0">
                          <a:solidFill>
                            <a:schemeClr val="bg1"/>
                          </a:solidFill>
                          <a:latin typeface="Cambria Math"/>
                        </a:rPr>
                        <m:t>=</m:t>
                      </m:r>
                      <m:sSub>
                        <m:sSubPr>
                          <m:ctrlPr>
                            <a:rPr lang="en-US" sz="1800" i="1" smtClean="0">
                              <a:solidFill>
                                <a:schemeClr val="bg1"/>
                              </a:solidFill>
                              <a:latin typeface="Cambria Math" panose="02040503050406030204" pitchFamily="18" charset="0"/>
                            </a:rPr>
                          </m:ctrlPr>
                        </m:sSubPr>
                        <m:e>
                          <m:r>
                            <a:rPr lang="en-US" sz="1800" i="1" smtClean="0">
                              <a:solidFill>
                                <a:schemeClr val="bg1"/>
                              </a:solidFill>
                              <a:latin typeface="Cambria Math"/>
                            </a:rPr>
                            <m:t>𝑓</m:t>
                          </m:r>
                        </m:e>
                        <m:sub>
                          <m:r>
                            <a:rPr lang="en-US" sz="1800" i="1" smtClean="0">
                              <a:solidFill>
                                <a:schemeClr val="bg1"/>
                              </a:solidFill>
                              <a:latin typeface="Cambria Math"/>
                            </a:rPr>
                            <m:t>0</m:t>
                          </m:r>
                        </m:sub>
                      </m:sSub>
                      <m:rad>
                        <m:radPr>
                          <m:degHide m:val="on"/>
                          <m:ctrlPr>
                            <a:rPr lang="en-US" sz="1800" i="1" smtClean="0">
                              <a:solidFill>
                                <a:schemeClr val="bg1"/>
                              </a:solidFill>
                              <a:latin typeface="Cambria Math" panose="02040503050406030204" pitchFamily="18" charset="0"/>
                            </a:rPr>
                          </m:ctrlPr>
                        </m:radPr>
                        <m:deg/>
                        <m:e>
                          <m:f>
                            <m:fPr>
                              <m:ctrlPr>
                                <a:rPr lang="en-US" sz="1800" i="1" smtClean="0">
                                  <a:solidFill>
                                    <a:schemeClr val="bg1"/>
                                  </a:solidFill>
                                  <a:latin typeface="Cambria Math" panose="02040503050406030204" pitchFamily="18" charset="0"/>
                                </a:rPr>
                              </m:ctrlPr>
                            </m:fPr>
                            <m:num>
                              <m:r>
                                <a:rPr lang="en-US" sz="1800" i="1" smtClean="0">
                                  <a:solidFill>
                                    <a:schemeClr val="bg1"/>
                                  </a:solidFill>
                                  <a:latin typeface="Cambria Math"/>
                                </a:rPr>
                                <m:t>1+</m:t>
                              </m:r>
                              <m:r>
                                <a:rPr lang="en-US" sz="1800" i="1" smtClean="0">
                                  <a:solidFill>
                                    <a:schemeClr val="bg1"/>
                                  </a:solidFill>
                                  <a:latin typeface="Cambria Math"/>
                                  <a:ea typeface="Cambria Math"/>
                                </a:rPr>
                                <m:t>𝛽</m:t>
                              </m:r>
                            </m:num>
                            <m:den>
                              <m:r>
                                <a:rPr lang="en-US" sz="1800" i="1" smtClean="0">
                                  <a:solidFill>
                                    <a:schemeClr val="bg1"/>
                                  </a:solidFill>
                                  <a:latin typeface="Cambria Math"/>
                                </a:rPr>
                                <m:t>1−</m:t>
                              </m:r>
                              <m:r>
                                <a:rPr lang="en-US" sz="1800" i="1" smtClean="0">
                                  <a:solidFill>
                                    <a:schemeClr val="bg1"/>
                                  </a:solidFill>
                                  <a:latin typeface="Cambria Math"/>
                                  <a:ea typeface="Cambria Math"/>
                                </a:rPr>
                                <m:t>𝛽</m:t>
                              </m:r>
                            </m:den>
                          </m:f>
                        </m:e>
                      </m:rad>
                    </m:oMath>
                  </m:oMathPara>
                </a14:m>
                <a:endParaRPr lang="en-US" sz="1800" dirty="0">
                  <a:solidFill>
                    <a:schemeClr val="bg1"/>
                  </a:solidFill>
                  <a:latin typeface="Calibri"/>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51520" y="1988840"/>
                <a:ext cx="1597169" cy="910699"/>
              </a:xfrm>
              <a:prstGeom prst="rect">
                <a:avLst/>
              </a:prstGeom>
              <a:blipFill rotWithShape="1">
                <a:blip r:embed="rId3"/>
                <a:stretch>
                  <a:fillRect/>
                </a:stretch>
              </a:blipFill>
            </p:spPr>
            <p:txBody>
              <a:bodyPr/>
              <a:lstStyle/>
              <a:p>
                <a:r>
                  <a:rPr lang="en-US">
                    <a:noFill/>
                  </a:rPr>
                  <a:t> </a:t>
                </a:r>
              </a:p>
            </p:txBody>
          </p:sp>
        </mc:Fallback>
      </mc:AlternateContent>
      <p:sp>
        <p:nvSpPr>
          <p:cNvPr id="6" name="TextBox 5"/>
          <p:cNvSpPr txBox="1"/>
          <p:nvPr/>
        </p:nvSpPr>
        <p:spPr>
          <a:xfrm>
            <a:off x="2303748" y="2259523"/>
            <a:ext cx="493254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With: </a:t>
            </a:r>
            <a:r>
              <a:rPr lang="en-US" sz="1800" i="1" dirty="0">
                <a:solidFill>
                  <a:schemeClr val="bg1"/>
                </a:solidFill>
                <a:latin typeface="Symbol" pitchFamily="18" charset="2"/>
              </a:rPr>
              <a:t>b</a:t>
            </a:r>
            <a:r>
              <a:rPr lang="en-US" sz="1800" i="1" dirty="0">
                <a:solidFill>
                  <a:schemeClr val="bg1"/>
                </a:solidFill>
                <a:latin typeface="Calibri"/>
              </a:rPr>
              <a:t>=v/c … </a:t>
            </a:r>
            <a:r>
              <a:rPr lang="en-US" sz="1800" i="1" dirty="0">
                <a:solidFill>
                  <a:schemeClr val="bg1"/>
                </a:solidFill>
                <a:latin typeface="Symbol" pitchFamily="18" charset="2"/>
              </a:rPr>
              <a:t>b (</a:t>
            </a:r>
            <a:r>
              <a:rPr lang="en-US" sz="1800" i="1" dirty="0">
                <a:solidFill>
                  <a:schemeClr val="bg1"/>
                </a:solidFill>
                <a:latin typeface="Calibri"/>
              </a:rPr>
              <a:t>3.2×10</a:t>
            </a:r>
            <a:r>
              <a:rPr lang="en-US" sz="1800" i="1" baseline="30000" dirty="0">
                <a:solidFill>
                  <a:schemeClr val="bg1"/>
                </a:solidFill>
                <a:latin typeface="Calibri"/>
              </a:rPr>
              <a:t>20</a:t>
            </a:r>
            <a:r>
              <a:rPr lang="en-US" sz="1800" i="1" dirty="0">
                <a:solidFill>
                  <a:schemeClr val="bg1"/>
                </a:solidFill>
                <a:latin typeface="Calibri"/>
              </a:rPr>
              <a:t> eV)= (1 - 4.8×10</a:t>
            </a:r>
            <a:r>
              <a:rPr lang="en-US" sz="1800" i="1" baseline="30000" dirty="0">
                <a:solidFill>
                  <a:schemeClr val="bg1"/>
                </a:solidFill>
                <a:latin typeface="Calibri"/>
              </a:rPr>
              <a:t>-24</a:t>
            </a:r>
            <a:r>
              <a:rPr lang="en-US" sz="1800" dirty="0">
                <a:solidFill>
                  <a:schemeClr val="bg1"/>
                </a:solidFill>
                <a:latin typeface="Calibri"/>
              </a:rPr>
              <a:t>)</a:t>
            </a:r>
            <a:endParaRPr lang="en-US" sz="1800" i="1" baseline="30000" dirty="0">
              <a:solidFill>
                <a:schemeClr val="bg1"/>
              </a:solidFill>
              <a:latin typeface="Calibri"/>
            </a:endParaRPr>
          </a:p>
        </p:txBody>
      </p:sp>
      <p:sp>
        <p:nvSpPr>
          <p:cNvPr id="7" name="TextBox 6"/>
          <p:cNvSpPr txBox="1"/>
          <p:nvPr/>
        </p:nvSpPr>
        <p:spPr>
          <a:xfrm>
            <a:off x="179512" y="3059668"/>
            <a:ext cx="6192688" cy="369332"/>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Typical energy of microwave photon: 1.1</a:t>
            </a:r>
            <a:r>
              <a:rPr lang="en-US" sz="1800" i="1" dirty="0">
                <a:solidFill>
                  <a:schemeClr val="bg1"/>
                </a:solidFill>
                <a:latin typeface="Calibri"/>
              </a:rPr>
              <a:t>×10</a:t>
            </a:r>
            <a:r>
              <a:rPr lang="en-US" sz="1800" baseline="30000" dirty="0">
                <a:solidFill>
                  <a:schemeClr val="bg1"/>
                </a:solidFill>
                <a:latin typeface="Calibri"/>
              </a:rPr>
              <a:t>-3</a:t>
            </a:r>
            <a:r>
              <a:rPr lang="en-US" sz="1800" dirty="0">
                <a:solidFill>
                  <a:schemeClr val="bg1"/>
                </a:solidFill>
                <a:latin typeface="Calibri"/>
              </a:rPr>
              <a:t> eV.  </a:t>
            </a:r>
          </a:p>
        </p:txBody>
      </p:sp>
      <mc:AlternateContent xmlns:mc="http://schemas.openxmlformats.org/markup-compatibility/2006" xmlns:a14="http://schemas.microsoft.com/office/drawing/2010/main">
        <mc:Choice Requires="a14">
          <p:sp>
            <p:nvSpPr>
              <p:cNvPr id="8" name="TextBox 7"/>
              <p:cNvSpPr txBox="1"/>
              <p:nvPr/>
            </p:nvSpPr>
            <p:spPr>
              <a:xfrm>
                <a:off x="107504" y="3501008"/>
                <a:ext cx="5945410" cy="910699"/>
              </a:xfrm>
              <a:prstGeom prst="rect">
                <a:avLst/>
              </a:prstGeom>
              <a:noFill/>
            </p:spPr>
            <p:txBody>
              <a:bodyPr wrap="none" rtlCol="0">
                <a:spAutoFit/>
              </a:bodyPr>
              <a:lstStyle/>
              <a:p>
                <a:pPr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en-US" sz="1800" i="1" smtClean="0">
                          <a:solidFill>
                            <a:schemeClr val="bg1"/>
                          </a:solidFill>
                          <a:latin typeface="Cambria Math"/>
                        </a:rPr>
                        <m:t>𝐸</m:t>
                      </m:r>
                      <m:r>
                        <a:rPr lang="en-US" sz="1800" i="1" smtClean="0">
                          <a:solidFill>
                            <a:schemeClr val="bg1"/>
                          </a:solidFill>
                          <a:latin typeface="Cambria Math"/>
                        </a:rPr>
                        <m:t>=</m:t>
                      </m:r>
                      <m:sSub>
                        <m:sSubPr>
                          <m:ctrlPr>
                            <a:rPr lang="en-US" sz="1800" i="1" smtClean="0">
                              <a:solidFill>
                                <a:schemeClr val="bg1"/>
                              </a:solidFill>
                              <a:latin typeface="Cambria Math" panose="02040503050406030204" pitchFamily="18" charset="0"/>
                            </a:rPr>
                          </m:ctrlPr>
                        </m:sSubPr>
                        <m:e>
                          <m:r>
                            <a:rPr lang="en-US" sz="1800" i="1" smtClean="0">
                              <a:solidFill>
                                <a:schemeClr val="bg1"/>
                              </a:solidFill>
                              <a:latin typeface="Cambria Math"/>
                            </a:rPr>
                            <m:t>𝐸</m:t>
                          </m:r>
                        </m:e>
                        <m:sub>
                          <m:r>
                            <a:rPr lang="en-US" sz="1800" i="1" smtClean="0">
                              <a:solidFill>
                                <a:schemeClr val="bg1"/>
                              </a:solidFill>
                              <a:latin typeface="Cambria Math"/>
                            </a:rPr>
                            <m:t>0</m:t>
                          </m:r>
                        </m:sub>
                      </m:sSub>
                      <m:rad>
                        <m:radPr>
                          <m:degHide m:val="on"/>
                          <m:ctrlPr>
                            <a:rPr lang="en-US" sz="1800" i="1">
                              <a:solidFill>
                                <a:schemeClr val="bg1"/>
                              </a:solidFill>
                              <a:latin typeface="Cambria Math" panose="02040503050406030204" pitchFamily="18" charset="0"/>
                            </a:rPr>
                          </m:ctrlPr>
                        </m:radPr>
                        <m:deg/>
                        <m:e>
                          <m:f>
                            <m:fPr>
                              <m:ctrlPr>
                                <a:rPr lang="en-US" sz="1800" i="1">
                                  <a:solidFill>
                                    <a:schemeClr val="bg1"/>
                                  </a:solidFill>
                                  <a:latin typeface="Cambria Math" panose="02040503050406030204" pitchFamily="18" charset="0"/>
                                </a:rPr>
                              </m:ctrlPr>
                            </m:fPr>
                            <m:num>
                              <m:r>
                                <a:rPr lang="en-US" sz="1800" i="1">
                                  <a:solidFill>
                                    <a:schemeClr val="bg1"/>
                                  </a:solidFill>
                                  <a:latin typeface="Cambria Math"/>
                                </a:rPr>
                                <m:t>1+</m:t>
                              </m:r>
                              <m:r>
                                <a:rPr lang="en-US" sz="1800" i="1">
                                  <a:solidFill>
                                    <a:schemeClr val="bg1"/>
                                  </a:solidFill>
                                  <a:latin typeface="Cambria Math"/>
                                  <a:ea typeface="Cambria Math"/>
                                </a:rPr>
                                <m:t>𝛽</m:t>
                              </m:r>
                            </m:num>
                            <m:den>
                              <m:r>
                                <a:rPr lang="en-US" sz="1800" i="1">
                                  <a:solidFill>
                                    <a:schemeClr val="bg1"/>
                                  </a:solidFill>
                                  <a:latin typeface="Cambria Math"/>
                                </a:rPr>
                                <m:t>1−</m:t>
                              </m:r>
                              <m:r>
                                <a:rPr lang="en-US" sz="1800" i="1">
                                  <a:solidFill>
                                    <a:schemeClr val="bg1"/>
                                  </a:solidFill>
                                  <a:latin typeface="Cambria Math"/>
                                  <a:ea typeface="Cambria Math"/>
                                </a:rPr>
                                <m:t>𝛽</m:t>
                              </m:r>
                            </m:den>
                          </m:f>
                        </m:e>
                      </m:rad>
                      <m:r>
                        <a:rPr lang="en-US" sz="1800" i="1">
                          <a:solidFill>
                            <a:schemeClr val="bg1"/>
                          </a:solidFill>
                          <a:latin typeface="Cambria Math"/>
                          <a:ea typeface="Cambria Math"/>
                        </a:rPr>
                        <m:t>=</m:t>
                      </m:r>
                      <m:r>
                        <a:rPr lang="en-US" sz="1800" i="1" smtClean="0">
                          <a:solidFill>
                            <a:schemeClr val="bg1"/>
                          </a:solidFill>
                          <a:latin typeface="Cambria Math"/>
                          <a:ea typeface="Cambria Math"/>
                        </a:rPr>
                        <m:t>1.1</m:t>
                      </m:r>
                      <m:r>
                        <a:rPr lang="en-US" sz="1800" i="1">
                          <a:solidFill>
                            <a:schemeClr val="bg1"/>
                          </a:solidFill>
                          <a:latin typeface="Cambria Math"/>
                          <a:ea typeface="Cambria Math"/>
                        </a:rPr>
                        <m:t>×</m:t>
                      </m:r>
                      <m:sSup>
                        <m:sSupPr>
                          <m:ctrlPr>
                            <a:rPr lang="en-US" sz="1800" i="1">
                              <a:solidFill>
                                <a:schemeClr val="bg1"/>
                              </a:solidFill>
                              <a:latin typeface="Cambria Math" panose="02040503050406030204" pitchFamily="18" charset="0"/>
                              <a:ea typeface="Cambria Math"/>
                            </a:rPr>
                          </m:ctrlPr>
                        </m:sSupPr>
                        <m:e>
                          <m:r>
                            <a:rPr lang="en-US" sz="1800" i="1">
                              <a:solidFill>
                                <a:schemeClr val="bg1"/>
                              </a:solidFill>
                              <a:latin typeface="Cambria Math"/>
                              <a:ea typeface="Cambria Math"/>
                            </a:rPr>
                            <m:t>10</m:t>
                          </m:r>
                        </m:e>
                        <m:sup>
                          <m:r>
                            <a:rPr lang="en-US" sz="1800" i="1">
                              <a:solidFill>
                                <a:schemeClr val="bg1"/>
                              </a:solidFill>
                              <a:latin typeface="Cambria Math"/>
                              <a:ea typeface="Cambria Math"/>
                            </a:rPr>
                            <m:t>−3</m:t>
                          </m:r>
                        </m:sup>
                      </m:sSup>
                      <m:r>
                        <a:rPr lang="en-US" sz="1800" i="1">
                          <a:solidFill>
                            <a:schemeClr val="bg1"/>
                          </a:solidFill>
                          <a:latin typeface="Cambria Math"/>
                          <a:ea typeface="Cambria Math"/>
                        </a:rPr>
                        <m:t>×6.4×</m:t>
                      </m:r>
                      <m:sSup>
                        <m:sSupPr>
                          <m:ctrlPr>
                            <a:rPr lang="en-US" sz="1800" i="1">
                              <a:solidFill>
                                <a:schemeClr val="bg1"/>
                              </a:solidFill>
                              <a:latin typeface="Cambria Math" panose="02040503050406030204" pitchFamily="18" charset="0"/>
                              <a:ea typeface="Cambria Math"/>
                            </a:rPr>
                          </m:ctrlPr>
                        </m:sSupPr>
                        <m:e>
                          <m:r>
                            <a:rPr lang="en-US" sz="1800" i="1">
                              <a:solidFill>
                                <a:schemeClr val="bg1"/>
                              </a:solidFill>
                              <a:latin typeface="Cambria Math"/>
                              <a:ea typeface="Cambria Math"/>
                            </a:rPr>
                            <m:t>10</m:t>
                          </m:r>
                        </m:e>
                        <m:sup>
                          <m:r>
                            <a:rPr lang="en-US" sz="1800" i="1">
                              <a:solidFill>
                                <a:schemeClr val="bg1"/>
                              </a:solidFill>
                              <a:latin typeface="Cambria Math"/>
                              <a:ea typeface="Cambria Math"/>
                            </a:rPr>
                            <m:t>11</m:t>
                          </m:r>
                        </m:sup>
                      </m:sSup>
                      <m:r>
                        <a:rPr lang="en-US" sz="1800" i="1" smtClean="0">
                          <a:solidFill>
                            <a:schemeClr val="bg1"/>
                          </a:solidFill>
                          <a:latin typeface="Cambria Math"/>
                          <a:ea typeface="Cambria Math"/>
                        </a:rPr>
                        <m:t>=7.04</m:t>
                      </m:r>
                      <m:r>
                        <a:rPr lang="en-US" sz="1800" i="1">
                          <a:solidFill>
                            <a:schemeClr val="bg1"/>
                          </a:solidFill>
                          <a:latin typeface="Cambria Math"/>
                          <a:ea typeface="Cambria Math"/>
                        </a:rPr>
                        <m:t>×</m:t>
                      </m:r>
                      <m:sSup>
                        <m:sSupPr>
                          <m:ctrlPr>
                            <a:rPr lang="en-US" sz="1800" i="1">
                              <a:solidFill>
                                <a:schemeClr val="bg1"/>
                              </a:solidFill>
                              <a:latin typeface="Cambria Math" panose="02040503050406030204" pitchFamily="18" charset="0"/>
                              <a:ea typeface="Cambria Math"/>
                            </a:rPr>
                          </m:ctrlPr>
                        </m:sSupPr>
                        <m:e>
                          <m:r>
                            <a:rPr lang="en-US" sz="1800" i="1">
                              <a:solidFill>
                                <a:schemeClr val="bg1"/>
                              </a:solidFill>
                              <a:latin typeface="Cambria Math"/>
                              <a:ea typeface="Cambria Math"/>
                            </a:rPr>
                            <m:t>10</m:t>
                          </m:r>
                        </m:e>
                        <m:sup>
                          <m:r>
                            <a:rPr lang="en-US" sz="1800" i="1" smtClean="0">
                              <a:solidFill>
                                <a:schemeClr val="bg1"/>
                              </a:solidFill>
                              <a:latin typeface="Cambria Math"/>
                              <a:ea typeface="Cambria Math"/>
                            </a:rPr>
                            <m:t>8</m:t>
                          </m:r>
                        </m:sup>
                      </m:sSup>
                      <m:r>
                        <a:rPr lang="en-US" sz="1800" i="1" smtClean="0">
                          <a:solidFill>
                            <a:schemeClr val="bg1"/>
                          </a:solidFill>
                          <a:latin typeface="Cambria Math"/>
                          <a:ea typeface="Cambria Math"/>
                        </a:rPr>
                        <m:t>𝑒𝑉</m:t>
                      </m:r>
                    </m:oMath>
                  </m:oMathPara>
                </a14:m>
                <a:endParaRPr lang="en-US" sz="1800" dirty="0">
                  <a:solidFill>
                    <a:schemeClr val="bg1"/>
                  </a:solidFill>
                  <a:latin typeface="Calibri"/>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07504" y="3501008"/>
                <a:ext cx="5945410" cy="910699"/>
              </a:xfrm>
              <a:prstGeom prst="rect">
                <a:avLst/>
              </a:prstGeom>
              <a:blipFill rotWithShape="1">
                <a:blip r:embed="rId4"/>
                <a:stretch>
                  <a:fillRect/>
                </a:stretch>
              </a:blipFill>
            </p:spPr>
            <p:txBody>
              <a:bodyPr/>
              <a:lstStyle/>
              <a:p>
                <a:r>
                  <a:rPr lang="en-US">
                    <a:noFill/>
                  </a:rPr>
                  <a:t> </a:t>
                </a:r>
              </a:p>
            </p:txBody>
          </p:sp>
        </mc:Fallback>
      </mc:AlternateContent>
      <p:sp>
        <p:nvSpPr>
          <p:cNvPr id="9" name="Right Arrow 8"/>
          <p:cNvSpPr/>
          <p:nvPr/>
        </p:nvSpPr>
        <p:spPr>
          <a:xfrm>
            <a:off x="6012160" y="3861048"/>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a:solidFill>
                <a:schemeClr val="bg1"/>
              </a:solidFill>
            </a:endParaRPr>
          </a:p>
        </p:txBody>
      </p:sp>
      <p:sp>
        <p:nvSpPr>
          <p:cNvPr id="10" name="TextBox 9"/>
          <p:cNvSpPr txBox="1"/>
          <p:nvPr/>
        </p:nvSpPr>
        <p:spPr>
          <a:xfrm>
            <a:off x="6516217" y="3513782"/>
            <a:ext cx="2627784" cy="923330"/>
          </a:xfrm>
          <a:prstGeom prst="rect">
            <a:avLst/>
          </a:prstGeom>
          <a:noFill/>
        </p:spPr>
        <p:txBody>
          <a:bodyPr wrap="square" rtlCol="0">
            <a:spAutoFit/>
          </a:bodyPr>
          <a:lstStyle/>
          <a:p>
            <a:pPr eaLnBrk="1" fontAlgn="auto" hangingPunct="1">
              <a:spcBef>
                <a:spcPts val="0"/>
              </a:spcBef>
              <a:spcAft>
                <a:spcPts val="0"/>
              </a:spcAft>
            </a:pPr>
            <a:r>
              <a:rPr lang="en-US" sz="1800" dirty="0">
                <a:solidFill>
                  <a:schemeClr val="bg1"/>
                </a:solidFill>
                <a:latin typeface="Calibri"/>
              </a:rPr>
              <a:t>Proton should interact with microwave photons producing pions.</a:t>
            </a:r>
          </a:p>
        </p:txBody>
      </p:sp>
      <p:sp>
        <p:nvSpPr>
          <p:cNvPr id="11" name="Rectangle 10"/>
          <p:cNvSpPr/>
          <p:nvPr/>
        </p:nvSpPr>
        <p:spPr>
          <a:xfrm>
            <a:off x="179512" y="4581128"/>
            <a:ext cx="8640960" cy="1754326"/>
          </a:xfrm>
          <a:prstGeom prst="rect">
            <a:avLst/>
          </a:prstGeom>
        </p:spPr>
        <p:txBody>
          <a:bodyPr wrap="square">
            <a:spAutoFit/>
          </a:bodyPr>
          <a:lstStyle/>
          <a:p>
            <a:pPr eaLnBrk="1" fontAlgn="auto" hangingPunct="1">
              <a:spcBef>
                <a:spcPts val="0"/>
              </a:spcBef>
              <a:spcAft>
                <a:spcPts val="0"/>
              </a:spcAft>
            </a:pPr>
            <a:r>
              <a:rPr lang="en-US" sz="1800" b="1" dirty="0">
                <a:solidFill>
                  <a:schemeClr val="bg1"/>
                </a:solidFill>
                <a:latin typeface="Calibri"/>
              </a:rPr>
              <a:t>This calculation coincides with the Greisen–</a:t>
            </a:r>
            <a:r>
              <a:rPr lang="en-US" sz="1800" b="1" dirty="0" err="1">
                <a:solidFill>
                  <a:schemeClr val="bg1"/>
                </a:solidFill>
                <a:latin typeface="Calibri"/>
              </a:rPr>
              <a:t>Zatsepin</a:t>
            </a:r>
            <a:r>
              <a:rPr lang="en-US" sz="1800" b="1" dirty="0">
                <a:solidFill>
                  <a:schemeClr val="bg1"/>
                </a:solidFill>
                <a:latin typeface="Calibri"/>
              </a:rPr>
              <a:t>–</a:t>
            </a:r>
            <a:r>
              <a:rPr lang="en-US" sz="1800" b="1" dirty="0" err="1">
                <a:solidFill>
                  <a:schemeClr val="bg1"/>
                </a:solidFill>
                <a:latin typeface="Calibri"/>
              </a:rPr>
              <a:t>Kuzmin</a:t>
            </a:r>
            <a:r>
              <a:rPr lang="en-US" sz="1800" b="1" dirty="0">
                <a:solidFill>
                  <a:schemeClr val="bg1"/>
                </a:solidFill>
                <a:latin typeface="Calibri"/>
              </a:rPr>
              <a:t> limit</a:t>
            </a:r>
            <a:r>
              <a:rPr lang="en-US" sz="1800" dirty="0">
                <a:solidFill>
                  <a:schemeClr val="bg1"/>
                </a:solidFill>
                <a:latin typeface="Calibri"/>
              </a:rPr>
              <a:t> (</a:t>
            </a:r>
            <a:r>
              <a:rPr lang="en-US" sz="1800" b="1" dirty="0">
                <a:solidFill>
                  <a:schemeClr val="bg1"/>
                </a:solidFill>
                <a:latin typeface="Calibri"/>
              </a:rPr>
              <a:t>GZK limit</a:t>
            </a:r>
            <a:r>
              <a:rPr lang="en-US" sz="1800" dirty="0">
                <a:solidFill>
                  <a:schemeClr val="bg1"/>
                </a:solidFill>
                <a:latin typeface="Calibri"/>
              </a:rPr>
              <a:t>), defining a theoretical upper limit (6E19 eV) for the energy of cosmic rays coming from sources beyond ~ 50 </a:t>
            </a:r>
            <a:r>
              <a:rPr lang="en-US" sz="1800" dirty="0" err="1">
                <a:solidFill>
                  <a:schemeClr val="bg1"/>
                </a:solidFill>
                <a:latin typeface="Calibri"/>
              </a:rPr>
              <a:t>MParsec</a:t>
            </a:r>
            <a:r>
              <a:rPr lang="en-US" sz="1800" dirty="0">
                <a:solidFill>
                  <a:schemeClr val="bg1"/>
                </a:solidFill>
                <a:latin typeface="Calibri"/>
              </a:rPr>
              <a:t>.  </a:t>
            </a:r>
          </a:p>
          <a:p>
            <a:pPr eaLnBrk="1" fontAlgn="auto" hangingPunct="1">
              <a:spcBef>
                <a:spcPts val="0"/>
              </a:spcBef>
              <a:spcAft>
                <a:spcPts val="0"/>
              </a:spcAft>
            </a:pPr>
            <a:endParaRPr lang="en-US" sz="1800" dirty="0">
              <a:solidFill>
                <a:schemeClr val="bg1"/>
              </a:solidFill>
              <a:latin typeface="Calibri"/>
            </a:endParaRPr>
          </a:p>
          <a:p>
            <a:pPr eaLnBrk="1" fontAlgn="auto" hangingPunct="1">
              <a:spcBef>
                <a:spcPts val="0"/>
              </a:spcBef>
              <a:spcAft>
                <a:spcPts val="0"/>
              </a:spcAft>
            </a:pPr>
            <a:r>
              <a:rPr lang="en-US" sz="1800" dirty="0">
                <a:solidFill>
                  <a:schemeClr val="bg1"/>
                </a:solidFill>
                <a:latin typeface="Calibri"/>
              </a:rPr>
              <a:t>However, we observe such particles, although no sources for such high-energy particles can be pinpointed within this radius. These observations remain an </a:t>
            </a:r>
            <a:r>
              <a:rPr lang="en-US" sz="1800" b="1" dirty="0">
                <a:solidFill>
                  <a:schemeClr val="bg1"/>
                </a:solidFill>
                <a:latin typeface="Calibri"/>
              </a:rPr>
              <a:t>unsolved riddle</a:t>
            </a:r>
            <a:r>
              <a:rPr lang="en-US" sz="1800" dirty="0">
                <a:solidFill>
                  <a:schemeClr val="bg1"/>
                </a:solidFill>
                <a:latin typeface="Calibri"/>
              </a:rPr>
              <a:t>.</a:t>
            </a:r>
          </a:p>
        </p:txBody>
      </p:sp>
      <p:sp>
        <p:nvSpPr>
          <p:cNvPr id="13" name="Slide Number Placeholder 12"/>
          <p:cNvSpPr>
            <a:spLocks noGrp="1"/>
          </p:cNvSpPr>
          <p:nvPr>
            <p:ph type="sldNum" sz="quarter" idx="12"/>
          </p:nvPr>
        </p:nvSpPr>
        <p:spPr/>
        <p:txBody>
          <a:bodyPr/>
          <a:lstStyle/>
          <a:p>
            <a:fld id="{F8126272-07E9-4738-B816-728F8FDF9354}" type="slidenum">
              <a:rPr lang="en-US" smtClean="0">
                <a:solidFill>
                  <a:schemeClr val="bg1"/>
                </a:solidFill>
              </a:rPr>
              <a:pPr/>
              <a:t>46</a:t>
            </a:fld>
            <a:endParaRPr lang="en-US" dirty="0">
              <a:solidFill>
                <a:schemeClr val="bg1"/>
              </a:solidFill>
            </a:endParaRPr>
          </a:p>
        </p:txBody>
      </p:sp>
    </p:spTree>
    <p:extLst>
      <p:ext uri="{BB962C8B-B14F-4D97-AF65-F5344CB8AC3E}">
        <p14:creationId xmlns:p14="http://schemas.microsoft.com/office/powerpoint/2010/main" val="1866691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animBg="1"/>
      <p:bldP spid="10" grpId="0"/>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19672" y="332656"/>
            <a:ext cx="5904656" cy="400110"/>
          </a:xfrm>
          <a:prstGeom prst="rect">
            <a:avLst/>
          </a:prstGeom>
          <a:noFill/>
        </p:spPr>
        <p:txBody>
          <a:bodyPr wrap="square" rtlCol="0">
            <a:spAutoFit/>
          </a:bodyPr>
          <a:lstStyle/>
          <a:p>
            <a:pPr algn="ctr"/>
            <a:r>
              <a:rPr lang="en-US" sz="2000" b="1" dirty="0">
                <a:solidFill>
                  <a:schemeClr val="bg1"/>
                </a:solidFill>
              </a:rPr>
              <a:t>Dose to space- and aircraft crews</a:t>
            </a:r>
          </a:p>
        </p:txBody>
      </p:sp>
      <p:pic>
        <p:nvPicPr>
          <p:cNvPr id="4" name="Picture 4" descr="http://www.austria.info/media/13712/flugzeug--austrian-airlines--d.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6804" y="3694412"/>
            <a:ext cx="3428787" cy="13187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95163" y="1101283"/>
            <a:ext cx="3420428" cy="2111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870248"/>
            <a:ext cx="5328592" cy="44405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TextBox 6"/>
          <p:cNvSpPr txBox="1"/>
          <p:nvPr/>
        </p:nvSpPr>
        <p:spPr>
          <a:xfrm>
            <a:off x="107504" y="5301208"/>
            <a:ext cx="5472038" cy="1323439"/>
          </a:xfrm>
          <a:prstGeom prst="rect">
            <a:avLst/>
          </a:prstGeom>
          <a:noFill/>
        </p:spPr>
        <p:txBody>
          <a:bodyPr wrap="square" rtlCol="0">
            <a:spAutoFit/>
          </a:bodyPr>
          <a:lstStyle/>
          <a:p>
            <a:r>
              <a:rPr lang="en-GB" sz="1600" b="1" dirty="0">
                <a:solidFill>
                  <a:schemeClr val="bg1"/>
                </a:solidFill>
                <a:latin typeface="Arial" charset="0"/>
              </a:rPr>
              <a:t>Ambient-dose-equivalent rates as a function of standard barometric altitude </a:t>
            </a:r>
          </a:p>
          <a:p>
            <a:r>
              <a:rPr lang="en-GB" sz="1600" dirty="0">
                <a:solidFill>
                  <a:schemeClr val="bg1"/>
                </a:solidFill>
              </a:rPr>
              <a:t>(at 2 GV vertical geomagnetic cut-off rigidity and mid solar cycle, calculated by S. </a:t>
            </a:r>
            <a:r>
              <a:rPr lang="en-GB" sz="1600" dirty="0" err="1">
                <a:solidFill>
                  <a:schemeClr val="bg1"/>
                </a:solidFill>
              </a:rPr>
              <a:t>Rollet</a:t>
            </a:r>
            <a:r>
              <a:rPr lang="en-GB" sz="1600" dirty="0">
                <a:solidFill>
                  <a:schemeClr val="bg1"/>
                </a:solidFill>
              </a:rPr>
              <a:t>, taken from Oxford University Press et al. Journal of the ICRU 2010;10:17-21)</a:t>
            </a:r>
            <a:endParaRPr lang="en-US" sz="1600" dirty="0">
              <a:solidFill>
                <a:schemeClr val="bg1"/>
              </a:solidFill>
            </a:endParaRPr>
          </a:p>
        </p:txBody>
      </p:sp>
    </p:spTree>
    <p:extLst>
      <p:ext uri="{BB962C8B-B14F-4D97-AF65-F5344CB8AC3E}">
        <p14:creationId xmlns:p14="http://schemas.microsoft.com/office/powerpoint/2010/main" val="880958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260648"/>
            <a:ext cx="6120680" cy="400110"/>
          </a:xfrm>
          <a:prstGeom prst="rect">
            <a:avLst/>
          </a:prstGeom>
          <a:noFill/>
        </p:spPr>
        <p:txBody>
          <a:bodyPr wrap="square" rtlCol="0">
            <a:spAutoFit/>
          </a:bodyPr>
          <a:lstStyle/>
          <a:p>
            <a:pPr algn="ctr"/>
            <a:r>
              <a:rPr lang="en-US" sz="2000" b="1" dirty="0">
                <a:solidFill>
                  <a:schemeClr val="bg1"/>
                </a:solidFill>
              </a:rPr>
              <a:t>Dose exposure during a space trip to Mars</a:t>
            </a:r>
          </a:p>
        </p:txBody>
      </p:sp>
      <p:sp>
        <p:nvSpPr>
          <p:cNvPr id="3" name="TextBox 2"/>
          <p:cNvSpPr txBox="1"/>
          <p:nvPr/>
        </p:nvSpPr>
        <p:spPr>
          <a:xfrm>
            <a:off x="179512" y="2912745"/>
            <a:ext cx="8856984" cy="3108543"/>
          </a:xfrm>
          <a:prstGeom prst="rect">
            <a:avLst/>
          </a:prstGeom>
          <a:noFill/>
        </p:spPr>
        <p:txBody>
          <a:bodyPr wrap="square" rtlCol="0">
            <a:spAutoFit/>
          </a:bodyPr>
          <a:lstStyle/>
          <a:p>
            <a:pPr marL="285750" indent="-285750">
              <a:buFont typeface="Arial" pitchFamily="34" charset="0"/>
              <a:buChar char="•"/>
            </a:pPr>
            <a:r>
              <a:rPr lang="en-US" sz="1600" dirty="0">
                <a:solidFill>
                  <a:schemeClr val="bg1"/>
                </a:solidFill>
              </a:rPr>
              <a:t>In space crafts only limited shielding power for the protection of the crew can be provided</a:t>
            </a:r>
            <a:r>
              <a:rPr lang="en-US" sz="2000" dirty="0">
                <a:solidFill>
                  <a:schemeClr val="bg1"/>
                </a:solidFill>
              </a:rPr>
              <a:t>.</a:t>
            </a:r>
          </a:p>
          <a:p>
            <a:pPr marL="285750" indent="-285750">
              <a:buFont typeface="Arial" pitchFamily="34" charset="0"/>
              <a:buChar char="•"/>
            </a:pPr>
            <a:endParaRPr lang="en-US" sz="1600" dirty="0">
              <a:solidFill>
                <a:schemeClr val="bg1"/>
              </a:solidFill>
            </a:endParaRPr>
          </a:p>
          <a:p>
            <a:pPr marL="285750" indent="-285750">
              <a:buFont typeface="Arial" pitchFamily="34" charset="0"/>
              <a:buChar char="•"/>
            </a:pPr>
            <a:r>
              <a:rPr lang="en-US" sz="1600" dirty="0">
                <a:solidFill>
                  <a:schemeClr val="bg1"/>
                </a:solidFill>
              </a:rPr>
              <a:t>During a one way trip to Mars, the dose received by the crew is estimated to (330 ± 6) mSv, resulting in a dose of 660 mSv for a round trip. Exposure during Mars (no magnetic field protection) is not included in this calculation.</a:t>
            </a:r>
          </a:p>
          <a:p>
            <a:pPr marL="285750" indent="-285750">
              <a:buFont typeface="Arial" pitchFamily="34" charset="0"/>
              <a:buChar char="•"/>
            </a:pPr>
            <a:endParaRPr lang="en-US" sz="1600" dirty="0">
              <a:solidFill>
                <a:schemeClr val="bg1"/>
              </a:solidFill>
            </a:endParaRPr>
          </a:p>
          <a:p>
            <a:pPr marL="285750" indent="-285750">
              <a:buFont typeface="Arial" pitchFamily="34" charset="0"/>
              <a:buChar char="•"/>
            </a:pPr>
            <a:r>
              <a:rPr lang="en-US" sz="1600" dirty="0">
                <a:solidFill>
                  <a:schemeClr val="bg1"/>
                </a:solidFill>
              </a:rPr>
              <a:t>These results are based on measurements carried out in the Mars Science Laboratory spacecraft*. </a:t>
            </a:r>
          </a:p>
          <a:p>
            <a:pPr marL="285750" indent="-285750">
              <a:buFont typeface="Arial" pitchFamily="34" charset="0"/>
              <a:buChar char="•"/>
            </a:pPr>
            <a:endParaRPr lang="en-US" sz="1600" dirty="0">
              <a:solidFill>
                <a:schemeClr val="bg1"/>
              </a:solidFill>
            </a:endParaRPr>
          </a:p>
          <a:p>
            <a:pPr marL="285750" indent="-285750">
              <a:buFont typeface="Arial" pitchFamily="34" charset="0"/>
              <a:buChar char="•"/>
            </a:pPr>
            <a:r>
              <a:rPr lang="en-US" sz="1600" dirty="0">
                <a:solidFill>
                  <a:schemeClr val="bg1"/>
                </a:solidFill>
              </a:rPr>
              <a:t>Real dose during flight depends also strongly on the sun activity</a:t>
            </a:r>
          </a:p>
          <a:p>
            <a:r>
              <a:rPr lang="en-US" sz="1600" dirty="0">
                <a:solidFill>
                  <a:schemeClr val="bg1"/>
                </a:solidFill>
              </a:rPr>
              <a:t> </a:t>
            </a:r>
          </a:p>
          <a:p>
            <a:pPr marL="285750" indent="-285750">
              <a:buFont typeface="Arial" pitchFamily="34" charset="0"/>
              <a:buChar char="•"/>
            </a:pPr>
            <a:endParaRPr lang="en-US" sz="1600" dirty="0">
              <a:solidFill>
                <a:schemeClr val="bg1"/>
              </a:solidFill>
            </a:endParaRPr>
          </a:p>
        </p:txBody>
      </p:sp>
      <p:sp>
        <p:nvSpPr>
          <p:cNvPr id="5" name="Rectangle 4"/>
          <p:cNvSpPr/>
          <p:nvPr/>
        </p:nvSpPr>
        <p:spPr>
          <a:xfrm>
            <a:off x="467544" y="6145559"/>
            <a:ext cx="7848872" cy="276999"/>
          </a:xfrm>
          <a:prstGeom prst="rect">
            <a:avLst/>
          </a:prstGeom>
        </p:spPr>
        <p:txBody>
          <a:bodyPr wrap="square">
            <a:spAutoFit/>
          </a:bodyPr>
          <a:lstStyle/>
          <a:p>
            <a:pPr lvl="0" algn="ctr" fontAlgn="base">
              <a:spcBef>
                <a:spcPct val="0"/>
              </a:spcBef>
              <a:spcAft>
                <a:spcPct val="0"/>
              </a:spcAft>
            </a:pPr>
            <a:r>
              <a:rPr lang="en-US" sz="1200" dirty="0">
                <a:solidFill>
                  <a:schemeClr val="bg1"/>
                </a:solidFill>
              </a:rPr>
              <a:t>*Science 31 May 2013: Vol. 340 no. 6136 pp. 1080-1084, DOI: 10.1126/science.1235989 </a:t>
            </a:r>
          </a:p>
        </p:txBody>
      </p:sp>
      <p:pic>
        <p:nvPicPr>
          <p:cNvPr id="5123" name="Picture 3" descr="http://images.gizmag.com/inline/mars-fusion-drive-2.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469" y="786780"/>
            <a:ext cx="2213670" cy="177929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http://wordlesstech.com/wp-content/uploads/2013/05/78000-applications-for-One-Way-trip-to-Mars-2.jpg">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9739"/>
          <a:stretch/>
        </p:blipFill>
        <p:spPr bwMode="auto">
          <a:xfrm>
            <a:off x="2670163" y="786780"/>
            <a:ext cx="3875681" cy="1779290"/>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http://www.imaginelifestyles.com/luxuryliving/wp-content/uploads/blog/files/u2/Marsrover.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32240" y="764704"/>
            <a:ext cx="2224111" cy="1779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837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123"/>
                                        </p:tgtEl>
                                        <p:attrNameLst>
                                          <p:attrName>style.visibility</p:attrName>
                                        </p:attrNameLst>
                                      </p:cBhvr>
                                      <p:to>
                                        <p:strVal val="visible"/>
                                      </p:to>
                                    </p:set>
                                    <p:animEffect transition="in" filter="fade">
                                      <p:cBhvr>
                                        <p:cTn id="11" dur="500"/>
                                        <p:tgtEl>
                                          <p:spTgt spid="512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125"/>
                                        </p:tgtEl>
                                        <p:attrNameLst>
                                          <p:attrName>style.visibility</p:attrName>
                                        </p:attrNameLst>
                                      </p:cBhvr>
                                      <p:to>
                                        <p:strVal val="visible"/>
                                      </p:to>
                                    </p:set>
                                    <p:animEffect transition="in" filter="fade">
                                      <p:cBhvr>
                                        <p:cTn id="15" dur="500"/>
                                        <p:tgtEl>
                                          <p:spTgt spid="512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127"/>
                                        </p:tgtEl>
                                        <p:attrNameLst>
                                          <p:attrName>style.visibility</p:attrName>
                                        </p:attrNameLst>
                                      </p:cBhvr>
                                      <p:to>
                                        <p:strVal val="visible"/>
                                      </p:to>
                                    </p:set>
                                    <p:animEffect transition="in" filter="fade">
                                      <p:cBhvr>
                                        <p:cTn id="19" dur="500"/>
                                        <p:tgtEl>
                                          <p:spTgt spid="512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2141984"/>
            <a:ext cx="8229600" cy="1143000"/>
          </a:xfrm>
        </p:spPr>
        <p:txBody>
          <a:bodyPr>
            <a:normAutofit/>
          </a:bodyPr>
          <a:lstStyle/>
          <a:p>
            <a:pPr lvl="1" algn="ctr" rtl="0">
              <a:spcBef>
                <a:spcPct val="0"/>
              </a:spcBef>
            </a:pPr>
            <a:r>
              <a:rPr lang="en-US" sz="2800" dirty="0">
                <a:solidFill>
                  <a:schemeClr val="bg1"/>
                </a:solidFill>
                <a:latin typeface="Calibri"/>
              </a:rPr>
              <a:t>Aging of organic materials like insulations</a:t>
            </a:r>
            <a:br>
              <a:rPr lang="en-US" sz="2800" dirty="0">
                <a:solidFill>
                  <a:schemeClr val="bg1"/>
                </a:solidFill>
                <a:latin typeface="Calibri"/>
              </a:rPr>
            </a:br>
            <a:endParaRPr lang="en-US" sz="2800" dirty="0"/>
          </a:p>
        </p:txBody>
      </p:sp>
      <p:sp>
        <p:nvSpPr>
          <p:cNvPr id="4" name="Slide Number Placeholder 3"/>
          <p:cNvSpPr>
            <a:spLocks noGrp="1"/>
          </p:cNvSpPr>
          <p:nvPr>
            <p:ph type="sldNum" sz="quarter" idx="12"/>
          </p:nvPr>
        </p:nvSpPr>
        <p:spPr/>
        <p:txBody>
          <a:bodyPr/>
          <a:lstStyle/>
          <a:p>
            <a:fld id="{F8126272-07E9-4738-B816-728F8FDF9354}" type="slidenum">
              <a:rPr lang="en-US" smtClean="0">
                <a:solidFill>
                  <a:prstClr val="black">
                    <a:tint val="75000"/>
                  </a:prstClr>
                </a:solidFill>
              </a:rPr>
              <a:pPr/>
              <a:t>49</a:t>
            </a:fld>
            <a:endParaRPr lang="en-US">
              <a:solidFill>
                <a:prstClr val="black">
                  <a:tint val="75000"/>
                </a:prstClr>
              </a:solidFill>
            </a:endParaRPr>
          </a:p>
        </p:txBody>
      </p:sp>
    </p:spTree>
    <p:extLst>
      <p:ext uri="{BB962C8B-B14F-4D97-AF65-F5344CB8AC3E}">
        <p14:creationId xmlns:p14="http://schemas.microsoft.com/office/powerpoint/2010/main" val="234547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420888"/>
            <a:ext cx="8229600" cy="1371600"/>
          </a:xfrm>
        </p:spPr>
        <p:txBody>
          <a:bodyPr/>
          <a:lstStyle/>
          <a:p>
            <a:r>
              <a:rPr lang="en-US" dirty="0"/>
              <a:t>CERN’s main accelerator chain</a:t>
            </a:r>
          </a:p>
        </p:txBody>
      </p:sp>
      <p:sp>
        <p:nvSpPr>
          <p:cNvPr id="3" name="Slide Number Placeholder 2"/>
          <p:cNvSpPr>
            <a:spLocks noGrp="1"/>
          </p:cNvSpPr>
          <p:nvPr>
            <p:ph type="sldNum" sz="quarter" idx="12"/>
          </p:nvPr>
        </p:nvSpPr>
        <p:spPr/>
        <p:txBody>
          <a:bodyPr/>
          <a:lstStyle/>
          <a:p>
            <a:pPr>
              <a:defRPr/>
            </a:pPr>
            <a:fld id="{75743480-5EB3-4DFB-9806-67D7728D55A4}" type="slidenum">
              <a:rPr lang="en-US" smtClean="0">
                <a:solidFill>
                  <a:srgbClr val="FFFFFF"/>
                </a:solidFill>
              </a:rPr>
              <a:pPr>
                <a:defRPr/>
              </a:pPr>
              <a:t>5</a:t>
            </a:fld>
            <a:endParaRPr lang="en-US">
              <a:solidFill>
                <a:srgbClr val="FFFFFF"/>
              </a:solidFill>
            </a:endParaRPr>
          </a:p>
        </p:txBody>
      </p:sp>
    </p:spTree>
    <p:extLst>
      <p:ext uri="{BB962C8B-B14F-4D97-AF65-F5344CB8AC3E}">
        <p14:creationId xmlns:p14="http://schemas.microsoft.com/office/powerpoint/2010/main" val="29459999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96900" y="266685"/>
            <a:ext cx="7175500" cy="858059"/>
          </a:xfrm>
        </p:spPr>
        <p:txBody>
          <a:bodyPr>
            <a:noAutofit/>
          </a:bodyPr>
          <a:lstStyle/>
          <a:p>
            <a:r>
              <a:rPr lang="fr-FR" sz="2800" b="1" dirty="0" err="1">
                <a:solidFill>
                  <a:schemeClr val="bg1"/>
                </a:solidFill>
              </a:rPr>
              <a:t>Examples</a:t>
            </a:r>
            <a:r>
              <a:rPr lang="fr-FR" sz="2800" b="1" dirty="0">
                <a:solidFill>
                  <a:schemeClr val="bg1"/>
                </a:solidFill>
              </a:rPr>
              <a:t> for radiation damage</a:t>
            </a:r>
            <a:br>
              <a:rPr lang="fr-FR" sz="2800" b="1" dirty="0">
                <a:solidFill>
                  <a:schemeClr val="bg1"/>
                </a:solidFill>
              </a:rPr>
            </a:br>
            <a:r>
              <a:rPr lang="fr-FR" sz="2800" b="1" dirty="0" err="1">
                <a:solidFill>
                  <a:schemeClr val="bg1"/>
                </a:solidFill>
              </a:rPr>
              <a:t>Resin</a:t>
            </a:r>
            <a:r>
              <a:rPr lang="fr-FR" sz="2800" b="1" dirty="0">
                <a:solidFill>
                  <a:schemeClr val="bg1"/>
                </a:solidFill>
              </a:rPr>
              <a:t> </a:t>
            </a:r>
            <a:r>
              <a:rPr lang="fr-FR" sz="2800" b="1" dirty="0" err="1">
                <a:solidFill>
                  <a:schemeClr val="bg1"/>
                </a:solidFill>
              </a:rPr>
              <a:t>used</a:t>
            </a:r>
            <a:r>
              <a:rPr lang="fr-FR" sz="2800" b="1" dirty="0">
                <a:solidFill>
                  <a:schemeClr val="bg1"/>
                </a:solidFill>
              </a:rPr>
              <a:t> for </a:t>
            </a:r>
            <a:r>
              <a:rPr lang="fr-FR" sz="2800" b="1" dirty="0" err="1">
                <a:solidFill>
                  <a:schemeClr val="bg1"/>
                </a:solidFill>
              </a:rPr>
              <a:t>magnet</a:t>
            </a:r>
            <a:r>
              <a:rPr lang="fr-FR" sz="2800" b="1" dirty="0">
                <a:solidFill>
                  <a:schemeClr val="bg1"/>
                </a:solidFill>
              </a:rPr>
              <a:t> </a:t>
            </a:r>
            <a:r>
              <a:rPr lang="fr-FR" sz="2800" b="1" dirty="0" err="1">
                <a:solidFill>
                  <a:schemeClr val="bg1"/>
                </a:solidFill>
              </a:rPr>
              <a:t>coil</a:t>
            </a:r>
            <a:r>
              <a:rPr lang="fr-FR" sz="2800" b="1" dirty="0">
                <a:solidFill>
                  <a:schemeClr val="bg1"/>
                </a:solidFill>
              </a:rPr>
              <a:t> </a:t>
            </a:r>
            <a:r>
              <a:rPr lang="fr-FR" sz="2800" b="1" dirty="0" err="1">
                <a:solidFill>
                  <a:schemeClr val="bg1"/>
                </a:solidFill>
              </a:rPr>
              <a:t>insulation</a:t>
            </a:r>
            <a:r>
              <a:rPr lang="fr-FR" sz="2800" b="1" dirty="0">
                <a:solidFill>
                  <a:schemeClr val="bg1"/>
                </a:solidFill>
              </a:rPr>
              <a:t> </a:t>
            </a:r>
          </a:p>
        </p:txBody>
      </p:sp>
      <p:sp>
        <p:nvSpPr>
          <p:cNvPr id="22556" name="Text Box 28"/>
          <p:cNvSpPr txBox="1">
            <a:spLocks noChangeArrowheads="1"/>
          </p:cNvSpPr>
          <p:nvPr/>
        </p:nvSpPr>
        <p:spPr bwMode="auto">
          <a:xfrm>
            <a:off x="5799138" y="1420813"/>
            <a:ext cx="184150" cy="366712"/>
          </a:xfrm>
          <a:prstGeom prst="rect">
            <a:avLst/>
          </a:prstGeom>
          <a:noFill/>
          <a:ln w="9525">
            <a:noFill/>
            <a:miter lim="800000"/>
            <a:headEnd/>
            <a:tailEnd/>
          </a:ln>
          <a:effectLst/>
        </p:spPr>
        <p:txBody>
          <a:bodyPr wrap="none">
            <a:spAutoFit/>
          </a:bodyPr>
          <a:lstStyle/>
          <a:p>
            <a:endParaRPr lang="en-US"/>
          </a:p>
        </p:txBody>
      </p:sp>
      <p:pic>
        <p:nvPicPr>
          <p:cNvPr id="22535" name="Picture 7" descr="resine"/>
          <p:cNvPicPr>
            <a:picLocks noChangeAspect="1" noChangeArrowheads="1"/>
          </p:cNvPicPr>
          <p:nvPr/>
        </p:nvPicPr>
        <p:blipFill rotWithShape="1">
          <a:blip r:embed="rId3"/>
          <a:srcRect r="79569"/>
          <a:stretch/>
        </p:blipFill>
        <p:spPr bwMode="auto">
          <a:xfrm>
            <a:off x="388272" y="2160132"/>
            <a:ext cx="1544606" cy="3911658"/>
          </a:xfrm>
          <a:prstGeom prst="rect">
            <a:avLst/>
          </a:prstGeom>
          <a:noFill/>
          <a:ln/>
          <a:effectLst/>
        </p:spPr>
      </p:pic>
      <p:grpSp>
        <p:nvGrpSpPr>
          <p:cNvPr id="3" name="Group 30"/>
          <p:cNvGrpSpPr>
            <a:grpSpLocks/>
          </p:cNvGrpSpPr>
          <p:nvPr/>
        </p:nvGrpSpPr>
        <p:grpSpPr bwMode="auto">
          <a:xfrm>
            <a:off x="644572" y="1714100"/>
            <a:ext cx="8490186" cy="461820"/>
            <a:chOff x="1109" y="1718"/>
            <a:chExt cx="4472" cy="234"/>
          </a:xfrm>
        </p:grpSpPr>
        <p:sp>
          <p:nvSpPr>
            <p:cNvPr id="22541" name="Text Box 13"/>
            <p:cNvSpPr txBox="1">
              <a:spLocks noChangeArrowheads="1"/>
            </p:cNvSpPr>
            <p:nvPr/>
          </p:nvSpPr>
          <p:spPr bwMode="auto">
            <a:xfrm>
              <a:off x="1109" y="1738"/>
              <a:ext cx="4251" cy="202"/>
            </a:xfrm>
            <a:prstGeom prst="rect">
              <a:avLst/>
            </a:prstGeom>
            <a:noFill/>
            <a:ln w="9525">
              <a:noFill/>
              <a:miter lim="800000"/>
              <a:headEnd/>
              <a:tailEnd/>
            </a:ln>
            <a:effectLst/>
          </p:spPr>
          <p:txBody>
            <a:bodyPr wrap="square">
              <a:spAutoFit/>
            </a:bodyPr>
            <a:lstStyle/>
            <a:p>
              <a:pPr>
                <a:spcBef>
                  <a:spcPct val="50000"/>
                </a:spcBef>
              </a:pPr>
              <a:r>
                <a:rPr lang="fr-FR" sz="2000" b="1" dirty="0">
                  <a:solidFill>
                    <a:schemeClr val="bg1"/>
                  </a:solidFill>
                </a:rPr>
                <a:t>0       	          5x10</a:t>
              </a:r>
              <a:r>
                <a:rPr lang="fr-FR" sz="2000" b="1" baseline="30000" dirty="0">
                  <a:solidFill>
                    <a:schemeClr val="bg1"/>
                  </a:solidFill>
                </a:rPr>
                <a:t>6</a:t>
              </a:r>
              <a:r>
                <a:rPr lang="fr-FR" sz="2000" b="1" dirty="0">
                  <a:solidFill>
                    <a:schemeClr val="bg1"/>
                  </a:solidFill>
                </a:rPr>
                <a:t> 	        10</a:t>
              </a:r>
              <a:r>
                <a:rPr lang="fr-FR" sz="2000" b="1" baseline="30000" dirty="0">
                  <a:solidFill>
                    <a:schemeClr val="bg1"/>
                  </a:solidFill>
                </a:rPr>
                <a:t>7</a:t>
              </a:r>
              <a:r>
                <a:rPr lang="fr-FR" sz="2000" b="1" dirty="0">
                  <a:solidFill>
                    <a:schemeClr val="bg1"/>
                  </a:solidFill>
                </a:rPr>
                <a:t>               2.5x10</a:t>
              </a:r>
              <a:r>
                <a:rPr lang="fr-FR" sz="2000" b="1" baseline="30000" dirty="0">
                  <a:solidFill>
                    <a:schemeClr val="bg1"/>
                  </a:solidFill>
                </a:rPr>
                <a:t>7             </a:t>
              </a:r>
              <a:r>
                <a:rPr lang="fr-FR" sz="2000" b="1" dirty="0" err="1">
                  <a:solidFill>
                    <a:schemeClr val="bg1"/>
                  </a:solidFill>
                </a:rPr>
                <a:t>5x10</a:t>
              </a:r>
              <a:r>
                <a:rPr lang="fr-FR" sz="2000" b="1" baseline="30000" dirty="0" err="1">
                  <a:solidFill>
                    <a:schemeClr val="bg1"/>
                  </a:solidFill>
                </a:rPr>
                <a:t>7</a:t>
              </a:r>
              <a:endParaRPr lang="fr-FR" sz="2000" b="1" baseline="30000" dirty="0">
                <a:solidFill>
                  <a:schemeClr val="bg1"/>
                </a:solidFill>
              </a:endParaRPr>
            </a:p>
          </p:txBody>
        </p:sp>
        <p:sp>
          <p:nvSpPr>
            <p:cNvPr id="22557" name="Text Box 29"/>
            <p:cNvSpPr txBox="1">
              <a:spLocks noChangeArrowheads="1"/>
            </p:cNvSpPr>
            <p:nvPr/>
          </p:nvSpPr>
          <p:spPr bwMode="auto">
            <a:xfrm>
              <a:off x="4997" y="1718"/>
              <a:ext cx="584" cy="234"/>
            </a:xfrm>
            <a:prstGeom prst="rect">
              <a:avLst/>
            </a:prstGeom>
            <a:noFill/>
            <a:ln w="9525">
              <a:noFill/>
              <a:miter lim="800000"/>
              <a:headEnd/>
              <a:tailEnd/>
            </a:ln>
            <a:effectLst/>
          </p:spPr>
          <p:txBody>
            <a:bodyPr wrap="none">
              <a:spAutoFit/>
            </a:bodyPr>
            <a:lstStyle/>
            <a:p>
              <a:r>
                <a:rPr lang="fr-FR" sz="2400" b="1" dirty="0">
                  <a:solidFill>
                    <a:schemeClr val="bg1"/>
                  </a:solidFill>
                </a:rPr>
                <a:t>D (Gy)</a:t>
              </a:r>
            </a:p>
          </p:txBody>
        </p:sp>
      </p:grpSp>
      <p:pic>
        <p:nvPicPr>
          <p:cNvPr id="11" name="Picture 7" descr="resine"/>
          <p:cNvPicPr>
            <a:picLocks noChangeAspect="1" noChangeArrowheads="1"/>
          </p:cNvPicPr>
          <p:nvPr/>
        </p:nvPicPr>
        <p:blipFill rotWithShape="1">
          <a:blip r:embed="rId3"/>
          <a:srcRect l="20432" r="58721"/>
          <a:stretch/>
        </p:blipFill>
        <p:spPr bwMode="auto">
          <a:xfrm>
            <a:off x="1932878" y="2160132"/>
            <a:ext cx="1576039" cy="3911658"/>
          </a:xfrm>
          <a:prstGeom prst="rect">
            <a:avLst/>
          </a:prstGeom>
          <a:noFill/>
          <a:ln/>
          <a:effectLst/>
        </p:spPr>
      </p:pic>
      <p:pic>
        <p:nvPicPr>
          <p:cNvPr id="12" name="Picture 7" descr="resine"/>
          <p:cNvPicPr>
            <a:picLocks noChangeAspect="1" noChangeArrowheads="1"/>
          </p:cNvPicPr>
          <p:nvPr/>
        </p:nvPicPr>
        <p:blipFill rotWithShape="1">
          <a:blip r:embed="rId3"/>
          <a:srcRect l="41279" r="38071"/>
          <a:stretch/>
        </p:blipFill>
        <p:spPr bwMode="auto">
          <a:xfrm>
            <a:off x="3508917" y="2160132"/>
            <a:ext cx="1561172" cy="3911658"/>
          </a:xfrm>
          <a:prstGeom prst="rect">
            <a:avLst/>
          </a:prstGeom>
          <a:noFill/>
          <a:ln/>
          <a:effectLst/>
        </p:spPr>
      </p:pic>
      <p:pic>
        <p:nvPicPr>
          <p:cNvPr id="13" name="Picture 7" descr="resine"/>
          <p:cNvPicPr>
            <a:picLocks noChangeAspect="1" noChangeArrowheads="1"/>
          </p:cNvPicPr>
          <p:nvPr/>
        </p:nvPicPr>
        <p:blipFill rotWithShape="1">
          <a:blip r:embed="rId3"/>
          <a:srcRect l="61929" r="17911"/>
          <a:stretch/>
        </p:blipFill>
        <p:spPr bwMode="auto">
          <a:xfrm>
            <a:off x="5070089" y="2160132"/>
            <a:ext cx="1524000" cy="3911658"/>
          </a:xfrm>
          <a:prstGeom prst="rect">
            <a:avLst/>
          </a:prstGeom>
          <a:noFill/>
          <a:ln/>
          <a:effectLst/>
        </p:spPr>
      </p:pic>
      <p:pic>
        <p:nvPicPr>
          <p:cNvPr id="14" name="Picture 7" descr="resine"/>
          <p:cNvPicPr>
            <a:picLocks noChangeAspect="1" noChangeArrowheads="1"/>
          </p:cNvPicPr>
          <p:nvPr/>
        </p:nvPicPr>
        <p:blipFill rotWithShape="1">
          <a:blip r:embed="rId3"/>
          <a:srcRect l="82088"/>
          <a:stretch/>
        </p:blipFill>
        <p:spPr bwMode="auto">
          <a:xfrm>
            <a:off x="6594088" y="2160132"/>
            <a:ext cx="1354093" cy="3911658"/>
          </a:xfrm>
          <a:prstGeom prst="rect">
            <a:avLst/>
          </a:prstGeom>
          <a:noFill/>
          <a:ln/>
          <a:effectLst/>
        </p:spPr>
      </p:pic>
    </p:spTree>
    <p:extLst>
      <p:ext uri="{BB962C8B-B14F-4D97-AF65-F5344CB8AC3E}">
        <p14:creationId xmlns:p14="http://schemas.microsoft.com/office/powerpoint/2010/main" val="289733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535"/>
                                        </p:tgtEl>
                                        <p:attrNameLst>
                                          <p:attrName>style.visibility</p:attrName>
                                        </p:attrNameLst>
                                      </p:cBhvr>
                                      <p:to>
                                        <p:strVal val="visible"/>
                                      </p:to>
                                    </p:set>
                                    <p:animEffect transition="in" filter="fade">
                                      <p:cBhvr>
                                        <p:cTn id="7" dur="500"/>
                                        <p:tgtEl>
                                          <p:spTgt spid="225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05" name="Picture 5"/>
          <p:cNvPicPr>
            <a:picLocks noChangeAspect="1" noChangeArrowheads="1"/>
          </p:cNvPicPr>
          <p:nvPr/>
        </p:nvPicPr>
        <p:blipFill>
          <a:blip r:embed="rId3"/>
          <a:srcRect b="22542"/>
          <a:stretch>
            <a:fillRect/>
          </a:stretch>
        </p:blipFill>
        <p:spPr bwMode="auto">
          <a:xfrm>
            <a:off x="857256" y="643488"/>
            <a:ext cx="7358082" cy="2857520"/>
          </a:xfrm>
          <a:prstGeom prst="rect">
            <a:avLst/>
          </a:prstGeom>
          <a:noFill/>
          <a:ln w="9525">
            <a:noFill/>
            <a:miter lim="800000"/>
            <a:headEnd/>
            <a:tailEnd/>
          </a:ln>
          <a:effectLst/>
        </p:spPr>
      </p:pic>
      <p:pic>
        <p:nvPicPr>
          <p:cNvPr id="409606" name="Picture 6"/>
          <p:cNvPicPr>
            <a:picLocks noChangeAspect="1" noChangeArrowheads="1"/>
          </p:cNvPicPr>
          <p:nvPr/>
        </p:nvPicPr>
        <p:blipFill rotWithShape="1">
          <a:blip r:embed="rId4"/>
          <a:srcRect l="22668" t="6400"/>
          <a:stretch/>
        </p:blipFill>
        <p:spPr bwMode="auto">
          <a:xfrm>
            <a:off x="42454" y="3501008"/>
            <a:ext cx="4386670" cy="3142683"/>
          </a:xfrm>
          <a:prstGeom prst="rect">
            <a:avLst/>
          </a:prstGeom>
          <a:noFill/>
          <a:ln w="9525">
            <a:noFill/>
            <a:miter lim="800000"/>
            <a:headEnd/>
            <a:tailEnd/>
          </a:ln>
          <a:effectLst/>
        </p:spPr>
      </p:pic>
      <p:pic>
        <p:nvPicPr>
          <p:cNvPr id="8" name="Picture 4"/>
          <p:cNvPicPr>
            <a:picLocks noChangeAspect="1" noChangeArrowheads="1"/>
          </p:cNvPicPr>
          <p:nvPr/>
        </p:nvPicPr>
        <p:blipFill rotWithShape="1">
          <a:blip r:embed="rId5"/>
          <a:srcRect l="12442" t="41707" r="12672"/>
          <a:stretch/>
        </p:blipFill>
        <p:spPr bwMode="auto">
          <a:xfrm>
            <a:off x="4500562" y="3501008"/>
            <a:ext cx="4643470" cy="3142702"/>
          </a:xfrm>
          <a:prstGeom prst="rect">
            <a:avLst/>
          </a:prstGeom>
          <a:noFill/>
          <a:ln w="9525">
            <a:noFill/>
            <a:miter lim="800000"/>
            <a:headEnd/>
            <a:tailEnd/>
          </a:ln>
          <a:effectLst/>
        </p:spPr>
      </p:pic>
      <p:sp>
        <p:nvSpPr>
          <p:cNvPr id="2" name="TextBox 1"/>
          <p:cNvSpPr txBox="1"/>
          <p:nvPr/>
        </p:nvSpPr>
        <p:spPr>
          <a:xfrm>
            <a:off x="1691680" y="116632"/>
            <a:ext cx="5688632" cy="461665"/>
          </a:xfrm>
          <a:prstGeom prst="rect">
            <a:avLst/>
          </a:prstGeom>
          <a:noFill/>
        </p:spPr>
        <p:txBody>
          <a:bodyPr wrap="square" rtlCol="0">
            <a:spAutoFit/>
          </a:bodyPr>
          <a:lstStyle/>
          <a:p>
            <a:r>
              <a:rPr lang="en-US" dirty="0">
                <a:solidFill>
                  <a:schemeClr val="bg1"/>
                </a:solidFill>
              </a:rPr>
              <a:t>Radiation damage on cable insulations  </a:t>
            </a:r>
          </a:p>
        </p:txBody>
      </p:sp>
    </p:spTree>
    <p:extLst>
      <p:ext uri="{BB962C8B-B14F-4D97-AF65-F5344CB8AC3E}">
        <p14:creationId xmlns:p14="http://schemas.microsoft.com/office/powerpoint/2010/main" val="22255279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3CB94ED-5EC9-4960-915A-F9EF0AA6CC3C}" type="slidenum">
              <a:rPr lang="en-US" smtClean="0">
                <a:solidFill>
                  <a:srgbClr val="04617B">
                    <a:shade val="90000"/>
                  </a:srgbClr>
                </a:solidFill>
              </a:rPr>
              <a:pPr>
                <a:defRPr/>
              </a:pPr>
              <a:t>52</a:t>
            </a:fld>
            <a:endParaRPr lang="en-US">
              <a:solidFill>
                <a:srgbClr val="04617B">
                  <a:shade val="90000"/>
                </a:srgbClr>
              </a:solidFill>
            </a:endParaRPr>
          </a:p>
        </p:txBody>
      </p:sp>
      <p:sp>
        <p:nvSpPr>
          <p:cNvPr id="3" name="TextBox 2"/>
          <p:cNvSpPr txBox="1"/>
          <p:nvPr/>
        </p:nvSpPr>
        <p:spPr>
          <a:xfrm>
            <a:off x="755576" y="332656"/>
            <a:ext cx="7560840" cy="830997"/>
          </a:xfrm>
          <a:prstGeom prst="rect">
            <a:avLst/>
          </a:prstGeom>
          <a:noFill/>
        </p:spPr>
        <p:txBody>
          <a:bodyPr wrap="square" rtlCol="0">
            <a:spAutoFit/>
          </a:bodyPr>
          <a:lstStyle/>
          <a:p>
            <a:pPr algn="ctr"/>
            <a:r>
              <a:rPr lang="en-US" b="1" dirty="0">
                <a:solidFill>
                  <a:schemeClr val="bg1"/>
                </a:solidFill>
              </a:rPr>
              <a:t>Radiation damage is mainly caused by braking hydrogen bridge bounds in molecules</a:t>
            </a:r>
          </a:p>
        </p:txBody>
      </p:sp>
      <p:sp>
        <p:nvSpPr>
          <p:cNvPr id="4" name="TextBox 3"/>
          <p:cNvSpPr txBox="1"/>
          <p:nvPr/>
        </p:nvSpPr>
        <p:spPr>
          <a:xfrm>
            <a:off x="179512" y="1484784"/>
            <a:ext cx="4608512" cy="923330"/>
          </a:xfrm>
          <a:prstGeom prst="rect">
            <a:avLst/>
          </a:prstGeom>
          <a:noFill/>
        </p:spPr>
        <p:txBody>
          <a:bodyPr wrap="square" rtlCol="0">
            <a:spAutoFit/>
          </a:bodyPr>
          <a:lstStyle/>
          <a:p>
            <a:pPr algn="ctr"/>
            <a:r>
              <a:rPr lang="en-US" sz="1800" dirty="0">
                <a:solidFill>
                  <a:schemeClr val="bg1"/>
                </a:solidFill>
              </a:rPr>
              <a:t>In radiation facilities insulation material shall be chosen according to the radiation level in the area. </a:t>
            </a:r>
          </a:p>
        </p:txBody>
      </p:sp>
      <p:sp>
        <p:nvSpPr>
          <p:cNvPr id="5" name="Down Arrow 4"/>
          <p:cNvSpPr/>
          <p:nvPr/>
        </p:nvSpPr>
        <p:spPr>
          <a:xfrm>
            <a:off x="1259632" y="2564904"/>
            <a:ext cx="244827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23528" y="3356992"/>
            <a:ext cx="4392488" cy="923330"/>
          </a:xfrm>
          <a:prstGeom prst="rect">
            <a:avLst/>
          </a:prstGeom>
          <a:noFill/>
        </p:spPr>
        <p:txBody>
          <a:bodyPr wrap="square" rtlCol="0">
            <a:spAutoFit/>
          </a:bodyPr>
          <a:lstStyle/>
          <a:p>
            <a:pPr algn="ctr"/>
            <a:r>
              <a:rPr lang="en-US" sz="1800" dirty="0">
                <a:solidFill>
                  <a:schemeClr val="bg1"/>
                </a:solidFill>
              </a:rPr>
              <a:t>In the last millennium many radiation hardness tests were carried out and documented at CERN. </a:t>
            </a:r>
          </a:p>
        </p:txBody>
      </p:sp>
      <p:sp>
        <p:nvSpPr>
          <p:cNvPr id="7" name="Down Arrow 6"/>
          <p:cNvSpPr/>
          <p:nvPr/>
        </p:nvSpPr>
        <p:spPr>
          <a:xfrm>
            <a:off x="1979712" y="4437112"/>
            <a:ext cx="115212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755576" y="5013176"/>
            <a:ext cx="3600400" cy="646331"/>
          </a:xfrm>
          <a:prstGeom prst="rect">
            <a:avLst/>
          </a:prstGeom>
          <a:noFill/>
        </p:spPr>
        <p:txBody>
          <a:bodyPr wrap="square" rtlCol="0">
            <a:spAutoFit/>
          </a:bodyPr>
          <a:lstStyle/>
          <a:p>
            <a:pPr algn="ctr"/>
            <a:r>
              <a:rPr lang="en-US" sz="1800" dirty="0">
                <a:solidFill>
                  <a:schemeClr val="bg1"/>
                </a:solidFill>
              </a:rPr>
              <a:t>Material catalogues from the past are available and should be used</a:t>
            </a:r>
          </a:p>
        </p:txBody>
      </p:sp>
      <p:pic>
        <p:nvPicPr>
          <p:cNvPr id="1259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553067"/>
            <a:ext cx="3888432" cy="4972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148064" y="1290246"/>
            <a:ext cx="3744416" cy="338554"/>
          </a:xfrm>
          <a:prstGeom prst="rect">
            <a:avLst/>
          </a:prstGeom>
          <a:noFill/>
        </p:spPr>
        <p:txBody>
          <a:bodyPr wrap="square" rtlCol="0">
            <a:spAutoFit/>
          </a:bodyPr>
          <a:lstStyle/>
          <a:p>
            <a:r>
              <a:rPr lang="en-US" sz="1600" dirty="0">
                <a:solidFill>
                  <a:schemeClr val="bg1"/>
                </a:solidFill>
              </a:rPr>
              <a:t>Radiation resistance of cable materials</a:t>
            </a:r>
          </a:p>
        </p:txBody>
      </p:sp>
    </p:spTree>
    <p:extLst>
      <p:ext uri="{BB962C8B-B14F-4D97-AF65-F5344CB8AC3E}">
        <p14:creationId xmlns:p14="http://schemas.microsoft.com/office/powerpoint/2010/main" val="1239813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25954"/>
                                        </p:tgtEl>
                                        <p:attrNameLst>
                                          <p:attrName>style.visibility</p:attrName>
                                        </p:attrNameLst>
                                      </p:cBhvr>
                                      <p:to>
                                        <p:strVal val="visible"/>
                                      </p:to>
                                    </p:set>
                                    <p:animEffect transition="in" filter="fade">
                                      <p:cBhvr>
                                        <p:cTn id="26" dur="500"/>
                                        <p:tgtEl>
                                          <p:spTgt spid="12595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P spid="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2"/>
          <p:cNvSpPr txBox="1">
            <a:spLocks noChangeArrowheads="1"/>
          </p:cNvSpPr>
          <p:nvPr/>
        </p:nvSpPr>
        <p:spPr bwMode="auto">
          <a:xfrm>
            <a:off x="1214438" y="1930187"/>
            <a:ext cx="6715125"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b="1" dirty="0">
                <a:solidFill>
                  <a:prstClr val="black"/>
                </a:solidFill>
                <a:latin typeface="Constantia" pitchFamily="18" charset="0"/>
              </a:rPr>
              <a:t>Induced radioactivity in and around (high-energy) particle accelerators</a:t>
            </a:r>
          </a:p>
          <a:p>
            <a:pPr algn="ctr" eaLnBrk="1" hangingPunct="1"/>
            <a:endParaRPr lang="de-CH" sz="2000" b="1" dirty="0">
              <a:solidFill>
                <a:prstClr val="black"/>
              </a:solidFill>
              <a:latin typeface="Constantia" pitchFamily="18" charset="0"/>
            </a:endParaRPr>
          </a:p>
        </p:txBody>
      </p:sp>
      <p:sp>
        <p:nvSpPr>
          <p:cNvPr id="2" name="Slide Number Placeholder 1"/>
          <p:cNvSpPr>
            <a:spLocks noGrp="1"/>
          </p:cNvSpPr>
          <p:nvPr>
            <p:ph type="sldNum" sz="quarter" idx="12"/>
          </p:nvPr>
        </p:nvSpPr>
        <p:spPr/>
        <p:txBody>
          <a:bodyPr/>
          <a:lstStyle/>
          <a:p>
            <a:pPr>
              <a:defRPr/>
            </a:pPr>
            <a:fld id="{C632ED1E-664D-42E0-B1FF-F0618A3E1E17}" type="slidenum">
              <a:rPr lang="en-US" smtClean="0">
                <a:solidFill>
                  <a:srgbClr val="04617B">
                    <a:shade val="90000"/>
                  </a:srgbClr>
                </a:solidFill>
              </a:rPr>
              <a:pPr>
                <a:defRPr/>
              </a:pPr>
              <a:t>53</a:t>
            </a:fld>
            <a:endParaRPr lang="en-US">
              <a:solidFill>
                <a:srgbClr val="04617B">
                  <a:shade val="90000"/>
                </a:srgbClr>
              </a:solidFill>
            </a:endParaRPr>
          </a:p>
        </p:txBody>
      </p:sp>
    </p:spTree>
    <p:extLst>
      <p:ext uri="{BB962C8B-B14F-4D97-AF65-F5344CB8AC3E}">
        <p14:creationId xmlns:p14="http://schemas.microsoft.com/office/powerpoint/2010/main" val="12313740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632ED1E-664D-42E0-B1FF-F0618A3E1E17}" type="slidenum">
              <a:rPr lang="en-US" smtClean="0">
                <a:solidFill>
                  <a:srgbClr val="04617B">
                    <a:shade val="90000"/>
                  </a:srgbClr>
                </a:solidFill>
              </a:rPr>
              <a:pPr>
                <a:defRPr/>
              </a:pPr>
              <a:t>54</a:t>
            </a:fld>
            <a:endParaRPr lang="en-US">
              <a:solidFill>
                <a:srgbClr val="04617B">
                  <a:shade val="90000"/>
                </a:srgbClr>
              </a:solidFill>
            </a:endParaRPr>
          </a:p>
        </p:txBody>
      </p:sp>
      <p:sp>
        <p:nvSpPr>
          <p:cNvPr id="3" name="Rectangle 2"/>
          <p:cNvSpPr/>
          <p:nvPr/>
        </p:nvSpPr>
        <p:spPr>
          <a:xfrm>
            <a:off x="550247" y="1700808"/>
            <a:ext cx="7848872" cy="1785104"/>
          </a:xfrm>
          <a:prstGeom prst="rect">
            <a:avLst/>
          </a:prstGeom>
        </p:spPr>
        <p:txBody>
          <a:bodyPr wrap="square">
            <a:spAutoFit/>
          </a:bodyPr>
          <a:lstStyle/>
          <a:p>
            <a:pPr marL="342900" lvl="0" indent="-342900">
              <a:spcAft>
                <a:spcPts val="1200"/>
              </a:spcAft>
              <a:buFont typeface="Arial" panose="020B0604020202020204" pitchFamily="34" charset="0"/>
              <a:buChar char="•"/>
            </a:pPr>
            <a:r>
              <a:rPr lang="en-US" sz="2000" dirty="0"/>
              <a:t>Introduction to radioactivity and isotope decay</a:t>
            </a:r>
          </a:p>
          <a:p>
            <a:pPr marL="342900" lvl="0" indent="-342900">
              <a:spcAft>
                <a:spcPts val="1200"/>
              </a:spcAft>
              <a:buFont typeface="Arial" panose="020B0604020202020204" pitchFamily="34" charset="0"/>
              <a:buChar char="•"/>
            </a:pPr>
            <a:r>
              <a:rPr lang="en-US" sz="2000" dirty="0"/>
              <a:t>Activation in accelerators</a:t>
            </a:r>
          </a:p>
          <a:p>
            <a:pPr marL="342900" lvl="0" indent="-342900">
              <a:spcAft>
                <a:spcPts val="1200"/>
              </a:spcAft>
              <a:buFont typeface="Arial" panose="020B0604020202020204" pitchFamily="34" charset="0"/>
              <a:buChar char="•"/>
            </a:pPr>
            <a:r>
              <a:rPr lang="en-US" sz="2000" dirty="0"/>
              <a:t>Calculation procedures to forecast activation in accelerators</a:t>
            </a:r>
          </a:p>
          <a:p>
            <a:pPr marL="342900" lvl="0" indent="-342900">
              <a:spcAft>
                <a:spcPts val="1200"/>
              </a:spcAft>
              <a:buFont typeface="Arial" panose="020B0604020202020204" pitchFamily="34" charset="0"/>
              <a:buChar char="•"/>
            </a:pPr>
            <a:r>
              <a:rPr lang="en-US" sz="2000" dirty="0"/>
              <a:t>Examples of activation at high-energy accelerators</a:t>
            </a:r>
          </a:p>
        </p:txBody>
      </p:sp>
      <p:sp>
        <p:nvSpPr>
          <p:cNvPr id="5" name="TextBox 4"/>
          <p:cNvSpPr txBox="1"/>
          <p:nvPr/>
        </p:nvSpPr>
        <p:spPr>
          <a:xfrm>
            <a:off x="899592" y="620688"/>
            <a:ext cx="4392488" cy="461665"/>
          </a:xfrm>
          <a:prstGeom prst="rect">
            <a:avLst/>
          </a:prstGeom>
          <a:noFill/>
        </p:spPr>
        <p:txBody>
          <a:bodyPr wrap="square" rtlCol="0">
            <a:spAutoFit/>
          </a:bodyPr>
          <a:lstStyle/>
          <a:p>
            <a:r>
              <a:rPr lang="en-US" dirty="0"/>
              <a:t>Contents:</a:t>
            </a:r>
          </a:p>
        </p:txBody>
      </p:sp>
    </p:spTree>
    <p:extLst>
      <p:ext uri="{BB962C8B-B14F-4D97-AF65-F5344CB8AC3E}">
        <p14:creationId xmlns:p14="http://schemas.microsoft.com/office/powerpoint/2010/main" val="169299594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0848"/>
            <a:ext cx="8305800" cy="1143000"/>
          </a:xfrm>
        </p:spPr>
        <p:txBody>
          <a:bodyPr/>
          <a:lstStyle/>
          <a:p>
            <a:pPr algn="ctr"/>
            <a:r>
              <a:rPr lang="de-CH" dirty="0"/>
              <a:t>Radioactivity</a:t>
            </a:r>
            <a:endParaRPr lang="en-GB" dirty="0"/>
          </a:p>
        </p:txBody>
      </p:sp>
      <p:sp>
        <p:nvSpPr>
          <p:cNvPr id="3" name="Slide Number Placeholder 2"/>
          <p:cNvSpPr>
            <a:spLocks noGrp="1"/>
          </p:cNvSpPr>
          <p:nvPr>
            <p:ph type="sldNum" sz="quarter" idx="12"/>
          </p:nvPr>
        </p:nvSpPr>
        <p:spPr/>
        <p:txBody>
          <a:bodyPr/>
          <a:lstStyle/>
          <a:p>
            <a:pPr>
              <a:defRPr/>
            </a:pPr>
            <a:fld id="{C632ED1E-664D-42E0-B1FF-F0618A3E1E17}" type="slidenum">
              <a:rPr lang="en-US" smtClean="0">
                <a:solidFill>
                  <a:srgbClr val="04617B">
                    <a:shade val="90000"/>
                  </a:srgbClr>
                </a:solidFill>
              </a:rPr>
              <a:pPr>
                <a:defRPr/>
              </a:pPr>
              <a:t>55</a:t>
            </a:fld>
            <a:endParaRPr lang="en-US">
              <a:solidFill>
                <a:srgbClr val="04617B">
                  <a:shade val="90000"/>
                </a:srgbClr>
              </a:solidFill>
            </a:endParaRPr>
          </a:p>
        </p:txBody>
      </p:sp>
    </p:spTree>
    <p:extLst>
      <p:ext uri="{BB962C8B-B14F-4D97-AF65-F5344CB8AC3E}">
        <p14:creationId xmlns:p14="http://schemas.microsoft.com/office/powerpoint/2010/main" val="1917640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562074"/>
          </a:xfrm>
        </p:spPr>
        <p:txBody>
          <a:bodyPr/>
          <a:lstStyle/>
          <a:p>
            <a:pPr algn="ctr"/>
            <a:r>
              <a:rPr lang="en-US" sz="2800" b="1" dirty="0"/>
              <a:t>What is radioactivity?</a:t>
            </a:r>
          </a:p>
        </p:txBody>
      </p:sp>
      <p:sp>
        <p:nvSpPr>
          <p:cNvPr id="13" name="TextBox 12"/>
          <p:cNvSpPr txBox="1"/>
          <p:nvPr/>
        </p:nvSpPr>
        <p:spPr>
          <a:xfrm>
            <a:off x="107504" y="764704"/>
            <a:ext cx="8892480" cy="923330"/>
          </a:xfrm>
          <a:prstGeom prst="rect">
            <a:avLst/>
          </a:prstGeom>
          <a:noFill/>
        </p:spPr>
        <p:txBody>
          <a:bodyPr wrap="square" rtlCol="0">
            <a:spAutoFit/>
          </a:bodyPr>
          <a:lstStyle/>
          <a:p>
            <a:pPr eaLnBrk="1" hangingPunct="1"/>
            <a:r>
              <a:rPr lang="de-CH" sz="1800" dirty="0">
                <a:solidFill>
                  <a:prstClr val="black"/>
                </a:solidFill>
                <a:cs typeface="Arial" pitchFamily="34" charset="0"/>
              </a:rPr>
              <a:t>Spontaneous </a:t>
            </a:r>
            <a:r>
              <a:rPr lang="de-CH" sz="1800" dirty="0">
                <a:solidFill>
                  <a:srgbClr val="FF0000"/>
                </a:solidFill>
                <a:cs typeface="Arial" pitchFamily="34" charset="0"/>
              </a:rPr>
              <a:t>emission of radiation </a:t>
            </a:r>
            <a:r>
              <a:rPr lang="de-CH" sz="1800" dirty="0">
                <a:solidFill>
                  <a:prstClr val="black"/>
                </a:solidFill>
                <a:cs typeface="Arial" pitchFamily="34" charset="0"/>
              </a:rPr>
              <a:t>from unstable nuclei. The consequence of most of the radioactivity reactions are </a:t>
            </a:r>
            <a:r>
              <a:rPr lang="de-CH" sz="1800" dirty="0">
                <a:solidFill>
                  <a:srgbClr val="FF0000"/>
                </a:solidFill>
                <a:cs typeface="Arial" pitchFamily="34" charset="0"/>
              </a:rPr>
              <a:t>combined with the change</a:t>
            </a:r>
            <a:r>
              <a:rPr lang="de-CH" sz="1800" dirty="0">
                <a:solidFill>
                  <a:prstClr val="black"/>
                </a:solidFill>
                <a:cs typeface="Arial" pitchFamily="34" charset="0"/>
              </a:rPr>
              <a:t> of the emitting </a:t>
            </a:r>
            <a:r>
              <a:rPr lang="de-CH" sz="1800" dirty="0">
                <a:solidFill>
                  <a:srgbClr val="FF0000"/>
                </a:solidFill>
                <a:cs typeface="Arial" pitchFamily="34" charset="0"/>
              </a:rPr>
              <a:t>nucleus</a:t>
            </a:r>
            <a:r>
              <a:rPr lang="de-CH" sz="1800" dirty="0">
                <a:solidFill>
                  <a:prstClr val="black"/>
                </a:solidFill>
                <a:cs typeface="Arial" pitchFamily="34" charset="0"/>
              </a:rPr>
              <a:t> into another kind of nucleus.</a:t>
            </a:r>
            <a:endParaRPr lang="en-GB" sz="1800" dirty="0">
              <a:solidFill>
                <a:prstClr val="black"/>
              </a:solidFill>
              <a:cs typeface="Arial" pitchFamily="34" charset="0"/>
            </a:endParaRPr>
          </a:p>
        </p:txBody>
      </p:sp>
      <p:sp>
        <p:nvSpPr>
          <p:cNvPr id="15" name="TextBox 14"/>
          <p:cNvSpPr txBox="1"/>
          <p:nvPr/>
        </p:nvSpPr>
        <p:spPr>
          <a:xfrm>
            <a:off x="2771800" y="1844824"/>
            <a:ext cx="3456384" cy="369332"/>
          </a:xfrm>
          <a:prstGeom prst="rect">
            <a:avLst/>
          </a:prstGeom>
          <a:noFill/>
        </p:spPr>
        <p:txBody>
          <a:bodyPr wrap="square" rtlCol="0">
            <a:spAutoFit/>
          </a:bodyPr>
          <a:lstStyle/>
          <a:p>
            <a:pPr algn="ctr" eaLnBrk="1" hangingPunct="1"/>
            <a:r>
              <a:rPr lang="de-CH" sz="1800" b="1" dirty="0">
                <a:solidFill>
                  <a:prstClr val="black"/>
                </a:solidFill>
                <a:cs typeface="Arial" pitchFamily="34" charset="0"/>
              </a:rPr>
              <a:t>Modes of radioactive decay</a:t>
            </a:r>
            <a:endParaRPr lang="en-GB" sz="1800" b="1" dirty="0">
              <a:solidFill>
                <a:prstClr val="black"/>
              </a:solidFill>
              <a:cs typeface="Arial" pitchFamily="34" charset="0"/>
            </a:endParaRPr>
          </a:p>
        </p:txBody>
      </p:sp>
      <p:sp>
        <p:nvSpPr>
          <p:cNvPr id="19" name="TextBox 18"/>
          <p:cNvSpPr txBox="1"/>
          <p:nvPr/>
        </p:nvSpPr>
        <p:spPr>
          <a:xfrm>
            <a:off x="395536" y="2276872"/>
            <a:ext cx="8352928" cy="646331"/>
          </a:xfrm>
          <a:prstGeom prst="rect">
            <a:avLst/>
          </a:prstGeom>
          <a:noFill/>
        </p:spPr>
        <p:txBody>
          <a:bodyPr wrap="square" rtlCol="0">
            <a:spAutoFit/>
          </a:bodyPr>
          <a:lstStyle/>
          <a:p>
            <a:pPr eaLnBrk="1" hangingPunct="1"/>
            <a:r>
              <a:rPr lang="de-CH" sz="1800" b="1" dirty="0">
                <a:solidFill>
                  <a:prstClr val="black"/>
                </a:solidFill>
                <a:latin typeface="Symbol" pitchFamily="18" charset="2"/>
                <a:cs typeface="Arial" pitchFamily="34" charset="0"/>
              </a:rPr>
              <a:t>a-</a:t>
            </a:r>
            <a:r>
              <a:rPr lang="de-CH" sz="1800" b="1" dirty="0">
                <a:solidFill>
                  <a:prstClr val="black"/>
                </a:solidFill>
                <a:cs typeface="Arial" pitchFamily="34" charset="0"/>
              </a:rPr>
              <a:t>decay:</a:t>
            </a:r>
            <a:r>
              <a:rPr lang="de-CH" sz="1800" dirty="0">
                <a:solidFill>
                  <a:prstClr val="black"/>
                </a:solidFill>
                <a:cs typeface="Arial" pitchFamily="34" charset="0"/>
              </a:rPr>
              <a:t> Emission of an alpha particle, a part of the nucleus consiting of 2 protons and 2 neutrons. </a:t>
            </a:r>
            <a:r>
              <a:rPr lang="de-CH" sz="1800" dirty="0">
                <a:solidFill>
                  <a:prstClr val="black"/>
                </a:solidFill>
                <a:cs typeface="Arial" pitchFamily="34" charset="0"/>
                <a:sym typeface="Wingdings" pitchFamily="2" charset="2"/>
              </a:rPr>
              <a:t> </a:t>
            </a:r>
            <a:r>
              <a:rPr lang="de-CH" sz="1800" dirty="0">
                <a:solidFill>
                  <a:prstClr val="black"/>
                </a:solidFill>
                <a:cs typeface="Arial" pitchFamily="34" charset="0"/>
              </a:rPr>
              <a:t>A</a:t>
            </a:r>
            <a:r>
              <a:rPr lang="de-CH" sz="1800" baseline="-25000" dirty="0">
                <a:solidFill>
                  <a:prstClr val="black"/>
                </a:solidFill>
                <a:cs typeface="Arial" pitchFamily="34" charset="0"/>
                <a:sym typeface="Wingdings" pitchFamily="2" charset="2"/>
              </a:rPr>
              <a:t>new</a:t>
            </a:r>
            <a:r>
              <a:rPr lang="de-CH" sz="1800" dirty="0">
                <a:solidFill>
                  <a:prstClr val="black"/>
                </a:solidFill>
                <a:cs typeface="Arial" pitchFamily="34" charset="0"/>
                <a:sym typeface="Wingdings" pitchFamily="2" charset="2"/>
              </a:rPr>
              <a:t>= A</a:t>
            </a:r>
            <a:r>
              <a:rPr lang="de-CH" sz="1800" baseline="-25000" dirty="0">
                <a:solidFill>
                  <a:prstClr val="black"/>
                </a:solidFill>
                <a:cs typeface="Arial" pitchFamily="34" charset="0"/>
                <a:sym typeface="Wingdings" pitchFamily="2" charset="2"/>
              </a:rPr>
              <a:t>old</a:t>
            </a:r>
            <a:r>
              <a:rPr lang="de-CH" sz="1800" dirty="0">
                <a:solidFill>
                  <a:prstClr val="black"/>
                </a:solidFill>
                <a:cs typeface="Arial" pitchFamily="34" charset="0"/>
                <a:sym typeface="Wingdings" pitchFamily="2" charset="2"/>
              </a:rPr>
              <a:t>-4  and  Z</a:t>
            </a:r>
            <a:r>
              <a:rPr lang="de-CH" sz="1800" baseline="-25000" dirty="0">
                <a:solidFill>
                  <a:prstClr val="black"/>
                </a:solidFill>
                <a:cs typeface="Arial" pitchFamily="34" charset="0"/>
                <a:sym typeface="Wingdings" pitchFamily="2" charset="2"/>
              </a:rPr>
              <a:t>new</a:t>
            </a:r>
            <a:r>
              <a:rPr lang="de-CH" sz="1800" dirty="0">
                <a:solidFill>
                  <a:prstClr val="black"/>
                </a:solidFill>
                <a:cs typeface="Arial" pitchFamily="34" charset="0"/>
                <a:sym typeface="Wingdings" pitchFamily="2" charset="2"/>
              </a:rPr>
              <a:t>=Z</a:t>
            </a:r>
            <a:r>
              <a:rPr lang="de-CH" sz="1800" baseline="-25000" dirty="0">
                <a:solidFill>
                  <a:prstClr val="black"/>
                </a:solidFill>
                <a:cs typeface="Arial" pitchFamily="34" charset="0"/>
                <a:sym typeface="Wingdings" pitchFamily="2" charset="2"/>
              </a:rPr>
              <a:t>old</a:t>
            </a:r>
            <a:r>
              <a:rPr lang="de-CH" sz="1800" dirty="0">
                <a:solidFill>
                  <a:prstClr val="black"/>
                </a:solidFill>
                <a:cs typeface="Arial" pitchFamily="34" charset="0"/>
                <a:sym typeface="Wingdings" pitchFamily="2" charset="2"/>
              </a:rPr>
              <a:t>-2</a:t>
            </a:r>
            <a:r>
              <a:rPr lang="de-CH" sz="1800" dirty="0">
                <a:solidFill>
                  <a:prstClr val="black"/>
                </a:solidFill>
                <a:cs typeface="Arial" pitchFamily="34" charset="0"/>
              </a:rPr>
              <a:t>  </a:t>
            </a:r>
            <a:endParaRPr lang="en-GB" sz="1800" dirty="0">
              <a:solidFill>
                <a:prstClr val="black"/>
              </a:solidFill>
              <a:cs typeface="Arial" pitchFamily="34" charset="0"/>
            </a:endParaRPr>
          </a:p>
        </p:txBody>
      </p:sp>
      <p:sp>
        <p:nvSpPr>
          <p:cNvPr id="20" name="TextBox 19"/>
          <p:cNvSpPr txBox="1"/>
          <p:nvPr/>
        </p:nvSpPr>
        <p:spPr>
          <a:xfrm>
            <a:off x="395536" y="4665910"/>
            <a:ext cx="8640960" cy="923330"/>
          </a:xfrm>
          <a:prstGeom prst="rect">
            <a:avLst/>
          </a:prstGeom>
          <a:noFill/>
        </p:spPr>
        <p:txBody>
          <a:bodyPr wrap="square" rtlCol="0">
            <a:spAutoFit/>
          </a:bodyPr>
          <a:lstStyle/>
          <a:p>
            <a:pPr eaLnBrk="1" hangingPunct="1"/>
            <a:r>
              <a:rPr lang="de-CH" sz="1800" b="1" dirty="0">
                <a:solidFill>
                  <a:prstClr val="black"/>
                </a:solidFill>
                <a:latin typeface="Symbol" pitchFamily="18" charset="2"/>
                <a:cs typeface="Arial" pitchFamily="34" charset="0"/>
              </a:rPr>
              <a:t>b</a:t>
            </a:r>
            <a:r>
              <a:rPr lang="de-CH" sz="1800" b="1" baseline="30000" dirty="0">
                <a:solidFill>
                  <a:prstClr val="black"/>
                </a:solidFill>
                <a:latin typeface="Symbol" pitchFamily="18" charset="2"/>
                <a:cs typeface="Arial" pitchFamily="34" charset="0"/>
              </a:rPr>
              <a:t>-</a:t>
            </a:r>
            <a:r>
              <a:rPr lang="de-CH" sz="1800" b="1" dirty="0">
                <a:solidFill>
                  <a:prstClr val="black"/>
                </a:solidFill>
                <a:latin typeface="Symbol" pitchFamily="18" charset="2"/>
                <a:cs typeface="Arial" pitchFamily="34" charset="0"/>
              </a:rPr>
              <a:t>-</a:t>
            </a:r>
            <a:r>
              <a:rPr lang="de-CH" sz="1800" b="1" dirty="0">
                <a:solidFill>
                  <a:prstClr val="black"/>
                </a:solidFill>
                <a:cs typeface="Arial" pitchFamily="34" charset="0"/>
              </a:rPr>
              <a:t>decay: </a:t>
            </a:r>
            <a:r>
              <a:rPr lang="de-CH" sz="1800" dirty="0">
                <a:solidFill>
                  <a:prstClr val="black"/>
                </a:solidFill>
                <a:cs typeface="Arial" pitchFamily="34" charset="0"/>
              </a:rPr>
              <a:t>A neutron in the nucleus is transformed into a proton via the emission of an electron </a:t>
            </a:r>
            <a:r>
              <a:rPr lang="de-CH" sz="1800" dirty="0" err="1">
                <a:solidFill>
                  <a:prstClr val="black"/>
                </a:solidFill>
                <a:cs typeface="Arial" pitchFamily="34" charset="0"/>
              </a:rPr>
              <a:t>and</a:t>
            </a:r>
            <a:r>
              <a:rPr lang="de-CH" sz="1800" dirty="0">
                <a:solidFill>
                  <a:prstClr val="black"/>
                </a:solidFill>
                <a:cs typeface="Arial" pitchFamily="34" charset="0"/>
              </a:rPr>
              <a:t> an anti-electron neutrino. </a:t>
            </a:r>
            <a:r>
              <a:rPr lang="de-CH" sz="1800" dirty="0">
                <a:solidFill>
                  <a:prstClr val="black"/>
                </a:solidFill>
                <a:cs typeface="Arial" pitchFamily="34" charset="0"/>
                <a:sym typeface="Wingdings" pitchFamily="2" charset="2"/>
              </a:rPr>
              <a:t></a:t>
            </a:r>
            <a:r>
              <a:rPr lang="de-CH" sz="1800" dirty="0">
                <a:solidFill>
                  <a:prstClr val="black"/>
                </a:solidFill>
                <a:cs typeface="Arial" pitchFamily="34" charset="0"/>
              </a:rPr>
              <a:t>  A</a:t>
            </a:r>
            <a:r>
              <a:rPr lang="de-CH" sz="1800" baseline="-25000" dirty="0">
                <a:solidFill>
                  <a:prstClr val="black"/>
                </a:solidFill>
                <a:cs typeface="Arial" pitchFamily="34" charset="0"/>
                <a:sym typeface="Wingdings" pitchFamily="2" charset="2"/>
              </a:rPr>
              <a:t>new</a:t>
            </a:r>
            <a:r>
              <a:rPr lang="de-CH" sz="1800" dirty="0">
                <a:solidFill>
                  <a:prstClr val="black"/>
                </a:solidFill>
                <a:cs typeface="Arial" pitchFamily="34" charset="0"/>
                <a:sym typeface="Wingdings" pitchFamily="2" charset="2"/>
              </a:rPr>
              <a:t>= A</a:t>
            </a:r>
            <a:r>
              <a:rPr lang="de-CH" sz="1800" baseline="-25000" dirty="0">
                <a:solidFill>
                  <a:prstClr val="black"/>
                </a:solidFill>
                <a:cs typeface="Arial" pitchFamily="34" charset="0"/>
                <a:sym typeface="Wingdings" pitchFamily="2" charset="2"/>
              </a:rPr>
              <a:t>old</a:t>
            </a:r>
            <a:r>
              <a:rPr lang="de-CH" sz="1800" dirty="0">
                <a:solidFill>
                  <a:prstClr val="black"/>
                </a:solidFill>
                <a:cs typeface="Arial" pitchFamily="34" charset="0"/>
                <a:sym typeface="Wingdings" pitchFamily="2" charset="2"/>
              </a:rPr>
              <a:t>  and  Z</a:t>
            </a:r>
            <a:r>
              <a:rPr lang="de-CH" sz="1800" baseline="-25000" dirty="0">
                <a:solidFill>
                  <a:prstClr val="black"/>
                </a:solidFill>
                <a:cs typeface="Arial" pitchFamily="34" charset="0"/>
                <a:sym typeface="Wingdings" pitchFamily="2" charset="2"/>
              </a:rPr>
              <a:t>new</a:t>
            </a:r>
            <a:r>
              <a:rPr lang="de-CH" sz="1800" dirty="0">
                <a:solidFill>
                  <a:prstClr val="black"/>
                </a:solidFill>
                <a:cs typeface="Arial" pitchFamily="34" charset="0"/>
                <a:sym typeface="Wingdings" pitchFamily="2" charset="2"/>
              </a:rPr>
              <a:t>=Z</a:t>
            </a:r>
            <a:r>
              <a:rPr lang="de-CH" sz="1800" baseline="-25000" dirty="0">
                <a:solidFill>
                  <a:prstClr val="black"/>
                </a:solidFill>
                <a:cs typeface="Arial" pitchFamily="34" charset="0"/>
                <a:sym typeface="Wingdings" pitchFamily="2" charset="2"/>
              </a:rPr>
              <a:t>old</a:t>
            </a:r>
            <a:r>
              <a:rPr lang="de-CH" sz="1800" dirty="0">
                <a:solidFill>
                  <a:prstClr val="black"/>
                </a:solidFill>
                <a:cs typeface="Arial" pitchFamily="34" charset="0"/>
                <a:sym typeface="Wingdings" pitchFamily="2" charset="2"/>
              </a:rPr>
              <a:t>+1</a:t>
            </a:r>
            <a:r>
              <a:rPr lang="de-CH" sz="1800" dirty="0">
                <a:solidFill>
                  <a:prstClr val="black"/>
                </a:solidFill>
                <a:cs typeface="Arial" pitchFamily="34" charset="0"/>
              </a:rPr>
              <a:t>  </a:t>
            </a:r>
            <a:endParaRPr lang="en-GB" sz="1800" dirty="0">
              <a:solidFill>
                <a:prstClr val="black"/>
              </a:solidFill>
              <a:cs typeface="Arial" pitchFamily="34" charset="0"/>
            </a:endParaRPr>
          </a:p>
          <a:p>
            <a:pPr eaLnBrk="1" hangingPunct="1"/>
            <a:endParaRPr lang="en-GB" sz="1800" b="1" dirty="0">
              <a:solidFill>
                <a:prstClr val="black"/>
              </a:solidFill>
              <a:cs typeface="Arial" pitchFamily="34" charset="0"/>
            </a:endParaRPr>
          </a:p>
        </p:txBody>
      </p:sp>
      <p:pic>
        <p:nvPicPr>
          <p:cNvPr id="542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8457"/>
          <a:stretch/>
        </p:blipFill>
        <p:spPr bwMode="auto">
          <a:xfrm>
            <a:off x="1440532" y="5517232"/>
            <a:ext cx="4859660" cy="1209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51520" y="5877272"/>
            <a:ext cx="1512168"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Example:</a:t>
            </a:r>
            <a:endParaRPr lang="en-GB" sz="1800" dirty="0">
              <a:solidFill>
                <a:prstClr val="black"/>
              </a:solidFill>
              <a:cs typeface="Arial" pitchFamily="34" charset="0"/>
            </a:endParaRPr>
          </a:p>
        </p:txBody>
      </p:sp>
      <p:sp>
        <p:nvSpPr>
          <p:cNvPr id="14" name="TextBox 13"/>
          <p:cNvSpPr txBox="1"/>
          <p:nvPr/>
        </p:nvSpPr>
        <p:spPr>
          <a:xfrm>
            <a:off x="235671" y="3501008"/>
            <a:ext cx="1512168"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Example:</a:t>
            </a:r>
            <a:endParaRPr lang="en-GB" sz="1800" dirty="0">
              <a:solidFill>
                <a:prstClr val="black"/>
              </a:solidFill>
              <a:cs typeface="Arial" pitchFamily="34" charset="0"/>
            </a:endParaRPr>
          </a:p>
        </p:txBody>
      </p:sp>
      <p:grpSp>
        <p:nvGrpSpPr>
          <p:cNvPr id="9" name="Group 8"/>
          <p:cNvGrpSpPr/>
          <p:nvPr/>
        </p:nvGrpSpPr>
        <p:grpSpPr>
          <a:xfrm>
            <a:off x="1459807" y="3056186"/>
            <a:ext cx="3616249" cy="1164902"/>
            <a:chOff x="2987824" y="3056186"/>
            <a:chExt cx="3760265" cy="1236910"/>
          </a:xfrm>
        </p:grpSpPr>
        <p:pic>
          <p:nvPicPr>
            <p:cNvPr id="542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3272181"/>
              <a:ext cx="3760265" cy="102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987824" y="3056186"/>
              <a:ext cx="3760265" cy="3008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sz="1800">
                <a:solidFill>
                  <a:prstClr val="white"/>
                </a:solidFill>
              </a:endParaRPr>
            </a:p>
          </p:txBody>
        </p:sp>
        <p:sp>
          <p:nvSpPr>
            <p:cNvPr id="4" name="TextBox 3"/>
            <p:cNvSpPr txBox="1"/>
            <p:nvPr/>
          </p:nvSpPr>
          <p:spPr>
            <a:xfrm>
              <a:off x="3203848" y="3056186"/>
              <a:ext cx="1008112"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U-235</a:t>
              </a:r>
              <a:endParaRPr lang="en-GB" sz="1800" dirty="0">
                <a:solidFill>
                  <a:prstClr val="black"/>
                </a:solidFill>
                <a:cs typeface="Arial" pitchFamily="34" charset="0"/>
              </a:endParaRPr>
            </a:p>
          </p:txBody>
        </p:sp>
        <p:sp>
          <p:nvSpPr>
            <p:cNvPr id="5" name="TextBox 4"/>
            <p:cNvSpPr txBox="1"/>
            <p:nvPr/>
          </p:nvSpPr>
          <p:spPr>
            <a:xfrm>
              <a:off x="4499992" y="3056186"/>
              <a:ext cx="1008112"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Th-231</a:t>
              </a:r>
              <a:endParaRPr lang="en-GB" sz="1800" dirty="0">
                <a:solidFill>
                  <a:prstClr val="black"/>
                </a:solidFill>
                <a:cs typeface="Arial" pitchFamily="34" charset="0"/>
              </a:endParaRPr>
            </a:p>
          </p:txBody>
        </p:sp>
        <p:sp>
          <p:nvSpPr>
            <p:cNvPr id="6" name="TextBox 5"/>
            <p:cNvSpPr txBox="1"/>
            <p:nvPr/>
          </p:nvSpPr>
          <p:spPr>
            <a:xfrm>
              <a:off x="5940152" y="3356992"/>
              <a:ext cx="216024" cy="369332"/>
            </a:xfrm>
            <a:prstGeom prst="rect">
              <a:avLst/>
            </a:prstGeom>
            <a:noFill/>
          </p:spPr>
          <p:txBody>
            <a:bodyPr wrap="square" rtlCol="0">
              <a:spAutoFit/>
            </a:bodyPr>
            <a:lstStyle/>
            <a:p>
              <a:pPr eaLnBrk="1" hangingPunct="1"/>
              <a:r>
                <a:rPr lang="de-CH" sz="1800" dirty="0">
                  <a:solidFill>
                    <a:prstClr val="black"/>
                  </a:solidFill>
                  <a:latin typeface="Symbol" pitchFamily="18" charset="2"/>
                  <a:cs typeface="Arial" pitchFamily="34" charset="0"/>
                </a:rPr>
                <a:t>a</a:t>
              </a:r>
              <a:endParaRPr lang="en-GB" sz="1800" dirty="0">
                <a:solidFill>
                  <a:prstClr val="black"/>
                </a:solidFill>
                <a:latin typeface="Symbol" pitchFamily="18" charset="2"/>
                <a:cs typeface="Arial" pitchFamily="34" charset="0"/>
              </a:endParaRPr>
            </a:p>
          </p:txBody>
        </p:sp>
      </p:grpSp>
      <p:cxnSp>
        <p:nvCxnSpPr>
          <p:cNvPr id="11" name="Straight Connector 10"/>
          <p:cNvCxnSpPr/>
          <p:nvPr/>
        </p:nvCxnSpPr>
        <p:spPr>
          <a:xfrm>
            <a:off x="0" y="4437112"/>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Slide Number Placeholder 7"/>
          <p:cNvSpPr>
            <a:spLocks noGrp="1"/>
          </p:cNvSpPr>
          <p:nvPr>
            <p:ph type="sldNum" sz="quarter" idx="12"/>
          </p:nvPr>
        </p:nvSpPr>
        <p:spPr/>
        <p:txBody>
          <a:bodyPr/>
          <a:lstStyle/>
          <a:p>
            <a:pPr>
              <a:defRPr/>
            </a:pPr>
            <a:fld id="{496E42BD-80F3-483F-9214-E19D2C12E337}" type="slidenum">
              <a:rPr lang="en-US" smtClean="0">
                <a:solidFill>
                  <a:srgbClr val="04617B">
                    <a:shade val="90000"/>
                  </a:srgbClr>
                </a:solidFill>
              </a:rPr>
              <a:pPr>
                <a:defRPr/>
              </a:pPr>
              <a:t>56</a:t>
            </a:fld>
            <a:endParaRPr lang="en-US">
              <a:solidFill>
                <a:srgbClr val="04617B">
                  <a:shade val="90000"/>
                </a:srgbClr>
              </a:solidFill>
            </a:endParaRPr>
          </a:p>
        </p:txBody>
      </p:sp>
    </p:spTree>
    <p:extLst>
      <p:ext uri="{BB962C8B-B14F-4D97-AF65-F5344CB8AC3E}">
        <p14:creationId xmlns:p14="http://schemas.microsoft.com/office/powerpoint/2010/main" val="318000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nodeType="withEffect">
                                  <p:stCondLst>
                                    <p:cond delay="0"/>
                                  </p:stCondLst>
                                  <p:childTnLst>
                                    <p:set>
                                      <p:cBhvr>
                                        <p:cTn id="45" dur="1" fill="hold">
                                          <p:stCondLst>
                                            <p:cond delay="0"/>
                                          </p:stCondLst>
                                        </p:cTn>
                                        <p:tgtEl>
                                          <p:spTgt spid="54274"/>
                                        </p:tgtEl>
                                        <p:attrNameLst>
                                          <p:attrName>style.visibility</p:attrName>
                                        </p:attrNameLst>
                                      </p:cBhvr>
                                      <p:to>
                                        <p:strVal val="visible"/>
                                      </p:to>
                                    </p:set>
                                    <p:animEffect transition="in" filter="fade">
                                      <p:cBhvr>
                                        <p:cTn id="46" dur="5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5" grpId="0"/>
      <p:bldP spid="19" grpId="0"/>
      <p:bldP spid="20" grpId="0"/>
      <p:bldP spid="3" grpId="0"/>
      <p:bldP spid="1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915816" y="260648"/>
            <a:ext cx="3456384" cy="369332"/>
          </a:xfrm>
          <a:prstGeom prst="rect">
            <a:avLst/>
          </a:prstGeom>
          <a:noFill/>
        </p:spPr>
        <p:txBody>
          <a:bodyPr wrap="square" rtlCol="0">
            <a:spAutoFit/>
          </a:bodyPr>
          <a:lstStyle/>
          <a:p>
            <a:pPr algn="ctr" eaLnBrk="1" hangingPunct="1"/>
            <a:r>
              <a:rPr lang="de-CH" sz="1800" b="1" dirty="0">
                <a:solidFill>
                  <a:prstClr val="black"/>
                </a:solidFill>
                <a:cs typeface="Arial" pitchFamily="34" charset="0"/>
              </a:rPr>
              <a:t>Modes of radioactive decay</a:t>
            </a:r>
            <a:endParaRPr lang="en-GB" sz="1800" b="1" dirty="0">
              <a:solidFill>
                <a:prstClr val="black"/>
              </a:solidFill>
              <a:cs typeface="Arial" pitchFamily="34" charset="0"/>
            </a:endParaRPr>
          </a:p>
        </p:txBody>
      </p:sp>
      <p:sp>
        <p:nvSpPr>
          <p:cNvPr id="22" name="TextBox 21"/>
          <p:cNvSpPr txBox="1"/>
          <p:nvPr/>
        </p:nvSpPr>
        <p:spPr>
          <a:xfrm>
            <a:off x="251520" y="3140968"/>
            <a:ext cx="8352928" cy="646331"/>
          </a:xfrm>
          <a:prstGeom prst="rect">
            <a:avLst/>
          </a:prstGeom>
          <a:noFill/>
        </p:spPr>
        <p:txBody>
          <a:bodyPr wrap="square" rtlCol="0">
            <a:spAutoFit/>
          </a:bodyPr>
          <a:lstStyle/>
          <a:p>
            <a:pPr eaLnBrk="1" hangingPunct="1"/>
            <a:r>
              <a:rPr lang="de-CH" sz="1800" b="1" dirty="0">
                <a:solidFill>
                  <a:prstClr val="black"/>
                </a:solidFill>
                <a:cs typeface="Arial" pitchFamily="34" charset="0"/>
              </a:rPr>
              <a:t>Electron capture</a:t>
            </a:r>
            <a:r>
              <a:rPr lang="de-CH" sz="1800" dirty="0">
                <a:solidFill>
                  <a:prstClr val="black"/>
                </a:solidFill>
                <a:cs typeface="Arial" pitchFamily="34" charset="0"/>
              </a:rPr>
              <a:t>: An electron from the atomic orbit is captured by a proton </a:t>
            </a:r>
            <a:r>
              <a:rPr lang="de-CH" sz="1800" dirty="0" err="1">
                <a:solidFill>
                  <a:prstClr val="black"/>
                </a:solidFill>
                <a:cs typeface="Arial" pitchFamily="34" charset="0"/>
              </a:rPr>
              <a:t>resulting</a:t>
            </a:r>
            <a:r>
              <a:rPr lang="de-CH" sz="1800" dirty="0">
                <a:solidFill>
                  <a:prstClr val="black"/>
                </a:solidFill>
                <a:cs typeface="Arial" pitchFamily="34" charset="0"/>
              </a:rPr>
              <a:t> </a:t>
            </a:r>
            <a:r>
              <a:rPr lang="de-CH" sz="1800" dirty="0" err="1">
                <a:solidFill>
                  <a:prstClr val="black"/>
                </a:solidFill>
                <a:cs typeface="Arial" pitchFamily="34" charset="0"/>
              </a:rPr>
              <a:t>to</a:t>
            </a:r>
            <a:r>
              <a:rPr lang="de-CH" sz="1800" dirty="0">
                <a:solidFill>
                  <a:prstClr val="black"/>
                </a:solidFill>
                <a:cs typeface="Arial" pitchFamily="34" charset="0"/>
              </a:rPr>
              <a:t> the </a:t>
            </a:r>
            <a:r>
              <a:rPr lang="de-CH" sz="1800" dirty="0" err="1">
                <a:solidFill>
                  <a:prstClr val="black"/>
                </a:solidFill>
                <a:cs typeface="Arial" pitchFamily="34" charset="0"/>
              </a:rPr>
              <a:t>transformation</a:t>
            </a:r>
            <a:r>
              <a:rPr lang="de-CH" sz="1800" dirty="0">
                <a:solidFill>
                  <a:prstClr val="black"/>
                </a:solidFill>
                <a:cs typeface="Arial" pitchFamily="34" charset="0"/>
              </a:rPr>
              <a:t> </a:t>
            </a:r>
            <a:r>
              <a:rPr lang="de-CH" sz="1800" dirty="0" err="1">
                <a:solidFill>
                  <a:prstClr val="black"/>
                </a:solidFill>
                <a:cs typeface="Arial" pitchFamily="34" charset="0"/>
              </a:rPr>
              <a:t>into</a:t>
            </a:r>
            <a:r>
              <a:rPr lang="de-CH" sz="1800" dirty="0">
                <a:solidFill>
                  <a:prstClr val="black"/>
                </a:solidFill>
                <a:cs typeface="Arial" pitchFamily="34" charset="0"/>
              </a:rPr>
              <a:t> a neutron. </a:t>
            </a:r>
            <a:r>
              <a:rPr lang="de-CH" sz="1800" dirty="0">
                <a:solidFill>
                  <a:prstClr val="black"/>
                </a:solidFill>
                <a:cs typeface="Arial" pitchFamily="34" charset="0"/>
                <a:sym typeface="Wingdings" pitchFamily="2" charset="2"/>
              </a:rPr>
              <a:t> </a:t>
            </a:r>
            <a:r>
              <a:rPr lang="de-CH" sz="1800" dirty="0">
                <a:solidFill>
                  <a:prstClr val="black"/>
                </a:solidFill>
                <a:cs typeface="Arial" pitchFamily="34" charset="0"/>
              </a:rPr>
              <a:t> A</a:t>
            </a:r>
            <a:r>
              <a:rPr lang="de-CH" sz="1800" baseline="-25000" dirty="0">
                <a:solidFill>
                  <a:prstClr val="black"/>
                </a:solidFill>
                <a:cs typeface="Arial" pitchFamily="34" charset="0"/>
                <a:sym typeface="Wingdings" pitchFamily="2" charset="2"/>
              </a:rPr>
              <a:t>new</a:t>
            </a:r>
            <a:r>
              <a:rPr lang="de-CH" sz="1800" dirty="0">
                <a:solidFill>
                  <a:prstClr val="black"/>
                </a:solidFill>
                <a:cs typeface="Arial" pitchFamily="34" charset="0"/>
                <a:sym typeface="Wingdings" pitchFamily="2" charset="2"/>
              </a:rPr>
              <a:t>= A</a:t>
            </a:r>
            <a:r>
              <a:rPr lang="de-CH" sz="1800" baseline="-25000" dirty="0">
                <a:solidFill>
                  <a:prstClr val="black"/>
                </a:solidFill>
                <a:cs typeface="Arial" pitchFamily="34" charset="0"/>
                <a:sym typeface="Wingdings" pitchFamily="2" charset="2"/>
              </a:rPr>
              <a:t>old</a:t>
            </a:r>
            <a:r>
              <a:rPr lang="de-CH" sz="1800" dirty="0">
                <a:solidFill>
                  <a:prstClr val="black"/>
                </a:solidFill>
                <a:cs typeface="Arial" pitchFamily="34" charset="0"/>
                <a:sym typeface="Wingdings" pitchFamily="2" charset="2"/>
              </a:rPr>
              <a:t>  and  Z</a:t>
            </a:r>
            <a:r>
              <a:rPr lang="de-CH" sz="1800" baseline="-25000" dirty="0">
                <a:solidFill>
                  <a:prstClr val="black"/>
                </a:solidFill>
                <a:cs typeface="Arial" pitchFamily="34" charset="0"/>
                <a:sym typeface="Wingdings" pitchFamily="2" charset="2"/>
              </a:rPr>
              <a:t>new</a:t>
            </a:r>
            <a:r>
              <a:rPr lang="de-CH" sz="1800" dirty="0">
                <a:solidFill>
                  <a:prstClr val="black"/>
                </a:solidFill>
                <a:cs typeface="Arial" pitchFamily="34" charset="0"/>
                <a:sym typeface="Wingdings" pitchFamily="2" charset="2"/>
              </a:rPr>
              <a:t>=Z</a:t>
            </a:r>
            <a:r>
              <a:rPr lang="de-CH" sz="1800" baseline="-25000" dirty="0">
                <a:solidFill>
                  <a:prstClr val="black"/>
                </a:solidFill>
                <a:cs typeface="Arial" pitchFamily="34" charset="0"/>
                <a:sym typeface="Wingdings" pitchFamily="2" charset="2"/>
              </a:rPr>
              <a:t>old</a:t>
            </a:r>
            <a:r>
              <a:rPr lang="de-CH" sz="1800" dirty="0">
                <a:solidFill>
                  <a:prstClr val="black"/>
                </a:solidFill>
                <a:cs typeface="Arial" pitchFamily="34" charset="0"/>
                <a:sym typeface="Wingdings" pitchFamily="2" charset="2"/>
              </a:rPr>
              <a:t>-1</a:t>
            </a:r>
            <a:r>
              <a:rPr lang="de-CH" sz="1800" dirty="0">
                <a:solidFill>
                  <a:prstClr val="black"/>
                </a:solidFill>
                <a:cs typeface="Arial" pitchFamily="34" charset="0"/>
              </a:rPr>
              <a:t>  </a:t>
            </a:r>
            <a:endParaRPr lang="en-GB" sz="1800" dirty="0">
              <a:solidFill>
                <a:prstClr val="black"/>
              </a:solidFill>
              <a:cs typeface="Arial" pitchFamily="34" charset="0"/>
            </a:endParaRPr>
          </a:p>
        </p:txBody>
      </p:sp>
      <p:sp>
        <p:nvSpPr>
          <p:cNvPr id="23" name="TextBox 22"/>
          <p:cNvSpPr txBox="1"/>
          <p:nvPr/>
        </p:nvSpPr>
        <p:spPr>
          <a:xfrm>
            <a:off x="251520" y="836712"/>
            <a:ext cx="8640960" cy="646331"/>
          </a:xfrm>
          <a:prstGeom prst="rect">
            <a:avLst/>
          </a:prstGeom>
          <a:noFill/>
        </p:spPr>
        <p:txBody>
          <a:bodyPr wrap="square" rtlCol="0">
            <a:spAutoFit/>
          </a:bodyPr>
          <a:lstStyle/>
          <a:p>
            <a:pPr eaLnBrk="1" hangingPunct="1"/>
            <a:r>
              <a:rPr lang="de-CH" sz="1800" b="1" dirty="0">
                <a:solidFill>
                  <a:prstClr val="black"/>
                </a:solidFill>
                <a:latin typeface="Symbol" pitchFamily="18" charset="2"/>
                <a:cs typeface="Arial" pitchFamily="34" charset="0"/>
              </a:rPr>
              <a:t>b</a:t>
            </a:r>
            <a:r>
              <a:rPr lang="de-CH" sz="1800" b="1" baseline="30000" dirty="0">
                <a:solidFill>
                  <a:prstClr val="black"/>
                </a:solidFill>
                <a:latin typeface="Symbol" pitchFamily="18" charset="2"/>
                <a:cs typeface="Arial" pitchFamily="34" charset="0"/>
              </a:rPr>
              <a:t>+</a:t>
            </a:r>
            <a:r>
              <a:rPr lang="de-CH" sz="1800" b="1" dirty="0">
                <a:solidFill>
                  <a:prstClr val="black"/>
                </a:solidFill>
                <a:latin typeface="Symbol" pitchFamily="18" charset="2"/>
                <a:cs typeface="Arial" pitchFamily="34" charset="0"/>
              </a:rPr>
              <a:t>-</a:t>
            </a:r>
            <a:r>
              <a:rPr lang="de-CH" sz="1800" b="1" dirty="0">
                <a:solidFill>
                  <a:prstClr val="black"/>
                </a:solidFill>
                <a:cs typeface="Arial" pitchFamily="34" charset="0"/>
              </a:rPr>
              <a:t>decay: </a:t>
            </a:r>
            <a:r>
              <a:rPr lang="de-CH" sz="1800" dirty="0">
                <a:solidFill>
                  <a:prstClr val="black"/>
                </a:solidFill>
                <a:cs typeface="Arial" pitchFamily="34" charset="0"/>
              </a:rPr>
              <a:t>A proton in the nucleus is transformed into a </a:t>
            </a:r>
            <a:r>
              <a:rPr lang="de-CH" sz="1800" dirty="0" err="1">
                <a:solidFill>
                  <a:prstClr val="black"/>
                </a:solidFill>
                <a:cs typeface="Arial" pitchFamily="34" charset="0"/>
              </a:rPr>
              <a:t>neutron</a:t>
            </a:r>
            <a:r>
              <a:rPr lang="de-CH" sz="1800" dirty="0">
                <a:solidFill>
                  <a:prstClr val="black"/>
                </a:solidFill>
                <a:cs typeface="Arial" pitchFamily="34" charset="0"/>
              </a:rPr>
              <a:t> via the emission </a:t>
            </a:r>
            <a:r>
              <a:rPr lang="de-CH" sz="1800" dirty="0" err="1">
                <a:solidFill>
                  <a:prstClr val="black"/>
                </a:solidFill>
                <a:cs typeface="Arial" pitchFamily="34" charset="0"/>
              </a:rPr>
              <a:t>of</a:t>
            </a:r>
            <a:r>
              <a:rPr lang="de-CH" sz="1800" dirty="0">
                <a:solidFill>
                  <a:prstClr val="black"/>
                </a:solidFill>
                <a:cs typeface="Arial" pitchFamily="34" charset="0"/>
              </a:rPr>
              <a:t> a </a:t>
            </a:r>
            <a:r>
              <a:rPr lang="de-CH" sz="1800" dirty="0" err="1">
                <a:solidFill>
                  <a:prstClr val="black"/>
                </a:solidFill>
                <a:cs typeface="Arial" pitchFamily="34" charset="0"/>
              </a:rPr>
              <a:t>positron</a:t>
            </a:r>
            <a:r>
              <a:rPr lang="de-CH" sz="1800" dirty="0">
                <a:solidFill>
                  <a:prstClr val="black"/>
                </a:solidFill>
                <a:cs typeface="Arial" pitchFamily="34" charset="0"/>
              </a:rPr>
              <a:t> </a:t>
            </a:r>
            <a:r>
              <a:rPr lang="de-CH" sz="1800" dirty="0" err="1">
                <a:solidFill>
                  <a:prstClr val="black"/>
                </a:solidFill>
                <a:cs typeface="Arial" pitchFamily="34" charset="0"/>
              </a:rPr>
              <a:t>and</a:t>
            </a:r>
            <a:r>
              <a:rPr lang="de-CH" sz="1800" dirty="0">
                <a:solidFill>
                  <a:prstClr val="black"/>
                </a:solidFill>
                <a:cs typeface="Arial" pitchFamily="34" charset="0"/>
              </a:rPr>
              <a:t> an </a:t>
            </a:r>
            <a:r>
              <a:rPr lang="de-CH" sz="1800" dirty="0" err="1">
                <a:solidFill>
                  <a:prstClr val="black"/>
                </a:solidFill>
                <a:cs typeface="Arial" pitchFamily="34" charset="0"/>
              </a:rPr>
              <a:t>electron</a:t>
            </a:r>
            <a:r>
              <a:rPr lang="de-CH" sz="1800" dirty="0">
                <a:solidFill>
                  <a:prstClr val="black"/>
                </a:solidFill>
                <a:cs typeface="Arial" pitchFamily="34" charset="0"/>
              </a:rPr>
              <a:t>-neutrino </a:t>
            </a:r>
            <a:r>
              <a:rPr lang="de-CH" sz="1800" dirty="0">
                <a:solidFill>
                  <a:prstClr val="black"/>
                </a:solidFill>
                <a:cs typeface="Arial" pitchFamily="34" charset="0"/>
                <a:sym typeface="Wingdings" pitchFamily="2" charset="2"/>
              </a:rPr>
              <a:t></a:t>
            </a:r>
            <a:r>
              <a:rPr lang="de-CH" sz="1800" dirty="0">
                <a:solidFill>
                  <a:prstClr val="black"/>
                </a:solidFill>
                <a:cs typeface="Arial" pitchFamily="34" charset="0"/>
              </a:rPr>
              <a:t>  A</a:t>
            </a:r>
            <a:r>
              <a:rPr lang="de-CH" sz="1800" baseline="-25000" dirty="0">
                <a:solidFill>
                  <a:prstClr val="black"/>
                </a:solidFill>
                <a:cs typeface="Arial" pitchFamily="34" charset="0"/>
                <a:sym typeface="Wingdings" pitchFamily="2" charset="2"/>
              </a:rPr>
              <a:t>new</a:t>
            </a:r>
            <a:r>
              <a:rPr lang="de-CH" sz="1800" dirty="0">
                <a:solidFill>
                  <a:prstClr val="black"/>
                </a:solidFill>
                <a:cs typeface="Arial" pitchFamily="34" charset="0"/>
                <a:sym typeface="Wingdings" pitchFamily="2" charset="2"/>
              </a:rPr>
              <a:t>= A</a:t>
            </a:r>
            <a:r>
              <a:rPr lang="de-CH" sz="1800" baseline="-25000" dirty="0">
                <a:solidFill>
                  <a:prstClr val="black"/>
                </a:solidFill>
                <a:cs typeface="Arial" pitchFamily="34" charset="0"/>
                <a:sym typeface="Wingdings" pitchFamily="2" charset="2"/>
              </a:rPr>
              <a:t>old</a:t>
            </a:r>
            <a:r>
              <a:rPr lang="de-CH" sz="1800" dirty="0">
                <a:solidFill>
                  <a:prstClr val="black"/>
                </a:solidFill>
                <a:cs typeface="Arial" pitchFamily="34" charset="0"/>
                <a:sym typeface="Wingdings" pitchFamily="2" charset="2"/>
              </a:rPr>
              <a:t>  and  Z</a:t>
            </a:r>
            <a:r>
              <a:rPr lang="de-CH" sz="1800" baseline="-25000" dirty="0">
                <a:solidFill>
                  <a:prstClr val="black"/>
                </a:solidFill>
                <a:cs typeface="Arial" pitchFamily="34" charset="0"/>
                <a:sym typeface="Wingdings" pitchFamily="2" charset="2"/>
              </a:rPr>
              <a:t>new</a:t>
            </a:r>
            <a:r>
              <a:rPr lang="de-CH" sz="1800" dirty="0">
                <a:solidFill>
                  <a:prstClr val="black"/>
                </a:solidFill>
                <a:cs typeface="Arial" pitchFamily="34" charset="0"/>
                <a:sym typeface="Wingdings" pitchFamily="2" charset="2"/>
              </a:rPr>
              <a:t>=Z</a:t>
            </a:r>
            <a:r>
              <a:rPr lang="de-CH" sz="1800" baseline="-25000" dirty="0">
                <a:solidFill>
                  <a:prstClr val="black"/>
                </a:solidFill>
                <a:cs typeface="Arial" pitchFamily="34" charset="0"/>
                <a:sym typeface="Wingdings" pitchFamily="2" charset="2"/>
              </a:rPr>
              <a:t>old</a:t>
            </a:r>
            <a:r>
              <a:rPr lang="de-CH" sz="1800" dirty="0">
                <a:solidFill>
                  <a:prstClr val="black"/>
                </a:solidFill>
                <a:cs typeface="Arial" pitchFamily="34" charset="0"/>
                <a:sym typeface="Wingdings" pitchFamily="2" charset="2"/>
              </a:rPr>
              <a:t>-1</a:t>
            </a:r>
            <a:r>
              <a:rPr lang="de-CH" sz="1800" dirty="0">
                <a:solidFill>
                  <a:prstClr val="black"/>
                </a:solidFill>
                <a:cs typeface="Arial" pitchFamily="34" charset="0"/>
              </a:rPr>
              <a:t>  </a:t>
            </a:r>
            <a:endParaRPr lang="en-GB" sz="1800" dirty="0">
              <a:solidFill>
                <a:prstClr val="black"/>
              </a:solidFill>
              <a:cs typeface="Arial" pitchFamily="34" charset="0"/>
            </a:endParaRPr>
          </a:p>
        </p:txBody>
      </p:sp>
      <p:sp>
        <p:nvSpPr>
          <p:cNvPr id="25" name="TextBox 24"/>
          <p:cNvSpPr txBox="1"/>
          <p:nvPr/>
        </p:nvSpPr>
        <p:spPr>
          <a:xfrm>
            <a:off x="431032" y="1953151"/>
            <a:ext cx="1512168"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Example:</a:t>
            </a:r>
            <a:endParaRPr lang="en-GB" sz="1800" dirty="0">
              <a:solidFill>
                <a:prstClr val="black"/>
              </a:solidFill>
              <a:cs typeface="Arial" pitchFamily="34" charset="0"/>
            </a:endParaRPr>
          </a:p>
        </p:txBody>
      </p:sp>
      <p:pic>
        <p:nvPicPr>
          <p:cNvPr id="552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5758" y="3940268"/>
            <a:ext cx="4080275" cy="1216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3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5333" y="1556792"/>
            <a:ext cx="40100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296" name="TextBox 55295"/>
          <p:cNvSpPr txBox="1"/>
          <p:nvPr/>
        </p:nvSpPr>
        <p:spPr>
          <a:xfrm>
            <a:off x="5652120" y="4364064"/>
            <a:ext cx="2520280" cy="338554"/>
          </a:xfrm>
          <a:prstGeom prst="rect">
            <a:avLst/>
          </a:prstGeom>
          <a:noFill/>
        </p:spPr>
        <p:txBody>
          <a:bodyPr wrap="square" rtlCol="0">
            <a:spAutoFit/>
          </a:bodyPr>
          <a:lstStyle/>
          <a:p>
            <a:pPr eaLnBrk="1" hangingPunct="1"/>
            <a:r>
              <a:rPr lang="de-CH" sz="1600" dirty="0">
                <a:solidFill>
                  <a:prstClr val="black"/>
                </a:solidFill>
                <a:cs typeface="Arial" pitchFamily="34" charset="0"/>
              </a:rPr>
              <a:t>Alternative decay of C-11</a:t>
            </a:r>
            <a:endParaRPr lang="en-GB" sz="1600" dirty="0">
              <a:solidFill>
                <a:prstClr val="black"/>
              </a:solidFill>
              <a:cs typeface="Arial" pitchFamily="34" charset="0"/>
            </a:endParaRPr>
          </a:p>
        </p:txBody>
      </p:sp>
      <p:sp>
        <p:nvSpPr>
          <p:cNvPr id="36" name="TextBox 35"/>
          <p:cNvSpPr txBox="1"/>
          <p:nvPr/>
        </p:nvSpPr>
        <p:spPr>
          <a:xfrm>
            <a:off x="467544" y="4355812"/>
            <a:ext cx="1512168"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Example:</a:t>
            </a:r>
            <a:endParaRPr lang="en-GB" sz="1800" dirty="0">
              <a:solidFill>
                <a:prstClr val="black"/>
              </a:solidFill>
              <a:cs typeface="Arial" pitchFamily="34" charset="0"/>
            </a:endParaRPr>
          </a:p>
        </p:txBody>
      </p:sp>
      <p:sp>
        <p:nvSpPr>
          <p:cNvPr id="55297" name="TextBox 55296"/>
          <p:cNvSpPr txBox="1"/>
          <p:nvPr/>
        </p:nvSpPr>
        <p:spPr>
          <a:xfrm>
            <a:off x="323528" y="5517232"/>
            <a:ext cx="8280920" cy="923330"/>
          </a:xfrm>
          <a:prstGeom prst="rect">
            <a:avLst/>
          </a:prstGeom>
          <a:noFill/>
        </p:spPr>
        <p:txBody>
          <a:bodyPr wrap="square" rtlCol="0">
            <a:spAutoFit/>
          </a:bodyPr>
          <a:lstStyle/>
          <a:p>
            <a:pPr eaLnBrk="1" hangingPunct="1"/>
            <a:r>
              <a:rPr lang="de-CH" sz="1800" b="1" dirty="0">
                <a:solidFill>
                  <a:prstClr val="black"/>
                </a:solidFill>
                <a:latin typeface="Symbol" pitchFamily="18" charset="2"/>
                <a:cs typeface="Arial" pitchFamily="34" charset="0"/>
              </a:rPr>
              <a:t>g</a:t>
            </a:r>
            <a:r>
              <a:rPr lang="de-CH" sz="1800" b="1" dirty="0">
                <a:solidFill>
                  <a:prstClr val="black"/>
                </a:solidFill>
                <a:cs typeface="Arial" pitchFamily="34" charset="0"/>
              </a:rPr>
              <a:t>-decay</a:t>
            </a:r>
            <a:r>
              <a:rPr lang="de-CH" sz="1800" dirty="0">
                <a:solidFill>
                  <a:prstClr val="black"/>
                </a:solidFill>
                <a:cs typeface="Arial" pitchFamily="34" charset="0"/>
              </a:rPr>
              <a:t>: In a gamma decay a nucleus changes from a higher energetic state to a lower energetic state by emitting a high-energy photon (gamma particle). The composition of the nucleus </a:t>
            </a:r>
            <a:r>
              <a:rPr lang="de-CH" sz="1800" dirty="0" err="1">
                <a:solidFill>
                  <a:prstClr val="black"/>
                </a:solidFill>
                <a:cs typeface="Arial" pitchFamily="34" charset="0"/>
              </a:rPr>
              <a:t>remains</a:t>
            </a:r>
            <a:r>
              <a:rPr lang="de-CH" sz="1800" dirty="0">
                <a:solidFill>
                  <a:prstClr val="black"/>
                </a:solidFill>
                <a:cs typeface="Arial" pitchFamily="34" charset="0"/>
              </a:rPr>
              <a:t> </a:t>
            </a:r>
            <a:r>
              <a:rPr lang="de-CH" sz="1800" dirty="0" err="1">
                <a:solidFill>
                  <a:prstClr val="black"/>
                </a:solidFill>
                <a:cs typeface="Arial" pitchFamily="34" charset="0"/>
              </a:rPr>
              <a:t>unchanged</a:t>
            </a:r>
            <a:r>
              <a:rPr lang="de-CH" sz="1800" dirty="0">
                <a:solidFill>
                  <a:prstClr val="black"/>
                </a:solidFill>
                <a:cs typeface="Arial" pitchFamily="34" charset="0"/>
              </a:rPr>
              <a:t>.</a:t>
            </a:r>
            <a:endParaRPr lang="en-GB" sz="1800" dirty="0">
              <a:solidFill>
                <a:prstClr val="black"/>
              </a:solidFill>
              <a:cs typeface="Arial" pitchFamily="34" charset="0"/>
            </a:endParaRPr>
          </a:p>
        </p:txBody>
      </p:sp>
      <p:cxnSp>
        <p:nvCxnSpPr>
          <p:cNvPr id="38" name="Straight Connector 37"/>
          <p:cNvCxnSpPr/>
          <p:nvPr/>
        </p:nvCxnSpPr>
        <p:spPr>
          <a:xfrm>
            <a:off x="-36512" y="2852936"/>
            <a:ext cx="9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0" y="5445224"/>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009753" y="6577607"/>
            <a:ext cx="6170759" cy="276999"/>
          </a:xfrm>
          <a:prstGeom prst="rect">
            <a:avLst/>
          </a:prstGeom>
          <a:noFill/>
        </p:spPr>
        <p:txBody>
          <a:bodyPr wrap="square" rtlCol="0">
            <a:spAutoFit/>
          </a:bodyPr>
          <a:lstStyle/>
          <a:p>
            <a:pPr algn="r" eaLnBrk="1" hangingPunct="1"/>
            <a:r>
              <a:rPr lang="de-CH" sz="1200" dirty="0">
                <a:solidFill>
                  <a:prstClr val="black"/>
                </a:solidFill>
                <a:cs typeface="Arial" pitchFamily="34" charset="0"/>
              </a:rPr>
              <a:t>All decay pictures taken from Jefferrson lab web page</a:t>
            </a:r>
            <a:endParaRPr lang="en-GB" sz="1200" dirty="0">
              <a:solidFill>
                <a:prstClr val="black"/>
              </a:solidFill>
              <a:cs typeface="Arial" pitchFamily="34" charset="0"/>
            </a:endParaRPr>
          </a:p>
        </p:txBody>
      </p:sp>
      <p:sp>
        <p:nvSpPr>
          <p:cNvPr id="2" name="Slide Number Placeholder 1"/>
          <p:cNvSpPr>
            <a:spLocks noGrp="1"/>
          </p:cNvSpPr>
          <p:nvPr>
            <p:ph type="sldNum" sz="quarter" idx="12"/>
          </p:nvPr>
        </p:nvSpPr>
        <p:spPr/>
        <p:txBody>
          <a:bodyPr/>
          <a:lstStyle/>
          <a:p>
            <a:pPr>
              <a:defRPr/>
            </a:pPr>
            <a:fld id="{496E42BD-80F3-483F-9214-E19D2C12E337}" type="slidenum">
              <a:rPr lang="en-US" smtClean="0">
                <a:solidFill>
                  <a:srgbClr val="04617B">
                    <a:shade val="90000"/>
                  </a:srgbClr>
                </a:solidFill>
              </a:rPr>
              <a:pPr>
                <a:defRPr/>
              </a:pPr>
              <a:t>57</a:t>
            </a:fld>
            <a:endParaRPr lang="en-US">
              <a:solidFill>
                <a:srgbClr val="04617B">
                  <a:shade val="90000"/>
                </a:srgbClr>
              </a:solidFill>
            </a:endParaRPr>
          </a:p>
        </p:txBody>
      </p:sp>
    </p:spTree>
    <p:extLst>
      <p:ext uri="{BB962C8B-B14F-4D97-AF65-F5344CB8AC3E}">
        <p14:creationId xmlns:p14="http://schemas.microsoft.com/office/powerpoint/2010/main" val="3991117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par>
                                <p:cTn id="18" presetID="10" presetClass="entr" presetSubtype="0" fill="hold" nodeType="withEffect">
                                  <p:stCondLst>
                                    <p:cond delay="0"/>
                                  </p:stCondLst>
                                  <p:childTnLst>
                                    <p:set>
                                      <p:cBhvr>
                                        <p:cTn id="19" dur="1" fill="hold">
                                          <p:stCondLst>
                                            <p:cond delay="0"/>
                                          </p:stCondLst>
                                        </p:cTn>
                                        <p:tgtEl>
                                          <p:spTgt spid="55300"/>
                                        </p:tgtEl>
                                        <p:attrNameLst>
                                          <p:attrName>style.visibility</p:attrName>
                                        </p:attrNameLst>
                                      </p:cBhvr>
                                      <p:to>
                                        <p:strVal val="visible"/>
                                      </p:to>
                                    </p:set>
                                    <p:animEffect transition="in" filter="fade">
                                      <p:cBhvr>
                                        <p:cTn id="20" dur="500"/>
                                        <p:tgtEl>
                                          <p:spTgt spid="5530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5299"/>
                                        </p:tgtEl>
                                        <p:attrNameLst>
                                          <p:attrName>style.visibility</p:attrName>
                                        </p:attrNameLst>
                                      </p:cBhvr>
                                      <p:to>
                                        <p:strVal val="visible"/>
                                      </p:to>
                                    </p:set>
                                    <p:animEffect transition="in" filter="fade">
                                      <p:cBhvr>
                                        <p:cTn id="34" dur="500"/>
                                        <p:tgtEl>
                                          <p:spTgt spid="5529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5296"/>
                                        </p:tgtEl>
                                        <p:attrNameLst>
                                          <p:attrName>style.visibility</p:attrName>
                                        </p:attrNameLst>
                                      </p:cBhvr>
                                      <p:to>
                                        <p:strVal val="visible"/>
                                      </p:to>
                                    </p:set>
                                    <p:animEffect transition="in" filter="fade">
                                      <p:cBhvr>
                                        <p:cTn id="40" dur="500"/>
                                        <p:tgtEl>
                                          <p:spTgt spid="5529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5297"/>
                                        </p:tgtEl>
                                        <p:attrNameLst>
                                          <p:attrName>style.visibility</p:attrName>
                                        </p:attrNameLst>
                                      </p:cBhvr>
                                      <p:to>
                                        <p:strVal val="visible"/>
                                      </p:to>
                                    </p:set>
                                    <p:animEffect transition="in" filter="fade">
                                      <p:cBhvr>
                                        <p:cTn id="48" dur="500"/>
                                        <p:tgtEl>
                                          <p:spTgt spid="5529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P spid="23" grpId="0"/>
      <p:bldP spid="25" grpId="0"/>
      <p:bldP spid="55296" grpId="0"/>
      <p:bldP spid="36" grpId="0"/>
      <p:bldP spid="55297" grpId="0"/>
      <p:bldP spid="4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432048"/>
          </a:xfrm>
        </p:spPr>
        <p:txBody>
          <a:bodyPr/>
          <a:lstStyle/>
          <a:p>
            <a:pPr algn="ctr"/>
            <a:r>
              <a:rPr lang="en-US" sz="3200" b="1" dirty="0"/>
              <a:t>Radiation types emitted by radioactivity</a:t>
            </a:r>
          </a:p>
        </p:txBody>
      </p:sp>
      <p:sp>
        <p:nvSpPr>
          <p:cNvPr id="16" name="TextBox 15"/>
          <p:cNvSpPr txBox="1"/>
          <p:nvPr/>
        </p:nvSpPr>
        <p:spPr>
          <a:xfrm>
            <a:off x="251520" y="1484784"/>
            <a:ext cx="5328592" cy="369332"/>
          </a:xfrm>
          <a:prstGeom prst="rect">
            <a:avLst/>
          </a:prstGeom>
          <a:noFill/>
        </p:spPr>
        <p:txBody>
          <a:bodyPr wrap="square" rtlCol="0">
            <a:spAutoFit/>
          </a:bodyPr>
          <a:lstStyle/>
          <a:p>
            <a:pPr eaLnBrk="1" hangingPunct="1"/>
            <a:r>
              <a:rPr lang="de-CH" sz="1800" b="1" dirty="0">
                <a:solidFill>
                  <a:prstClr val="black"/>
                </a:solidFill>
                <a:cs typeface="Arial" pitchFamily="34" charset="0"/>
              </a:rPr>
              <a:t>How can we shield these particles?</a:t>
            </a:r>
            <a:endParaRPr lang="en-GB" sz="1800" b="1" dirty="0">
              <a:solidFill>
                <a:prstClr val="black"/>
              </a:solidFill>
              <a:cs typeface="Arial" pitchFamily="34" charset="0"/>
            </a:endParaRPr>
          </a:p>
        </p:txBody>
      </p:sp>
      <p:sp>
        <p:nvSpPr>
          <p:cNvPr id="17" name="TextBox 16"/>
          <p:cNvSpPr txBox="1"/>
          <p:nvPr/>
        </p:nvSpPr>
        <p:spPr>
          <a:xfrm>
            <a:off x="395536" y="5363924"/>
            <a:ext cx="7848872" cy="369332"/>
          </a:xfrm>
          <a:prstGeom prst="rect">
            <a:avLst/>
          </a:prstGeom>
          <a:noFill/>
        </p:spPr>
        <p:txBody>
          <a:bodyPr wrap="square" rtlCol="0">
            <a:spAutoFit/>
          </a:bodyPr>
          <a:lstStyle/>
          <a:p>
            <a:pPr eaLnBrk="1" hangingPunct="1"/>
            <a:r>
              <a:rPr lang="de-CH" sz="1800" b="1" dirty="0">
                <a:solidFill>
                  <a:prstClr val="black"/>
                </a:solidFill>
                <a:cs typeface="Arial" pitchFamily="34" charset="0"/>
              </a:rPr>
              <a:t>How dangerours are such particles when being incorporated? </a:t>
            </a:r>
            <a:endParaRPr lang="en-GB" sz="1800" b="1" dirty="0">
              <a:solidFill>
                <a:prstClr val="black"/>
              </a:solidFill>
              <a:cs typeface="Arial" pitchFamily="34" charset="0"/>
            </a:endParaRPr>
          </a:p>
        </p:txBody>
      </p:sp>
      <p:sp>
        <p:nvSpPr>
          <p:cNvPr id="3" name="TextBox 2"/>
          <p:cNvSpPr txBox="1"/>
          <p:nvPr/>
        </p:nvSpPr>
        <p:spPr>
          <a:xfrm>
            <a:off x="251520" y="980728"/>
            <a:ext cx="8640960"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Radioactivity results in the emission of </a:t>
            </a:r>
            <a:r>
              <a:rPr lang="de-CH" sz="1800" dirty="0">
                <a:solidFill>
                  <a:prstClr val="black"/>
                </a:solidFill>
                <a:latin typeface="Symbol" pitchFamily="18" charset="2"/>
                <a:cs typeface="Arial" pitchFamily="34" charset="0"/>
              </a:rPr>
              <a:t>a</a:t>
            </a:r>
            <a:r>
              <a:rPr lang="de-CH" sz="1800" dirty="0">
                <a:solidFill>
                  <a:prstClr val="black"/>
                </a:solidFill>
                <a:cs typeface="Arial" pitchFamily="34" charset="0"/>
              </a:rPr>
              <a:t>, </a:t>
            </a:r>
            <a:r>
              <a:rPr lang="de-CH" sz="1800" dirty="0">
                <a:solidFill>
                  <a:prstClr val="black"/>
                </a:solidFill>
                <a:latin typeface="Symbol" pitchFamily="18" charset="2"/>
                <a:cs typeface="Arial" pitchFamily="34" charset="0"/>
              </a:rPr>
              <a:t>b</a:t>
            </a:r>
            <a:r>
              <a:rPr lang="de-CH" sz="1800" baseline="30000" dirty="0">
                <a:solidFill>
                  <a:prstClr val="black"/>
                </a:solidFill>
                <a:cs typeface="Arial" pitchFamily="34" charset="0"/>
              </a:rPr>
              <a:t>+</a:t>
            </a:r>
            <a:r>
              <a:rPr lang="de-CH" sz="1800" dirty="0">
                <a:solidFill>
                  <a:prstClr val="black"/>
                </a:solidFill>
                <a:cs typeface="Arial" pitchFamily="34" charset="0"/>
              </a:rPr>
              <a:t>, </a:t>
            </a:r>
            <a:r>
              <a:rPr lang="de-CH" sz="1800" dirty="0">
                <a:solidFill>
                  <a:prstClr val="black"/>
                </a:solidFill>
                <a:latin typeface="Symbol" pitchFamily="18" charset="2"/>
                <a:cs typeface="Arial" pitchFamily="34" charset="0"/>
              </a:rPr>
              <a:t>b</a:t>
            </a:r>
            <a:r>
              <a:rPr lang="de-CH" sz="1800" baseline="30000" dirty="0">
                <a:solidFill>
                  <a:prstClr val="black"/>
                </a:solidFill>
                <a:cs typeface="Arial" pitchFamily="34" charset="0"/>
              </a:rPr>
              <a:t>-</a:t>
            </a:r>
            <a:r>
              <a:rPr lang="de-CH" sz="1800" dirty="0">
                <a:solidFill>
                  <a:prstClr val="black"/>
                </a:solidFill>
                <a:cs typeface="Arial" pitchFamily="34" charset="0"/>
              </a:rPr>
              <a:t> and </a:t>
            </a:r>
            <a:r>
              <a:rPr lang="de-CH" sz="1800" dirty="0">
                <a:solidFill>
                  <a:prstClr val="black"/>
                </a:solidFill>
                <a:latin typeface="Symbol" pitchFamily="18" charset="2"/>
                <a:cs typeface="Arial" pitchFamily="34" charset="0"/>
              </a:rPr>
              <a:t>g</a:t>
            </a:r>
            <a:r>
              <a:rPr lang="de-CH" sz="1800" dirty="0">
                <a:solidFill>
                  <a:prstClr val="black"/>
                </a:solidFill>
                <a:cs typeface="Arial" pitchFamily="34" charset="0"/>
              </a:rPr>
              <a:t> radiation. </a:t>
            </a:r>
            <a:endParaRPr lang="en-GB" sz="1800" dirty="0">
              <a:solidFill>
                <a:prstClr val="black"/>
              </a:solidFill>
              <a:cs typeface="Arial" pitchFamily="34" charset="0"/>
            </a:endParaRPr>
          </a:p>
        </p:txBody>
      </p:sp>
      <p:pic>
        <p:nvPicPr>
          <p:cNvPr id="563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67785"/>
          <a:stretch/>
        </p:blipFill>
        <p:spPr bwMode="auto">
          <a:xfrm>
            <a:off x="391283" y="2060848"/>
            <a:ext cx="2308509" cy="920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915816" y="2348880"/>
            <a:ext cx="2232248"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Sheet of paper</a:t>
            </a:r>
            <a:endParaRPr lang="en-GB" sz="1800" dirty="0">
              <a:solidFill>
                <a:prstClr val="black"/>
              </a:solidFill>
              <a:cs typeface="Arial" pitchFamily="34" charset="0"/>
            </a:endParaRPr>
          </a:p>
        </p:txBody>
      </p:sp>
      <p:sp>
        <p:nvSpPr>
          <p:cNvPr id="10" name="TextBox 9"/>
          <p:cNvSpPr txBox="1"/>
          <p:nvPr/>
        </p:nvSpPr>
        <p:spPr>
          <a:xfrm>
            <a:off x="2915816" y="3347700"/>
            <a:ext cx="3816424"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Several mm of aluminium</a:t>
            </a:r>
            <a:endParaRPr lang="en-GB" sz="1800" dirty="0">
              <a:solidFill>
                <a:prstClr val="black"/>
              </a:solidFill>
              <a:cs typeface="Arial" pitchFamily="34" charset="0"/>
            </a:endParaRPr>
          </a:p>
        </p:txBody>
      </p:sp>
      <p:sp>
        <p:nvSpPr>
          <p:cNvPr id="5" name="TextBox 4"/>
          <p:cNvSpPr txBox="1"/>
          <p:nvPr/>
        </p:nvSpPr>
        <p:spPr>
          <a:xfrm>
            <a:off x="2915816" y="4499828"/>
            <a:ext cx="5976664" cy="369332"/>
          </a:xfrm>
          <a:prstGeom prst="rect">
            <a:avLst/>
          </a:prstGeom>
          <a:noFill/>
        </p:spPr>
        <p:txBody>
          <a:bodyPr wrap="square" rtlCol="0">
            <a:spAutoFit/>
          </a:bodyPr>
          <a:lstStyle/>
          <a:p>
            <a:pPr eaLnBrk="1" hangingPunct="1"/>
            <a:r>
              <a:rPr lang="de-CH" sz="1800" dirty="0">
                <a:solidFill>
                  <a:prstClr val="black"/>
                </a:solidFill>
                <a:cs typeface="Arial" pitchFamily="34" charset="0"/>
              </a:rPr>
              <a:t>Heavy shielding </a:t>
            </a:r>
            <a:endParaRPr lang="en-GB" sz="1800" dirty="0">
              <a:solidFill>
                <a:prstClr val="black"/>
              </a:solidFill>
              <a:cs typeface="Arial" pitchFamily="34" charset="0"/>
            </a:endParaRPr>
          </a:p>
        </p:txBody>
      </p:sp>
      <p:sp>
        <p:nvSpPr>
          <p:cNvPr id="6" name="TextBox 5"/>
          <p:cNvSpPr txBox="1"/>
          <p:nvPr/>
        </p:nvSpPr>
        <p:spPr>
          <a:xfrm>
            <a:off x="323528" y="5867980"/>
            <a:ext cx="8280920" cy="646331"/>
          </a:xfrm>
          <a:prstGeom prst="rect">
            <a:avLst/>
          </a:prstGeom>
          <a:noFill/>
        </p:spPr>
        <p:txBody>
          <a:bodyPr wrap="square" rtlCol="0">
            <a:spAutoFit/>
          </a:bodyPr>
          <a:lstStyle/>
          <a:p>
            <a:pPr eaLnBrk="1" hangingPunct="1"/>
            <a:r>
              <a:rPr lang="de-CH" sz="1800" dirty="0">
                <a:solidFill>
                  <a:prstClr val="black"/>
                </a:solidFill>
                <a:cs typeface="Arial" pitchFamily="34" charset="0"/>
              </a:rPr>
              <a:t>The risk caused by </a:t>
            </a:r>
            <a:r>
              <a:rPr lang="de-CH" sz="1800" dirty="0">
                <a:solidFill>
                  <a:prstClr val="black"/>
                </a:solidFill>
                <a:latin typeface="Symbol" pitchFamily="18" charset="2"/>
                <a:cs typeface="Arial" pitchFamily="34" charset="0"/>
              </a:rPr>
              <a:t>a</a:t>
            </a:r>
            <a:r>
              <a:rPr lang="de-CH" sz="1800" dirty="0">
                <a:solidFill>
                  <a:prstClr val="black"/>
                </a:solidFill>
                <a:cs typeface="Arial" pitchFamily="34" charset="0"/>
              </a:rPr>
              <a:t>-radiation is highest when being incorporated and decaying inside the body. </a:t>
            </a:r>
            <a:endParaRPr lang="en-GB" sz="1800" dirty="0">
              <a:solidFill>
                <a:prstClr val="black"/>
              </a:solidFill>
              <a:cs typeface="Arial" pitchFamily="34" charset="0"/>
            </a:endParaRPr>
          </a:p>
        </p:txBody>
      </p:sp>
      <p:sp>
        <p:nvSpPr>
          <p:cNvPr id="7" name="Slide Number Placeholder 6"/>
          <p:cNvSpPr>
            <a:spLocks noGrp="1"/>
          </p:cNvSpPr>
          <p:nvPr>
            <p:ph type="sldNum" sz="quarter" idx="12"/>
          </p:nvPr>
        </p:nvSpPr>
        <p:spPr/>
        <p:txBody>
          <a:bodyPr/>
          <a:lstStyle/>
          <a:p>
            <a:pPr>
              <a:defRPr/>
            </a:pPr>
            <a:fld id="{496E42BD-80F3-483F-9214-E19D2C12E337}" type="slidenum">
              <a:rPr lang="en-US" smtClean="0">
                <a:solidFill>
                  <a:srgbClr val="04617B">
                    <a:shade val="90000"/>
                  </a:srgbClr>
                </a:solidFill>
              </a:rPr>
              <a:pPr>
                <a:defRPr/>
              </a:pPr>
              <a:t>58</a:t>
            </a:fld>
            <a:endParaRPr lang="en-US">
              <a:solidFill>
                <a:srgbClr val="04617B">
                  <a:shade val="90000"/>
                </a:srgbClr>
              </a:solidFill>
            </a:endParaRPr>
          </a:p>
        </p:txBody>
      </p:sp>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2215" b="36449"/>
          <a:stretch/>
        </p:blipFill>
        <p:spPr bwMode="auto">
          <a:xfrm>
            <a:off x="395536" y="3133724"/>
            <a:ext cx="2308509" cy="895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64937"/>
          <a:stretch/>
        </p:blipFill>
        <p:spPr bwMode="auto">
          <a:xfrm>
            <a:off x="395536" y="4221088"/>
            <a:ext cx="2308509" cy="1001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5229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56322"/>
                                        </p:tgtEl>
                                        <p:attrNameLst>
                                          <p:attrName>style.visibility</p:attrName>
                                        </p:attrNameLst>
                                      </p:cBhvr>
                                      <p:to>
                                        <p:strVal val="visible"/>
                                      </p:to>
                                    </p:set>
                                    <p:animEffect transition="in" filter="randombar(horizontal)">
                                      <p:cBhvr>
                                        <p:cTn id="22" dur="500"/>
                                        <p:tgtEl>
                                          <p:spTgt spid="5632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randombar(horizontal)">
                                      <p:cBhvr>
                                        <p:cTn id="30" dur="500"/>
                                        <p:tgtEl>
                                          <p:spTgt spid="12"/>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randombar(horizontal)">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500"/>
                                        <p:tgtEl>
                                          <p:spTgt spid="1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randombar(horizontal)">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randombar(horizontal)">
                                      <p:cBhvr>
                                        <p:cTn id="46" dur="500"/>
                                        <p:tgtEl>
                                          <p:spTgt spid="17"/>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randombar(horizontal)">
                                      <p:cBhvr>
                                        <p:cTn id="5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17" grpId="0"/>
      <p:bldP spid="3" grpId="0"/>
      <p:bldP spid="4" grpId="0"/>
      <p:bldP spid="10" grpId="0"/>
      <p:bldP spid="5" grpId="0"/>
      <p:bldP spid="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778098"/>
          </a:xfrm>
        </p:spPr>
        <p:txBody>
          <a:bodyPr/>
          <a:lstStyle/>
          <a:p>
            <a:pPr algn="ctr"/>
            <a:r>
              <a:rPr lang="en-US" sz="3600" b="1" dirty="0"/>
              <a:t>Radioactive decay</a:t>
            </a:r>
          </a:p>
        </p:txBody>
      </p:sp>
      <p:sp>
        <p:nvSpPr>
          <p:cNvPr id="3" name="Content Placeholder 2"/>
          <p:cNvSpPr>
            <a:spLocks noGrp="1"/>
          </p:cNvSpPr>
          <p:nvPr>
            <p:ph idx="1"/>
          </p:nvPr>
        </p:nvSpPr>
        <p:spPr>
          <a:xfrm>
            <a:off x="323528" y="764704"/>
            <a:ext cx="8229600" cy="657363"/>
          </a:xfrm>
        </p:spPr>
        <p:txBody>
          <a:bodyPr/>
          <a:lstStyle/>
          <a:p>
            <a:pPr marL="0" indent="0">
              <a:buNone/>
            </a:pPr>
            <a:r>
              <a:rPr lang="en-US" sz="2400" b="1" dirty="0"/>
              <a:t>Decay of a radioactive material per time unit (activity) as a function of time:</a:t>
            </a:r>
          </a:p>
        </p:txBody>
      </p:sp>
      <mc:AlternateContent xmlns:mc="http://schemas.openxmlformats.org/markup-compatibility/2006" xmlns:a14="http://schemas.microsoft.com/office/drawing/2010/main">
        <mc:Choice Requires="a14">
          <p:sp>
            <p:nvSpPr>
              <p:cNvPr id="4" name="TextBox 3"/>
              <p:cNvSpPr txBox="1"/>
              <p:nvPr/>
            </p:nvSpPr>
            <p:spPr>
              <a:xfrm>
                <a:off x="1187624" y="2636912"/>
                <a:ext cx="2559932" cy="634148"/>
              </a:xfrm>
              <a:prstGeom prst="rect">
                <a:avLst/>
              </a:prstGeom>
              <a:noFill/>
            </p:spPr>
            <p:txBody>
              <a:bodyPr wrap="none" rtlCol="0">
                <a:spAutoFit/>
              </a:bodyPr>
              <a:lstStyle/>
              <a:p>
                <a:pPr eaLnBrk="1" hangingPunct="1"/>
                <a14:m>
                  <m:oMath xmlns:m="http://schemas.openxmlformats.org/officeDocument/2006/math">
                    <m:r>
                      <a:rPr lang="en-US" i="1" smtClean="0">
                        <a:solidFill>
                          <a:prstClr val="black"/>
                        </a:solidFill>
                        <a:latin typeface="Cambria Math"/>
                        <a:ea typeface="Cambria Math"/>
                      </a:rPr>
                      <m:t>𝐴</m:t>
                    </m:r>
                    <m:r>
                      <a:rPr lang="en-US" i="1" smtClean="0">
                        <a:solidFill>
                          <a:prstClr val="black"/>
                        </a:solidFill>
                        <a:latin typeface="Cambria Math"/>
                      </a:rPr>
                      <m:t>=</m:t>
                    </m:r>
                    <m:r>
                      <a:rPr lang="de-CH"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a:solidFill>
                              <a:prstClr val="black"/>
                            </a:solidFill>
                            <a:latin typeface="Cambria Math"/>
                          </a:rPr>
                          <m:t>d</m:t>
                        </m:r>
                        <m:r>
                          <a:rPr lang="en-US" i="1" smtClean="0">
                            <a:solidFill>
                              <a:prstClr val="black"/>
                            </a:solidFill>
                            <a:latin typeface="Cambria Math"/>
                          </a:rPr>
                          <m:t>𝑁</m:t>
                        </m:r>
                      </m:num>
                      <m:den>
                        <m:r>
                          <m:rPr>
                            <m:sty m:val="p"/>
                          </m:rPr>
                          <a:rPr lang="en-US" smtClean="0">
                            <a:solidFill>
                              <a:prstClr val="black"/>
                            </a:solidFill>
                            <a:latin typeface="Cambria Math"/>
                          </a:rPr>
                          <m:t>d</m:t>
                        </m:r>
                        <m:r>
                          <a:rPr lang="en-US" i="1" smtClean="0">
                            <a:solidFill>
                              <a:prstClr val="black"/>
                            </a:solidFill>
                            <a:latin typeface="Cambria Math"/>
                          </a:rPr>
                          <m:t>𝑡</m:t>
                        </m:r>
                      </m:den>
                    </m:f>
                    <m:r>
                      <a:rPr lang="de-CH" i="1" smtClean="0">
                        <a:solidFill>
                          <a:prstClr val="black"/>
                        </a:solidFill>
                        <a:latin typeface="Cambria Math"/>
                      </a:rPr>
                      <m:t>=</m:t>
                    </m:r>
                    <m:r>
                      <a:rPr lang="de-CH" i="1" smtClean="0">
                        <a:solidFill>
                          <a:prstClr val="black"/>
                        </a:solidFill>
                        <a:latin typeface="Cambria Math"/>
                        <a:ea typeface="Cambria Math"/>
                      </a:rPr>
                      <m:t>𝜆</m:t>
                    </m:r>
                    <m:r>
                      <a:rPr lang="de-CH" i="1" smtClean="0">
                        <a:solidFill>
                          <a:prstClr val="black"/>
                        </a:solidFill>
                        <a:latin typeface="Cambria Math"/>
                        <a:ea typeface="Cambria Math"/>
                      </a:rPr>
                      <m:t>∙</m:t>
                    </m:r>
                    <m:r>
                      <a:rPr lang="de-CH" i="1" smtClean="0">
                        <a:solidFill>
                          <a:prstClr val="black"/>
                        </a:solidFill>
                        <a:latin typeface="Cambria Math"/>
                        <a:ea typeface="Cambria Math"/>
                      </a:rPr>
                      <m:t>𝑁</m:t>
                    </m:r>
                  </m:oMath>
                </a14:m>
                <a:r>
                  <a:rPr lang="en-US" dirty="0">
                    <a:solidFill>
                      <a:prstClr val="black"/>
                    </a:solidFill>
                    <a:cs typeface="Arial" pitchFamily="34" charset="0"/>
                  </a:rPr>
                  <a:t>  </a:t>
                </a:r>
              </a:p>
            </p:txBody>
          </p:sp>
        </mc:Choice>
        <mc:Fallback xmlns="">
          <p:sp>
            <p:nvSpPr>
              <p:cNvPr id="4" name="TextBox 3"/>
              <p:cNvSpPr txBox="1">
                <a:spLocks noRot="1" noChangeAspect="1" noMove="1" noResize="1" noEditPoints="1" noAdjustHandles="1" noChangeArrowheads="1" noChangeShapeType="1" noTextEdit="1"/>
              </p:cNvSpPr>
              <p:nvPr/>
            </p:nvSpPr>
            <p:spPr>
              <a:xfrm>
                <a:off x="1187624" y="2636912"/>
                <a:ext cx="2559932" cy="634148"/>
              </a:xfrm>
              <a:prstGeom prst="rect">
                <a:avLst/>
              </a:prstGeom>
              <a:blipFill rotWithShape="1">
                <a:blip r:embed="rId2"/>
                <a:stretch>
                  <a:fillRect/>
                </a:stretch>
              </a:blipFill>
            </p:spPr>
            <p:txBody>
              <a:bodyPr/>
              <a:lstStyle/>
              <a:p>
                <a:r>
                  <a:rPr lang="en-GB">
                    <a:noFill/>
                  </a:rPr>
                  <a:t> </a:t>
                </a:r>
              </a:p>
            </p:txBody>
          </p:sp>
        </mc:Fallback>
      </mc:AlternateContent>
      <p:sp>
        <p:nvSpPr>
          <p:cNvPr id="5" name="TextBox 4"/>
          <p:cNvSpPr txBox="1"/>
          <p:nvPr/>
        </p:nvSpPr>
        <p:spPr>
          <a:xfrm>
            <a:off x="4571835" y="6021288"/>
            <a:ext cx="4392488" cy="369332"/>
          </a:xfrm>
          <a:prstGeom prst="rect">
            <a:avLst/>
          </a:prstGeom>
          <a:noFill/>
        </p:spPr>
        <p:txBody>
          <a:bodyPr wrap="square" rtlCol="0">
            <a:spAutoFit/>
          </a:bodyPr>
          <a:lstStyle/>
          <a:p>
            <a:pPr eaLnBrk="1" hangingPunct="1"/>
            <a:r>
              <a:rPr lang="en-US" sz="1800" dirty="0">
                <a:solidFill>
                  <a:prstClr val="black"/>
                </a:solidFill>
                <a:cs typeface="Arial" pitchFamily="34" charset="0"/>
              </a:rPr>
              <a:t>Unit: </a:t>
            </a:r>
            <a:r>
              <a:rPr lang="en-US" sz="1800" dirty="0" err="1">
                <a:solidFill>
                  <a:prstClr val="black"/>
                </a:solidFill>
                <a:cs typeface="Arial" pitchFamily="34" charset="0"/>
              </a:rPr>
              <a:t>Bq</a:t>
            </a:r>
            <a:r>
              <a:rPr lang="en-US" sz="1800" dirty="0">
                <a:solidFill>
                  <a:prstClr val="black"/>
                </a:solidFill>
                <a:cs typeface="Arial" pitchFamily="34" charset="0"/>
              </a:rPr>
              <a:t>:    1 Bq = 1 decay per second</a:t>
            </a:r>
          </a:p>
        </p:txBody>
      </p:sp>
      <p:sp>
        <p:nvSpPr>
          <p:cNvPr id="6" name="TextBox 5"/>
          <p:cNvSpPr txBox="1"/>
          <p:nvPr/>
        </p:nvSpPr>
        <p:spPr>
          <a:xfrm>
            <a:off x="4572000" y="2732727"/>
            <a:ext cx="3888432" cy="1200329"/>
          </a:xfrm>
          <a:prstGeom prst="rect">
            <a:avLst/>
          </a:prstGeom>
          <a:noFill/>
        </p:spPr>
        <p:txBody>
          <a:bodyPr wrap="square" rtlCol="0">
            <a:spAutoFit/>
          </a:bodyPr>
          <a:lstStyle/>
          <a:p>
            <a:pPr defTabSz="446088" eaLnBrk="1" hangingPunct="1"/>
            <a:r>
              <a:rPr lang="de-CH" sz="1800" dirty="0">
                <a:solidFill>
                  <a:prstClr val="black"/>
                </a:solidFill>
                <a:cs typeface="Arial" pitchFamily="34" charset="0"/>
              </a:rPr>
              <a:t>N... 	Number of  radioactive isotopes</a:t>
            </a:r>
          </a:p>
          <a:p>
            <a:pPr defTabSz="446088" eaLnBrk="1" hangingPunct="1"/>
            <a:r>
              <a:rPr lang="de-CH" sz="1800" dirty="0">
                <a:solidFill>
                  <a:prstClr val="black"/>
                </a:solidFill>
                <a:cs typeface="Arial" pitchFamily="34" charset="0"/>
              </a:rPr>
              <a:t>A ... Activity, decay per time unit</a:t>
            </a:r>
          </a:p>
          <a:p>
            <a:pPr defTabSz="446088" eaLnBrk="1" hangingPunct="1"/>
            <a:r>
              <a:rPr lang="de-AT" sz="1800" dirty="0">
                <a:solidFill>
                  <a:prstClr val="black"/>
                </a:solidFill>
                <a:latin typeface="Symbol" pitchFamily="18" charset="2"/>
                <a:ea typeface="Calibri" pitchFamily="34" charset="0"/>
                <a:cs typeface="Times New Roman" pitchFamily="18" charset="0"/>
              </a:rPr>
              <a:t>l</a:t>
            </a:r>
            <a:r>
              <a:rPr lang="de-AT" sz="1800" dirty="0">
                <a:solidFill>
                  <a:prstClr val="black"/>
                </a:solidFill>
                <a:latin typeface="Calibri" pitchFamily="34" charset="0"/>
                <a:ea typeface="Calibri" pitchFamily="34" charset="0"/>
                <a:cs typeface="Times New Roman" pitchFamily="18" charset="0"/>
              </a:rPr>
              <a:t>…	</a:t>
            </a:r>
            <a:r>
              <a:rPr lang="de-AT" sz="1800" dirty="0">
                <a:solidFill>
                  <a:prstClr val="black"/>
                </a:solidFill>
                <a:ea typeface="Calibri" pitchFamily="34" charset="0"/>
                <a:cs typeface="Arial" pitchFamily="34" charset="0"/>
              </a:rPr>
              <a:t>Decay constant, defining the 	speed of decay</a:t>
            </a:r>
            <a:endParaRPr lang="en-GB" sz="1800" dirty="0">
              <a:solidFill>
                <a:prstClr val="black"/>
              </a:solidFill>
              <a:cs typeface="Arial"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323528" y="1628800"/>
                <a:ext cx="2189189" cy="634148"/>
              </a:xfrm>
              <a:prstGeom prst="rect">
                <a:avLst/>
              </a:prstGeom>
              <a:noFill/>
            </p:spPr>
            <p:txBody>
              <a:bodyPr wrap="none" rtlCol="0">
                <a:spAutoFit/>
              </a:bodyPr>
              <a:lstStyle/>
              <a:p>
                <a:pPr eaLnBrk="1" hangingPunct="1"/>
                <a14:m>
                  <m:oMath xmlns:m="http://schemas.openxmlformats.org/officeDocument/2006/math">
                    <m:r>
                      <a:rPr lang="en-US" i="1" smtClean="0">
                        <a:solidFill>
                          <a:prstClr val="black"/>
                        </a:solidFill>
                        <a:latin typeface="Cambria Math"/>
                        <a:ea typeface="Cambria Math"/>
                      </a:rPr>
                      <m:t>𝐴</m:t>
                    </m:r>
                    <m:r>
                      <a:rPr lang="de-CH" i="1" smtClean="0">
                        <a:solidFill>
                          <a:prstClr val="black"/>
                        </a:solidFill>
                        <a:latin typeface="Cambria Math"/>
                        <a:ea typeface="Cambria Math"/>
                      </a:rPr>
                      <m:t>=</m:t>
                    </m:r>
                    <m:r>
                      <a:rPr lang="de-CH" i="1" smtClean="0">
                        <a:solidFill>
                          <a:prstClr val="black"/>
                        </a:solidFill>
                        <a:latin typeface="Cambria Math"/>
                      </a:rPr>
                      <m:t>−</m:t>
                    </m:r>
                    <m:f>
                      <m:fPr>
                        <m:ctrlPr>
                          <a:rPr lang="en-US" i="1" smtClean="0">
                            <a:solidFill>
                              <a:prstClr val="black"/>
                            </a:solidFill>
                            <a:latin typeface="Cambria Math" panose="02040503050406030204" pitchFamily="18" charset="0"/>
                          </a:rPr>
                        </m:ctrlPr>
                      </m:fPr>
                      <m:num>
                        <m:r>
                          <m:rPr>
                            <m:sty m:val="p"/>
                          </m:rPr>
                          <a:rPr lang="en-US">
                            <a:solidFill>
                              <a:prstClr val="black"/>
                            </a:solidFill>
                            <a:latin typeface="Cambria Math"/>
                          </a:rPr>
                          <m:t>d</m:t>
                        </m:r>
                        <m:r>
                          <a:rPr lang="en-US" i="1" smtClean="0">
                            <a:solidFill>
                              <a:prstClr val="black"/>
                            </a:solidFill>
                            <a:latin typeface="Cambria Math"/>
                          </a:rPr>
                          <m:t>𝑁</m:t>
                        </m:r>
                      </m:num>
                      <m:den>
                        <m:r>
                          <m:rPr>
                            <m:sty m:val="p"/>
                          </m:rPr>
                          <a:rPr lang="en-US" smtClean="0">
                            <a:solidFill>
                              <a:prstClr val="black"/>
                            </a:solidFill>
                            <a:latin typeface="Cambria Math"/>
                          </a:rPr>
                          <m:t>d</m:t>
                        </m:r>
                        <m:r>
                          <a:rPr lang="en-US" i="1" smtClean="0">
                            <a:solidFill>
                              <a:prstClr val="black"/>
                            </a:solidFill>
                            <a:latin typeface="Cambria Math"/>
                          </a:rPr>
                          <m:t>𝑡</m:t>
                        </m:r>
                      </m:den>
                    </m:f>
                    <m:r>
                      <a:rPr lang="de-CH" i="1" smtClean="0">
                        <a:solidFill>
                          <a:prstClr val="black"/>
                        </a:solidFill>
                        <a:latin typeface="Cambria Math"/>
                      </a:rPr>
                      <m:t> ~ </m:t>
                    </m:r>
                    <m:r>
                      <a:rPr lang="de-CH" i="1" smtClean="0">
                        <a:solidFill>
                          <a:prstClr val="black"/>
                        </a:solidFill>
                        <a:latin typeface="Cambria Math"/>
                        <a:ea typeface="Cambria Math"/>
                      </a:rPr>
                      <m:t>𝑁</m:t>
                    </m:r>
                  </m:oMath>
                </a14:m>
                <a:r>
                  <a:rPr lang="en-US" dirty="0">
                    <a:solidFill>
                      <a:prstClr val="black"/>
                    </a:solidFill>
                    <a:cs typeface="Arial" pitchFamily="34" charset="0"/>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323528" y="1628800"/>
                <a:ext cx="2189189" cy="634148"/>
              </a:xfrm>
              <a:prstGeom prst="rect">
                <a:avLst/>
              </a:prstGeom>
              <a:blipFill rotWithShape="1">
                <a:blip r:embed="rId3"/>
                <a:stretch>
                  <a:fillRect/>
                </a:stretch>
              </a:blipFill>
            </p:spPr>
            <p:txBody>
              <a:bodyPr/>
              <a:lstStyle/>
              <a:p>
                <a:r>
                  <a:rPr lang="en-GB">
                    <a:noFill/>
                  </a:rPr>
                  <a:t> </a:t>
                </a:r>
              </a:p>
            </p:txBody>
          </p:sp>
        </mc:Fallback>
      </mc:AlternateContent>
      <p:sp>
        <p:nvSpPr>
          <p:cNvPr id="9" name="Right Arrow 8"/>
          <p:cNvSpPr/>
          <p:nvPr/>
        </p:nvSpPr>
        <p:spPr>
          <a:xfrm>
            <a:off x="467545" y="2767860"/>
            <a:ext cx="586524" cy="3989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sz="1800">
              <a:solidFill>
                <a:prstClr val="white"/>
              </a:solidFill>
            </a:endParaRPr>
          </a:p>
        </p:txBody>
      </p:sp>
      <p:sp>
        <p:nvSpPr>
          <p:cNvPr id="10" name="TextBox 9"/>
          <p:cNvSpPr txBox="1"/>
          <p:nvPr/>
        </p:nvSpPr>
        <p:spPr>
          <a:xfrm>
            <a:off x="3059832" y="1628800"/>
            <a:ext cx="5904656" cy="646331"/>
          </a:xfrm>
          <a:prstGeom prst="rect">
            <a:avLst/>
          </a:prstGeom>
          <a:noFill/>
        </p:spPr>
        <p:txBody>
          <a:bodyPr wrap="square" rtlCol="0">
            <a:spAutoFit/>
          </a:bodyPr>
          <a:lstStyle/>
          <a:p>
            <a:pPr eaLnBrk="1" hangingPunct="1"/>
            <a:r>
              <a:rPr lang="de-CH" sz="1800" dirty="0">
                <a:solidFill>
                  <a:prstClr val="black"/>
                </a:solidFill>
                <a:cs typeface="Arial" pitchFamily="34" charset="0"/>
              </a:rPr>
              <a:t>Proportionality factor is called decay constant (</a:t>
            </a:r>
            <a:r>
              <a:rPr lang="de-CH" sz="1800" dirty="0">
                <a:solidFill>
                  <a:prstClr val="black"/>
                </a:solidFill>
                <a:latin typeface="Symbol" pitchFamily="18" charset="2"/>
                <a:cs typeface="Arial" pitchFamily="34" charset="0"/>
              </a:rPr>
              <a:t>l</a:t>
            </a:r>
            <a:r>
              <a:rPr lang="de-CH" sz="1800" dirty="0">
                <a:solidFill>
                  <a:prstClr val="black"/>
                </a:solidFill>
                <a:cs typeface="Arial" pitchFamily="34" charset="0"/>
              </a:rPr>
              <a:t>) and it defines the probability of </a:t>
            </a:r>
            <a:r>
              <a:rPr lang="de-CH" sz="1800" dirty="0" err="1">
                <a:solidFill>
                  <a:prstClr val="black"/>
                </a:solidFill>
                <a:cs typeface="Arial" pitchFamily="34" charset="0"/>
              </a:rPr>
              <a:t>the</a:t>
            </a:r>
            <a:r>
              <a:rPr lang="de-CH" sz="1800" dirty="0">
                <a:solidFill>
                  <a:prstClr val="black"/>
                </a:solidFill>
                <a:cs typeface="Arial" pitchFamily="34" charset="0"/>
              </a:rPr>
              <a:t> </a:t>
            </a:r>
            <a:r>
              <a:rPr lang="de-CH" sz="1800" dirty="0" err="1">
                <a:solidFill>
                  <a:prstClr val="black"/>
                </a:solidFill>
                <a:cs typeface="Arial" pitchFamily="34" charset="0"/>
              </a:rPr>
              <a:t>deacy</a:t>
            </a:r>
            <a:r>
              <a:rPr lang="de-CH" sz="1800" dirty="0">
                <a:solidFill>
                  <a:prstClr val="black"/>
                </a:solidFill>
                <a:cs typeface="Arial" pitchFamily="34" charset="0"/>
              </a:rPr>
              <a:t> per time </a:t>
            </a:r>
            <a:r>
              <a:rPr lang="de-CH" sz="1800" dirty="0" err="1">
                <a:solidFill>
                  <a:prstClr val="black"/>
                </a:solidFill>
                <a:cs typeface="Arial" pitchFamily="34" charset="0"/>
              </a:rPr>
              <a:t>unit</a:t>
            </a:r>
            <a:endParaRPr lang="en-GB" sz="1800" dirty="0">
              <a:solidFill>
                <a:prstClr val="black"/>
              </a:solidFill>
              <a:cs typeface="Arial"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1187624" y="4869160"/>
                <a:ext cx="2486258" cy="478977"/>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r>
                        <a:rPr lang="de-CH" i="1" smtClean="0">
                          <a:solidFill>
                            <a:prstClr val="black"/>
                          </a:solidFill>
                          <a:latin typeface="Cambria Math"/>
                        </a:rPr>
                        <m:t>𝑁</m:t>
                      </m:r>
                      <m:r>
                        <a:rPr lang="de-CH" i="1" smtClean="0">
                          <a:solidFill>
                            <a:prstClr val="black"/>
                          </a:solidFill>
                          <a:latin typeface="Cambria Math"/>
                        </a:rPr>
                        <m:t>(</m:t>
                      </m:r>
                      <m:r>
                        <a:rPr lang="de-CH" i="1" smtClean="0">
                          <a:solidFill>
                            <a:prstClr val="black"/>
                          </a:solidFill>
                          <a:latin typeface="Cambria Math"/>
                        </a:rPr>
                        <m:t>𝑡</m:t>
                      </m:r>
                      <m:r>
                        <a:rPr lang="de-CH" i="1" smtClean="0">
                          <a:solidFill>
                            <a:prstClr val="black"/>
                          </a:solidFill>
                          <a:latin typeface="Cambria Math"/>
                        </a:rPr>
                        <m:t>)=</m:t>
                      </m:r>
                      <m:sSup>
                        <m:sSupPr>
                          <m:ctrlPr>
                            <a:rPr lang="de-CH" i="1" smtClean="0">
                              <a:solidFill>
                                <a:prstClr val="black"/>
                              </a:solidFill>
                              <a:latin typeface="Cambria Math" panose="02040503050406030204" pitchFamily="18" charset="0"/>
                            </a:rPr>
                          </m:ctrlPr>
                        </m:sSupPr>
                        <m:e>
                          <m:sSub>
                            <m:sSubPr>
                              <m:ctrlPr>
                                <a:rPr lang="de-CH" i="1" smtClean="0">
                                  <a:solidFill>
                                    <a:prstClr val="black"/>
                                  </a:solidFill>
                                  <a:latin typeface="Cambria Math" panose="02040503050406030204" pitchFamily="18" charset="0"/>
                                </a:rPr>
                              </m:ctrlPr>
                            </m:sSubPr>
                            <m:e>
                              <m:r>
                                <a:rPr lang="de-CH" i="1">
                                  <a:solidFill>
                                    <a:prstClr val="black"/>
                                  </a:solidFill>
                                  <a:latin typeface="Cambria Math"/>
                                </a:rPr>
                                <m:t>𝑁</m:t>
                              </m:r>
                            </m:e>
                            <m:sub>
                              <m:r>
                                <a:rPr lang="de-CH" i="1" smtClean="0">
                                  <a:solidFill>
                                    <a:prstClr val="black"/>
                                  </a:solidFill>
                                  <a:latin typeface="Cambria Math"/>
                                </a:rPr>
                                <m:t>0</m:t>
                              </m:r>
                            </m:sub>
                          </m:sSub>
                          <m:r>
                            <a:rPr lang="de-CH" i="1" smtClean="0">
                              <a:solidFill>
                                <a:prstClr val="black"/>
                              </a:solidFill>
                              <a:latin typeface="Cambria Math"/>
                              <a:ea typeface="Cambria Math"/>
                            </a:rPr>
                            <m:t>∙</m:t>
                          </m:r>
                          <m:r>
                            <a:rPr lang="de-CH" i="1" smtClean="0">
                              <a:solidFill>
                                <a:prstClr val="black"/>
                              </a:solidFill>
                              <a:latin typeface="Cambria Math"/>
                            </a:rPr>
                            <m:t>𝑒</m:t>
                          </m:r>
                        </m:e>
                        <m:sup>
                          <m:r>
                            <a:rPr lang="de-CH" i="1" smtClean="0">
                              <a:solidFill>
                                <a:prstClr val="black"/>
                              </a:solidFill>
                              <a:latin typeface="Cambria Math"/>
                            </a:rPr>
                            <m:t>−</m:t>
                          </m:r>
                          <m:r>
                            <a:rPr lang="de-CH" i="1">
                              <a:solidFill>
                                <a:prstClr val="black"/>
                              </a:solidFill>
                              <a:latin typeface="Cambria Math"/>
                              <a:ea typeface="Cambria Math"/>
                            </a:rPr>
                            <m:t>𝜆</m:t>
                          </m:r>
                          <m:r>
                            <a:rPr lang="de-CH" i="1">
                              <a:solidFill>
                                <a:prstClr val="black"/>
                              </a:solidFill>
                              <a:latin typeface="Cambria Math"/>
                              <a:ea typeface="Cambria Math"/>
                            </a:rPr>
                            <m:t>∙</m:t>
                          </m:r>
                          <m:r>
                            <a:rPr lang="de-CH" i="1" smtClean="0">
                              <a:solidFill>
                                <a:prstClr val="black"/>
                              </a:solidFill>
                              <a:latin typeface="Cambria Math"/>
                              <a:ea typeface="Cambria Math"/>
                            </a:rPr>
                            <m:t>𝑡</m:t>
                          </m:r>
                        </m:sup>
                      </m:sSup>
                    </m:oMath>
                  </m:oMathPara>
                </a14:m>
                <a:endParaRPr lang="en-US" dirty="0">
                  <a:solidFill>
                    <a:prstClr val="black"/>
                  </a:solidFill>
                  <a:cs typeface="Arial"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187624" y="4869160"/>
                <a:ext cx="2486258" cy="478977"/>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1187624" y="3514932"/>
                <a:ext cx="1977208" cy="634148"/>
              </a:xfrm>
              <a:prstGeom prst="rect">
                <a:avLst/>
              </a:prstGeom>
              <a:noFill/>
            </p:spPr>
            <p:txBody>
              <a:bodyPr wrap="none" rtlCol="0">
                <a:spAutoFit/>
              </a:bodyPr>
              <a:lstStyle/>
              <a:p>
                <a:pPr eaLnBrk="1" hangingPunct="1"/>
                <a14:m>
                  <m:oMath xmlns:m="http://schemas.openxmlformats.org/officeDocument/2006/math">
                    <m:f>
                      <m:fPr>
                        <m:ctrlPr>
                          <a:rPr lang="en-US" i="1" smtClean="0">
                            <a:solidFill>
                              <a:prstClr val="black"/>
                            </a:solidFill>
                            <a:latin typeface="Cambria Math" panose="02040503050406030204" pitchFamily="18" charset="0"/>
                          </a:rPr>
                        </m:ctrlPr>
                      </m:fPr>
                      <m:num>
                        <m:r>
                          <m:rPr>
                            <m:sty m:val="p"/>
                          </m:rPr>
                          <a:rPr lang="en-US">
                            <a:solidFill>
                              <a:prstClr val="black"/>
                            </a:solidFill>
                            <a:latin typeface="Cambria Math"/>
                          </a:rPr>
                          <m:t>d</m:t>
                        </m:r>
                        <m:r>
                          <a:rPr lang="en-US" i="1" smtClean="0">
                            <a:solidFill>
                              <a:prstClr val="black"/>
                            </a:solidFill>
                            <a:latin typeface="Cambria Math"/>
                          </a:rPr>
                          <m:t>𝑁</m:t>
                        </m:r>
                      </m:num>
                      <m:den>
                        <m:r>
                          <a:rPr lang="de-CH" i="1" smtClean="0">
                            <a:solidFill>
                              <a:prstClr val="black"/>
                            </a:solidFill>
                            <a:latin typeface="Cambria Math"/>
                          </a:rPr>
                          <m:t>𝑁</m:t>
                        </m:r>
                      </m:den>
                    </m:f>
                    <m:r>
                      <a:rPr lang="de-CH" i="1" smtClean="0">
                        <a:solidFill>
                          <a:prstClr val="black"/>
                        </a:solidFill>
                        <a:latin typeface="Cambria Math"/>
                      </a:rPr>
                      <m:t>=−</m:t>
                    </m:r>
                    <m:r>
                      <a:rPr lang="de-CH" i="1" smtClean="0">
                        <a:solidFill>
                          <a:prstClr val="black"/>
                        </a:solidFill>
                        <a:latin typeface="Cambria Math"/>
                        <a:ea typeface="Cambria Math"/>
                      </a:rPr>
                      <m:t>𝜆</m:t>
                    </m:r>
                    <m:r>
                      <a:rPr lang="de-CH" i="1" smtClean="0">
                        <a:solidFill>
                          <a:prstClr val="black"/>
                        </a:solidFill>
                        <a:latin typeface="Cambria Math"/>
                        <a:ea typeface="Cambria Math"/>
                      </a:rPr>
                      <m:t>∙</m:t>
                    </m:r>
                    <m:r>
                      <m:rPr>
                        <m:sty m:val="p"/>
                      </m:rPr>
                      <a:rPr lang="de-CH" smtClean="0">
                        <a:solidFill>
                          <a:prstClr val="black"/>
                        </a:solidFill>
                        <a:latin typeface="Cambria Math"/>
                        <a:ea typeface="Cambria Math"/>
                      </a:rPr>
                      <m:t>d</m:t>
                    </m:r>
                    <m:r>
                      <a:rPr lang="de-CH" i="1" smtClean="0">
                        <a:solidFill>
                          <a:prstClr val="black"/>
                        </a:solidFill>
                        <a:latin typeface="Cambria Math"/>
                        <a:ea typeface="Cambria Math"/>
                      </a:rPr>
                      <m:t>𝑡</m:t>
                    </m:r>
                  </m:oMath>
                </a14:m>
                <a:r>
                  <a:rPr lang="en-US" dirty="0">
                    <a:solidFill>
                      <a:prstClr val="black"/>
                    </a:solidFill>
                    <a:cs typeface="Arial" pitchFamily="34" charset="0"/>
                  </a:rPr>
                  <a:t>  </a:t>
                </a:r>
              </a:p>
            </p:txBody>
          </p:sp>
        </mc:Choice>
        <mc:Fallback xmlns="">
          <p:sp>
            <p:nvSpPr>
              <p:cNvPr id="14" name="TextBox 13"/>
              <p:cNvSpPr txBox="1">
                <a:spLocks noRot="1" noChangeAspect="1" noMove="1" noResize="1" noEditPoints="1" noAdjustHandles="1" noChangeArrowheads="1" noChangeShapeType="1" noTextEdit="1"/>
              </p:cNvSpPr>
              <p:nvPr/>
            </p:nvSpPr>
            <p:spPr>
              <a:xfrm>
                <a:off x="1187624" y="3514932"/>
                <a:ext cx="1977208" cy="634148"/>
              </a:xfrm>
              <a:prstGeom prst="rect">
                <a:avLst/>
              </a:prstGeom>
              <a:blipFill rotWithShape="1">
                <a:blip r:embed="rId5"/>
                <a:stretch>
                  <a:fillRect/>
                </a:stretch>
              </a:blipFill>
            </p:spPr>
            <p:txBody>
              <a:bodyPr/>
              <a:lstStyle/>
              <a:p>
                <a:r>
                  <a:rPr lang="en-GB">
                    <a:noFill/>
                  </a:rPr>
                  <a:t> </a:t>
                </a:r>
              </a:p>
            </p:txBody>
          </p:sp>
        </mc:Fallback>
      </mc:AlternateContent>
      <p:sp>
        <p:nvSpPr>
          <p:cNvPr id="15" name="Right Arrow 14"/>
          <p:cNvSpPr/>
          <p:nvPr/>
        </p:nvSpPr>
        <p:spPr>
          <a:xfrm>
            <a:off x="467544" y="3664199"/>
            <a:ext cx="586525" cy="3989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sz="1800">
              <a:solidFill>
                <a:prstClr val="white"/>
              </a:solidFill>
            </a:endParaRPr>
          </a:p>
        </p:txBody>
      </p:sp>
      <p:sp>
        <p:nvSpPr>
          <p:cNvPr id="16" name="Right Arrow 15"/>
          <p:cNvSpPr/>
          <p:nvPr/>
        </p:nvSpPr>
        <p:spPr>
          <a:xfrm>
            <a:off x="467544" y="4923314"/>
            <a:ext cx="586525" cy="3989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sz="1800">
              <a:solidFill>
                <a:prstClr val="white"/>
              </a:solidFill>
            </a:endParaRPr>
          </a:p>
        </p:txBody>
      </p:sp>
      <mc:AlternateContent xmlns:mc="http://schemas.openxmlformats.org/markup-compatibility/2006" xmlns:a14="http://schemas.microsoft.com/office/drawing/2010/main">
        <mc:Choice Requires="a14">
          <p:sp>
            <p:nvSpPr>
              <p:cNvPr id="17" name="TextBox 16"/>
              <p:cNvSpPr txBox="1"/>
              <p:nvPr/>
            </p:nvSpPr>
            <p:spPr>
              <a:xfrm>
                <a:off x="1187624" y="5542311"/>
                <a:ext cx="2446375" cy="478977"/>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r>
                        <a:rPr lang="de-CH" i="1" smtClean="0">
                          <a:solidFill>
                            <a:prstClr val="black"/>
                          </a:solidFill>
                          <a:latin typeface="Cambria Math"/>
                        </a:rPr>
                        <m:t>𝐴</m:t>
                      </m:r>
                      <m:r>
                        <a:rPr lang="de-CH" i="1" smtClean="0">
                          <a:solidFill>
                            <a:prstClr val="black"/>
                          </a:solidFill>
                          <a:latin typeface="Cambria Math"/>
                        </a:rPr>
                        <m:t>(</m:t>
                      </m:r>
                      <m:r>
                        <a:rPr lang="de-CH" i="1" smtClean="0">
                          <a:solidFill>
                            <a:prstClr val="black"/>
                          </a:solidFill>
                          <a:latin typeface="Cambria Math"/>
                        </a:rPr>
                        <m:t>𝑡</m:t>
                      </m:r>
                      <m:r>
                        <a:rPr lang="de-CH" i="1" smtClean="0">
                          <a:solidFill>
                            <a:prstClr val="black"/>
                          </a:solidFill>
                          <a:latin typeface="Cambria Math"/>
                        </a:rPr>
                        <m:t>)=</m:t>
                      </m:r>
                      <m:sSup>
                        <m:sSupPr>
                          <m:ctrlPr>
                            <a:rPr lang="de-CH" i="1" smtClean="0">
                              <a:solidFill>
                                <a:prstClr val="black"/>
                              </a:solidFill>
                              <a:latin typeface="Cambria Math" panose="02040503050406030204" pitchFamily="18" charset="0"/>
                            </a:rPr>
                          </m:ctrlPr>
                        </m:sSupPr>
                        <m:e>
                          <m:sSub>
                            <m:sSubPr>
                              <m:ctrlPr>
                                <a:rPr lang="de-CH" i="1" smtClean="0">
                                  <a:solidFill>
                                    <a:prstClr val="black"/>
                                  </a:solidFill>
                                  <a:latin typeface="Cambria Math" panose="02040503050406030204" pitchFamily="18" charset="0"/>
                                </a:rPr>
                              </m:ctrlPr>
                            </m:sSubPr>
                            <m:e>
                              <m:r>
                                <a:rPr lang="de-CH" i="1" smtClean="0">
                                  <a:solidFill>
                                    <a:prstClr val="black"/>
                                  </a:solidFill>
                                  <a:latin typeface="Cambria Math"/>
                                </a:rPr>
                                <m:t>𝐴</m:t>
                              </m:r>
                            </m:e>
                            <m:sub>
                              <m:r>
                                <a:rPr lang="de-CH" i="1" smtClean="0">
                                  <a:solidFill>
                                    <a:prstClr val="black"/>
                                  </a:solidFill>
                                  <a:latin typeface="Cambria Math"/>
                                </a:rPr>
                                <m:t>0</m:t>
                              </m:r>
                            </m:sub>
                          </m:sSub>
                          <m:r>
                            <a:rPr lang="de-CH" i="1" smtClean="0">
                              <a:solidFill>
                                <a:prstClr val="black"/>
                              </a:solidFill>
                              <a:latin typeface="Cambria Math"/>
                              <a:ea typeface="Cambria Math"/>
                            </a:rPr>
                            <m:t>∙</m:t>
                          </m:r>
                          <m:r>
                            <a:rPr lang="de-CH" i="1" smtClean="0">
                              <a:solidFill>
                                <a:prstClr val="black"/>
                              </a:solidFill>
                              <a:latin typeface="Cambria Math"/>
                            </a:rPr>
                            <m:t>𝑒</m:t>
                          </m:r>
                        </m:e>
                        <m:sup>
                          <m:r>
                            <a:rPr lang="de-CH" i="1" smtClean="0">
                              <a:solidFill>
                                <a:prstClr val="black"/>
                              </a:solidFill>
                              <a:latin typeface="Cambria Math"/>
                            </a:rPr>
                            <m:t>−</m:t>
                          </m:r>
                          <m:r>
                            <a:rPr lang="de-CH" i="1">
                              <a:solidFill>
                                <a:prstClr val="black"/>
                              </a:solidFill>
                              <a:latin typeface="Cambria Math"/>
                              <a:ea typeface="Cambria Math"/>
                            </a:rPr>
                            <m:t>𝜆</m:t>
                          </m:r>
                          <m:r>
                            <a:rPr lang="de-CH" i="1">
                              <a:solidFill>
                                <a:prstClr val="black"/>
                              </a:solidFill>
                              <a:latin typeface="Cambria Math"/>
                              <a:ea typeface="Cambria Math"/>
                            </a:rPr>
                            <m:t>∙</m:t>
                          </m:r>
                          <m:r>
                            <a:rPr lang="de-CH" i="1" smtClean="0">
                              <a:solidFill>
                                <a:prstClr val="black"/>
                              </a:solidFill>
                              <a:latin typeface="Cambria Math"/>
                              <a:ea typeface="Cambria Math"/>
                            </a:rPr>
                            <m:t>𝑡</m:t>
                          </m:r>
                        </m:sup>
                      </m:sSup>
                    </m:oMath>
                  </m:oMathPara>
                </a14:m>
                <a:endParaRPr lang="en-US" dirty="0">
                  <a:solidFill>
                    <a:prstClr val="black"/>
                  </a:solidFill>
                  <a:cs typeface="Arial"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187624" y="5542311"/>
                <a:ext cx="2446375" cy="478977"/>
              </a:xfrm>
              <a:prstGeom prst="rect">
                <a:avLst/>
              </a:prstGeom>
              <a:blipFill rotWithShape="1">
                <a:blip r:embed="rId6"/>
                <a:stretch>
                  <a:fillRect/>
                </a:stretch>
              </a:blipFill>
            </p:spPr>
            <p:txBody>
              <a:bodyPr/>
              <a:lstStyle/>
              <a:p>
                <a:r>
                  <a:rPr lang="en-GB">
                    <a:noFill/>
                  </a:rPr>
                  <a:t> </a:t>
                </a:r>
              </a:p>
            </p:txBody>
          </p:sp>
        </mc:Fallback>
      </mc:AlternateContent>
      <p:cxnSp>
        <p:nvCxnSpPr>
          <p:cNvPr id="11" name="Straight Connector 10"/>
          <p:cNvCxnSpPr/>
          <p:nvPr/>
        </p:nvCxnSpPr>
        <p:spPr>
          <a:xfrm flipH="1">
            <a:off x="3633999" y="4923314"/>
            <a:ext cx="62260" cy="398949"/>
          </a:xfrm>
          <a:prstGeom prst="line">
            <a:avLst/>
          </a:prstGeom>
        </p:spPr>
        <p:style>
          <a:lnRef idx="1">
            <a:schemeClr val="accent1"/>
          </a:lnRef>
          <a:fillRef idx="0">
            <a:schemeClr val="accent1"/>
          </a:fillRef>
          <a:effectRef idx="0">
            <a:schemeClr val="accent1"/>
          </a:effectRef>
          <a:fontRef idx="minor">
            <a:schemeClr val="tx1"/>
          </a:fontRef>
        </p:style>
      </p:cxnSp>
      <p:sp>
        <p:nvSpPr>
          <p:cNvPr id="18" name="Right Arrow 17"/>
          <p:cNvSpPr/>
          <p:nvPr/>
        </p:nvSpPr>
        <p:spPr>
          <a:xfrm>
            <a:off x="467544" y="5622339"/>
            <a:ext cx="586525" cy="3989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sz="1800">
              <a:solidFill>
                <a:prstClr val="white"/>
              </a:solidFill>
            </a:endParaRPr>
          </a:p>
        </p:txBody>
      </p:sp>
      <p:sp>
        <p:nvSpPr>
          <p:cNvPr id="19" name="Rectangle 18"/>
          <p:cNvSpPr/>
          <p:nvPr/>
        </p:nvSpPr>
        <p:spPr>
          <a:xfrm>
            <a:off x="3707904" y="4941168"/>
            <a:ext cx="311304" cy="369332"/>
          </a:xfrm>
          <a:prstGeom prst="rect">
            <a:avLst/>
          </a:prstGeom>
        </p:spPr>
        <p:txBody>
          <a:bodyPr wrap="none">
            <a:spAutoFit/>
          </a:bodyPr>
          <a:lstStyle/>
          <a:p>
            <a:pPr eaLnBrk="1" hangingPunct="1"/>
            <a:r>
              <a:rPr lang="de-AT" sz="1800" dirty="0">
                <a:solidFill>
                  <a:prstClr val="black"/>
                </a:solidFill>
                <a:latin typeface="Symbol" pitchFamily="18" charset="2"/>
                <a:ea typeface="Calibri" pitchFamily="34" charset="0"/>
                <a:cs typeface="Times New Roman" pitchFamily="18" charset="0"/>
              </a:rPr>
              <a:t>l</a:t>
            </a:r>
            <a:endParaRPr lang="en-GB" sz="1800" dirty="0">
              <a:solidFill>
                <a:prstClr val="black"/>
              </a:solidFill>
              <a:cs typeface="Arial" pitchFamily="34" charset="0"/>
            </a:endParaRPr>
          </a:p>
        </p:txBody>
      </p:sp>
      <p:sp>
        <p:nvSpPr>
          <p:cNvPr id="8" name="Slide Number Placeholder 7"/>
          <p:cNvSpPr>
            <a:spLocks noGrp="1"/>
          </p:cNvSpPr>
          <p:nvPr>
            <p:ph type="sldNum" sz="quarter" idx="12"/>
          </p:nvPr>
        </p:nvSpPr>
        <p:spPr/>
        <p:txBody>
          <a:bodyPr/>
          <a:lstStyle/>
          <a:p>
            <a:pPr>
              <a:defRPr/>
            </a:pPr>
            <a:fld id="{496E42BD-80F3-483F-9214-E19D2C12E337}" type="slidenum">
              <a:rPr lang="en-US" smtClean="0">
                <a:solidFill>
                  <a:srgbClr val="04617B">
                    <a:shade val="90000"/>
                  </a:srgbClr>
                </a:solidFill>
              </a:rPr>
              <a:pPr>
                <a:defRPr/>
              </a:pPr>
              <a:t>59</a:t>
            </a:fld>
            <a:endParaRPr lang="en-US">
              <a:solidFill>
                <a:srgbClr val="04617B">
                  <a:shade val="90000"/>
                </a:srgbClr>
              </a:solidFill>
            </a:endParaRPr>
          </a:p>
        </p:txBody>
      </p:sp>
      <p:sp>
        <p:nvSpPr>
          <p:cNvPr id="13" name="TextBox 12"/>
          <p:cNvSpPr txBox="1"/>
          <p:nvPr/>
        </p:nvSpPr>
        <p:spPr>
          <a:xfrm>
            <a:off x="251520" y="4293096"/>
            <a:ext cx="3166454" cy="369332"/>
          </a:xfrm>
          <a:prstGeom prst="rect">
            <a:avLst/>
          </a:prstGeom>
          <a:noFill/>
        </p:spPr>
        <p:txBody>
          <a:bodyPr wrap="square" rtlCol="0">
            <a:spAutoFit/>
          </a:bodyPr>
          <a:lstStyle/>
          <a:p>
            <a:pPr eaLnBrk="1" hangingPunct="1"/>
            <a:r>
              <a:rPr lang="de-CH" sz="1800" dirty="0" err="1">
                <a:solidFill>
                  <a:prstClr val="black"/>
                </a:solidFill>
                <a:cs typeface="Arial" pitchFamily="34" charset="0"/>
              </a:rPr>
              <a:t>With</a:t>
            </a:r>
            <a:r>
              <a:rPr lang="de-CH" sz="1800" dirty="0">
                <a:solidFill>
                  <a:prstClr val="black"/>
                </a:solidFill>
                <a:cs typeface="Arial" pitchFamily="34" charset="0"/>
              </a:rPr>
              <a:t> N(t=0) = N</a:t>
            </a:r>
            <a:r>
              <a:rPr lang="de-CH" sz="1800" baseline="-25000" dirty="0">
                <a:solidFill>
                  <a:prstClr val="black"/>
                </a:solidFill>
                <a:cs typeface="Arial" pitchFamily="34" charset="0"/>
              </a:rPr>
              <a:t>0</a:t>
            </a:r>
            <a:endParaRPr lang="en-GB" sz="1800" baseline="-25000" dirty="0">
              <a:solidFill>
                <a:prstClr val="black"/>
              </a:solidFill>
              <a:cs typeface="Arial" pitchFamily="34" charset="0"/>
            </a:endParaRPr>
          </a:p>
        </p:txBody>
      </p:sp>
    </p:spTree>
    <p:extLst>
      <p:ext uri="{BB962C8B-B14F-4D97-AF65-F5344CB8AC3E}">
        <p14:creationId xmlns:p14="http://schemas.microsoft.com/office/powerpoint/2010/main" val="1842260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500"/>
                                        <p:tgtEl>
                                          <p:spTgt spid="1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P spid="6" grpId="0"/>
      <p:bldP spid="7" grpId="0"/>
      <p:bldP spid="9" grpId="0" animBg="1"/>
      <p:bldP spid="10" grpId="0"/>
      <p:bldP spid="12" grpId="0"/>
      <p:bldP spid="14" grpId="0"/>
      <p:bldP spid="15" grpId="0" animBg="1"/>
      <p:bldP spid="16" grpId="0" animBg="1"/>
      <p:bldP spid="17" grpId="0"/>
      <p:bldP spid="18" grpId="0" animBg="1"/>
      <p:bldP spid="19"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1380" name="Text Box 4"/>
          <p:cNvSpPr txBox="1">
            <a:spLocks noChangeArrowheads="1"/>
          </p:cNvSpPr>
          <p:nvPr/>
        </p:nvSpPr>
        <p:spPr bwMode="auto">
          <a:xfrm>
            <a:off x="1042988" y="-26988"/>
            <a:ext cx="7272337"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de-CH" sz="2800">
                <a:solidFill>
                  <a:srgbClr val="FFFFFF"/>
                </a:solidFill>
              </a:rPr>
              <a:t>Main accelerator chain at CERN</a:t>
            </a:r>
            <a:br>
              <a:rPr lang="de-CH" sz="2800">
                <a:solidFill>
                  <a:srgbClr val="FFFFFF"/>
                </a:solidFill>
              </a:rPr>
            </a:br>
            <a:r>
              <a:rPr lang="de-CH" sz="2000">
                <a:solidFill>
                  <a:srgbClr val="FFFFFF"/>
                </a:solidFill>
              </a:rPr>
              <a:t>(low-energy part)</a:t>
            </a:r>
            <a:endParaRPr lang="en-US" sz="2000">
              <a:solidFill>
                <a:srgbClr val="FFFFFF"/>
              </a:solidFill>
            </a:endParaRPr>
          </a:p>
        </p:txBody>
      </p:sp>
      <p:sp>
        <p:nvSpPr>
          <p:cNvPr id="101382" name="Text Box 6"/>
          <p:cNvSpPr txBox="1">
            <a:spLocks noChangeArrowheads="1"/>
          </p:cNvSpPr>
          <p:nvPr/>
        </p:nvSpPr>
        <p:spPr bwMode="auto">
          <a:xfrm>
            <a:off x="1287243" y="4889501"/>
            <a:ext cx="23481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de-CH" sz="1800" dirty="0">
                <a:solidFill>
                  <a:srgbClr val="FFFFFF"/>
                </a:solidFill>
              </a:rPr>
              <a:t>LINAC (160 </a:t>
            </a:r>
            <a:r>
              <a:rPr lang="de-CH" sz="1800" dirty="0" err="1">
                <a:solidFill>
                  <a:srgbClr val="FFFFFF"/>
                </a:solidFill>
              </a:rPr>
              <a:t>MeV</a:t>
            </a:r>
            <a:r>
              <a:rPr lang="de-CH" sz="1800" dirty="0">
                <a:solidFill>
                  <a:srgbClr val="FFFFFF"/>
                </a:solidFill>
              </a:rPr>
              <a:t>)</a:t>
            </a:r>
            <a:endParaRPr lang="en-US" sz="1800" dirty="0">
              <a:solidFill>
                <a:srgbClr val="FFFFFF"/>
              </a:solidFill>
            </a:endParaRPr>
          </a:p>
        </p:txBody>
      </p:sp>
      <p:sp>
        <p:nvSpPr>
          <p:cNvPr id="3076" name="Line 8"/>
          <p:cNvSpPr>
            <a:spLocks noChangeShapeType="1"/>
          </p:cNvSpPr>
          <p:nvPr/>
        </p:nvSpPr>
        <p:spPr bwMode="auto">
          <a:xfrm flipV="1">
            <a:off x="900113" y="3716338"/>
            <a:ext cx="2232025" cy="15843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3077" name="Oval 9"/>
          <p:cNvSpPr>
            <a:spLocks noChangeArrowheads="1"/>
          </p:cNvSpPr>
          <p:nvPr/>
        </p:nvSpPr>
        <p:spPr bwMode="auto">
          <a:xfrm>
            <a:off x="1979613" y="2635250"/>
            <a:ext cx="1295400" cy="1295400"/>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solidFill>
                <a:srgbClr val="FFFFFF"/>
              </a:solidFill>
              <a:latin typeface="Tahoma" pitchFamily="34" charset="0"/>
            </a:endParaRPr>
          </a:p>
        </p:txBody>
      </p:sp>
      <p:sp>
        <p:nvSpPr>
          <p:cNvPr id="3078" name="Line 10"/>
          <p:cNvSpPr>
            <a:spLocks noChangeShapeType="1"/>
          </p:cNvSpPr>
          <p:nvPr/>
        </p:nvSpPr>
        <p:spPr bwMode="auto">
          <a:xfrm>
            <a:off x="2195513" y="3787775"/>
            <a:ext cx="3024187" cy="16557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3079" name="Oval 11"/>
          <p:cNvSpPr>
            <a:spLocks noChangeArrowheads="1"/>
          </p:cNvSpPr>
          <p:nvPr/>
        </p:nvSpPr>
        <p:spPr bwMode="auto">
          <a:xfrm>
            <a:off x="3995738" y="1627188"/>
            <a:ext cx="4464050" cy="4032250"/>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solidFill>
                <a:srgbClr val="FFFFFF"/>
              </a:solidFill>
              <a:latin typeface="Tahoma" pitchFamily="34" charset="0"/>
            </a:endParaRPr>
          </a:p>
        </p:txBody>
      </p:sp>
      <p:sp>
        <p:nvSpPr>
          <p:cNvPr id="101388" name="Oval 12"/>
          <p:cNvSpPr>
            <a:spLocks noChangeArrowheads="1"/>
          </p:cNvSpPr>
          <p:nvPr/>
        </p:nvSpPr>
        <p:spPr bwMode="auto">
          <a:xfrm>
            <a:off x="900113" y="5229225"/>
            <a:ext cx="92075" cy="92075"/>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101389" name="Oval 13"/>
          <p:cNvSpPr>
            <a:spLocks noChangeArrowheads="1"/>
          </p:cNvSpPr>
          <p:nvPr/>
        </p:nvSpPr>
        <p:spPr bwMode="auto">
          <a:xfrm>
            <a:off x="2987675" y="3716338"/>
            <a:ext cx="92075" cy="92075"/>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101390" name="Oval 14"/>
          <p:cNvSpPr>
            <a:spLocks noChangeArrowheads="1"/>
          </p:cNvSpPr>
          <p:nvPr/>
        </p:nvSpPr>
        <p:spPr bwMode="auto">
          <a:xfrm>
            <a:off x="2124075" y="3716338"/>
            <a:ext cx="92075" cy="92075"/>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101391" name="Oval 15"/>
          <p:cNvSpPr>
            <a:spLocks noChangeArrowheads="1"/>
          </p:cNvSpPr>
          <p:nvPr/>
        </p:nvSpPr>
        <p:spPr bwMode="auto">
          <a:xfrm>
            <a:off x="5292725" y="5443538"/>
            <a:ext cx="92075" cy="92075"/>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3084" name="Line 16"/>
          <p:cNvSpPr>
            <a:spLocks noChangeShapeType="1"/>
          </p:cNvSpPr>
          <p:nvPr/>
        </p:nvSpPr>
        <p:spPr bwMode="auto">
          <a:xfrm flipV="1">
            <a:off x="8388350" y="115888"/>
            <a:ext cx="936625" cy="40338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101393" name="Oval 17"/>
          <p:cNvSpPr>
            <a:spLocks noChangeArrowheads="1"/>
          </p:cNvSpPr>
          <p:nvPr/>
        </p:nvSpPr>
        <p:spPr bwMode="auto">
          <a:xfrm>
            <a:off x="8388350" y="3932238"/>
            <a:ext cx="92075" cy="92075"/>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3086" name="Line 18"/>
          <p:cNvSpPr>
            <a:spLocks noChangeShapeType="1"/>
          </p:cNvSpPr>
          <p:nvPr/>
        </p:nvSpPr>
        <p:spPr bwMode="auto">
          <a:xfrm>
            <a:off x="3924300" y="6092825"/>
            <a:ext cx="4535488"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3087" name="Text Box 19"/>
          <p:cNvSpPr txBox="1">
            <a:spLocks noChangeArrowheads="1"/>
          </p:cNvSpPr>
          <p:nvPr/>
        </p:nvSpPr>
        <p:spPr bwMode="auto">
          <a:xfrm>
            <a:off x="5076825" y="5732463"/>
            <a:ext cx="19431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en-US" sz="1800">
                <a:solidFill>
                  <a:srgbClr val="FFFFFF"/>
                </a:solidFill>
              </a:rPr>
              <a:t>200 m</a:t>
            </a:r>
          </a:p>
        </p:txBody>
      </p:sp>
      <p:sp>
        <p:nvSpPr>
          <p:cNvPr id="101396" name="Text Box 20"/>
          <p:cNvSpPr txBox="1">
            <a:spLocks noChangeArrowheads="1"/>
          </p:cNvSpPr>
          <p:nvPr/>
        </p:nvSpPr>
        <p:spPr bwMode="auto">
          <a:xfrm>
            <a:off x="-107950" y="3062288"/>
            <a:ext cx="21605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de-CH" sz="1800" dirty="0">
                <a:solidFill>
                  <a:srgbClr val="FFFFFF"/>
                </a:solidFill>
                <a:sym typeface="Wingdings" pitchFamily="2" charset="2"/>
              </a:rPr>
              <a:t>Booster (2.0 </a:t>
            </a:r>
            <a:r>
              <a:rPr lang="de-CH" sz="1800" dirty="0" err="1">
                <a:solidFill>
                  <a:srgbClr val="FFFFFF"/>
                </a:solidFill>
                <a:sym typeface="Wingdings" pitchFamily="2" charset="2"/>
              </a:rPr>
              <a:t>GeV</a:t>
            </a:r>
            <a:r>
              <a:rPr lang="de-CH" sz="1800" dirty="0">
                <a:solidFill>
                  <a:srgbClr val="FFFFFF"/>
                </a:solidFill>
                <a:sym typeface="Wingdings" pitchFamily="2" charset="2"/>
              </a:rPr>
              <a:t>)</a:t>
            </a:r>
            <a:endParaRPr lang="en-US" sz="1800" dirty="0">
              <a:solidFill>
                <a:srgbClr val="FFFFFF"/>
              </a:solidFill>
            </a:endParaRPr>
          </a:p>
        </p:txBody>
      </p:sp>
      <p:sp>
        <p:nvSpPr>
          <p:cNvPr id="101397" name="Text Box 21"/>
          <p:cNvSpPr txBox="1">
            <a:spLocks noChangeArrowheads="1"/>
          </p:cNvSpPr>
          <p:nvPr/>
        </p:nvSpPr>
        <p:spPr bwMode="auto">
          <a:xfrm>
            <a:off x="4572000" y="3355975"/>
            <a:ext cx="37449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de-CH" sz="1800">
                <a:solidFill>
                  <a:srgbClr val="FFFFFF"/>
                </a:solidFill>
                <a:sym typeface="Wingdings" pitchFamily="2" charset="2"/>
              </a:rPr>
              <a:t>  Proton Synchrotron (26 GeV/c)</a:t>
            </a:r>
            <a:endParaRPr lang="en-US" sz="1800">
              <a:solidFill>
                <a:srgbClr val="FFFFFF"/>
              </a:solidFill>
            </a:endParaRPr>
          </a:p>
        </p:txBody>
      </p:sp>
      <p:pic>
        <p:nvPicPr>
          <p:cNvPr id="101404" name="Picture 28" descr="BR01_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31750"/>
            <a:ext cx="3168650" cy="253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408" name="Picture 32" descr="991201_me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157" y="0"/>
            <a:ext cx="3384550"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AA9C1582-C5D5-4C1D-A26F-36EEE03FEE14}" type="slidenum">
              <a:rPr lang="en-US" smtClean="0">
                <a:solidFill>
                  <a:srgbClr val="FFFFFF"/>
                </a:solidFill>
              </a:rPr>
              <a:pPr>
                <a:defRPr/>
              </a:pPr>
              <a:t>6</a:t>
            </a:fld>
            <a:endParaRPr lang="en-US">
              <a:solidFill>
                <a:srgbClr val="FFFFFF"/>
              </a:solidFill>
            </a:endParaRPr>
          </a:p>
        </p:txBody>
      </p:sp>
      <p:pic>
        <p:nvPicPr>
          <p:cNvPr id="3" name="Picture 2">
            <a:extLst>
              <a:ext uri="{FF2B5EF4-FFF2-40B4-BE49-F238E27FC236}">
                <a16:creationId xmlns:a16="http://schemas.microsoft.com/office/drawing/2014/main" id="{C5B9DC3B-8086-4B2A-9654-D5CEECE22E3D}"/>
              </a:ext>
            </a:extLst>
          </p:cNvPr>
          <p:cNvPicPr>
            <a:picLocks noChangeAspect="1"/>
          </p:cNvPicPr>
          <p:nvPr/>
        </p:nvPicPr>
        <p:blipFill rotWithShape="1">
          <a:blip r:embed="rId6"/>
          <a:srcRect t="3953"/>
          <a:stretch/>
        </p:blipFill>
        <p:spPr>
          <a:xfrm>
            <a:off x="116517" y="-36738"/>
            <a:ext cx="3394927" cy="2570162"/>
          </a:xfrm>
          <a:prstGeom prst="rect">
            <a:avLst/>
          </a:prstGeom>
        </p:spPr>
      </p:pic>
    </p:spTree>
    <p:custDataLst>
      <p:tags r:id="rId1"/>
    </p:custDataLst>
    <p:extLst>
      <p:ext uri="{BB962C8B-B14F-4D97-AF65-F5344CB8AC3E}">
        <p14:creationId xmlns:p14="http://schemas.microsoft.com/office/powerpoint/2010/main" val="4185782207"/>
      </p:ext>
    </p:extLst>
  </p:cSld>
  <p:clrMapOvr>
    <a:masterClrMapping/>
  </p:clrMapOvr>
  <p:transition advTm="75599"/>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accel="50000" decel="50000" fill="hold" grpId="0" nodeType="clickEffect">
                                  <p:stCondLst>
                                    <p:cond delay="0"/>
                                  </p:stCondLst>
                                  <p:childTnLst>
                                    <p:animMotion origin="layout" path="M -1.94444E-6 1.48148E-6 L 0.18629 -0.00185 " pathEditMode="relative" rAng="0" ptsTypes="AA">
                                      <p:cBhvr>
                                        <p:cTn id="6" dur="2000" fill="hold"/>
                                        <p:tgtEl>
                                          <p:spTgt spid="101380"/>
                                        </p:tgtEl>
                                        <p:attrNameLst>
                                          <p:attrName>ppt_x</p:attrName>
                                          <p:attrName>ppt_y</p:attrName>
                                        </p:attrNameLst>
                                      </p:cBhvr>
                                      <p:rCtr x="9306" y="-93"/>
                                    </p:animMotion>
                                  </p:childTnLst>
                                </p:cTn>
                              </p:par>
                              <p:par>
                                <p:cTn id="7" presetID="9" presetClass="entr" presetSubtype="0" fill="hold" nodeType="withEffect">
                                  <p:stCondLst>
                                    <p:cond delay="0"/>
                                  </p:stCondLst>
                                  <p:childTnLst>
                                    <p:set>
                                      <p:cBhvr>
                                        <p:cTn id="8" dur="1" fill="hold">
                                          <p:stCondLst>
                                            <p:cond delay="0"/>
                                          </p:stCondLst>
                                        </p:cTn>
                                        <p:tgtEl>
                                          <p:spTgt spid="101382">
                                            <p:txEl>
                                              <p:pRg st="0" end="0"/>
                                            </p:txEl>
                                          </p:spTgt>
                                        </p:tgtEl>
                                        <p:attrNameLst>
                                          <p:attrName>style.visibility</p:attrName>
                                        </p:attrNameLst>
                                      </p:cBhvr>
                                      <p:to>
                                        <p:strVal val="visible"/>
                                      </p:to>
                                    </p:set>
                                    <p:animEffect transition="in" filter="dissolve">
                                      <p:cBhvr>
                                        <p:cTn id="9" dur="500"/>
                                        <p:tgtEl>
                                          <p:spTgt spid="101382">
                                            <p:txEl>
                                              <p:pRg st="0" end="0"/>
                                            </p:txEl>
                                          </p:spTgt>
                                        </p:tgtEl>
                                      </p:cBhvr>
                                    </p:animEffect>
                                  </p:childTnLst>
                                </p:cTn>
                              </p:par>
                              <p:par>
                                <p:cTn id="10" presetID="56" presetClass="path" presetSubtype="0" repeatCount="indefinite" accel="50000" fill="hold" grpId="0" nodeType="withEffect">
                                  <p:stCondLst>
                                    <p:cond delay="0"/>
                                  </p:stCondLst>
                                  <p:childTnLst>
                                    <p:animMotion origin="layout" path="M 2.5E-6 -2.96296E-6 L 0.23194 -0.21921 " pathEditMode="relative" rAng="0" ptsTypes="AA">
                                      <p:cBhvr>
                                        <p:cTn id="11" dur="1000" fill="hold"/>
                                        <p:tgtEl>
                                          <p:spTgt spid="101388"/>
                                        </p:tgtEl>
                                        <p:attrNameLst>
                                          <p:attrName>ppt_x</p:attrName>
                                          <p:attrName>ppt_y</p:attrName>
                                        </p:attrNameLst>
                                      </p:cBhvr>
                                      <p:rCtr x="11597" y="-10972"/>
                                    </p:animMotion>
                                  </p:childTnLst>
                                </p:cTn>
                              </p:par>
                              <p:par>
                                <p:cTn id="12" presetID="10"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xit" presetSubtype="0" fill="hold" nodeType="clickEffect">
                                  <p:stCondLst>
                                    <p:cond delay="0"/>
                                  </p:stCondLst>
                                  <p:childTnLst>
                                    <p:animEffect transition="out" filter="dissolve">
                                      <p:cBhvr>
                                        <p:cTn id="18" dur="500"/>
                                        <p:tgtEl>
                                          <p:spTgt spid="3"/>
                                        </p:tgtEl>
                                      </p:cBhvr>
                                    </p:animEffect>
                                    <p:set>
                                      <p:cBhvr>
                                        <p:cTn id="19" dur="1" fill="hold">
                                          <p:stCondLst>
                                            <p:cond delay="499"/>
                                          </p:stCondLst>
                                        </p:cTn>
                                        <p:tgtEl>
                                          <p:spTgt spid="3"/>
                                        </p:tgtEl>
                                        <p:attrNameLst>
                                          <p:attrName>style.visibility</p:attrName>
                                        </p:attrNameLst>
                                      </p:cBhvr>
                                      <p:to>
                                        <p:strVal val="hidden"/>
                                      </p:to>
                                    </p:set>
                                  </p:childTnLst>
                                </p:cTn>
                              </p:par>
                              <p:par>
                                <p:cTn id="20" presetID="9" presetClass="entr" presetSubtype="0" fill="hold" nodeType="withEffect">
                                  <p:stCondLst>
                                    <p:cond delay="0"/>
                                  </p:stCondLst>
                                  <p:childTnLst>
                                    <p:set>
                                      <p:cBhvr>
                                        <p:cTn id="21" dur="1" fill="hold">
                                          <p:stCondLst>
                                            <p:cond delay="0"/>
                                          </p:stCondLst>
                                        </p:cTn>
                                        <p:tgtEl>
                                          <p:spTgt spid="101404"/>
                                        </p:tgtEl>
                                        <p:attrNameLst>
                                          <p:attrName>style.visibility</p:attrName>
                                        </p:attrNameLst>
                                      </p:cBhvr>
                                      <p:to>
                                        <p:strVal val="visible"/>
                                      </p:to>
                                    </p:set>
                                    <p:animEffect transition="in" filter="dissolve">
                                      <p:cBhvr>
                                        <p:cTn id="22" dur="500"/>
                                        <p:tgtEl>
                                          <p:spTgt spid="101404"/>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101389"/>
                                        </p:tgtEl>
                                        <p:attrNameLst>
                                          <p:attrName>style.visibility</p:attrName>
                                        </p:attrNameLst>
                                      </p:cBhvr>
                                      <p:to>
                                        <p:strVal val="visible"/>
                                      </p:to>
                                    </p:set>
                                  </p:childTnLst>
                                </p:cTn>
                              </p:par>
                              <p:par>
                                <p:cTn id="25" presetID="1" presetClass="path" presetSubtype="0" repeatCount="indefinite" fill="hold" grpId="1" nodeType="withEffect">
                                  <p:stCondLst>
                                    <p:cond delay="0"/>
                                  </p:stCondLst>
                                  <p:childTnLst>
                                    <p:animMotion origin="layout" path="M -0.04358 0.02477 C -0.00399 0.02477 0.0283 -0.01806 0.0283 -0.07014 C 0.0283 -0.12269 -0.00399 -0.16505 -0.04358 -0.16505 C -0.08316 -0.16505 -0.11528 -0.12269 -0.11528 -0.07014 C -0.11528 -0.01806 -0.08316 0.02477 -0.04358 0.02477 Z " pathEditMode="relative" rAng="0" ptsTypes="fffff">
                                      <p:cBhvr>
                                        <p:cTn id="26" dur="1000" fill="hold"/>
                                        <p:tgtEl>
                                          <p:spTgt spid="101389"/>
                                        </p:tgtEl>
                                        <p:attrNameLst>
                                          <p:attrName>ppt_x</p:attrName>
                                          <p:attrName>ppt_y</p:attrName>
                                        </p:attrNameLst>
                                      </p:cBhvr>
                                      <p:rCtr x="0" y="-9491"/>
                                    </p:animMotion>
                                  </p:childTnLst>
                                </p:cTn>
                              </p:par>
                              <p:par>
                                <p:cTn id="27" presetID="9" presetClass="entr" presetSubtype="0" fill="hold" nodeType="withEffect">
                                  <p:stCondLst>
                                    <p:cond delay="0"/>
                                  </p:stCondLst>
                                  <p:childTnLst>
                                    <p:set>
                                      <p:cBhvr>
                                        <p:cTn id="28" dur="1" fill="hold">
                                          <p:stCondLst>
                                            <p:cond delay="0"/>
                                          </p:stCondLst>
                                        </p:cTn>
                                        <p:tgtEl>
                                          <p:spTgt spid="101396">
                                            <p:txEl>
                                              <p:pRg st="0" end="0"/>
                                            </p:txEl>
                                          </p:spTgt>
                                        </p:tgtEl>
                                        <p:attrNameLst>
                                          <p:attrName>style.visibility</p:attrName>
                                        </p:attrNameLst>
                                      </p:cBhvr>
                                      <p:to>
                                        <p:strVal val="visible"/>
                                      </p:to>
                                    </p:set>
                                    <p:animEffect transition="in" filter="dissolve">
                                      <p:cBhvr>
                                        <p:cTn id="29" dur="500"/>
                                        <p:tgtEl>
                                          <p:spTgt spid="101396">
                                            <p:txEl>
                                              <p:pRg st="0" end="0"/>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01390"/>
                                        </p:tgtEl>
                                        <p:attrNameLst>
                                          <p:attrName>style.visibility</p:attrName>
                                        </p:attrNameLst>
                                      </p:cBhvr>
                                      <p:to>
                                        <p:strVal val="visible"/>
                                      </p:to>
                                    </p:set>
                                  </p:childTnLst>
                                </p:cTn>
                              </p:par>
                              <p:par>
                                <p:cTn id="34" presetID="49" presetClass="path" presetSubtype="0" repeatCount="indefinite" fill="hold" grpId="1" nodeType="withEffect">
                                  <p:stCondLst>
                                    <p:cond delay="0"/>
                                  </p:stCondLst>
                                  <p:childTnLst>
                                    <p:animMotion origin="layout" path="M 0.00277 0.0037 L 0.33784 0.2493 " pathEditMode="relative" rAng="0" ptsTypes="AA">
                                      <p:cBhvr>
                                        <p:cTn id="35" dur="1000" fill="hold"/>
                                        <p:tgtEl>
                                          <p:spTgt spid="101390"/>
                                        </p:tgtEl>
                                        <p:attrNameLst>
                                          <p:attrName>ppt_x</p:attrName>
                                          <p:attrName>ppt_y</p:attrName>
                                        </p:attrNameLst>
                                      </p:cBhvr>
                                      <p:rCtr x="16753" y="12269"/>
                                    </p:animMotion>
                                  </p:childTnLst>
                                </p:cTn>
                              </p:par>
                            </p:childTnLst>
                          </p:cTn>
                        </p:par>
                        <p:par>
                          <p:cTn id="36" fill="hold" nodeType="afterGroup">
                            <p:stCondLst>
                              <p:cond delay="1000"/>
                            </p:stCondLst>
                            <p:childTnLst>
                              <p:par>
                                <p:cTn id="37" presetID="9" presetClass="exit" presetSubtype="0" fill="hold" nodeType="afterEffect">
                                  <p:stCondLst>
                                    <p:cond delay="0"/>
                                  </p:stCondLst>
                                  <p:childTnLst>
                                    <p:animEffect transition="out" filter="dissolve">
                                      <p:cBhvr>
                                        <p:cTn id="38" dur="500"/>
                                        <p:tgtEl>
                                          <p:spTgt spid="101404"/>
                                        </p:tgtEl>
                                      </p:cBhvr>
                                    </p:animEffect>
                                    <p:set>
                                      <p:cBhvr>
                                        <p:cTn id="39" dur="1" fill="hold">
                                          <p:stCondLst>
                                            <p:cond delay="499"/>
                                          </p:stCondLst>
                                        </p:cTn>
                                        <p:tgtEl>
                                          <p:spTgt spid="101404"/>
                                        </p:tgtEl>
                                        <p:attrNameLst>
                                          <p:attrName>style.visibility</p:attrName>
                                        </p:attrNameLst>
                                      </p:cBhvr>
                                      <p:to>
                                        <p:strVal val="hidden"/>
                                      </p:to>
                                    </p:set>
                                  </p:childTnLst>
                                </p:cTn>
                              </p:par>
                              <p:par>
                                <p:cTn id="40" presetID="9" presetClass="entr" presetSubtype="0" fill="hold" nodeType="withEffect">
                                  <p:stCondLst>
                                    <p:cond delay="0"/>
                                  </p:stCondLst>
                                  <p:childTnLst>
                                    <p:set>
                                      <p:cBhvr>
                                        <p:cTn id="41" dur="1" fill="hold">
                                          <p:stCondLst>
                                            <p:cond delay="0"/>
                                          </p:stCondLst>
                                        </p:cTn>
                                        <p:tgtEl>
                                          <p:spTgt spid="101408"/>
                                        </p:tgtEl>
                                        <p:attrNameLst>
                                          <p:attrName>style.visibility</p:attrName>
                                        </p:attrNameLst>
                                      </p:cBhvr>
                                      <p:to>
                                        <p:strVal val="visible"/>
                                      </p:to>
                                    </p:set>
                                    <p:animEffect transition="in" filter="dissolve">
                                      <p:cBhvr>
                                        <p:cTn id="42" dur="500"/>
                                        <p:tgtEl>
                                          <p:spTgt spid="101408"/>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101391"/>
                                        </p:tgtEl>
                                        <p:attrNameLst>
                                          <p:attrName>style.visibility</p:attrName>
                                        </p:attrNameLst>
                                      </p:cBhvr>
                                      <p:to>
                                        <p:strVal val="visible"/>
                                      </p:to>
                                    </p:set>
                                  </p:childTnLst>
                                </p:cTn>
                              </p:par>
                              <p:par>
                                <p:cTn id="45" presetID="1" presetClass="path" presetSubtype="0" repeatCount="indefinite" fill="hold" grpId="1" nodeType="withEffect">
                                  <p:stCondLst>
                                    <p:cond delay="0"/>
                                  </p:stCondLst>
                                  <p:childTnLst>
                                    <p:animMotion origin="layout" path="M 0.09688 0.02477 C 0.2316 0.02477 0.34132 -0.10741 0.34132 -0.26921 C 0.34132 -0.43171 0.2316 -0.5632 0.09688 -0.5632 C -0.03784 -0.5632 -0.14687 -0.43171 -0.14687 -0.26921 C -0.14687 -0.10741 -0.03784 0.02477 0.09688 0.02477 Z " pathEditMode="relative" rAng="0" ptsTypes="fffff">
                                      <p:cBhvr>
                                        <p:cTn id="46" dur="1000" fill="hold"/>
                                        <p:tgtEl>
                                          <p:spTgt spid="101391"/>
                                        </p:tgtEl>
                                        <p:attrNameLst>
                                          <p:attrName>ppt_x</p:attrName>
                                          <p:attrName>ppt_y</p:attrName>
                                        </p:attrNameLst>
                                      </p:cBhvr>
                                      <p:rCtr x="35" y="-29398"/>
                                    </p:animMotion>
                                  </p:childTnLst>
                                </p:cTn>
                              </p:par>
                              <p:par>
                                <p:cTn id="47" presetID="9" presetClass="entr" presetSubtype="0" fill="hold" nodeType="withEffect">
                                  <p:stCondLst>
                                    <p:cond delay="0"/>
                                  </p:stCondLst>
                                  <p:childTnLst>
                                    <p:set>
                                      <p:cBhvr>
                                        <p:cTn id="48" dur="1" fill="hold">
                                          <p:stCondLst>
                                            <p:cond delay="0"/>
                                          </p:stCondLst>
                                        </p:cTn>
                                        <p:tgtEl>
                                          <p:spTgt spid="101397">
                                            <p:txEl>
                                              <p:pRg st="0" end="0"/>
                                            </p:txEl>
                                          </p:spTgt>
                                        </p:tgtEl>
                                        <p:attrNameLst>
                                          <p:attrName>style.visibility</p:attrName>
                                        </p:attrNameLst>
                                      </p:cBhvr>
                                      <p:to>
                                        <p:strVal val="visible"/>
                                      </p:to>
                                    </p:set>
                                    <p:animEffect transition="in" filter="dissolve">
                                      <p:cBhvr>
                                        <p:cTn id="49" dur="500"/>
                                        <p:tgtEl>
                                          <p:spTgt spid="101397">
                                            <p:txEl>
                                              <p:pRg st="0" end="0"/>
                                            </p:txEl>
                                          </p:spTgt>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01393"/>
                                        </p:tgtEl>
                                        <p:attrNameLst>
                                          <p:attrName>style.visibility</p:attrName>
                                        </p:attrNameLst>
                                      </p:cBhvr>
                                      <p:to>
                                        <p:strVal val="visible"/>
                                      </p:to>
                                    </p:set>
                                  </p:childTnLst>
                                </p:cTn>
                              </p:par>
                              <p:par>
                                <p:cTn id="54" presetID="56" presetClass="path" presetSubtype="0" repeatCount="indefinite" fill="hold" grpId="1" nodeType="withEffect">
                                  <p:stCondLst>
                                    <p:cond delay="0"/>
                                  </p:stCondLst>
                                  <p:childTnLst>
                                    <p:animMotion origin="layout" path="M 4.16667E-6 -2.59259E-6 L 0.21545 -1.2456 " pathEditMode="relative" rAng="0" ptsTypes="AA">
                                      <p:cBhvr>
                                        <p:cTn id="55" dur="1000" fill="hold"/>
                                        <p:tgtEl>
                                          <p:spTgt spid="101393"/>
                                        </p:tgtEl>
                                        <p:attrNameLst>
                                          <p:attrName>ppt_x</p:attrName>
                                          <p:attrName>ppt_y</p:attrName>
                                        </p:attrNameLst>
                                      </p:cBhvr>
                                      <p:rCtr x="10764" y="-622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0" grpId="0"/>
      <p:bldP spid="101388" grpId="0" animBg="1"/>
      <p:bldP spid="101389" grpId="0" animBg="1"/>
      <p:bldP spid="101389" grpId="1" animBg="1"/>
      <p:bldP spid="101390" grpId="0" animBg="1"/>
      <p:bldP spid="101390" grpId="1" animBg="1"/>
      <p:bldP spid="101391" grpId="0" animBg="1"/>
      <p:bldP spid="101391" grpId="1" animBg="1"/>
      <p:bldP spid="101393" grpId="0" animBg="1"/>
      <p:bldP spid="101393" grpId="1"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496E42BD-80F3-483F-9214-E19D2C12E337}" type="slidenum">
              <a:rPr lang="en-US" smtClean="0">
                <a:solidFill>
                  <a:srgbClr val="04617B">
                    <a:shade val="90000"/>
                  </a:srgbClr>
                </a:solidFill>
              </a:rPr>
              <a:pPr>
                <a:defRPr/>
              </a:pPr>
              <a:t>60</a:t>
            </a:fld>
            <a:endParaRPr lang="en-US">
              <a:solidFill>
                <a:srgbClr val="04617B">
                  <a:shade val="90000"/>
                </a:srgbClr>
              </a:solidFill>
            </a:endParaRPr>
          </a:p>
        </p:txBody>
      </p:sp>
      <p:sp>
        <p:nvSpPr>
          <p:cNvPr id="5" name="TextBox 4"/>
          <p:cNvSpPr txBox="1"/>
          <p:nvPr/>
        </p:nvSpPr>
        <p:spPr>
          <a:xfrm>
            <a:off x="1547664" y="260648"/>
            <a:ext cx="6048672" cy="461665"/>
          </a:xfrm>
          <a:prstGeom prst="rect">
            <a:avLst/>
          </a:prstGeom>
          <a:noFill/>
        </p:spPr>
        <p:txBody>
          <a:bodyPr wrap="square" rtlCol="0">
            <a:spAutoFit/>
          </a:bodyPr>
          <a:lstStyle/>
          <a:p>
            <a:pPr algn="ctr"/>
            <a:r>
              <a:rPr lang="en-US" b="1" dirty="0"/>
              <a:t>General production-decay chains</a:t>
            </a:r>
          </a:p>
        </p:txBody>
      </p:sp>
      <p:sp>
        <p:nvSpPr>
          <p:cNvPr id="6" name="TextBox 5"/>
          <p:cNvSpPr txBox="1"/>
          <p:nvPr/>
        </p:nvSpPr>
        <p:spPr>
          <a:xfrm>
            <a:off x="179512" y="908720"/>
            <a:ext cx="8640960" cy="369332"/>
          </a:xfrm>
          <a:prstGeom prst="rect">
            <a:avLst/>
          </a:prstGeom>
          <a:noFill/>
        </p:spPr>
        <p:txBody>
          <a:bodyPr wrap="square" rtlCol="0">
            <a:spAutoFit/>
          </a:bodyPr>
          <a:lstStyle/>
          <a:p>
            <a:pPr marL="285750" indent="-285750">
              <a:buFont typeface="Arial" panose="020B0604020202020204" pitchFamily="34" charset="0"/>
              <a:buChar char="•"/>
            </a:pPr>
            <a:r>
              <a:rPr lang="en-US" sz="1800" dirty="0"/>
              <a:t>A decay of an isotope can result in a chain (even several chains) of decays</a:t>
            </a:r>
          </a:p>
        </p:txBody>
      </p:sp>
      <p:sp>
        <p:nvSpPr>
          <p:cNvPr id="8" name="TextBox 7"/>
          <p:cNvSpPr txBox="1"/>
          <p:nvPr/>
        </p:nvSpPr>
        <p:spPr>
          <a:xfrm>
            <a:off x="221968" y="5445224"/>
            <a:ext cx="8670512" cy="646331"/>
          </a:xfrm>
          <a:prstGeom prst="rect">
            <a:avLst/>
          </a:prstGeom>
          <a:noFill/>
        </p:spPr>
        <p:txBody>
          <a:bodyPr wrap="square" rtlCol="0">
            <a:spAutoFit/>
          </a:bodyPr>
          <a:lstStyle/>
          <a:p>
            <a:pPr marL="285750" indent="-285750">
              <a:buFont typeface="Arial" panose="020B0604020202020204" pitchFamily="34" charset="0"/>
              <a:buChar char="•"/>
            </a:pPr>
            <a:r>
              <a:rPr lang="en-US" sz="1800" dirty="0"/>
              <a:t>Beside production via decay some or even all isotopes can be produced by external production processes. E.g.: activation of materials in accelerators.</a:t>
            </a:r>
          </a:p>
        </p:txBody>
      </p:sp>
      <p:grpSp>
        <p:nvGrpSpPr>
          <p:cNvPr id="26" name="Group 25"/>
          <p:cNvGrpSpPr/>
          <p:nvPr/>
        </p:nvGrpSpPr>
        <p:grpSpPr>
          <a:xfrm>
            <a:off x="221968" y="1440489"/>
            <a:ext cx="6137432" cy="3816424"/>
            <a:chOff x="221968" y="1440489"/>
            <a:chExt cx="6137432" cy="3816424"/>
          </a:xfrm>
        </p:grpSpPr>
        <p:pic>
          <p:nvPicPr>
            <p:cNvPr id="1218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968" y="1440489"/>
              <a:ext cx="6137432" cy="381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475656" y="1455167"/>
              <a:ext cx="3345198" cy="369332"/>
            </a:xfrm>
            <a:prstGeom prst="rect">
              <a:avLst/>
            </a:prstGeom>
            <a:solidFill>
              <a:schemeClr val="bg1"/>
            </a:solidFill>
          </p:spPr>
          <p:txBody>
            <a:bodyPr wrap="square" rtlCol="0">
              <a:spAutoFit/>
            </a:bodyPr>
            <a:lstStyle/>
            <a:p>
              <a:r>
                <a:rPr lang="en-US" sz="1800" dirty="0"/>
                <a:t>Uranium-Radium decay chain</a:t>
              </a:r>
            </a:p>
          </p:txBody>
        </p:sp>
      </p:grpSp>
      <p:sp>
        <p:nvSpPr>
          <p:cNvPr id="27" name="TextBox 26"/>
          <p:cNvSpPr txBox="1"/>
          <p:nvPr/>
        </p:nvSpPr>
        <p:spPr>
          <a:xfrm>
            <a:off x="7020272" y="2420888"/>
            <a:ext cx="2304256" cy="1477328"/>
          </a:xfrm>
          <a:prstGeom prst="rect">
            <a:avLst/>
          </a:prstGeom>
          <a:noFill/>
        </p:spPr>
        <p:txBody>
          <a:bodyPr wrap="square" rtlCol="0">
            <a:spAutoFit/>
          </a:bodyPr>
          <a:lstStyle/>
          <a:p>
            <a:r>
              <a:rPr lang="en-US" sz="1800" dirty="0"/>
              <a:t>Each possible chain in this tree can be described by coupled differential equations</a:t>
            </a:r>
          </a:p>
        </p:txBody>
      </p:sp>
      <p:grpSp>
        <p:nvGrpSpPr>
          <p:cNvPr id="2" name="Group 1"/>
          <p:cNvGrpSpPr/>
          <p:nvPr/>
        </p:nvGrpSpPr>
        <p:grpSpPr>
          <a:xfrm>
            <a:off x="1502613" y="1849087"/>
            <a:ext cx="5589667" cy="2660033"/>
            <a:chOff x="1502613" y="1849087"/>
            <a:chExt cx="5589667" cy="2660033"/>
          </a:xfrm>
        </p:grpSpPr>
        <p:grpSp>
          <p:nvGrpSpPr>
            <p:cNvPr id="20" name="Group 19"/>
            <p:cNvGrpSpPr/>
            <p:nvPr/>
          </p:nvGrpSpPr>
          <p:grpSpPr>
            <a:xfrm>
              <a:off x="1502613" y="2353143"/>
              <a:ext cx="4941595" cy="2155977"/>
              <a:chOff x="1502613" y="2353143"/>
              <a:chExt cx="4941595" cy="2155977"/>
            </a:xfrm>
          </p:grpSpPr>
          <p:sp>
            <p:nvSpPr>
              <p:cNvPr id="9" name="TextBox 8"/>
              <p:cNvSpPr txBox="1"/>
              <p:nvPr/>
            </p:nvSpPr>
            <p:spPr>
              <a:xfrm>
                <a:off x="5580112" y="2555612"/>
                <a:ext cx="864096" cy="369332"/>
              </a:xfrm>
              <a:prstGeom prst="rect">
                <a:avLst/>
              </a:prstGeom>
              <a:noFill/>
            </p:spPr>
            <p:txBody>
              <a:bodyPr wrap="square" rtlCol="0">
                <a:spAutoFit/>
              </a:bodyPr>
              <a:lstStyle/>
              <a:p>
                <a:r>
                  <a:rPr lang="en-US" sz="1800" dirty="0"/>
                  <a:t>P</a:t>
                </a:r>
                <a:r>
                  <a:rPr lang="en-US" sz="1800" baseline="-25000" dirty="0"/>
                  <a:t>Th-234</a:t>
                </a:r>
              </a:p>
            </p:txBody>
          </p:sp>
          <p:sp>
            <p:nvSpPr>
              <p:cNvPr id="11" name="TextBox 10"/>
              <p:cNvSpPr txBox="1"/>
              <p:nvPr/>
            </p:nvSpPr>
            <p:spPr>
              <a:xfrm>
                <a:off x="4499992" y="2895327"/>
                <a:ext cx="936104" cy="369332"/>
              </a:xfrm>
              <a:prstGeom prst="rect">
                <a:avLst/>
              </a:prstGeom>
              <a:noFill/>
            </p:spPr>
            <p:txBody>
              <a:bodyPr wrap="square" rtlCol="0">
                <a:spAutoFit/>
              </a:bodyPr>
              <a:lstStyle/>
              <a:p>
                <a:r>
                  <a:rPr lang="en-US" sz="1800" dirty="0"/>
                  <a:t>P</a:t>
                </a:r>
                <a:r>
                  <a:rPr lang="en-US" sz="1800" baseline="-25000" dirty="0"/>
                  <a:t>ra-226</a:t>
                </a:r>
              </a:p>
            </p:txBody>
          </p:sp>
          <p:sp>
            <p:nvSpPr>
              <p:cNvPr id="12" name="TextBox 11"/>
              <p:cNvSpPr txBox="1"/>
              <p:nvPr/>
            </p:nvSpPr>
            <p:spPr>
              <a:xfrm>
                <a:off x="3851920" y="3429000"/>
                <a:ext cx="1512168" cy="369332"/>
              </a:xfrm>
              <a:prstGeom prst="rect">
                <a:avLst/>
              </a:prstGeom>
              <a:noFill/>
            </p:spPr>
            <p:txBody>
              <a:bodyPr wrap="square" rtlCol="0">
                <a:spAutoFit/>
              </a:bodyPr>
              <a:lstStyle/>
              <a:p>
                <a:r>
                  <a:rPr lang="en-US" sz="1800" dirty="0"/>
                  <a:t>P</a:t>
                </a:r>
                <a:r>
                  <a:rPr lang="en-US" sz="1800" baseline="-25000" dirty="0"/>
                  <a:t>Rn-222</a:t>
                </a:r>
              </a:p>
            </p:txBody>
          </p:sp>
          <p:sp>
            <p:nvSpPr>
              <p:cNvPr id="13" name="TextBox 12"/>
              <p:cNvSpPr txBox="1"/>
              <p:nvPr/>
            </p:nvSpPr>
            <p:spPr>
              <a:xfrm>
                <a:off x="2727190" y="4139788"/>
                <a:ext cx="980714" cy="369332"/>
              </a:xfrm>
              <a:prstGeom prst="rect">
                <a:avLst/>
              </a:prstGeom>
              <a:noFill/>
            </p:spPr>
            <p:txBody>
              <a:bodyPr wrap="square" rtlCol="0">
                <a:spAutoFit/>
              </a:bodyPr>
              <a:lstStyle/>
              <a:p>
                <a:r>
                  <a:rPr lang="en-US" sz="1800" dirty="0"/>
                  <a:t>P</a:t>
                </a:r>
                <a:r>
                  <a:rPr lang="en-US" sz="1800" baseline="-25000" dirty="0"/>
                  <a:t>Pb-214</a:t>
                </a:r>
              </a:p>
            </p:txBody>
          </p:sp>
          <p:sp>
            <p:nvSpPr>
              <p:cNvPr id="14" name="TextBox 13"/>
              <p:cNvSpPr txBox="1"/>
              <p:nvPr/>
            </p:nvSpPr>
            <p:spPr>
              <a:xfrm>
                <a:off x="1502613" y="2880584"/>
                <a:ext cx="965599" cy="369332"/>
              </a:xfrm>
              <a:prstGeom prst="rect">
                <a:avLst/>
              </a:prstGeom>
              <a:noFill/>
            </p:spPr>
            <p:txBody>
              <a:bodyPr wrap="square" rtlCol="0">
                <a:spAutoFit/>
              </a:bodyPr>
              <a:lstStyle/>
              <a:p>
                <a:r>
                  <a:rPr lang="en-US" sz="1800" dirty="0"/>
                  <a:t>P</a:t>
                </a:r>
                <a:r>
                  <a:rPr lang="en-US" sz="1800" baseline="-25000" dirty="0"/>
                  <a:t>Po-210</a:t>
                </a:r>
              </a:p>
            </p:txBody>
          </p:sp>
          <p:sp>
            <p:nvSpPr>
              <p:cNvPr id="17" name="Down Arrow 16"/>
              <p:cNvSpPr/>
              <p:nvPr/>
            </p:nvSpPr>
            <p:spPr>
              <a:xfrm>
                <a:off x="1619672" y="3264659"/>
                <a:ext cx="144016" cy="3490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rot="13689024">
                <a:off x="5496024" y="2440207"/>
                <a:ext cx="302615" cy="128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rot="13689024">
                <a:off x="4281465" y="2872255"/>
                <a:ext cx="302615" cy="128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rot="13689024">
                <a:off x="3633393" y="3376311"/>
                <a:ext cx="302615" cy="128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13689024">
                <a:off x="3047752" y="3808359"/>
                <a:ext cx="302615" cy="128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3303254" y="3933056"/>
                <a:ext cx="980714" cy="369332"/>
              </a:xfrm>
              <a:prstGeom prst="rect">
                <a:avLst/>
              </a:prstGeom>
              <a:noFill/>
            </p:spPr>
            <p:txBody>
              <a:bodyPr wrap="square" rtlCol="0">
                <a:spAutoFit/>
              </a:bodyPr>
              <a:lstStyle/>
              <a:p>
                <a:r>
                  <a:rPr lang="en-US" sz="1800" dirty="0"/>
                  <a:t>P</a:t>
                </a:r>
                <a:r>
                  <a:rPr lang="en-US" sz="1800" baseline="-25000" dirty="0"/>
                  <a:t>Po-218</a:t>
                </a:r>
              </a:p>
            </p:txBody>
          </p:sp>
          <p:sp>
            <p:nvSpPr>
              <p:cNvPr id="25" name="Right Arrow 24"/>
              <p:cNvSpPr/>
              <p:nvPr/>
            </p:nvSpPr>
            <p:spPr>
              <a:xfrm rot="12124221">
                <a:off x="2481265" y="4145289"/>
                <a:ext cx="302615" cy="128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p:cNvSpPr txBox="1"/>
            <p:nvPr/>
          </p:nvSpPr>
          <p:spPr>
            <a:xfrm>
              <a:off x="6228184" y="2051556"/>
              <a:ext cx="864096" cy="369332"/>
            </a:xfrm>
            <a:prstGeom prst="rect">
              <a:avLst/>
            </a:prstGeom>
            <a:noFill/>
          </p:spPr>
          <p:txBody>
            <a:bodyPr wrap="square" rtlCol="0">
              <a:spAutoFit/>
            </a:bodyPr>
            <a:lstStyle/>
            <a:p>
              <a:r>
                <a:rPr lang="en-US" sz="1800" dirty="0"/>
                <a:t>P</a:t>
              </a:r>
              <a:r>
                <a:rPr lang="en-US" sz="1800" baseline="-25000" dirty="0"/>
                <a:t>U-238</a:t>
              </a:r>
            </a:p>
          </p:txBody>
        </p:sp>
        <p:sp>
          <p:nvSpPr>
            <p:cNvPr id="29" name="Right Arrow 28"/>
            <p:cNvSpPr/>
            <p:nvPr/>
          </p:nvSpPr>
          <p:spPr>
            <a:xfrm rot="13689024">
              <a:off x="6144096" y="1936151"/>
              <a:ext cx="302615" cy="128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3797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61</a:t>
            </a:fld>
            <a:endParaRPr lang="en-US">
              <a:solidFill>
                <a:srgbClr val="04617B">
                  <a:shade val="90000"/>
                </a:srgbClr>
              </a:solidFill>
            </a:endParaRPr>
          </a:p>
        </p:txBody>
      </p:sp>
      <p:grpSp>
        <p:nvGrpSpPr>
          <p:cNvPr id="29" name="Group 28"/>
          <p:cNvGrpSpPr/>
          <p:nvPr/>
        </p:nvGrpSpPr>
        <p:grpSpPr>
          <a:xfrm>
            <a:off x="203359" y="1556792"/>
            <a:ext cx="4810484" cy="3675152"/>
            <a:chOff x="203359" y="1010426"/>
            <a:chExt cx="4810484" cy="3675152"/>
          </a:xfrm>
        </p:grpSpPr>
        <mc:AlternateContent xmlns:mc="http://schemas.openxmlformats.org/markup-compatibility/2006" xmlns:a14="http://schemas.microsoft.com/office/drawing/2010/main">
          <mc:Choice Requires="a14">
            <p:sp>
              <p:nvSpPr>
                <p:cNvPr id="3" name="TextBox 2"/>
                <p:cNvSpPr txBox="1"/>
                <p:nvPr/>
              </p:nvSpPr>
              <p:spPr>
                <a:xfrm>
                  <a:off x="251520" y="1010426"/>
                  <a:ext cx="2058833"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1</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1</m:t>
                            </m:r>
                          </m:sub>
                        </m:sSub>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1</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1</m:t>
                            </m:r>
                          </m:sub>
                        </m:sSub>
                      </m:oMath>
                    </m:oMathPara>
                  </a14:m>
                  <a:endParaRPr lang="en-US" sz="1800" dirty="0">
                    <a:solidFill>
                      <a:prstClr val="black"/>
                    </a:solidFill>
                    <a:cs typeface="Arial"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251520" y="1010426"/>
                  <a:ext cx="2058833" cy="618374"/>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203359" y="1628800"/>
                  <a:ext cx="3720569"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2</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2</m:t>
                            </m:r>
                          </m:sub>
                        </m:sSub>
                        <m:r>
                          <a:rPr lang="en-US" sz="1800" b="0" i="1" smtClean="0">
                            <a:solidFill>
                              <a:prstClr val="black"/>
                            </a:solidFill>
                            <a:latin typeface="Cambria Math"/>
                          </a:rPr>
                          <m:t>+</m:t>
                        </m:r>
                        <m:sSub>
                          <m:sSubPr>
                            <m:ctrlPr>
                              <a:rPr lang="en-US" sz="1800" i="1">
                                <a:solidFill>
                                  <a:prstClr val="black"/>
                                </a:solidFill>
                                <a:latin typeface="Cambria Math" panose="02040503050406030204" pitchFamily="18" charset="0"/>
                              </a:rPr>
                            </m:ctrlPr>
                          </m:sSubPr>
                          <m:e>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m:t>
                                </m:r>
                                <m:r>
                                  <a:rPr lang="en-US" sz="1800" b="0" i="1" smtClean="0">
                                    <a:solidFill>
                                      <a:prstClr val="black"/>
                                    </a:solidFill>
                                    <a:latin typeface="Cambria Math"/>
                                  </a:rPr>
                                  <m:t>𝑏</m:t>
                                </m:r>
                              </m:e>
                              <m:sub>
                                <m:r>
                                  <a:rPr lang="en-US" sz="1800" b="0" i="1" smtClean="0">
                                    <a:solidFill>
                                      <a:prstClr val="black"/>
                                    </a:solidFill>
                                    <a:latin typeface="Cambria Math"/>
                                  </a:rPr>
                                  <m:t>1,2</m:t>
                                </m:r>
                              </m:sub>
                            </m:sSub>
                            <m:r>
                              <a:rPr lang="en-US" sz="1800" i="1" smtClean="0">
                                <a:solidFill>
                                  <a:prstClr val="black"/>
                                </a:solidFill>
                                <a:latin typeface="Cambria Math"/>
                                <a:ea typeface="Cambria Math"/>
                              </a:rPr>
                              <m:t>∙</m:t>
                            </m:r>
                            <m:r>
                              <a:rPr lang="de-CH" sz="1800" i="1">
                                <a:solidFill>
                                  <a:prstClr val="black"/>
                                </a:solidFill>
                                <a:latin typeface="Cambria Math"/>
                                <a:ea typeface="Cambria Math"/>
                              </a:rPr>
                              <m:t>𝜆</m:t>
                            </m:r>
                          </m:e>
                          <m:sub>
                            <m:r>
                              <a:rPr lang="en-US" sz="1800" i="1">
                                <a:solidFill>
                                  <a:prstClr val="black"/>
                                </a:solidFill>
                                <a:latin typeface="Cambria Math"/>
                              </a:rPr>
                              <m:t>1</m:t>
                            </m:r>
                          </m:sub>
                        </m:sSub>
                        <m:r>
                          <a:rPr lang="de-CH" sz="1800" i="1">
                            <a:solidFill>
                              <a:prstClr val="black"/>
                            </a:solidFill>
                            <a:latin typeface="Cambria Math"/>
                            <a:ea typeface="Cambria Math"/>
                          </a:rPr>
                          <m:t>∙</m:t>
                        </m:r>
                        <m:sSub>
                          <m:sSubPr>
                            <m:ctrlPr>
                              <a:rPr lang="de-CH" sz="1800" i="1">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i="1">
                                <a:solidFill>
                                  <a:prstClr val="black"/>
                                </a:solidFill>
                                <a:latin typeface="Cambria Math"/>
                                <a:ea typeface="Cambria Math"/>
                              </a:rPr>
                              <m:t>1</m:t>
                            </m:r>
                          </m:sub>
                        </m:sSub>
                        <m:r>
                          <a:rPr lang="en-US" sz="1800" b="0" i="1" smtClean="0">
                            <a:solidFill>
                              <a:prstClr val="black"/>
                            </a:solidFill>
                            <a:latin typeface="Cambria Math"/>
                            <a:ea typeface="Cambria Math"/>
                          </a:rPr>
                          <m:t>)</m:t>
                        </m:r>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2</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2</m:t>
                            </m:r>
                          </m:sub>
                        </m:sSub>
                      </m:oMath>
                    </m:oMathPara>
                  </a14:m>
                  <a:endParaRPr lang="en-US" sz="1800" dirty="0">
                    <a:solidFill>
                      <a:prstClr val="black"/>
                    </a:solidFill>
                    <a:cs typeface="Arial"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03359" y="1628800"/>
                  <a:ext cx="3720569" cy="618374"/>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251520" y="2415510"/>
                  <a:ext cx="4056880"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𝑖</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𝑖</m:t>
                            </m:r>
                          </m:sub>
                        </m:sSub>
                        <m:r>
                          <a:rPr lang="en-US" sz="1800" b="0" i="1" smtClean="0">
                            <a:solidFill>
                              <a:prstClr val="black"/>
                            </a:solidFill>
                            <a:latin typeface="Cambria Math"/>
                          </a:rPr>
                          <m:t>+</m:t>
                        </m:r>
                        <m:sSub>
                          <m:sSubPr>
                            <m:ctrlPr>
                              <a:rPr lang="en-US" sz="1800" i="1">
                                <a:solidFill>
                                  <a:prstClr val="black"/>
                                </a:solidFill>
                                <a:latin typeface="Cambria Math" panose="02040503050406030204" pitchFamily="18" charset="0"/>
                              </a:rPr>
                            </m:ctrlPr>
                          </m:sSubPr>
                          <m:e>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m:t>
                                </m:r>
                                <m:r>
                                  <a:rPr lang="en-US" sz="1800" b="0" i="1" smtClean="0">
                                    <a:solidFill>
                                      <a:prstClr val="black"/>
                                    </a:solidFill>
                                    <a:latin typeface="Cambria Math"/>
                                  </a:rPr>
                                  <m:t>𝑏</m:t>
                                </m:r>
                              </m:e>
                              <m:sub>
                                <m:r>
                                  <a:rPr lang="en-US" sz="1800" b="0" i="1" smtClean="0">
                                    <a:solidFill>
                                      <a:prstClr val="black"/>
                                    </a:solidFill>
                                    <a:latin typeface="Cambria Math"/>
                                  </a:rPr>
                                  <m:t>𝑖</m:t>
                                </m:r>
                                <m:r>
                                  <a:rPr lang="en-US" sz="1800" b="0" i="1" smtClean="0">
                                    <a:solidFill>
                                      <a:prstClr val="black"/>
                                    </a:solidFill>
                                    <a:latin typeface="Cambria Math"/>
                                  </a:rPr>
                                  <m:t>−1,</m:t>
                                </m:r>
                                <m:r>
                                  <a:rPr lang="en-US" sz="1800" b="0" i="1" smtClean="0">
                                    <a:solidFill>
                                      <a:prstClr val="black"/>
                                    </a:solidFill>
                                    <a:latin typeface="Cambria Math"/>
                                  </a:rPr>
                                  <m:t>𝑖</m:t>
                                </m:r>
                              </m:sub>
                            </m:sSub>
                            <m:r>
                              <a:rPr lang="en-US" sz="1800" i="1" smtClean="0">
                                <a:solidFill>
                                  <a:prstClr val="black"/>
                                </a:solidFill>
                                <a:latin typeface="Cambria Math"/>
                                <a:ea typeface="Cambria Math"/>
                              </a:rPr>
                              <m:t>∙</m:t>
                            </m:r>
                            <m:r>
                              <a:rPr lang="de-CH" sz="1800" i="1">
                                <a:solidFill>
                                  <a:prstClr val="black"/>
                                </a:solidFill>
                                <a:latin typeface="Cambria Math"/>
                                <a:ea typeface="Cambria Math"/>
                              </a:rPr>
                              <m:t>𝜆</m:t>
                            </m:r>
                          </m:e>
                          <m:sub>
                            <m:r>
                              <a:rPr lang="en-US" sz="1800" b="0" i="1" smtClean="0">
                                <a:solidFill>
                                  <a:prstClr val="black"/>
                                </a:solidFill>
                                <a:latin typeface="Cambria Math"/>
                                <a:ea typeface="Cambria Math"/>
                              </a:rPr>
                              <m:t>𝑖</m:t>
                            </m:r>
                            <m:r>
                              <a:rPr lang="en-US" sz="1800" b="0" i="1" smtClean="0">
                                <a:solidFill>
                                  <a:prstClr val="black"/>
                                </a:solidFill>
                                <a:latin typeface="Cambria Math"/>
                                <a:ea typeface="Cambria Math"/>
                              </a:rPr>
                              <m:t>−1</m:t>
                            </m:r>
                          </m:sub>
                        </m:sSub>
                        <m:r>
                          <a:rPr lang="de-CH" sz="1800" i="1">
                            <a:solidFill>
                              <a:prstClr val="black"/>
                            </a:solidFill>
                            <a:latin typeface="Cambria Math"/>
                            <a:ea typeface="Cambria Math"/>
                          </a:rPr>
                          <m:t>∙</m:t>
                        </m:r>
                        <m:sSub>
                          <m:sSubPr>
                            <m:ctrlPr>
                              <a:rPr lang="de-CH" sz="1800" i="1">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𝑖</m:t>
                            </m:r>
                            <m:r>
                              <a:rPr lang="en-US" sz="1800" b="0" i="1" smtClean="0">
                                <a:solidFill>
                                  <a:prstClr val="black"/>
                                </a:solidFill>
                                <a:latin typeface="Cambria Math"/>
                                <a:ea typeface="Cambria Math"/>
                              </a:rPr>
                              <m:t>−1</m:t>
                            </m:r>
                          </m:sub>
                        </m:sSub>
                        <m:r>
                          <a:rPr lang="en-US" sz="1800" b="0" i="1" smtClean="0">
                            <a:solidFill>
                              <a:prstClr val="black"/>
                            </a:solidFill>
                            <a:latin typeface="Cambria Math"/>
                            <a:ea typeface="Cambria Math"/>
                          </a:rPr>
                          <m:t>)</m:t>
                        </m:r>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𝑖</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𝑖</m:t>
                            </m:r>
                          </m:sub>
                        </m:sSub>
                      </m:oMath>
                    </m:oMathPara>
                  </a14:m>
                  <a:endParaRPr lang="en-US" sz="1800" dirty="0">
                    <a:solidFill>
                      <a:prstClr val="black"/>
                    </a:solidFill>
                    <a:cs typeface="Arial"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51520" y="2415510"/>
                  <a:ext cx="4056880" cy="618374"/>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203359" y="3184390"/>
                  <a:ext cx="4473853"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𝑛</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𝑛</m:t>
                            </m:r>
                          </m:sub>
                        </m:sSub>
                        <m:r>
                          <a:rPr lang="en-US" sz="1800" b="0" i="1" smtClean="0">
                            <a:solidFill>
                              <a:prstClr val="black"/>
                            </a:solidFill>
                            <a:latin typeface="Cambria Math"/>
                          </a:rPr>
                          <m:t>+</m:t>
                        </m:r>
                        <m:sSub>
                          <m:sSubPr>
                            <m:ctrlPr>
                              <a:rPr lang="en-US" sz="1800" i="1">
                                <a:solidFill>
                                  <a:prstClr val="black"/>
                                </a:solidFill>
                                <a:latin typeface="Cambria Math" panose="02040503050406030204" pitchFamily="18" charset="0"/>
                              </a:rPr>
                            </m:ctrlPr>
                          </m:sSubPr>
                          <m:e>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m:t>
                                </m:r>
                                <m:r>
                                  <a:rPr lang="en-US" sz="1800" b="0" i="1" smtClean="0">
                                    <a:solidFill>
                                      <a:prstClr val="black"/>
                                    </a:solidFill>
                                    <a:latin typeface="Cambria Math"/>
                                  </a:rPr>
                                  <m:t>𝑏</m:t>
                                </m:r>
                              </m:e>
                              <m:sub>
                                <m:r>
                                  <a:rPr lang="en-US" sz="1800" b="0" i="1" smtClean="0">
                                    <a:solidFill>
                                      <a:prstClr val="black"/>
                                    </a:solidFill>
                                    <a:latin typeface="Cambria Math"/>
                                  </a:rPr>
                                  <m:t>𝑛</m:t>
                                </m:r>
                                <m:r>
                                  <a:rPr lang="en-US" sz="1800" b="0" i="1" smtClean="0">
                                    <a:solidFill>
                                      <a:prstClr val="black"/>
                                    </a:solidFill>
                                    <a:latin typeface="Cambria Math"/>
                                  </a:rPr>
                                  <m:t>−1,</m:t>
                                </m:r>
                                <m:r>
                                  <a:rPr lang="en-US" sz="1800" b="0" i="1" smtClean="0">
                                    <a:solidFill>
                                      <a:prstClr val="black"/>
                                    </a:solidFill>
                                    <a:latin typeface="Cambria Math"/>
                                  </a:rPr>
                                  <m:t>𝑛</m:t>
                                </m:r>
                              </m:sub>
                            </m:sSub>
                            <m:r>
                              <a:rPr lang="en-US" sz="1800" i="1" smtClean="0">
                                <a:solidFill>
                                  <a:prstClr val="black"/>
                                </a:solidFill>
                                <a:latin typeface="Cambria Math"/>
                                <a:ea typeface="Cambria Math"/>
                              </a:rPr>
                              <m:t>∙</m:t>
                            </m:r>
                            <m:r>
                              <a:rPr lang="de-CH" sz="1800" i="1">
                                <a:solidFill>
                                  <a:prstClr val="black"/>
                                </a:solidFill>
                                <a:latin typeface="Cambria Math"/>
                                <a:ea typeface="Cambria Math"/>
                              </a:rPr>
                              <m:t>𝜆</m:t>
                            </m:r>
                          </m:e>
                          <m:sub>
                            <m:r>
                              <a:rPr lang="en-US" sz="1800" b="0" i="1" smtClean="0">
                                <a:solidFill>
                                  <a:prstClr val="black"/>
                                </a:solidFill>
                                <a:latin typeface="Cambria Math"/>
                                <a:ea typeface="Cambria Math"/>
                              </a:rPr>
                              <m:t>𝑛</m:t>
                            </m:r>
                            <m:r>
                              <a:rPr lang="en-US" sz="1800" b="0" i="1" smtClean="0">
                                <a:solidFill>
                                  <a:prstClr val="black"/>
                                </a:solidFill>
                                <a:latin typeface="Cambria Math"/>
                                <a:ea typeface="Cambria Math"/>
                              </a:rPr>
                              <m:t>−1</m:t>
                            </m:r>
                          </m:sub>
                        </m:sSub>
                        <m:r>
                          <a:rPr lang="de-CH" sz="1800" i="1">
                            <a:solidFill>
                              <a:prstClr val="black"/>
                            </a:solidFill>
                            <a:latin typeface="Cambria Math"/>
                            <a:ea typeface="Cambria Math"/>
                          </a:rPr>
                          <m:t>∙</m:t>
                        </m:r>
                        <m:sSub>
                          <m:sSubPr>
                            <m:ctrlPr>
                              <a:rPr lang="de-CH" sz="1800" i="1">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𝑛</m:t>
                            </m:r>
                            <m:r>
                              <a:rPr lang="en-US" sz="1800" b="0" i="1" smtClean="0">
                                <a:solidFill>
                                  <a:prstClr val="black"/>
                                </a:solidFill>
                                <a:latin typeface="Cambria Math"/>
                                <a:ea typeface="Cambria Math"/>
                              </a:rPr>
                              <m:t>−1</m:t>
                            </m:r>
                          </m:sub>
                        </m:sSub>
                        <m:r>
                          <a:rPr lang="en-US" sz="1800" b="0" i="1" smtClean="0">
                            <a:solidFill>
                              <a:prstClr val="black"/>
                            </a:solidFill>
                            <a:latin typeface="Cambria Math"/>
                            <a:ea typeface="Cambria Math"/>
                          </a:rPr>
                          <m:t>)</m:t>
                        </m:r>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𝑛</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𝑛</m:t>
                            </m:r>
                          </m:sub>
                        </m:sSub>
                      </m:oMath>
                    </m:oMathPara>
                  </a14:m>
                  <a:endParaRPr lang="en-US" sz="1800" dirty="0">
                    <a:solidFill>
                      <a:prstClr val="black"/>
                    </a:solidFill>
                    <a:cs typeface="Arial"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03359" y="3184390"/>
                  <a:ext cx="4473853" cy="618374"/>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203359" y="4067204"/>
                  <a:ext cx="4810484" cy="618374"/>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f>
                          <m:fPr>
                            <m:ctrlPr>
                              <a:rPr lang="en-US" sz="1800" i="1" smtClean="0">
                                <a:solidFill>
                                  <a:prstClr val="black"/>
                                </a:solidFill>
                                <a:latin typeface="Cambria Math" panose="02040503050406030204" pitchFamily="18" charset="0"/>
                              </a:rPr>
                            </m:ctrlPr>
                          </m:fPr>
                          <m:num>
                            <m:r>
                              <m:rPr>
                                <m:sty m:val="p"/>
                              </m:rPr>
                              <a:rPr lang="en-US" sz="1800">
                                <a:solidFill>
                                  <a:prstClr val="black"/>
                                </a:solidFill>
                                <a:latin typeface="Cambria Math"/>
                              </a:rPr>
                              <m:t>d</m:t>
                            </m:r>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𝑁</m:t>
                                </m:r>
                              </m:e>
                              <m:sub>
                                <m:r>
                                  <a:rPr lang="en-US" sz="1800" b="0" i="1" smtClean="0">
                                    <a:solidFill>
                                      <a:prstClr val="black"/>
                                    </a:solidFill>
                                    <a:latin typeface="Cambria Math"/>
                                  </a:rPr>
                                  <m:t>𝑚</m:t>
                                </m:r>
                              </m:sub>
                            </m:sSub>
                          </m:num>
                          <m:den>
                            <m:r>
                              <m:rPr>
                                <m:sty m:val="p"/>
                              </m:rPr>
                              <a:rPr lang="en-US" sz="1800" smtClean="0">
                                <a:solidFill>
                                  <a:prstClr val="black"/>
                                </a:solidFill>
                                <a:latin typeface="Cambria Math"/>
                              </a:rPr>
                              <m:t>d</m:t>
                            </m:r>
                            <m:r>
                              <a:rPr lang="en-US" sz="1800" i="1" smtClean="0">
                                <a:solidFill>
                                  <a:prstClr val="black"/>
                                </a:solidFill>
                                <a:latin typeface="Cambria Math"/>
                              </a:rPr>
                              <m:t>𝑡</m:t>
                            </m:r>
                          </m:den>
                        </m:f>
                        <m:r>
                          <a:rPr lang="de-CH" sz="1800" i="1" smtClean="0">
                            <a:solidFill>
                              <a:prstClr val="black"/>
                            </a:solidFill>
                            <a:latin typeface="Cambria Math"/>
                          </a:rPr>
                          <m:t>=</m:t>
                        </m:r>
                        <m:sSub>
                          <m:sSubPr>
                            <m:ctrlPr>
                              <a:rPr lang="de-CH" sz="1800" i="1" smtClean="0">
                                <a:solidFill>
                                  <a:prstClr val="black"/>
                                </a:solidFill>
                                <a:latin typeface="Cambria Math" panose="02040503050406030204" pitchFamily="18" charset="0"/>
                              </a:rPr>
                            </m:ctrlPr>
                          </m:sSubPr>
                          <m:e>
                            <m:r>
                              <a:rPr lang="en-US" sz="1800" b="0" i="1" smtClean="0">
                                <a:solidFill>
                                  <a:prstClr val="black"/>
                                </a:solidFill>
                                <a:latin typeface="Cambria Math"/>
                              </a:rPr>
                              <m:t>𝑃</m:t>
                            </m:r>
                          </m:e>
                          <m:sub>
                            <m:r>
                              <a:rPr lang="en-US" sz="1800" b="0" i="1" smtClean="0">
                                <a:solidFill>
                                  <a:prstClr val="black"/>
                                </a:solidFill>
                                <a:latin typeface="Cambria Math"/>
                              </a:rPr>
                              <m:t>𝑚</m:t>
                            </m:r>
                          </m:sub>
                        </m:sSub>
                        <m:r>
                          <a:rPr lang="en-US" sz="1800" b="0" i="1" smtClean="0">
                            <a:solidFill>
                              <a:prstClr val="black"/>
                            </a:solidFill>
                            <a:latin typeface="Cambria Math"/>
                          </a:rPr>
                          <m:t>+</m:t>
                        </m:r>
                        <m:sSub>
                          <m:sSubPr>
                            <m:ctrlPr>
                              <a:rPr lang="en-US" sz="1800" i="1">
                                <a:solidFill>
                                  <a:prstClr val="black"/>
                                </a:solidFill>
                                <a:latin typeface="Cambria Math" panose="02040503050406030204" pitchFamily="18" charset="0"/>
                              </a:rPr>
                            </m:ctrlPr>
                          </m:sSubPr>
                          <m:e>
                            <m:sSub>
                              <m:sSubPr>
                                <m:ctrlPr>
                                  <a:rPr lang="en-US" sz="1800" i="1" smtClean="0">
                                    <a:solidFill>
                                      <a:prstClr val="black"/>
                                    </a:solidFill>
                                    <a:latin typeface="Cambria Math" panose="02040503050406030204" pitchFamily="18" charset="0"/>
                                  </a:rPr>
                                </m:ctrlPr>
                              </m:sSubPr>
                              <m:e>
                                <m:r>
                                  <a:rPr lang="en-US" sz="1800" b="0" i="1" smtClean="0">
                                    <a:solidFill>
                                      <a:prstClr val="black"/>
                                    </a:solidFill>
                                    <a:latin typeface="Cambria Math"/>
                                  </a:rPr>
                                  <m:t>(</m:t>
                                </m:r>
                                <m:r>
                                  <a:rPr lang="en-US" sz="1800" b="0" i="1" smtClean="0">
                                    <a:solidFill>
                                      <a:prstClr val="black"/>
                                    </a:solidFill>
                                    <a:latin typeface="Cambria Math"/>
                                  </a:rPr>
                                  <m:t>𝑏</m:t>
                                </m:r>
                              </m:e>
                              <m:sub>
                                <m:r>
                                  <a:rPr lang="en-US" sz="1800" b="0" i="1" smtClean="0">
                                    <a:solidFill>
                                      <a:prstClr val="black"/>
                                    </a:solidFill>
                                    <a:latin typeface="Cambria Math"/>
                                  </a:rPr>
                                  <m:t>𝑚</m:t>
                                </m:r>
                                <m:r>
                                  <a:rPr lang="en-US" sz="1800" b="0" i="1" smtClean="0">
                                    <a:solidFill>
                                      <a:prstClr val="black"/>
                                    </a:solidFill>
                                    <a:latin typeface="Cambria Math"/>
                                  </a:rPr>
                                  <m:t>−1,</m:t>
                                </m:r>
                                <m:r>
                                  <a:rPr lang="en-US" sz="1800" b="0" i="1" smtClean="0">
                                    <a:solidFill>
                                      <a:prstClr val="black"/>
                                    </a:solidFill>
                                    <a:latin typeface="Cambria Math"/>
                                  </a:rPr>
                                  <m:t>𝑚</m:t>
                                </m:r>
                              </m:sub>
                            </m:sSub>
                            <m:r>
                              <a:rPr lang="en-US" sz="1800" i="1" smtClean="0">
                                <a:solidFill>
                                  <a:prstClr val="black"/>
                                </a:solidFill>
                                <a:latin typeface="Cambria Math"/>
                                <a:ea typeface="Cambria Math"/>
                              </a:rPr>
                              <m:t>∙</m:t>
                            </m:r>
                            <m:r>
                              <a:rPr lang="de-CH" sz="1800" i="1">
                                <a:solidFill>
                                  <a:prstClr val="black"/>
                                </a:solidFill>
                                <a:latin typeface="Cambria Math"/>
                                <a:ea typeface="Cambria Math"/>
                              </a:rPr>
                              <m:t>𝜆</m:t>
                            </m:r>
                          </m:e>
                          <m:sub>
                            <m:r>
                              <a:rPr lang="en-US" sz="1800" b="0" i="1" smtClean="0">
                                <a:solidFill>
                                  <a:prstClr val="black"/>
                                </a:solidFill>
                                <a:latin typeface="Cambria Math"/>
                                <a:ea typeface="Cambria Math"/>
                              </a:rPr>
                              <m:t>𝑚</m:t>
                            </m:r>
                            <m:r>
                              <a:rPr lang="en-US" sz="1800" b="0" i="1" smtClean="0">
                                <a:solidFill>
                                  <a:prstClr val="black"/>
                                </a:solidFill>
                                <a:latin typeface="Cambria Math"/>
                                <a:ea typeface="Cambria Math"/>
                              </a:rPr>
                              <m:t>−1</m:t>
                            </m:r>
                          </m:sub>
                        </m:sSub>
                        <m:r>
                          <a:rPr lang="de-CH" sz="1800" i="1">
                            <a:solidFill>
                              <a:prstClr val="black"/>
                            </a:solidFill>
                            <a:latin typeface="Cambria Math"/>
                            <a:ea typeface="Cambria Math"/>
                          </a:rPr>
                          <m:t>∙</m:t>
                        </m:r>
                        <m:sSub>
                          <m:sSubPr>
                            <m:ctrlPr>
                              <a:rPr lang="de-CH" sz="1800" i="1">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𝑚</m:t>
                            </m:r>
                            <m:r>
                              <a:rPr lang="en-US" sz="1800" b="0" i="1" smtClean="0">
                                <a:solidFill>
                                  <a:prstClr val="black"/>
                                </a:solidFill>
                                <a:latin typeface="Cambria Math"/>
                                <a:ea typeface="Cambria Math"/>
                              </a:rPr>
                              <m:t>−1</m:t>
                            </m:r>
                          </m:sub>
                        </m:sSub>
                        <m:r>
                          <a:rPr lang="en-US" sz="1800" b="0" i="1" smtClean="0">
                            <a:solidFill>
                              <a:prstClr val="black"/>
                            </a:solidFill>
                            <a:latin typeface="Cambria Math"/>
                            <a:ea typeface="Cambria Math"/>
                          </a:rPr>
                          <m:t>)</m:t>
                        </m:r>
                        <m:r>
                          <a:rPr lang="en-US" sz="1800" b="0" i="1" smtClean="0">
                            <a:solidFill>
                              <a:prstClr val="black"/>
                            </a:solidFill>
                            <a:latin typeface="Cambria Math"/>
                          </a:rPr>
                          <m:t>−</m:t>
                        </m:r>
                        <m:sSub>
                          <m:sSubPr>
                            <m:ctrlPr>
                              <a:rPr lang="en-US" sz="1800" b="0" i="1" smtClean="0">
                                <a:solidFill>
                                  <a:prstClr val="black"/>
                                </a:solidFill>
                                <a:latin typeface="Cambria Math" panose="02040503050406030204" pitchFamily="18" charset="0"/>
                              </a:rPr>
                            </m:ctrlPr>
                          </m:sSubPr>
                          <m:e>
                            <m:r>
                              <a:rPr lang="de-CH" sz="1800" i="1">
                                <a:solidFill>
                                  <a:prstClr val="black"/>
                                </a:solidFill>
                                <a:latin typeface="Cambria Math"/>
                                <a:ea typeface="Cambria Math"/>
                              </a:rPr>
                              <m:t>𝜆</m:t>
                            </m:r>
                          </m:e>
                          <m:sub>
                            <m:r>
                              <a:rPr lang="en-US" sz="1800" b="0" i="1" smtClean="0">
                                <a:solidFill>
                                  <a:prstClr val="black"/>
                                </a:solidFill>
                                <a:latin typeface="Cambria Math"/>
                              </a:rPr>
                              <m:t>𝑚</m:t>
                            </m:r>
                          </m:sub>
                        </m:sSub>
                        <m:r>
                          <a:rPr lang="de-CH" sz="1800" i="1" smtClean="0">
                            <a:solidFill>
                              <a:prstClr val="black"/>
                            </a:solidFill>
                            <a:latin typeface="Cambria Math"/>
                            <a:ea typeface="Cambria Math"/>
                          </a:rPr>
                          <m:t>∙</m:t>
                        </m:r>
                        <m:sSub>
                          <m:sSubPr>
                            <m:ctrlPr>
                              <a:rPr lang="de-CH" sz="1800" i="1" smtClean="0">
                                <a:solidFill>
                                  <a:prstClr val="black"/>
                                </a:solidFill>
                                <a:latin typeface="Cambria Math" panose="02040503050406030204" pitchFamily="18" charset="0"/>
                                <a:ea typeface="Cambria Math"/>
                              </a:rPr>
                            </m:ctrlPr>
                          </m:sSubPr>
                          <m:e>
                            <m:r>
                              <a:rPr lang="de-CH" sz="1800" i="1">
                                <a:solidFill>
                                  <a:prstClr val="black"/>
                                </a:solidFill>
                                <a:latin typeface="Cambria Math"/>
                                <a:ea typeface="Cambria Math"/>
                              </a:rPr>
                              <m:t>𝑁</m:t>
                            </m:r>
                          </m:e>
                          <m:sub>
                            <m:r>
                              <a:rPr lang="en-US" sz="1800" b="0" i="1" smtClean="0">
                                <a:solidFill>
                                  <a:prstClr val="black"/>
                                </a:solidFill>
                                <a:latin typeface="Cambria Math"/>
                                <a:ea typeface="Cambria Math"/>
                              </a:rPr>
                              <m:t>𝑚</m:t>
                            </m:r>
                          </m:sub>
                        </m:sSub>
                      </m:oMath>
                    </m:oMathPara>
                  </a14:m>
                  <a:endParaRPr lang="en-US" sz="1800" dirty="0">
                    <a:solidFill>
                      <a:prstClr val="black"/>
                    </a:solidFill>
                    <a:cs typeface="Arial"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03359" y="4067204"/>
                  <a:ext cx="4810484" cy="618374"/>
                </a:xfrm>
                <a:prstGeom prst="rect">
                  <a:avLst/>
                </a:prstGeom>
                <a:blipFill rotWithShape="1">
                  <a:blip r:embed="rId6"/>
                  <a:stretch>
                    <a:fillRect/>
                  </a:stretch>
                </a:blipFill>
              </p:spPr>
              <p:txBody>
                <a:bodyPr/>
                <a:lstStyle/>
                <a:p>
                  <a:r>
                    <a:rPr lang="en-US">
                      <a:noFill/>
                    </a:rPr>
                    <a:t> </a:t>
                  </a:r>
                </a:p>
              </p:txBody>
            </p:sp>
          </mc:Fallback>
        </mc:AlternateContent>
        <p:grpSp>
          <p:nvGrpSpPr>
            <p:cNvPr id="11" name="Group 10"/>
            <p:cNvGrpSpPr/>
            <p:nvPr/>
          </p:nvGrpSpPr>
          <p:grpSpPr>
            <a:xfrm>
              <a:off x="1187624" y="2132856"/>
              <a:ext cx="1570006" cy="491153"/>
              <a:chOff x="4658177" y="1037418"/>
              <a:chExt cx="1570006" cy="491153"/>
            </a:xfrm>
          </p:grpSpPr>
          <p:sp>
            <p:nvSpPr>
              <p:cNvPr id="9" name="TextBox 8"/>
              <p:cNvSpPr txBox="1"/>
              <p:nvPr/>
            </p:nvSpPr>
            <p:spPr>
              <a:xfrm rot="5400000">
                <a:off x="4644008" y="1052736"/>
                <a:ext cx="490004" cy="461665"/>
              </a:xfrm>
              <a:prstGeom prst="rect">
                <a:avLst/>
              </a:prstGeom>
              <a:noFill/>
            </p:spPr>
            <p:txBody>
              <a:bodyPr wrap="square" rtlCol="0">
                <a:spAutoFit/>
              </a:bodyPr>
              <a:lstStyle/>
              <a:p>
                <a:r>
                  <a:rPr lang="en-US" dirty="0"/>
                  <a:t>…</a:t>
                </a:r>
              </a:p>
            </p:txBody>
          </p:sp>
          <p:sp>
            <p:nvSpPr>
              <p:cNvPr id="10" name="TextBox 9"/>
              <p:cNvSpPr txBox="1"/>
              <p:nvPr/>
            </p:nvSpPr>
            <p:spPr>
              <a:xfrm rot="5400000">
                <a:off x="5752349" y="1051587"/>
                <a:ext cx="490004" cy="461665"/>
              </a:xfrm>
              <a:prstGeom prst="rect">
                <a:avLst/>
              </a:prstGeom>
              <a:noFill/>
            </p:spPr>
            <p:txBody>
              <a:bodyPr wrap="square" rtlCol="0">
                <a:spAutoFit/>
              </a:bodyPr>
              <a:lstStyle/>
              <a:p>
                <a:r>
                  <a:rPr lang="en-US" dirty="0"/>
                  <a:t>…</a:t>
                </a:r>
              </a:p>
            </p:txBody>
          </p:sp>
        </p:grpSp>
        <p:grpSp>
          <p:nvGrpSpPr>
            <p:cNvPr id="12" name="Group 11"/>
            <p:cNvGrpSpPr/>
            <p:nvPr/>
          </p:nvGrpSpPr>
          <p:grpSpPr>
            <a:xfrm>
              <a:off x="1187624" y="2924944"/>
              <a:ext cx="1570006" cy="491153"/>
              <a:chOff x="4658177" y="1037418"/>
              <a:chExt cx="1570006" cy="491153"/>
            </a:xfrm>
          </p:grpSpPr>
          <p:sp>
            <p:nvSpPr>
              <p:cNvPr id="13" name="TextBox 12"/>
              <p:cNvSpPr txBox="1"/>
              <p:nvPr/>
            </p:nvSpPr>
            <p:spPr>
              <a:xfrm rot="5400000">
                <a:off x="4644008" y="1052736"/>
                <a:ext cx="490004" cy="461665"/>
              </a:xfrm>
              <a:prstGeom prst="rect">
                <a:avLst/>
              </a:prstGeom>
              <a:noFill/>
            </p:spPr>
            <p:txBody>
              <a:bodyPr wrap="square" rtlCol="0">
                <a:spAutoFit/>
              </a:bodyPr>
              <a:lstStyle/>
              <a:p>
                <a:r>
                  <a:rPr lang="en-US" dirty="0"/>
                  <a:t>…</a:t>
                </a:r>
              </a:p>
            </p:txBody>
          </p:sp>
          <p:sp>
            <p:nvSpPr>
              <p:cNvPr id="14" name="TextBox 13"/>
              <p:cNvSpPr txBox="1"/>
              <p:nvPr/>
            </p:nvSpPr>
            <p:spPr>
              <a:xfrm rot="5400000">
                <a:off x="5752349" y="1051587"/>
                <a:ext cx="490004" cy="461665"/>
              </a:xfrm>
              <a:prstGeom prst="rect">
                <a:avLst/>
              </a:prstGeom>
              <a:noFill/>
            </p:spPr>
            <p:txBody>
              <a:bodyPr wrap="square" rtlCol="0">
                <a:spAutoFit/>
              </a:bodyPr>
              <a:lstStyle/>
              <a:p>
                <a:r>
                  <a:rPr lang="en-US" dirty="0"/>
                  <a:t>…</a:t>
                </a:r>
              </a:p>
            </p:txBody>
          </p:sp>
        </p:grpSp>
        <p:grpSp>
          <p:nvGrpSpPr>
            <p:cNvPr id="15" name="Group 14"/>
            <p:cNvGrpSpPr/>
            <p:nvPr/>
          </p:nvGrpSpPr>
          <p:grpSpPr>
            <a:xfrm>
              <a:off x="1187624" y="3789040"/>
              <a:ext cx="1570006" cy="491153"/>
              <a:chOff x="4658177" y="1037418"/>
              <a:chExt cx="1570006" cy="491153"/>
            </a:xfrm>
          </p:grpSpPr>
          <p:sp>
            <p:nvSpPr>
              <p:cNvPr id="16" name="TextBox 15"/>
              <p:cNvSpPr txBox="1"/>
              <p:nvPr/>
            </p:nvSpPr>
            <p:spPr>
              <a:xfrm rot="5400000">
                <a:off x="4644008" y="1052736"/>
                <a:ext cx="490004" cy="461665"/>
              </a:xfrm>
              <a:prstGeom prst="rect">
                <a:avLst/>
              </a:prstGeom>
              <a:noFill/>
            </p:spPr>
            <p:txBody>
              <a:bodyPr wrap="square" rtlCol="0">
                <a:spAutoFit/>
              </a:bodyPr>
              <a:lstStyle/>
              <a:p>
                <a:r>
                  <a:rPr lang="en-US" dirty="0"/>
                  <a:t>…</a:t>
                </a:r>
              </a:p>
            </p:txBody>
          </p:sp>
          <p:sp>
            <p:nvSpPr>
              <p:cNvPr id="17" name="TextBox 16"/>
              <p:cNvSpPr txBox="1"/>
              <p:nvPr/>
            </p:nvSpPr>
            <p:spPr>
              <a:xfrm rot="5400000">
                <a:off x="5752349" y="1051587"/>
                <a:ext cx="490004" cy="461665"/>
              </a:xfrm>
              <a:prstGeom prst="rect">
                <a:avLst/>
              </a:prstGeom>
              <a:noFill/>
            </p:spPr>
            <p:txBody>
              <a:bodyPr wrap="square" rtlCol="0">
                <a:spAutoFit/>
              </a:bodyPr>
              <a:lstStyle/>
              <a:p>
                <a:r>
                  <a:rPr lang="en-US" dirty="0"/>
                  <a:t>…</a:t>
                </a:r>
              </a:p>
            </p:txBody>
          </p:sp>
        </p:grpSp>
      </p:grpSp>
      <p:sp>
        <p:nvSpPr>
          <p:cNvPr id="18" name="TextBox 17"/>
          <p:cNvSpPr txBox="1"/>
          <p:nvPr/>
        </p:nvSpPr>
        <p:spPr>
          <a:xfrm>
            <a:off x="5220072" y="3645024"/>
            <a:ext cx="3744416" cy="1477328"/>
          </a:xfrm>
          <a:prstGeom prst="rect">
            <a:avLst/>
          </a:prstGeom>
          <a:noFill/>
        </p:spPr>
        <p:txBody>
          <a:bodyPr wrap="square" rtlCol="0">
            <a:spAutoFit/>
          </a:bodyPr>
          <a:lstStyle/>
          <a:p>
            <a:pPr defTabSz="449263"/>
            <a:r>
              <a:rPr lang="en-US" sz="1800" dirty="0" err="1">
                <a:latin typeface="+mj-lt"/>
              </a:rPr>
              <a:t>N</a:t>
            </a:r>
            <a:r>
              <a:rPr lang="en-US" sz="1800" baseline="-25000" dirty="0" err="1">
                <a:latin typeface="+mj-lt"/>
              </a:rPr>
              <a:t>n</a:t>
            </a:r>
            <a:r>
              <a:rPr lang="en-US" sz="1800" dirty="0">
                <a:latin typeface="+mj-lt"/>
              </a:rPr>
              <a:t> … 	Number of isotope n</a:t>
            </a:r>
          </a:p>
          <a:p>
            <a:pPr defTabSz="449263"/>
            <a:r>
              <a:rPr lang="en-US" sz="1800" dirty="0" err="1">
                <a:latin typeface="+mj-lt"/>
              </a:rPr>
              <a:t>P</a:t>
            </a:r>
            <a:r>
              <a:rPr lang="en-US" sz="1800" baseline="-25000" dirty="0" err="1">
                <a:latin typeface="+mj-lt"/>
              </a:rPr>
              <a:t>n</a:t>
            </a:r>
            <a:r>
              <a:rPr lang="en-US" sz="1800" dirty="0">
                <a:latin typeface="+mj-lt"/>
              </a:rPr>
              <a:t> … 	Production rate of isotope n</a:t>
            </a:r>
          </a:p>
          <a:p>
            <a:pPr defTabSz="449263"/>
            <a:r>
              <a:rPr lang="en-US" sz="1800" dirty="0" err="1">
                <a:latin typeface="Symbol" panose="05050102010706020507" pitchFamily="18" charset="2"/>
              </a:rPr>
              <a:t>l</a:t>
            </a:r>
            <a:r>
              <a:rPr lang="en-US" sz="1800" baseline="-25000" dirty="0" err="1"/>
              <a:t>n</a:t>
            </a:r>
            <a:r>
              <a:rPr lang="en-US" sz="1800" baseline="-25000" dirty="0"/>
              <a:t> …  	</a:t>
            </a:r>
            <a:r>
              <a:rPr lang="en-US" sz="1800" dirty="0">
                <a:latin typeface="+mj-lt"/>
              </a:rPr>
              <a:t>Decay constant of isotope n</a:t>
            </a:r>
          </a:p>
          <a:p>
            <a:pPr defTabSz="449263"/>
            <a:r>
              <a:rPr lang="en-US" sz="1800" dirty="0" err="1">
                <a:latin typeface="+mj-lt"/>
              </a:rPr>
              <a:t>b</a:t>
            </a:r>
            <a:r>
              <a:rPr lang="en-US" sz="1800" baseline="-25000" dirty="0" err="1">
                <a:latin typeface="+mj-lt"/>
              </a:rPr>
              <a:t>n</a:t>
            </a:r>
            <a:r>
              <a:rPr lang="en-US" sz="1800" dirty="0">
                <a:latin typeface="+mj-lt"/>
              </a:rPr>
              <a:t> … 	Branching ratio from isotope 		n-1 into n</a:t>
            </a:r>
            <a:endParaRPr lang="en-US" sz="1800" dirty="0"/>
          </a:p>
        </p:txBody>
      </p:sp>
      <p:sp>
        <p:nvSpPr>
          <p:cNvPr id="19" name="TextBox 18"/>
          <p:cNvSpPr txBox="1"/>
          <p:nvPr/>
        </p:nvSpPr>
        <p:spPr>
          <a:xfrm>
            <a:off x="467544" y="77723"/>
            <a:ext cx="8280920" cy="830997"/>
          </a:xfrm>
          <a:prstGeom prst="rect">
            <a:avLst/>
          </a:prstGeom>
          <a:noFill/>
        </p:spPr>
        <p:txBody>
          <a:bodyPr wrap="square" rtlCol="0">
            <a:spAutoFit/>
          </a:bodyPr>
          <a:lstStyle/>
          <a:p>
            <a:pPr algn="ctr"/>
            <a:r>
              <a:rPr lang="en-US" b="1" dirty="0"/>
              <a:t>Mathematical expression of one production-decay chain (Bateman equation)</a:t>
            </a:r>
          </a:p>
        </p:txBody>
      </p:sp>
      <p:sp>
        <p:nvSpPr>
          <p:cNvPr id="35" name="TextBox 34"/>
          <p:cNvSpPr txBox="1"/>
          <p:nvPr/>
        </p:nvSpPr>
        <p:spPr>
          <a:xfrm>
            <a:off x="251520" y="1052736"/>
            <a:ext cx="6264696" cy="400110"/>
          </a:xfrm>
          <a:prstGeom prst="rect">
            <a:avLst/>
          </a:prstGeom>
          <a:noFill/>
        </p:spPr>
        <p:txBody>
          <a:bodyPr wrap="square" rtlCol="0">
            <a:spAutoFit/>
          </a:bodyPr>
          <a:lstStyle/>
          <a:p>
            <a:r>
              <a:rPr lang="en-US" sz="2000" dirty="0"/>
              <a:t>System of coupled differential equations</a:t>
            </a:r>
          </a:p>
        </p:txBody>
      </p:sp>
      <p:sp>
        <p:nvSpPr>
          <p:cNvPr id="36" name="TextBox 35"/>
          <p:cNvSpPr txBox="1"/>
          <p:nvPr/>
        </p:nvSpPr>
        <p:spPr>
          <a:xfrm>
            <a:off x="395536" y="5850935"/>
            <a:ext cx="8543222" cy="369332"/>
          </a:xfrm>
          <a:prstGeom prst="rect">
            <a:avLst/>
          </a:prstGeom>
          <a:noFill/>
        </p:spPr>
        <p:txBody>
          <a:bodyPr wrap="square" rtlCol="0">
            <a:spAutoFit/>
          </a:bodyPr>
          <a:lstStyle/>
          <a:p>
            <a:r>
              <a:rPr lang="en-US" sz="1800" dirty="0"/>
              <a:t>Solving by Laplace transformation        of system of differential equations</a:t>
            </a:r>
            <a:endParaRPr lang="en-US" sz="1800" i="1" dirty="0"/>
          </a:p>
        </p:txBody>
      </p:sp>
      <mc:AlternateContent xmlns:mc="http://schemas.openxmlformats.org/markup-compatibility/2006" xmlns:a14="http://schemas.microsoft.com/office/drawing/2010/main">
        <mc:Choice Requires="a14">
          <p:sp>
            <p:nvSpPr>
              <p:cNvPr id="37" name="TextBox 36"/>
              <p:cNvSpPr txBox="1"/>
              <p:nvPr/>
            </p:nvSpPr>
            <p:spPr>
              <a:xfrm>
                <a:off x="3880657" y="5775647"/>
                <a:ext cx="691343" cy="461665"/>
              </a:xfrm>
              <a:prstGeom prst="rect">
                <a:avLst/>
              </a:prstGeom>
              <a:noFill/>
            </p:spPr>
            <p:txBody>
              <a:bodyPr wrap="none" rtlCol="0">
                <a:spAutoFit/>
              </a:bodyPr>
              <a:lstStyle/>
              <a:p>
                <a14:m>
                  <m:oMath xmlns:m="http://schemas.openxmlformats.org/officeDocument/2006/math">
                    <m:r>
                      <a:rPr lang="en-US" b="0" i="1" smtClean="0">
                        <a:latin typeface="Cambria Math"/>
                        <a:ea typeface="Cambria Math"/>
                      </a:rPr>
                      <m:t>(</m:t>
                    </m:r>
                    <m:r>
                      <a:rPr lang="en-US" i="1">
                        <a:latin typeface="Cambria Math"/>
                        <a:ea typeface="Cambria Math"/>
                      </a:rPr>
                      <m:t>ℒ</m:t>
                    </m:r>
                  </m:oMath>
                </a14:m>
                <a:r>
                  <a:rPr lang="en-US" dirty="0"/>
                  <a:t>) </a:t>
                </a:r>
              </a:p>
            </p:txBody>
          </p:sp>
        </mc:Choice>
        <mc:Fallback xmlns="">
          <p:sp>
            <p:nvSpPr>
              <p:cNvPr id="37" name="TextBox 36"/>
              <p:cNvSpPr txBox="1">
                <a:spLocks noRot="1" noChangeAspect="1" noMove="1" noResize="1" noEditPoints="1" noAdjustHandles="1" noChangeArrowheads="1" noChangeShapeType="1" noTextEdit="1"/>
              </p:cNvSpPr>
              <p:nvPr/>
            </p:nvSpPr>
            <p:spPr>
              <a:xfrm>
                <a:off x="3880657" y="5775647"/>
                <a:ext cx="691343" cy="461665"/>
              </a:xfrm>
              <a:prstGeom prst="rect">
                <a:avLst/>
              </a:prstGeom>
              <a:blipFill rotWithShape="0">
                <a:blip r:embed="rId7"/>
                <a:stretch>
                  <a:fillRect l="-7965" t="-9211" r="-12389" b="-30263"/>
                </a:stretch>
              </a:blipFill>
            </p:spPr>
            <p:txBody>
              <a:bodyPr/>
              <a:lstStyle/>
              <a:p>
                <a:r>
                  <a:rPr lang="en-GB">
                    <a:noFill/>
                  </a:rPr>
                  <a:t> </a:t>
                </a:r>
              </a:p>
            </p:txBody>
          </p:sp>
        </mc:Fallback>
      </mc:AlternateContent>
      <p:pic>
        <p:nvPicPr>
          <p:cNvPr id="8" name="Picture 7"/>
          <p:cNvPicPr>
            <a:picLocks noChangeAspect="1"/>
          </p:cNvPicPr>
          <p:nvPr/>
        </p:nvPicPr>
        <p:blipFill>
          <a:blip r:embed="rId8"/>
          <a:stretch>
            <a:fillRect/>
          </a:stretch>
        </p:blipFill>
        <p:spPr>
          <a:xfrm>
            <a:off x="5034366" y="1452846"/>
            <a:ext cx="4109634" cy="1997817"/>
          </a:xfrm>
          <a:prstGeom prst="rect">
            <a:avLst/>
          </a:prstGeom>
        </p:spPr>
      </p:pic>
    </p:spTree>
    <p:extLst>
      <p:ext uri="{BB962C8B-B14F-4D97-AF65-F5344CB8AC3E}">
        <p14:creationId xmlns:p14="http://schemas.microsoft.com/office/powerpoint/2010/main" val="131034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500"/>
                                        <p:tgtEl>
                                          <p:spTgt spid="3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35" grpId="0"/>
      <p:bldP spid="36" grpId="0"/>
      <p:bldP spid="3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62</a:t>
            </a:fld>
            <a:endParaRPr lang="en-US">
              <a:solidFill>
                <a:srgbClr val="04617B">
                  <a:shade val="90000"/>
                </a:srgbClr>
              </a:solidFill>
            </a:endParaRPr>
          </a:p>
        </p:txBody>
      </p:sp>
      <p:sp>
        <p:nvSpPr>
          <p:cNvPr id="3" name="TextBox 2"/>
          <p:cNvSpPr txBox="1"/>
          <p:nvPr/>
        </p:nvSpPr>
        <p:spPr>
          <a:xfrm>
            <a:off x="251520" y="5373216"/>
            <a:ext cx="8543222" cy="707886"/>
          </a:xfrm>
          <a:prstGeom prst="rect">
            <a:avLst/>
          </a:prstGeom>
          <a:noFill/>
        </p:spPr>
        <p:txBody>
          <a:bodyPr wrap="square" rtlCol="0">
            <a:spAutoFit/>
          </a:bodyPr>
          <a:lstStyle/>
          <a:p>
            <a:r>
              <a:rPr lang="en-US" sz="2000" dirty="0"/>
              <a:t>Laplace transformation of system of differential equations </a:t>
            </a:r>
            <a:r>
              <a:rPr lang="en-US" sz="2000" dirty="0">
                <a:sym typeface="Wingdings" panose="05000000000000000000" pitchFamily="2" charset="2"/>
              </a:rPr>
              <a:t></a:t>
            </a:r>
            <a:r>
              <a:rPr lang="en-US" sz="2000" dirty="0"/>
              <a:t> system of linear algebraic equations</a:t>
            </a:r>
            <a:endParaRPr lang="en-US" sz="2000" i="1" dirty="0"/>
          </a:p>
        </p:txBody>
      </p:sp>
      <p:sp>
        <p:nvSpPr>
          <p:cNvPr id="4" name="Rectangle 3"/>
          <p:cNvSpPr/>
          <p:nvPr/>
        </p:nvSpPr>
        <p:spPr>
          <a:xfrm>
            <a:off x="1315101" y="116632"/>
            <a:ext cx="7130478" cy="707886"/>
          </a:xfrm>
          <a:prstGeom prst="rect">
            <a:avLst/>
          </a:prstGeom>
        </p:spPr>
        <p:txBody>
          <a:bodyPr wrap="none">
            <a:spAutoFit/>
          </a:bodyPr>
          <a:lstStyle/>
          <a:p>
            <a:pPr algn="ctr"/>
            <a:r>
              <a:rPr lang="en-US" sz="2000" b="1" dirty="0"/>
              <a:t>Laplace transformation to find solutions for complicated </a:t>
            </a:r>
          </a:p>
          <a:p>
            <a:pPr algn="ctr"/>
            <a:r>
              <a:rPr lang="en-US" sz="2000" b="1" dirty="0"/>
              <a:t>radioactive decay problems</a:t>
            </a:r>
          </a:p>
        </p:txBody>
      </p:sp>
      <p:pic>
        <p:nvPicPr>
          <p:cNvPr id="1239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459" y="1124744"/>
            <a:ext cx="8753475"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95536" y="2278613"/>
            <a:ext cx="8280920" cy="646331"/>
          </a:xfrm>
          <a:prstGeom prst="rect">
            <a:avLst/>
          </a:prstGeom>
          <a:noFill/>
        </p:spPr>
        <p:txBody>
          <a:bodyPr wrap="square" rtlCol="0">
            <a:spAutoFit/>
          </a:bodyPr>
          <a:lstStyle/>
          <a:p>
            <a:pPr algn="ctr"/>
            <a:r>
              <a:rPr lang="en-US" sz="1800" dirty="0"/>
              <a:t>It transforms a function being dependent from t into a new function F being dependent from s </a:t>
            </a:r>
          </a:p>
        </p:txBody>
      </p:sp>
      <p:pic>
        <p:nvPicPr>
          <p:cNvPr id="1239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 y="3068960"/>
            <a:ext cx="9105900"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39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826188"/>
            <a:ext cx="9124950" cy="8269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5099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3906"/>
                                        </p:tgtEl>
                                        <p:attrNameLst>
                                          <p:attrName>style.visibility</p:attrName>
                                        </p:attrNameLst>
                                      </p:cBhvr>
                                      <p:to>
                                        <p:strVal val="visible"/>
                                      </p:to>
                                    </p:set>
                                    <p:animEffect transition="in" filter="fade">
                                      <p:cBhvr>
                                        <p:cTn id="7" dur="500"/>
                                        <p:tgtEl>
                                          <p:spTgt spid="12390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3907"/>
                                        </p:tgtEl>
                                        <p:attrNameLst>
                                          <p:attrName>style.visibility</p:attrName>
                                        </p:attrNameLst>
                                      </p:cBhvr>
                                      <p:to>
                                        <p:strVal val="visible"/>
                                      </p:to>
                                    </p:set>
                                    <p:animEffect transition="in" filter="fade">
                                      <p:cBhvr>
                                        <p:cTn id="15" dur="500"/>
                                        <p:tgtEl>
                                          <p:spTgt spid="123907"/>
                                        </p:tgtEl>
                                      </p:cBhvr>
                                    </p:animEffect>
                                  </p:childTnLst>
                                </p:cTn>
                              </p:par>
                              <p:par>
                                <p:cTn id="16" presetID="10" presetClass="entr" presetSubtype="0" fill="hold" nodeType="withEffect">
                                  <p:stCondLst>
                                    <p:cond delay="0"/>
                                  </p:stCondLst>
                                  <p:childTnLst>
                                    <p:set>
                                      <p:cBhvr>
                                        <p:cTn id="17" dur="1" fill="hold">
                                          <p:stCondLst>
                                            <p:cond delay="0"/>
                                          </p:stCondLst>
                                        </p:cTn>
                                        <p:tgtEl>
                                          <p:spTgt spid="123908"/>
                                        </p:tgtEl>
                                        <p:attrNameLst>
                                          <p:attrName>style.visibility</p:attrName>
                                        </p:attrNameLst>
                                      </p:cBhvr>
                                      <p:to>
                                        <p:strVal val="visible"/>
                                      </p:to>
                                    </p:set>
                                    <p:animEffect transition="in" filter="fade">
                                      <p:cBhvr>
                                        <p:cTn id="18" dur="500"/>
                                        <p:tgtEl>
                                          <p:spTgt spid="12390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63</a:t>
            </a:fld>
            <a:endParaRPr lang="en-US">
              <a:solidFill>
                <a:srgbClr val="04617B">
                  <a:shade val="90000"/>
                </a:srgbClr>
              </a:solidFill>
            </a:endParaRPr>
          </a:p>
        </p:txBody>
      </p:sp>
      <p:sp>
        <p:nvSpPr>
          <p:cNvPr id="18" name="TextBox 17"/>
          <p:cNvSpPr txBox="1"/>
          <p:nvPr/>
        </p:nvSpPr>
        <p:spPr>
          <a:xfrm>
            <a:off x="5891135" y="1685126"/>
            <a:ext cx="3073353" cy="1815882"/>
          </a:xfrm>
          <a:prstGeom prst="rect">
            <a:avLst/>
          </a:prstGeom>
          <a:noFill/>
        </p:spPr>
        <p:txBody>
          <a:bodyPr wrap="square" rtlCol="0">
            <a:spAutoFit/>
          </a:bodyPr>
          <a:lstStyle/>
          <a:p>
            <a:pPr defTabSz="449263"/>
            <a:r>
              <a:rPr lang="en-US" sz="1600" i="1" dirty="0" err="1">
                <a:latin typeface="+mj-lt"/>
              </a:rPr>
              <a:t>N</a:t>
            </a:r>
            <a:r>
              <a:rPr lang="en-US" sz="1600" i="1" baseline="-25000" dirty="0" err="1">
                <a:latin typeface="+mj-lt"/>
              </a:rPr>
              <a:t>n</a:t>
            </a:r>
            <a:r>
              <a:rPr lang="en-US" sz="1600" dirty="0">
                <a:latin typeface="+mj-lt"/>
              </a:rPr>
              <a:t> … 	number of isotope n</a:t>
            </a:r>
          </a:p>
          <a:p>
            <a:pPr defTabSz="449263"/>
            <a:r>
              <a:rPr lang="en-US" sz="1600" i="1" dirty="0" err="1">
                <a:latin typeface="+mj-lt"/>
              </a:rPr>
              <a:t>P</a:t>
            </a:r>
            <a:r>
              <a:rPr lang="en-US" sz="1600" i="1" baseline="-25000" dirty="0" err="1">
                <a:latin typeface="+mj-lt"/>
              </a:rPr>
              <a:t>n</a:t>
            </a:r>
            <a:r>
              <a:rPr lang="en-US" sz="1600" dirty="0">
                <a:latin typeface="+mj-lt"/>
              </a:rPr>
              <a:t> … 	production rate of isotope n</a:t>
            </a:r>
          </a:p>
          <a:p>
            <a:pPr defTabSz="449263"/>
            <a:r>
              <a:rPr lang="en-US" sz="1600" i="1" dirty="0" err="1">
                <a:latin typeface="Symbol" panose="05050102010706020507" pitchFamily="18" charset="2"/>
              </a:rPr>
              <a:t>l</a:t>
            </a:r>
            <a:r>
              <a:rPr lang="en-US" sz="1600" i="1" baseline="-25000" dirty="0" err="1"/>
              <a:t>n</a:t>
            </a:r>
            <a:r>
              <a:rPr lang="en-US" sz="1600" baseline="-25000" dirty="0"/>
              <a:t> …  	</a:t>
            </a:r>
            <a:r>
              <a:rPr lang="en-US" sz="1600" dirty="0">
                <a:latin typeface="+mj-lt"/>
              </a:rPr>
              <a:t>decay constant of isotope n</a:t>
            </a:r>
          </a:p>
          <a:p>
            <a:pPr defTabSz="449263"/>
            <a:r>
              <a:rPr lang="en-US" sz="1600" i="1" dirty="0" err="1">
                <a:latin typeface="+mj-lt"/>
              </a:rPr>
              <a:t>b</a:t>
            </a:r>
            <a:r>
              <a:rPr lang="en-US" sz="1600" i="1" baseline="-25000" dirty="0" err="1">
                <a:latin typeface="+mj-lt"/>
              </a:rPr>
              <a:t>n</a:t>
            </a:r>
            <a:r>
              <a:rPr lang="en-US" sz="1600" dirty="0">
                <a:latin typeface="+mj-lt"/>
              </a:rPr>
              <a:t> … 	branching ratio from 	isotope 	n-1 into n</a:t>
            </a:r>
          </a:p>
          <a:p>
            <a:pPr defTabSz="174625"/>
            <a:r>
              <a:rPr lang="en-US" sz="1600" i="1" dirty="0" err="1">
                <a:latin typeface="+mj-lt"/>
              </a:rPr>
              <a:t>F</a:t>
            </a:r>
            <a:r>
              <a:rPr lang="en-US" sz="1600" i="1" baseline="-25000" dirty="0" err="1">
                <a:latin typeface="+mj-lt"/>
              </a:rPr>
              <a:t>n</a:t>
            </a:r>
            <a:r>
              <a:rPr lang="en-US" sz="1600" dirty="0">
                <a:latin typeface="+mj-lt"/>
              </a:rPr>
              <a:t> (s) … 	Laplace transformed of </a:t>
            </a:r>
          </a:p>
          <a:p>
            <a:pPr defTabSz="174625"/>
            <a:r>
              <a:rPr lang="en-US" sz="1600" i="1" dirty="0">
                <a:latin typeface="+mj-lt"/>
              </a:rPr>
              <a:t>				</a:t>
            </a:r>
            <a:r>
              <a:rPr lang="en-US" sz="1600" i="1" dirty="0" err="1">
                <a:latin typeface="+mj-lt"/>
              </a:rPr>
              <a:t>N</a:t>
            </a:r>
            <a:r>
              <a:rPr lang="en-US" sz="1600" i="1" baseline="-25000" dirty="0" err="1">
                <a:latin typeface="+mj-lt"/>
              </a:rPr>
              <a:t>n</a:t>
            </a:r>
            <a:r>
              <a:rPr lang="en-US" sz="1600" dirty="0">
                <a:latin typeface="+mj-lt"/>
              </a:rPr>
              <a:t>(t)</a:t>
            </a:r>
            <a:endParaRPr lang="en-US" sz="1600" dirty="0"/>
          </a:p>
        </p:txBody>
      </p:sp>
      <p:sp>
        <p:nvSpPr>
          <p:cNvPr id="19" name="TextBox 18"/>
          <p:cNvSpPr txBox="1"/>
          <p:nvPr/>
        </p:nvSpPr>
        <p:spPr>
          <a:xfrm>
            <a:off x="467544" y="77723"/>
            <a:ext cx="8280920" cy="830997"/>
          </a:xfrm>
          <a:prstGeom prst="rect">
            <a:avLst/>
          </a:prstGeom>
          <a:noFill/>
        </p:spPr>
        <p:txBody>
          <a:bodyPr wrap="square" rtlCol="0">
            <a:spAutoFit/>
          </a:bodyPr>
          <a:lstStyle/>
          <a:p>
            <a:pPr algn="ctr"/>
            <a:r>
              <a:rPr lang="en-US" b="1" dirty="0"/>
              <a:t>Mathematical expression of one production-decay chain (Bateman equation)</a:t>
            </a:r>
          </a:p>
        </p:txBody>
      </p:sp>
      <p:sp>
        <p:nvSpPr>
          <p:cNvPr id="22" name="TextBox 21"/>
          <p:cNvSpPr txBox="1"/>
          <p:nvPr/>
        </p:nvSpPr>
        <p:spPr>
          <a:xfrm>
            <a:off x="421266" y="1052736"/>
            <a:ext cx="8543222" cy="584775"/>
          </a:xfrm>
          <a:prstGeom prst="rect">
            <a:avLst/>
          </a:prstGeom>
          <a:noFill/>
        </p:spPr>
        <p:txBody>
          <a:bodyPr wrap="square" rtlCol="0">
            <a:spAutoFit/>
          </a:bodyPr>
          <a:lstStyle/>
          <a:p>
            <a:r>
              <a:rPr lang="en-US" sz="1600" dirty="0"/>
              <a:t>Laplace transformed equations </a:t>
            </a:r>
            <a:r>
              <a:rPr lang="en-US" sz="1600" dirty="0">
                <a:sym typeface="Wingdings" panose="05000000000000000000" pitchFamily="2" charset="2"/>
              </a:rPr>
              <a:t>=</a:t>
            </a:r>
            <a:r>
              <a:rPr lang="en-US" sz="1600" dirty="0"/>
              <a:t> system of linear equations, to be solved in the Laplace domain as a function of </a:t>
            </a:r>
            <a:r>
              <a:rPr lang="en-US" sz="1600" i="1" dirty="0"/>
              <a:t>s.</a:t>
            </a:r>
          </a:p>
        </p:txBody>
      </p:sp>
      <mc:AlternateContent xmlns:mc="http://schemas.openxmlformats.org/markup-compatibility/2006" xmlns:a14="http://schemas.microsoft.com/office/drawing/2010/main">
        <mc:Choice Requires="a14">
          <p:sp>
            <p:nvSpPr>
              <p:cNvPr id="25" name="Rectangle 24"/>
              <p:cNvSpPr/>
              <p:nvPr/>
            </p:nvSpPr>
            <p:spPr>
              <a:xfrm>
                <a:off x="1403648" y="4992095"/>
                <a:ext cx="6336704" cy="102919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i="1">
                              <a:latin typeface="Cambria Math"/>
                            </a:rPr>
                            <m:t>𝑁</m:t>
                          </m:r>
                        </m:e>
                        <m:sub>
                          <m:r>
                            <a:rPr lang="en-US" sz="1600" i="1">
                              <a:latin typeface="Cambria Math"/>
                            </a:rPr>
                            <m:t>𝑛</m:t>
                          </m:r>
                        </m:sub>
                      </m:sSub>
                      <m:d>
                        <m:dPr>
                          <m:ctrlPr>
                            <a:rPr lang="en-US" sz="1600" i="1">
                              <a:latin typeface="Cambria Math" panose="02040503050406030204" pitchFamily="18" charset="0"/>
                            </a:rPr>
                          </m:ctrlPr>
                        </m:dPr>
                        <m:e>
                          <m:r>
                            <a:rPr lang="en-US" sz="1600" i="1">
                              <a:latin typeface="Cambria Math"/>
                            </a:rPr>
                            <m:t>𝑡</m:t>
                          </m:r>
                        </m:e>
                      </m:d>
                      <m:r>
                        <a:rPr lang="en-US" sz="1600" i="1">
                          <a:latin typeface="Cambria Math"/>
                        </a:rPr>
                        <m:t>=</m:t>
                      </m:r>
                      <m:nary>
                        <m:naryPr>
                          <m:chr m:val="∑"/>
                          <m:limLoc m:val="undOvr"/>
                          <m:ctrlPr>
                            <a:rPr lang="en-US" sz="1600" i="1">
                              <a:latin typeface="Cambria Math" panose="02040503050406030204" pitchFamily="18" charset="0"/>
                            </a:rPr>
                          </m:ctrlPr>
                        </m:naryPr>
                        <m:sub>
                          <m:r>
                            <a:rPr lang="en-US" sz="1600" i="1">
                              <a:latin typeface="Cambria Math"/>
                            </a:rPr>
                            <m:t>𝑖</m:t>
                          </m:r>
                          <m:r>
                            <a:rPr lang="en-US" sz="1600" i="1">
                              <a:latin typeface="Cambria Math"/>
                            </a:rPr>
                            <m:t>=1</m:t>
                          </m:r>
                        </m:sub>
                        <m:sup>
                          <m:r>
                            <a:rPr lang="en-US" sz="1600" i="1">
                              <a:latin typeface="Cambria Math"/>
                            </a:rPr>
                            <m:t>𝑛</m:t>
                          </m:r>
                        </m:sup>
                        <m:e>
                          <m:d>
                            <m:dPr>
                              <m:begChr m:val="["/>
                              <m:endChr m:val="]"/>
                              <m:ctrlPr>
                                <a:rPr lang="en-US" sz="1600" i="1">
                                  <a:latin typeface="Cambria Math" panose="02040503050406030204" pitchFamily="18" charset="0"/>
                                </a:rPr>
                              </m:ctrlPr>
                            </m:dPr>
                            <m:e>
                              <m:d>
                                <m:dPr>
                                  <m:ctrlPr>
                                    <a:rPr lang="en-US" sz="1600" i="1">
                                      <a:latin typeface="Cambria Math" panose="02040503050406030204" pitchFamily="18" charset="0"/>
                                    </a:rPr>
                                  </m:ctrlPr>
                                </m:dPr>
                                <m:e>
                                  <m:nary>
                                    <m:naryPr>
                                      <m:chr m:val="∏"/>
                                      <m:limLoc m:val="undOvr"/>
                                      <m:ctrlPr>
                                        <a:rPr lang="en-US" sz="1600" i="1">
                                          <a:latin typeface="Cambria Math" panose="02040503050406030204" pitchFamily="18" charset="0"/>
                                        </a:rPr>
                                      </m:ctrlPr>
                                    </m:naryPr>
                                    <m:sub>
                                      <m:r>
                                        <a:rPr lang="en-US" sz="1600" i="1">
                                          <a:latin typeface="Cambria Math"/>
                                        </a:rPr>
                                        <m:t>𝑗</m:t>
                                      </m:r>
                                      <m:r>
                                        <a:rPr lang="en-US" sz="1600" i="1">
                                          <a:latin typeface="Cambria Math"/>
                                        </a:rPr>
                                        <m:t>=</m:t>
                                      </m:r>
                                      <m:r>
                                        <a:rPr lang="en-US" sz="1600" i="1">
                                          <a:latin typeface="Cambria Math"/>
                                        </a:rPr>
                                        <m:t>𝑖</m:t>
                                      </m:r>
                                    </m:sub>
                                    <m:sup>
                                      <m:r>
                                        <a:rPr lang="en-US" sz="1600" i="1">
                                          <a:latin typeface="Cambria Math"/>
                                        </a:rPr>
                                        <m:t>𝑛</m:t>
                                      </m:r>
                                      <m:r>
                                        <a:rPr lang="en-US" sz="1600" i="1">
                                          <a:latin typeface="Cambria Math"/>
                                        </a:rPr>
                                        <m:t>−1</m:t>
                                      </m:r>
                                    </m:sup>
                                    <m:e>
                                      <m:sSub>
                                        <m:sSubPr>
                                          <m:ctrlPr>
                                            <a:rPr lang="en-US" sz="1600" i="1">
                                              <a:latin typeface="Cambria Math" panose="02040503050406030204" pitchFamily="18" charset="0"/>
                                            </a:rPr>
                                          </m:ctrlPr>
                                        </m:sSubPr>
                                        <m:e>
                                          <m:sSub>
                                            <m:sSubPr>
                                              <m:ctrlPr>
                                                <a:rPr lang="en-US" sz="1600" i="1">
                                                  <a:latin typeface="Cambria Math" panose="02040503050406030204" pitchFamily="18" charset="0"/>
                                                </a:rPr>
                                              </m:ctrlPr>
                                            </m:sSubPr>
                                            <m:e>
                                              <m:r>
                                                <a:rPr lang="en-US" sz="1600" i="1">
                                                  <a:latin typeface="Cambria Math"/>
                                                </a:rPr>
                                                <m:t>𝜆</m:t>
                                              </m:r>
                                            </m:e>
                                            <m:sub>
                                              <m:r>
                                                <a:rPr lang="en-US" sz="1600" i="1">
                                                  <a:latin typeface="Cambria Math"/>
                                                </a:rPr>
                                                <m:t>𝑗</m:t>
                                              </m:r>
                                            </m:sub>
                                          </m:sSub>
                                          <m:r>
                                            <a:rPr lang="en-GB" sz="1600" b="0" i="1" smtClean="0">
                                              <a:latin typeface="Cambria Math" panose="02040503050406030204" pitchFamily="18" charset="0"/>
                                            </a:rPr>
                                            <m:t>𝑏</m:t>
                                          </m:r>
                                        </m:e>
                                        <m:sub>
                                          <m:r>
                                            <a:rPr lang="en-US" sz="1600" i="1">
                                              <a:latin typeface="Cambria Math"/>
                                            </a:rPr>
                                            <m:t>𝑗</m:t>
                                          </m:r>
                                          <m:r>
                                            <a:rPr lang="en-US" sz="1600" i="1">
                                              <a:latin typeface="Cambria Math"/>
                                            </a:rPr>
                                            <m:t>,</m:t>
                                          </m:r>
                                          <m:r>
                                            <a:rPr lang="en-US" sz="1600" i="1">
                                              <a:latin typeface="Cambria Math"/>
                                            </a:rPr>
                                            <m:t>𝑗</m:t>
                                          </m:r>
                                          <m:r>
                                            <a:rPr lang="en-US" sz="1600" i="1">
                                              <a:latin typeface="Cambria Math"/>
                                            </a:rPr>
                                            <m:t>+1</m:t>
                                          </m:r>
                                        </m:sub>
                                      </m:sSub>
                                    </m:e>
                                  </m:nary>
                                </m:e>
                              </m:d>
                              <m:nary>
                                <m:naryPr>
                                  <m:chr m:val="∑"/>
                                  <m:limLoc m:val="undOvr"/>
                                  <m:ctrlPr>
                                    <a:rPr lang="en-US" sz="1600" i="1">
                                      <a:latin typeface="Cambria Math" panose="02040503050406030204" pitchFamily="18" charset="0"/>
                                    </a:rPr>
                                  </m:ctrlPr>
                                </m:naryPr>
                                <m:sub>
                                  <m:r>
                                    <a:rPr lang="en-US" sz="1600" i="1">
                                      <a:latin typeface="Cambria Math"/>
                                    </a:rPr>
                                    <m:t>𝑗</m:t>
                                  </m:r>
                                  <m:r>
                                    <a:rPr lang="en-US" sz="1600" i="1">
                                      <a:latin typeface="Cambria Math"/>
                                    </a:rPr>
                                    <m:t>=</m:t>
                                  </m:r>
                                  <m:r>
                                    <a:rPr lang="en-US" sz="1600" i="1">
                                      <a:latin typeface="Cambria Math"/>
                                    </a:rPr>
                                    <m:t>𝑖</m:t>
                                  </m:r>
                                </m:sub>
                                <m:sup>
                                  <m:r>
                                    <a:rPr lang="en-US" sz="1600" i="1">
                                      <a:latin typeface="Cambria Math"/>
                                    </a:rPr>
                                    <m:t>𝑛</m:t>
                                  </m:r>
                                </m:sup>
                                <m:e>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sSubSup>
                                            <m:sSubSupPr>
                                              <m:ctrlPr>
                                                <a:rPr lang="en-US" sz="1600" i="1">
                                                  <a:latin typeface="Cambria Math" panose="02040503050406030204" pitchFamily="18" charset="0"/>
                                                </a:rPr>
                                              </m:ctrlPr>
                                            </m:sSubSupPr>
                                            <m:e>
                                              <m:r>
                                                <a:rPr lang="en-US" sz="1600" i="1">
                                                  <a:latin typeface="Cambria Math"/>
                                                </a:rPr>
                                                <m:t>𝑁</m:t>
                                              </m:r>
                                            </m:e>
                                            <m:sub>
                                              <m:r>
                                                <a:rPr lang="en-US" sz="1600" i="1">
                                                  <a:latin typeface="Cambria Math"/>
                                                </a:rPr>
                                                <m:t>𝑖</m:t>
                                              </m:r>
                                            </m:sub>
                                            <m:sup>
                                              <m:r>
                                                <a:rPr lang="en-US" sz="1600" i="1">
                                                  <a:latin typeface="Cambria Math"/>
                                                </a:rPr>
                                                <m:t>0</m:t>
                                              </m:r>
                                            </m:sup>
                                          </m:sSubSup>
                                          <m:sSup>
                                            <m:sSupPr>
                                              <m:ctrlPr>
                                                <a:rPr lang="en-US" sz="1600" i="1">
                                                  <a:latin typeface="Cambria Math" panose="02040503050406030204" pitchFamily="18" charset="0"/>
                                                </a:rPr>
                                              </m:ctrlPr>
                                            </m:sSupPr>
                                            <m:e>
                                              <m:r>
                                                <a:rPr lang="en-US" sz="1600" i="1">
                                                  <a:latin typeface="Cambria Math"/>
                                                </a:rPr>
                                                <m:t>𝑒</m:t>
                                              </m:r>
                                            </m:e>
                                            <m:sup>
                                              <m:r>
                                                <a:rPr lang="en-US" sz="1600" i="1">
                                                  <a:latin typeface="Cambria Math"/>
                                                </a:rPr>
                                                <m:t>−</m:t>
                                              </m:r>
                                              <m:sSub>
                                                <m:sSubPr>
                                                  <m:ctrlPr>
                                                    <a:rPr lang="en-US" sz="1600" i="1">
                                                      <a:latin typeface="Cambria Math" panose="02040503050406030204" pitchFamily="18" charset="0"/>
                                                    </a:rPr>
                                                  </m:ctrlPr>
                                                </m:sSubPr>
                                                <m:e>
                                                  <m:r>
                                                    <a:rPr lang="en-US" sz="1600" i="1">
                                                      <a:latin typeface="Cambria Math"/>
                                                    </a:rPr>
                                                    <m:t>𝜆</m:t>
                                                  </m:r>
                                                </m:e>
                                                <m:sub>
                                                  <m:r>
                                                    <a:rPr lang="en-US" sz="1600" i="1">
                                                      <a:latin typeface="Cambria Math"/>
                                                    </a:rPr>
                                                    <m:t>𝑗</m:t>
                                                  </m:r>
                                                </m:sub>
                                              </m:sSub>
                                              <m:r>
                                                <a:rPr lang="en-US" sz="1600" i="1">
                                                  <a:latin typeface="Cambria Math"/>
                                                </a:rPr>
                                                <m:t>𝑡</m:t>
                                              </m:r>
                                            </m:sup>
                                          </m:sSup>
                                        </m:num>
                                        <m:den>
                                          <m:nary>
                                            <m:naryPr>
                                              <m:chr m:val="∏"/>
                                              <m:limLoc m:val="undOvr"/>
                                              <m:ctrlPr>
                                                <a:rPr lang="en-US" sz="1600" i="1">
                                                  <a:latin typeface="Cambria Math" panose="02040503050406030204" pitchFamily="18" charset="0"/>
                                                </a:rPr>
                                              </m:ctrlPr>
                                            </m:naryPr>
                                            <m:sub>
                                              <m:eqArr>
                                                <m:eqArrPr>
                                                  <m:ctrlPr>
                                                    <a:rPr lang="en-US" sz="1600" i="1">
                                                      <a:latin typeface="Cambria Math" panose="02040503050406030204" pitchFamily="18" charset="0"/>
                                                    </a:rPr>
                                                  </m:ctrlPr>
                                                </m:eqArrPr>
                                                <m:e>
                                                  <m:r>
                                                    <a:rPr lang="en-US" sz="1600" i="1">
                                                      <a:latin typeface="Cambria Math"/>
                                                    </a:rPr>
                                                    <m:t>𝑝</m:t>
                                                  </m:r>
                                                  <m:r>
                                                    <a:rPr lang="en-US" sz="1600" i="1">
                                                      <a:latin typeface="Cambria Math"/>
                                                    </a:rPr>
                                                    <m:t>=</m:t>
                                                  </m:r>
                                                  <m:r>
                                                    <a:rPr lang="en-US" sz="1600" i="1">
                                                      <a:latin typeface="Cambria Math"/>
                                                    </a:rPr>
                                                    <m:t>𝑖</m:t>
                                                  </m:r>
                                                </m:e>
                                                <m:e>
                                                  <m:r>
                                                    <a:rPr lang="en-US" sz="1600" i="1">
                                                      <a:latin typeface="Cambria Math"/>
                                                    </a:rPr>
                                                    <m:t>𝑝</m:t>
                                                  </m:r>
                                                  <m:r>
                                                    <a:rPr lang="en-US" sz="1600" i="1">
                                                      <a:latin typeface="Cambria Math"/>
                                                    </a:rPr>
                                                    <m:t>≠</m:t>
                                                  </m:r>
                                                  <m:r>
                                                    <a:rPr lang="en-US" sz="1600" i="1">
                                                      <a:latin typeface="Cambria Math"/>
                                                    </a:rPr>
                                                    <m:t>𝑗</m:t>
                                                  </m:r>
                                                </m:e>
                                              </m:eqArr>
                                            </m:sub>
                                            <m:sup>
                                              <m:r>
                                                <a:rPr lang="en-US" sz="1600" i="1">
                                                  <a:latin typeface="Cambria Math"/>
                                                </a:rPr>
                                                <m:t>𝑛</m:t>
                                              </m:r>
                                            </m:sup>
                                            <m:e>
                                              <m:sSub>
                                                <m:sSubPr>
                                                  <m:ctrlPr>
                                                    <a:rPr lang="en-US" sz="1600" i="1">
                                                      <a:latin typeface="Cambria Math" panose="02040503050406030204" pitchFamily="18" charset="0"/>
                                                    </a:rPr>
                                                  </m:ctrlPr>
                                                </m:sSubPr>
                                                <m:e>
                                                  <m:r>
                                                    <a:rPr lang="en-US" sz="1600" i="1">
                                                      <a:latin typeface="Cambria Math"/>
                                                    </a:rPr>
                                                    <m:t>𝜆</m:t>
                                                  </m:r>
                                                </m:e>
                                                <m:sub>
                                                  <m:r>
                                                    <a:rPr lang="en-US" sz="1600" i="1">
                                                      <a:latin typeface="Cambria Math"/>
                                                    </a:rPr>
                                                    <m:t>𝑝</m:t>
                                                  </m:r>
                                                </m:sub>
                                              </m:sSub>
                                              <m:r>
                                                <a:rPr lang="en-US" sz="1600" i="1">
                                                  <a:latin typeface="Cambria Math"/>
                                                </a:rPr>
                                                <m:t>−</m:t>
                                              </m:r>
                                              <m:sSub>
                                                <m:sSubPr>
                                                  <m:ctrlPr>
                                                    <a:rPr lang="en-US" sz="1600" i="1">
                                                      <a:latin typeface="Cambria Math" panose="02040503050406030204" pitchFamily="18" charset="0"/>
                                                    </a:rPr>
                                                  </m:ctrlPr>
                                                </m:sSubPr>
                                                <m:e>
                                                  <m:r>
                                                    <a:rPr lang="en-US" sz="1600" i="1">
                                                      <a:latin typeface="Cambria Math"/>
                                                    </a:rPr>
                                                    <m:t>𝜆</m:t>
                                                  </m:r>
                                                </m:e>
                                                <m:sub>
                                                  <m:r>
                                                    <a:rPr lang="en-US" sz="1600" i="1">
                                                      <a:latin typeface="Cambria Math"/>
                                                    </a:rPr>
                                                    <m:t>𝑗</m:t>
                                                  </m:r>
                                                </m:sub>
                                              </m:sSub>
                                            </m:e>
                                          </m:nary>
                                        </m:den>
                                      </m:f>
                                      <m:r>
                                        <a:rPr lang="en-US" sz="1600" i="1">
                                          <a:latin typeface="Cambria Math"/>
                                        </a:rPr>
                                        <m:t>+</m:t>
                                      </m:r>
                                      <m:f>
                                        <m:fPr>
                                          <m:ctrlPr>
                                            <a:rPr lang="en-US" sz="1600" i="1">
                                              <a:latin typeface="Cambria Math" panose="02040503050406030204" pitchFamily="18" charset="0"/>
                                            </a:rPr>
                                          </m:ctrlPr>
                                        </m:fPr>
                                        <m:num>
                                          <m:sSub>
                                            <m:sSubPr>
                                              <m:ctrlPr>
                                                <a:rPr lang="en-US" sz="1600" i="1">
                                                  <a:latin typeface="Cambria Math" panose="02040503050406030204" pitchFamily="18" charset="0"/>
                                                </a:rPr>
                                              </m:ctrlPr>
                                            </m:sSubPr>
                                            <m:e>
                                              <m:r>
                                                <a:rPr lang="en-US" sz="1600" i="1">
                                                  <a:latin typeface="Cambria Math"/>
                                                </a:rPr>
                                                <m:t>𝑃</m:t>
                                              </m:r>
                                            </m:e>
                                            <m:sub>
                                              <m:r>
                                                <a:rPr lang="en-US" sz="1600" i="1">
                                                  <a:latin typeface="Cambria Math"/>
                                                </a:rPr>
                                                <m:t>𝑖</m:t>
                                              </m:r>
                                            </m:sub>
                                          </m:sSub>
                                          <m:r>
                                            <a:rPr lang="en-US" sz="1600" i="1">
                                              <a:latin typeface="Cambria Math"/>
                                            </a:rPr>
                                            <m:t>(1−</m:t>
                                          </m:r>
                                          <m:sSup>
                                            <m:sSupPr>
                                              <m:ctrlPr>
                                                <a:rPr lang="en-US" sz="1600" i="1">
                                                  <a:latin typeface="Cambria Math" panose="02040503050406030204" pitchFamily="18" charset="0"/>
                                                </a:rPr>
                                              </m:ctrlPr>
                                            </m:sSupPr>
                                            <m:e>
                                              <m:r>
                                                <a:rPr lang="en-US" sz="1600" i="1">
                                                  <a:latin typeface="Cambria Math"/>
                                                </a:rPr>
                                                <m:t>𝑒</m:t>
                                              </m:r>
                                            </m:e>
                                            <m:sup>
                                              <m:r>
                                                <a:rPr lang="en-US" sz="1600" i="1">
                                                  <a:latin typeface="Cambria Math"/>
                                                </a:rPr>
                                                <m:t>−</m:t>
                                              </m:r>
                                              <m:sSub>
                                                <m:sSubPr>
                                                  <m:ctrlPr>
                                                    <a:rPr lang="en-US" sz="1600" i="1">
                                                      <a:latin typeface="Cambria Math" panose="02040503050406030204" pitchFamily="18" charset="0"/>
                                                    </a:rPr>
                                                  </m:ctrlPr>
                                                </m:sSubPr>
                                                <m:e>
                                                  <m:r>
                                                    <a:rPr lang="en-US" sz="1600" i="1">
                                                      <a:latin typeface="Cambria Math"/>
                                                    </a:rPr>
                                                    <m:t>𝜆</m:t>
                                                  </m:r>
                                                </m:e>
                                                <m:sub>
                                                  <m:r>
                                                    <a:rPr lang="en-US" sz="1600" i="1">
                                                      <a:latin typeface="Cambria Math"/>
                                                    </a:rPr>
                                                    <m:t>𝑗</m:t>
                                                  </m:r>
                                                </m:sub>
                                              </m:sSub>
                                              <m:r>
                                                <a:rPr lang="en-US" sz="1600" i="1">
                                                  <a:latin typeface="Cambria Math"/>
                                                </a:rPr>
                                                <m:t>𝑡</m:t>
                                              </m:r>
                                            </m:sup>
                                          </m:sSup>
                                          <m:r>
                                            <a:rPr lang="en-US" sz="1600" i="1">
                                              <a:latin typeface="Cambria Math"/>
                                            </a:rPr>
                                            <m:t>)</m:t>
                                          </m:r>
                                        </m:num>
                                        <m:den>
                                          <m:sSub>
                                            <m:sSubPr>
                                              <m:ctrlPr>
                                                <a:rPr lang="en-US" sz="1600" i="1">
                                                  <a:latin typeface="Cambria Math" panose="02040503050406030204" pitchFamily="18" charset="0"/>
                                                </a:rPr>
                                              </m:ctrlPr>
                                            </m:sSubPr>
                                            <m:e>
                                              <m:r>
                                                <a:rPr lang="en-US" sz="1600" i="1">
                                                  <a:latin typeface="Cambria Math"/>
                                                </a:rPr>
                                                <m:t>𝜆</m:t>
                                              </m:r>
                                            </m:e>
                                            <m:sub>
                                              <m:r>
                                                <a:rPr lang="en-US" sz="1600" i="1">
                                                  <a:latin typeface="Cambria Math"/>
                                                </a:rPr>
                                                <m:t>𝑗</m:t>
                                              </m:r>
                                            </m:sub>
                                          </m:sSub>
                                          <m:nary>
                                            <m:naryPr>
                                              <m:chr m:val="∏"/>
                                              <m:limLoc m:val="undOvr"/>
                                              <m:ctrlPr>
                                                <a:rPr lang="en-US" sz="1600" i="1">
                                                  <a:latin typeface="Cambria Math" panose="02040503050406030204" pitchFamily="18" charset="0"/>
                                                </a:rPr>
                                              </m:ctrlPr>
                                            </m:naryPr>
                                            <m:sub>
                                              <m:eqArr>
                                                <m:eqArrPr>
                                                  <m:ctrlPr>
                                                    <a:rPr lang="en-US" sz="1600" i="1">
                                                      <a:latin typeface="Cambria Math" panose="02040503050406030204" pitchFamily="18" charset="0"/>
                                                    </a:rPr>
                                                  </m:ctrlPr>
                                                </m:eqArrPr>
                                                <m:e>
                                                  <m:r>
                                                    <a:rPr lang="en-US" sz="1600" i="1">
                                                      <a:latin typeface="Cambria Math"/>
                                                    </a:rPr>
                                                    <m:t>𝑝</m:t>
                                                  </m:r>
                                                  <m:r>
                                                    <a:rPr lang="en-US" sz="1600" i="1">
                                                      <a:latin typeface="Cambria Math"/>
                                                    </a:rPr>
                                                    <m:t>=</m:t>
                                                  </m:r>
                                                  <m:r>
                                                    <a:rPr lang="en-US" sz="1600" i="1">
                                                      <a:latin typeface="Cambria Math"/>
                                                    </a:rPr>
                                                    <m:t>𝑖</m:t>
                                                  </m:r>
                                                </m:e>
                                                <m:e>
                                                  <m:r>
                                                    <a:rPr lang="en-US" sz="1600" i="1">
                                                      <a:latin typeface="Cambria Math"/>
                                                    </a:rPr>
                                                    <m:t>𝑝</m:t>
                                                  </m:r>
                                                  <m:r>
                                                    <a:rPr lang="en-US" sz="1600" i="1">
                                                      <a:latin typeface="Cambria Math"/>
                                                    </a:rPr>
                                                    <m:t>≠</m:t>
                                                  </m:r>
                                                  <m:r>
                                                    <a:rPr lang="en-US" sz="1600" i="1">
                                                      <a:latin typeface="Cambria Math"/>
                                                    </a:rPr>
                                                    <m:t>𝑗</m:t>
                                                  </m:r>
                                                </m:e>
                                              </m:eqArr>
                                            </m:sub>
                                            <m:sup>
                                              <m:r>
                                                <a:rPr lang="en-US" sz="1600" i="1">
                                                  <a:latin typeface="Cambria Math"/>
                                                </a:rPr>
                                                <m:t>𝑛</m:t>
                                              </m:r>
                                            </m:sup>
                                            <m:e>
                                              <m:sSub>
                                                <m:sSubPr>
                                                  <m:ctrlPr>
                                                    <a:rPr lang="en-US" sz="1600" i="1">
                                                      <a:latin typeface="Cambria Math" panose="02040503050406030204" pitchFamily="18" charset="0"/>
                                                    </a:rPr>
                                                  </m:ctrlPr>
                                                </m:sSubPr>
                                                <m:e>
                                                  <m:r>
                                                    <a:rPr lang="en-US" sz="1600" i="1">
                                                      <a:latin typeface="Cambria Math"/>
                                                    </a:rPr>
                                                    <m:t>𝜆</m:t>
                                                  </m:r>
                                                </m:e>
                                                <m:sub>
                                                  <m:r>
                                                    <a:rPr lang="en-US" sz="1600" i="1">
                                                      <a:latin typeface="Cambria Math"/>
                                                    </a:rPr>
                                                    <m:t>𝑝</m:t>
                                                  </m:r>
                                                </m:sub>
                                              </m:sSub>
                                              <m:r>
                                                <a:rPr lang="en-US" sz="1600" i="1">
                                                  <a:latin typeface="Cambria Math"/>
                                                </a:rPr>
                                                <m:t>−</m:t>
                                              </m:r>
                                              <m:sSub>
                                                <m:sSubPr>
                                                  <m:ctrlPr>
                                                    <a:rPr lang="en-US" sz="1600" i="1">
                                                      <a:latin typeface="Cambria Math" panose="02040503050406030204" pitchFamily="18" charset="0"/>
                                                    </a:rPr>
                                                  </m:ctrlPr>
                                                </m:sSubPr>
                                                <m:e>
                                                  <m:r>
                                                    <a:rPr lang="en-US" sz="1600" i="1">
                                                      <a:latin typeface="Cambria Math"/>
                                                    </a:rPr>
                                                    <m:t>𝜆</m:t>
                                                  </m:r>
                                                </m:e>
                                                <m:sub>
                                                  <m:r>
                                                    <a:rPr lang="en-US" sz="1600" i="1">
                                                      <a:latin typeface="Cambria Math"/>
                                                    </a:rPr>
                                                    <m:t>𝑗</m:t>
                                                  </m:r>
                                                </m:sub>
                                              </m:sSub>
                                            </m:e>
                                          </m:nary>
                                        </m:den>
                                      </m:f>
                                    </m:e>
                                  </m:d>
                                </m:e>
                              </m:nary>
                            </m:e>
                          </m:d>
                        </m:e>
                      </m:nary>
                      <m:r>
                        <a:rPr lang="en-US" sz="1600" i="1">
                          <a:latin typeface="Cambria Math"/>
                        </a:rPr>
                        <m:t> </m:t>
                      </m:r>
                    </m:oMath>
                  </m:oMathPara>
                </a14:m>
                <a:endParaRPr lang="en-US" sz="1600" dirty="0"/>
              </a:p>
            </p:txBody>
          </p:sp>
        </mc:Choice>
        <mc:Fallback xmlns="">
          <p:sp>
            <p:nvSpPr>
              <p:cNvPr id="25" name="Rectangle 24"/>
              <p:cNvSpPr>
                <a:spLocks noRot="1" noChangeAspect="1" noMove="1" noResize="1" noEditPoints="1" noAdjustHandles="1" noChangeArrowheads="1" noChangeShapeType="1" noTextEdit="1"/>
              </p:cNvSpPr>
              <p:nvPr/>
            </p:nvSpPr>
            <p:spPr>
              <a:xfrm>
                <a:off x="1403648" y="4992095"/>
                <a:ext cx="6336704" cy="1029193"/>
              </a:xfrm>
              <a:prstGeom prst="rect">
                <a:avLst/>
              </a:prstGeom>
              <a:blipFill>
                <a:blip r:embed="rId2"/>
                <a:stretch>
                  <a:fillRect/>
                </a:stretch>
              </a:blipFill>
            </p:spPr>
            <p:txBody>
              <a:bodyPr/>
              <a:lstStyle/>
              <a:p>
                <a:r>
                  <a:rPr lang="en-GB">
                    <a:noFill/>
                  </a:rPr>
                  <a:t> </a:t>
                </a:r>
              </a:p>
            </p:txBody>
          </p:sp>
        </mc:Fallback>
      </mc:AlternateContent>
      <p:sp>
        <p:nvSpPr>
          <p:cNvPr id="26" name="Down Arrow 25"/>
          <p:cNvSpPr/>
          <p:nvPr/>
        </p:nvSpPr>
        <p:spPr>
          <a:xfrm rot="16200000">
            <a:off x="1022303" y="5186814"/>
            <a:ext cx="618673"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07504" y="6156593"/>
            <a:ext cx="8712968" cy="584775"/>
          </a:xfrm>
          <a:prstGeom prst="rect">
            <a:avLst/>
          </a:prstGeom>
          <a:noFill/>
        </p:spPr>
        <p:txBody>
          <a:bodyPr wrap="square" rtlCol="0">
            <a:spAutoFit/>
          </a:bodyPr>
          <a:lstStyle/>
          <a:p>
            <a:r>
              <a:rPr lang="en-US" sz="1600" dirty="0">
                <a:latin typeface="+mn-lt"/>
              </a:rPr>
              <a:t>To obtain the final result for a given isotope the contributions of the various chains have to be summed up.</a:t>
            </a:r>
          </a:p>
        </p:txBody>
      </p:sp>
      <mc:AlternateContent xmlns:mc="http://schemas.openxmlformats.org/markup-compatibility/2006" xmlns:a14="http://schemas.microsoft.com/office/drawing/2010/main">
        <mc:Choice Requires="a14">
          <p:sp>
            <p:nvSpPr>
              <p:cNvPr id="30" name="TextBox 29"/>
              <p:cNvSpPr txBox="1"/>
              <p:nvPr/>
            </p:nvSpPr>
            <p:spPr>
              <a:xfrm>
                <a:off x="35496" y="2515539"/>
                <a:ext cx="5845767" cy="553421"/>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r>
                        <a:rPr lang="en-US" sz="1600" b="0" i="1" smtClean="0">
                          <a:solidFill>
                            <a:prstClr val="black"/>
                          </a:solidFill>
                          <a:latin typeface="Cambria Math"/>
                        </a:rPr>
                        <m:t>𝑠</m:t>
                      </m:r>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ea typeface="Cambria Math"/>
                            </a:rPr>
                          </m:ctrlPr>
                        </m:sSubPr>
                        <m:e>
                          <m:r>
                            <a:rPr lang="en-US" sz="1600" i="1">
                              <a:solidFill>
                                <a:prstClr val="black"/>
                              </a:solidFill>
                              <a:latin typeface="Cambria Math"/>
                              <a:ea typeface="Cambria Math"/>
                            </a:rPr>
                            <m:t>𝐹</m:t>
                          </m:r>
                        </m:e>
                        <m:sub>
                          <m:r>
                            <a:rPr lang="en-US" sz="1600" b="0" i="1" smtClean="0">
                              <a:solidFill>
                                <a:prstClr val="black"/>
                              </a:solidFill>
                              <a:latin typeface="Cambria Math"/>
                              <a:ea typeface="Cambria Math"/>
                            </a:rPr>
                            <m:t>𝑛</m:t>
                          </m:r>
                        </m:sub>
                      </m:sSub>
                      <m:r>
                        <a:rPr lang="en-US" sz="1600" b="0" i="1" smtClean="0">
                          <a:solidFill>
                            <a:prstClr val="black"/>
                          </a:solidFill>
                          <a:latin typeface="Cambria Math"/>
                          <a:ea typeface="Cambria Math"/>
                        </a:rPr>
                        <m:t> </m:t>
                      </m:r>
                      <m:d>
                        <m:dPr>
                          <m:ctrlPr>
                            <a:rPr lang="en-US" sz="1600" b="0" i="1" smtClean="0">
                              <a:solidFill>
                                <a:prstClr val="black"/>
                              </a:solidFill>
                              <a:latin typeface="Cambria Math" panose="02040503050406030204" pitchFamily="18" charset="0"/>
                              <a:ea typeface="Cambria Math"/>
                            </a:rPr>
                          </m:ctrlPr>
                        </m:dPr>
                        <m:e>
                          <m:r>
                            <a:rPr lang="en-US" sz="1600" b="0" i="1" smtClean="0">
                              <a:solidFill>
                                <a:prstClr val="black"/>
                              </a:solidFill>
                              <a:latin typeface="Cambria Math"/>
                              <a:ea typeface="Cambria Math"/>
                            </a:rPr>
                            <m:t>𝑠</m:t>
                          </m:r>
                        </m:e>
                      </m:d>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ea typeface="Cambria Math"/>
                            </a:rPr>
                          </m:ctrlPr>
                        </m:sSubPr>
                        <m:e>
                          <m:r>
                            <a:rPr lang="en-US" sz="1600" i="1">
                              <a:solidFill>
                                <a:prstClr val="black"/>
                              </a:solidFill>
                              <a:latin typeface="Cambria Math"/>
                              <a:ea typeface="Cambria Math"/>
                            </a:rPr>
                            <m:t>𝑁</m:t>
                          </m:r>
                        </m:e>
                        <m:sub>
                          <m:r>
                            <a:rPr lang="en-US" sz="1600" b="0" i="1" smtClean="0">
                              <a:solidFill>
                                <a:prstClr val="black"/>
                              </a:solidFill>
                              <a:latin typeface="Cambria Math"/>
                              <a:ea typeface="Cambria Math"/>
                            </a:rPr>
                            <m:t>𝑛</m:t>
                          </m:r>
                        </m:sub>
                      </m:sSub>
                      <m:r>
                        <a:rPr lang="en-US" sz="1600" b="0" i="1" smtClean="0">
                          <a:solidFill>
                            <a:prstClr val="black"/>
                          </a:solidFill>
                          <a:latin typeface="Cambria Math"/>
                          <a:ea typeface="Cambria Math"/>
                        </a:rPr>
                        <m:t>(</m:t>
                      </m:r>
                      <m:r>
                        <a:rPr lang="en-US" sz="1600" i="1">
                          <a:solidFill>
                            <a:prstClr val="black"/>
                          </a:solidFill>
                          <a:latin typeface="Cambria Math"/>
                          <a:ea typeface="Cambria Math"/>
                        </a:rPr>
                        <m:t>𝑡</m:t>
                      </m:r>
                      <m:r>
                        <a:rPr lang="en-US" sz="1600" i="1">
                          <a:solidFill>
                            <a:prstClr val="black"/>
                          </a:solidFill>
                          <a:latin typeface="Cambria Math"/>
                          <a:ea typeface="Cambria Math"/>
                        </a:rPr>
                        <m:t>=0) =</m:t>
                      </m:r>
                      <m:f>
                        <m:fPr>
                          <m:ctrlPr>
                            <a:rPr lang="de-CH" sz="1600" i="1" smtClean="0">
                              <a:solidFill>
                                <a:prstClr val="black"/>
                              </a:solidFill>
                              <a:latin typeface="Cambria Math" panose="02040503050406030204" pitchFamily="18" charset="0"/>
                            </a:rPr>
                          </m:ctrlPr>
                        </m:fPr>
                        <m:num>
                          <m:sSub>
                            <m:sSubPr>
                              <m:ctrlPr>
                                <a:rPr lang="de-CH" sz="1600" i="1">
                                  <a:solidFill>
                                    <a:prstClr val="black"/>
                                  </a:solidFill>
                                  <a:latin typeface="Cambria Math" panose="02040503050406030204" pitchFamily="18" charset="0"/>
                                </a:rPr>
                              </m:ctrlPr>
                            </m:sSubPr>
                            <m:e>
                              <m:r>
                                <a:rPr lang="en-US" sz="1600" i="1">
                                  <a:solidFill>
                                    <a:prstClr val="black"/>
                                  </a:solidFill>
                                  <a:latin typeface="Cambria Math"/>
                                </a:rPr>
                                <m:t>𝑃</m:t>
                              </m:r>
                            </m:e>
                            <m:sub>
                              <m:r>
                                <a:rPr lang="en-US" sz="1600" b="0" i="1" smtClean="0">
                                  <a:solidFill>
                                    <a:prstClr val="black"/>
                                  </a:solidFill>
                                  <a:latin typeface="Cambria Math"/>
                                </a:rPr>
                                <m:t>𝑛</m:t>
                              </m:r>
                            </m:sub>
                          </m:sSub>
                        </m:num>
                        <m:den>
                          <m:r>
                            <a:rPr lang="en-US" sz="1600" b="0" i="1" smtClean="0">
                              <a:solidFill>
                                <a:prstClr val="black"/>
                              </a:solidFill>
                              <a:latin typeface="Cambria Math"/>
                            </a:rPr>
                            <m:t>𝑠</m:t>
                          </m:r>
                        </m:den>
                      </m:f>
                      <m:r>
                        <a:rPr lang="en-US" sz="1600" b="0" i="1" smtClean="0">
                          <a:solidFill>
                            <a:prstClr val="black"/>
                          </a:solidFill>
                          <a:latin typeface="Cambria Math"/>
                        </a:rPr>
                        <m:t>+</m:t>
                      </m:r>
                      <m:sSub>
                        <m:sSubPr>
                          <m:ctrlPr>
                            <a:rPr lang="en-US" sz="1600" i="1">
                              <a:solidFill>
                                <a:prstClr val="black"/>
                              </a:solidFill>
                              <a:latin typeface="Cambria Math" panose="02040503050406030204" pitchFamily="18" charset="0"/>
                            </a:rPr>
                          </m:ctrlPr>
                        </m:sSubPr>
                        <m:e>
                          <m:sSub>
                            <m:sSubPr>
                              <m:ctrlPr>
                                <a:rPr lang="en-US" sz="1600" i="1" smtClean="0">
                                  <a:solidFill>
                                    <a:prstClr val="black"/>
                                  </a:solidFill>
                                  <a:latin typeface="Cambria Math" panose="02040503050406030204" pitchFamily="18" charset="0"/>
                                </a:rPr>
                              </m:ctrlPr>
                            </m:sSubPr>
                            <m:e>
                              <m:r>
                                <a:rPr lang="en-US" sz="1600" b="0" i="1" smtClean="0">
                                  <a:solidFill>
                                    <a:prstClr val="black"/>
                                  </a:solidFill>
                                  <a:latin typeface="Cambria Math"/>
                                </a:rPr>
                                <m:t>𝑏</m:t>
                              </m:r>
                            </m:e>
                            <m:sub>
                              <m:r>
                                <a:rPr lang="en-US" sz="1600" b="0" i="1" smtClean="0">
                                  <a:solidFill>
                                    <a:prstClr val="black"/>
                                  </a:solidFill>
                                  <a:latin typeface="Cambria Math"/>
                                </a:rPr>
                                <m:t>𝑛</m:t>
                              </m:r>
                              <m:r>
                                <a:rPr lang="en-US" sz="1600" b="0" i="1" smtClean="0">
                                  <a:solidFill>
                                    <a:prstClr val="black"/>
                                  </a:solidFill>
                                  <a:latin typeface="Cambria Math"/>
                                </a:rPr>
                                <m:t>−1,</m:t>
                              </m:r>
                              <m:r>
                                <a:rPr lang="en-US" sz="1600" b="0" i="1" smtClean="0">
                                  <a:solidFill>
                                    <a:prstClr val="black"/>
                                  </a:solidFill>
                                  <a:latin typeface="Cambria Math"/>
                                </a:rPr>
                                <m:t>𝑛</m:t>
                              </m:r>
                            </m:sub>
                          </m:sSub>
                          <m:r>
                            <a:rPr lang="en-US" sz="1600" i="1" smtClean="0">
                              <a:solidFill>
                                <a:prstClr val="black"/>
                              </a:solidFill>
                              <a:latin typeface="Cambria Math"/>
                              <a:ea typeface="Cambria Math"/>
                            </a:rPr>
                            <m:t>∙</m:t>
                          </m:r>
                          <m:r>
                            <a:rPr lang="de-CH" sz="1600" i="1">
                              <a:solidFill>
                                <a:prstClr val="black"/>
                              </a:solidFill>
                              <a:latin typeface="Cambria Math"/>
                              <a:ea typeface="Cambria Math"/>
                            </a:rPr>
                            <m:t>𝜆</m:t>
                          </m:r>
                        </m:e>
                        <m:sub>
                          <m:r>
                            <a:rPr lang="en-US" sz="1600" b="0" i="1" smtClean="0">
                              <a:solidFill>
                                <a:prstClr val="black"/>
                              </a:solidFill>
                              <a:latin typeface="Cambria Math"/>
                              <a:ea typeface="Cambria Math"/>
                            </a:rPr>
                            <m:t>𝑛</m:t>
                          </m:r>
                          <m:r>
                            <a:rPr lang="en-US" sz="1600" b="0" i="1" smtClean="0">
                              <a:solidFill>
                                <a:prstClr val="black"/>
                              </a:solidFill>
                              <a:latin typeface="Cambria Math"/>
                              <a:ea typeface="Cambria Math"/>
                            </a:rPr>
                            <m:t>−1</m:t>
                          </m:r>
                        </m:sub>
                      </m:sSub>
                      <m:r>
                        <a:rPr lang="de-CH" sz="1600" i="1">
                          <a:solidFill>
                            <a:prstClr val="black"/>
                          </a:solidFill>
                          <a:latin typeface="Cambria Math"/>
                          <a:ea typeface="Cambria Math"/>
                        </a:rPr>
                        <m:t>∙</m:t>
                      </m:r>
                      <m:sSub>
                        <m:sSubPr>
                          <m:ctrlPr>
                            <a:rPr lang="de-CH" sz="1600" i="1">
                              <a:solidFill>
                                <a:prstClr val="black"/>
                              </a:solidFill>
                              <a:latin typeface="Cambria Math" panose="02040503050406030204" pitchFamily="18" charset="0"/>
                              <a:ea typeface="Cambria Math"/>
                            </a:rPr>
                          </m:ctrlPr>
                        </m:sSubPr>
                        <m:e>
                          <m:r>
                            <a:rPr lang="en-US" sz="1600" b="0" i="1" smtClean="0">
                              <a:solidFill>
                                <a:prstClr val="black"/>
                              </a:solidFill>
                              <a:latin typeface="Cambria Math"/>
                              <a:ea typeface="Cambria Math"/>
                            </a:rPr>
                            <m:t>𝐹</m:t>
                          </m:r>
                        </m:e>
                        <m:sub>
                          <m:r>
                            <a:rPr lang="en-US" sz="1600" b="0" i="1" smtClean="0">
                              <a:solidFill>
                                <a:prstClr val="black"/>
                              </a:solidFill>
                              <a:latin typeface="Cambria Math"/>
                              <a:ea typeface="Cambria Math"/>
                            </a:rPr>
                            <m:t>𝑛</m:t>
                          </m:r>
                          <m:r>
                            <a:rPr lang="en-US" sz="1600" b="0" i="1" smtClean="0">
                              <a:solidFill>
                                <a:prstClr val="black"/>
                              </a:solidFill>
                              <a:latin typeface="Cambria Math"/>
                              <a:ea typeface="Cambria Math"/>
                            </a:rPr>
                            <m:t>−1</m:t>
                          </m:r>
                        </m:sub>
                      </m:sSub>
                      <m:r>
                        <a:rPr lang="en-US" sz="1600" b="0" i="1" smtClean="0">
                          <a:solidFill>
                            <a:prstClr val="black"/>
                          </a:solidFill>
                          <a:latin typeface="Cambria Math"/>
                          <a:ea typeface="Cambria Math"/>
                        </a:rPr>
                        <m:t>(</m:t>
                      </m:r>
                      <m:r>
                        <a:rPr lang="en-US" sz="1600" b="0" i="1" smtClean="0">
                          <a:solidFill>
                            <a:prstClr val="black"/>
                          </a:solidFill>
                          <a:latin typeface="Cambria Math"/>
                          <a:ea typeface="Cambria Math"/>
                        </a:rPr>
                        <m:t>𝑠</m:t>
                      </m:r>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rPr>
                          </m:ctrlPr>
                        </m:sSubPr>
                        <m:e>
                          <m:r>
                            <a:rPr lang="de-CH" sz="1600" i="1">
                              <a:solidFill>
                                <a:prstClr val="black"/>
                              </a:solidFill>
                              <a:latin typeface="Cambria Math"/>
                              <a:ea typeface="Cambria Math"/>
                            </a:rPr>
                            <m:t>𝜆</m:t>
                          </m:r>
                        </m:e>
                        <m:sub>
                          <m:r>
                            <a:rPr lang="en-US" sz="1600" b="0" i="1" smtClean="0">
                              <a:solidFill>
                                <a:prstClr val="black"/>
                              </a:solidFill>
                              <a:latin typeface="Cambria Math"/>
                            </a:rPr>
                            <m:t>𝑛</m:t>
                          </m:r>
                        </m:sub>
                      </m:sSub>
                      <m:r>
                        <a:rPr lang="de-CH" sz="1600" i="1" smtClean="0">
                          <a:solidFill>
                            <a:prstClr val="black"/>
                          </a:solidFill>
                          <a:latin typeface="Cambria Math"/>
                          <a:ea typeface="Cambria Math"/>
                        </a:rPr>
                        <m:t>∙</m:t>
                      </m:r>
                      <m:sSub>
                        <m:sSubPr>
                          <m:ctrlPr>
                            <a:rPr lang="de-CH" sz="1600" i="1" smtClean="0">
                              <a:solidFill>
                                <a:prstClr val="black"/>
                              </a:solidFill>
                              <a:latin typeface="Cambria Math" panose="02040503050406030204" pitchFamily="18" charset="0"/>
                              <a:ea typeface="Cambria Math"/>
                            </a:rPr>
                          </m:ctrlPr>
                        </m:sSubPr>
                        <m:e>
                          <m:r>
                            <a:rPr lang="en-US" sz="1600" b="0" i="1" smtClean="0">
                              <a:solidFill>
                                <a:prstClr val="black"/>
                              </a:solidFill>
                              <a:latin typeface="Cambria Math"/>
                              <a:ea typeface="Cambria Math"/>
                            </a:rPr>
                            <m:t>𝐹</m:t>
                          </m:r>
                        </m:e>
                        <m:sub>
                          <m:r>
                            <a:rPr lang="en-US" sz="1600" b="0" i="1" smtClean="0">
                              <a:solidFill>
                                <a:prstClr val="black"/>
                              </a:solidFill>
                              <a:latin typeface="Cambria Math"/>
                              <a:ea typeface="Cambria Math"/>
                            </a:rPr>
                            <m:t>𝑛</m:t>
                          </m:r>
                        </m:sub>
                      </m:sSub>
                      <m:r>
                        <a:rPr lang="en-US" sz="1600" b="0" i="1" smtClean="0">
                          <a:solidFill>
                            <a:prstClr val="black"/>
                          </a:solidFill>
                          <a:latin typeface="Cambria Math"/>
                          <a:ea typeface="Cambria Math"/>
                        </a:rPr>
                        <m:t>(</m:t>
                      </m:r>
                      <m:r>
                        <a:rPr lang="en-US" sz="1600" b="0" i="1" smtClean="0">
                          <a:solidFill>
                            <a:prstClr val="black"/>
                          </a:solidFill>
                          <a:latin typeface="Cambria Math"/>
                          <a:ea typeface="Cambria Math"/>
                        </a:rPr>
                        <m:t>𝑠</m:t>
                      </m:r>
                      <m:r>
                        <a:rPr lang="en-US" sz="1600" b="0" i="1" smtClean="0">
                          <a:solidFill>
                            <a:prstClr val="black"/>
                          </a:solidFill>
                          <a:latin typeface="Cambria Math"/>
                          <a:ea typeface="Cambria Math"/>
                        </a:rPr>
                        <m:t>)</m:t>
                      </m:r>
                    </m:oMath>
                  </m:oMathPara>
                </a14:m>
                <a:endParaRPr lang="en-US" sz="1600" dirty="0">
                  <a:solidFill>
                    <a:prstClr val="black"/>
                  </a:solidFill>
                  <a:cs typeface="Arial" pitchFamily="34" charset="0"/>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35496" y="2515539"/>
                <a:ext cx="5845767" cy="553421"/>
              </a:xfrm>
              <a:prstGeom prst="rect">
                <a:avLst/>
              </a:prstGeom>
              <a:blipFill rotWithShape="1">
                <a:blip r:embed="rId3"/>
                <a:stretch>
                  <a:fillRect/>
                </a:stretch>
              </a:blipFill>
            </p:spPr>
            <p:txBody>
              <a:bodyPr/>
              <a:lstStyle/>
              <a:p>
                <a:r>
                  <a:rPr lang="en-US">
                    <a:noFill/>
                  </a:rPr>
                  <a:t> </a:t>
                </a:r>
              </a:p>
            </p:txBody>
          </p:sp>
        </mc:Fallback>
      </mc:AlternateContent>
      <p:sp>
        <p:nvSpPr>
          <p:cNvPr id="31" name="TextBox 30"/>
          <p:cNvSpPr txBox="1"/>
          <p:nvPr/>
        </p:nvSpPr>
        <p:spPr>
          <a:xfrm rot="5400000">
            <a:off x="1464627" y="2233085"/>
            <a:ext cx="490004" cy="461665"/>
          </a:xfrm>
          <a:prstGeom prst="rect">
            <a:avLst/>
          </a:prstGeom>
          <a:noFill/>
        </p:spPr>
        <p:txBody>
          <a:bodyPr wrap="square" rtlCol="0">
            <a:spAutoFit/>
          </a:bodyPr>
          <a:lstStyle/>
          <a:p>
            <a:r>
              <a:rPr lang="en-US" dirty="0"/>
              <a:t>…</a:t>
            </a:r>
          </a:p>
        </p:txBody>
      </p:sp>
      <p:sp>
        <p:nvSpPr>
          <p:cNvPr id="32" name="TextBox 31"/>
          <p:cNvSpPr txBox="1"/>
          <p:nvPr/>
        </p:nvSpPr>
        <p:spPr>
          <a:xfrm rot="5400000">
            <a:off x="2572968" y="2233085"/>
            <a:ext cx="490004" cy="461665"/>
          </a:xfrm>
          <a:prstGeom prst="rect">
            <a:avLst/>
          </a:prstGeom>
          <a:noFill/>
        </p:spPr>
        <p:txBody>
          <a:bodyPr wrap="square" rtlCol="0">
            <a:spAutoFit/>
          </a:bodyPr>
          <a:lstStyle/>
          <a:p>
            <a:r>
              <a:rPr lang="en-US" dirty="0"/>
              <a:t>…</a:t>
            </a:r>
          </a:p>
        </p:txBody>
      </p:sp>
      <p:sp>
        <p:nvSpPr>
          <p:cNvPr id="33" name="TextBox 32"/>
          <p:cNvSpPr txBox="1"/>
          <p:nvPr/>
        </p:nvSpPr>
        <p:spPr>
          <a:xfrm rot="5400000">
            <a:off x="1464627" y="2953165"/>
            <a:ext cx="490004" cy="461665"/>
          </a:xfrm>
          <a:prstGeom prst="rect">
            <a:avLst/>
          </a:prstGeom>
          <a:noFill/>
        </p:spPr>
        <p:txBody>
          <a:bodyPr wrap="square" rtlCol="0">
            <a:spAutoFit/>
          </a:bodyPr>
          <a:lstStyle/>
          <a:p>
            <a:r>
              <a:rPr lang="en-US" dirty="0"/>
              <a:t>…</a:t>
            </a:r>
          </a:p>
        </p:txBody>
      </p:sp>
      <p:sp>
        <p:nvSpPr>
          <p:cNvPr id="34" name="TextBox 33"/>
          <p:cNvSpPr txBox="1"/>
          <p:nvPr/>
        </p:nvSpPr>
        <p:spPr>
          <a:xfrm rot="5400000">
            <a:off x="2572968" y="2952016"/>
            <a:ext cx="490004" cy="461665"/>
          </a:xfrm>
          <a:prstGeom prst="rect">
            <a:avLst/>
          </a:prstGeom>
          <a:noFill/>
        </p:spPr>
        <p:txBody>
          <a:bodyPr wrap="square" rtlCol="0">
            <a:spAutoFit/>
          </a:bodyPr>
          <a:lstStyle/>
          <a:p>
            <a:r>
              <a:rPr lang="en-US" dirty="0"/>
              <a:t>…</a:t>
            </a:r>
          </a:p>
        </p:txBody>
      </p:sp>
      <p:sp>
        <p:nvSpPr>
          <p:cNvPr id="35" name="TextBox 34"/>
          <p:cNvSpPr txBox="1"/>
          <p:nvPr/>
        </p:nvSpPr>
        <p:spPr>
          <a:xfrm>
            <a:off x="421266" y="4098558"/>
            <a:ext cx="8039166" cy="338554"/>
          </a:xfrm>
          <a:prstGeom prst="rect">
            <a:avLst/>
          </a:prstGeom>
          <a:noFill/>
        </p:spPr>
        <p:txBody>
          <a:bodyPr wrap="square" rtlCol="0">
            <a:spAutoFit/>
          </a:bodyPr>
          <a:lstStyle/>
          <a:p>
            <a:r>
              <a:rPr lang="en-US" sz="1600" dirty="0"/>
              <a:t>Inverse Laplace transformation of </a:t>
            </a:r>
            <a:r>
              <a:rPr lang="en-US" sz="1600" dirty="0">
                <a:sym typeface="Symbol"/>
              </a:rPr>
              <a:t></a:t>
            </a:r>
            <a:r>
              <a:rPr lang="en-US" sz="1600" i="1" dirty="0" err="1"/>
              <a:t>F</a:t>
            </a:r>
            <a:r>
              <a:rPr lang="en-US" sz="1600" i="1" baseline="-25000" dirty="0" err="1"/>
              <a:t>n</a:t>
            </a:r>
            <a:r>
              <a:rPr lang="en-US" sz="1600" i="1" dirty="0"/>
              <a:t> (s)                                              </a:t>
            </a:r>
            <a:r>
              <a:rPr lang="en-US" sz="1600" i="1" dirty="0" err="1"/>
              <a:t>N</a:t>
            </a:r>
            <a:r>
              <a:rPr lang="en-US" sz="1600" i="1" baseline="-25000" dirty="0" err="1"/>
              <a:t>n</a:t>
            </a:r>
            <a:r>
              <a:rPr lang="en-US" sz="1600" i="1" dirty="0"/>
              <a:t>(t)</a:t>
            </a:r>
            <a:endParaRPr lang="en-US" sz="1600" dirty="0"/>
          </a:p>
        </p:txBody>
      </p:sp>
      <mc:AlternateContent xmlns:mc="http://schemas.openxmlformats.org/markup-compatibility/2006" xmlns:a14="http://schemas.microsoft.com/office/drawing/2010/main">
        <mc:Choice Requires="a14">
          <p:sp>
            <p:nvSpPr>
              <p:cNvPr id="8" name="TextBox 7"/>
              <p:cNvSpPr txBox="1"/>
              <p:nvPr/>
            </p:nvSpPr>
            <p:spPr>
              <a:xfrm>
                <a:off x="4211960" y="4047455"/>
                <a:ext cx="1613583" cy="461665"/>
              </a:xfrm>
              <a:prstGeom prst="rect">
                <a:avLst/>
              </a:prstGeom>
              <a:noFill/>
            </p:spPr>
            <p:txBody>
              <a:bodyPr wrap="none" rtlCol="0">
                <a:spAutoFit/>
              </a:bodyPr>
              <a:lstStyle/>
              <a:p>
                <a14:m>
                  <m:oMath xmlns:m="http://schemas.openxmlformats.org/officeDocument/2006/math">
                    <m:sSup>
                      <m:sSupPr>
                        <m:ctrlPr>
                          <a:rPr lang="en-US" i="1" smtClean="0">
                            <a:latin typeface="Cambria Math" panose="02040503050406030204" pitchFamily="18" charset="0"/>
                            <a:ea typeface="Cambria Math"/>
                          </a:rPr>
                        </m:ctrlPr>
                      </m:sSupPr>
                      <m:e>
                        <m:r>
                          <a:rPr lang="en-US" i="1">
                            <a:latin typeface="Cambria Math"/>
                            <a:ea typeface="Cambria Math"/>
                          </a:rPr>
                          <m:t>ℒ</m:t>
                        </m:r>
                      </m:e>
                      <m:sup>
                        <m:r>
                          <a:rPr lang="en-US" b="0" i="1" smtClean="0">
                            <a:latin typeface="Cambria Math"/>
                            <a:ea typeface="Cambria Math"/>
                          </a:rPr>
                          <m:t>−1</m:t>
                        </m:r>
                      </m:sup>
                    </m:sSup>
                    <m:r>
                      <a:rPr lang="en-US" b="0" i="0" smtClean="0">
                        <a:latin typeface="Cambria Math"/>
                        <a:ea typeface="Cambria Math"/>
                      </a:rPr>
                      <m:t>(</m:t>
                    </m:r>
                    <m:sSub>
                      <m:sSubPr>
                        <m:ctrlPr>
                          <a:rPr lang="en-US" i="1">
                            <a:latin typeface="Cambria Math" panose="02040503050406030204" pitchFamily="18" charset="0"/>
                            <a:ea typeface="Cambria Math"/>
                          </a:rPr>
                        </m:ctrlPr>
                      </m:sSubPr>
                      <m:e>
                        <m:r>
                          <a:rPr lang="en-US" i="1">
                            <a:latin typeface="Cambria Math"/>
                            <a:ea typeface="Cambria Math"/>
                          </a:rPr>
                          <m:t>𝐹</m:t>
                        </m:r>
                      </m:e>
                      <m:sub>
                        <m:r>
                          <a:rPr lang="en-US" b="0" i="1" smtClean="0">
                            <a:latin typeface="Cambria Math"/>
                            <a:ea typeface="Cambria Math"/>
                          </a:rPr>
                          <m:t>𝑛</m:t>
                        </m:r>
                      </m:sub>
                    </m:sSub>
                    <m:d>
                      <m:dPr>
                        <m:ctrlPr>
                          <a:rPr lang="en-US" i="1">
                            <a:latin typeface="Cambria Math" panose="02040503050406030204" pitchFamily="18" charset="0"/>
                            <a:ea typeface="Cambria Math"/>
                          </a:rPr>
                        </m:ctrlPr>
                      </m:dPr>
                      <m:e>
                        <m:r>
                          <a:rPr lang="en-US" i="1">
                            <a:latin typeface="Cambria Math"/>
                            <a:ea typeface="Cambria Math"/>
                          </a:rPr>
                          <m:t>𝑠</m:t>
                        </m:r>
                      </m:e>
                    </m:d>
                  </m:oMath>
                </a14:m>
                <a:r>
                  <a:rPr lang="en-US" dirty="0"/>
                  <a:t>)</a:t>
                </a:r>
              </a:p>
            </p:txBody>
          </p:sp>
        </mc:Choice>
        <mc:Fallback xmlns="">
          <p:sp>
            <p:nvSpPr>
              <p:cNvPr id="8" name="TextBox 7"/>
              <p:cNvSpPr txBox="1">
                <a:spLocks noRot="1" noChangeAspect="1" noMove="1" noResize="1" noEditPoints="1" noAdjustHandles="1" noChangeArrowheads="1" noChangeShapeType="1" noTextEdit="1"/>
              </p:cNvSpPr>
              <p:nvPr/>
            </p:nvSpPr>
            <p:spPr>
              <a:xfrm>
                <a:off x="4211960" y="4047455"/>
                <a:ext cx="1613583" cy="461665"/>
              </a:xfrm>
              <a:prstGeom prst="rect">
                <a:avLst/>
              </a:prstGeom>
              <a:blipFill rotWithShape="1">
                <a:blip r:embed="rId4"/>
                <a:stretch>
                  <a:fillRect l="-1132" t="-9211" r="-4528" b="-30263"/>
                </a:stretch>
              </a:blipFill>
            </p:spPr>
            <p:txBody>
              <a:bodyPr/>
              <a:lstStyle/>
              <a:p>
                <a:r>
                  <a:rPr lang="en-US">
                    <a:noFill/>
                  </a:rPr>
                  <a:t> </a:t>
                </a:r>
              </a:p>
            </p:txBody>
          </p:sp>
        </mc:Fallback>
      </mc:AlternateContent>
      <p:sp>
        <p:nvSpPr>
          <p:cNvPr id="20" name="Right Arrow 19"/>
          <p:cNvSpPr/>
          <p:nvPr/>
        </p:nvSpPr>
        <p:spPr>
          <a:xfrm>
            <a:off x="6012160" y="4217312"/>
            <a:ext cx="504056" cy="1692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6" name="TextBox 35"/>
              <p:cNvSpPr txBox="1"/>
              <p:nvPr/>
            </p:nvSpPr>
            <p:spPr>
              <a:xfrm>
                <a:off x="107504" y="1844824"/>
                <a:ext cx="3651064" cy="553421"/>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r>
                        <a:rPr lang="en-US" sz="1600" b="0" i="1" smtClean="0">
                          <a:solidFill>
                            <a:prstClr val="black"/>
                          </a:solidFill>
                          <a:latin typeface="Cambria Math"/>
                        </a:rPr>
                        <m:t>𝑠</m:t>
                      </m:r>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ea typeface="Cambria Math"/>
                            </a:rPr>
                          </m:ctrlPr>
                        </m:sSubPr>
                        <m:e>
                          <m:r>
                            <a:rPr lang="en-US" sz="1600" i="1">
                              <a:solidFill>
                                <a:prstClr val="black"/>
                              </a:solidFill>
                              <a:latin typeface="Cambria Math"/>
                              <a:ea typeface="Cambria Math"/>
                            </a:rPr>
                            <m:t>𝐹</m:t>
                          </m:r>
                        </m:e>
                        <m:sub>
                          <m:r>
                            <a:rPr lang="en-US" sz="1600" b="0" i="1" smtClean="0">
                              <a:solidFill>
                                <a:prstClr val="black"/>
                              </a:solidFill>
                              <a:latin typeface="Cambria Math"/>
                              <a:ea typeface="Cambria Math"/>
                            </a:rPr>
                            <m:t>1</m:t>
                          </m:r>
                        </m:sub>
                      </m:sSub>
                      <m:r>
                        <a:rPr lang="en-US" sz="1600" b="0" i="1" smtClean="0">
                          <a:solidFill>
                            <a:prstClr val="black"/>
                          </a:solidFill>
                          <a:latin typeface="Cambria Math"/>
                          <a:ea typeface="Cambria Math"/>
                        </a:rPr>
                        <m:t> </m:t>
                      </m:r>
                      <m:d>
                        <m:dPr>
                          <m:ctrlPr>
                            <a:rPr lang="en-US" sz="1600" b="0" i="1" smtClean="0">
                              <a:solidFill>
                                <a:prstClr val="black"/>
                              </a:solidFill>
                              <a:latin typeface="Cambria Math" panose="02040503050406030204" pitchFamily="18" charset="0"/>
                              <a:ea typeface="Cambria Math"/>
                            </a:rPr>
                          </m:ctrlPr>
                        </m:dPr>
                        <m:e>
                          <m:r>
                            <a:rPr lang="en-US" sz="1600" b="0" i="1" smtClean="0">
                              <a:solidFill>
                                <a:prstClr val="black"/>
                              </a:solidFill>
                              <a:latin typeface="Cambria Math"/>
                              <a:ea typeface="Cambria Math"/>
                            </a:rPr>
                            <m:t>𝑠</m:t>
                          </m:r>
                        </m:e>
                      </m:d>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ea typeface="Cambria Math"/>
                            </a:rPr>
                          </m:ctrlPr>
                        </m:sSubPr>
                        <m:e>
                          <m:r>
                            <a:rPr lang="en-US" sz="1600" i="1">
                              <a:solidFill>
                                <a:prstClr val="black"/>
                              </a:solidFill>
                              <a:latin typeface="Cambria Math"/>
                              <a:ea typeface="Cambria Math"/>
                            </a:rPr>
                            <m:t>𝑁</m:t>
                          </m:r>
                        </m:e>
                        <m:sub>
                          <m:r>
                            <a:rPr lang="en-US" sz="1600" b="0" i="1" smtClean="0">
                              <a:solidFill>
                                <a:prstClr val="black"/>
                              </a:solidFill>
                              <a:latin typeface="Cambria Math"/>
                              <a:ea typeface="Cambria Math"/>
                            </a:rPr>
                            <m:t>1</m:t>
                          </m:r>
                        </m:sub>
                      </m:sSub>
                      <m:r>
                        <a:rPr lang="en-US" sz="1600" b="0" i="1" smtClean="0">
                          <a:solidFill>
                            <a:prstClr val="black"/>
                          </a:solidFill>
                          <a:latin typeface="Cambria Math"/>
                          <a:ea typeface="Cambria Math"/>
                        </a:rPr>
                        <m:t>(</m:t>
                      </m:r>
                      <m:r>
                        <a:rPr lang="en-US" sz="1600" b="0" i="1" smtClean="0">
                          <a:solidFill>
                            <a:prstClr val="black"/>
                          </a:solidFill>
                          <a:latin typeface="Cambria Math"/>
                          <a:ea typeface="Cambria Math"/>
                        </a:rPr>
                        <m:t>𝑡</m:t>
                      </m:r>
                      <m:r>
                        <a:rPr lang="en-US" sz="1600" b="0" i="1" smtClean="0">
                          <a:solidFill>
                            <a:prstClr val="black"/>
                          </a:solidFill>
                          <a:latin typeface="Cambria Math"/>
                          <a:ea typeface="Cambria Math"/>
                        </a:rPr>
                        <m:t>=0) =</m:t>
                      </m:r>
                      <m:f>
                        <m:fPr>
                          <m:ctrlPr>
                            <a:rPr lang="de-CH" sz="1600" i="1" smtClean="0">
                              <a:solidFill>
                                <a:prstClr val="black"/>
                              </a:solidFill>
                              <a:latin typeface="Cambria Math" panose="02040503050406030204" pitchFamily="18" charset="0"/>
                            </a:rPr>
                          </m:ctrlPr>
                        </m:fPr>
                        <m:num>
                          <m:sSub>
                            <m:sSubPr>
                              <m:ctrlPr>
                                <a:rPr lang="de-CH" sz="1600" i="1">
                                  <a:solidFill>
                                    <a:prstClr val="black"/>
                                  </a:solidFill>
                                  <a:latin typeface="Cambria Math" panose="02040503050406030204" pitchFamily="18" charset="0"/>
                                </a:rPr>
                              </m:ctrlPr>
                            </m:sSubPr>
                            <m:e>
                              <m:r>
                                <a:rPr lang="en-US" sz="1600" i="1">
                                  <a:solidFill>
                                    <a:prstClr val="black"/>
                                  </a:solidFill>
                                  <a:latin typeface="Cambria Math"/>
                                </a:rPr>
                                <m:t>𝑃</m:t>
                              </m:r>
                            </m:e>
                            <m:sub>
                              <m:r>
                                <a:rPr lang="en-US" sz="1600" b="0" i="1" smtClean="0">
                                  <a:solidFill>
                                    <a:prstClr val="black"/>
                                  </a:solidFill>
                                  <a:latin typeface="Cambria Math"/>
                                </a:rPr>
                                <m:t>1</m:t>
                              </m:r>
                            </m:sub>
                          </m:sSub>
                        </m:num>
                        <m:den>
                          <m:r>
                            <a:rPr lang="en-US" sz="1600" b="0" i="1" smtClean="0">
                              <a:solidFill>
                                <a:prstClr val="black"/>
                              </a:solidFill>
                              <a:latin typeface="Cambria Math"/>
                            </a:rPr>
                            <m:t>𝑠</m:t>
                          </m:r>
                        </m:den>
                      </m:f>
                      <m:r>
                        <a:rPr lang="en-US" sz="1600" b="0" i="1" smtClean="0">
                          <a:solidFill>
                            <a:prstClr val="black"/>
                          </a:solidFill>
                          <a:latin typeface="Cambria Math"/>
                        </a:rPr>
                        <m:t>−</m:t>
                      </m:r>
                      <m:sSub>
                        <m:sSubPr>
                          <m:ctrlPr>
                            <a:rPr lang="en-US" sz="1600" b="0" i="1" smtClean="0">
                              <a:solidFill>
                                <a:prstClr val="black"/>
                              </a:solidFill>
                              <a:latin typeface="Cambria Math" panose="02040503050406030204" pitchFamily="18" charset="0"/>
                            </a:rPr>
                          </m:ctrlPr>
                        </m:sSubPr>
                        <m:e>
                          <m:r>
                            <a:rPr lang="de-CH" sz="1600" i="1">
                              <a:solidFill>
                                <a:prstClr val="black"/>
                              </a:solidFill>
                              <a:latin typeface="Cambria Math"/>
                              <a:ea typeface="Cambria Math"/>
                            </a:rPr>
                            <m:t>𝜆</m:t>
                          </m:r>
                        </m:e>
                        <m:sub>
                          <m:r>
                            <a:rPr lang="en-US" sz="1600" b="0" i="1" smtClean="0">
                              <a:solidFill>
                                <a:prstClr val="black"/>
                              </a:solidFill>
                              <a:latin typeface="Cambria Math"/>
                            </a:rPr>
                            <m:t>1</m:t>
                          </m:r>
                        </m:sub>
                      </m:sSub>
                      <m:r>
                        <a:rPr lang="de-CH" sz="1600" i="1" smtClean="0">
                          <a:solidFill>
                            <a:prstClr val="black"/>
                          </a:solidFill>
                          <a:latin typeface="Cambria Math"/>
                          <a:ea typeface="Cambria Math"/>
                        </a:rPr>
                        <m:t>∙</m:t>
                      </m:r>
                      <m:sSub>
                        <m:sSubPr>
                          <m:ctrlPr>
                            <a:rPr lang="de-CH" sz="1600" i="1" smtClean="0">
                              <a:solidFill>
                                <a:prstClr val="black"/>
                              </a:solidFill>
                              <a:latin typeface="Cambria Math" panose="02040503050406030204" pitchFamily="18" charset="0"/>
                              <a:ea typeface="Cambria Math"/>
                            </a:rPr>
                          </m:ctrlPr>
                        </m:sSubPr>
                        <m:e>
                          <m:r>
                            <a:rPr lang="en-US" sz="1600" b="0" i="1" smtClean="0">
                              <a:solidFill>
                                <a:prstClr val="black"/>
                              </a:solidFill>
                              <a:latin typeface="Cambria Math"/>
                              <a:ea typeface="Cambria Math"/>
                            </a:rPr>
                            <m:t>𝐹</m:t>
                          </m:r>
                        </m:e>
                        <m:sub>
                          <m:r>
                            <a:rPr lang="en-US" sz="1600" b="0" i="1" smtClean="0">
                              <a:solidFill>
                                <a:prstClr val="black"/>
                              </a:solidFill>
                              <a:latin typeface="Cambria Math"/>
                              <a:ea typeface="Cambria Math"/>
                            </a:rPr>
                            <m:t>1</m:t>
                          </m:r>
                        </m:sub>
                      </m:sSub>
                      <m:r>
                        <a:rPr lang="en-US" sz="1600" b="0" i="1" smtClean="0">
                          <a:solidFill>
                            <a:prstClr val="black"/>
                          </a:solidFill>
                          <a:latin typeface="Cambria Math"/>
                          <a:ea typeface="Cambria Math"/>
                        </a:rPr>
                        <m:t>(</m:t>
                      </m:r>
                      <m:r>
                        <a:rPr lang="en-US" sz="1600" b="0" i="1" smtClean="0">
                          <a:solidFill>
                            <a:prstClr val="black"/>
                          </a:solidFill>
                          <a:latin typeface="Cambria Math"/>
                          <a:ea typeface="Cambria Math"/>
                        </a:rPr>
                        <m:t>𝑠</m:t>
                      </m:r>
                      <m:r>
                        <a:rPr lang="en-US" sz="1600" b="0" i="1" smtClean="0">
                          <a:solidFill>
                            <a:prstClr val="black"/>
                          </a:solidFill>
                          <a:latin typeface="Cambria Math"/>
                          <a:ea typeface="Cambria Math"/>
                        </a:rPr>
                        <m:t>)</m:t>
                      </m:r>
                    </m:oMath>
                  </m:oMathPara>
                </a14:m>
                <a:endParaRPr lang="en-US" sz="1600" dirty="0">
                  <a:solidFill>
                    <a:prstClr val="black"/>
                  </a:solidFill>
                  <a:cs typeface="Arial" pitchFamily="34" charset="0"/>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07504" y="1844824"/>
                <a:ext cx="3651064" cy="553421"/>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35496" y="3212976"/>
                <a:ext cx="6220870" cy="553421"/>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r>
                        <a:rPr lang="en-US" sz="1600" b="0" i="1" smtClean="0">
                          <a:solidFill>
                            <a:prstClr val="black"/>
                          </a:solidFill>
                          <a:latin typeface="Cambria Math"/>
                        </a:rPr>
                        <m:t>𝑠</m:t>
                      </m:r>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ea typeface="Cambria Math"/>
                            </a:rPr>
                          </m:ctrlPr>
                        </m:sSubPr>
                        <m:e>
                          <m:r>
                            <a:rPr lang="en-US" sz="1600" i="1">
                              <a:solidFill>
                                <a:prstClr val="black"/>
                              </a:solidFill>
                              <a:latin typeface="Cambria Math"/>
                              <a:ea typeface="Cambria Math"/>
                            </a:rPr>
                            <m:t>𝐹</m:t>
                          </m:r>
                        </m:e>
                        <m:sub>
                          <m:r>
                            <a:rPr lang="en-US" sz="1600" b="0" i="1" smtClean="0">
                              <a:solidFill>
                                <a:prstClr val="black"/>
                              </a:solidFill>
                              <a:latin typeface="Cambria Math"/>
                              <a:ea typeface="Cambria Math"/>
                            </a:rPr>
                            <m:t>𝑚</m:t>
                          </m:r>
                        </m:sub>
                      </m:sSub>
                      <m:r>
                        <a:rPr lang="en-US" sz="1600" b="0" i="1" smtClean="0">
                          <a:solidFill>
                            <a:prstClr val="black"/>
                          </a:solidFill>
                          <a:latin typeface="Cambria Math"/>
                          <a:ea typeface="Cambria Math"/>
                        </a:rPr>
                        <m:t> </m:t>
                      </m:r>
                      <m:d>
                        <m:dPr>
                          <m:ctrlPr>
                            <a:rPr lang="en-US" sz="1600" b="0" i="1" smtClean="0">
                              <a:solidFill>
                                <a:prstClr val="black"/>
                              </a:solidFill>
                              <a:latin typeface="Cambria Math" panose="02040503050406030204" pitchFamily="18" charset="0"/>
                              <a:ea typeface="Cambria Math"/>
                            </a:rPr>
                          </m:ctrlPr>
                        </m:dPr>
                        <m:e>
                          <m:r>
                            <a:rPr lang="en-US" sz="1600" b="0" i="1" smtClean="0">
                              <a:solidFill>
                                <a:prstClr val="black"/>
                              </a:solidFill>
                              <a:latin typeface="Cambria Math"/>
                              <a:ea typeface="Cambria Math"/>
                            </a:rPr>
                            <m:t>𝑠</m:t>
                          </m:r>
                        </m:e>
                      </m:d>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ea typeface="Cambria Math"/>
                            </a:rPr>
                          </m:ctrlPr>
                        </m:sSubPr>
                        <m:e>
                          <m:r>
                            <a:rPr lang="en-US" sz="1600" i="1">
                              <a:solidFill>
                                <a:prstClr val="black"/>
                              </a:solidFill>
                              <a:latin typeface="Cambria Math"/>
                              <a:ea typeface="Cambria Math"/>
                            </a:rPr>
                            <m:t>𝑁</m:t>
                          </m:r>
                        </m:e>
                        <m:sub>
                          <m:r>
                            <a:rPr lang="en-US" sz="1600" b="0" i="1" smtClean="0">
                              <a:solidFill>
                                <a:prstClr val="black"/>
                              </a:solidFill>
                              <a:latin typeface="Cambria Math"/>
                              <a:ea typeface="Cambria Math"/>
                            </a:rPr>
                            <m:t>𝑚</m:t>
                          </m:r>
                        </m:sub>
                      </m:sSub>
                      <m:r>
                        <a:rPr lang="en-US" sz="1600" b="0" i="1" smtClean="0">
                          <a:solidFill>
                            <a:prstClr val="black"/>
                          </a:solidFill>
                          <a:latin typeface="Cambria Math"/>
                          <a:ea typeface="Cambria Math"/>
                        </a:rPr>
                        <m:t>(</m:t>
                      </m:r>
                      <m:r>
                        <a:rPr lang="en-US" sz="1600" i="1">
                          <a:solidFill>
                            <a:prstClr val="black"/>
                          </a:solidFill>
                          <a:latin typeface="Cambria Math"/>
                          <a:ea typeface="Cambria Math"/>
                        </a:rPr>
                        <m:t>𝑡</m:t>
                      </m:r>
                      <m:r>
                        <a:rPr lang="en-US" sz="1600" i="1">
                          <a:solidFill>
                            <a:prstClr val="black"/>
                          </a:solidFill>
                          <a:latin typeface="Cambria Math"/>
                          <a:ea typeface="Cambria Math"/>
                        </a:rPr>
                        <m:t>=0) =</m:t>
                      </m:r>
                      <m:f>
                        <m:fPr>
                          <m:ctrlPr>
                            <a:rPr lang="de-CH" sz="1600" i="1" smtClean="0">
                              <a:solidFill>
                                <a:prstClr val="black"/>
                              </a:solidFill>
                              <a:latin typeface="Cambria Math" panose="02040503050406030204" pitchFamily="18" charset="0"/>
                            </a:rPr>
                          </m:ctrlPr>
                        </m:fPr>
                        <m:num>
                          <m:sSub>
                            <m:sSubPr>
                              <m:ctrlPr>
                                <a:rPr lang="de-CH" sz="1600" i="1">
                                  <a:solidFill>
                                    <a:prstClr val="black"/>
                                  </a:solidFill>
                                  <a:latin typeface="Cambria Math" panose="02040503050406030204" pitchFamily="18" charset="0"/>
                                </a:rPr>
                              </m:ctrlPr>
                            </m:sSubPr>
                            <m:e>
                              <m:r>
                                <a:rPr lang="en-US" sz="1600" i="1">
                                  <a:solidFill>
                                    <a:prstClr val="black"/>
                                  </a:solidFill>
                                  <a:latin typeface="Cambria Math"/>
                                </a:rPr>
                                <m:t>𝑃</m:t>
                              </m:r>
                            </m:e>
                            <m:sub>
                              <m:r>
                                <a:rPr lang="en-US" sz="1600" b="0" i="1" smtClean="0">
                                  <a:solidFill>
                                    <a:prstClr val="black"/>
                                  </a:solidFill>
                                  <a:latin typeface="Cambria Math"/>
                                </a:rPr>
                                <m:t>𝑚</m:t>
                              </m:r>
                            </m:sub>
                          </m:sSub>
                        </m:num>
                        <m:den>
                          <m:r>
                            <a:rPr lang="en-US" sz="1600" b="0" i="1" smtClean="0">
                              <a:solidFill>
                                <a:prstClr val="black"/>
                              </a:solidFill>
                              <a:latin typeface="Cambria Math"/>
                            </a:rPr>
                            <m:t>𝑠</m:t>
                          </m:r>
                        </m:den>
                      </m:f>
                      <m:r>
                        <a:rPr lang="en-US" sz="1600" b="0" i="1" smtClean="0">
                          <a:solidFill>
                            <a:prstClr val="black"/>
                          </a:solidFill>
                          <a:latin typeface="Cambria Math"/>
                        </a:rPr>
                        <m:t>+</m:t>
                      </m:r>
                      <m:sSub>
                        <m:sSubPr>
                          <m:ctrlPr>
                            <a:rPr lang="en-US" sz="1600" i="1">
                              <a:solidFill>
                                <a:prstClr val="black"/>
                              </a:solidFill>
                              <a:latin typeface="Cambria Math" panose="02040503050406030204" pitchFamily="18" charset="0"/>
                            </a:rPr>
                          </m:ctrlPr>
                        </m:sSubPr>
                        <m:e>
                          <m:sSub>
                            <m:sSubPr>
                              <m:ctrlPr>
                                <a:rPr lang="en-US" sz="1600" i="1" smtClean="0">
                                  <a:solidFill>
                                    <a:prstClr val="black"/>
                                  </a:solidFill>
                                  <a:latin typeface="Cambria Math" panose="02040503050406030204" pitchFamily="18" charset="0"/>
                                </a:rPr>
                              </m:ctrlPr>
                            </m:sSubPr>
                            <m:e>
                              <m:r>
                                <a:rPr lang="en-US" sz="1600" b="0" i="1" smtClean="0">
                                  <a:solidFill>
                                    <a:prstClr val="black"/>
                                  </a:solidFill>
                                  <a:latin typeface="Cambria Math"/>
                                </a:rPr>
                                <m:t>𝑏</m:t>
                              </m:r>
                            </m:e>
                            <m:sub>
                              <m:r>
                                <a:rPr lang="en-US" sz="1600" b="0" i="1" smtClean="0">
                                  <a:solidFill>
                                    <a:prstClr val="black"/>
                                  </a:solidFill>
                                  <a:latin typeface="Cambria Math"/>
                                </a:rPr>
                                <m:t>𝑚</m:t>
                              </m:r>
                              <m:r>
                                <a:rPr lang="en-US" sz="1600" b="0" i="1" smtClean="0">
                                  <a:solidFill>
                                    <a:prstClr val="black"/>
                                  </a:solidFill>
                                  <a:latin typeface="Cambria Math"/>
                                </a:rPr>
                                <m:t>−1,</m:t>
                              </m:r>
                              <m:r>
                                <a:rPr lang="en-US" sz="1600" b="0" i="1" smtClean="0">
                                  <a:solidFill>
                                    <a:prstClr val="black"/>
                                  </a:solidFill>
                                  <a:latin typeface="Cambria Math"/>
                                </a:rPr>
                                <m:t>𝑚</m:t>
                              </m:r>
                            </m:sub>
                          </m:sSub>
                          <m:r>
                            <a:rPr lang="en-US" sz="1600" i="1" smtClean="0">
                              <a:solidFill>
                                <a:prstClr val="black"/>
                              </a:solidFill>
                              <a:latin typeface="Cambria Math"/>
                              <a:ea typeface="Cambria Math"/>
                            </a:rPr>
                            <m:t>∙</m:t>
                          </m:r>
                          <m:r>
                            <a:rPr lang="de-CH" sz="1600" i="1">
                              <a:solidFill>
                                <a:prstClr val="black"/>
                              </a:solidFill>
                              <a:latin typeface="Cambria Math"/>
                              <a:ea typeface="Cambria Math"/>
                            </a:rPr>
                            <m:t>𝜆</m:t>
                          </m:r>
                        </m:e>
                        <m:sub>
                          <m:r>
                            <a:rPr lang="en-US" sz="1600" b="0" i="1" smtClean="0">
                              <a:solidFill>
                                <a:prstClr val="black"/>
                              </a:solidFill>
                              <a:latin typeface="Cambria Math"/>
                              <a:ea typeface="Cambria Math"/>
                            </a:rPr>
                            <m:t>𝑚</m:t>
                          </m:r>
                          <m:r>
                            <a:rPr lang="en-US" sz="1600" b="0" i="1" smtClean="0">
                              <a:solidFill>
                                <a:prstClr val="black"/>
                              </a:solidFill>
                              <a:latin typeface="Cambria Math"/>
                              <a:ea typeface="Cambria Math"/>
                            </a:rPr>
                            <m:t>−1</m:t>
                          </m:r>
                        </m:sub>
                      </m:sSub>
                      <m:r>
                        <a:rPr lang="de-CH" sz="1600" i="1">
                          <a:solidFill>
                            <a:prstClr val="black"/>
                          </a:solidFill>
                          <a:latin typeface="Cambria Math"/>
                          <a:ea typeface="Cambria Math"/>
                        </a:rPr>
                        <m:t>∙</m:t>
                      </m:r>
                      <m:sSub>
                        <m:sSubPr>
                          <m:ctrlPr>
                            <a:rPr lang="de-CH" sz="1600" i="1">
                              <a:solidFill>
                                <a:prstClr val="black"/>
                              </a:solidFill>
                              <a:latin typeface="Cambria Math" panose="02040503050406030204" pitchFamily="18" charset="0"/>
                              <a:ea typeface="Cambria Math"/>
                            </a:rPr>
                          </m:ctrlPr>
                        </m:sSubPr>
                        <m:e>
                          <m:r>
                            <a:rPr lang="en-US" sz="1600" b="0" i="1" smtClean="0">
                              <a:solidFill>
                                <a:prstClr val="black"/>
                              </a:solidFill>
                              <a:latin typeface="Cambria Math"/>
                              <a:ea typeface="Cambria Math"/>
                            </a:rPr>
                            <m:t>𝐹</m:t>
                          </m:r>
                        </m:e>
                        <m:sub>
                          <m:r>
                            <a:rPr lang="en-US" sz="1600" b="0" i="1" smtClean="0">
                              <a:solidFill>
                                <a:prstClr val="black"/>
                              </a:solidFill>
                              <a:latin typeface="Cambria Math"/>
                              <a:ea typeface="Cambria Math"/>
                            </a:rPr>
                            <m:t>𝑚</m:t>
                          </m:r>
                          <m:r>
                            <a:rPr lang="en-US" sz="1600" b="0" i="1" smtClean="0">
                              <a:solidFill>
                                <a:prstClr val="black"/>
                              </a:solidFill>
                              <a:latin typeface="Cambria Math"/>
                              <a:ea typeface="Cambria Math"/>
                            </a:rPr>
                            <m:t>−1</m:t>
                          </m:r>
                        </m:sub>
                      </m:sSub>
                      <m:r>
                        <a:rPr lang="en-US" sz="1600" b="0" i="1" smtClean="0">
                          <a:solidFill>
                            <a:prstClr val="black"/>
                          </a:solidFill>
                          <a:latin typeface="Cambria Math"/>
                          <a:ea typeface="Cambria Math"/>
                        </a:rPr>
                        <m:t>(</m:t>
                      </m:r>
                      <m:r>
                        <a:rPr lang="en-US" sz="1600" b="0" i="1" smtClean="0">
                          <a:solidFill>
                            <a:prstClr val="black"/>
                          </a:solidFill>
                          <a:latin typeface="Cambria Math"/>
                          <a:ea typeface="Cambria Math"/>
                        </a:rPr>
                        <m:t>𝑠</m:t>
                      </m:r>
                      <m:r>
                        <a:rPr lang="en-US" sz="1600" b="0" i="1" smtClean="0">
                          <a:solidFill>
                            <a:prstClr val="black"/>
                          </a:solidFill>
                          <a:latin typeface="Cambria Math"/>
                          <a:ea typeface="Cambria Math"/>
                        </a:rPr>
                        <m:t>)−</m:t>
                      </m:r>
                      <m:sSub>
                        <m:sSubPr>
                          <m:ctrlPr>
                            <a:rPr lang="en-US" sz="1600" b="0" i="1" smtClean="0">
                              <a:solidFill>
                                <a:prstClr val="black"/>
                              </a:solidFill>
                              <a:latin typeface="Cambria Math" panose="02040503050406030204" pitchFamily="18" charset="0"/>
                            </a:rPr>
                          </m:ctrlPr>
                        </m:sSubPr>
                        <m:e>
                          <m:r>
                            <a:rPr lang="de-CH" sz="1600" i="1">
                              <a:solidFill>
                                <a:prstClr val="black"/>
                              </a:solidFill>
                              <a:latin typeface="Cambria Math"/>
                              <a:ea typeface="Cambria Math"/>
                            </a:rPr>
                            <m:t>𝜆</m:t>
                          </m:r>
                        </m:e>
                        <m:sub>
                          <m:r>
                            <a:rPr lang="en-US" sz="1600" b="0" i="1" smtClean="0">
                              <a:solidFill>
                                <a:prstClr val="black"/>
                              </a:solidFill>
                              <a:latin typeface="Cambria Math"/>
                            </a:rPr>
                            <m:t>𝑚</m:t>
                          </m:r>
                        </m:sub>
                      </m:sSub>
                      <m:r>
                        <a:rPr lang="de-CH" sz="1600" i="1" smtClean="0">
                          <a:solidFill>
                            <a:prstClr val="black"/>
                          </a:solidFill>
                          <a:latin typeface="Cambria Math"/>
                          <a:ea typeface="Cambria Math"/>
                        </a:rPr>
                        <m:t>∙</m:t>
                      </m:r>
                      <m:sSub>
                        <m:sSubPr>
                          <m:ctrlPr>
                            <a:rPr lang="de-CH" sz="1600" i="1" smtClean="0">
                              <a:solidFill>
                                <a:prstClr val="black"/>
                              </a:solidFill>
                              <a:latin typeface="Cambria Math" panose="02040503050406030204" pitchFamily="18" charset="0"/>
                              <a:ea typeface="Cambria Math"/>
                            </a:rPr>
                          </m:ctrlPr>
                        </m:sSubPr>
                        <m:e>
                          <m:r>
                            <a:rPr lang="en-US" sz="1600" b="0" i="1" smtClean="0">
                              <a:solidFill>
                                <a:prstClr val="black"/>
                              </a:solidFill>
                              <a:latin typeface="Cambria Math"/>
                              <a:ea typeface="Cambria Math"/>
                            </a:rPr>
                            <m:t>𝐹</m:t>
                          </m:r>
                        </m:e>
                        <m:sub>
                          <m:r>
                            <a:rPr lang="en-US" sz="1600" b="0" i="1" smtClean="0">
                              <a:solidFill>
                                <a:prstClr val="black"/>
                              </a:solidFill>
                              <a:latin typeface="Cambria Math"/>
                              <a:ea typeface="Cambria Math"/>
                            </a:rPr>
                            <m:t>𝑚</m:t>
                          </m:r>
                        </m:sub>
                      </m:sSub>
                      <m:r>
                        <a:rPr lang="en-US" sz="1600" b="0" i="1" smtClean="0">
                          <a:solidFill>
                            <a:prstClr val="black"/>
                          </a:solidFill>
                          <a:latin typeface="Cambria Math"/>
                          <a:ea typeface="Cambria Math"/>
                        </a:rPr>
                        <m:t>(</m:t>
                      </m:r>
                      <m:r>
                        <a:rPr lang="en-US" sz="1600" b="0" i="1" smtClean="0">
                          <a:solidFill>
                            <a:prstClr val="black"/>
                          </a:solidFill>
                          <a:latin typeface="Cambria Math"/>
                          <a:ea typeface="Cambria Math"/>
                        </a:rPr>
                        <m:t>𝑠</m:t>
                      </m:r>
                      <m:r>
                        <a:rPr lang="en-US" sz="1600" b="0" i="1" smtClean="0">
                          <a:solidFill>
                            <a:prstClr val="black"/>
                          </a:solidFill>
                          <a:latin typeface="Cambria Math"/>
                          <a:ea typeface="Cambria Math"/>
                        </a:rPr>
                        <m:t>)</m:t>
                      </m:r>
                    </m:oMath>
                  </m:oMathPara>
                </a14:m>
                <a:endParaRPr lang="en-US" sz="1600" dirty="0">
                  <a:solidFill>
                    <a:prstClr val="black"/>
                  </a:solidFill>
                  <a:cs typeface="Arial" pitchFamily="34" charset="0"/>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35496" y="3212976"/>
                <a:ext cx="6220870" cy="553421"/>
              </a:xfrm>
              <a:prstGeom prst="rect">
                <a:avLst/>
              </a:prstGeom>
              <a:blipFill rotWithShape="1">
                <a:blip r:embed="rId6"/>
                <a:stretch>
                  <a:fillRect/>
                </a:stretch>
              </a:blipFill>
            </p:spPr>
            <p:txBody>
              <a:bodyPr/>
              <a:lstStyle/>
              <a:p>
                <a:r>
                  <a:rPr lang="en-US">
                    <a:noFill/>
                  </a:rPr>
                  <a:t> </a:t>
                </a:r>
              </a:p>
            </p:txBody>
          </p:sp>
        </mc:Fallback>
      </mc:AlternateContent>
      <p:sp>
        <p:nvSpPr>
          <p:cNvPr id="3" name="TextBox 2"/>
          <p:cNvSpPr txBox="1"/>
          <p:nvPr/>
        </p:nvSpPr>
        <p:spPr>
          <a:xfrm>
            <a:off x="4572000" y="4653136"/>
            <a:ext cx="1080120" cy="523220"/>
          </a:xfrm>
          <a:prstGeom prst="rect">
            <a:avLst/>
          </a:prstGeom>
          <a:noFill/>
        </p:spPr>
        <p:txBody>
          <a:bodyPr wrap="square" rtlCol="0">
            <a:spAutoFit/>
          </a:bodyPr>
          <a:lstStyle/>
          <a:p>
            <a:pPr algn="ctr"/>
            <a:r>
              <a:rPr lang="en-GB" sz="1400" dirty="0"/>
              <a:t>Decay term</a:t>
            </a:r>
          </a:p>
        </p:txBody>
      </p:sp>
      <p:sp>
        <p:nvSpPr>
          <p:cNvPr id="21" name="TextBox 20"/>
          <p:cNvSpPr txBox="1"/>
          <p:nvPr/>
        </p:nvSpPr>
        <p:spPr>
          <a:xfrm>
            <a:off x="6041749" y="4662833"/>
            <a:ext cx="1080120" cy="523220"/>
          </a:xfrm>
          <a:prstGeom prst="rect">
            <a:avLst/>
          </a:prstGeom>
          <a:noFill/>
        </p:spPr>
        <p:txBody>
          <a:bodyPr wrap="square" rtlCol="0">
            <a:spAutoFit/>
          </a:bodyPr>
          <a:lstStyle/>
          <a:p>
            <a:pPr algn="ctr"/>
            <a:r>
              <a:rPr lang="en-GB" sz="1400" dirty="0"/>
              <a:t>Production term</a:t>
            </a:r>
          </a:p>
        </p:txBody>
      </p:sp>
    </p:spTree>
    <p:extLst>
      <p:ext uri="{BB962C8B-B14F-4D97-AF65-F5344CB8AC3E}">
        <p14:creationId xmlns:p14="http://schemas.microsoft.com/office/powerpoint/2010/main" val="1739711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fade">
                                      <p:cBhvr>
                                        <p:cTn id="61" dur="500"/>
                                        <p:tgtEl>
                                          <p:spTgt spid="3"/>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5" grpId="0"/>
      <p:bldP spid="26" grpId="0" animBg="1"/>
      <p:bldP spid="28" grpId="0"/>
      <p:bldP spid="30" grpId="0"/>
      <p:bldP spid="31" grpId="0"/>
      <p:bldP spid="32" grpId="0"/>
      <p:bldP spid="33" grpId="0"/>
      <p:bldP spid="34" grpId="0"/>
      <p:bldP spid="35" grpId="0"/>
      <p:bldP spid="8" grpId="0"/>
      <p:bldP spid="20" grpId="0" animBg="1"/>
      <p:bldP spid="36" grpId="0"/>
      <p:bldP spid="37" grpId="0"/>
      <p:bldP spid="3" grpId="0"/>
      <p:bldP spid="2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64</a:t>
            </a:fld>
            <a:endParaRPr lang="en-US">
              <a:solidFill>
                <a:srgbClr val="04617B">
                  <a:shade val="90000"/>
                </a:srgbClr>
              </a:solidFill>
            </a:endParaRPr>
          </a:p>
        </p:txBody>
      </p:sp>
      <p:sp>
        <p:nvSpPr>
          <p:cNvPr id="3" name="Title 1"/>
          <p:cNvSpPr txBox="1">
            <a:spLocks/>
          </p:cNvSpPr>
          <p:nvPr/>
        </p:nvSpPr>
        <p:spPr>
          <a:xfrm>
            <a:off x="457200" y="1709936"/>
            <a:ext cx="8229600" cy="1143000"/>
          </a:xfrm>
          <a:prstGeom prst="rect">
            <a:avLst/>
          </a:prstGeom>
        </p:spPr>
        <p:txBody>
          <a:bodyPr>
            <a:noAutofit/>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a:lstStyle>
          <a:p>
            <a:pPr algn="ctr"/>
            <a:r>
              <a:rPr lang="en-US" sz="2800" b="1">
                <a:solidFill>
                  <a:schemeClr val="tx1"/>
                </a:solidFill>
                <a:sym typeface="Wingdings" panose="05000000000000000000" pitchFamily="2" charset="2"/>
              </a:rPr>
              <a:t>Activation:</a:t>
            </a:r>
            <a:br>
              <a:rPr lang="en-US" sz="2800" b="1">
                <a:solidFill>
                  <a:schemeClr val="tx1"/>
                </a:solidFill>
              </a:rPr>
            </a:br>
            <a:r>
              <a:rPr lang="en-US" sz="2800" b="1">
                <a:solidFill>
                  <a:schemeClr val="tx1"/>
                </a:solidFill>
              </a:rPr>
              <a:t>Radioactivity production in accelerators </a:t>
            </a:r>
            <a:endParaRPr lang="en-US" sz="2800" b="1" dirty="0">
              <a:solidFill>
                <a:schemeClr val="tx1"/>
              </a:solidFill>
            </a:endParaRPr>
          </a:p>
        </p:txBody>
      </p:sp>
    </p:spTree>
    <p:extLst>
      <p:ext uri="{BB962C8B-B14F-4D97-AF65-F5344CB8AC3E}">
        <p14:creationId xmlns:p14="http://schemas.microsoft.com/office/powerpoint/2010/main" val="340381238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65</a:t>
            </a:fld>
            <a:endParaRPr lang="en-US">
              <a:solidFill>
                <a:srgbClr val="04617B">
                  <a:shade val="90000"/>
                </a:srgbClr>
              </a:solidFill>
            </a:endParaRPr>
          </a:p>
        </p:txBody>
      </p:sp>
      <p:sp>
        <p:nvSpPr>
          <p:cNvPr id="3" name="TextBox 2"/>
          <p:cNvSpPr txBox="1">
            <a:spLocks noChangeArrowheads="1"/>
          </p:cNvSpPr>
          <p:nvPr/>
        </p:nvSpPr>
        <p:spPr bwMode="auto">
          <a:xfrm>
            <a:off x="1071563" y="659135"/>
            <a:ext cx="6715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auto" hangingPunct="1">
              <a:spcBef>
                <a:spcPts val="0"/>
              </a:spcBef>
              <a:spcAft>
                <a:spcPts val="0"/>
              </a:spcAft>
            </a:pPr>
            <a:r>
              <a:rPr lang="en-US" sz="2000" b="1" dirty="0">
                <a:latin typeface="Constantia" pitchFamily="18" charset="0"/>
              </a:rPr>
              <a:t>First questions about activation</a:t>
            </a:r>
            <a:endParaRPr lang="en-GB" sz="2000" b="1" dirty="0">
              <a:latin typeface="Constantia" pitchFamily="18" charset="0"/>
            </a:endParaRPr>
          </a:p>
        </p:txBody>
      </p:sp>
      <p:sp>
        <p:nvSpPr>
          <p:cNvPr id="4" name="TextBox 3"/>
          <p:cNvSpPr txBox="1">
            <a:spLocks noChangeArrowheads="1"/>
          </p:cNvSpPr>
          <p:nvPr/>
        </p:nvSpPr>
        <p:spPr bwMode="auto">
          <a:xfrm>
            <a:off x="428625" y="1412776"/>
            <a:ext cx="8001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pPr>
            <a:r>
              <a:rPr lang="en-GB" sz="1800" b="1" dirty="0">
                <a:latin typeface="Constantia" pitchFamily="18" charset="0"/>
              </a:rPr>
              <a:t>What is activation?</a:t>
            </a:r>
          </a:p>
          <a:p>
            <a:pPr eaLnBrk="1" fontAlgn="auto" hangingPunct="1">
              <a:spcBef>
                <a:spcPts val="0"/>
              </a:spcBef>
              <a:spcAft>
                <a:spcPts val="0"/>
              </a:spcAft>
            </a:pPr>
            <a:r>
              <a:rPr lang="en-GB" sz="1800" dirty="0">
                <a:latin typeface="Constantia" pitchFamily="18" charset="0"/>
              </a:rPr>
              <a:t>Activation can be described as the imposed change of nuclear composition of given isotopes resulting in the production of radioactivity.</a:t>
            </a:r>
            <a:endParaRPr lang="en-GB" sz="1600" dirty="0">
              <a:latin typeface="Constantia" pitchFamily="18" charset="0"/>
            </a:endParaRPr>
          </a:p>
        </p:txBody>
      </p:sp>
      <p:sp>
        <p:nvSpPr>
          <p:cNvPr id="5" name="Rectangle 4"/>
          <p:cNvSpPr>
            <a:spLocks noChangeArrowheads="1"/>
          </p:cNvSpPr>
          <p:nvPr/>
        </p:nvSpPr>
        <p:spPr bwMode="auto">
          <a:xfrm>
            <a:off x="428625" y="2865710"/>
            <a:ext cx="82867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auto" hangingPunct="1">
              <a:spcBef>
                <a:spcPts val="0"/>
              </a:spcBef>
              <a:spcAft>
                <a:spcPts val="0"/>
              </a:spcAft>
            </a:pPr>
            <a:r>
              <a:rPr lang="en-GB" sz="1800" b="1" dirty="0">
                <a:latin typeface="Constantia" pitchFamily="18" charset="0"/>
              </a:rPr>
              <a:t>Impact of activation:</a:t>
            </a:r>
            <a:r>
              <a:rPr lang="en-GB" sz="1800" dirty="0">
                <a:latin typeface="Constantia" pitchFamily="18" charset="0"/>
              </a:rPr>
              <a:t> </a:t>
            </a:r>
          </a:p>
          <a:p>
            <a:pPr marL="285750" indent="-285750" algn="just" eaLnBrk="1" fontAlgn="auto" hangingPunct="1">
              <a:spcBef>
                <a:spcPts val="0"/>
              </a:spcBef>
              <a:spcAft>
                <a:spcPts val="0"/>
              </a:spcAft>
              <a:buFont typeface="Arial" pitchFamily="34" charset="0"/>
              <a:buChar char="•"/>
            </a:pPr>
            <a:r>
              <a:rPr lang="en-GB" sz="1800" dirty="0">
                <a:latin typeface="Constantia" pitchFamily="18" charset="0"/>
              </a:rPr>
              <a:t>Accelerators: due to beam operation’s losses, accelerator and environment will become radioactive </a:t>
            </a:r>
            <a:r>
              <a:rPr lang="en-GB" sz="1800" dirty="0">
                <a:latin typeface="Constantia" pitchFamily="18" charset="0"/>
                <a:sym typeface="Wingdings" pitchFamily="2" charset="2"/>
              </a:rPr>
              <a:t> dose to personnel and environment.</a:t>
            </a:r>
          </a:p>
        </p:txBody>
      </p:sp>
      <p:sp>
        <p:nvSpPr>
          <p:cNvPr id="6" name="TextBox 5"/>
          <p:cNvSpPr txBox="1"/>
          <p:nvPr/>
        </p:nvSpPr>
        <p:spPr>
          <a:xfrm>
            <a:off x="428625" y="4377878"/>
            <a:ext cx="8031807" cy="923330"/>
          </a:xfrm>
          <a:prstGeom prst="rect">
            <a:avLst/>
          </a:prstGeom>
          <a:noFill/>
        </p:spPr>
        <p:txBody>
          <a:bodyPr wrap="square" rtlCol="0">
            <a:spAutoFit/>
          </a:bodyPr>
          <a:lstStyle/>
          <a:p>
            <a:pPr eaLnBrk="1" fontAlgn="auto" hangingPunct="1">
              <a:spcBef>
                <a:spcPts val="0"/>
              </a:spcBef>
              <a:spcAft>
                <a:spcPts val="0"/>
              </a:spcAft>
            </a:pPr>
            <a:r>
              <a:rPr lang="en-US" sz="1800" b="1" dirty="0">
                <a:latin typeface="Calibri"/>
              </a:rPr>
              <a:t>What can be done to reduce activation?</a:t>
            </a:r>
            <a:endParaRPr lang="en-US" sz="1800" dirty="0">
              <a:latin typeface="Calibri"/>
            </a:endParaRPr>
          </a:p>
          <a:p>
            <a:pPr marL="285750" indent="-285750" eaLnBrk="1" fontAlgn="auto" hangingPunct="1">
              <a:spcBef>
                <a:spcPts val="0"/>
              </a:spcBef>
              <a:spcAft>
                <a:spcPts val="0"/>
              </a:spcAft>
              <a:buFont typeface="Arial" pitchFamily="34" charset="0"/>
              <a:buChar char="•"/>
            </a:pPr>
            <a:r>
              <a:rPr lang="en-US" sz="1800" dirty="0">
                <a:latin typeface="Calibri"/>
              </a:rPr>
              <a:t>Reduce beam losses </a:t>
            </a:r>
          </a:p>
          <a:p>
            <a:pPr marL="285750" indent="-285750" eaLnBrk="1" fontAlgn="auto" hangingPunct="1">
              <a:spcBef>
                <a:spcPts val="0"/>
              </a:spcBef>
              <a:spcAft>
                <a:spcPts val="0"/>
              </a:spcAft>
              <a:buFont typeface="Arial" pitchFamily="34" charset="0"/>
              <a:buChar char="•"/>
            </a:pPr>
            <a:r>
              <a:rPr lang="en-US" sz="1800" dirty="0">
                <a:latin typeface="Calibri"/>
              </a:rPr>
              <a:t>Reduce activation prone material</a:t>
            </a:r>
          </a:p>
        </p:txBody>
      </p:sp>
    </p:spTree>
    <p:extLst>
      <p:ext uri="{BB962C8B-B14F-4D97-AF65-F5344CB8AC3E}">
        <p14:creationId xmlns:p14="http://schemas.microsoft.com/office/powerpoint/2010/main" val="336496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66</a:t>
            </a:fld>
            <a:endParaRPr lang="en-US">
              <a:solidFill>
                <a:srgbClr val="04617B">
                  <a:shade val="90000"/>
                </a:srgbClr>
              </a:solidFill>
            </a:endParaRPr>
          </a:p>
        </p:txBody>
      </p:sp>
      <p:sp>
        <p:nvSpPr>
          <p:cNvPr id="3" name="TextBox 2"/>
          <p:cNvSpPr txBox="1">
            <a:spLocks noChangeArrowheads="1"/>
          </p:cNvSpPr>
          <p:nvPr/>
        </p:nvSpPr>
        <p:spPr bwMode="auto">
          <a:xfrm>
            <a:off x="285750" y="188640"/>
            <a:ext cx="87153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pPr>
            <a:r>
              <a:rPr lang="en-GB" sz="1800" b="1" dirty="0">
                <a:latin typeface="Constantia" pitchFamily="18" charset="0"/>
              </a:rPr>
              <a:t>Which production mechanisms of activation occur at high-energy accelerators?</a:t>
            </a:r>
          </a:p>
          <a:p>
            <a:pPr eaLnBrk="1" fontAlgn="auto" hangingPunct="1">
              <a:spcBef>
                <a:spcPts val="0"/>
              </a:spcBef>
              <a:spcAft>
                <a:spcPts val="0"/>
              </a:spcAft>
            </a:pPr>
            <a:r>
              <a:rPr lang="en-GB" sz="1800" dirty="0">
                <a:latin typeface="Constantia" pitchFamily="18" charset="0"/>
              </a:rPr>
              <a:t> </a:t>
            </a:r>
          </a:p>
          <a:p>
            <a:pPr algn="just" eaLnBrk="1" fontAlgn="auto" hangingPunct="1">
              <a:spcBef>
                <a:spcPts val="0"/>
              </a:spcBef>
              <a:spcAft>
                <a:spcPts val="0"/>
              </a:spcAft>
            </a:pPr>
            <a:r>
              <a:rPr lang="en-GB" sz="1800" dirty="0">
                <a:latin typeface="Constantia" pitchFamily="18" charset="0"/>
              </a:rPr>
              <a:t>At high-energy accelerators primary particles interact with matter. The primary particle itself or secondary particles interacting with nuclei can produce radioactive isotopes. Main production channels of activation at high-energy accelerators are:    </a:t>
            </a:r>
          </a:p>
        </p:txBody>
      </p:sp>
      <p:sp>
        <p:nvSpPr>
          <p:cNvPr id="4" name="Rectangle 4"/>
          <p:cNvSpPr>
            <a:spLocks noChangeArrowheads="1"/>
          </p:cNvSpPr>
          <p:nvPr/>
        </p:nvSpPr>
        <p:spPr bwMode="auto">
          <a:xfrm>
            <a:off x="0" y="2000250"/>
            <a:ext cx="73580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lgn="just" eaLnBrk="1" fontAlgn="auto" hangingPunct="1">
              <a:spcBef>
                <a:spcPts val="0"/>
              </a:spcBef>
              <a:spcAft>
                <a:spcPts val="0"/>
              </a:spcAft>
              <a:buFont typeface="Arial" pitchFamily="34" charset="0"/>
              <a:buChar char="•"/>
            </a:pPr>
            <a:r>
              <a:rPr lang="en-GB" sz="1600" dirty="0">
                <a:latin typeface="Constantia" pitchFamily="18" charset="0"/>
              </a:rPr>
              <a:t> Spallation processes, (n,2n), (</a:t>
            </a:r>
            <a:r>
              <a:rPr lang="en-GB" sz="1600" dirty="0" err="1">
                <a:latin typeface="Constantia" pitchFamily="18" charset="0"/>
              </a:rPr>
              <a:t>n,p</a:t>
            </a:r>
            <a:r>
              <a:rPr lang="en-GB" sz="1600" dirty="0">
                <a:latin typeface="Constantia" pitchFamily="18" charset="0"/>
              </a:rPr>
              <a:t>), (</a:t>
            </a:r>
            <a:r>
              <a:rPr lang="en-GB" sz="1600" dirty="0" err="1">
                <a:latin typeface="Constantia" pitchFamily="18" charset="0"/>
              </a:rPr>
              <a:t>n,alpha</a:t>
            </a:r>
            <a:r>
              <a:rPr lang="en-GB" sz="1600" dirty="0">
                <a:latin typeface="Constantia" pitchFamily="18" charset="0"/>
              </a:rPr>
              <a:t>), ..</a:t>
            </a:r>
          </a:p>
        </p:txBody>
      </p:sp>
      <p:sp>
        <p:nvSpPr>
          <p:cNvPr id="5" name="Rectangle 5"/>
          <p:cNvSpPr>
            <a:spLocks noChangeArrowheads="1"/>
          </p:cNvSpPr>
          <p:nvPr/>
        </p:nvSpPr>
        <p:spPr bwMode="auto">
          <a:xfrm>
            <a:off x="0" y="3376613"/>
            <a:ext cx="457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lgn="just" eaLnBrk="1" fontAlgn="auto" hangingPunct="1">
              <a:spcBef>
                <a:spcPts val="0"/>
              </a:spcBef>
              <a:spcAft>
                <a:spcPts val="0"/>
              </a:spcAft>
              <a:buFont typeface="Arial" pitchFamily="34" charset="0"/>
              <a:buChar char="•"/>
            </a:pPr>
            <a:r>
              <a:rPr lang="en-GB" sz="1600">
                <a:latin typeface="Constantia" pitchFamily="18" charset="0"/>
              </a:rPr>
              <a:t> Particle capture (mainly neutrons)</a:t>
            </a:r>
          </a:p>
        </p:txBody>
      </p:sp>
      <p:sp>
        <p:nvSpPr>
          <p:cNvPr id="6" name="Rectangle 6"/>
          <p:cNvSpPr>
            <a:spLocks noChangeArrowheads="1"/>
          </p:cNvSpPr>
          <p:nvPr/>
        </p:nvSpPr>
        <p:spPr bwMode="auto">
          <a:xfrm>
            <a:off x="0" y="4773613"/>
            <a:ext cx="75723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lgn="just" eaLnBrk="1" fontAlgn="auto" hangingPunct="1">
              <a:spcBef>
                <a:spcPts val="0"/>
              </a:spcBef>
              <a:spcAft>
                <a:spcPts val="0"/>
              </a:spcAft>
              <a:buFont typeface="Arial" pitchFamily="34" charset="0"/>
              <a:buChar char="•"/>
            </a:pPr>
            <a:r>
              <a:rPr lang="en-GB" sz="1600" dirty="0">
                <a:latin typeface="Constantia" pitchFamily="18" charset="0"/>
              </a:rPr>
              <a:t>(</a:t>
            </a:r>
            <a:r>
              <a:rPr lang="en-GB" sz="1600" dirty="0" err="1">
                <a:latin typeface="Symbol" pitchFamily="18" charset="2"/>
              </a:rPr>
              <a:t>g,</a:t>
            </a:r>
            <a:r>
              <a:rPr lang="en-GB" sz="1600" dirty="0" err="1">
                <a:latin typeface="Constantia" pitchFamily="18" charset="0"/>
              </a:rPr>
              <a:t>n</a:t>
            </a:r>
            <a:r>
              <a:rPr lang="en-GB" sz="1600" dirty="0">
                <a:latin typeface="Constantia" pitchFamily="18" charset="0"/>
              </a:rPr>
              <a:t>)-reactions (important for electron accelerators) </a:t>
            </a:r>
          </a:p>
        </p:txBody>
      </p:sp>
      <p:sp>
        <p:nvSpPr>
          <p:cNvPr id="7" name="Oval 6"/>
          <p:cNvSpPr/>
          <p:nvPr/>
        </p:nvSpPr>
        <p:spPr>
          <a:xfrm>
            <a:off x="928688" y="2786063"/>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nvGrpSpPr>
          <p:cNvPr id="8" name="Group 111"/>
          <p:cNvGrpSpPr>
            <a:grpSpLocks/>
          </p:cNvGrpSpPr>
          <p:nvPr/>
        </p:nvGrpSpPr>
        <p:grpSpPr bwMode="auto">
          <a:xfrm>
            <a:off x="1357313" y="3929063"/>
            <a:ext cx="357187" cy="428625"/>
            <a:chOff x="1357290" y="3929066"/>
            <a:chExt cx="357190" cy="428628"/>
          </a:xfrm>
        </p:grpSpPr>
        <p:sp>
          <p:nvSpPr>
            <p:cNvPr id="9" name="Oval 8"/>
            <p:cNvSpPr/>
            <p:nvPr/>
          </p:nvSpPr>
          <p:spPr>
            <a:xfrm>
              <a:off x="1357290" y="4143379"/>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0" name="Oval 9"/>
            <p:cNvSpPr/>
            <p:nvPr/>
          </p:nvSpPr>
          <p:spPr>
            <a:xfrm>
              <a:off x="1428728" y="4143379"/>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1" name="Oval 10"/>
            <p:cNvSpPr/>
            <p:nvPr/>
          </p:nvSpPr>
          <p:spPr>
            <a:xfrm>
              <a:off x="1428728" y="4071942"/>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2" name="Oval 11"/>
            <p:cNvSpPr/>
            <p:nvPr/>
          </p:nvSpPr>
          <p:spPr>
            <a:xfrm>
              <a:off x="1500166" y="4071942"/>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3" name="Oval 12"/>
            <p:cNvSpPr/>
            <p:nvPr/>
          </p:nvSpPr>
          <p:spPr>
            <a:xfrm>
              <a:off x="1643042" y="4000503"/>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4" name="Oval 13"/>
            <p:cNvSpPr/>
            <p:nvPr/>
          </p:nvSpPr>
          <p:spPr>
            <a:xfrm>
              <a:off x="1500166" y="4214818"/>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5" name="Oval 14"/>
            <p:cNvSpPr/>
            <p:nvPr/>
          </p:nvSpPr>
          <p:spPr>
            <a:xfrm>
              <a:off x="1571604" y="4071942"/>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6" name="Oval 15"/>
            <p:cNvSpPr/>
            <p:nvPr/>
          </p:nvSpPr>
          <p:spPr>
            <a:xfrm>
              <a:off x="1571604" y="4214818"/>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7" name="Oval 16"/>
            <p:cNvSpPr/>
            <p:nvPr/>
          </p:nvSpPr>
          <p:spPr>
            <a:xfrm>
              <a:off x="1643042" y="4143379"/>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8" name="Oval 17"/>
            <p:cNvSpPr/>
            <p:nvPr/>
          </p:nvSpPr>
          <p:spPr>
            <a:xfrm>
              <a:off x="1571604" y="4000503"/>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9" name="Oval 18"/>
            <p:cNvSpPr/>
            <p:nvPr/>
          </p:nvSpPr>
          <p:spPr>
            <a:xfrm>
              <a:off x="1500166" y="4286255"/>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0" name="Oval 19"/>
            <p:cNvSpPr/>
            <p:nvPr/>
          </p:nvSpPr>
          <p:spPr>
            <a:xfrm>
              <a:off x="1428728" y="3929066"/>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1" name="Oval 20"/>
            <p:cNvSpPr/>
            <p:nvPr/>
          </p:nvSpPr>
          <p:spPr>
            <a:xfrm>
              <a:off x="1357290" y="4000503"/>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2" name="Oval 21"/>
            <p:cNvSpPr/>
            <p:nvPr/>
          </p:nvSpPr>
          <p:spPr>
            <a:xfrm>
              <a:off x="1500166" y="4143379"/>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3" name="Oval 22"/>
            <p:cNvSpPr/>
            <p:nvPr/>
          </p:nvSpPr>
          <p:spPr>
            <a:xfrm>
              <a:off x="1357290" y="4071942"/>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4" name="Oval 23"/>
            <p:cNvSpPr/>
            <p:nvPr/>
          </p:nvSpPr>
          <p:spPr>
            <a:xfrm>
              <a:off x="1500166" y="4000503"/>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5" name="Oval 24"/>
            <p:cNvSpPr/>
            <p:nvPr/>
          </p:nvSpPr>
          <p:spPr>
            <a:xfrm>
              <a:off x="1428728" y="4214818"/>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6" name="Oval 25"/>
            <p:cNvSpPr/>
            <p:nvPr/>
          </p:nvSpPr>
          <p:spPr>
            <a:xfrm>
              <a:off x="1571604" y="4143379"/>
              <a:ext cx="71439"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7" name="Oval 26"/>
            <p:cNvSpPr/>
            <p:nvPr/>
          </p:nvSpPr>
          <p:spPr>
            <a:xfrm>
              <a:off x="1428728" y="4000503"/>
              <a:ext cx="71439"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8" name="Oval 27"/>
            <p:cNvSpPr/>
            <p:nvPr/>
          </p:nvSpPr>
          <p:spPr>
            <a:xfrm>
              <a:off x="1643042" y="4071942"/>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29" name="Oval 28"/>
            <p:cNvSpPr/>
            <p:nvPr/>
          </p:nvSpPr>
          <p:spPr>
            <a:xfrm>
              <a:off x="1571604" y="3929066"/>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30" name="Oval 29"/>
            <p:cNvSpPr/>
            <p:nvPr/>
          </p:nvSpPr>
          <p:spPr>
            <a:xfrm>
              <a:off x="1643042" y="4214818"/>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31" name="Oval 30"/>
            <p:cNvSpPr/>
            <p:nvPr/>
          </p:nvSpPr>
          <p:spPr>
            <a:xfrm>
              <a:off x="1500166" y="3929066"/>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sp>
        <p:nvSpPr>
          <p:cNvPr id="32" name="Oval 31"/>
          <p:cNvSpPr/>
          <p:nvPr/>
        </p:nvSpPr>
        <p:spPr>
          <a:xfrm>
            <a:off x="1000125" y="4071938"/>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nvGrpSpPr>
          <p:cNvPr id="33" name="Group 112"/>
          <p:cNvGrpSpPr>
            <a:grpSpLocks/>
          </p:cNvGrpSpPr>
          <p:nvPr/>
        </p:nvGrpSpPr>
        <p:grpSpPr bwMode="auto">
          <a:xfrm>
            <a:off x="2000250" y="5715000"/>
            <a:ext cx="357188" cy="428625"/>
            <a:chOff x="2000232" y="5715016"/>
            <a:chExt cx="357190" cy="428628"/>
          </a:xfrm>
        </p:grpSpPr>
        <p:sp>
          <p:nvSpPr>
            <p:cNvPr id="34" name="Oval 33"/>
            <p:cNvSpPr/>
            <p:nvPr/>
          </p:nvSpPr>
          <p:spPr>
            <a:xfrm>
              <a:off x="2000232" y="5929331"/>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35" name="Oval 34"/>
            <p:cNvSpPr/>
            <p:nvPr/>
          </p:nvSpPr>
          <p:spPr>
            <a:xfrm>
              <a:off x="2071670" y="5929331"/>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36" name="Oval 35"/>
            <p:cNvSpPr/>
            <p:nvPr/>
          </p:nvSpPr>
          <p:spPr>
            <a:xfrm>
              <a:off x="2071670" y="5857892"/>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37" name="Oval 36"/>
            <p:cNvSpPr/>
            <p:nvPr/>
          </p:nvSpPr>
          <p:spPr>
            <a:xfrm>
              <a:off x="2143108" y="5857892"/>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38" name="Oval 37"/>
            <p:cNvSpPr/>
            <p:nvPr/>
          </p:nvSpPr>
          <p:spPr>
            <a:xfrm>
              <a:off x="2285984" y="5786455"/>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39" name="Oval 38"/>
            <p:cNvSpPr/>
            <p:nvPr/>
          </p:nvSpPr>
          <p:spPr>
            <a:xfrm>
              <a:off x="2143108" y="6000768"/>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0" name="Oval 39"/>
            <p:cNvSpPr/>
            <p:nvPr/>
          </p:nvSpPr>
          <p:spPr>
            <a:xfrm>
              <a:off x="2214546" y="5857892"/>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1" name="Oval 40"/>
            <p:cNvSpPr/>
            <p:nvPr/>
          </p:nvSpPr>
          <p:spPr>
            <a:xfrm>
              <a:off x="2214546" y="6000768"/>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2" name="Oval 41"/>
            <p:cNvSpPr/>
            <p:nvPr/>
          </p:nvSpPr>
          <p:spPr>
            <a:xfrm>
              <a:off x="2285984" y="5929331"/>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3" name="Oval 42"/>
            <p:cNvSpPr/>
            <p:nvPr/>
          </p:nvSpPr>
          <p:spPr>
            <a:xfrm>
              <a:off x="2214546" y="5786455"/>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4" name="Oval 43"/>
            <p:cNvSpPr/>
            <p:nvPr/>
          </p:nvSpPr>
          <p:spPr>
            <a:xfrm>
              <a:off x="2143108" y="6072207"/>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5" name="Oval 44"/>
            <p:cNvSpPr/>
            <p:nvPr/>
          </p:nvSpPr>
          <p:spPr>
            <a:xfrm>
              <a:off x="2071670" y="5715016"/>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6" name="Oval 45"/>
            <p:cNvSpPr/>
            <p:nvPr/>
          </p:nvSpPr>
          <p:spPr>
            <a:xfrm>
              <a:off x="2000232" y="5786455"/>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7" name="Oval 46"/>
            <p:cNvSpPr/>
            <p:nvPr/>
          </p:nvSpPr>
          <p:spPr>
            <a:xfrm>
              <a:off x="2143108" y="5929331"/>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8" name="Oval 47"/>
            <p:cNvSpPr/>
            <p:nvPr/>
          </p:nvSpPr>
          <p:spPr>
            <a:xfrm>
              <a:off x="2000232" y="5857892"/>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49" name="Oval 48"/>
            <p:cNvSpPr/>
            <p:nvPr/>
          </p:nvSpPr>
          <p:spPr>
            <a:xfrm>
              <a:off x="2143108" y="5786455"/>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50" name="Oval 49"/>
            <p:cNvSpPr/>
            <p:nvPr/>
          </p:nvSpPr>
          <p:spPr>
            <a:xfrm>
              <a:off x="2071670" y="6000768"/>
              <a:ext cx="71437"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51" name="Oval 50"/>
            <p:cNvSpPr/>
            <p:nvPr/>
          </p:nvSpPr>
          <p:spPr>
            <a:xfrm>
              <a:off x="2214546" y="5929331"/>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52" name="Oval 51"/>
            <p:cNvSpPr/>
            <p:nvPr/>
          </p:nvSpPr>
          <p:spPr>
            <a:xfrm>
              <a:off x="2071670" y="5786455"/>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53" name="Oval 52"/>
            <p:cNvSpPr/>
            <p:nvPr/>
          </p:nvSpPr>
          <p:spPr>
            <a:xfrm>
              <a:off x="2285984" y="5857892"/>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54" name="Oval 53"/>
            <p:cNvSpPr/>
            <p:nvPr/>
          </p:nvSpPr>
          <p:spPr>
            <a:xfrm>
              <a:off x="2214546" y="5715016"/>
              <a:ext cx="71437"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55" name="Oval 54"/>
            <p:cNvSpPr/>
            <p:nvPr/>
          </p:nvSpPr>
          <p:spPr>
            <a:xfrm>
              <a:off x="2285984" y="6000768"/>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56" name="Oval 55"/>
            <p:cNvSpPr/>
            <p:nvPr/>
          </p:nvSpPr>
          <p:spPr>
            <a:xfrm>
              <a:off x="2143108" y="5715016"/>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sp>
        <p:nvSpPr>
          <p:cNvPr id="57" name="Freeform 56"/>
          <p:cNvSpPr/>
          <p:nvPr/>
        </p:nvSpPr>
        <p:spPr>
          <a:xfrm>
            <a:off x="357188" y="5786438"/>
            <a:ext cx="952500" cy="227012"/>
          </a:xfrm>
          <a:custGeom>
            <a:avLst/>
            <a:gdLst>
              <a:gd name="connsiteX0" fmla="*/ 0 w 952500"/>
              <a:gd name="connsiteY0" fmla="*/ 207962 h 227012"/>
              <a:gd name="connsiteX1" fmla="*/ 133350 w 952500"/>
              <a:gd name="connsiteY1" fmla="*/ 17462 h 227012"/>
              <a:gd name="connsiteX2" fmla="*/ 276225 w 952500"/>
              <a:gd name="connsiteY2" fmla="*/ 227012 h 227012"/>
              <a:gd name="connsiteX3" fmla="*/ 457200 w 952500"/>
              <a:gd name="connsiteY3" fmla="*/ 17462 h 227012"/>
              <a:gd name="connsiteX4" fmla="*/ 590550 w 952500"/>
              <a:gd name="connsiteY4" fmla="*/ 217487 h 227012"/>
              <a:gd name="connsiteX5" fmla="*/ 752475 w 952500"/>
              <a:gd name="connsiteY5" fmla="*/ 17462 h 227012"/>
              <a:gd name="connsiteX6" fmla="*/ 857250 w 952500"/>
              <a:gd name="connsiteY6" fmla="*/ 112712 h 227012"/>
              <a:gd name="connsiteX7" fmla="*/ 952500 w 952500"/>
              <a:gd name="connsiteY7" fmla="*/ 112712 h 22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00" h="227012">
                <a:moveTo>
                  <a:pt x="0" y="207962"/>
                </a:moveTo>
                <a:cubicBezTo>
                  <a:pt x="43656" y="111124"/>
                  <a:pt x="87313" y="14287"/>
                  <a:pt x="133350" y="17462"/>
                </a:cubicBezTo>
                <a:cubicBezTo>
                  <a:pt x="179387" y="20637"/>
                  <a:pt x="222250" y="227012"/>
                  <a:pt x="276225" y="227012"/>
                </a:cubicBezTo>
                <a:cubicBezTo>
                  <a:pt x="330200" y="227012"/>
                  <a:pt x="404813" y="19049"/>
                  <a:pt x="457200" y="17462"/>
                </a:cubicBezTo>
                <a:cubicBezTo>
                  <a:pt x="509587" y="15875"/>
                  <a:pt x="541338" y="217487"/>
                  <a:pt x="590550" y="217487"/>
                </a:cubicBezTo>
                <a:cubicBezTo>
                  <a:pt x="639762" y="217487"/>
                  <a:pt x="708025" y="34924"/>
                  <a:pt x="752475" y="17462"/>
                </a:cubicBezTo>
                <a:cubicBezTo>
                  <a:pt x="796925" y="0"/>
                  <a:pt x="823913" y="96837"/>
                  <a:pt x="857250" y="112712"/>
                </a:cubicBezTo>
                <a:cubicBezTo>
                  <a:pt x="890587" y="128587"/>
                  <a:pt x="941387" y="109537"/>
                  <a:pt x="952500" y="112712"/>
                </a:cubicBezTo>
              </a:path>
            </a:pathLst>
          </a:custGeom>
          <a:ln>
            <a:solidFill>
              <a:srgbClr val="FF0000"/>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GB" sz="1800"/>
          </a:p>
        </p:txBody>
      </p:sp>
      <p:sp>
        <p:nvSpPr>
          <p:cNvPr id="58" name="Oval 57"/>
          <p:cNvSpPr/>
          <p:nvPr/>
        </p:nvSpPr>
        <p:spPr>
          <a:xfrm>
            <a:off x="2286000" y="5857875"/>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59" name="Oval 58"/>
          <p:cNvSpPr/>
          <p:nvPr/>
        </p:nvSpPr>
        <p:spPr>
          <a:xfrm>
            <a:off x="2357438" y="2786063"/>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nvGrpSpPr>
          <p:cNvPr id="60" name="Group 160"/>
          <p:cNvGrpSpPr>
            <a:grpSpLocks/>
          </p:cNvGrpSpPr>
          <p:nvPr/>
        </p:nvGrpSpPr>
        <p:grpSpPr bwMode="auto">
          <a:xfrm>
            <a:off x="1928813" y="2714625"/>
            <a:ext cx="357187" cy="285750"/>
            <a:chOff x="2071670" y="2571744"/>
            <a:chExt cx="357190" cy="285752"/>
          </a:xfrm>
        </p:grpSpPr>
        <p:sp>
          <p:nvSpPr>
            <p:cNvPr id="61" name="Oval 60"/>
            <p:cNvSpPr/>
            <p:nvPr/>
          </p:nvSpPr>
          <p:spPr>
            <a:xfrm>
              <a:off x="2143108" y="2714620"/>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62" name="Oval 61"/>
            <p:cNvSpPr/>
            <p:nvPr/>
          </p:nvSpPr>
          <p:spPr>
            <a:xfrm>
              <a:off x="2143108" y="2643183"/>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63" name="Oval 62"/>
            <p:cNvSpPr/>
            <p:nvPr/>
          </p:nvSpPr>
          <p:spPr>
            <a:xfrm>
              <a:off x="2214546" y="2643183"/>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64" name="Oval 63"/>
            <p:cNvSpPr/>
            <p:nvPr/>
          </p:nvSpPr>
          <p:spPr>
            <a:xfrm>
              <a:off x="2214546" y="2786059"/>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65" name="Oval 64"/>
            <p:cNvSpPr/>
            <p:nvPr/>
          </p:nvSpPr>
          <p:spPr>
            <a:xfrm>
              <a:off x="2285984" y="2643183"/>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66" name="Oval 65"/>
            <p:cNvSpPr/>
            <p:nvPr/>
          </p:nvSpPr>
          <p:spPr>
            <a:xfrm>
              <a:off x="2357422" y="2714620"/>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67" name="Oval 66"/>
            <p:cNvSpPr/>
            <p:nvPr/>
          </p:nvSpPr>
          <p:spPr>
            <a:xfrm>
              <a:off x="2285984" y="2571744"/>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68" name="Oval 67"/>
            <p:cNvSpPr/>
            <p:nvPr/>
          </p:nvSpPr>
          <p:spPr>
            <a:xfrm>
              <a:off x="2214546" y="2714620"/>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69" name="Oval 68"/>
            <p:cNvSpPr/>
            <p:nvPr/>
          </p:nvSpPr>
          <p:spPr>
            <a:xfrm>
              <a:off x="2071670" y="2643183"/>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70" name="Oval 69"/>
            <p:cNvSpPr/>
            <p:nvPr/>
          </p:nvSpPr>
          <p:spPr>
            <a:xfrm>
              <a:off x="2214546" y="2571744"/>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71" name="Oval 70"/>
            <p:cNvSpPr/>
            <p:nvPr/>
          </p:nvSpPr>
          <p:spPr>
            <a:xfrm>
              <a:off x="2143108" y="2786059"/>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72" name="Oval 71"/>
            <p:cNvSpPr/>
            <p:nvPr/>
          </p:nvSpPr>
          <p:spPr>
            <a:xfrm>
              <a:off x="2285984" y="2714620"/>
              <a:ext cx="71439"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73" name="Oval 72"/>
            <p:cNvSpPr/>
            <p:nvPr/>
          </p:nvSpPr>
          <p:spPr>
            <a:xfrm>
              <a:off x="2357422" y="2643183"/>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sp>
        <p:nvSpPr>
          <p:cNvPr id="74" name="Oval 73"/>
          <p:cNvSpPr/>
          <p:nvPr/>
        </p:nvSpPr>
        <p:spPr>
          <a:xfrm>
            <a:off x="2357438" y="2928938"/>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75" name="Oval 74"/>
          <p:cNvSpPr/>
          <p:nvPr/>
        </p:nvSpPr>
        <p:spPr>
          <a:xfrm>
            <a:off x="2000250" y="2714625"/>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nvGrpSpPr>
          <p:cNvPr id="76" name="Group 161"/>
          <p:cNvGrpSpPr>
            <a:grpSpLocks/>
          </p:cNvGrpSpPr>
          <p:nvPr/>
        </p:nvGrpSpPr>
        <p:grpSpPr bwMode="auto">
          <a:xfrm>
            <a:off x="2143125" y="2786063"/>
            <a:ext cx="285750" cy="276225"/>
            <a:chOff x="2786050" y="2795582"/>
            <a:chExt cx="285752" cy="276228"/>
          </a:xfrm>
        </p:grpSpPr>
        <p:sp>
          <p:nvSpPr>
            <p:cNvPr id="77" name="Oval 76"/>
            <p:cNvSpPr/>
            <p:nvPr/>
          </p:nvSpPr>
          <p:spPr>
            <a:xfrm>
              <a:off x="3000365" y="2857495"/>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78" name="Oval 77"/>
            <p:cNvSpPr/>
            <p:nvPr/>
          </p:nvSpPr>
          <p:spPr>
            <a:xfrm>
              <a:off x="2928926" y="3000371"/>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nvGrpSpPr>
            <p:cNvPr id="79" name="Group 147"/>
            <p:cNvGrpSpPr>
              <a:grpSpLocks/>
            </p:cNvGrpSpPr>
            <p:nvPr/>
          </p:nvGrpSpPr>
          <p:grpSpPr bwMode="auto">
            <a:xfrm>
              <a:off x="2786050" y="2795582"/>
              <a:ext cx="214314" cy="276228"/>
              <a:chOff x="2786050" y="2795582"/>
              <a:chExt cx="214314" cy="276228"/>
            </a:xfrm>
          </p:grpSpPr>
          <p:sp>
            <p:nvSpPr>
              <p:cNvPr id="80" name="Oval 79"/>
              <p:cNvSpPr/>
              <p:nvPr/>
            </p:nvSpPr>
            <p:spPr>
              <a:xfrm>
                <a:off x="2786050" y="2938459"/>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81" name="Oval 80"/>
              <p:cNvSpPr/>
              <p:nvPr/>
            </p:nvSpPr>
            <p:spPr>
              <a:xfrm>
                <a:off x="2857488" y="2795582"/>
                <a:ext cx="71437"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82" name="Oval 81"/>
              <p:cNvSpPr/>
              <p:nvPr/>
            </p:nvSpPr>
            <p:spPr>
              <a:xfrm>
                <a:off x="2857488" y="2938459"/>
                <a:ext cx="71437"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83" name="Oval 82"/>
              <p:cNvSpPr/>
              <p:nvPr/>
            </p:nvSpPr>
            <p:spPr>
              <a:xfrm>
                <a:off x="2928926" y="2867020"/>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84" name="Oval 83"/>
              <p:cNvSpPr/>
              <p:nvPr/>
            </p:nvSpPr>
            <p:spPr>
              <a:xfrm>
                <a:off x="2857488" y="3000371"/>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85" name="Oval 84"/>
              <p:cNvSpPr/>
              <p:nvPr/>
            </p:nvSpPr>
            <p:spPr>
              <a:xfrm>
                <a:off x="2786050" y="2867020"/>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86" name="Oval 85"/>
              <p:cNvSpPr/>
              <p:nvPr/>
            </p:nvSpPr>
            <p:spPr>
              <a:xfrm>
                <a:off x="2857488" y="2867020"/>
                <a:ext cx="71437"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87" name="Oval 86"/>
              <p:cNvSpPr/>
              <p:nvPr/>
            </p:nvSpPr>
            <p:spPr>
              <a:xfrm>
                <a:off x="2928926" y="2795582"/>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88" name="Oval 87"/>
              <p:cNvSpPr/>
              <p:nvPr/>
            </p:nvSpPr>
            <p:spPr>
              <a:xfrm>
                <a:off x="2928926" y="2938459"/>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grpSp>
      <p:grpSp>
        <p:nvGrpSpPr>
          <p:cNvPr id="89" name="Group 156"/>
          <p:cNvGrpSpPr>
            <a:grpSpLocks/>
          </p:cNvGrpSpPr>
          <p:nvPr/>
        </p:nvGrpSpPr>
        <p:grpSpPr bwMode="auto">
          <a:xfrm>
            <a:off x="2071688" y="2571750"/>
            <a:ext cx="214312" cy="214313"/>
            <a:chOff x="3071802" y="2357430"/>
            <a:chExt cx="214314" cy="214314"/>
          </a:xfrm>
        </p:grpSpPr>
        <p:sp>
          <p:nvSpPr>
            <p:cNvPr id="90" name="Oval 89"/>
            <p:cNvSpPr/>
            <p:nvPr/>
          </p:nvSpPr>
          <p:spPr>
            <a:xfrm>
              <a:off x="3143240" y="2500306"/>
              <a:ext cx="71439"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91" name="Oval 90"/>
            <p:cNvSpPr/>
            <p:nvPr/>
          </p:nvSpPr>
          <p:spPr>
            <a:xfrm>
              <a:off x="3214678" y="2500306"/>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92" name="Oval 91"/>
            <p:cNvSpPr/>
            <p:nvPr/>
          </p:nvSpPr>
          <p:spPr>
            <a:xfrm>
              <a:off x="3143240" y="2357430"/>
              <a:ext cx="71439"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93" name="Oval 92"/>
            <p:cNvSpPr/>
            <p:nvPr/>
          </p:nvSpPr>
          <p:spPr>
            <a:xfrm>
              <a:off x="3071802" y="2428868"/>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94" name="Oval 93"/>
            <p:cNvSpPr/>
            <p:nvPr/>
          </p:nvSpPr>
          <p:spPr>
            <a:xfrm>
              <a:off x="3071802" y="2500306"/>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95" name="Oval 94"/>
            <p:cNvSpPr/>
            <p:nvPr/>
          </p:nvSpPr>
          <p:spPr>
            <a:xfrm>
              <a:off x="3214678" y="2428868"/>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96" name="Oval 95"/>
            <p:cNvSpPr/>
            <p:nvPr/>
          </p:nvSpPr>
          <p:spPr>
            <a:xfrm>
              <a:off x="3143240" y="2428868"/>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97" name="Oval 96"/>
            <p:cNvSpPr/>
            <p:nvPr/>
          </p:nvSpPr>
          <p:spPr>
            <a:xfrm>
              <a:off x="3214678" y="2357430"/>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grpSp>
        <p:nvGrpSpPr>
          <p:cNvPr id="98" name="Group 162"/>
          <p:cNvGrpSpPr>
            <a:grpSpLocks/>
          </p:cNvGrpSpPr>
          <p:nvPr/>
        </p:nvGrpSpPr>
        <p:grpSpPr bwMode="auto">
          <a:xfrm>
            <a:off x="2286000" y="2643188"/>
            <a:ext cx="142875" cy="152400"/>
            <a:chOff x="3357554" y="2643182"/>
            <a:chExt cx="142876" cy="152400"/>
          </a:xfrm>
        </p:grpSpPr>
        <p:sp>
          <p:nvSpPr>
            <p:cNvPr id="99" name="Oval 98"/>
            <p:cNvSpPr/>
            <p:nvPr/>
          </p:nvSpPr>
          <p:spPr>
            <a:xfrm>
              <a:off x="3428993" y="2714619"/>
              <a:ext cx="71437"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00" name="Oval 99"/>
            <p:cNvSpPr/>
            <p:nvPr/>
          </p:nvSpPr>
          <p:spPr>
            <a:xfrm>
              <a:off x="3428993" y="2643182"/>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01" name="Oval 100"/>
            <p:cNvSpPr/>
            <p:nvPr/>
          </p:nvSpPr>
          <p:spPr>
            <a:xfrm>
              <a:off x="3357554" y="2724144"/>
              <a:ext cx="71439"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sp>
          <p:nvSpPr>
            <p:cNvPr id="102" name="Oval 101"/>
            <p:cNvSpPr/>
            <p:nvPr/>
          </p:nvSpPr>
          <p:spPr>
            <a:xfrm>
              <a:off x="3357554" y="2643182"/>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sz="1800">
                <a:solidFill>
                  <a:schemeClr val="tx1"/>
                </a:solidFill>
              </a:endParaRPr>
            </a:p>
          </p:txBody>
        </p:sp>
      </p:grpSp>
    </p:spTree>
    <p:extLst>
      <p:ext uri="{BB962C8B-B14F-4D97-AF65-F5344CB8AC3E}">
        <p14:creationId xmlns:p14="http://schemas.microsoft.com/office/powerpoint/2010/main" val="4015278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par>
                          <p:cTn id="12" fill="hold">
                            <p:stCondLst>
                              <p:cond delay="0"/>
                            </p:stCondLst>
                            <p:childTnLst>
                              <p:par>
                                <p:cTn id="13" presetID="10" presetClass="entr" presetSubtype="0" fill="hold" grpId="2"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500"/>
                                        <p:tgtEl>
                                          <p:spTgt spid="60"/>
                                        </p:tgtEl>
                                      </p:cBhvr>
                                    </p:animEffect>
                                  </p:childTnLst>
                                </p:cTn>
                              </p:par>
                              <p:par>
                                <p:cTn id="19" presetID="10" presetClass="entr" presetSubtype="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500"/>
                                        <p:tgtEl>
                                          <p:spTgt spid="76"/>
                                        </p:tgtEl>
                                      </p:cBhvr>
                                    </p:animEffect>
                                  </p:childTnLst>
                                </p:cTn>
                              </p:par>
                              <p:par>
                                <p:cTn id="22" presetID="10" presetClass="entr" presetSubtype="0" fill="hold" nodeType="withEffect">
                                  <p:stCondLst>
                                    <p:cond delay="0"/>
                                  </p:stCondLst>
                                  <p:childTnLst>
                                    <p:set>
                                      <p:cBhvr>
                                        <p:cTn id="23" dur="1" fill="hold">
                                          <p:stCondLst>
                                            <p:cond delay="0"/>
                                          </p:stCondLst>
                                        </p:cTn>
                                        <p:tgtEl>
                                          <p:spTgt spid="89"/>
                                        </p:tgtEl>
                                        <p:attrNameLst>
                                          <p:attrName>style.visibility</p:attrName>
                                        </p:attrNameLst>
                                      </p:cBhvr>
                                      <p:to>
                                        <p:strVal val="visible"/>
                                      </p:to>
                                    </p:set>
                                    <p:animEffect transition="in" filter="fade">
                                      <p:cBhvr>
                                        <p:cTn id="24" dur="500"/>
                                        <p:tgtEl>
                                          <p:spTgt spid="89"/>
                                        </p:tgtEl>
                                      </p:cBhvr>
                                    </p:animEffect>
                                  </p:childTnLst>
                                </p:cTn>
                              </p:par>
                              <p:par>
                                <p:cTn id="25" presetID="10" presetClass="entr" presetSubtype="0" fill="hold"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500"/>
                                        <p:tgtEl>
                                          <p:spTgt spid="74"/>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500"/>
                                        <p:tgtEl>
                                          <p:spTgt spid="75"/>
                                        </p:tgtEl>
                                      </p:cBhvr>
                                    </p:animEffect>
                                  </p:childTnLst>
                                </p:cTn>
                              </p:par>
                            </p:childTnLst>
                          </p:cTn>
                        </p:par>
                      </p:childTnLst>
                    </p:cTn>
                  </p:par>
                  <p:par>
                    <p:cTn id="37" fill="hold">
                      <p:stCondLst>
                        <p:cond delay="indefinite"/>
                      </p:stCondLst>
                      <p:childTnLst>
                        <p:par>
                          <p:cTn id="38" fill="hold">
                            <p:stCondLst>
                              <p:cond delay="0"/>
                            </p:stCondLst>
                            <p:childTnLst>
                              <p:par>
                                <p:cTn id="39" presetID="0" presetClass="path" presetSubtype="0" fill="hold" grpId="0" nodeType="clickEffect">
                                  <p:stCondLst>
                                    <p:cond delay="0"/>
                                  </p:stCondLst>
                                  <p:childTnLst>
                                    <p:animMotion origin="layout" path="M 0.0158 -2.59259E-6 L 0.13472 0.00278 " pathEditMode="relative" rAng="0" ptsTypes="AA">
                                      <p:cBhvr>
                                        <p:cTn id="40" dur="500" fill="hold"/>
                                        <p:tgtEl>
                                          <p:spTgt spid="7"/>
                                        </p:tgtEl>
                                        <p:attrNameLst>
                                          <p:attrName>ppt_x</p:attrName>
                                          <p:attrName>ppt_y</p:attrName>
                                        </p:attrNameLst>
                                      </p:cBhvr>
                                      <p:rCtr x="5900" y="100"/>
                                    </p:animMotion>
                                  </p:childTnLst>
                                </p:cTn>
                              </p:par>
                            </p:childTnLst>
                          </p:cTn>
                        </p:par>
                        <p:par>
                          <p:cTn id="41" fill="hold">
                            <p:stCondLst>
                              <p:cond delay="500"/>
                            </p:stCondLst>
                            <p:childTnLst>
                              <p:par>
                                <p:cTn id="42" presetID="1" presetClass="exit" presetSubtype="0" fill="hold" grpId="1" nodeType="afterEffect">
                                  <p:stCondLst>
                                    <p:cond delay="0"/>
                                  </p:stCondLst>
                                  <p:childTnLst>
                                    <p:set>
                                      <p:cBhvr>
                                        <p:cTn id="43" dur="1" fill="hold">
                                          <p:stCondLst>
                                            <p:cond delay="0"/>
                                          </p:stCondLst>
                                        </p:cTn>
                                        <p:tgtEl>
                                          <p:spTgt spid="7"/>
                                        </p:tgtEl>
                                        <p:attrNameLst>
                                          <p:attrName>style.visibility</p:attrName>
                                        </p:attrNameLst>
                                      </p:cBhvr>
                                      <p:to>
                                        <p:strVal val="hidden"/>
                                      </p:to>
                                    </p:set>
                                  </p:childTnLst>
                                </p:cTn>
                              </p:par>
                              <p:par>
                                <p:cTn id="44" presetID="0" presetClass="path" presetSubtype="0" decel="50000" fill="hold" nodeType="withEffect">
                                  <p:stCondLst>
                                    <p:cond delay="0"/>
                                  </p:stCondLst>
                                  <p:childTnLst>
                                    <p:animMotion origin="layout" path="M -4.16667E-6 -3.7037E-7 L 0.15747 0.0544 " pathEditMode="relative" rAng="0" ptsTypes="AA">
                                      <p:cBhvr>
                                        <p:cTn id="45" dur="2000" fill="hold"/>
                                        <p:tgtEl>
                                          <p:spTgt spid="60"/>
                                        </p:tgtEl>
                                        <p:attrNameLst>
                                          <p:attrName>ppt_x</p:attrName>
                                          <p:attrName>ppt_y</p:attrName>
                                        </p:attrNameLst>
                                      </p:cBhvr>
                                      <p:rCtr x="7900" y="2700"/>
                                    </p:animMotion>
                                  </p:childTnLst>
                                </p:cTn>
                              </p:par>
                              <p:par>
                                <p:cTn id="46" presetID="0" presetClass="path" presetSubtype="0" decel="50000" fill="hold" nodeType="withEffect">
                                  <p:stCondLst>
                                    <p:cond delay="0"/>
                                  </p:stCondLst>
                                  <p:childTnLst>
                                    <p:animMotion origin="layout" path="M -0.00938 -0.00325 L 0.10087 -0.01366 " pathEditMode="relative" ptsTypes="AA">
                                      <p:cBhvr>
                                        <p:cTn id="47" dur="2000" fill="hold"/>
                                        <p:tgtEl>
                                          <p:spTgt spid="76"/>
                                        </p:tgtEl>
                                        <p:attrNameLst>
                                          <p:attrName>ppt_x</p:attrName>
                                          <p:attrName>ppt_y</p:attrName>
                                        </p:attrNameLst>
                                      </p:cBhvr>
                                    </p:animMotion>
                                  </p:childTnLst>
                                </p:cTn>
                              </p:par>
                              <p:par>
                                <p:cTn id="48" presetID="0" presetClass="path" presetSubtype="0" decel="50000" fill="hold" nodeType="withEffect">
                                  <p:stCondLst>
                                    <p:cond delay="0"/>
                                  </p:stCondLst>
                                  <p:childTnLst>
                                    <p:animMotion origin="layout" path="M -1.66667E-6 4.44444E-6 L 0.22136 -0.07385 " pathEditMode="relative" rAng="0" ptsTypes="AA">
                                      <p:cBhvr>
                                        <p:cTn id="49" dur="2000" fill="hold"/>
                                        <p:tgtEl>
                                          <p:spTgt spid="89"/>
                                        </p:tgtEl>
                                        <p:attrNameLst>
                                          <p:attrName>ppt_x</p:attrName>
                                          <p:attrName>ppt_y</p:attrName>
                                        </p:attrNameLst>
                                      </p:cBhvr>
                                      <p:rCtr x="11100" y="-3700"/>
                                    </p:animMotion>
                                  </p:childTnLst>
                                </p:cTn>
                              </p:par>
                              <p:par>
                                <p:cTn id="50" presetID="0" presetClass="path" presetSubtype="0" decel="50000" fill="hold" nodeType="withEffect">
                                  <p:stCondLst>
                                    <p:cond delay="0"/>
                                  </p:stCondLst>
                                  <p:childTnLst>
                                    <p:animMotion origin="layout" path="M -4.16667E-6 -2.22222E-6 L 0.23629 0.01042 " pathEditMode="relative" rAng="0" ptsTypes="AA">
                                      <p:cBhvr>
                                        <p:cTn id="51" dur="2000" fill="hold"/>
                                        <p:tgtEl>
                                          <p:spTgt spid="98"/>
                                        </p:tgtEl>
                                        <p:attrNameLst>
                                          <p:attrName>ppt_x</p:attrName>
                                          <p:attrName>ppt_y</p:attrName>
                                        </p:attrNameLst>
                                      </p:cBhvr>
                                      <p:rCtr x="11800" y="500"/>
                                    </p:animMotion>
                                  </p:childTnLst>
                                </p:cTn>
                              </p:par>
                              <p:par>
                                <p:cTn id="52" presetID="0" presetClass="path" presetSubtype="0" decel="50000" fill="hold" grpId="0" nodeType="withEffect">
                                  <p:stCondLst>
                                    <p:cond delay="0"/>
                                  </p:stCondLst>
                                  <p:childTnLst>
                                    <p:animMotion origin="layout" path="M 1.38889E-6 -8.14815E-6 L 0.56701 -0.06297 " pathEditMode="relative" ptsTypes="AA">
                                      <p:cBhvr>
                                        <p:cTn id="53" dur="500" fill="hold"/>
                                        <p:tgtEl>
                                          <p:spTgt spid="59"/>
                                        </p:tgtEl>
                                        <p:attrNameLst>
                                          <p:attrName>ppt_x</p:attrName>
                                          <p:attrName>ppt_y</p:attrName>
                                        </p:attrNameLst>
                                      </p:cBhvr>
                                    </p:animMotion>
                                  </p:childTnLst>
                                </p:cTn>
                              </p:par>
                              <p:par>
                                <p:cTn id="54" presetID="0" presetClass="path" presetSubtype="0" decel="50000" fill="hold" grpId="0" nodeType="withEffect">
                                  <p:stCondLst>
                                    <p:cond delay="0"/>
                                  </p:stCondLst>
                                  <p:childTnLst>
                                    <p:animMotion origin="layout" path="M -0.02153 -0.01806 L 0.52899 0.07986 " pathEditMode="relative" rAng="0" ptsTypes="AA">
                                      <p:cBhvr>
                                        <p:cTn id="55" dur="500" fill="hold"/>
                                        <p:tgtEl>
                                          <p:spTgt spid="74"/>
                                        </p:tgtEl>
                                        <p:attrNameLst>
                                          <p:attrName>ppt_x</p:attrName>
                                          <p:attrName>ppt_y</p:attrName>
                                        </p:attrNameLst>
                                      </p:cBhvr>
                                      <p:rCtr x="27500" y="4900"/>
                                    </p:animMotion>
                                  </p:childTnLst>
                                </p:cTn>
                              </p:par>
                              <p:par>
                                <p:cTn id="56" presetID="0" presetClass="path" presetSubtype="0" decel="50000" fill="hold" grpId="0" nodeType="withEffect">
                                  <p:stCondLst>
                                    <p:cond delay="0"/>
                                  </p:stCondLst>
                                  <p:childTnLst>
                                    <p:animMotion origin="layout" path="M 1.38889E-6 -1.11111E-6 L 0.5118 0.07338 " pathEditMode="relative" ptsTypes="AA">
                                      <p:cBhvr>
                                        <p:cTn id="57" dur="500" fill="hold"/>
                                        <p:tgtEl>
                                          <p:spTgt spid="75"/>
                                        </p:tgtEl>
                                        <p:attrNameLst>
                                          <p:attrName>ppt_x</p:attrName>
                                          <p:attrName>ppt_y</p:attrName>
                                        </p:attrNameLst>
                                      </p:cBhvr>
                                    </p:animMotion>
                                  </p:childTnLst>
                                </p:cTn>
                              </p:par>
                              <p:par>
                                <p:cTn id="58" presetID="35" presetClass="emph" presetSubtype="0" repeatCount="indefinite" fill="hold" nodeType="withEffect">
                                  <p:stCondLst>
                                    <p:cond delay="0"/>
                                  </p:stCondLst>
                                  <p:childTnLst>
                                    <p:anim calcmode="discrete" valueType="str">
                                      <p:cBhvr>
                                        <p:cTn id="59" dur="500" fill="hold"/>
                                        <p:tgtEl>
                                          <p:spTgt spid="89"/>
                                        </p:tgtEl>
                                        <p:attrNameLst>
                                          <p:attrName>style.visibility</p:attrName>
                                        </p:attrNameLst>
                                      </p:cBhvr>
                                      <p:tavLst>
                                        <p:tav tm="0">
                                          <p:val>
                                            <p:strVal val="hidden"/>
                                          </p:val>
                                        </p:tav>
                                        <p:tav tm="50000">
                                          <p:val>
                                            <p:strVal val="visible"/>
                                          </p:val>
                                        </p:tav>
                                      </p:tavLst>
                                    </p:anim>
                                  </p:childTnLst>
                                </p:cTn>
                              </p:par>
                              <p:par>
                                <p:cTn id="60" presetID="35" presetClass="emph" presetSubtype="0" repeatCount="indefinite" fill="hold" nodeType="withEffect">
                                  <p:stCondLst>
                                    <p:cond delay="0"/>
                                  </p:stCondLst>
                                  <p:childTnLst>
                                    <p:anim calcmode="discrete" valueType="str">
                                      <p:cBhvr>
                                        <p:cTn id="61" dur="500" fill="hold"/>
                                        <p:tgtEl>
                                          <p:spTgt spid="60"/>
                                        </p:tgtEl>
                                        <p:attrNameLst>
                                          <p:attrName>style.visibility</p:attrName>
                                        </p:attrNameLst>
                                      </p:cBhvr>
                                      <p:tavLst>
                                        <p:tav tm="0">
                                          <p:val>
                                            <p:strVal val="hidden"/>
                                          </p:val>
                                        </p:tav>
                                        <p:tav tm="50000">
                                          <p:val>
                                            <p:strVal val="visible"/>
                                          </p:val>
                                        </p:tav>
                                      </p:tavLst>
                                    </p:anim>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2" nodeType="click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500"/>
                                        <p:tgtEl>
                                          <p:spTgt spid="32"/>
                                        </p:tgtEl>
                                      </p:cBhvr>
                                    </p:animEffect>
                                  </p:childTnLst>
                                </p:cTn>
                              </p:par>
                              <p:par>
                                <p:cTn id="67" presetID="10" presetClass="entr" presetSubtype="0" fill="hold" nodeType="with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500"/>
                                        <p:tgtEl>
                                          <p:spTgt spid="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fade">
                                      <p:cBhvr>
                                        <p:cTn id="72" dur="500"/>
                                        <p:tgtEl>
                                          <p:spTgt spid="5"/>
                                        </p:tgtEl>
                                      </p:cBhvr>
                                    </p:animEffect>
                                  </p:childTnLst>
                                </p:cTn>
                              </p:par>
                            </p:childTnLst>
                          </p:cTn>
                        </p:par>
                      </p:childTnLst>
                    </p:cTn>
                  </p:par>
                  <p:par>
                    <p:cTn id="73" fill="hold">
                      <p:stCondLst>
                        <p:cond delay="indefinite"/>
                      </p:stCondLst>
                      <p:childTnLst>
                        <p:par>
                          <p:cTn id="74" fill="hold">
                            <p:stCondLst>
                              <p:cond delay="0"/>
                            </p:stCondLst>
                            <p:childTnLst>
                              <p:par>
                                <p:cTn id="75" presetID="0" presetClass="path" presetSubtype="0" decel="50000" fill="hold" grpId="0" nodeType="clickEffect">
                                  <p:stCondLst>
                                    <p:cond delay="0"/>
                                  </p:stCondLst>
                                  <p:childTnLst>
                                    <p:animMotion origin="layout" path="M 1.94444E-6 -1.85185E-6 L 0.0474 -1.85185E-6 " pathEditMode="relative" ptsTypes="AA">
                                      <p:cBhvr>
                                        <p:cTn id="76" dur="2000" fill="hold"/>
                                        <p:tgtEl>
                                          <p:spTgt spid="32"/>
                                        </p:tgtEl>
                                        <p:attrNameLst>
                                          <p:attrName>ppt_x</p:attrName>
                                          <p:attrName>ppt_y</p:attrName>
                                        </p:attrNameLst>
                                      </p:cBhvr>
                                    </p:animMotion>
                                  </p:childTnLst>
                                </p:cTn>
                              </p:par>
                            </p:childTnLst>
                          </p:cTn>
                        </p:par>
                        <p:par>
                          <p:cTn id="77" fill="hold">
                            <p:stCondLst>
                              <p:cond delay="2000"/>
                            </p:stCondLst>
                            <p:childTnLst>
                              <p:par>
                                <p:cTn id="78" presetID="1" presetClass="exit" presetSubtype="0" fill="hold" grpId="1" nodeType="afterEffect">
                                  <p:stCondLst>
                                    <p:cond delay="0"/>
                                  </p:stCondLst>
                                  <p:childTnLst>
                                    <p:set>
                                      <p:cBhvr>
                                        <p:cTn id="79" dur="1" fill="hold">
                                          <p:stCondLst>
                                            <p:cond delay="0"/>
                                          </p:stCondLst>
                                        </p:cTn>
                                        <p:tgtEl>
                                          <p:spTgt spid="32"/>
                                        </p:tgtEl>
                                        <p:attrNameLst>
                                          <p:attrName>style.visibility</p:attrName>
                                        </p:attrNameLst>
                                      </p:cBhvr>
                                      <p:to>
                                        <p:strVal val="hidden"/>
                                      </p:to>
                                    </p:set>
                                  </p:childTnLst>
                                </p:cTn>
                              </p:par>
                            </p:childTnLst>
                          </p:cTn>
                        </p:par>
                        <p:par>
                          <p:cTn id="80" fill="hold">
                            <p:stCondLst>
                              <p:cond delay="2000"/>
                            </p:stCondLst>
                            <p:childTnLst>
                              <p:par>
                                <p:cTn id="81" presetID="35" presetClass="emph" presetSubtype="0" repeatCount="indefinite" fill="hold" nodeType="afterEffect">
                                  <p:stCondLst>
                                    <p:cond delay="0"/>
                                  </p:stCondLst>
                                  <p:childTnLst>
                                    <p:anim calcmode="discrete" valueType="str">
                                      <p:cBhvr>
                                        <p:cTn id="82" dur="500" fill="hold"/>
                                        <p:tgtEl>
                                          <p:spTgt spid="8"/>
                                        </p:tgtEl>
                                        <p:attrNameLst>
                                          <p:attrName>style.visibility</p:attrName>
                                        </p:attrNameLst>
                                      </p:cBhvr>
                                      <p:tavLst>
                                        <p:tav tm="0">
                                          <p:val>
                                            <p:strVal val="hidden"/>
                                          </p:val>
                                        </p:tav>
                                        <p:tav tm="50000">
                                          <p:val>
                                            <p:strVal val="visible"/>
                                          </p:val>
                                        </p:tav>
                                      </p:tavLst>
                                    </p:anim>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childTnLst>
                                </p:cTn>
                              </p:par>
                              <p:par>
                                <p:cTn id="88" presetID="10" presetClass="entr" presetSubtype="0" fill="hold"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par>
                                <p:cTn id="91" presetID="10" presetClass="entr" presetSubtype="0" fill="hold" grpId="1"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fade">
                                      <p:cBhvr>
                                        <p:cTn id="93" dur="500"/>
                                        <p:tgtEl>
                                          <p:spTgt spid="5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fade">
                                      <p:cBhvr>
                                        <p:cTn id="96" dur="500"/>
                                        <p:tgtEl>
                                          <p:spTgt spid="6"/>
                                        </p:tgtEl>
                                      </p:cBhvr>
                                    </p:animEffect>
                                  </p:childTnLst>
                                </p:cTn>
                              </p:par>
                            </p:childTnLst>
                          </p:cTn>
                        </p:par>
                      </p:childTnLst>
                    </p:cTn>
                  </p:par>
                  <p:par>
                    <p:cTn id="97" fill="hold">
                      <p:stCondLst>
                        <p:cond delay="indefinite"/>
                      </p:stCondLst>
                      <p:childTnLst>
                        <p:par>
                          <p:cTn id="98" fill="hold">
                            <p:stCondLst>
                              <p:cond delay="0"/>
                            </p:stCondLst>
                            <p:childTnLst>
                              <p:par>
                                <p:cTn id="99" presetID="0" presetClass="path" presetSubtype="0" accel="50000" decel="50000" fill="hold" nodeType="clickEffect">
                                  <p:stCondLst>
                                    <p:cond delay="0"/>
                                  </p:stCondLst>
                                  <p:childTnLst>
                                    <p:animMotion origin="layout" path="M 4.16667E-6 4.81481E-6 L 0.09323 -0.00047 " pathEditMode="relative" rAng="0" ptsTypes="AA">
                                      <p:cBhvr>
                                        <p:cTn id="100" dur="500" fill="hold"/>
                                        <p:tgtEl>
                                          <p:spTgt spid="57"/>
                                        </p:tgtEl>
                                        <p:attrNameLst>
                                          <p:attrName>ppt_x</p:attrName>
                                          <p:attrName>ppt_y</p:attrName>
                                        </p:attrNameLst>
                                      </p:cBhvr>
                                      <p:rCtr x="4700" y="0"/>
                                    </p:animMotion>
                                  </p:childTnLst>
                                </p:cTn>
                              </p:par>
                            </p:childTnLst>
                          </p:cTn>
                        </p:par>
                        <p:par>
                          <p:cTn id="101" fill="hold">
                            <p:stCondLst>
                              <p:cond delay="500"/>
                            </p:stCondLst>
                            <p:childTnLst>
                              <p:par>
                                <p:cTn id="102" presetID="22" presetClass="exit" presetSubtype="8" fill="hold" nodeType="afterEffect">
                                  <p:stCondLst>
                                    <p:cond delay="0"/>
                                  </p:stCondLst>
                                  <p:childTnLst>
                                    <p:animEffect transition="out" filter="wipe(left)">
                                      <p:cBhvr>
                                        <p:cTn id="103" dur="500"/>
                                        <p:tgtEl>
                                          <p:spTgt spid="57"/>
                                        </p:tgtEl>
                                      </p:cBhvr>
                                    </p:animEffect>
                                    <p:set>
                                      <p:cBhvr>
                                        <p:cTn id="104" dur="1" fill="hold">
                                          <p:stCondLst>
                                            <p:cond delay="499"/>
                                          </p:stCondLst>
                                        </p:cTn>
                                        <p:tgtEl>
                                          <p:spTgt spid="57"/>
                                        </p:tgtEl>
                                        <p:attrNameLst>
                                          <p:attrName>style.visibility</p:attrName>
                                        </p:attrNameLst>
                                      </p:cBhvr>
                                      <p:to>
                                        <p:strVal val="hidden"/>
                                      </p:to>
                                    </p:set>
                                  </p:childTnLst>
                                </p:cTn>
                              </p:par>
                            </p:childTnLst>
                          </p:cTn>
                        </p:par>
                        <p:par>
                          <p:cTn id="105" fill="hold">
                            <p:stCondLst>
                              <p:cond delay="1000"/>
                            </p:stCondLst>
                            <p:childTnLst>
                              <p:par>
                                <p:cTn id="106" presetID="0" presetClass="path" presetSubtype="0" decel="50000" fill="hold" nodeType="afterEffect">
                                  <p:stCondLst>
                                    <p:cond delay="0"/>
                                  </p:stCondLst>
                                  <p:childTnLst>
                                    <p:animMotion origin="layout" path="M 0.02553 0.01343 L 0.08264 0.01736 " pathEditMode="relative" ptsTypes="AA">
                                      <p:cBhvr>
                                        <p:cTn id="107" dur="2000" fill="hold"/>
                                        <p:tgtEl>
                                          <p:spTgt spid="33"/>
                                        </p:tgtEl>
                                        <p:attrNameLst>
                                          <p:attrName>ppt_x</p:attrName>
                                          <p:attrName>ppt_y</p:attrName>
                                        </p:attrNameLst>
                                      </p:cBhvr>
                                    </p:animMotion>
                                  </p:childTnLst>
                                </p:cTn>
                              </p:par>
                              <p:par>
                                <p:cTn id="108" presetID="0" presetClass="path" presetSubtype="0" decel="50000" fill="hold" grpId="0" nodeType="withEffect">
                                  <p:stCondLst>
                                    <p:cond delay="0"/>
                                  </p:stCondLst>
                                  <p:childTnLst>
                                    <p:animMotion origin="layout" path="M 5.83333E-6 -3.7037E-6 L 0.5356 -0.06296 " pathEditMode="relative" ptsTypes="AA">
                                      <p:cBhvr>
                                        <p:cTn id="109" dur="500" fill="hold"/>
                                        <p:tgtEl>
                                          <p:spTgt spid="58"/>
                                        </p:tgtEl>
                                        <p:attrNameLst>
                                          <p:attrName>ppt_x</p:attrName>
                                          <p:attrName>ppt_y</p:attrName>
                                        </p:attrNameLst>
                                      </p:cBhvr>
                                    </p:animMotion>
                                  </p:childTnLst>
                                </p:cTn>
                              </p:par>
                              <p:par>
                                <p:cTn id="110" presetID="35" presetClass="emph" presetSubtype="0" repeatCount="indefinite" fill="hold" nodeType="withEffect">
                                  <p:stCondLst>
                                    <p:cond delay="0"/>
                                  </p:stCondLst>
                                  <p:childTnLst>
                                    <p:anim calcmode="discrete" valueType="str">
                                      <p:cBhvr>
                                        <p:cTn id="111" dur="500" fill="hold"/>
                                        <p:tgtEl>
                                          <p:spTgt spid="3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7" grpId="1" animBg="1"/>
      <p:bldP spid="7" grpId="2" animBg="1"/>
      <p:bldP spid="32" grpId="0" animBg="1"/>
      <p:bldP spid="32" grpId="1" animBg="1"/>
      <p:bldP spid="32" grpId="2" animBg="1"/>
      <p:bldP spid="58" grpId="0" animBg="1"/>
      <p:bldP spid="58" grpId="1" animBg="1"/>
      <p:bldP spid="59" grpId="0" animBg="1"/>
      <p:bldP spid="59" grpId="1" animBg="1"/>
      <p:bldP spid="74" grpId="0" animBg="1"/>
      <p:bldP spid="74" grpId="1" animBg="1"/>
      <p:bldP spid="75" grpId="0" animBg="1"/>
      <p:bldP spid="75" grpId="1"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285875" y="1058863"/>
            <a:ext cx="6572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CH" sz="1800" b="1">
                <a:solidFill>
                  <a:prstClr val="black"/>
                </a:solidFill>
                <a:latin typeface="Constantia" pitchFamily="18" charset="0"/>
              </a:rPr>
              <a:t>Why is activation important for high-energy accelerators?</a:t>
            </a:r>
            <a:endParaRPr lang="en-US" sz="1800" b="1">
              <a:solidFill>
                <a:prstClr val="black"/>
              </a:solidFill>
              <a:latin typeface="Constantia" pitchFamily="18" charset="0"/>
            </a:endParaRPr>
          </a:p>
        </p:txBody>
      </p:sp>
      <p:sp>
        <p:nvSpPr>
          <p:cNvPr id="4" name="TextBox 3"/>
          <p:cNvSpPr txBox="1">
            <a:spLocks noChangeArrowheads="1"/>
          </p:cNvSpPr>
          <p:nvPr/>
        </p:nvSpPr>
        <p:spPr bwMode="auto">
          <a:xfrm>
            <a:off x="285750" y="4286250"/>
            <a:ext cx="87153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800100" indent="-34290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e-CH" sz="1800">
                <a:solidFill>
                  <a:prstClr val="black"/>
                </a:solidFill>
                <a:latin typeface="Constantia" pitchFamily="18" charset="0"/>
              </a:rPr>
              <a:t>Required information to classify activation:</a:t>
            </a:r>
          </a:p>
          <a:p>
            <a:pPr eaLnBrk="1" hangingPunct="1"/>
            <a:endParaRPr lang="de-CH" sz="1800">
              <a:solidFill>
                <a:prstClr val="black"/>
              </a:solidFill>
              <a:latin typeface="Constantia" pitchFamily="18" charset="0"/>
            </a:endParaRPr>
          </a:p>
          <a:p>
            <a:pPr lvl="1" eaLnBrk="1" hangingPunct="1">
              <a:buFont typeface="Calibri" pitchFamily="34" charset="0"/>
              <a:buAutoNum type="arabicPeriod"/>
            </a:pPr>
            <a:r>
              <a:rPr lang="de-CH" sz="1800">
                <a:solidFill>
                  <a:prstClr val="black"/>
                </a:solidFill>
                <a:latin typeface="Constantia" pitchFamily="18" charset="0"/>
              </a:rPr>
              <a:t>Specific activity: classification of material between radioactive and non</a:t>
            </a:r>
            <a:r>
              <a:rPr lang="en-GB" sz="1800">
                <a:solidFill>
                  <a:prstClr val="black"/>
                </a:solidFill>
                <a:latin typeface="Constantia" pitchFamily="18" charset="0"/>
              </a:rPr>
              <a:t>-</a:t>
            </a:r>
            <a:r>
              <a:rPr lang="de-CH" sz="1800">
                <a:solidFill>
                  <a:prstClr val="black"/>
                </a:solidFill>
                <a:latin typeface="Constantia" pitchFamily="18" charset="0"/>
              </a:rPr>
              <a:t>radioactive material</a:t>
            </a:r>
          </a:p>
          <a:p>
            <a:pPr lvl="1" eaLnBrk="1" hangingPunct="1">
              <a:buFont typeface="Calibri" pitchFamily="34" charset="0"/>
              <a:buAutoNum type="arabicPeriod"/>
            </a:pPr>
            <a:r>
              <a:rPr lang="de-CH" sz="1800">
                <a:solidFill>
                  <a:prstClr val="black"/>
                </a:solidFill>
                <a:latin typeface="Constantia" pitchFamily="18" charset="0"/>
              </a:rPr>
              <a:t>Dose rate around the activated components</a:t>
            </a:r>
            <a:endParaRPr lang="en-US" sz="1800">
              <a:solidFill>
                <a:prstClr val="black"/>
              </a:solidFill>
              <a:latin typeface="Constantia" pitchFamily="18" charset="0"/>
            </a:endParaRPr>
          </a:p>
        </p:txBody>
      </p:sp>
      <p:sp>
        <p:nvSpPr>
          <p:cNvPr id="6" name="Rectangle 5"/>
          <p:cNvSpPr>
            <a:spLocks noChangeArrowheads="1"/>
          </p:cNvSpPr>
          <p:nvPr/>
        </p:nvSpPr>
        <p:spPr bwMode="auto">
          <a:xfrm>
            <a:off x="142875" y="3273425"/>
            <a:ext cx="1423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de-CH" sz="1800">
                <a:solidFill>
                  <a:prstClr val="black"/>
                </a:solidFill>
                <a:latin typeface="Constantia" pitchFamily="18" charset="0"/>
                <a:cs typeface="Arial" pitchFamily="34" charset="0"/>
              </a:rPr>
              <a:t>Air activation</a:t>
            </a:r>
            <a:endParaRPr lang="en-US" sz="1800">
              <a:solidFill>
                <a:prstClr val="black"/>
              </a:solidFill>
              <a:latin typeface="Constantia" pitchFamily="18" charset="0"/>
              <a:cs typeface="Arial" pitchFamily="34" charset="0"/>
            </a:endParaRPr>
          </a:p>
        </p:txBody>
      </p:sp>
      <p:sp>
        <p:nvSpPr>
          <p:cNvPr id="7" name="Rectangle 6"/>
          <p:cNvSpPr>
            <a:spLocks noChangeArrowheads="1"/>
          </p:cNvSpPr>
          <p:nvPr/>
        </p:nvSpPr>
        <p:spPr bwMode="auto">
          <a:xfrm>
            <a:off x="1624013" y="3273425"/>
            <a:ext cx="1733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de-CH" sz="1800">
                <a:solidFill>
                  <a:prstClr val="black"/>
                </a:solidFill>
                <a:latin typeface="Constantia" pitchFamily="18" charset="0"/>
                <a:cs typeface="Arial" pitchFamily="34" charset="0"/>
              </a:rPr>
              <a:t>Water activation</a:t>
            </a:r>
            <a:endParaRPr lang="en-US" sz="1800">
              <a:solidFill>
                <a:prstClr val="black"/>
              </a:solidFill>
              <a:latin typeface="Constantia" pitchFamily="18" charset="0"/>
              <a:cs typeface="Arial" pitchFamily="34" charset="0"/>
            </a:endParaRPr>
          </a:p>
        </p:txBody>
      </p:sp>
      <p:sp>
        <p:nvSpPr>
          <p:cNvPr id="8" name="Rectangle 7"/>
          <p:cNvSpPr>
            <a:spLocks noChangeArrowheads="1"/>
          </p:cNvSpPr>
          <p:nvPr/>
        </p:nvSpPr>
        <p:spPr bwMode="auto">
          <a:xfrm>
            <a:off x="3357563" y="3273425"/>
            <a:ext cx="15980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de-CH" sz="1800" dirty="0" err="1">
                <a:solidFill>
                  <a:prstClr val="black"/>
                </a:solidFill>
                <a:latin typeface="Constantia" pitchFamily="18" charset="0"/>
                <a:cs typeface="Arial" pitchFamily="34" charset="0"/>
              </a:rPr>
              <a:t>Soil</a:t>
            </a:r>
            <a:r>
              <a:rPr lang="de-CH" sz="1800" dirty="0">
                <a:solidFill>
                  <a:prstClr val="black"/>
                </a:solidFill>
                <a:latin typeface="Constantia" pitchFamily="18" charset="0"/>
                <a:cs typeface="Arial" pitchFamily="34" charset="0"/>
              </a:rPr>
              <a:t> </a:t>
            </a:r>
            <a:r>
              <a:rPr lang="de-CH" sz="1800" dirty="0" err="1">
                <a:solidFill>
                  <a:prstClr val="black"/>
                </a:solidFill>
                <a:latin typeface="Constantia" pitchFamily="18" charset="0"/>
                <a:cs typeface="Arial" pitchFamily="34" charset="0"/>
              </a:rPr>
              <a:t>activation</a:t>
            </a:r>
            <a:endParaRPr lang="en-US" sz="1800" dirty="0">
              <a:solidFill>
                <a:prstClr val="black"/>
              </a:solidFill>
              <a:latin typeface="Constantia" pitchFamily="18" charset="0"/>
              <a:cs typeface="Arial" pitchFamily="34" charset="0"/>
            </a:endParaRPr>
          </a:p>
        </p:txBody>
      </p:sp>
      <p:sp>
        <p:nvSpPr>
          <p:cNvPr id="9" name="TextBox 8"/>
          <p:cNvSpPr txBox="1">
            <a:spLocks noChangeArrowheads="1"/>
          </p:cNvSpPr>
          <p:nvPr/>
        </p:nvSpPr>
        <p:spPr bwMode="auto">
          <a:xfrm>
            <a:off x="1285875" y="2214563"/>
            <a:ext cx="25003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CH" sz="1800">
                <a:solidFill>
                  <a:prstClr val="black"/>
                </a:solidFill>
                <a:latin typeface="Constantia" pitchFamily="18" charset="0"/>
              </a:rPr>
              <a:t>Environment</a:t>
            </a:r>
            <a:endParaRPr lang="en-US" sz="1800">
              <a:solidFill>
                <a:prstClr val="black"/>
              </a:solidFill>
              <a:latin typeface="Constantia" pitchFamily="18" charset="0"/>
            </a:endParaRPr>
          </a:p>
        </p:txBody>
      </p:sp>
      <p:cxnSp>
        <p:nvCxnSpPr>
          <p:cNvPr id="11" name="Straight Arrow Connector 10"/>
          <p:cNvCxnSpPr>
            <a:endCxn id="9" idx="0"/>
          </p:cNvCxnSpPr>
          <p:nvPr/>
        </p:nvCxnSpPr>
        <p:spPr>
          <a:xfrm rot="10800000" flipV="1">
            <a:off x="2535238" y="1571625"/>
            <a:ext cx="1751012" cy="642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6" idx="0"/>
          </p:cNvCxnSpPr>
          <p:nvPr/>
        </p:nvCxnSpPr>
        <p:spPr>
          <a:xfrm rot="10800000" flipV="1">
            <a:off x="855663" y="2643188"/>
            <a:ext cx="1073150" cy="6302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8" idx="0"/>
          </p:cNvCxnSpPr>
          <p:nvPr/>
        </p:nvCxnSpPr>
        <p:spPr>
          <a:xfrm>
            <a:off x="3071813" y="2643188"/>
            <a:ext cx="1084751" cy="6302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7" idx="0"/>
          </p:cNvCxnSpPr>
          <p:nvPr/>
        </p:nvCxnSpPr>
        <p:spPr>
          <a:xfrm rot="5400000">
            <a:off x="2180432" y="2953544"/>
            <a:ext cx="630237" cy="9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a:spLocks noChangeArrowheads="1"/>
          </p:cNvSpPr>
          <p:nvPr/>
        </p:nvSpPr>
        <p:spPr bwMode="auto">
          <a:xfrm>
            <a:off x="5572125" y="3282950"/>
            <a:ext cx="35004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de-CH" sz="1800">
                <a:solidFill>
                  <a:prstClr val="black"/>
                </a:solidFill>
                <a:latin typeface="Constantia" pitchFamily="18" charset="0"/>
                <a:cs typeface="Arial" pitchFamily="34" charset="0"/>
              </a:rPr>
              <a:t>Material activation of beam line, tunnel and shielding components</a:t>
            </a:r>
            <a:endParaRPr lang="en-US" sz="1800">
              <a:solidFill>
                <a:prstClr val="black"/>
              </a:solidFill>
              <a:latin typeface="Constantia" pitchFamily="18" charset="0"/>
              <a:cs typeface="Arial" pitchFamily="34" charset="0"/>
            </a:endParaRPr>
          </a:p>
        </p:txBody>
      </p:sp>
      <p:cxnSp>
        <p:nvCxnSpPr>
          <p:cNvPr id="20" name="Straight Arrow Connector 19"/>
          <p:cNvCxnSpPr/>
          <p:nvPr/>
        </p:nvCxnSpPr>
        <p:spPr>
          <a:xfrm>
            <a:off x="5072063" y="1571625"/>
            <a:ext cx="1714500" cy="6429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206" name="TextBox 21"/>
          <p:cNvSpPr txBox="1">
            <a:spLocks noChangeArrowheads="1"/>
          </p:cNvSpPr>
          <p:nvPr/>
        </p:nvSpPr>
        <p:spPr bwMode="auto">
          <a:xfrm>
            <a:off x="1071563" y="214313"/>
            <a:ext cx="6715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solidFill>
                  <a:prstClr val="black"/>
                </a:solidFill>
                <a:latin typeface="Constantia" pitchFamily="18" charset="0"/>
              </a:rPr>
              <a:t>Questions about activation III/III</a:t>
            </a:r>
            <a:endParaRPr lang="en-GB" sz="2000" b="1">
              <a:solidFill>
                <a:prstClr val="black"/>
              </a:solidFill>
              <a:latin typeface="Constantia" pitchFamily="18" charset="0"/>
            </a:endParaRPr>
          </a:p>
        </p:txBody>
      </p:sp>
      <p:sp>
        <p:nvSpPr>
          <p:cNvPr id="23" name="TextBox 22"/>
          <p:cNvSpPr txBox="1">
            <a:spLocks noChangeArrowheads="1"/>
          </p:cNvSpPr>
          <p:nvPr/>
        </p:nvSpPr>
        <p:spPr bwMode="auto">
          <a:xfrm>
            <a:off x="5929313" y="2214563"/>
            <a:ext cx="2786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CH" sz="1800">
                <a:solidFill>
                  <a:prstClr val="black"/>
                </a:solidFill>
                <a:latin typeface="Constantia" pitchFamily="18" charset="0"/>
              </a:rPr>
              <a:t>Tunnel and accelerator</a:t>
            </a:r>
            <a:endParaRPr lang="en-US" sz="1800">
              <a:solidFill>
                <a:prstClr val="black"/>
              </a:solidFill>
              <a:latin typeface="Constantia" pitchFamily="18" charset="0"/>
            </a:endParaRPr>
          </a:p>
        </p:txBody>
      </p:sp>
      <p:cxnSp>
        <p:nvCxnSpPr>
          <p:cNvPr id="25" name="Straight Arrow Connector 24"/>
          <p:cNvCxnSpPr/>
          <p:nvPr/>
        </p:nvCxnSpPr>
        <p:spPr>
          <a:xfrm>
            <a:off x="3357563" y="2500313"/>
            <a:ext cx="3000375" cy="7858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3" idx="2"/>
            <a:endCxn id="18" idx="0"/>
          </p:cNvCxnSpPr>
          <p:nvPr/>
        </p:nvCxnSpPr>
        <p:spPr>
          <a:xfrm rot="5400000">
            <a:off x="6973888" y="2933700"/>
            <a:ext cx="6985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67</a:t>
            </a:fld>
            <a:endParaRPr lang="en-US">
              <a:solidFill>
                <a:srgbClr val="04617B">
                  <a:shade val="90000"/>
                </a:srgbClr>
              </a:solidFill>
            </a:endParaRPr>
          </a:p>
        </p:txBody>
      </p:sp>
    </p:spTree>
    <p:extLst>
      <p:ext uri="{BB962C8B-B14F-4D97-AF65-F5344CB8AC3E}">
        <p14:creationId xmlns:p14="http://schemas.microsoft.com/office/powerpoint/2010/main" val="23062866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par>
                                <p:cTn id="12" presetID="22" presetClass="entr" presetSubtype="1" fill="hold"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500"/>
                                        <p:tgtEl>
                                          <p:spTgt spid="20"/>
                                        </p:tgtEl>
                                      </p:cBhvr>
                                    </p:animEffect>
                                  </p:childTnLst>
                                </p:cTn>
                              </p:par>
                            </p:childTnLst>
                          </p:cTn>
                        </p:par>
                        <p:par>
                          <p:cTn id="15" fill="hold" nodeType="afterGroup">
                            <p:stCondLst>
                              <p:cond delay="1000"/>
                            </p:stCondLst>
                            <p:childTnLst>
                              <p:par>
                                <p:cTn id="16" presetID="9"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dissolve">
                                      <p:cBhvr>
                                        <p:cTn id="21" dur="500"/>
                                        <p:tgtEl>
                                          <p:spTgt spid="2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par>
                                <p:cTn id="27" presetID="22" presetClass="entr" presetSubtype="1"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500"/>
                                        <p:tgtEl>
                                          <p:spTgt spid="17"/>
                                        </p:tgtEl>
                                      </p:cBhvr>
                                    </p:animEffect>
                                  </p:childTnLst>
                                </p:cTn>
                              </p:par>
                              <p:par>
                                <p:cTn id="30" presetID="22" presetClass="entr" presetSubtype="1"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up)">
                                      <p:cBhvr>
                                        <p:cTn id="32" dur="500"/>
                                        <p:tgtEl>
                                          <p:spTgt spid="15"/>
                                        </p:tgtEl>
                                      </p:cBhvr>
                                    </p:animEffect>
                                  </p:childTnLst>
                                </p:cTn>
                              </p:par>
                            </p:childTnLst>
                          </p:cTn>
                        </p:par>
                        <p:par>
                          <p:cTn id="33" fill="hold" nodeType="afterGroup">
                            <p:stCondLst>
                              <p:cond delay="500"/>
                            </p:stCondLst>
                            <p:childTnLst>
                              <p:par>
                                <p:cTn id="34" presetID="9"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dissolve">
                                      <p:cBhvr>
                                        <p:cTn id="36" dur="500"/>
                                        <p:tgtEl>
                                          <p:spTgt spid="6"/>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dissolve">
                                      <p:cBhvr>
                                        <p:cTn id="39" dur="500"/>
                                        <p:tgtEl>
                                          <p:spTgt spid="7"/>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dissolve">
                                      <p:cBhvr>
                                        <p:cTn id="42" dur="500"/>
                                        <p:tgtEl>
                                          <p:spTgt spid="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up)">
                                      <p:cBhvr>
                                        <p:cTn id="47" dur="500"/>
                                        <p:tgtEl>
                                          <p:spTgt spid="27"/>
                                        </p:tgtEl>
                                      </p:cBhvr>
                                    </p:animEffect>
                                  </p:childTnLst>
                                </p:cTn>
                              </p:par>
                            </p:childTnLst>
                          </p:cTn>
                        </p:par>
                        <p:par>
                          <p:cTn id="48" fill="hold" nodeType="afterGroup">
                            <p:stCondLst>
                              <p:cond delay="500"/>
                            </p:stCondLst>
                            <p:childTnLst>
                              <p:par>
                                <p:cTn id="49" presetID="9"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dissolve">
                                      <p:cBhvr>
                                        <p:cTn id="51" dur="500"/>
                                        <p:tgtEl>
                                          <p:spTgt spid="18"/>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1"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up)">
                                      <p:cBhvr>
                                        <p:cTn id="56" dur="500"/>
                                        <p:tgtEl>
                                          <p:spTgt spid="25"/>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dissolve">
                                      <p:cBhvr>
                                        <p:cTn id="6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P spid="8" grpId="0"/>
      <p:bldP spid="9" grpId="0"/>
      <p:bldP spid="18" grpId="0"/>
      <p:bldP spid="23" grpId="0"/>
    </p:bld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extBox 4"/>
          <p:cNvSpPr txBox="1">
            <a:spLocks noChangeArrowheads="1"/>
          </p:cNvSpPr>
          <p:nvPr/>
        </p:nvSpPr>
        <p:spPr bwMode="auto">
          <a:xfrm>
            <a:off x="857250" y="214313"/>
            <a:ext cx="76438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b="1">
                <a:solidFill>
                  <a:prstClr val="black"/>
                </a:solidFill>
                <a:latin typeface="Constantia" pitchFamily="18" charset="0"/>
              </a:rPr>
              <a:t>Parameters responsible for production of radioactivity in a given material sample at high-energy accelerators </a:t>
            </a:r>
          </a:p>
        </p:txBody>
      </p:sp>
      <p:cxnSp>
        <p:nvCxnSpPr>
          <p:cNvPr id="7" name="Straight Arrow Connector 6"/>
          <p:cNvCxnSpPr>
            <a:stCxn id="9218" idx="2"/>
            <a:endCxn id="8" idx="0"/>
          </p:cNvCxnSpPr>
          <p:nvPr/>
        </p:nvCxnSpPr>
        <p:spPr>
          <a:xfrm rot="16200000" flipH="1">
            <a:off x="4248150" y="1354138"/>
            <a:ext cx="1292225"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a:spLocks noChangeArrowheads="1"/>
          </p:cNvSpPr>
          <p:nvPr/>
        </p:nvSpPr>
        <p:spPr bwMode="auto">
          <a:xfrm>
            <a:off x="4286250" y="2214563"/>
            <a:ext cx="16430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600">
                <a:solidFill>
                  <a:prstClr val="black"/>
                </a:solidFill>
                <a:latin typeface="Constantia" pitchFamily="18" charset="0"/>
              </a:rPr>
              <a:t>Composition of  material sample</a:t>
            </a:r>
          </a:p>
        </p:txBody>
      </p:sp>
      <p:cxnSp>
        <p:nvCxnSpPr>
          <p:cNvPr id="10" name="Straight Arrow Connector 9"/>
          <p:cNvCxnSpPr>
            <a:stCxn id="9218" idx="2"/>
            <a:endCxn id="11" idx="0"/>
          </p:cNvCxnSpPr>
          <p:nvPr/>
        </p:nvCxnSpPr>
        <p:spPr>
          <a:xfrm rot="5400000">
            <a:off x="1997075" y="-468312"/>
            <a:ext cx="1292225" cy="4073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a:spLocks noChangeArrowheads="1"/>
          </p:cNvSpPr>
          <p:nvPr/>
        </p:nvSpPr>
        <p:spPr bwMode="auto">
          <a:xfrm>
            <a:off x="0" y="2214563"/>
            <a:ext cx="12144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600">
                <a:solidFill>
                  <a:prstClr val="black"/>
                </a:solidFill>
                <a:latin typeface="Constantia" pitchFamily="18" charset="0"/>
              </a:rPr>
              <a:t>Beam type and energy</a:t>
            </a:r>
          </a:p>
        </p:txBody>
      </p:sp>
      <p:cxnSp>
        <p:nvCxnSpPr>
          <p:cNvPr id="13" name="Straight Arrow Connector 12"/>
          <p:cNvCxnSpPr>
            <a:stCxn id="9218" idx="2"/>
            <a:endCxn id="14" idx="0"/>
          </p:cNvCxnSpPr>
          <p:nvPr/>
        </p:nvCxnSpPr>
        <p:spPr>
          <a:xfrm rot="16200000" flipH="1">
            <a:off x="5514975" y="85726"/>
            <a:ext cx="1292225" cy="29654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7000875" y="2214563"/>
            <a:ext cx="128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600">
                <a:solidFill>
                  <a:prstClr val="black"/>
                </a:solidFill>
                <a:latin typeface="Constantia" pitchFamily="18" charset="0"/>
              </a:rPr>
              <a:t>Irradiation history</a:t>
            </a:r>
          </a:p>
        </p:txBody>
      </p:sp>
      <p:cxnSp>
        <p:nvCxnSpPr>
          <p:cNvPr id="16" name="Straight Arrow Connector 15"/>
          <p:cNvCxnSpPr>
            <a:stCxn id="9218" idx="2"/>
            <a:endCxn id="17" idx="0"/>
          </p:cNvCxnSpPr>
          <p:nvPr/>
        </p:nvCxnSpPr>
        <p:spPr>
          <a:xfrm rot="16200000" flipH="1">
            <a:off x="6015038" y="-414337"/>
            <a:ext cx="1292225" cy="39655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a:spLocks noChangeArrowheads="1"/>
          </p:cNvSpPr>
          <p:nvPr/>
        </p:nvSpPr>
        <p:spPr bwMode="auto">
          <a:xfrm>
            <a:off x="8143875" y="2214563"/>
            <a:ext cx="10001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600">
                <a:solidFill>
                  <a:prstClr val="black"/>
                </a:solidFill>
                <a:latin typeface="Constantia" pitchFamily="18" charset="0"/>
              </a:rPr>
              <a:t>Cooling time</a:t>
            </a:r>
          </a:p>
        </p:txBody>
      </p:sp>
      <p:cxnSp>
        <p:nvCxnSpPr>
          <p:cNvPr id="22" name="Straight Arrow Connector 21"/>
          <p:cNvCxnSpPr>
            <a:stCxn id="8" idx="2"/>
          </p:cNvCxnSpPr>
          <p:nvPr/>
        </p:nvCxnSpPr>
        <p:spPr>
          <a:xfrm rot="5400000">
            <a:off x="3096419" y="2774157"/>
            <a:ext cx="1987550" cy="20367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1" idx="2"/>
          </p:cNvCxnSpPr>
          <p:nvPr/>
        </p:nvCxnSpPr>
        <p:spPr>
          <a:xfrm rot="16200000" flipH="1">
            <a:off x="202407" y="3202781"/>
            <a:ext cx="1987550" cy="1179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a:spLocks noChangeArrowheads="1"/>
          </p:cNvSpPr>
          <p:nvPr/>
        </p:nvSpPr>
        <p:spPr bwMode="auto">
          <a:xfrm>
            <a:off x="1214438" y="4714875"/>
            <a:ext cx="23574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CH" sz="1800">
                <a:solidFill>
                  <a:prstClr val="black"/>
                </a:solidFill>
                <a:latin typeface="Constantia" pitchFamily="18" charset="0"/>
              </a:rPr>
              <a:t>Radionuclide production in sample per lost proton </a:t>
            </a:r>
            <a:endParaRPr lang="en-US" sz="1800">
              <a:solidFill>
                <a:prstClr val="black"/>
              </a:solidFill>
              <a:latin typeface="Constantia" pitchFamily="18" charset="0"/>
            </a:endParaRPr>
          </a:p>
        </p:txBody>
      </p:sp>
      <p:cxnSp>
        <p:nvCxnSpPr>
          <p:cNvPr id="43" name="Straight Arrow Connector 42"/>
          <p:cNvCxnSpPr>
            <a:stCxn id="14" idx="2"/>
          </p:cNvCxnSpPr>
          <p:nvPr/>
        </p:nvCxnSpPr>
        <p:spPr>
          <a:xfrm rot="5400000">
            <a:off x="6792119" y="3650457"/>
            <a:ext cx="17033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17" idx="2"/>
          </p:cNvCxnSpPr>
          <p:nvPr/>
        </p:nvCxnSpPr>
        <p:spPr>
          <a:xfrm rot="5400000">
            <a:off x="7541419" y="3401219"/>
            <a:ext cx="1704975" cy="5000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6357938" y="4714875"/>
            <a:ext cx="2428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CH" sz="1800">
                <a:solidFill>
                  <a:prstClr val="black"/>
                </a:solidFill>
                <a:latin typeface="Constantia" pitchFamily="18" charset="0"/>
              </a:rPr>
              <a:t>Evolution of radioactivity as a function of time</a:t>
            </a:r>
            <a:endParaRPr lang="en-US" sz="1800">
              <a:solidFill>
                <a:prstClr val="black"/>
              </a:solidFill>
              <a:latin typeface="Constantia" pitchFamily="18" charset="0"/>
            </a:endParaRPr>
          </a:p>
        </p:txBody>
      </p:sp>
      <p:sp>
        <p:nvSpPr>
          <p:cNvPr id="56" name="TextBox 55"/>
          <p:cNvSpPr txBox="1">
            <a:spLocks noChangeArrowheads="1"/>
          </p:cNvSpPr>
          <p:nvPr/>
        </p:nvSpPr>
        <p:spPr bwMode="auto">
          <a:xfrm>
            <a:off x="6000750" y="2214563"/>
            <a:ext cx="10001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600">
                <a:solidFill>
                  <a:prstClr val="black"/>
                </a:solidFill>
                <a:latin typeface="Constantia" pitchFamily="18" charset="0"/>
              </a:rPr>
              <a:t>Beam intensity</a:t>
            </a:r>
          </a:p>
        </p:txBody>
      </p:sp>
      <p:cxnSp>
        <p:nvCxnSpPr>
          <p:cNvPr id="58" name="Straight Arrow Connector 57"/>
          <p:cNvCxnSpPr>
            <a:stCxn id="9218" idx="2"/>
            <a:endCxn id="56" idx="0"/>
          </p:cNvCxnSpPr>
          <p:nvPr/>
        </p:nvCxnSpPr>
        <p:spPr>
          <a:xfrm rot="16200000" flipH="1">
            <a:off x="4943475" y="657226"/>
            <a:ext cx="1292225" cy="18224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56" idx="2"/>
          </p:cNvCxnSpPr>
          <p:nvPr/>
        </p:nvCxnSpPr>
        <p:spPr>
          <a:xfrm rot="16200000" flipH="1">
            <a:off x="6007101" y="3292475"/>
            <a:ext cx="1701800" cy="7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5" name="TextBox 64"/>
          <p:cNvSpPr txBox="1">
            <a:spLocks noChangeArrowheads="1"/>
          </p:cNvSpPr>
          <p:nvPr/>
        </p:nvSpPr>
        <p:spPr bwMode="auto">
          <a:xfrm>
            <a:off x="2428875" y="2214563"/>
            <a:ext cx="19288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600">
                <a:solidFill>
                  <a:prstClr val="black"/>
                </a:solidFill>
                <a:latin typeface="Constantia" pitchFamily="18" charset="0"/>
              </a:rPr>
              <a:t>Location of sample in given radiation environment</a:t>
            </a:r>
          </a:p>
        </p:txBody>
      </p:sp>
      <p:cxnSp>
        <p:nvCxnSpPr>
          <p:cNvPr id="82" name="Straight Arrow Connector 81"/>
          <p:cNvCxnSpPr>
            <a:stCxn id="9218" idx="2"/>
            <a:endCxn id="65" idx="0"/>
          </p:cNvCxnSpPr>
          <p:nvPr/>
        </p:nvCxnSpPr>
        <p:spPr>
          <a:xfrm rot="5400000">
            <a:off x="3390106" y="924720"/>
            <a:ext cx="1292225" cy="12874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rot="16200000" flipH="1">
            <a:off x="1214438" y="3571875"/>
            <a:ext cx="1571625"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a:spLocks noChangeArrowheads="1"/>
          </p:cNvSpPr>
          <p:nvPr/>
        </p:nvSpPr>
        <p:spPr bwMode="auto">
          <a:xfrm>
            <a:off x="1143000" y="2214563"/>
            <a:ext cx="15001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600">
                <a:solidFill>
                  <a:prstClr val="black"/>
                </a:solidFill>
                <a:latin typeface="Constantia" pitchFamily="18" charset="0"/>
              </a:rPr>
              <a:t>Material around loss point</a:t>
            </a:r>
          </a:p>
        </p:txBody>
      </p:sp>
      <p:cxnSp>
        <p:nvCxnSpPr>
          <p:cNvPr id="63" name="Straight Arrow Connector 62"/>
          <p:cNvCxnSpPr>
            <a:stCxn id="9218" idx="2"/>
            <a:endCxn id="51" idx="0"/>
          </p:cNvCxnSpPr>
          <p:nvPr/>
        </p:nvCxnSpPr>
        <p:spPr>
          <a:xfrm rot="5400000">
            <a:off x="2640012" y="174626"/>
            <a:ext cx="1292225" cy="27876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65" idx="2"/>
          </p:cNvCxnSpPr>
          <p:nvPr/>
        </p:nvCxnSpPr>
        <p:spPr>
          <a:xfrm rot="5400000">
            <a:off x="2325688" y="3505200"/>
            <a:ext cx="1527175" cy="6064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pPr>
              <a:defRPr/>
            </a:pPr>
            <a:fld id="{C632ED1E-664D-42E0-B1FF-F0618A3E1E17}" type="slidenum">
              <a:rPr lang="en-US" smtClean="0">
                <a:solidFill>
                  <a:srgbClr val="04617B">
                    <a:shade val="90000"/>
                  </a:srgbClr>
                </a:solidFill>
              </a:rPr>
              <a:pPr>
                <a:defRPr/>
              </a:pPr>
              <a:t>68</a:t>
            </a:fld>
            <a:endParaRPr lang="en-US">
              <a:solidFill>
                <a:srgbClr val="04617B">
                  <a:shade val="90000"/>
                </a:srgbClr>
              </a:solidFill>
            </a:endParaRPr>
          </a:p>
        </p:txBody>
      </p:sp>
    </p:spTree>
    <p:extLst>
      <p:ext uri="{BB962C8B-B14F-4D97-AF65-F5344CB8AC3E}">
        <p14:creationId xmlns:p14="http://schemas.microsoft.com/office/powerpoint/2010/main" val="29756005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wipe(up)">
                                      <p:cBhvr>
                                        <p:cTn id="10" dur="500"/>
                                        <p:tgtEl>
                                          <p:spTgt spid="63"/>
                                        </p:tgtEl>
                                      </p:cBhvr>
                                    </p:animEffect>
                                  </p:childTnLst>
                                </p:cTn>
                              </p:par>
                              <p:par>
                                <p:cTn id="11" presetID="22" presetClass="entr" presetSubtype="1"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animEffect transition="in" filter="wipe(up)">
                                      <p:cBhvr>
                                        <p:cTn id="13" dur="500"/>
                                        <p:tgtEl>
                                          <p:spTgt spid="82"/>
                                        </p:tgtEl>
                                      </p:cBhvr>
                                    </p:animEffect>
                                  </p:childTnLst>
                                </p:cTn>
                              </p:par>
                              <p:par>
                                <p:cTn id="14" presetID="22" presetClass="entr" presetSubtype="1"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par>
                                <p:cTn id="17" presetID="22" presetClass="entr" presetSubtype="1" fill="hold" nodeType="with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wipe(up)">
                                      <p:cBhvr>
                                        <p:cTn id="19" dur="500"/>
                                        <p:tgtEl>
                                          <p:spTgt spid="58"/>
                                        </p:tgtEl>
                                      </p:cBhvr>
                                    </p:animEffect>
                                  </p:childTnLst>
                                </p:cTn>
                              </p:par>
                              <p:par>
                                <p:cTn id="20" presetID="22" presetClass="entr" presetSubtype="1"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500"/>
                                        <p:tgtEl>
                                          <p:spTgt spid="13"/>
                                        </p:tgtEl>
                                      </p:cBhvr>
                                    </p:animEffect>
                                  </p:childTnLst>
                                </p:cTn>
                              </p:par>
                              <p:par>
                                <p:cTn id="23" presetID="22" presetClass="entr" presetSubtype="1"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500"/>
                                        <p:tgtEl>
                                          <p:spTgt spid="16"/>
                                        </p:tgtEl>
                                      </p:cBhvr>
                                    </p:animEffect>
                                  </p:childTnLst>
                                </p:cTn>
                              </p:par>
                            </p:childTnLst>
                          </p:cTn>
                        </p:par>
                        <p:par>
                          <p:cTn id="26" fill="hold" nodeType="afterGroup">
                            <p:stCondLst>
                              <p:cond delay="500"/>
                            </p:stCondLst>
                            <p:childTnLst>
                              <p:par>
                                <p:cTn id="27" presetID="9"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dissolve">
                                      <p:cBhvr>
                                        <p:cTn id="29" dur="500"/>
                                        <p:tgtEl>
                                          <p:spTgt spid="11"/>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dissolve">
                                      <p:cBhvr>
                                        <p:cTn id="32" dur="500"/>
                                        <p:tgtEl>
                                          <p:spTgt spid="51"/>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dissolve">
                                      <p:cBhvr>
                                        <p:cTn id="35" dur="500"/>
                                        <p:tgtEl>
                                          <p:spTgt spid="65"/>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dissolve">
                                      <p:cBhvr>
                                        <p:cTn id="38" dur="500"/>
                                        <p:tgtEl>
                                          <p:spTgt spid="8"/>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dissolve">
                                      <p:cBhvr>
                                        <p:cTn id="41" dur="500"/>
                                        <p:tgtEl>
                                          <p:spTgt spid="56"/>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dissolve">
                                      <p:cBhvr>
                                        <p:cTn id="44" dur="500"/>
                                        <p:tgtEl>
                                          <p:spTgt spid="14"/>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dissolve">
                                      <p:cBhvr>
                                        <p:cTn id="47" dur="500"/>
                                        <p:tgtEl>
                                          <p:spTgt spid="1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up)">
                                      <p:cBhvr>
                                        <p:cTn id="52" dur="500"/>
                                        <p:tgtEl>
                                          <p:spTgt spid="24"/>
                                        </p:tgtEl>
                                      </p:cBhvr>
                                    </p:animEffect>
                                  </p:childTnLst>
                                </p:cTn>
                              </p:par>
                              <p:par>
                                <p:cTn id="53" presetID="22" presetClass="entr" presetSubtype="1" fill="hold"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up)">
                                      <p:cBhvr>
                                        <p:cTn id="55" dur="500"/>
                                        <p:tgtEl>
                                          <p:spTgt spid="86"/>
                                        </p:tgtEl>
                                      </p:cBhvr>
                                    </p:animEffect>
                                  </p:childTnLst>
                                </p:cTn>
                              </p:par>
                              <p:par>
                                <p:cTn id="56" presetID="22" presetClass="entr" presetSubtype="1" fill="hold" nodeType="with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wipe(up)">
                                      <p:cBhvr>
                                        <p:cTn id="58" dur="500"/>
                                        <p:tgtEl>
                                          <p:spTgt spid="69"/>
                                        </p:tgtEl>
                                      </p:cBhvr>
                                    </p:animEffect>
                                  </p:childTnLst>
                                </p:cTn>
                              </p:par>
                              <p:par>
                                <p:cTn id="59" presetID="22" presetClass="entr" presetSubtype="1"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up)">
                                      <p:cBhvr>
                                        <p:cTn id="61" dur="500"/>
                                        <p:tgtEl>
                                          <p:spTgt spid="22"/>
                                        </p:tgtEl>
                                      </p:cBhvr>
                                    </p:animEffect>
                                  </p:childTnLst>
                                </p:cTn>
                              </p:par>
                            </p:childTnLst>
                          </p:cTn>
                        </p:par>
                        <p:par>
                          <p:cTn id="62" fill="hold" nodeType="afterGroup">
                            <p:stCondLst>
                              <p:cond delay="500"/>
                            </p:stCondLst>
                            <p:childTnLst>
                              <p:par>
                                <p:cTn id="63" presetID="9" presetClass="entr" presetSubtype="0"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dissolve">
                                      <p:cBhvr>
                                        <p:cTn id="65" dur="500"/>
                                        <p:tgtEl>
                                          <p:spTgt spid="25"/>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1" fill="hold" nodeType="clickEffect">
                                  <p:stCondLst>
                                    <p:cond delay="0"/>
                                  </p:stCondLst>
                                  <p:childTnLst>
                                    <p:set>
                                      <p:cBhvr>
                                        <p:cTn id="69" dur="1" fill="hold">
                                          <p:stCondLst>
                                            <p:cond delay="0"/>
                                          </p:stCondLst>
                                        </p:cTn>
                                        <p:tgtEl>
                                          <p:spTgt spid="60"/>
                                        </p:tgtEl>
                                        <p:attrNameLst>
                                          <p:attrName>style.visibility</p:attrName>
                                        </p:attrNameLst>
                                      </p:cBhvr>
                                      <p:to>
                                        <p:strVal val="visible"/>
                                      </p:to>
                                    </p:set>
                                    <p:animEffect transition="in" filter="wipe(up)">
                                      <p:cBhvr>
                                        <p:cTn id="70" dur="500"/>
                                        <p:tgtEl>
                                          <p:spTgt spid="60"/>
                                        </p:tgtEl>
                                      </p:cBhvr>
                                    </p:animEffect>
                                  </p:childTnLst>
                                </p:cTn>
                              </p:par>
                              <p:par>
                                <p:cTn id="71" presetID="22" presetClass="entr" presetSubtype="1" fill="hold"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wipe(up)">
                                      <p:cBhvr>
                                        <p:cTn id="73" dur="500"/>
                                        <p:tgtEl>
                                          <p:spTgt spid="43"/>
                                        </p:tgtEl>
                                      </p:cBhvr>
                                    </p:animEffect>
                                  </p:childTnLst>
                                </p:cTn>
                              </p:par>
                              <p:par>
                                <p:cTn id="74" presetID="22" presetClass="entr" presetSubtype="1" fill="hold" nodeType="with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up)">
                                      <p:cBhvr>
                                        <p:cTn id="76" dur="500"/>
                                        <p:tgtEl>
                                          <p:spTgt spid="46"/>
                                        </p:tgtEl>
                                      </p:cBhvr>
                                    </p:animEffect>
                                  </p:childTnLst>
                                </p:cTn>
                              </p:par>
                            </p:childTnLst>
                          </p:cTn>
                        </p:par>
                        <p:par>
                          <p:cTn id="77" fill="hold" nodeType="afterGroup">
                            <p:stCondLst>
                              <p:cond delay="500"/>
                            </p:stCondLst>
                            <p:childTnLst>
                              <p:par>
                                <p:cTn id="78" presetID="9" presetClass="entr" presetSubtype="0"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Effect transition="in" filter="dissolve">
                                      <p:cBhvr>
                                        <p:cTn id="8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4" grpId="0"/>
      <p:bldP spid="17" grpId="0"/>
      <p:bldP spid="25" grpId="0"/>
      <p:bldP spid="48" grpId="0"/>
      <p:bldP spid="56" grpId="0"/>
      <p:bldP spid="65" grpId="0"/>
      <p:bldP spid="51"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9"/>
          <p:cNvGrpSpPr>
            <a:grpSpLocks/>
          </p:cNvGrpSpPr>
          <p:nvPr/>
        </p:nvGrpSpPr>
        <p:grpSpPr bwMode="auto">
          <a:xfrm>
            <a:off x="0" y="4227190"/>
            <a:ext cx="6613525" cy="1077218"/>
            <a:chOff x="0" y="4219370"/>
            <a:chExt cx="6612810" cy="1077867"/>
          </a:xfrm>
        </p:grpSpPr>
        <p:pic>
          <p:nvPicPr>
            <p:cNvPr id="10287" name="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71670" y="4242772"/>
              <a:ext cx="4541140" cy="1043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8" name="TextBox 7"/>
            <p:cNvSpPr txBox="1">
              <a:spLocks noChangeArrowheads="1"/>
            </p:cNvSpPr>
            <p:nvPr/>
          </p:nvSpPr>
          <p:spPr bwMode="auto">
            <a:xfrm>
              <a:off x="0" y="4219370"/>
              <a:ext cx="1571455" cy="1077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600" dirty="0">
                  <a:solidFill>
                    <a:prstClr val="black"/>
                  </a:solidFill>
                  <a:latin typeface="Constantia" pitchFamily="18" charset="0"/>
                </a:rPr>
                <a:t>Total production of radio-nuclide </a:t>
              </a:r>
              <a:r>
                <a:rPr lang="en-GB" sz="1600" i="1" dirty="0" err="1">
                  <a:solidFill>
                    <a:prstClr val="black"/>
                  </a:solidFill>
                  <a:latin typeface="Constantia" pitchFamily="18" charset="0"/>
                </a:rPr>
                <a:t>i</a:t>
              </a:r>
              <a:r>
                <a:rPr lang="en-GB" sz="1600" dirty="0">
                  <a:solidFill>
                    <a:prstClr val="black"/>
                  </a:solidFill>
                  <a:latin typeface="Constantia" pitchFamily="18" charset="0"/>
                </a:rPr>
                <a:t> per lost proton</a:t>
              </a:r>
            </a:p>
          </p:txBody>
        </p:sp>
        <p:cxnSp>
          <p:nvCxnSpPr>
            <p:cNvPr id="154" name="Straight Arrow Connector 153"/>
            <p:cNvCxnSpPr/>
            <p:nvPr/>
          </p:nvCxnSpPr>
          <p:spPr>
            <a:xfrm>
              <a:off x="1428596" y="4714544"/>
              <a:ext cx="500009"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0243"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1" hangingPunct="1"/>
            <a:endParaRPr lang="en-GB" sz="1800">
              <a:solidFill>
                <a:prstClr val="black"/>
              </a:solidFill>
              <a:latin typeface="Constantia" pitchFamily="18" charset="0"/>
              <a:cs typeface="Arial" pitchFamily="34" charset="0"/>
            </a:endParaRPr>
          </a:p>
        </p:txBody>
      </p:sp>
      <p:sp>
        <p:nvSpPr>
          <p:cNvPr id="10244" name="TextBox 4"/>
          <p:cNvSpPr txBox="1">
            <a:spLocks noChangeArrowheads="1"/>
          </p:cNvSpPr>
          <p:nvPr/>
        </p:nvSpPr>
        <p:spPr bwMode="auto">
          <a:xfrm>
            <a:off x="1285875" y="214313"/>
            <a:ext cx="6786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b="1">
                <a:solidFill>
                  <a:prstClr val="black"/>
                </a:solidFill>
                <a:latin typeface="Constantia" pitchFamily="18" charset="0"/>
              </a:rPr>
              <a:t>Physics principles of radio nuclide production per lost proton</a:t>
            </a:r>
          </a:p>
        </p:txBody>
      </p:sp>
      <p:sp>
        <p:nvSpPr>
          <p:cNvPr id="72" name="Rectangle 71"/>
          <p:cNvSpPr/>
          <p:nvPr/>
        </p:nvSpPr>
        <p:spPr>
          <a:xfrm>
            <a:off x="5248275" y="1533525"/>
            <a:ext cx="571500" cy="71438"/>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5" name="Rectangle 74"/>
          <p:cNvSpPr/>
          <p:nvPr/>
        </p:nvSpPr>
        <p:spPr>
          <a:xfrm>
            <a:off x="6286500" y="1857375"/>
            <a:ext cx="714375" cy="214313"/>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6" name="Oval 75"/>
          <p:cNvSpPr/>
          <p:nvPr/>
        </p:nvSpPr>
        <p:spPr>
          <a:xfrm>
            <a:off x="5500688" y="987425"/>
            <a:ext cx="142874" cy="15557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7" name="Oval 76"/>
          <p:cNvSpPr/>
          <p:nvPr/>
        </p:nvSpPr>
        <p:spPr>
          <a:xfrm>
            <a:off x="7050674" y="1924267"/>
            <a:ext cx="71438" cy="11271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8" name="Oval 77"/>
          <p:cNvSpPr/>
          <p:nvPr/>
        </p:nvSpPr>
        <p:spPr>
          <a:xfrm>
            <a:off x="7296150" y="1445419"/>
            <a:ext cx="156170" cy="1357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79" name="Oval 78"/>
          <p:cNvSpPr/>
          <p:nvPr/>
        </p:nvSpPr>
        <p:spPr>
          <a:xfrm>
            <a:off x="4143374" y="1172261"/>
            <a:ext cx="142875" cy="1231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cxnSp>
        <p:nvCxnSpPr>
          <p:cNvPr id="84" name="Straight Arrow Connector 83"/>
          <p:cNvCxnSpPr/>
          <p:nvPr/>
        </p:nvCxnSpPr>
        <p:spPr>
          <a:xfrm>
            <a:off x="4286250" y="1571625"/>
            <a:ext cx="1000125"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121"/>
          <p:cNvGrpSpPr>
            <a:grpSpLocks/>
          </p:cNvGrpSpPr>
          <p:nvPr/>
        </p:nvGrpSpPr>
        <p:grpSpPr bwMode="auto">
          <a:xfrm>
            <a:off x="4143375" y="922337"/>
            <a:ext cx="3714750" cy="1292225"/>
            <a:chOff x="4143372" y="922319"/>
            <a:chExt cx="3714776" cy="1292234"/>
          </a:xfrm>
        </p:grpSpPr>
        <p:cxnSp>
          <p:nvCxnSpPr>
            <p:cNvPr id="86" name="Straight Connector 85"/>
            <p:cNvCxnSpPr/>
            <p:nvPr/>
          </p:nvCxnSpPr>
          <p:spPr>
            <a:xfrm>
              <a:off x="4786315" y="1142983"/>
              <a:ext cx="604841" cy="39052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a:endCxn id="72" idx="0"/>
            </p:cNvCxnSpPr>
            <p:nvPr/>
          </p:nvCxnSpPr>
          <p:spPr>
            <a:xfrm rot="10800000" flipV="1">
              <a:off x="5534032" y="1357298"/>
              <a:ext cx="2324116" cy="176213"/>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572132" y="1571611"/>
              <a:ext cx="2214579" cy="7143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endCxn id="75" idx="2"/>
            </p:cNvCxnSpPr>
            <p:nvPr/>
          </p:nvCxnSpPr>
          <p:spPr>
            <a:xfrm>
              <a:off x="5500695" y="1571611"/>
              <a:ext cx="1143008" cy="500067"/>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0800000">
              <a:off x="4143372" y="1142983"/>
              <a:ext cx="1285884" cy="428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16200000" flipH="1">
              <a:off x="5143505" y="1785925"/>
              <a:ext cx="571504"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72" idx="0"/>
              <a:endCxn id="76" idx="7"/>
            </p:cNvCxnSpPr>
            <p:nvPr/>
          </p:nvCxnSpPr>
          <p:spPr>
            <a:xfrm flipV="1">
              <a:off x="5534032" y="1010191"/>
              <a:ext cx="88615" cy="5233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5715008" y="1071546"/>
              <a:ext cx="1214447" cy="428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72" idx="2"/>
            </p:cNvCxnSpPr>
            <p:nvPr/>
          </p:nvCxnSpPr>
          <p:spPr>
            <a:xfrm rot="16200000" flipH="1">
              <a:off x="6355569" y="783412"/>
              <a:ext cx="323852" cy="196692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10800000" flipV="1">
              <a:off x="4500563" y="1643050"/>
              <a:ext cx="785817" cy="428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Straight Connector 110"/>
            <p:cNvCxnSpPr>
              <a:stCxn id="72" idx="2"/>
            </p:cNvCxnSpPr>
            <p:nvPr/>
          </p:nvCxnSpPr>
          <p:spPr>
            <a:xfrm rot="16200000" flipH="1">
              <a:off x="5462594" y="1676387"/>
              <a:ext cx="609604" cy="46672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flipH="1" flipV="1">
              <a:off x="5572132" y="1142985"/>
              <a:ext cx="428628" cy="28575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5419731" y="922319"/>
              <a:ext cx="202917" cy="611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 name="Group 128"/>
          <p:cNvGrpSpPr>
            <a:grpSpLocks/>
          </p:cNvGrpSpPr>
          <p:nvPr/>
        </p:nvGrpSpPr>
        <p:grpSpPr bwMode="auto">
          <a:xfrm>
            <a:off x="74426" y="839416"/>
            <a:ext cx="2857500" cy="1268413"/>
            <a:chOff x="71406" y="987966"/>
            <a:chExt cx="2643206" cy="1267248"/>
          </a:xfrm>
        </p:grpSpPr>
        <p:sp>
          <p:nvSpPr>
            <p:cNvPr id="10267" name="TextBox 120"/>
            <p:cNvSpPr txBox="1">
              <a:spLocks noChangeArrowheads="1"/>
            </p:cNvSpPr>
            <p:nvPr/>
          </p:nvSpPr>
          <p:spPr bwMode="auto">
            <a:xfrm>
              <a:off x="71406" y="987966"/>
              <a:ext cx="25717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CH" sz="1800">
                  <a:solidFill>
                    <a:prstClr val="black"/>
                  </a:solidFill>
                  <a:latin typeface="Constantia" pitchFamily="18" charset="0"/>
                </a:rPr>
                <a:t>Beam on target situation:</a:t>
              </a:r>
              <a:endParaRPr lang="en-US" sz="1800">
                <a:solidFill>
                  <a:prstClr val="black"/>
                </a:solidFill>
                <a:latin typeface="Constantia" pitchFamily="18" charset="0"/>
              </a:endParaRPr>
            </a:p>
          </p:txBody>
        </p:sp>
        <p:sp>
          <p:nvSpPr>
            <p:cNvPr id="123" name="Oval 122"/>
            <p:cNvSpPr/>
            <p:nvPr/>
          </p:nvSpPr>
          <p:spPr>
            <a:xfrm>
              <a:off x="500192" y="1695852"/>
              <a:ext cx="142440" cy="15016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10269" name="TextBox 123"/>
            <p:cNvSpPr txBox="1">
              <a:spLocks noChangeArrowheads="1"/>
            </p:cNvSpPr>
            <p:nvPr/>
          </p:nvSpPr>
          <p:spPr bwMode="auto">
            <a:xfrm>
              <a:off x="857224" y="1630908"/>
              <a:ext cx="1857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e-CH" sz="1600" dirty="0">
                  <a:solidFill>
                    <a:prstClr val="black"/>
                  </a:solidFill>
                  <a:latin typeface="Constantia" pitchFamily="18" charset="0"/>
                </a:rPr>
                <a:t>Sample </a:t>
              </a:r>
              <a:r>
                <a:rPr lang="de-CH" sz="1600" dirty="0" err="1">
                  <a:solidFill>
                    <a:prstClr val="black"/>
                  </a:solidFill>
                  <a:latin typeface="Constantia" pitchFamily="18" charset="0"/>
                </a:rPr>
                <a:t>positions</a:t>
              </a:r>
              <a:endParaRPr lang="en-US" sz="1600" dirty="0">
                <a:solidFill>
                  <a:prstClr val="black"/>
                </a:solidFill>
                <a:latin typeface="Constantia" pitchFamily="18" charset="0"/>
              </a:endParaRPr>
            </a:p>
          </p:txBody>
        </p:sp>
        <p:sp>
          <p:nvSpPr>
            <p:cNvPr id="125" name="Rectangle 124"/>
            <p:cNvSpPr/>
            <p:nvPr/>
          </p:nvSpPr>
          <p:spPr>
            <a:xfrm>
              <a:off x="213845" y="1500258"/>
              <a:ext cx="571227" cy="71371"/>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10271" name="TextBox 125"/>
            <p:cNvSpPr txBox="1">
              <a:spLocks noChangeArrowheads="1"/>
            </p:cNvSpPr>
            <p:nvPr/>
          </p:nvSpPr>
          <p:spPr bwMode="auto">
            <a:xfrm>
              <a:off x="857224" y="1357298"/>
              <a:ext cx="1857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e-CH" sz="1600">
                  <a:solidFill>
                    <a:prstClr val="black"/>
                  </a:solidFill>
                  <a:latin typeface="Constantia" pitchFamily="18" charset="0"/>
                </a:rPr>
                <a:t>Target</a:t>
              </a:r>
              <a:endParaRPr lang="en-US" sz="1600">
                <a:solidFill>
                  <a:prstClr val="black"/>
                </a:solidFill>
                <a:latin typeface="Constantia" pitchFamily="18" charset="0"/>
              </a:endParaRPr>
            </a:p>
          </p:txBody>
        </p:sp>
        <p:sp>
          <p:nvSpPr>
            <p:cNvPr id="127" name="Rectangle 126"/>
            <p:cNvSpPr/>
            <p:nvPr/>
          </p:nvSpPr>
          <p:spPr>
            <a:xfrm>
              <a:off x="143359" y="1999861"/>
              <a:ext cx="713666" cy="214116"/>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10273" name="TextBox 127"/>
            <p:cNvSpPr txBox="1">
              <a:spLocks noChangeArrowheads="1"/>
            </p:cNvSpPr>
            <p:nvPr/>
          </p:nvSpPr>
          <p:spPr bwMode="auto">
            <a:xfrm>
              <a:off x="857224" y="1916660"/>
              <a:ext cx="1857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e-CH" sz="1600">
                  <a:solidFill>
                    <a:prstClr val="black"/>
                  </a:solidFill>
                  <a:latin typeface="Constantia" pitchFamily="18" charset="0"/>
                </a:rPr>
                <a:t>Shielding</a:t>
              </a:r>
              <a:endParaRPr lang="en-US" sz="1600">
                <a:solidFill>
                  <a:prstClr val="black"/>
                </a:solidFill>
                <a:latin typeface="Constantia" pitchFamily="18" charset="0"/>
              </a:endParaRPr>
            </a:p>
          </p:txBody>
        </p:sp>
      </p:grpSp>
      <p:sp>
        <p:nvSpPr>
          <p:cNvPr id="138" name="Rectangle 137"/>
          <p:cNvSpPr/>
          <p:nvPr/>
        </p:nvSpPr>
        <p:spPr>
          <a:xfrm>
            <a:off x="2776372" y="4007693"/>
            <a:ext cx="571492" cy="1285875"/>
          </a:xfrm>
          <a:prstGeom prst="rect">
            <a:avLst/>
          </a:prstGeom>
          <a:solidFill>
            <a:srgbClr val="CC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139" name="Rectangle 138"/>
          <p:cNvSpPr/>
          <p:nvPr/>
        </p:nvSpPr>
        <p:spPr>
          <a:xfrm>
            <a:off x="3714750" y="4079130"/>
            <a:ext cx="822325" cy="1214438"/>
          </a:xfrm>
          <a:prstGeom prst="rect">
            <a:avLst/>
          </a:prstGeom>
          <a:solidFill>
            <a:srgbClr val="CC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140" name="Rectangle 139"/>
          <p:cNvSpPr/>
          <p:nvPr/>
        </p:nvSpPr>
        <p:spPr>
          <a:xfrm>
            <a:off x="5715000" y="4079130"/>
            <a:ext cx="928688" cy="1214438"/>
          </a:xfrm>
          <a:prstGeom prst="rect">
            <a:avLst/>
          </a:prstGeom>
          <a:solidFill>
            <a:srgbClr val="CC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grpSp>
        <p:nvGrpSpPr>
          <p:cNvPr id="5" name="Group 162"/>
          <p:cNvGrpSpPr/>
          <p:nvPr/>
        </p:nvGrpSpPr>
        <p:grpSpPr>
          <a:xfrm>
            <a:off x="3286116" y="3936255"/>
            <a:ext cx="2428892" cy="1357322"/>
            <a:chOff x="3286116" y="4079880"/>
            <a:chExt cx="2428892" cy="1206508"/>
          </a:xfrm>
          <a:solidFill>
            <a:srgbClr val="CCFFFF"/>
          </a:solidFill>
        </p:grpSpPr>
        <p:sp>
          <p:nvSpPr>
            <p:cNvPr id="141" name="Rectangle 140"/>
            <p:cNvSpPr/>
            <p:nvPr/>
          </p:nvSpPr>
          <p:spPr>
            <a:xfrm>
              <a:off x="4572000" y="4079880"/>
              <a:ext cx="1143008" cy="1206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142" name="Rectangle 141"/>
            <p:cNvSpPr/>
            <p:nvPr/>
          </p:nvSpPr>
          <p:spPr>
            <a:xfrm>
              <a:off x="3286116" y="4143380"/>
              <a:ext cx="428628" cy="11430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grpSp>
      <p:grpSp>
        <p:nvGrpSpPr>
          <p:cNvPr id="6" name="Group 161"/>
          <p:cNvGrpSpPr>
            <a:grpSpLocks/>
          </p:cNvGrpSpPr>
          <p:nvPr/>
        </p:nvGrpSpPr>
        <p:grpSpPr bwMode="auto">
          <a:xfrm>
            <a:off x="4429125" y="4936380"/>
            <a:ext cx="2786063" cy="1804988"/>
            <a:chOff x="4429124" y="4929198"/>
            <a:chExt cx="2786082" cy="1805715"/>
          </a:xfrm>
        </p:grpSpPr>
        <p:sp>
          <p:nvSpPr>
            <p:cNvPr id="10265" name="TextBox 14"/>
            <p:cNvSpPr txBox="1">
              <a:spLocks noChangeArrowheads="1"/>
            </p:cNvSpPr>
            <p:nvPr/>
          </p:nvSpPr>
          <p:spPr bwMode="auto">
            <a:xfrm>
              <a:off x="4429124" y="5657695"/>
              <a:ext cx="278608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600">
                  <a:solidFill>
                    <a:prstClr val="black"/>
                  </a:solidFill>
                  <a:latin typeface="Constantia" pitchFamily="18" charset="0"/>
                </a:rPr>
                <a:t>Energy (E) and particle type dependent  production cross section to produce nuclide i from isotope j</a:t>
              </a:r>
            </a:p>
          </p:txBody>
        </p:sp>
        <p:cxnSp>
          <p:nvCxnSpPr>
            <p:cNvPr id="146" name="Straight Arrow Connector 145"/>
            <p:cNvCxnSpPr/>
            <p:nvPr/>
          </p:nvCxnSpPr>
          <p:spPr>
            <a:xfrm rot="5400000" flipH="1" flipV="1">
              <a:off x="4678207" y="5321469"/>
              <a:ext cx="78613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7" name="Group 160"/>
          <p:cNvGrpSpPr>
            <a:grpSpLocks/>
          </p:cNvGrpSpPr>
          <p:nvPr/>
        </p:nvGrpSpPr>
        <p:grpSpPr bwMode="auto">
          <a:xfrm>
            <a:off x="2643188" y="4936380"/>
            <a:ext cx="1785937" cy="1601788"/>
            <a:chOff x="2643174" y="4929198"/>
            <a:chExt cx="1785950" cy="1602749"/>
          </a:xfrm>
        </p:grpSpPr>
        <p:sp>
          <p:nvSpPr>
            <p:cNvPr id="10263" name="TextBox 10"/>
            <p:cNvSpPr txBox="1">
              <a:spLocks noChangeArrowheads="1"/>
            </p:cNvSpPr>
            <p:nvPr/>
          </p:nvSpPr>
          <p:spPr bwMode="auto">
            <a:xfrm>
              <a:off x="2643174" y="5669837"/>
              <a:ext cx="1785950" cy="862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600" dirty="0">
                  <a:solidFill>
                    <a:prstClr val="black"/>
                  </a:solidFill>
                  <a:latin typeface="Constantia" pitchFamily="18" charset="0"/>
                </a:rPr>
                <a:t>Atomic density</a:t>
              </a:r>
              <a:r>
                <a:rPr lang="en-GB" sz="1800" dirty="0">
                  <a:solidFill>
                    <a:prstClr val="black"/>
                  </a:solidFill>
                  <a:latin typeface="Constantia" pitchFamily="18" charset="0"/>
                </a:rPr>
                <a:t> </a:t>
              </a:r>
              <a:r>
                <a:rPr lang="en-GB" sz="1600" dirty="0">
                  <a:solidFill>
                    <a:prstClr val="black"/>
                  </a:solidFill>
                  <a:latin typeface="Constantia" pitchFamily="18" charset="0"/>
                </a:rPr>
                <a:t>of isotope j in the given volume</a:t>
              </a:r>
            </a:p>
          </p:txBody>
        </p:sp>
        <p:cxnSp>
          <p:nvCxnSpPr>
            <p:cNvPr id="152" name="Straight Arrow Connector 151"/>
            <p:cNvCxnSpPr/>
            <p:nvPr/>
          </p:nvCxnSpPr>
          <p:spPr>
            <a:xfrm rot="5400000" flipH="1" flipV="1">
              <a:off x="3108082" y="5321547"/>
              <a:ext cx="786284"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8" name="Group 163"/>
          <p:cNvGrpSpPr>
            <a:grpSpLocks/>
          </p:cNvGrpSpPr>
          <p:nvPr/>
        </p:nvGrpSpPr>
        <p:grpSpPr bwMode="auto">
          <a:xfrm>
            <a:off x="6715124" y="4295856"/>
            <a:ext cx="2514426" cy="1323975"/>
            <a:chOff x="6715140" y="4288609"/>
            <a:chExt cx="2514444" cy="1323439"/>
          </a:xfrm>
        </p:grpSpPr>
        <p:sp>
          <p:nvSpPr>
            <p:cNvPr id="10261" name="TextBox 19"/>
            <p:cNvSpPr txBox="1">
              <a:spLocks noChangeArrowheads="1"/>
            </p:cNvSpPr>
            <p:nvPr/>
          </p:nvSpPr>
          <p:spPr bwMode="auto">
            <a:xfrm>
              <a:off x="7086412" y="4288609"/>
              <a:ext cx="214317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600" dirty="0">
                  <a:solidFill>
                    <a:prstClr val="black"/>
                  </a:solidFill>
                  <a:latin typeface="Constantia" pitchFamily="18" charset="0"/>
                </a:rPr>
                <a:t>Total track length of particle type k through volume of interest as a function of energy (E)</a:t>
              </a:r>
            </a:p>
          </p:txBody>
        </p:sp>
        <p:cxnSp>
          <p:nvCxnSpPr>
            <p:cNvPr id="157" name="Straight Arrow Connector 156"/>
            <p:cNvCxnSpPr/>
            <p:nvPr/>
          </p:nvCxnSpPr>
          <p:spPr>
            <a:xfrm rot="10800000" flipV="1">
              <a:off x="6715140" y="4643240"/>
              <a:ext cx="35719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9" name="Slide Number Placeholder 8"/>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69</a:t>
            </a:fld>
            <a:endParaRPr lang="en-US">
              <a:solidFill>
                <a:srgbClr val="04617B">
                  <a:shade val="90000"/>
                </a:srgbClr>
              </a:solidFill>
            </a:endParaRPr>
          </a:p>
        </p:txBody>
      </p:sp>
      <p:pic>
        <p:nvPicPr>
          <p:cNvPr id="11" name="Picture 10"/>
          <p:cNvPicPr>
            <a:picLocks noChangeAspect="1"/>
          </p:cNvPicPr>
          <p:nvPr/>
        </p:nvPicPr>
        <p:blipFill>
          <a:blip r:embed="rId4"/>
          <a:stretch>
            <a:fillRect/>
          </a:stretch>
        </p:blipFill>
        <p:spPr>
          <a:xfrm>
            <a:off x="6543742" y="2199752"/>
            <a:ext cx="2485891" cy="1910595"/>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3083024366"/>
              </p:ext>
            </p:extLst>
          </p:nvPr>
        </p:nvGraphicFramePr>
        <p:xfrm>
          <a:off x="339976" y="2650825"/>
          <a:ext cx="2249170" cy="1280160"/>
        </p:xfrm>
        <a:graphic>
          <a:graphicData uri="http://schemas.openxmlformats.org/drawingml/2006/table">
            <a:tbl>
              <a:tblPr firstRow="1" firstCol="1" lastRow="1" lastCol="1" bandRow="1" bandCol="1">
                <a:tableStyleId>{5940675A-B579-460E-94D1-54222C63F5DA}</a:tableStyleId>
              </a:tblPr>
              <a:tblGrid>
                <a:gridCol w="1124585">
                  <a:extLst>
                    <a:ext uri="{9D8B030D-6E8A-4147-A177-3AD203B41FA5}">
                      <a16:colId xmlns:a16="http://schemas.microsoft.com/office/drawing/2014/main" val="2815733393"/>
                    </a:ext>
                  </a:extLst>
                </a:gridCol>
                <a:gridCol w="1124585">
                  <a:extLst>
                    <a:ext uri="{9D8B030D-6E8A-4147-A177-3AD203B41FA5}">
                      <a16:colId xmlns:a16="http://schemas.microsoft.com/office/drawing/2014/main" val="4291175149"/>
                    </a:ext>
                  </a:extLst>
                </a:gridCol>
              </a:tblGrid>
              <a:tr h="0">
                <a:tc gridSpan="2">
                  <a:txBody>
                    <a:bodyPr/>
                    <a:lstStyle/>
                    <a:p>
                      <a:pPr algn="ctr">
                        <a:spcAft>
                          <a:spcPts val="0"/>
                        </a:spcAft>
                      </a:pPr>
                      <a:r>
                        <a:rPr lang="en-US" sz="1200" dirty="0">
                          <a:effectLst/>
                        </a:rPr>
                        <a:t>Chemical composition</a:t>
                      </a:r>
                      <a:endParaRPr lang="en-GB" sz="1200" dirty="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n-GB"/>
                    </a:p>
                  </a:txBody>
                  <a:tcPr/>
                </a:tc>
                <a:extLst>
                  <a:ext uri="{0D108BD9-81ED-4DB2-BD59-A6C34878D82A}">
                    <a16:rowId xmlns:a16="http://schemas.microsoft.com/office/drawing/2014/main" val="2118479700"/>
                  </a:ext>
                </a:extLst>
              </a:tr>
              <a:tr h="0">
                <a:tc>
                  <a:txBody>
                    <a:bodyPr/>
                    <a:lstStyle/>
                    <a:p>
                      <a:pPr algn="ctr">
                        <a:spcAft>
                          <a:spcPts val="0"/>
                        </a:spcAft>
                      </a:pPr>
                      <a:r>
                        <a:rPr lang="en-US" sz="1200" dirty="0">
                          <a:effectLst/>
                        </a:rPr>
                        <a:t>Material</a:t>
                      </a:r>
                      <a:endParaRPr lang="en-GB" sz="1200" dirty="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200">
                          <a:effectLst/>
                        </a:rPr>
                        <a:t>Wt-%</a:t>
                      </a:r>
                      <a:endParaRPr lang="en-GB" sz="12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85172297"/>
                  </a:ext>
                </a:extLst>
              </a:tr>
              <a:tr h="0">
                <a:tc>
                  <a:txBody>
                    <a:bodyPr/>
                    <a:lstStyle/>
                    <a:p>
                      <a:pPr algn="ctr">
                        <a:spcAft>
                          <a:spcPts val="0"/>
                        </a:spcAft>
                      </a:pPr>
                      <a:r>
                        <a:rPr lang="en-US" sz="1200" dirty="0">
                          <a:effectLst/>
                        </a:rPr>
                        <a:t>Fe</a:t>
                      </a:r>
                      <a:endParaRPr lang="en-GB" sz="1200" dirty="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200">
                          <a:effectLst/>
                        </a:rPr>
                        <a:t>65.0</a:t>
                      </a:r>
                      <a:endParaRPr lang="en-GB" sz="12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46749417"/>
                  </a:ext>
                </a:extLst>
              </a:tr>
              <a:tr h="0">
                <a:tc>
                  <a:txBody>
                    <a:bodyPr/>
                    <a:lstStyle/>
                    <a:p>
                      <a:pPr algn="ctr">
                        <a:spcAft>
                          <a:spcPts val="0"/>
                        </a:spcAft>
                      </a:pPr>
                      <a:r>
                        <a:rPr lang="en-US" sz="1200" dirty="0">
                          <a:effectLst/>
                        </a:rPr>
                        <a:t>Cr</a:t>
                      </a:r>
                      <a:endParaRPr lang="en-GB" sz="1200" dirty="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200" dirty="0">
                          <a:effectLst/>
                        </a:rPr>
                        <a:t>15.0</a:t>
                      </a:r>
                      <a:endParaRPr lang="en-GB" sz="1200" dirty="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71725326"/>
                  </a:ext>
                </a:extLst>
              </a:tr>
              <a:tr h="0">
                <a:tc>
                  <a:txBody>
                    <a:bodyPr/>
                    <a:lstStyle/>
                    <a:p>
                      <a:pPr algn="ctr">
                        <a:spcAft>
                          <a:spcPts val="0"/>
                        </a:spcAft>
                      </a:pPr>
                      <a:r>
                        <a:rPr lang="en-US" sz="1200" dirty="0">
                          <a:effectLst/>
                        </a:rPr>
                        <a:t>Ni</a:t>
                      </a:r>
                      <a:endParaRPr lang="en-GB" sz="1200" dirty="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200" dirty="0">
                          <a:effectLst/>
                        </a:rPr>
                        <a:t>14.0</a:t>
                      </a:r>
                      <a:endParaRPr lang="en-GB" sz="1200" dirty="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6677464"/>
                  </a:ext>
                </a:extLst>
              </a:tr>
              <a:tr h="0">
                <a:tc>
                  <a:txBody>
                    <a:bodyPr/>
                    <a:lstStyle/>
                    <a:p>
                      <a:pPr algn="ctr">
                        <a:spcAft>
                          <a:spcPts val="0"/>
                        </a:spcAft>
                      </a:pPr>
                      <a:r>
                        <a:rPr lang="en-US" sz="1200">
                          <a:effectLst/>
                        </a:rPr>
                        <a:t>Mo</a:t>
                      </a:r>
                      <a:endParaRPr lang="en-GB" sz="12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200" dirty="0">
                          <a:effectLst/>
                        </a:rPr>
                        <a:t>5.0</a:t>
                      </a:r>
                      <a:endParaRPr lang="en-GB" sz="1200" dirty="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54859248"/>
                  </a:ext>
                </a:extLst>
              </a:tr>
              <a:tr h="0">
                <a:tc>
                  <a:txBody>
                    <a:bodyPr/>
                    <a:lstStyle/>
                    <a:p>
                      <a:pPr algn="ctr">
                        <a:spcAft>
                          <a:spcPts val="0"/>
                        </a:spcAft>
                      </a:pPr>
                      <a:r>
                        <a:rPr lang="en-US" sz="1200">
                          <a:effectLst/>
                        </a:rPr>
                        <a:t>Co</a:t>
                      </a:r>
                      <a:endParaRPr lang="en-GB" sz="120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US" sz="1200" dirty="0">
                          <a:effectLst/>
                        </a:rPr>
                        <a:t>1.0</a:t>
                      </a:r>
                      <a:endParaRPr lang="en-GB" sz="1200" dirty="0">
                        <a:solidFill>
                          <a:sysClr val="windowText" lastClr="00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86876247"/>
                  </a:ext>
                </a:extLst>
              </a:tr>
            </a:tbl>
          </a:graphicData>
        </a:graphic>
      </p:graphicFrame>
    </p:spTree>
    <p:extLst>
      <p:ext uri="{BB962C8B-B14F-4D97-AF65-F5344CB8AC3E}">
        <p14:creationId xmlns:p14="http://schemas.microsoft.com/office/powerpoint/2010/main" val="20091769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3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1000"/>
                                        <p:tgtEl>
                                          <p:spTgt spid="4"/>
                                        </p:tgtEl>
                                      </p:cBhvr>
                                    </p:animEffect>
                                  </p:childTnLst>
                                </p:cTn>
                              </p:par>
                            </p:childTnLst>
                          </p:cTn>
                        </p:par>
                        <p:par>
                          <p:cTn id="8" fill="hold" nodeType="afterGroup">
                            <p:stCondLst>
                              <p:cond delay="1000"/>
                            </p:stCondLst>
                            <p:childTnLst>
                              <p:par>
                                <p:cTn id="9" presetID="9" presetClass="entr" presetSubtype="0"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dissolve">
                                      <p:cBhvr>
                                        <p:cTn id="11" dur="500"/>
                                        <p:tgtEl>
                                          <p:spTgt spid="72"/>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75"/>
                                        </p:tgtEl>
                                        <p:attrNameLst>
                                          <p:attrName>style.visibility</p:attrName>
                                        </p:attrNameLst>
                                      </p:cBhvr>
                                      <p:to>
                                        <p:strVal val="visible"/>
                                      </p:to>
                                    </p:set>
                                    <p:animEffect transition="in" filter="dissolve">
                                      <p:cBhvr>
                                        <p:cTn id="14" dur="500"/>
                                        <p:tgtEl>
                                          <p:spTgt spid="75"/>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dissolve">
                                      <p:cBhvr>
                                        <p:cTn id="17" dur="500"/>
                                        <p:tgtEl>
                                          <p:spTgt spid="79"/>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dissolve">
                                      <p:cBhvr>
                                        <p:cTn id="20" dur="500"/>
                                        <p:tgtEl>
                                          <p:spTgt spid="76"/>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dissolve">
                                      <p:cBhvr>
                                        <p:cTn id="23" dur="500"/>
                                        <p:tgtEl>
                                          <p:spTgt spid="78"/>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dissolve">
                                      <p:cBhvr>
                                        <p:cTn id="26" dur="500"/>
                                        <p:tgtEl>
                                          <p:spTgt spid="77"/>
                                        </p:tgtEl>
                                      </p:cBhvr>
                                    </p:animEffect>
                                  </p:childTnLst>
                                </p:cTn>
                              </p:par>
                            </p:childTnLst>
                          </p:cTn>
                        </p:par>
                        <p:par>
                          <p:cTn id="27" fill="hold" nodeType="afterGroup">
                            <p:stCondLst>
                              <p:cond delay="1500"/>
                            </p:stCondLst>
                            <p:childTnLst>
                              <p:par>
                                <p:cTn id="28" presetID="22" presetClass="entr" presetSubtype="8" repeatCount="indefinite" fill="hold" nodeType="after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wipe(left)">
                                      <p:cBhvr>
                                        <p:cTn id="30" dur="500"/>
                                        <p:tgtEl>
                                          <p:spTgt spid="84"/>
                                        </p:tgtEl>
                                      </p:cBhvr>
                                    </p:animEffect>
                                  </p:childTnLst>
                                </p:cTn>
                              </p:par>
                            </p:childTnLst>
                          </p:cTn>
                        </p:par>
                        <p:par>
                          <p:cTn id="31" fill="hold" nodeType="afterGroup">
                            <p:stCondLst>
                              <p:cond delay="2000"/>
                            </p:stCondLst>
                            <p:childTnLst>
                              <p:par>
                                <p:cTn id="32" presetID="6" presetClass="entr" presetSubtype="32" repeatCount="indefinite"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circle(out)">
                                      <p:cBhvr>
                                        <p:cTn id="34" dur="500"/>
                                        <p:tgtEl>
                                          <p:spTgt spid="3"/>
                                        </p:tgtEl>
                                      </p:cBhvr>
                                    </p:animEffect>
                                  </p:childTnLst>
                                </p:cTn>
                              </p:par>
                            </p:childTnLst>
                          </p:cTn>
                        </p:par>
                        <p:par>
                          <p:cTn id="35" fill="hold" nodeType="afterGroup">
                            <p:stCondLst>
                              <p:cond delay="2500"/>
                            </p:stCondLst>
                            <p:childTnLst>
                              <p:par>
                                <p:cTn id="36" presetID="22" presetClass="entr" presetSubtype="8"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left)">
                                      <p:cBhvr>
                                        <p:cTn id="38" dur="500"/>
                                        <p:tgtEl>
                                          <p:spTgt spid="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childTnLst>
                    </p:cTn>
                  </p:par>
                  <p:par>
                    <p:cTn id="47" fill="hold">
                      <p:stCondLst>
                        <p:cond delay="indefinite"/>
                      </p:stCondLst>
                      <p:childTnLst>
                        <p:par>
                          <p:cTn id="48" fill="hold" nodeType="withGroup">
                            <p:stCondLst>
                              <p:cond delay="0"/>
                            </p:stCondLst>
                            <p:childTnLst>
                              <p:par>
                                <p:cTn id="49" presetID="22" presetClass="entr" presetSubtype="4"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down)">
                                      <p:cBhvr>
                                        <p:cTn id="51" dur="500"/>
                                        <p:tgtEl>
                                          <p:spTgt spid="7"/>
                                        </p:tgtEl>
                                      </p:cBhvr>
                                    </p:animEffect>
                                  </p:childTnLst>
                                </p:cTn>
                              </p:par>
                              <p:par>
                                <p:cTn id="52" presetID="22" presetClass="entr" presetSubtype="4" fill="hold"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down)">
                                      <p:cBhvr>
                                        <p:cTn id="54" dur="500"/>
                                        <p:tgtEl>
                                          <p:spTgt spid="6"/>
                                        </p:tgtEl>
                                      </p:cBhvr>
                                    </p:animEffect>
                                  </p:childTnLst>
                                </p:cTn>
                              </p:par>
                              <p:par>
                                <p:cTn id="55" presetID="9" presetClass="exit" presetSubtype="0" fill="hold" nodeType="withEffect">
                                  <p:stCondLst>
                                    <p:cond delay="0"/>
                                  </p:stCondLst>
                                  <p:childTnLst>
                                    <p:animEffect transition="out" filter="dissolve">
                                      <p:cBhvr>
                                        <p:cTn id="56" dur="500"/>
                                        <p:tgtEl>
                                          <p:spTgt spid="5"/>
                                        </p:tgtEl>
                                      </p:cBhvr>
                                    </p:animEffect>
                                    <p:set>
                                      <p:cBhvr>
                                        <p:cTn id="57" dur="1" fill="hold">
                                          <p:stCondLst>
                                            <p:cond delay="499"/>
                                          </p:stCondLst>
                                        </p:cTn>
                                        <p:tgtEl>
                                          <p:spTgt spid="5"/>
                                        </p:tgtEl>
                                        <p:attrNameLst>
                                          <p:attrName>style.visibility</p:attrName>
                                        </p:attrNameLst>
                                      </p:cBhvr>
                                      <p:to>
                                        <p:strVal val="hidden"/>
                                      </p:to>
                                    </p:set>
                                  </p:childTnLst>
                                </p:cTn>
                              </p:par>
                              <p:par>
                                <p:cTn id="58" presetID="22" presetClass="entr" presetSubtype="2" fill="hold" nodeType="with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right)">
                                      <p:cBhvr>
                                        <p:cTn id="60" dur="500"/>
                                        <p:tgtEl>
                                          <p:spTgt spid="8"/>
                                        </p:tgtEl>
                                      </p:cBhvr>
                                    </p:animEffect>
                                  </p:childTnLst>
                                </p:cTn>
                              </p:par>
                              <p:par>
                                <p:cTn id="61" presetID="9" presetClass="exit" presetSubtype="0" fill="hold" grpId="0" nodeType="withEffect">
                                  <p:stCondLst>
                                    <p:cond delay="0"/>
                                  </p:stCondLst>
                                  <p:childTnLst>
                                    <p:animEffect transition="out" filter="dissolve">
                                      <p:cBhvr>
                                        <p:cTn id="62" dur="500"/>
                                        <p:tgtEl>
                                          <p:spTgt spid="140"/>
                                        </p:tgtEl>
                                      </p:cBhvr>
                                    </p:animEffect>
                                    <p:set>
                                      <p:cBhvr>
                                        <p:cTn id="63" dur="1" fill="hold">
                                          <p:stCondLst>
                                            <p:cond delay="499"/>
                                          </p:stCondLst>
                                        </p:cTn>
                                        <p:tgtEl>
                                          <p:spTgt spid="140"/>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9" presetClass="exit" presetSubtype="0" fill="hold" grpId="0" nodeType="clickEffect">
                                  <p:stCondLst>
                                    <p:cond delay="0"/>
                                  </p:stCondLst>
                                  <p:childTnLst>
                                    <p:animEffect transition="out" filter="dissolve">
                                      <p:cBhvr>
                                        <p:cTn id="67" dur="500"/>
                                        <p:tgtEl>
                                          <p:spTgt spid="139"/>
                                        </p:tgtEl>
                                      </p:cBhvr>
                                    </p:animEffect>
                                    <p:set>
                                      <p:cBhvr>
                                        <p:cTn id="68" dur="1" fill="hold">
                                          <p:stCondLst>
                                            <p:cond delay="499"/>
                                          </p:stCondLst>
                                        </p:cTn>
                                        <p:tgtEl>
                                          <p:spTgt spid="139"/>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9" presetClass="exit" presetSubtype="0" fill="hold" grpId="0" nodeType="clickEffect">
                                  <p:stCondLst>
                                    <p:cond delay="0"/>
                                  </p:stCondLst>
                                  <p:childTnLst>
                                    <p:animEffect transition="out" filter="dissolve">
                                      <p:cBhvr>
                                        <p:cTn id="72" dur="500"/>
                                        <p:tgtEl>
                                          <p:spTgt spid="138"/>
                                        </p:tgtEl>
                                      </p:cBhvr>
                                    </p:animEffect>
                                    <p:set>
                                      <p:cBhvr>
                                        <p:cTn id="73" dur="1" fill="hold">
                                          <p:stCondLst>
                                            <p:cond delay="499"/>
                                          </p:stCondLst>
                                        </p:cTn>
                                        <p:tgtEl>
                                          <p:spTgt spid="1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5" grpId="0" animBg="1"/>
      <p:bldP spid="76" grpId="0" animBg="1"/>
      <p:bldP spid="77" grpId="0" animBg="1"/>
      <p:bldP spid="78" grpId="0" animBg="1"/>
      <p:bldP spid="79" grpId="0" animBg="1"/>
      <p:bldP spid="138" grpId="0" animBg="1"/>
      <p:bldP spid="139" grpId="0" animBg="1"/>
      <p:bldP spid="140"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ext Box 39"/>
          <p:cNvSpPr txBox="1">
            <a:spLocks noChangeArrowheads="1"/>
          </p:cNvSpPr>
          <p:nvPr/>
        </p:nvSpPr>
        <p:spPr bwMode="auto">
          <a:xfrm>
            <a:off x="7885113" y="6165850"/>
            <a:ext cx="11509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en-US" sz="2000">
                <a:solidFill>
                  <a:srgbClr val="FFFFFF"/>
                </a:solidFill>
              </a:rPr>
              <a:t>1 km</a:t>
            </a:r>
          </a:p>
        </p:txBody>
      </p:sp>
      <p:sp>
        <p:nvSpPr>
          <p:cNvPr id="4099" name="Oval 15"/>
          <p:cNvSpPr>
            <a:spLocks noChangeArrowheads="1"/>
          </p:cNvSpPr>
          <p:nvPr/>
        </p:nvSpPr>
        <p:spPr bwMode="auto">
          <a:xfrm>
            <a:off x="4619625" y="4654550"/>
            <a:ext cx="2112963" cy="2087563"/>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solidFill>
                <a:srgbClr val="FFFFFF"/>
              </a:solidFill>
              <a:latin typeface="Tahoma" pitchFamily="34" charset="0"/>
            </a:endParaRPr>
          </a:p>
        </p:txBody>
      </p:sp>
      <p:sp>
        <p:nvSpPr>
          <p:cNvPr id="4100" name="Oval 16"/>
          <p:cNvSpPr>
            <a:spLocks noChangeArrowheads="1"/>
          </p:cNvSpPr>
          <p:nvPr/>
        </p:nvSpPr>
        <p:spPr bwMode="auto">
          <a:xfrm>
            <a:off x="2484438" y="71438"/>
            <a:ext cx="6599237" cy="6599237"/>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solidFill>
                <a:srgbClr val="FFFFFF"/>
              </a:solidFill>
              <a:latin typeface="Tahoma" pitchFamily="34" charset="0"/>
            </a:endParaRPr>
          </a:p>
        </p:txBody>
      </p:sp>
      <p:sp>
        <p:nvSpPr>
          <p:cNvPr id="4101" name="Line 18"/>
          <p:cNvSpPr>
            <a:spLocks noChangeShapeType="1"/>
          </p:cNvSpPr>
          <p:nvPr/>
        </p:nvSpPr>
        <p:spPr bwMode="auto">
          <a:xfrm>
            <a:off x="6707188" y="5516563"/>
            <a:ext cx="142875" cy="5762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4102" name="Freeform 19"/>
          <p:cNvSpPr>
            <a:spLocks/>
          </p:cNvSpPr>
          <p:nvPr/>
        </p:nvSpPr>
        <p:spPr bwMode="auto">
          <a:xfrm>
            <a:off x="6850063" y="6092825"/>
            <a:ext cx="576262" cy="215900"/>
          </a:xfrm>
          <a:custGeom>
            <a:avLst/>
            <a:gdLst>
              <a:gd name="T0" fmla="*/ 0 w 363"/>
              <a:gd name="T1" fmla="*/ 0 h 136"/>
              <a:gd name="T2" fmla="*/ 115927098 w 363"/>
              <a:gd name="T3" fmla="*/ 229333421 h 136"/>
              <a:gd name="T4" fmla="*/ 458668084 w 363"/>
              <a:gd name="T5" fmla="*/ 342741195 h 136"/>
              <a:gd name="T6" fmla="*/ 914815220 w 363"/>
              <a:gd name="T7" fmla="*/ 229333421 h 136"/>
              <a:gd name="T8" fmla="*/ 0 60000 65536"/>
              <a:gd name="T9" fmla="*/ 0 60000 65536"/>
              <a:gd name="T10" fmla="*/ 0 60000 65536"/>
              <a:gd name="T11" fmla="*/ 0 60000 65536"/>
              <a:gd name="T12" fmla="*/ 0 w 363"/>
              <a:gd name="T13" fmla="*/ 0 h 136"/>
              <a:gd name="T14" fmla="*/ 363 w 363"/>
              <a:gd name="T15" fmla="*/ 136 h 136"/>
            </a:gdLst>
            <a:ahLst/>
            <a:cxnLst>
              <a:cxn ang="T8">
                <a:pos x="T0" y="T1"/>
              </a:cxn>
              <a:cxn ang="T9">
                <a:pos x="T2" y="T3"/>
              </a:cxn>
              <a:cxn ang="T10">
                <a:pos x="T4" y="T5"/>
              </a:cxn>
              <a:cxn ang="T11">
                <a:pos x="T6" y="T7"/>
              </a:cxn>
            </a:cxnLst>
            <a:rect l="T12" t="T13" r="T14" b="T15"/>
            <a:pathLst>
              <a:path w="363" h="136">
                <a:moveTo>
                  <a:pt x="0" y="0"/>
                </a:moveTo>
                <a:cubicBezTo>
                  <a:pt x="8" y="34"/>
                  <a:pt x="16" y="68"/>
                  <a:pt x="46" y="91"/>
                </a:cubicBezTo>
                <a:cubicBezTo>
                  <a:pt x="76" y="114"/>
                  <a:pt x="129" y="136"/>
                  <a:pt x="182" y="136"/>
                </a:cubicBezTo>
                <a:cubicBezTo>
                  <a:pt x="235" y="136"/>
                  <a:pt x="333" y="98"/>
                  <a:pt x="363" y="91"/>
                </a:cubicBez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sz="1800">
              <a:solidFill>
                <a:srgbClr val="FFFFFF"/>
              </a:solidFill>
              <a:latin typeface="Tahoma" pitchFamily="34" charset="0"/>
            </a:endParaRPr>
          </a:p>
        </p:txBody>
      </p:sp>
      <p:sp>
        <p:nvSpPr>
          <p:cNvPr id="117787" name="Oval 27"/>
          <p:cNvSpPr>
            <a:spLocks noChangeArrowheads="1"/>
          </p:cNvSpPr>
          <p:nvPr/>
        </p:nvSpPr>
        <p:spPr bwMode="auto">
          <a:xfrm>
            <a:off x="5581650" y="6700838"/>
            <a:ext cx="73025" cy="71437"/>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117788" name="Oval 28"/>
          <p:cNvSpPr>
            <a:spLocks noChangeArrowheads="1"/>
          </p:cNvSpPr>
          <p:nvPr/>
        </p:nvSpPr>
        <p:spPr bwMode="auto">
          <a:xfrm>
            <a:off x="6667500" y="5445125"/>
            <a:ext cx="73025" cy="71438"/>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117789" name="Oval 29"/>
          <p:cNvSpPr>
            <a:spLocks noChangeArrowheads="1"/>
          </p:cNvSpPr>
          <p:nvPr/>
        </p:nvSpPr>
        <p:spPr bwMode="auto">
          <a:xfrm>
            <a:off x="7426325" y="6164263"/>
            <a:ext cx="73025" cy="71437"/>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4106" name="Line 4"/>
          <p:cNvSpPr>
            <a:spLocks noChangeShapeType="1"/>
          </p:cNvSpPr>
          <p:nvPr/>
        </p:nvSpPr>
        <p:spPr bwMode="auto">
          <a:xfrm flipV="1">
            <a:off x="3708400" y="6669088"/>
            <a:ext cx="195263" cy="1206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4107" name="Oval 5"/>
          <p:cNvSpPr>
            <a:spLocks noChangeArrowheads="1"/>
          </p:cNvSpPr>
          <p:nvPr/>
        </p:nvSpPr>
        <p:spPr bwMode="auto">
          <a:xfrm>
            <a:off x="3825875" y="6597650"/>
            <a:ext cx="87313" cy="74613"/>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solidFill>
                <a:srgbClr val="FFFFFF"/>
              </a:solidFill>
              <a:latin typeface="Tahoma" pitchFamily="34" charset="0"/>
            </a:endParaRPr>
          </a:p>
        </p:txBody>
      </p:sp>
      <p:sp>
        <p:nvSpPr>
          <p:cNvPr id="4108" name="Line 6"/>
          <p:cNvSpPr>
            <a:spLocks noChangeShapeType="1"/>
          </p:cNvSpPr>
          <p:nvPr/>
        </p:nvSpPr>
        <p:spPr bwMode="auto">
          <a:xfrm>
            <a:off x="3887788" y="6686550"/>
            <a:ext cx="204787" cy="952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4109" name="Oval 7"/>
          <p:cNvSpPr>
            <a:spLocks noChangeArrowheads="1"/>
          </p:cNvSpPr>
          <p:nvPr/>
        </p:nvSpPr>
        <p:spPr bwMode="auto">
          <a:xfrm>
            <a:off x="4067175" y="6643688"/>
            <a:ext cx="165100" cy="160337"/>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solidFill>
                <a:srgbClr val="FFFFFF"/>
              </a:solidFill>
              <a:latin typeface="Tahoma" pitchFamily="34" charset="0"/>
            </a:endParaRPr>
          </a:p>
        </p:txBody>
      </p:sp>
      <p:sp>
        <p:nvSpPr>
          <p:cNvPr id="4110" name="Oval 8"/>
          <p:cNvSpPr>
            <a:spLocks noChangeArrowheads="1"/>
          </p:cNvSpPr>
          <p:nvPr/>
        </p:nvSpPr>
        <p:spPr bwMode="auto">
          <a:xfrm>
            <a:off x="3708400" y="6808788"/>
            <a:ext cx="6350" cy="4762"/>
          </a:xfrm>
          <a:prstGeom prst="ellipse">
            <a:avLst/>
          </a:prstGeom>
          <a:solidFill>
            <a:srgbClr val="FF0000"/>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4111" name="Oval 9"/>
          <p:cNvSpPr>
            <a:spLocks noChangeArrowheads="1"/>
          </p:cNvSpPr>
          <p:nvPr/>
        </p:nvSpPr>
        <p:spPr bwMode="auto">
          <a:xfrm>
            <a:off x="3894138" y="6691313"/>
            <a:ext cx="4762" cy="4762"/>
          </a:xfrm>
          <a:prstGeom prst="ellipse">
            <a:avLst/>
          </a:prstGeom>
          <a:solidFill>
            <a:srgbClr val="FF0000"/>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4112" name="Oval 10"/>
          <p:cNvSpPr>
            <a:spLocks noChangeArrowheads="1"/>
          </p:cNvSpPr>
          <p:nvPr/>
        </p:nvSpPr>
        <p:spPr bwMode="auto">
          <a:xfrm>
            <a:off x="3835400" y="6691313"/>
            <a:ext cx="6350" cy="4762"/>
          </a:xfrm>
          <a:prstGeom prst="ellipse">
            <a:avLst/>
          </a:prstGeom>
          <a:solidFill>
            <a:srgbClr val="FF0000"/>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4113" name="Oval 11"/>
          <p:cNvSpPr>
            <a:spLocks noChangeArrowheads="1"/>
          </p:cNvSpPr>
          <p:nvPr/>
        </p:nvSpPr>
        <p:spPr bwMode="auto">
          <a:xfrm>
            <a:off x="4049713" y="6791325"/>
            <a:ext cx="4762" cy="4763"/>
          </a:xfrm>
          <a:prstGeom prst="ellipse">
            <a:avLst/>
          </a:prstGeom>
          <a:solidFill>
            <a:srgbClr val="FF0000"/>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4114" name="Line 12"/>
          <p:cNvSpPr>
            <a:spLocks noChangeShapeType="1"/>
          </p:cNvSpPr>
          <p:nvPr/>
        </p:nvSpPr>
        <p:spPr bwMode="auto">
          <a:xfrm flipV="1">
            <a:off x="4241800" y="5445125"/>
            <a:ext cx="401638" cy="12827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4115" name="Oval 13"/>
          <p:cNvSpPr>
            <a:spLocks noChangeArrowheads="1"/>
          </p:cNvSpPr>
          <p:nvPr/>
        </p:nvSpPr>
        <p:spPr bwMode="auto">
          <a:xfrm>
            <a:off x="4257675" y="6704013"/>
            <a:ext cx="6350" cy="4762"/>
          </a:xfrm>
          <a:prstGeom prst="ellipse">
            <a:avLst/>
          </a:prstGeom>
          <a:solidFill>
            <a:srgbClr val="FF0000"/>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p>
            <a:endParaRPr lang="en-US" sz="1800">
              <a:solidFill>
                <a:srgbClr val="FFFFFF"/>
              </a:solidFill>
              <a:latin typeface="Tahoma" pitchFamily="34" charset="0"/>
            </a:endParaRPr>
          </a:p>
        </p:txBody>
      </p:sp>
      <p:sp>
        <p:nvSpPr>
          <p:cNvPr id="117780" name="Oval 20"/>
          <p:cNvSpPr>
            <a:spLocks noChangeArrowheads="1"/>
          </p:cNvSpPr>
          <p:nvPr/>
        </p:nvSpPr>
        <p:spPr bwMode="auto">
          <a:xfrm>
            <a:off x="3694113" y="6778625"/>
            <a:ext cx="22225" cy="23813"/>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117781" name="Oval 21"/>
          <p:cNvSpPr>
            <a:spLocks noChangeArrowheads="1"/>
          </p:cNvSpPr>
          <p:nvPr/>
        </p:nvSpPr>
        <p:spPr bwMode="auto">
          <a:xfrm>
            <a:off x="3856038" y="6680200"/>
            <a:ext cx="22225" cy="22225"/>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117782" name="Oval 22"/>
          <p:cNvSpPr>
            <a:spLocks noChangeArrowheads="1"/>
          </p:cNvSpPr>
          <p:nvPr/>
        </p:nvSpPr>
        <p:spPr bwMode="auto">
          <a:xfrm>
            <a:off x="3829050" y="6677025"/>
            <a:ext cx="22225" cy="22225"/>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117783" name="Oval 23"/>
          <p:cNvSpPr>
            <a:spLocks noChangeArrowheads="1"/>
          </p:cNvSpPr>
          <p:nvPr/>
        </p:nvSpPr>
        <p:spPr bwMode="auto">
          <a:xfrm>
            <a:off x="4129088" y="6783388"/>
            <a:ext cx="22225" cy="23812"/>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117784" name="Oval 24"/>
          <p:cNvSpPr>
            <a:spLocks noChangeArrowheads="1"/>
          </p:cNvSpPr>
          <p:nvPr/>
        </p:nvSpPr>
        <p:spPr bwMode="auto">
          <a:xfrm>
            <a:off x="4238625" y="6694488"/>
            <a:ext cx="22225" cy="23812"/>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4121" name="Freeform 32"/>
          <p:cNvSpPr>
            <a:spLocks/>
          </p:cNvSpPr>
          <p:nvPr/>
        </p:nvSpPr>
        <p:spPr bwMode="auto">
          <a:xfrm>
            <a:off x="3492500" y="5734050"/>
            <a:ext cx="2046288" cy="1006475"/>
          </a:xfrm>
          <a:custGeom>
            <a:avLst/>
            <a:gdLst>
              <a:gd name="T0" fmla="*/ 2147483647 w 1134"/>
              <a:gd name="T1" fmla="*/ 1679688299 h 596"/>
              <a:gd name="T2" fmla="*/ 1917886211 w 1134"/>
              <a:gd name="T3" fmla="*/ 1420178283 h 596"/>
              <a:gd name="T4" fmla="*/ 0 w 1134"/>
              <a:gd name="T5" fmla="*/ 0 h 596"/>
              <a:gd name="T6" fmla="*/ 0 60000 65536"/>
              <a:gd name="T7" fmla="*/ 0 60000 65536"/>
              <a:gd name="T8" fmla="*/ 0 60000 65536"/>
              <a:gd name="T9" fmla="*/ 0 w 1134"/>
              <a:gd name="T10" fmla="*/ 0 h 596"/>
              <a:gd name="T11" fmla="*/ 1134 w 1134"/>
              <a:gd name="T12" fmla="*/ 596 h 596"/>
            </a:gdLst>
            <a:ahLst/>
            <a:cxnLst>
              <a:cxn ang="T6">
                <a:pos x="T0" y="T1"/>
              </a:cxn>
              <a:cxn ang="T7">
                <a:pos x="T2" y="T3"/>
              </a:cxn>
              <a:cxn ang="T8">
                <a:pos x="T4" y="T5"/>
              </a:cxn>
            </a:cxnLst>
            <a:rect l="T9" t="T10" r="T11" b="T12"/>
            <a:pathLst>
              <a:path w="1134" h="596">
                <a:moveTo>
                  <a:pt x="1134" y="589"/>
                </a:moveTo>
                <a:cubicBezTo>
                  <a:pt x="956" y="592"/>
                  <a:pt x="778" y="596"/>
                  <a:pt x="589" y="498"/>
                </a:cubicBezTo>
                <a:cubicBezTo>
                  <a:pt x="400" y="400"/>
                  <a:pt x="98" y="83"/>
                  <a:pt x="0" y="0"/>
                </a:cubicBez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sz="1800">
              <a:solidFill>
                <a:srgbClr val="FFFFFF"/>
              </a:solidFill>
              <a:latin typeface="Tahoma" pitchFamily="34" charset="0"/>
            </a:endParaRPr>
          </a:p>
        </p:txBody>
      </p:sp>
      <p:sp>
        <p:nvSpPr>
          <p:cNvPr id="117793" name="Oval 33"/>
          <p:cNvSpPr>
            <a:spLocks noChangeArrowheads="1"/>
          </p:cNvSpPr>
          <p:nvPr/>
        </p:nvSpPr>
        <p:spPr bwMode="auto">
          <a:xfrm>
            <a:off x="4643438" y="5373688"/>
            <a:ext cx="73025" cy="71437"/>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117794" name="Oval 34"/>
          <p:cNvSpPr>
            <a:spLocks noChangeArrowheads="1"/>
          </p:cNvSpPr>
          <p:nvPr/>
        </p:nvSpPr>
        <p:spPr bwMode="auto">
          <a:xfrm>
            <a:off x="3440113" y="5702300"/>
            <a:ext cx="73025" cy="71438"/>
          </a:xfrm>
          <a:prstGeom prst="ellipse">
            <a:avLst/>
          </a:prstGeom>
          <a:solidFill>
            <a:srgbClr val="FF33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117797" name="Text Box 37"/>
          <p:cNvSpPr txBox="1">
            <a:spLocks noChangeArrowheads="1"/>
          </p:cNvSpPr>
          <p:nvPr/>
        </p:nvSpPr>
        <p:spPr bwMode="auto">
          <a:xfrm>
            <a:off x="3708400" y="5013325"/>
            <a:ext cx="40671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de-CH" sz="1800">
                <a:solidFill>
                  <a:srgbClr val="FFFFFF"/>
                </a:solidFill>
                <a:sym typeface="Wingdings" pitchFamily="2" charset="2"/>
              </a:rPr>
              <a:t>Super Proton Synchrotron </a:t>
            </a:r>
            <a:br>
              <a:rPr lang="de-CH" sz="1800">
                <a:solidFill>
                  <a:srgbClr val="FFFFFF"/>
                </a:solidFill>
                <a:sym typeface="Wingdings" pitchFamily="2" charset="2"/>
              </a:rPr>
            </a:br>
            <a:r>
              <a:rPr lang="de-CH" sz="1800">
                <a:solidFill>
                  <a:srgbClr val="FFFFFF"/>
                </a:solidFill>
                <a:sym typeface="Wingdings" pitchFamily="2" charset="2"/>
              </a:rPr>
              <a:t>(450 GeV/c) </a:t>
            </a:r>
          </a:p>
        </p:txBody>
      </p:sp>
      <p:sp>
        <p:nvSpPr>
          <p:cNvPr id="4125" name="Line 38"/>
          <p:cNvSpPr>
            <a:spLocks noChangeShapeType="1"/>
          </p:cNvSpPr>
          <p:nvPr/>
        </p:nvSpPr>
        <p:spPr bwMode="auto">
          <a:xfrm>
            <a:off x="8099425" y="6597650"/>
            <a:ext cx="720725" cy="0"/>
          </a:xfrm>
          <a:prstGeom prst="line">
            <a:avLst/>
          </a:prstGeom>
          <a:noFill/>
          <a:ln w="9525">
            <a:solidFill>
              <a:schemeClr val="tx1"/>
            </a:solidFill>
            <a:round/>
            <a:headEnd type="triangle" w="lg" len="lg"/>
            <a:tailEnd type="triangle" w="lg" len="lg"/>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117800" name="Text Box 40"/>
          <p:cNvSpPr txBox="1">
            <a:spLocks noChangeArrowheads="1"/>
          </p:cNvSpPr>
          <p:nvPr/>
        </p:nvSpPr>
        <p:spPr bwMode="auto">
          <a:xfrm>
            <a:off x="3779838" y="549275"/>
            <a:ext cx="40671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de-CH" sz="3200" b="1">
                <a:solidFill>
                  <a:srgbClr val="FFFFFF"/>
                </a:solidFill>
                <a:sym typeface="Wingdings" pitchFamily="2" charset="2"/>
              </a:rPr>
              <a:t>LHC (2 x 7 TeV)</a:t>
            </a:r>
            <a:endParaRPr lang="en-US" sz="3200" b="1">
              <a:solidFill>
                <a:srgbClr val="FFFFFF"/>
              </a:solidFill>
            </a:endParaRPr>
          </a:p>
        </p:txBody>
      </p:sp>
      <p:sp>
        <p:nvSpPr>
          <p:cNvPr id="4127" name="Text Box 41"/>
          <p:cNvSpPr txBox="1">
            <a:spLocks noChangeArrowheads="1"/>
          </p:cNvSpPr>
          <p:nvPr/>
        </p:nvSpPr>
        <p:spPr bwMode="auto">
          <a:xfrm>
            <a:off x="34925" y="115888"/>
            <a:ext cx="3529013"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de-CH" sz="2800">
                <a:solidFill>
                  <a:srgbClr val="FFFFFF"/>
                </a:solidFill>
              </a:rPr>
              <a:t>Accelerators at CERN</a:t>
            </a:r>
          </a:p>
          <a:p>
            <a:pPr algn="ctr">
              <a:spcBef>
                <a:spcPct val="50000"/>
              </a:spcBef>
            </a:pPr>
            <a:r>
              <a:rPr lang="de-CH" sz="2000">
                <a:solidFill>
                  <a:srgbClr val="FFFFFF"/>
                </a:solidFill>
              </a:rPr>
              <a:t>(high-energy part)</a:t>
            </a:r>
            <a:endParaRPr lang="en-US" sz="2000">
              <a:solidFill>
                <a:srgbClr val="FFFFFF"/>
              </a:solidFill>
            </a:endParaRPr>
          </a:p>
        </p:txBody>
      </p:sp>
      <p:sp>
        <p:nvSpPr>
          <p:cNvPr id="117802" name="AutoShape 42"/>
          <p:cNvSpPr>
            <a:spLocks noChangeArrowheads="1"/>
          </p:cNvSpPr>
          <p:nvPr/>
        </p:nvSpPr>
        <p:spPr bwMode="auto">
          <a:xfrm>
            <a:off x="6948488" y="188913"/>
            <a:ext cx="144462" cy="217487"/>
          </a:xfrm>
          <a:prstGeom prst="star4">
            <a:avLst>
              <a:gd name="adj" fmla="val 12500"/>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srgbClr val="FFFFFF"/>
              </a:solidFill>
              <a:latin typeface="Tahoma" pitchFamily="34" charset="0"/>
            </a:endParaRPr>
          </a:p>
        </p:txBody>
      </p:sp>
      <p:sp>
        <p:nvSpPr>
          <p:cNvPr id="117803" name="AutoShape 43"/>
          <p:cNvSpPr>
            <a:spLocks noChangeArrowheads="1"/>
          </p:cNvSpPr>
          <p:nvPr/>
        </p:nvSpPr>
        <p:spPr bwMode="auto">
          <a:xfrm>
            <a:off x="8099425" y="5516563"/>
            <a:ext cx="144463" cy="217487"/>
          </a:xfrm>
          <a:prstGeom prst="star4">
            <a:avLst>
              <a:gd name="adj" fmla="val 12500"/>
            </a:avLst>
          </a:prstGeom>
          <a:solidFill>
            <a:srgbClr val="FF0000"/>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endParaRPr lang="en-US" sz="1800">
              <a:solidFill>
                <a:srgbClr val="FFFFFF"/>
              </a:solidFill>
              <a:latin typeface="Tahoma" pitchFamily="34" charset="0"/>
            </a:endParaRPr>
          </a:p>
        </p:txBody>
      </p:sp>
      <p:sp>
        <p:nvSpPr>
          <p:cNvPr id="117804" name="AutoShape 44"/>
          <p:cNvSpPr>
            <a:spLocks noChangeArrowheads="1"/>
          </p:cNvSpPr>
          <p:nvPr/>
        </p:nvSpPr>
        <p:spPr bwMode="auto">
          <a:xfrm>
            <a:off x="3132138" y="5300663"/>
            <a:ext cx="144462" cy="217487"/>
          </a:xfrm>
          <a:prstGeom prst="star4">
            <a:avLst>
              <a:gd name="adj" fmla="val 12500"/>
            </a:avLst>
          </a:prstGeom>
          <a:solidFill>
            <a:srgbClr val="FF0000"/>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endParaRPr lang="en-US" sz="1800">
              <a:solidFill>
                <a:srgbClr val="FFFFFF"/>
              </a:solidFill>
              <a:latin typeface="Tahoma" pitchFamily="34" charset="0"/>
            </a:endParaRPr>
          </a:p>
        </p:txBody>
      </p:sp>
      <p:sp>
        <p:nvSpPr>
          <p:cNvPr id="117805" name="AutoShape 45"/>
          <p:cNvSpPr>
            <a:spLocks noChangeArrowheads="1"/>
          </p:cNvSpPr>
          <p:nvPr/>
        </p:nvSpPr>
        <p:spPr bwMode="auto">
          <a:xfrm>
            <a:off x="5630863" y="6524625"/>
            <a:ext cx="144462" cy="217488"/>
          </a:xfrm>
          <a:prstGeom prst="star4">
            <a:avLst>
              <a:gd name="adj" fmla="val 12500"/>
            </a:avLst>
          </a:prstGeom>
          <a:solidFill>
            <a:srgbClr val="FF0000"/>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endParaRPr lang="en-US" sz="1800">
              <a:solidFill>
                <a:srgbClr val="FFFFFF"/>
              </a:solidFill>
              <a:latin typeface="Tahoma" pitchFamily="34" charset="0"/>
            </a:endParaRPr>
          </a:p>
        </p:txBody>
      </p:sp>
      <p:pic>
        <p:nvPicPr>
          <p:cNvPr id="117808" name="Picture 4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3575" y="1484313"/>
            <a:ext cx="5184775"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810" name="Picture 50" descr="9710002_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8400" y="1052513"/>
            <a:ext cx="3887788"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816" name="Text Box 56"/>
          <p:cNvSpPr txBox="1">
            <a:spLocks noChangeArrowheads="1"/>
          </p:cNvSpPr>
          <p:nvPr/>
        </p:nvSpPr>
        <p:spPr bwMode="auto">
          <a:xfrm>
            <a:off x="0" y="1196975"/>
            <a:ext cx="2916238" cy="174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en-US" sz="1800">
                <a:solidFill>
                  <a:srgbClr val="FFFFFF"/>
                </a:solidFill>
              </a:rPr>
              <a:t>SPS</a:t>
            </a:r>
            <a:br>
              <a:rPr lang="en-US" sz="1800">
                <a:solidFill>
                  <a:srgbClr val="FFFFFF"/>
                </a:solidFill>
              </a:rPr>
            </a:br>
            <a:r>
              <a:rPr lang="en-US" sz="1800">
                <a:solidFill>
                  <a:srgbClr val="FFFFFF"/>
                </a:solidFill>
              </a:rPr>
              <a:t>Circumference: 7 km</a:t>
            </a:r>
          </a:p>
          <a:p>
            <a:pPr>
              <a:spcBef>
                <a:spcPct val="50000"/>
              </a:spcBef>
            </a:pPr>
            <a:r>
              <a:rPr lang="en-US" sz="1800">
                <a:solidFill>
                  <a:srgbClr val="FFFFFF"/>
                </a:solidFill>
              </a:rPr>
              <a:t>Intensity per filling of the ring: 6E13 protons</a:t>
            </a:r>
          </a:p>
          <a:p>
            <a:pPr>
              <a:spcBef>
                <a:spcPct val="50000"/>
              </a:spcBef>
            </a:pPr>
            <a:endParaRPr lang="en-US" sz="1800">
              <a:solidFill>
                <a:srgbClr val="FFFFFF"/>
              </a:solidFill>
            </a:endParaRPr>
          </a:p>
        </p:txBody>
      </p:sp>
      <p:grpSp>
        <p:nvGrpSpPr>
          <p:cNvPr id="2" name="Group 65"/>
          <p:cNvGrpSpPr>
            <a:grpSpLocks/>
          </p:cNvGrpSpPr>
          <p:nvPr/>
        </p:nvGrpSpPr>
        <p:grpSpPr bwMode="auto">
          <a:xfrm>
            <a:off x="-36513" y="4149725"/>
            <a:ext cx="2879726" cy="1881188"/>
            <a:chOff x="-23" y="2614"/>
            <a:chExt cx="1814" cy="1185"/>
          </a:xfrm>
        </p:grpSpPr>
        <p:sp>
          <p:nvSpPr>
            <p:cNvPr id="4143" name="Text Box 58"/>
            <p:cNvSpPr txBox="1">
              <a:spLocks noChangeArrowheads="1"/>
            </p:cNvSpPr>
            <p:nvPr/>
          </p:nvSpPr>
          <p:spPr bwMode="auto">
            <a:xfrm>
              <a:off x="385" y="2614"/>
              <a:ext cx="117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de-CH" sz="1800">
                  <a:solidFill>
                    <a:srgbClr val="FFFFFF"/>
                  </a:solidFill>
                </a:rPr>
                <a:t>SPS beam</a:t>
              </a:r>
              <a:endParaRPr lang="en-US" sz="1800">
                <a:solidFill>
                  <a:srgbClr val="FFFFFF"/>
                </a:solidFill>
              </a:endParaRPr>
            </a:p>
          </p:txBody>
        </p:sp>
        <p:sp>
          <p:nvSpPr>
            <p:cNvPr id="4144" name="Text Box 59"/>
            <p:cNvSpPr txBox="1">
              <a:spLocks noChangeArrowheads="1"/>
            </p:cNvSpPr>
            <p:nvPr/>
          </p:nvSpPr>
          <p:spPr bwMode="auto">
            <a:xfrm>
              <a:off x="-23" y="3113"/>
              <a:ext cx="975"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de-CH" sz="1800">
                  <a:solidFill>
                    <a:srgbClr val="FFFFFF"/>
                  </a:solidFill>
                </a:rPr>
                <a:t>Fixed target experiments</a:t>
              </a:r>
              <a:endParaRPr lang="en-US" sz="1800">
                <a:solidFill>
                  <a:srgbClr val="FFFFFF"/>
                </a:solidFill>
              </a:endParaRPr>
            </a:p>
          </p:txBody>
        </p:sp>
        <p:sp>
          <p:nvSpPr>
            <p:cNvPr id="4145" name="Text Box 60"/>
            <p:cNvSpPr txBox="1">
              <a:spLocks noChangeArrowheads="1"/>
            </p:cNvSpPr>
            <p:nvPr/>
          </p:nvSpPr>
          <p:spPr bwMode="auto">
            <a:xfrm>
              <a:off x="567" y="3566"/>
              <a:ext cx="81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ts val="0"/>
                </a:spcBef>
              </a:pPr>
              <a:r>
                <a:rPr lang="de-CH" sz="1800" dirty="0">
                  <a:solidFill>
                    <a:srgbClr val="FFFFFF"/>
                  </a:solidFill>
                </a:rPr>
                <a:t> AWAKE</a:t>
              </a:r>
              <a:endParaRPr lang="en-US" sz="1800" dirty="0">
                <a:solidFill>
                  <a:srgbClr val="FFFFFF"/>
                </a:solidFill>
              </a:endParaRPr>
            </a:p>
          </p:txBody>
        </p:sp>
        <p:sp>
          <p:nvSpPr>
            <p:cNvPr id="4146" name="Text Box 61"/>
            <p:cNvSpPr txBox="1">
              <a:spLocks noChangeArrowheads="1"/>
            </p:cNvSpPr>
            <p:nvPr/>
          </p:nvSpPr>
          <p:spPr bwMode="auto">
            <a:xfrm>
              <a:off x="1246" y="3203"/>
              <a:ext cx="54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de-CH" sz="1800">
                  <a:solidFill>
                    <a:srgbClr val="FFFFFF"/>
                  </a:solidFill>
                </a:rPr>
                <a:t>LHC</a:t>
              </a:r>
              <a:endParaRPr lang="en-US" sz="1800">
                <a:solidFill>
                  <a:srgbClr val="FFFFFF"/>
                </a:solidFill>
              </a:endParaRPr>
            </a:p>
          </p:txBody>
        </p:sp>
        <p:sp>
          <p:nvSpPr>
            <p:cNvPr id="4147" name="Line 62"/>
            <p:cNvSpPr>
              <a:spLocks noChangeShapeType="1"/>
            </p:cNvSpPr>
            <p:nvPr/>
          </p:nvSpPr>
          <p:spPr bwMode="auto">
            <a:xfrm flipH="1">
              <a:off x="431" y="2840"/>
              <a:ext cx="317" cy="31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4148" name="Line 63"/>
            <p:cNvSpPr>
              <a:spLocks noChangeShapeType="1"/>
            </p:cNvSpPr>
            <p:nvPr/>
          </p:nvSpPr>
          <p:spPr bwMode="auto">
            <a:xfrm>
              <a:off x="975" y="2840"/>
              <a:ext cx="0" cy="72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sp>
          <p:nvSpPr>
            <p:cNvPr id="4149" name="Line 64"/>
            <p:cNvSpPr>
              <a:spLocks noChangeShapeType="1"/>
            </p:cNvSpPr>
            <p:nvPr/>
          </p:nvSpPr>
          <p:spPr bwMode="auto">
            <a:xfrm>
              <a:off x="1202" y="2840"/>
              <a:ext cx="317" cy="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sz="1800">
                <a:solidFill>
                  <a:srgbClr val="FFFFFF"/>
                </a:solidFill>
                <a:latin typeface="Tahoma" pitchFamily="34" charset="0"/>
              </a:endParaRPr>
            </a:p>
          </p:txBody>
        </p:sp>
      </p:grpSp>
      <p:sp>
        <p:nvSpPr>
          <p:cNvPr id="50" name="Oval 12"/>
          <p:cNvSpPr>
            <a:spLocks noChangeArrowheads="1"/>
          </p:cNvSpPr>
          <p:nvPr/>
        </p:nvSpPr>
        <p:spPr bwMode="auto">
          <a:xfrm>
            <a:off x="5637213" y="4614863"/>
            <a:ext cx="71437" cy="71437"/>
          </a:xfrm>
          <a:prstGeom prst="ellipse">
            <a:avLst/>
          </a:prstGeom>
          <a:solidFill>
            <a:srgbClr val="FF00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sp>
        <p:nvSpPr>
          <p:cNvPr id="51" name="Oval 12"/>
          <p:cNvSpPr>
            <a:spLocks noChangeArrowheads="1"/>
          </p:cNvSpPr>
          <p:nvPr/>
        </p:nvSpPr>
        <p:spPr bwMode="auto">
          <a:xfrm>
            <a:off x="6675438" y="5445125"/>
            <a:ext cx="71437" cy="71438"/>
          </a:xfrm>
          <a:prstGeom prst="ellipse">
            <a:avLst/>
          </a:prstGeom>
          <a:solidFill>
            <a:srgbClr val="FF0000"/>
          </a:solidFill>
          <a:ln w="19050">
            <a:solidFill>
              <a:schemeClr val="tx1"/>
            </a:solidFill>
            <a:round/>
            <a:headEnd/>
            <a:tailEnd/>
          </a:ln>
        </p:spPr>
        <p:txBody>
          <a:bodyPr wrap="none" anchor="ctr"/>
          <a:lstStyle/>
          <a:p>
            <a:endParaRPr lang="en-US" sz="1800">
              <a:solidFill>
                <a:srgbClr val="FFFFFF"/>
              </a:solidFill>
              <a:latin typeface="Tahoma" pitchFamily="34" charset="0"/>
            </a:endParaRPr>
          </a:p>
        </p:txBody>
      </p:sp>
      <p:cxnSp>
        <p:nvCxnSpPr>
          <p:cNvPr id="4139" name="Straight Connector 52"/>
          <p:cNvCxnSpPr>
            <a:cxnSpLocks noChangeShapeType="1"/>
          </p:cNvCxnSpPr>
          <p:nvPr/>
        </p:nvCxnSpPr>
        <p:spPr bwMode="auto">
          <a:xfrm rot="16200000" flipH="1">
            <a:off x="6619875" y="5599113"/>
            <a:ext cx="411163" cy="204787"/>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cxnSp>
        <p:nvCxnSpPr>
          <p:cNvPr id="4140" name="Straight Connector 54"/>
          <p:cNvCxnSpPr>
            <a:cxnSpLocks noChangeShapeType="1"/>
          </p:cNvCxnSpPr>
          <p:nvPr/>
        </p:nvCxnSpPr>
        <p:spPr bwMode="auto">
          <a:xfrm>
            <a:off x="5705475" y="4648200"/>
            <a:ext cx="611188" cy="65088"/>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58" name="TextBox 57"/>
          <p:cNvSpPr txBox="1">
            <a:spLocks noChangeArrowheads="1"/>
          </p:cNvSpPr>
          <p:nvPr/>
        </p:nvSpPr>
        <p:spPr bwMode="auto">
          <a:xfrm>
            <a:off x="6286500" y="4572000"/>
            <a:ext cx="642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de-CH" sz="1600">
                <a:solidFill>
                  <a:srgbClr val="FFFFFF"/>
                </a:solidFill>
              </a:rPr>
              <a:t>FT </a:t>
            </a:r>
            <a:endParaRPr lang="en-US" sz="1600">
              <a:solidFill>
                <a:srgbClr val="FFFFFF"/>
              </a:solidFill>
            </a:endParaRPr>
          </a:p>
        </p:txBody>
      </p:sp>
      <p:sp>
        <p:nvSpPr>
          <p:cNvPr id="59" name="TextBox 58"/>
          <p:cNvSpPr txBox="1">
            <a:spLocks noChangeArrowheads="1"/>
          </p:cNvSpPr>
          <p:nvPr/>
        </p:nvSpPr>
        <p:spPr bwMode="auto">
          <a:xfrm>
            <a:off x="6858000" y="5715000"/>
            <a:ext cx="7143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de-CH" sz="1600">
                <a:solidFill>
                  <a:srgbClr val="FFFFFF"/>
                </a:solidFill>
              </a:rPr>
              <a:t>CNGS </a:t>
            </a:r>
            <a:endParaRPr lang="en-US" sz="1600">
              <a:solidFill>
                <a:srgbClr val="FFFFFF"/>
              </a:solidFill>
            </a:endParaRPr>
          </a:p>
        </p:txBody>
      </p:sp>
      <p:sp>
        <p:nvSpPr>
          <p:cNvPr id="3" name="Slide Number Placeholder 2"/>
          <p:cNvSpPr>
            <a:spLocks noGrp="1"/>
          </p:cNvSpPr>
          <p:nvPr>
            <p:ph type="sldNum" sz="quarter" idx="12"/>
          </p:nvPr>
        </p:nvSpPr>
        <p:spPr/>
        <p:txBody>
          <a:bodyPr/>
          <a:lstStyle/>
          <a:p>
            <a:pPr>
              <a:defRPr/>
            </a:pPr>
            <a:fld id="{AA9C1582-C5D5-4C1D-A26F-36EEE03FEE14}" type="slidenum">
              <a:rPr lang="en-US" smtClean="0">
                <a:solidFill>
                  <a:srgbClr val="FFFFFF"/>
                </a:solidFill>
              </a:rPr>
              <a:pPr>
                <a:defRPr/>
              </a:pPr>
              <a:t>7</a:t>
            </a:fld>
            <a:endParaRPr lang="en-US">
              <a:solidFill>
                <a:srgbClr val="FFFFFF"/>
              </a:solidFill>
            </a:endParaRPr>
          </a:p>
        </p:txBody>
      </p:sp>
      <p:pic>
        <p:nvPicPr>
          <p:cNvPr id="4" name="Picture 3"/>
          <p:cNvPicPr>
            <a:picLocks noChangeAspect="1"/>
          </p:cNvPicPr>
          <p:nvPr/>
        </p:nvPicPr>
        <p:blipFill rotWithShape="1">
          <a:blip r:embed="rId6"/>
          <a:srcRect l="3048" r="2379"/>
          <a:stretch/>
        </p:blipFill>
        <p:spPr>
          <a:xfrm>
            <a:off x="3037698" y="1621221"/>
            <a:ext cx="5422108" cy="2885691"/>
          </a:xfrm>
          <a:prstGeom prst="rect">
            <a:avLst/>
          </a:prstGeom>
        </p:spPr>
      </p:pic>
      <p:pic>
        <p:nvPicPr>
          <p:cNvPr id="5" name="Picture 4"/>
          <p:cNvPicPr>
            <a:picLocks noChangeAspect="1"/>
          </p:cNvPicPr>
          <p:nvPr/>
        </p:nvPicPr>
        <p:blipFill>
          <a:blip r:embed="rId7"/>
          <a:stretch>
            <a:fillRect/>
          </a:stretch>
        </p:blipFill>
        <p:spPr>
          <a:xfrm>
            <a:off x="3270750" y="1311965"/>
            <a:ext cx="4973138" cy="3140632"/>
          </a:xfrm>
          <a:prstGeom prst="rect">
            <a:avLst/>
          </a:prstGeom>
        </p:spPr>
      </p:pic>
    </p:spTree>
    <p:custDataLst>
      <p:tags r:id="rId1"/>
    </p:custDataLst>
    <p:extLst>
      <p:ext uri="{BB962C8B-B14F-4D97-AF65-F5344CB8AC3E}">
        <p14:creationId xmlns:p14="http://schemas.microsoft.com/office/powerpoint/2010/main" val="1145871022"/>
      </p:ext>
    </p:extLst>
  </p:cSld>
  <p:clrMapOvr>
    <a:masterClrMapping/>
  </p:clrMapOvr>
  <p:transition advTm="99173"/>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path" presetSubtype="0" repeatCount="indefinite" accel="50000" fill="hold" grpId="0" nodeType="withEffect">
                                  <p:stCondLst>
                                    <p:cond delay="0"/>
                                  </p:stCondLst>
                                  <p:childTnLst>
                                    <p:animMotion origin="layout" path="M -1.11111E-6 -7.40741E-7 L 0.01945 -0.01551 " pathEditMode="relative" rAng="0" ptsTypes="AA">
                                      <p:cBhvr>
                                        <p:cTn id="6" dur="1000" fill="hold"/>
                                        <p:tgtEl>
                                          <p:spTgt spid="117780"/>
                                        </p:tgtEl>
                                        <p:attrNameLst>
                                          <p:attrName>ppt_x</p:attrName>
                                          <p:attrName>ppt_y</p:attrName>
                                        </p:attrNameLst>
                                      </p:cBhvr>
                                      <p:rCtr x="972" y="-787"/>
                                    </p:animMotion>
                                  </p:childTnLst>
                                </p:cTn>
                              </p:par>
                              <p:par>
                                <p:cTn id="7" presetID="1" presetClass="path" presetSubtype="0" repeatCount="indefinite" fill="hold" grpId="0" nodeType="withEffect">
                                  <p:stCondLst>
                                    <p:cond delay="0"/>
                                  </p:stCondLst>
                                  <p:childTnLst>
                                    <p:animMotion origin="layout" path="M 0.00208 -0.00324 C 0.00017 -0.00115 -0.00209 -0.00115 -0.00417 -0.00486 C -0.00695 -0.00694 -0.00521 -0.01134 -0.00261 -0.01319 C -0.00018 -0.01458 0.00225 -0.01388 0.0033 -0.0118 C 0.00521 -0.00902 0.00469 -0.00578 0.00208 -0.00324 Z " pathEditMode="relative" rAng="8752429" ptsTypes="fffff">
                                      <p:cBhvr>
                                        <p:cTn id="8" dur="1000" spd="-100000" fill="hold"/>
                                        <p:tgtEl>
                                          <p:spTgt spid="117781"/>
                                        </p:tgtEl>
                                        <p:attrNameLst>
                                          <p:attrName>ppt_x</p:attrName>
                                          <p:attrName>ppt_y</p:attrName>
                                        </p:attrNameLst>
                                      </p:cBhvr>
                                      <p:rCtr x="-278" y="-463"/>
                                    </p:animMotion>
                                  </p:childTnLst>
                                </p:cTn>
                              </p:par>
                              <p:par>
                                <p:cTn id="9" presetID="49" presetClass="path" presetSubtype="0" repeatCount="indefinite" accel="50000" decel="50000" fill="hold" grpId="0" nodeType="withEffect">
                                  <p:stCondLst>
                                    <p:cond delay="0"/>
                                  </p:stCondLst>
                                  <p:childTnLst>
                                    <p:animMotion origin="layout" path="M 4.72222E-6 -0.00278 L 0.02465 0.0125 " pathEditMode="relative" rAng="0" ptsTypes="AA">
                                      <p:cBhvr>
                                        <p:cTn id="10" dur="1000" fill="hold"/>
                                        <p:tgtEl>
                                          <p:spTgt spid="117782"/>
                                        </p:tgtEl>
                                        <p:attrNameLst>
                                          <p:attrName>ppt_x</p:attrName>
                                          <p:attrName>ppt_y</p:attrName>
                                        </p:attrNameLst>
                                      </p:cBhvr>
                                      <p:rCtr x="1233" y="764"/>
                                    </p:animMotion>
                                  </p:childTnLst>
                                </p:cTn>
                              </p:par>
                              <p:par>
                                <p:cTn id="11" presetID="1" presetClass="path" presetSubtype="0" repeatCount="indefinite" fill="hold" grpId="0" nodeType="withEffect">
                                  <p:stCondLst>
                                    <p:cond delay="0"/>
                                  </p:stCondLst>
                                  <p:childTnLst>
                                    <p:animMotion origin="layout" path="M 5E-6 -2.22222E-6 C -0.00468 -2.22222E-6 -0.00833 -0.00509 -0.00833 -0.01111 C -0.00833 -0.0169 -0.00468 -0.02129 5E-6 -0.02129 C 0.00521 -0.02129 0.00973 -0.0169 0.00973 -0.01111 C 0.00973 -0.00509 0.00521 -2.22222E-6 5E-6 -2.22222E-6 Z " pathEditMode="relative" rAng="0" ptsTypes="fffff">
                                      <p:cBhvr>
                                        <p:cTn id="12" dur="1000" spd="-100000" fill="hold"/>
                                        <p:tgtEl>
                                          <p:spTgt spid="117783"/>
                                        </p:tgtEl>
                                        <p:attrNameLst>
                                          <p:attrName>ppt_x</p:attrName>
                                          <p:attrName>ppt_y</p:attrName>
                                        </p:attrNameLst>
                                      </p:cBhvr>
                                      <p:rCtr x="69" y="-1065"/>
                                    </p:animMotion>
                                  </p:childTnLst>
                                </p:cTn>
                              </p:par>
                              <p:par>
                                <p:cTn id="13" presetID="56" presetClass="path" presetSubtype="0" repeatCount="indefinite" fill="hold" grpId="0" nodeType="withEffect">
                                  <p:stCondLst>
                                    <p:cond delay="0"/>
                                  </p:stCondLst>
                                  <p:childTnLst>
                                    <p:animMotion origin="layout" path="M 3.33333E-6 -2.22222E-6 L 0.04114 -0.18449 " pathEditMode="relative" rAng="0" ptsTypes="AA">
                                      <p:cBhvr>
                                        <p:cTn id="14" dur="1000" fill="hold"/>
                                        <p:tgtEl>
                                          <p:spTgt spid="117784"/>
                                        </p:tgtEl>
                                        <p:attrNameLst>
                                          <p:attrName>ppt_x</p:attrName>
                                          <p:attrName>ppt_y</p:attrName>
                                        </p:attrNameLst>
                                      </p:cBhvr>
                                      <p:rCtr x="2049" y="-9236"/>
                                    </p:animMotion>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7793"/>
                                        </p:tgtEl>
                                        <p:attrNameLst>
                                          <p:attrName>style.visibility</p:attrName>
                                        </p:attrNameLst>
                                      </p:cBhvr>
                                      <p:to>
                                        <p:strVal val="visible"/>
                                      </p:to>
                                    </p:set>
                                  </p:childTnLst>
                                </p:cTn>
                              </p:par>
                              <p:par>
                                <p:cTn id="19" presetID="1" presetClass="path" presetSubtype="0" repeatCount="indefinite" fill="hold" grpId="1" nodeType="withEffect">
                                  <p:stCondLst>
                                    <p:cond delay="0"/>
                                  </p:stCondLst>
                                  <p:childTnLst>
                                    <p:animMotion origin="layout" path="M -3.05556E-6 3.7037E-7 C 0.01667 -0.08194 0.07969 -0.13264 0.14115 -0.10764 C 0.20261 -0.08519 0.23802 -0.00185 0.22188 0.07847 C 0.20521 0.15972 0.14323 0.20741 0.08143 0.18449 C 0.02049 0.16296 -0.01649 0.07917 -3.05556E-6 3.7037E-7 Z " pathEditMode="relative" rAng="-4485609" ptsTypes="fffff">
                                      <p:cBhvr>
                                        <p:cTn id="20" dur="1000" fill="hold"/>
                                        <p:tgtEl>
                                          <p:spTgt spid="117793"/>
                                        </p:tgtEl>
                                        <p:attrNameLst>
                                          <p:attrName>ppt_x</p:attrName>
                                          <p:attrName>ppt_y</p:attrName>
                                        </p:attrNameLst>
                                      </p:cBhvr>
                                      <p:rCtr x="11111" y="3727"/>
                                    </p:animMotion>
                                  </p:childTnLst>
                                </p:cTn>
                              </p:par>
                              <p:par>
                                <p:cTn id="21" presetID="9" presetClass="entr" presetSubtype="0" fill="hold" nodeType="withEffect">
                                  <p:stCondLst>
                                    <p:cond delay="0"/>
                                  </p:stCondLst>
                                  <p:childTnLst>
                                    <p:set>
                                      <p:cBhvr>
                                        <p:cTn id="22" dur="1" fill="hold">
                                          <p:stCondLst>
                                            <p:cond delay="0"/>
                                          </p:stCondLst>
                                        </p:cTn>
                                        <p:tgtEl>
                                          <p:spTgt spid="117797">
                                            <p:txEl>
                                              <p:pRg st="0" end="0"/>
                                            </p:txEl>
                                          </p:spTgt>
                                        </p:tgtEl>
                                        <p:attrNameLst>
                                          <p:attrName>style.visibility</p:attrName>
                                        </p:attrNameLst>
                                      </p:cBhvr>
                                      <p:to>
                                        <p:strVal val="visible"/>
                                      </p:to>
                                    </p:set>
                                    <p:animEffect transition="in" filter="dissolve">
                                      <p:cBhvr>
                                        <p:cTn id="23" dur="500"/>
                                        <p:tgtEl>
                                          <p:spTgt spid="117797">
                                            <p:txEl>
                                              <p:pRg st="0" end="0"/>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17816"/>
                                        </p:tgtEl>
                                        <p:attrNameLst>
                                          <p:attrName>style.visibility</p:attrName>
                                        </p:attrNameLst>
                                      </p:cBhvr>
                                      <p:to>
                                        <p:strVal val="visible"/>
                                      </p:to>
                                    </p:set>
                                    <p:animEffect transition="in" filter="dissolve">
                                      <p:cBhvr>
                                        <p:cTn id="26" dur="500"/>
                                        <p:tgtEl>
                                          <p:spTgt spid="117816"/>
                                        </p:tgtEl>
                                      </p:cBhvr>
                                    </p:animEffect>
                                  </p:childTnLst>
                                </p:cTn>
                              </p:par>
                            </p:childTnLst>
                          </p:cTn>
                        </p:par>
                        <p:par>
                          <p:cTn id="27" fill="hold" nodeType="afterGroup">
                            <p:stCondLst>
                              <p:cond delay="1000"/>
                            </p:stCondLst>
                            <p:childTnLst>
                              <p:par>
                                <p:cTn id="28" presetID="10" presetClass="entr" presetSubtype="0"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4"/>
                                        </p:tgtEl>
                                        <p:attrNameLst>
                                          <p:attrName>style.visibility</p:attrName>
                                        </p:attrNameLst>
                                      </p:cBhvr>
                                      <p:to>
                                        <p:strVal val="hidden"/>
                                      </p:to>
                                    </p:set>
                                  </p:childTnLst>
                                </p:cTn>
                              </p:par>
                            </p:childTnLst>
                          </p:cTn>
                        </p:par>
                        <p:par>
                          <p:cTn id="35" fill="hold">
                            <p:stCondLst>
                              <p:cond delay="0"/>
                            </p:stCondLst>
                            <p:childTnLst>
                              <p:par>
                                <p:cTn id="36" presetID="1" presetClass="entr" presetSubtype="0" fill="hold" grpId="0" nodeType="afterEffect">
                                  <p:stCondLst>
                                    <p:cond delay="0"/>
                                  </p:stCondLst>
                                  <p:childTnLst>
                                    <p:set>
                                      <p:cBhvr>
                                        <p:cTn id="37" dur="1" fill="hold">
                                          <p:stCondLst>
                                            <p:cond delay="0"/>
                                          </p:stCondLst>
                                        </p:cTn>
                                        <p:tgtEl>
                                          <p:spTgt spid="117788"/>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17787"/>
                                        </p:tgtEl>
                                        <p:attrNameLst>
                                          <p:attrName>style.visibility</p:attrName>
                                        </p:attrNameLst>
                                      </p:cBhvr>
                                      <p:to>
                                        <p:strVal val="visible"/>
                                      </p:to>
                                    </p:set>
                                  </p:childTnLst>
                                </p:cTn>
                              </p:par>
                              <p:par>
                                <p:cTn id="40" presetID="0" presetClass="path" presetSubtype="0" repeatCount="indefinite" fill="hold" grpId="1" nodeType="withEffect">
                                  <p:stCondLst>
                                    <p:cond delay="0"/>
                                  </p:stCondLst>
                                  <p:childTnLst>
                                    <p:animMotion origin="layout" path="M 2.77778E-6 6.60421E-6 C -0.02136 0.00047 -0.04254 0.00093 -0.06007 -0.00138 C -0.07761 -0.00369 -0.08854 -0.00416 -0.10521 -0.01387 C -0.12188 -0.02359 -0.13907 -0.03723 -0.16007 -0.05898 C -0.18108 -0.08072 -0.20643 -0.11265 -0.2316 -0.14434 " pathEditMode="relative" ptsTypes="aaaaA">
                                      <p:cBhvr>
                                        <p:cTn id="41" dur="1000" fill="hold"/>
                                        <p:tgtEl>
                                          <p:spTgt spid="117787"/>
                                        </p:tgtEl>
                                        <p:attrNameLst>
                                          <p:attrName>ppt_x</p:attrName>
                                          <p:attrName>ppt_y</p:attrName>
                                        </p:attrNameLst>
                                      </p:cBhvr>
                                    </p:animMotion>
                                  </p:childTnLst>
                                </p:cTn>
                              </p:par>
                              <p:par>
                                <p:cTn id="42" presetID="0" presetClass="path" presetSubtype="0" repeatCount="indefinite" fill="hold" grpId="1" nodeType="withEffect">
                                  <p:stCondLst>
                                    <p:cond delay="0"/>
                                  </p:stCondLst>
                                  <p:childTnLst>
                                    <p:animMotion origin="layout" path="M 0.00052 -0.00046 C 0.00486 0.03724 0.00937 0.07495 0.01632 0.09484 C 0.02326 0.11473 0.0316 0.11635 0.04271 0.11867 C 0.05382 0.12098 0.06823 0.11497 0.08264 0.10895 " pathEditMode="relative" ptsTypes="aaaA">
                                      <p:cBhvr>
                                        <p:cTn id="43" dur="1000" fill="hold"/>
                                        <p:tgtEl>
                                          <p:spTgt spid="117788"/>
                                        </p:tgtEl>
                                        <p:attrNameLst>
                                          <p:attrName>ppt_x</p:attrName>
                                          <p:attrName>ppt_y</p:attrName>
                                        </p:attrNameLst>
                                      </p:cBhvr>
                                    </p:animMotion>
                                  </p:childTnLst>
                                </p:cTn>
                              </p:par>
                              <p:par>
                                <p:cTn id="44" presetID="9" presetClass="entr" presetSubtype="0"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dissolve">
                                      <p:cBhvr>
                                        <p:cTn id="46" dur="500"/>
                                        <p:tgtEl>
                                          <p:spTgt spid="2"/>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dissolve">
                                      <p:cBhvr>
                                        <p:cTn id="49" dur="500"/>
                                        <p:tgtEl>
                                          <p:spTgt spid="50"/>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dissolve">
                                      <p:cBhvr>
                                        <p:cTn id="52" dur="500"/>
                                        <p:tgtEl>
                                          <p:spTgt spid="51"/>
                                        </p:tgtEl>
                                      </p:cBhvr>
                                    </p:animEffect>
                                  </p:childTnLst>
                                </p:cTn>
                              </p:par>
                              <p:par>
                                <p:cTn id="53" presetID="0" presetClass="path" presetSubtype="0" repeatCount="indefinite" decel="50000" fill="hold" grpId="1" nodeType="withEffect">
                                  <p:stCondLst>
                                    <p:cond delay="0"/>
                                  </p:stCondLst>
                                  <p:childTnLst>
                                    <p:animMotion origin="layout" path="M -2.5E-6 0.00046 L 0.07101 0.01088 " pathEditMode="relative" rAng="0" ptsTypes="AA">
                                      <p:cBhvr>
                                        <p:cTn id="54" dur="500" fill="hold"/>
                                        <p:tgtEl>
                                          <p:spTgt spid="50"/>
                                        </p:tgtEl>
                                        <p:attrNameLst>
                                          <p:attrName>ppt_x</p:attrName>
                                          <p:attrName>ppt_y</p:attrName>
                                        </p:attrNameLst>
                                      </p:cBhvr>
                                      <p:rCtr x="3542" y="509"/>
                                    </p:animMotion>
                                  </p:childTnLst>
                                </p:cTn>
                              </p:par>
                              <p:par>
                                <p:cTn id="55" presetID="0" presetClass="path" presetSubtype="0" repeatCount="indefinite" decel="50000" fill="hold" grpId="1" nodeType="withEffect">
                                  <p:stCondLst>
                                    <p:cond delay="0"/>
                                  </p:stCondLst>
                                  <p:childTnLst>
                                    <p:animMotion origin="layout" path="M 0 0 L 0.02378 0.06294 " pathEditMode="relative" ptsTypes="AA">
                                      <p:cBhvr>
                                        <p:cTn id="56" dur="500" fill="hold"/>
                                        <p:tgtEl>
                                          <p:spTgt spid="51"/>
                                        </p:tgtEl>
                                        <p:attrNameLst>
                                          <p:attrName>ppt_x</p:attrName>
                                          <p:attrName>ppt_y</p:attrName>
                                        </p:attrNameLst>
                                      </p:cBhvr>
                                    </p:animMotion>
                                  </p:childTnLst>
                                </p:cTn>
                              </p:par>
                              <p:par>
                                <p:cTn id="57" presetID="9" presetClass="entr" presetSubtype="0" fill="hold" grpId="0" nodeType="with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dissolve">
                                      <p:cBhvr>
                                        <p:cTn id="59" dur="500"/>
                                        <p:tgtEl>
                                          <p:spTgt spid="58"/>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dissolve">
                                      <p:cBhvr>
                                        <p:cTn id="62" dur="500"/>
                                        <p:tgtEl>
                                          <p:spTgt spid="59"/>
                                        </p:tgtEl>
                                      </p:cBhvr>
                                    </p:animEffect>
                                  </p:childTnLst>
                                </p:cTn>
                              </p:par>
                              <p:par>
                                <p:cTn id="63" presetID="10" presetClass="entr" presetSubtype="0"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nodeType="clickEffect">
                                  <p:stCondLst>
                                    <p:cond delay="0"/>
                                  </p:stCondLst>
                                  <p:childTnLst>
                                    <p:set>
                                      <p:cBhvr>
                                        <p:cTn id="69" dur="1" fill="hold">
                                          <p:stCondLst>
                                            <p:cond delay="0"/>
                                          </p:stCondLst>
                                        </p:cTn>
                                        <p:tgtEl>
                                          <p:spTgt spid="5"/>
                                        </p:tgtEl>
                                        <p:attrNameLst>
                                          <p:attrName>style.visibility</p:attrName>
                                        </p:attrNameLst>
                                      </p:cBhvr>
                                      <p:to>
                                        <p:strVal val="hidden"/>
                                      </p:to>
                                    </p:set>
                                  </p:childTnLst>
                                </p:cTn>
                              </p:par>
                              <p:par>
                                <p:cTn id="70" presetID="1" presetClass="entr" presetSubtype="0" fill="hold" grpId="0" nodeType="withEffect">
                                  <p:stCondLst>
                                    <p:cond delay="0"/>
                                  </p:stCondLst>
                                  <p:childTnLst>
                                    <p:set>
                                      <p:cBhvr>
                                        <p:cTn id="71" dur="1" fill="hold">
                                          <p:stCondLst>
                                            <p:cond delay="0"/>
                                          </p:stCondLst>
                                        </p:cTn>
                                        <p:tgtEl>
                                          <p:spTgt spid="117794"/>
                                        </p:tgtEl>
                                        <p:attrNameLst>
                                          <p:attrName>style.visibility</p:attrName>
                                        </p:attrNameLst>
                                      </p:cBhvr>
                                      <p:to>
                                        <p:strVal val="visible"/>
                                      </p:to>
                                    </p:set>
                                  </p:childTnLst>
                                </p:cTn>
                              </p:par>
                              <p:par>
                                <p:cTn id="72" presetID="9" presetClass="exit" presetSubtype="0" fill="hold" grpId="1" nodeType="withEffect">
                                  <p:stCondLst>
                                    <p:cond delay="0"/>
                                  </p:stCondLst>
                                  <p:childTnLst>
                                    <p:animEffect transition="out" filter="dissolve">
                                      <p:cBhvr>
                                        <p:cTn id="73" dur="500"/>
                                        <p:tgtEl>
                                          <p:spTgt spid="117816"/>
                                        </p:tgtEl>
                                      </p:cBhvr>
                                    </p:animEffect>
                                    <p:set>
                                      <p:cBhvr>
                                        <p:cTn id="74" dur="1" fill="hold">
                                          <p:stCondLst>
                                            <p:cond delay="499"/>
                                          </p:stCondLst>
                                        </p:cTn>
                                        <p:tgtEl>
                                          <p:spTgt spid="117816"/>
                                        </p:tgtEl>
                                        <p:attrNameLst>
                                          <p:attrName>style.visibility</p:attrName>
                                        </p:attrNameLst>
                                      </p:cBhvr>
                                      <p:to>
                                        <p:strVal val="hidden"/>
                                      </p:to>
                                    </p:set>
                                  </p:childTnLst>
                                </p:cTn>
                              </p:par>
                              <p:par>
                                <p:cTn id="75" presetID="1" presetClass="path" presetSubtype="0" repeatCount="indefinite" fill="hold" grpId="1" nodeType="withEffect">
                                  <p:stCondLst>
                                    <p:cond delay="0"/>
                                  </p:stCondLst>
                                  <p:childTnLst>
                                    <p:animMotion origin="layout" path="M -0.00243 -0.00879 C -0.14306 -0.19616 -0.14288 -0.5015 -0.00156 -0.68887 C 0.13906 -0.87624 0.3691 -0.87531 0.5092 -0.68771 C 0.64982 -0.49988 0.64809 -0.195 0.50746 -0.00856 C 0.36614 0.17905 0.13785 0.17905 -0.00243 -0.00879 Z " pathEditMode="relative" rAng="13509823" ptsTypes="fffff">
                                      <p:cBhvr>
                                        <p:cTn id="76" dur="1000" fill="hold"/>
                                        <p:tgtEl>
                                          <p:spTgt spid="117794"/>
                                        </p:tgtEl>
                                        <p:attrNameLst>
                                          <p:attrName>ppt_x</p:attrName>
                                          <p:attrName>ppt_y</p:attrName>
                                        </p:attrNameLst>
                                      </p:cBhvr>
                                      <p:rCtr x="25521" y="-34004"/>
                                    </p:animMotion>
                                  </p:childTnLst>
                                </p:cTn>
                              </p:par>
                              <p:par>
                                <p:cTn id="77" presetID="1" presetClass="entr" presetSubtype="0" fill="hold" grpId="0" nodeType="withEffect">
                                  <p:stCondLst>
                                    <p:cond delay="0"/>
                                  </p:stCondLst>
                                  <p:childTnLst>
                                    <p:set>
                                      <p:cBhvr>
                                        <p:cTn id="78" dur="1" fill="hold">
                                          <p:stCondLst>
                                            <p:cond delay="0"/>
                                          </p:stCondLst>
                                        </p:cTn>
                                        <p:tgtEl>
                                          <p:spTgt spid="117789"/>
                                        </p:tgtEl>
                                        <p:attrNameLst>
                                          <p:attrName>style.visibility</p:attrName>
                                        </p:attrNameLst>
                                      </p:cBhvr>
                                      <p:to>
                                        <p:strVal val="visible"/>
                                      </p:to>
                                    </p:set>
                                  </p:childTnLst>
                                </p:cTn>
                              </p:par>
                              <p:par>
                                <p:cTn id="79" presetID="1" presetClass="path" presetSubtype="0" repeatCount="indefinite" fill="hold" grpId="1" nodeType="withEffect">
                                  <p:stCondLst>
                                    <p:cond delay="0"/>
                                  </p:stCondLst>
                                  <p:childTnLst>
                                    <p:animMotion origin="layout" path="M -1.38889E-6 2.86607E-6 C -0.17083 0.13439 -0.39271 0.05852 -0.49375 -0.16956 C -0.59479 -0.39741 -0.53767 -0.6935 -0.36684 -0.8279 C -0.19566 -0.96253 0.0257 -0.8855 0.12674 -0.65788 C 0.22778 -0.42957 0.17118 -0.13463 -1.38889E-6 2.86607E-6 Z " pathEditMode="relative" rAng="8966253" ptsTypes="fffff">
                                      <p:cBhvr>
                                        <p:cTn id="80" dur="1000" spd="-100000" fill="hold"/>
                                        <p:tgtEl>
                                          <p:spTgt spid="117789"/>
                                        </p:tgtEl>
                                        <p:attrNameLst>
                                          <p:attrName>ppt_x</p:attrName>
                                          <p:attrName>ppt_y</p:attrName>
                                        </p:attrNameLst>
                                      </p:cBhvr>
                                      <p:rCtr x="-18351" y="-41383"/>
                                    </p:animMotion>
                                  </p:childTnLst>
                                </p:cTn>
                              </p:par>
                              <p:par>
                                <p:cTn id="81" presetID="9" presetClass="entr" presetSubtype="0" fill="hold" nodeType="withEffect">
                                  <p:stCondLst>
                                    <p:cond delay="0"/>
                                  </p:stCondLst>
                                  <p:childTnLst>
                                    <p:set>
                                      <p:cBhvr>
                                        <p:cTn id="82" dur="1" fill="hold">
                                          <p:stCondLst>
                                            <p:cond delay="0"/>
                                          </p:stCondLst>
                                        </p:cTn>
                                        <p:tgtEl>
                                          <p:spTgt spid="117800">
                                            <p:txEl>
                                              <p:pRg st="0" end="0"/>
                                            </p:txEl>
                                          </p:spTgt>
                                        </p:tgtEl>
                                        <p:attrNameLst>
                                          <p:attrName>style.visibility</p:attrName>
                                        </p:attrNameLst>
                                      </p:cBhvr>
                                      <p:to>
                                        <p:strVal val="visible"/>
                                      </p:to>
                                    </p:set>
                                    <p:animEffect transition="in" filter="dissolve">
                                      <p:cBhvr>
                                        <p:cTn id="83" dur="500"/>
                                        <p:tgtEl>
                                          <p:spTgt spid="117800">
                                            <p:txEl>
                                              <p:pRg st="0" end="0"/>
                                            </p:txEl>
                                          </p:spTgt>
                                        </p:tgtEl>
                                      </p:cBhvr>
                                    </p:animEffect>
                                  </p:childTnLst>
                                </p:cTn>
                              </p:par>
                            </p:childTnLst>
                          </p:cTn>
                        </p:par>
                        <p:par>
                          <p:cTn id="84" fill="hold">
                            <p:stCondLst>
                              <p:cond delay="1000"/>
                            </p:stCondLst>
                            <p:childTnLst>
                              <p:par>
                                <p:cTn id="85" presetID="9" presetClass="entr" presetSubtype="0" fill="hold" nodeType="afterEffect">
                                  <p:stCondLst>
                                    <p:cond delay="1000"/>
                                  </p:stCondLst>
                                  <p:childTnLst>
                                    <p:set>
                                      <p:cBhvr>
                                        <p:cTn id="86" dur="1" fill="hold">
                                          <p:stCondLst>
                                            <p:cond delay="0"/>
                                          </p:stCondLst>
                                        </p:cTn>
                                        <p:tgtEl>
                                          <p:spTgt spid="117808"/>
                                        </p:tgtEl>
                                        <p:attrNameLst>
                                          <p:attrName>style.visibility</p:attrName>
                                        </p:attrNameLst>
                                      </p:cBhvr>
                                      <p:to>
                                        <p:strVal val="visible"/>
                                      </p:to>
                                    </p:set>
                                    <p:animEffect transition="in" filter="dissolve">
                                      <p:cBhvr>
                                        <p:cTn id="87" dur="500"/>
                                        <p:tgtEl>
                                          <p:spTgt spid="117808"/>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xit" presetSubtype="0" fill="hold" nodeType="clickEffect">
                                  <p:stCondLst>
                                    <p:cond delay="0"/>
                                  </p:stCondLst>
                                  <p:childTnLst>
                                    <p:animEffect transition="out" filter="dissolve">
                                      <p:cBhvr>
                                        <p:cTn id="91" dur="500"/>
                                        <p:tgtEl>
                                          <p:spTgt spid="117808"/>
                                        </p:tgtEl>
                                      </p:cBhvr>
                                    </p:animEffect>
                                    <p:set>
                                      <p:cBhvr>
                                        <p:cTn id="92" dur="1" fill="hold">
                                          <p:stCondLst>
                                            <p:cond delay="499"/>
                                          </p:stCondLst>
                                        </p:cTn>
                                        <p:tgtEl>
                                          <p:spTgt spid="117808"/>
                                        </p:tgtEl>
                                        <p:attrNameLst>
                                          <p:attrName>style.visibility</p:attrName>
                                        </p:attrNameLst>
                                      </p:cBhvr>
                                      <p:to>
                                        <p:strVal val="hidden"/>
                                      </p:to>
                                    </p:set>
                                  </p:childTnLst>
                                </p:cTn>
                              </p:par>
                              <p:par>
                                <p:cTn id="93" presetID="1" presetClass="entr" presetSubtype="0" fill="hold" grpId="0" nodeType="withEffect">
                                  <p:stCondLst>
                                    <p:cond delay="0"/>
                                  </p:stCondLst>
                                  <p:childTnLst>
                                    <p:set>
                                      <p:cBhvr>
                                        <p:cTn id="94" dur="1" fill="hold">
                                          <p:stCondLst>
                                            <p:cond delay="0"/>
                                          </p:stCondLst>
                                        </p:cTn>
                                        <p:tgtEl>
                                          <p:spTgt spid="117802"/>
                                        </p:tgtEl>
                                        <p:attrNameLst>
                                          <p:attrName>style.visibility</p:attrName>
                                        </p:attrNameLst>
                                      </p:cBhvr>
                                      <p:to>
                                        <p:strVal val="visible"/>
                                      </p:to>
                                    </p:set>
                                  </p:childTnLst>
                                </p:cTn>
                              </p:par>
                              <p:par>
                                <p:cTn id="95" presetID="26" presetClass="emph" presetSubtype="0" repeatCount="indefinite" fill="remove" grpId="1" nodeType="withEffect">
                                  <p:stCondLst>
                                    <p:cond delay="0"/>
                                  </p:stCondLst>
                                  <p:childTnLst>
                                    <p:animEffect transition="out" filter="fade">
                                      <p:cBhvr>
                                        <p:cTn id="96" dur="1000" tmFilter="0, 0; .2, .5; .8, .5; 1, 0"/>
                                        <p:tgtEl>
                                          <p:spTgt spid="117802"/>
                                        </p:tgtEl>
                                      </p:cBhvr>
                                    </p:animEffect>
                                    <p:animScale>
                                      <p:cBhvr>
                                        <p:cTn id="97" dur="500" autoRev="1" fill="hold"/>
                                        <p:tgtEl>
                                          <p:spTgt spid="117802"/>
                                        </p:tgtEl>
                                      </p:cBhvr>
                                      <p:by x="105000" y="105000"/>
                                    </p:animScale>
                                  </p:childTnLst>
                                </p:cTn>
                              </p:par>
                              <p:par>
                                <p:cTn id="98" presetID="1" presetClass="entr" presetSubtype="0" fill="hold" grpId="0" nodeType="withEffect">
                                  <p:stCondLst>
                                    <p:cond delay="0"/>
                                  </p:stCondLst>
                                  <p:childTnLst>
                                    <p:set>
                                      <p:cBhvr>
                                        <p:cTn id="99" dur="1" fill="hold">
                                          <p:stCondLst>
                                            <p:cond delay="0"/>
                                          </p:stCondLst>
                                        </p:cTn>
                                        <p:tgtEl>
                                          <p:spTgt spid="117803"/>
                                        </p:tgtEl>
                                        <p:attrNameLst>
                                          <p:attrName>style.visibility</p:attrName>
                                        </p:attrNameLst>
                                      </p:cBhvr>
                                      <p:to>
                                        <p:strVal val="visible"/>
                                      </p:to>
                                    </p:set>
                                  </p:childTnLst>
                                </p:cTn>
                              </p:par>
                              <p:par>
                                <p:cTn id="100" presetID="26" presetClass="emph" presetSubtype="0" repeatCount="indefinite" fill="remove" grpId="1" nodeType="withEffect">
                                  <p:stCondLst>
                                    <p:cond delay="0"/>
                                  </p:stCondLst>
                                  <p:childTnLst>
                                    <p:animEffect transition="out" filter="fade">
                                      <p:cBhvr>
                                        <p:cTn id="101" dur="1000" tmFilter="0, 0; .2, .5; .8, .5; 1, 0"/>
                                        <p:tgtEl>
                                          <p:spTgt spid="117803"/>
                                        </p:tgtEl>
                                      </p:cBhvr>
                                    </p:animEffect>
                                    <p:animScale>
                                      <p:cBhvr>
                                        <p:cTn id="102" dur="500" autoRev="1" fill="hold"/>
                                        <p:tgtEl>
                                          <p:spTgt spid="117803"/>
                                        </p:tgtEl>
                                      </p:cBhvr>
                                      <p:by x="105000" y="105000"/>
                                    </p:animScale>
                                  </p:childTnLst>
                                </p:cTn>
                              </p:par>
                              <p:par>
                                <p:cTn id="103" presetID="1" presetClass="entr" presetSubtype="0" fill="hold" grpId="0" nodeType="withEffect">
                                  <p:stCondLst>
                                    <p:cond delay="0"/>
                                  </p:stCondLst>
                                  <p:childTnLst>
                                    <p:set>
                                      <p:cBhvr>
                                        <p:cTn id="104" dur="1" fill="hold">
                                          <p:stCondLst>
                                            <p:cond delay="0"/>
                                          </p:stCondLst>
                                        </p:cTn>
                                        <p:tgtEl>
                                          <p:spTgt spid="117804"/>
                                        </p:tgtEl>
                                        <p:attrNameLst>
                                          <p:attrName>style.visibility</p:attrName>
                                        </p:attrNameLst>
                                      </p:cBhvr>
                                      <p:to>
                                        <p:strVal val="visible"/>
                                      </p:to>
                                    </p:set>
                                  </p:childTnLst>
                                </p:cTn>
                              </p:par>
                              <p:par>
                                <p:cTn id="105" presetID="26" presetClass="emph" presetSubtype="0" repeatCount="indefinite" fill="remove" grpId="1" nodeType="withEffect">
                                  <p:stCondLst>
                                    <p:cond delay="0"/>
                                  </p:stCondLst>
                                  <p:childTnLst>
                                    <p:animEffect transition="out" filter="fade">
                                      <p:cBhvr>
                                        <p:cTn id="106" dur="1000" tmFilter="0, 0; .2, .5; .8, .5; 1, 0"/>
                                        <p:tgtEl>
                                          <p:spTgt spid="117804"/>
                                        </p:tgtEl>
                                      </p:cBhvr>
                                    </p:animEffect>
                                    <p:animScale>
                                      <p:cBhvr>
                                        <p:cTn id="107" dur="500" autoRev="1" fill="hold"/>
                                        <p:tgtEl>
                                          <p:spTgt spid="117804"/>
                                        </p:tgtEl>
                                      </p:cBhvr>
                                      <p:by x="105000" y="105000"/>
                                    </p:animScale>
                                  </p:childTnLst>
                                </p:cTn>
                              </p:par>
                              <p:par>
                                <p:cTn id="108" presetID="1" presetClass="entr" presetSubtype="0" fill="hold" grpId="0" nodeType="withEffect">
                                  <p:stCondLst>
                                    <p:cond delay="0"/>
                                  </p:stCondLst>
                                  <p:childTnLst>
                                    <p:set>
                                      <p:cBhvr>
                                        <p:cTn id="109" dur="1" fill="hold">
                                          <p:stCondLst>
                                            <p:cond delay="0"/>
                                          </p:stCondLst>
                                        </p:cTn>
                                        <p:tgtEl>
                                          <p:spTgt spid="117805"/>
                                        </p:tgtEl>
                                        <p:attrNameLst>
                                          <p:attrName>style.visibility</p:attrName>
                                        </p:attrNameLst>
                                      </p:cBhvr>
                                      <p:to>
                                        <p:strVal val="visible"/>
                                      </p:to>
                                    </p:set>
                                  </p:childTnLst>
                                </p:cTn>
                              </p:par>
                              <p:par>
                                <p:cTn id="110" presetID="26" presetClass="emph" presetSubtype="0" repeatCount="indefinite" fill="remove" grpId="1" nodeType="withEffect">
                                  <p:stCondLst>
                                    <p:cond delay="0"/>
                                  </p:stCondLst>
                                  <p:childTnLst>
                                    <p:animEffect transition="out" filter="fade">
                                      <p:cBhvr>
                                        <p:cTn id="111" dur="1000" tmFilter="0, 0; .2, .5; .8, .5; 1, 0"/>
                                        <p:tgtEl>
                                          <p:spTgt spid="117805"/>
                                        </p:tgtEl>
                                      </p:cBhvr>
                                    </p:animEffect>
                                    <p:animScale>
                                      <p:cBhvr>
                                        <p:cTn id="112" dur="500" autoRev="1" fill="hold"/>
                                        <p:tgtEl>
                                          <p:spTgt spid="117805"/>
                                        </p:tgtEl>
                                      </p:cBhvr>
                                      <p:by x="105000" y="105000"/>
                                    </p:animScale>
                                  </p:childTnLst>
                                </p:cTn>
                              </p:par>
                            </p:childTnLst>
                          </p:cTn>
                        </p:par>
                        <p:par>
                          <p:cTn id="113" fill="hold">
                            <p:stCondLst>
                              <p:cond delay="1000"/>
                            </p:stCondLst>
                            <p:childTnLst>
                              <p:par>
                                <p:cTn id="114" presetID="9" presetClass="entr" presetSubtype="0" fill="hold" nodeType="afterEffect">
                                  <p:stCondLst>
                                    <p:cond delay="500"/>
                                  </p:stCondLst>
                                  <p:childTnLst>
                                    <p:set>
                                      <p:cBhvr>
                                        <p:cTn id="115" dur="1" fill="hold">
                                          <p:stCondLst>
                                            <p:cond delay="0"/>
                                          </p:stCondLst>
                                        </p:cTn>
                                        <p:tgtEl>
                                          <p:spTgt spid="117810"/>
                                        </p:tgtEl>
                                        <p:attrNameLst>
                                          <p:attrName>style.visibility</p:attrName>
                                        </p:attrNameLst>
                                      </p:cBhvr>
                                      <p:to>
                                        <p:strVal val="visible"/>
                                      </p:to>
                                    </p:set>
                                    <p:animEffect transition="in" filter="dissolve">
                                      <p:cBhvr>
                                        <p:cTn id="116" dur="500"/>
                                        <p:tgtEl>
                                          <p:spTgt spid="1178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87" grpId="0" animBg="1"/>
      <p:bldP spid="117787" grpId="1" animBg="1"/>
      <p:bldP spid="117788" grpId="0" animBg="1"/>
      <p:bldP spid="117788" grpId="1" animBg="1"/>
      <p:bldP spid="117789" grpId="0" animBg="1"/>
      <p:bldP spid="117789" grpId="1" animBg="1"/>
      <p:bldP spid="117780" grpId="0" animBg="1"/>
      <p:bldP spid="117781" grpId="0" animBg="1"/>
      <p:bldP spid="117782" grpId="0" animBg="1"/>
      <p:bldP spid="117783" grpId="0" animBg="1"/>
      <p:bldP spid="117784" grpId="0" animBg="1"/>
      <p:bldP spid="117793" grpId="0" animBg="1"/>
      <p:bldP spid="117793" grpId="1" animBg="1"/>
      <p:bldP spid="117794" grpId="0" animBg="1"/>
      <p:bldP spid="117794" grpId="1" animBg="1"/>
      <p:bldP spid="117802" grpId="0" animBg="1"/>
      <p:bldP spid="117802" grpId="1" animBg="1"/>
      <p:bldP spid="117803" grpId="0" animBg="1"/>
      <p:bldP spid="117803" grpId="1" animBg="1"/>
      <p:bldP spid="117804" grpId="0" animBg="1"/>
      <p:bldP spid="117804" grpId="1" animBg="1"/>
      <p:bldP spid="117805" grpId="0" animBg="1"/>
      <p:bldP spid="117805" grpId="1" animBg="1"/>
      <p:bldP spid="117816" grpId="0"/>
      <p:bldP spid="117816" grpId="1"/>
      <p:bldP spid="50" grpId="0" animBg="1"/>
      <p:bldP spid="50" grpId="1" animBg="1"/>
      <p:bldP spid="51" grpId="0" animBg="1"/>
      <p:bldP spid="51" grpId="1" animBg="1"/>
      <p:bldP spid="58" grpId="0"/>
      <p:bldP spid="59"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70</a:t>
            </a:fld>
            <a:endParaRPr lang="en-US">
              <a:solidFill>
                <a:srgbClr val="04617B">
                  <a:shade val="90000"/>
                </a:srgbClr>
              </a:solidFill>
            </a:endParaRPr>
          </a:p>
        </p:txBody>
      </p:sp>
      <p:sp>
        <p:nvSpPr>
          <p:cNvPr id="3" name="TextBox 6"/>
          <p:cNvSpPr txBox="1">
            <a:spLocks noChangeArrowheads="1"/>
          </p:cNvSpPr>
          <p:nvPr/>
        </p:nvSpPr>
        <p:spPr bwMode="auto">
          <a:xfrm>
            <a:off x="1285875" y="142875"/>
            <a:ext cx="65008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b="1" dirty="0">
                <a:latin typeface="Constantia" pitchFamily="18" charset="0"/>
              </a:rPr>
              <a:t>Activation as a function of beam operation time and cooling time </a:t>
            </a:r>
          </a:p>
        </p:txBody>
      </p:sp>
      <p:sp>
        <p:nvSpPr>
          <p:cNvPr id="4" name="TextBox 3"/>
          <p:cNvSpPr txBox="1">
            <a:spLocks noChangeArrowheads="1"/>
          </p:cNvSpPr>
          <p:nvPr/>
        </p:nvSpPr>
        <p:spPr bwMode="auto">
          <a:xfrm>
            <a:off x="5929313" y="642938"/>
            <a:ext cx="321468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42925" eaLnBrk="0" hangingPunct="0">
              <a:defRPr>
                <a:solidFill>
                  <a:schemeClr val="tx1"/>
                </a:solidFill>
                <a:latin typeface="Arial" pitchFamily="34" charset="0"/>
                <a:cs typeface="Arial" pitchFamily="34" charset="0"/>
              </a:defRPr>
            </a:lvl1pPr>
            <a:lvl2pPr marL="742950" indent="-285750" defTabSz="542925" eaLnBrk="0" hangingPunct="0">
              <a:defRPr>
                <a:solidFill>
                  <a:schemeClr val="tx1"/>
                </a:solidFill>
                <a:latin typeface="Arial" pitchFamily="34" charset="0"/>
                <a:cs typeface="Arial" pitchFamily="34" charset="0"/>
              </a:defRPr>
            </a:lvl2pPr>
            <a:lvl3pPr marL="1143000" indent="-228600" defTabSz="542925" eaLnBrk="0" hangingPunct="0">
              <a:defRPr>
                <a:solidFill>
                  <a:schemeClr val="tx1"/>
                </a:solidFill>
                <a:latin typeface="Arial" pitchFamily="34" charset="0"/>
                <a:cs typeface="Arial" pitchFamily="34" charset="0"/>
              </a:defRPr>
            </a:lvl3pPr>
            <a:lvl4pPr marL="1600200" indent="-228600" defTabSz="542925" eaLnBrk="0" hangingPunct="0">
              <a:defRPr>
                <a:solidFill>
                  <a:schemeClr val="tx1"/>
                </a:solidFill>
                <a:latin typeface="Arial" pitchFamily="34" charset="0"/>
                <a:cs typeface="Arial" pitchFamily="34" charset="0"/>
              </a:defRPr>
            </a:lvl4pPr>
            <a:lvl5pPr marL="2057400" indent="-228600" defTabSz="542925" eaLnBrk="0" hangingPunct="0">
              <a:defRPr>
                <a:solidFill>
                  <a:schemeClr val="tx1"/>
                </a:solidFill>
                <a:latin typeface="Arial" pitchFamily="34" charset="0"/>
                <a:cs typeface="Arial" pitchFamily="34" charset="0"/>
              </a:defRPr>
            </a:lvl5pPr>
            <a:lvl6pPr marL="2514600" indent="-228600" defTabSz="542925"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542925"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542925"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5429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e-AT" sz="1600" dirty="0">
                <a:latin typeface="Calibri" pitchFamily="34" charset="0"/>
                <a:ea typeface="Calibri" pitchFamily="34" charset="0"/>
                <a:cs typeface="Times New Roman" pitchFamily="18" charset="0"/>
              </a:rPr>
              <a:t>N</a:t>
            </a:r>
            <a:r>
              <a:rPr lang="de-AT" sz="1600" baseline="-25000" dirty="0">
                <a:latin typeface="Calibri" pitchFamily="34" charset="0"/>
                <a:ea typeface="Calibri" pitchFamily="34" charset="0"/>
                <a:cs typeface="Times New Roman" pitchFamily="18" charset="0"/>
              </a:rPr>
              <a:t>i</a:t>
            </a:r>
            <a:r>
              <a:rPr lang="de-AT" sz="1600" dirty="0">
                <a:latin typeface="Calibri" pitchFamily="34" charset="0"/>
                <a:ea typeface="Calibri" pitchFamily="34" charset="0"/>
                <a:cs typeface="Times New Roman" pitchFamily="18" charset="0"/>
              </a:rPr>
              <a:t>… 	Number of isotopes i</a:t>
            </a:r>
            <a:endParaRPr lang="en-GB" sz="1600" dirty="0">
              <a:latin typeface="Constantia" pitchFamily="18" charset="0"/>
              <a:ea typeface="Calibri" pitchFamily="34" charset="0"/>
              <a:cs typeface="Times New Roman" pitchFamily="18" charset="0"/>
            </a:endParaRPr>
          </a:p>
          <a:p>
            <a:pPr eaLnBrk="1" hangingPunct="1"/>
            <a:r>
              <a:rPr lang="de-AT" sz="1600" dirty="0">
                <a:latin typeface="Symbol" pitchFamily="18" charset="2"/>
                <a:ea typeface="Calibri" pitchFamily="34" charset="0"/>
                <a:cs typeface="Times New Roman" pitchFamily="18" charset="0"/>
              </a:rPr>
              <a:t>l</a:t>
            </a:r>
            <a:r>
              <a:rPr lang="de-AT" sz="1600" dirty="0">
                <a:latin typeface="Calibri" pitchFamily="34" charset="0"/>
                <a:ea typeface="Calibri" pitchFamily="34" charset="0"/>
                <a:cs typeface="Times New Roman" pitchFamily="18" charset="0"/>
              </a:rPr>
              <a:t>…	decay constant of nuclide i</a:t>
            </a:r>
            <a:endParaRPr lang="de-AT" sz="1600" dirty="0">
              <a:ea typeface="Calibri" pitchFamily="34" charset="0"/>
              <a:cs typeface="Times New Roman" pitchFamily="18" charset="0"/>
            </a:endParaRPr>
          </a:p>
          <a:p>
            <a:pPr eaLnBrk="1" hangingPunct="1"/>
            <a:r>
              <a:rPr lang="de-AT" sz="1600" dirty="0">
                <a:latin typeface="Calibri" pitchFamily="34" charset="0"/>
                <a:ea typeface="Calibri" pitchFamily="34" charset="0"/>
                <a:cs typeface="Times New Roman" pitchFamily="18" charset="0"/>
              </a:rPr>
              <a:t>P</a:t>
            </a:r>
            <a:r>
              <a:rPr lang="de-AT" sz="1600" baseline="-25000" dirty="0">
                <a:latin typeface="Calibri" pitchFamily="34" charset="0"/>
                <a:ea typeface="Calibri" pitchFamily="34" charset="0"/>
                <a:cs typeface="Times New Roman" pitchFamily="18" charset="0"/>
              </a:rPr>
              <a:t>i</a:t>
            </a:r>
            <a:r>
              <a:rPr lang="de-AT" sz="1600" dirty="0">
                <a:latin typeface="Calibri" pitchFamily="34" charset="0"/>
                <a:ea typeface="Calibri" pitchFamily="34" charset="0"/>
                <a:cs typeface="Times New Roman" pitchFamily="18" charset="0"/>
              </a:rPr>
              <a:t>… 	production rate of isotope i 	per proton </a:t>
            </a:r>
          </a:p>
          <a:p>
            <a:pPr eaLnBrk="1" hangingPunct="1"/>
            <a:r>
              <a:rPr lang="en-GB" sz="1600" dirty="0">
                <a:latin typeface="Constantia" pitchFamily="18" charset="0"/>
                <a:ea typeface="Calibri" pitchFamily="34" charset="0"/>
                <a:cs typeface="Times New Roman" pitchFamily="18" charset="0"/>
              </a:rPr>
              <a:t>I …	proton intensity</a:t>
            </a:r>
          </a:p>
          <a:p>
            <a:pPr eaLnBrk="1" hangingPunct="1"/>
            <a:r>
              <a:rPr lang="de-AT" sz="1600" dirty="0">
                <a:latin typeface="Calibri" pitchFamily="34" charset="0"/>
                <a:ea typeface="Calibri" pitchFamily="34" charset="0"/>
                <a:cs typeface="Times New Roman" pitchFamily="18" charset="0"/>
              </a:rPr>
              <a:t>A</a:t>
            </a:r>
            <a:r>
              <a:rPr lang="de-AT" sz="1600" baseline="-25000" dirty="0">
                <a:latin typeface="Calibri" pitchFamily="34" charset="0"/>
                <a:ea typeface="Calibri" pitchFamily="34" charset="0"/>
                <a:cs typeface="Times New Roman" pitchFamily="18" charset="0"/>
              </a:rPr>
              <a:t>i</a:t>
            </a:r>
            <a:r>
              <a:rPr lang="de-AT" sz="1600" dirty="0">
                <a:latin typeface="Calibri" pitchFamily="34" charset="0"/>
                <a:ea typeface="Calibri" pitchFamily="34" charset="0"/>
                <a:cs typeface="Times New Roman" pitchFamily="18" charset="0"/>
              </a:rPr>
              <a:t>… 	Activity of isotope i after t</a:t>
            </a:r>
            <a:r>
              <a:rPr lang="de-AT" sz="1600" baseline="-25000" dirty="0">
                <a:latin typeface="Calibri" pitchFamily="34" charset="0"/>
                <a:ea typeface="Calibri" pitchFamily="34" charset="0"/>
                <a:cs typeface="Times New Roman" pitchFamily="18" charset="0"/>
              </a:rPr>
              <a:t>irr</a:t>
            </a:r>
            <a:r>
              <a:rPr lang="de-AT" sz="1600" dirty="0">
                <a:latin typeface="Calibri" pitchFamily="34" charset="0"/>
                <a:ea typeface="Calibri" pitchFamily="34" charset="0"/>
                <a:cs typeface="Times New Roman" pitchFamily="18" charset="0"/>
              </a:rPr>
              <a:t> 	and t</a:t>
            </a:r>
            <a:r>
              <a:rPr lang="de-AT" sz="1600" baseline="-25000" dirty="0">
                <a:latin typeface="Calibri" pitchFamily="34" charset="0"/>
                <a:ea typeface="Calibri" pitchFamily="34" charset="0"/>
                <a:cs typeface="Times New Roman" pitchFamily="18" charset="0"/>
              </a:rPr>
              <a:t>cool</a:t>
            </a:r>
            <a:endParaRPr lang="en-GB" sz="1600" dirty="0">
              <a:latin typeface="Constantia" pitchFamily="18" charset="0"/>
              <a:ea typeface="Calibri" pitchFamily="34" charset="0"/>
              <a:cs typeface="Times New Roman" pitchFamily="18" charset="0"/>
            </a:endParaRPr>
          </a:p>
          <a:p>
            <a:pPr eaLnBrk="1" hangingPunct="1"/>
            <a:r>
              <a:rPr lang="en-GB" sz="1600" dirty="0" err="1">
                <a:latin typeface="Constantia" pitchFamily="18" charset="0"/>
                <a:ea typeface="Calibri" pitchFamily="34" charset="0"/>
                <a:cs typeface="Times New Roman" pitchFamily="18" charset="0"/>
              </a:rPr>
              <a:t>t</a:t>
            </a:r>
            <a:r>
              <a:rPr lang="en-GB" sz="1600" baseline="-25000" dirty="0" err="1">
                <a:latin typeface="Constantia" pitchFamily="18" charset="0"/>
                <a:ea typeface="Calibri" pitchFamily="34" charset="0"/>
                <a:cs typeface="Times New Roman" pitchFamily="18" charset="0"/>
              </a:rPr>
              <a:t>irr</a:t>
            </a:r>
            <a:r>
              <a:rPr lang="en-GB" sz="1600" dirty="0">
                <a:latin typeface="Constantia" pitchFamily="18" charset="0"/>
                <a:ea typeface="Calibri" pitchFamily="34" charset="0"/>
                <a:cs typeface="Times New Roman" pitchFamily="18" charset="0"/>
              </a:rPr>
              <a:t>…	irradiation time</a:t>
            </a:r>
          </a:p>
          <a:p>
            <a:pPr eaLnBrk="1" hangingPunct="1"/>
            <a:r>
              <a:rPr lang="en-GB" sz="1600" dirty="0" err="1">
                <a:latin typeface="Constantia" pitchFamily="18" charset="0"/>
                <a:ea typeface="Calibri" pitchFamily="34" charset="0"/>
                <a:cs typeface="Times New Roman" pitchFamily="18" charset="0"/>
              </a:rPr>
              <a:t>t</a:t>
            </a:r>
            <a:r>
              <a:rPr lang="en-GB" sz="1600" baseline="-25000" dirty="0" err="1">
                <a:latin typeface="Constantia" pitchFamily="18" charset="0"/>
                <a:ea typeface="Calibri" pitchFamily="34" charset="0"/>
                <a:cs typeface="Times New Roman" pitchFamily="18" charset="0"/>
              </a:rPr>
              <a:t>cool</a:t>
            </a:r>
            <a:r>
              <a:rPr lang="en-GB" sz="1600" dirty="0">
                <a:latin typeface="Constantia" pitchFamily="18" charset="0"/>
                <a:ea typeface="Calibri" pitchFamily="34" charset="0"/>
                <a:cs typeface="Times New Roman" pitchFamily="18" charset="0"/>
              </a:rPr>
              <a:t>…	cooling time </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 y="3071813"/>
            <a:ext cx="5672138" cy="3706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8" y="2427288"/>
            <a:ext cx="5643562"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8" y="1397000"/>
            <a:ext cx="257175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6072188" y="4214813"/>
            <a:ext cx="13051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de-AT" sz="1800" i="1">
                <a:latin typeface="Calibri" pitchFamily="34" charset="0"/>
                <a:ea typeface="Calibri" pitchFamily="34" charset="0"/>
                <a:cs typeface="Times New Roman" pitchFamily="18" charset="0"/>
              </a:rPr>
              <a:t>A</a:t>
            </a:r>
            <a:r>
              <a:rPr lang="de-AT" sz="1800" i="1" baseline="-25000">
                <a:latin typeface="Calibri" pitchFamily="34" charset="0"/>
                <a:ea typeface="Calibri" pitchFamily="34" charset="0"/>
                <a:cs typeface="Times New Roman" pitchFamily="18" charset="0"/>
              </a:rPr>
              <a:t>i,max </a:t>
            </a:r>
            <a:r>
              <a:rPr lang="de-AT" sz="1800" i="1">
                <a:latin typeface="Constantia" pitchFamily="18" charset="0"/>
                <a:ea typeface="Calibri" pitchFamily="34" charset="0"/>
                <a:cs typeface="Times New Roman" pitchFamily="18" charset="0"/>
              </a:rPr>
              <a:t>≤ </a:t>
            </a:r>
            <a:r>
              <a:rPr lang="de-AT" sz="1800" i="1">
                <a:latin typeface="Calibri" pitchFamily="34" charset="0"/>
                <a:ea typeface="Calibri" pitchFamily="34" charset="0"/>
                <a:cs typeface="Times New Roman" pitchFamily="18" charset="0"/>
              </a:rPr>
              <a:t>P</a:t>
            </a:r>
            <a:r>
              <a:rPr lang="de-AT" sz="1800" i="1" baseline="-25000">
                <a:latin typeface="Calibri" pitchFamily="34" charset="0"/>
                <a:ea typeface="Calibri" pitchFamily="34" charset="0"/>
                <a:cs typeface="Times New Roman" pitchFamily="18" charset="0"/>
              </a:rPr>
              <a:t>i</a:t>
            </a:r>
            <a:r>
              <a:rPr lang="de-AT" sz="1800" i="1">
                <a:latin typeface="Calibri" pitchFamily="34" charset="0"/>
                <a:ea typeface="Calibri" pitchFamily="34" charset="0"/>
                <a:cs typeface="Times New Roman" pitchFamily="18" charset="0"/>
              </a:rPr>
              <a:t> ∙ I</a:t>
            </a:r>
            <a:r>
              <a:rPr lang="de-AT" sz="1800" i="1">
                <a:latin typeface="Constantia" pitchFamily="18" charset="0"/>
                <a:ea typeface="Calibri" pitchFamily="34" charset="0"/>
                <a:cs typeface="Times New Roman" pitchFamily="18" charset="0"/>
              </a:rPr>
              <a:t> </a:t>
            </a:r>
            <a:endParaRPr lang="en-GB" sz="1800" i="1" baseline="30000">
              <a:latin typeface="Constantia" pitchFamily="18" charset="0"/>
              <a:ea typeface="Calibri" pitchFamily="34" charset="0"/>
              <a:cs typeface="Times New Roman" pitchFamily="18" charset="0"/>
            </a:endParaRPr>
          </a:p>
        </p:txBody>
      </p:sp>
      <p:sp>
        <p:nvSpPr>
          <p:cNvPr id="9" name="TextBox 8"/>
          <p:cNvSpPr txBox="1">
            <a:spLocks noChangeArrowheads="1"/>
          </p:cNvSpPr>
          <p:nvPr/>
        </p:nvSpPr>
        <p:spPr bwMode="auto">
          <a:xfrm>
            <a:off x="5929313" y="3643313"/>
            <a:ext cx="2857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800" b="1">
                <a:latin typeface="Constantia" pitchFamily="18" charset="0"/>
              </a:rPr>
              <a:t>Build-up and decay</a:t>
            </a:r>
          </a:p>
        </p:txBody>
      </p:sp>
      <p:sp>
        <p:nvSpPr>
          <p:cNvPr id="10" name="TextBox 9"/>
          <p:cNvSpPr txBox="1">
            <a:spLocks noChangeArrowheads="1"/>
          </p:cNvSpPr>
          <p:nvPr/>
        </p:nvSpPr>
        <p:spPr bwMode="auto">
          <a:xfrm>
            <a:off x="6072188" y="4783138"/>
            <a:ext cx="2643187" cy="166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800">
                <a:latin typeface="Constantia" pitchFamily="18" charset="0"/>
              </a:rPr>
              <a:t>90% of A</a:t>
            </a:r>
            <a:r>
              <a:rPr lang="en-GB" sz="1800" baseline="-25000">
                <a:latin typeface="Constantia" pitchFamily="18" charset="0"/>
              </a:rPr>
              <a:t>i,max</a:t>
            </a:r>
            <a:r>
              <a:rPr lang="en-GB" sz="1800">
                <a:latin typeface="Constantia" pitchFamily="18" charset="0"/>
              </a:rPr>
              <a:t> are obtained after ~ 3.32∙t</a:t>
            </a:r>
            <a:r>
              <a:rPr lang="en-GB" sz="1800" baseline="-25000">
                <a:latin typeface="Constantia" pitchFamily="18" charset="0"/>
              </a:rPr>
              <a:t>1/2</a:t>
            </a:r>
          </a:p>
          <a:p>
            <a:pPr eaLnBrk="1" hangingPunct="1"/>
            <a:endParaRPr lang="en-GB" sz="1800" baseline="-25000">
              <a:latin typeface="Constantia" pitchFamily="18" charset="0"/>
            </a:endParaRPr>
          </a:p>
          <a:p>
            <a:pPr eaLnBrk="1" hangingPunct="1"/>
            <a:r>
              <a:rPr lang="en-GB" sz="1800">
                <a:latin typeface="Constantia" pitchFamily="18" charset="0"/>
              </a:rPr>
              <a:t>99% of A</a:t>
            </a:r>
            <a:r>
              <a:rPr lang="en-GB" sz="1800" baseline="-25000">
                <a:latin typeface="Constantia" pitchFamily="18" charset="0"/>
              </a:rPr>
              <a:t>i,max</a:t>
            </a:r>
            <a:r>
              <a:rPr lang="en-GB" sz="1800">
                <a:latin typeface="Constantia" pitchFamily="18" charset="0"/>
              </a:rPr>
              <a:t> are obtained after ~ 6.64∙t</a:t>
            </a:r>
            <a:r>
              <a:rPr lang="en-GB" sz="1800" baseline="-25000">
                <a:latin typeface="Constantia" pitchFamily="18" charset="0"/>
              </a:rPr>
              <a:t>1/2</a:t>
            </a:r>
          </a:p>
          <a:p>
            <a:pPr eaLnBrk="1" hangingPunct="1"/>
            <a:endParaRPr lang="en-GB" sz="1800">
              <a:latin typeface="Constantia" pitchFamily="18" charset="0"/>
            </a:endParaRPr>
          </a:p>
        </p:txBody>
      </p:sp>
      <p:cxnSp>
        <p:nvCxnSpPr>
          <p:cNvPr id="11" name="Straight Connector 10"/>
          <p:cNvCxnSpPr/>
          <p:nvPr/>
        </p:nvCxnSpPr>
        <p:spPr>
          <a:xfrm>
            <a:off x="6072188" y="4714875"/>
            <a:ext cx="25717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072188" y="5500688"/>
            <a:ext cx="25717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9375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par>
                          <p:cTn id="19" fill="hold">
                            <p:stCondLst>
                              <p:cond delay="500"/>
                            </p:stCondLst>
                            <p:childTnLst>
                              <p:par>
                                <p:cTn id="20" presetID="9"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500"/>
                                        <p:tgtEl>
                                          <p:spTgt spid="8"/>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ssolve">
                                      <p:cBhvr>
                                        <p:cTn id="28" dur="500"/>
                                        <p:tgtEl>
                                          <p:spTgt spid="10"/>
                                        </p:tgtEl>
                                      </p:cBhvr>
                                    </p:animEffect>
                                  </p:childTnLst>
                                </p:cTn>
                              </p:par>
                              <p:par>
                                <p:cTn id="29" presetID="9"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par>
                                <p:cTn id="32" presetID="9"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305800" cy="1143000"/>
          </a:xfrm>
          <a:ln>
            <a:miter lim="800000"/>
            <a:headEnd/>
            <a:tailEnd/>
          </a:ln>
        </p:spPr>
        <p:txBody>
          <a:bodyPr>
            <a:noAutofit/>
          </a:bodyPr>
          <a:lstStyle/>
          <a:p>
            <a:pPr algn="ctr" eaLnBrk="1" fontAlgn="auto" hangingPunct="1">
              <a:spcAft>
                <a:spcPts val="0"/>
              </a:spcAft>
              <a:defRPr/>
            </a:pPr>
            <a:r>
              <a:rPr lang="de-CH" sz="2400" b="1" dirty="0"/>
              <a:t>Calculation procedures to forecast activation and dose rates in high-energy accelerators </a:t>
            </a:r>
            <a:br>
              <a:rPr lang="de-CH" sz="2400" b="1" dirty="0"/>
            </a:br>
            <a:endParaRPr lang="en-US" sz="2400" b="1" dirty="0"/>
          </a:p>
        </p:txBody>
      </p:sp>
      <p:cxnSp>
        <p:nvCxnSpPr>
          <p:cNvPr id="5" name="Straight Arrow Connector 4"/>
          <p:cNvCxnSpPr>
            <a:endCxn id="10" idx="0"/>
          </p:cNvCxnSpPr>
          <p:nvPr/>
        </p:nvCxnSpPr>
        <p:spPr>
          <a:xfrm rot="16200000" flipH="1">
            <a:off x="4533901" y="1247775"/>
            <a:ext cx="2290762" cy="20716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2393157" y="1250156"/>
            <a:ext cx="2286000" cy="20716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a:spLocks noChangeArrowheads="1"/>
          </p:cNvSpPr>
          <p:nvPr/>
        </p:nvSpPr>
        <p:spPr bwMode="auto">
          <a:xfrm>
            <a:off x="1571625" y="3429000"/>
            <a:ext cx="17859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800">
                <a:solidFill>
                  <a:prstClr val="black"/>
                </a:solidFill>
                <a:latin typeface="Constantia" pitchFamily="18" charset="0"/>
              </a:rPr>
              <a:t>Analytic method</a:t>
            </a:r>
          </a:p>
        </p:txBody>
      </p:sp>
      <p:sp>
        <p:nvSpPr>
          <p:cNvPr id="10" name="TextBox 9"/>
          <p:cNvSpPr txBox="1">
            <a:spLocks noChangeArrowheads="1"/>
          </p:cNvSpPr>
          <p:nvPr/>
        </p:nvSpPr>
        <p:spPr bwMode="auto">
          <a:xfrm>
            <a:off x="5500688" y="3429000"/>
            <a:ext cx="24288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1800">
                <a:solidFill>
                  <a:prstClr val="black"/>
                </a:solidFill>
                <a:latin typeface="Constantia" pitchFamily="18" charset="0"/>
              </a:rPr>
              <a:t>Full Monte Carlo calculation</a:t>
            </a:r>
          </a:p>
        </p:txBody>
      </p:sp>
      <p:sp>
        <p:nvSpPr>
          <p:cNvPr id="3" name="Slide Number Placeholder 2"/>
          <p:cNvSpPr>
            <a:spLocks noGrp="1"/>
          </p:cNvSpPr>
          <p:nvPr>
            <p:ph type="sldNum" sz="quarter" idx="12"/>
          </p:nvPr>
        </p:nvSpPr>
        <p:spPr/>
        <p:txBody>
          <a:bodyPr/>
          <a:lstStyle/>
          <a:p>
            <a:pPr>
              <a:defRPr/>
            </a:pPr>
            <a:fld id="{C632ED1E-664D-42E0-B1FF-F0618A3E1E17}" type="slidenum">
              <a:rPr lang="en-US" smtClean="0">
                <a:solidFill>
                  <a:srgbClr val="04617B">
                    <a:shade val="90000"/>
                  </a:srgbClr>
                </a:solidFill>
              </a:rPr>
              <a:pPr>
                <a:defRPr/>
              </a:pPr>
              <a:t>71</a:t>
            </a:fld>
            <a:endParaRPr lang="en-US">
              <a:solidFill>
                <a:srgbClr val="04617B">
                  <a:shade val="90000"/>
                </a:srgbClr>
              </a:solidFill>
            </a:endParaRPr>
          </a:p>
        </p:txBody>
      </p:sp>
    </p:spTree>
    <p:extLst>
      <p:ext uri="{BB962C8B-B14F-4D97-AF65-F5344CB8AC3E}">
        <p14:creationId xmlns:p14="http://schemas.microsoft.com/office/powerpoint/2010/main" val="41663386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nodeType="afterGroup">
                            <p:stCondLst>
                              <p:cond delay="500"/>
                            </p:stCondLst>
                            <p:childTnLst>
                              <p:par>
                                <p:cTn id="12" presetID="9"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dissolve">
                                      <p:cBhvr>
                                        <p:cTn id="14" dur="500"/>
                                        <p:tgtEl>
                                          <p:spTgt spid="8"/>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2875" y="857250"/>
            <a:ext cx="4929188" cy="1428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14339" name="TextBox 2"/>
          <p:cNvSpPr txBox="1">
            <a:spLocks noChangeArrowheads="1"/>
          </p:cNvSpPr>
          <p:nvPr/>
        </p:nvSpPr>
        <p:spPr bwMode="auto">
          <a:xfrm>
            <a:off x="1928813" y="285750"/>
            <a:ext cx="51435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b="1">
                <a:solidFill>
                  <a:prstClr val="black"/>
                </a:solidFill>
                <a:latin typeface="Constantia" pitchFamily="18" charset="0"/>
              </a:rPr>
              <a:t>Analytic methods</a:t>
            </a:r>
          </a:p>
        </p:txBody>
      </p:sp>
      <p:sp>
        <p:nvSpPr>
          <p:cNvPr id="4" name="TextBox 3"/>
          <p:cNvSpPr txBox="1">
            <a:spLocks noChangeArrowheads="1"/>
          </p:cNvSpPr>
          <p:nvPr/>
        </p:nvSpPr>
        <p:spPr bwMode="auto">
          <a:xfrm>
            <a:off x="142875" y="2500313"/>
            <a:ext cx="7786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800" b="1">
                <a:solidFill>
                  <a:prstClr val="black"/>
                </a:solidFill>
                <a:latin typeface="Constantia" pitchFamily="18" charset="0"/>
              </a:rPr>
              <a:t>Required input parameters</a:t>
            </a:r>
            <a:r>
              <a:rPr lang="en-GB" sz="1800">
                <a:solidFill>
                  <a:prstClr val="black"/>
                </a:solidFill>
                <a:latin typeface="Constantia" pitchFamily="18" charset="0"/>
              </a:rPr>
              <a:t>:</a:t>
            </a:r>
          </a:p>
          <a:p>
            <a:pPr lvl="1" eaLnBrk="1" hangingPunct="1">
              <a:buFont typeface="Arial" pitchFamily="34" charset="0"/>
              <a:buChar char="•"/>
            </a:pPr>
            <a:r>
              <a:rPr lang="en-GB" sz="1800">
                <a:solidFill>
                  <a:prstClr val="black"/>
                </a:solidFill>
                <a:latin typeface="Constantia" pitchFamily="18" charset="0"/>
              </a:rPr>
              <a:t> Track length spectra for all relevant particle types, </a:t>
            </a:r>
            <a:r>
              <a:rPr lang="en-GB" sz="1800">
                <a:solidFill>
                  <a:prstClr val="black"/>
                </a:solidFill>
                <a:latin typeface="Symbol" pitchFamily="18" charset="2"/>
              </a:rPr>
              <a:t>L</a:t>
            </a:r>
            <a:r>
              <a:rPr lang="en-GB" sz="1800" baseline="-25000">
                <a:solidFill>
                  <a:prstClr val="black"/>
                </a:solidFill>
                <a:latin typeface="Constantia" pitchFamily="18" charset="0"/>
              </a:rPr>
              <a:t>k</a:t>
            </a:r>
            <a:r>
              <a:rPr lang="en-GB" sz="1800">
                <a:solidFill>
                  <a:prstClr val="black"/>
                </a:solidFill>
                <a:latin typeface="Constantia" pitchFamily="18" charset="0"/>
              </a:rPr>
              <a:t>(E)</a:t>
            </a:r>
          </a:p>
          <a:p>
            <a:pPr lvl="1" eaLnBrk="1" hangingPunct="1">
              <a:buFont typeface="Arial" pitchFamily="34" charset="0"/>
              <a:buChar char="•"/>
            </a:pPr>
            <a:r>
              <a:rPr lang="en-GB" sz="1800">
                <a:solidFill>
                  <a:prstClr val="black"/>
                </a:solidFill>
                <a:latin typeface="Constantia" pitchFamily="18" charset="0"/>
              </a:rPr>
              <a:t> Cross sections for radio nuclide production </a:t>
            </a:r>
            <a:r>
              <a:rPr lang="en-GB" sz="1800">
                <a:solidFill>
                  <a:prstClr val="black"/>
                </a:solidFill>
                <a:latin typeface="Symbol" pitchFamily="18" charset="2"/>
              </a:rPr>
              <a:t>s</a:t>
            </a:r>
            <a:r>
              <a:rPr lang="en-GB" sz="1800" baseline="-25000">
                <a:solidFill>
                  <a:prstClr val="black"/>
                </a:solidFill>
                <a:latin typeface="Constantia" pitchFamily="18" charset="0"/>
              </a:rPr>
              <a:t>i,j,k</a:t>
            </a:r>
          </a:p>
          <a:p>
            <a:pPr lvl="1" eaLnBrk="1" hangingPunct="1">
              <a:buFont typeface="Arial" pitchFamily="34" charset="0"/>
              <a:buChar char="•"/>
            </a:pPr>
            <a:r>
              <a:rPr lang="en-GB" sz="1800">
                <a:solidFill>
                  <a:prstClr val="black"/>
                </a:solidFill>
                <a:latin typeface="Constantia" pitchFamily="18" charset="0"/>
              </a:rPr>
              <a:t> Irradiation and cooling history</a:t>
            </a:r>
          </a:p>
        </p:txBody>
      </p:sp>
      <p:pic>
        <p:nvPicPr>
          <p:cNvPr id="6" name="Picture 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5750" y="990600"/>
            <a:ext cx="3000375"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5" y="1847850"/>
            <a:ext cx="492918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a:spLocks noChangeArrowheads="1"/>
          </p:cNvSpPr>
          <p:nvPr/>
        </p:nvSpPr>
        <p:spPr bwMode="auto">
          <a:xfrm>
            <a:off x="6429375" y="1204913"/>
            <a:ext cx="20002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800">
                <a:solidFill>
                  <a:prstClr val="black"/>
                </a:solidFill>
                <a:latin typeface="Constantia" pitchFamily="18" charset="0"/>
              </a:rPr>
              <a:t>Analytical estimate of activation</a:t>
            </a:r>
          </a:p>
        </p:txBody>
      </p:sp>
      <p:grpSp>
        <p:nvGrpSpPr>
          <p:cNvPr id="2" name="Group 9"/>
          <p:cNvGrpSpPr>
            <a:grpSpLocks/>
          </p:cNvGrpSpPr>
          <p:nvPr/>
        </p:nvGrpSpPr>
        <p:grpSpPr bwMode="auto">
          <a:xfrm>
            <a:off x="5000625" y="704850"/>
            <a:ext cx="1143000" cy="1568450"/>
            <a:chOff x="5000628" y="704366"/>
            <a:chExt cx="1143008" cy="1569660"/>
          </a:xfrm>
        </p:grpSpPr>
        <p:sp>
          <p:nvSpPr>
            <p:cNvPr id="14346" name="TextBox 14"/>
            <p:cNvSpPr txBox="1">
              <a:spLocks noChangeArrowheads="1"/>
            </p:cNvSpPr>
            <p:nvPr/>
          </p:nvSpPr>
          <p:spPr bwMode="auto">
            <a:xfrm>
              <a:off x="5000628" y="704366"/>
              <a:ext cx="42862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9600">
                  <a:solidFill>
                    <a:prstClr val="black"/>
                  </a:solidFill>
                  <a:latin typeface="Constantia" pitchFamily="18" charset="0"/>
                </a:rPr>
                <a:t>}</a:t>
              </a:r>
            </a:p>
          </p:txBody>
        </p:sp>
        <p:cxnSp>
          <p:nvCxnSpPr>
            <p:cNvPr id="17" name="Straight Arrow Connector 16"/>
            <p:cNvCxnSpPr/>
            <p:nvPr/>
          </p:nvCxnSpPr>
          <p:spPr>
            <a:xfrm>
              <a:off x="5429256" y="1560689"/>
              <a:ext cx="714380" cy="1588"/>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42875" y="3643313"/>
            <a:ext cx="4357688" cy="2586037"/>
          </a:xfrm>
          <a:prstGeom prst="rect">
            <a:avLst/>
          </a:prstGeom>
          <a:noFill/>
        </p:spPr>
        <p:txBody>
          <a:bodyPr>
            <a:spAutoFit/>
          </a:bodyPr>
          <a:lstStyle/>
          <a:p>
            <a:pPr eaLnBrk="1" fontAlgn="auto" hangingPunct="1">
              <a:spcBef>
                <a:spcPts val="0"/>
              </a:spcBef>
              <a:spcAft>
                <a:spcPts val="0"/>
              </a:spcAft>
              <a:defRPr/>
            </a:pPr>
            <a:r>
              <a:rPr lang="en-GB" sz="1800" b="1" dirty="0">
                <a:solidFill>
                  <a:prstClr val="black"/>
                </a:solidFill>
                <a:latin typeface="Constantia"/>
              </a:rPr>
              <a:t>Pro:</a:t>
            </a:r>
          </a:p>
          <a:p>
            <a:pPr marL="180975" indent="-180975" eaLnBrk="1" fontAlgn="auto" hangingPunct="1">
              <a:spcBef>
                <a:spcPts val="0"/>
              </a:spcBef>
              <a:spcAft>
                <a:spcPts val="0"/>
              </a:spcAft>
              <a:buFont typeface="Arial" pitchFamily="34" charset="0"/>
              <a:buChar char="•"/>
              <a:defRPr/>
            </a:pPr>
            <a:r>
              <a:rPr lang="en-GB" sz="1800" dirty="0">
                <a:solidFill>
                  <a:prstClr val="black"/>
                </a:solidFill>
                <a:latin typeface="Constantia"/>
              </a:rPr>
              <a:t>Fast activation result if input parameters are available</a:t>
            </a:r>
          </a:p>
          <a:p>
            <a:pPr eaLnBrk="1" fontAlgn="auto" hangingPunct="1">
              <a:spcBef>
                <a:spcPts val="0"/>
              </a:spcBef>
              <a:spcAft>
                <a:spcPts val="0"/>
              </a:spcAft>
              <a:buFont typeface="Arial" pitchFamily="34" charset="0"/>
              <a:buChar char="•"/>
              <a:defRPr/>
            </a:pPr>
            <a:endParaRPr lang="en-GB" sz="1800" dirty="0">
              <a:solidFill>
                <a:prstClr val="black"/>
              </a:solidFill>
              <a:latin typeface="Constantia"/>
            </a:endParaRPr>
          </a:p>
          <a:p>
            <a:pPr eaLnBrk="1" fontAlgn="auto" hangingPunct="1">
              <a:spcBef>
                <a:spcPts val="0"/>
              </a:spcBef>
              <a:spcAft>
                <a:spcPts val="0"/>
              </a:spcAft>
              <a:defRPr/>
            </a:pPr>
            <a:r>
              <a:rPr lang="en-GB" sz="1800" b="1" dirty="0">
                <a:solidFill>
                  <a:prstClr val="black"/>
                </a:solidFill>
                <a:latin typeface="Constantia"/>
              </a:rPr>
              <a:t>Cons:</a:t>
            </a:r>
          </a:p>
          <a:p>
            <a:pPr marL="180975" indent="-180975" eaLnBrk="1" fontAlgn="auto" hangingPunct="1">
              <a:spcBef>
                <a:spcPts val="0"/>
              </a:spcBef>
              <a:spcAft>
                <a:spcPts val="0"/>
              </a:spcAft>
              <a:buFont typeface="Arial" pitchFamily="34" charset="0"/>
              <a:buChar char="•"/>
              <a:defRPr/>
            </a:pPr>
            <a:r>
              <a:rPr lang="en-GB" sz="1800" dirty="0">
                <a:solidFill>
                  <a:prstClr val="black"/>
                </a:solidFill>
                <a:latin typeface="Constantia"/>
              </a:rPr>
              <a:t>Track length of various particles fields are required (very often Monte Carlo results)  </a:t>
            </a:r>
          </a:p>
          <a:p>
            <a:pPr marL="180975" indent="-180975" eaLnBrk="1" fontAlgn="auto" hangingPunct="1">
              <a:spcBef>
                <a:spcPts val="0"/>
              </a:spcBef>
              <a:spcAft>
                <a:spcPts val="0"/>
              </a:spcAft>
              <a:buFont typeface="Arial" pitchFamily="34" charset="0"/>
              <a:buChar char="•"/>
              <a:defRPr/>
            </a:pPr>
            <a:r>
              <a:rPr lang="en-GB" sz="1800" dirty="0">
                <a:solidFill>
                  <a:prstClr val="black"/>
                </a:solidFill>
                <a:latin typeface="Constantia"/>
              </a:rPr>
              <a:t>Only rough dose rate estimate without self shielding effects </a:t>
            </a:r>
          </a:p>
        </p:txBody>
      </p:sp>
      <p:sp>
        <p:nvSpPr>
          <p:cNvPr id="3" name="Slide Number Placeholder 2"/>
          <p:cNvSpPr>
            <a:spLocks noGrp="1"/>
          </p:cNvSpPr>
          <p:nvPr>
            <p:ph type="sldNum" sz="quarter" idx="12"/>
          </p:nvPr>
        </p:nvSpPr>
        <p:spPr/>
        <p:txBody>
          <a:bodyPr/>
          <a:lstStyle/>
          <a:p>
            <a:pPr>
              <a:defRPr/>
            </a:pPr>
            <a:fld id="{C632ED1E-664D-42E0-B1FF-F0618A3E1E17}" type="slidenum">
              <a:rPr lang="en-US" smtClean="0">
                <a:solidFill>
                  <a:srgbClr val="04617B">
                    <a:shade val="90000"/>
                  </a:srgbClr>
                </a:solidFill>
              </a:rPr>
              <a:pPr>
                <a:defRPr/>
              </a:pPr>
              <a:t>72</a:t>
            </a:fld>
            <a:endParaRPr lang="en-US">
              <a:solidFill>
                <a:srgbClr val="04617B">
                  <a:shade val="90000"/>
                </a:srgbClr>
              </a:solidFill>
            </a:endParaRPr>
          </a:p>
        </p:txBody>
      </p:sp>
    </p:spTree>
    <p:extLst>
      <p:ext uri="{BB962C8B-B14F-4D97-AF65-F5344CB8AC3E}">
        <p14:creationId xmlns:p14="http://schemas.microsoft.com/office/powerpoint/2010/main" val="33349123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par>
                          <p:cTn id="14" fill="hold" nodeType="afterGroup">
                            <p:stCondLst>
                              <p:cond delay="5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nodeType="afterGroup">
                            <p:stCondLst>
                              <p:cond delay="1000"/>
                            </p:stCondLst>
                            <p:childTnLst>
                              <p:par>
                                <p:cTn id="19" presetID="9"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dissolve">
                                      <p:cBhvr>
                                        <p:cTn id="21" dur="500"/>
                                        <p:tgtEl>
                                          <p:spTgt spid="1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dissolve">
                                      <p:cBhvr>
                                        <p:cTn id="26" dur="500"/>
                                        <p:tgtEl>
                                          <p:spTgt spid="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up)">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14" grpId="0"/>
      <p:bldP spid="1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2286000" y="6000750"/>
            <a:ext cx="4143375" cy="357188"/>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1" name="Rectangle 60"/>
          <p:cNvSpPr/>
          <p:nvPr/>
        </p:nvSpPr>
        <p:spPr>
          <a:xfrm>
            <a:off x="2286000" y="3571875"/>
            <a:ext cx="4143375" cy="357188"/>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2" name="Rectangle 61"/>
          <p:cNvSpPr/>
          <p:nvPr/>
        </p:nvSpPr>
        <p:spPr>
          <a:xfrm>
            <a:off x="6429375" y="3571875"/>
            <a:ext cx="285750" cy="2786063"/>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63" name="Rectangle 62"/>
          <p:cNvSpPr/>
          <p:nvPr/>
        </p:nvSpPr>
        <p:spPr>
          <a:xfrm>
            <a:off x="5000625" y="4071938"/>
            <a:ext cx="928688" cy="428625"/>
          </a:xfrm>
          <a:prstGeom prst="rect">
            <a:avLst/>
          </a:prstGeom>
          <a:solidFill>
            <a:schemeClr val="tx2">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15366" name="Rectangle 1"/>
          <p:cNvSpPr>
            <a:spLocks noChangeArrowheads="1"/>
          </p:cNvSpPr>
          <p:nvPr/>
        </p:nvSpPr>
        <p:spPr bwMode="auto">
          <a:xfrm>
            <a:off x="1481138" y="214313"/>
            <a:ext cx="6189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de-CH" b="1">
                <a:solidFill>
                  <a:prstClr val="black"/>
                </a:solidFill>
                <a:latin typeface="Constantia" pitchFamily="18" charset="0"/>
                <a:cs typeface="Arial" pitchFamily="34" charset="0"/>
              </a:rPr>
              <a:t>Full Monte Carlo calculation of activation</a:t>
            </a:r>
            <a:endParaRPr lang="en-US" b="1">
              <a:solidFill>
                <a:prstClr val="black"/>
              </a:solidFill>
              <a:latin typeface="Constantia" pitchFamily="18" charset="0"/>
              <a:cs typeface="Arial" pitchFamily="34" charset="0"/>
            </a:endParaRPr>
          </a:p>
        </p:txBody>
      </p:sp>
      <p:sp>
        <p:nvSpPr>
          <p:cNvPr id="32" name="Rectangle 31"/>
          <p:cNvSpPr/>
          <p:nvPr/>
        </p:nvSpPr>
        <p:spPr>
          <a:xfrm>
            <a:off x="3462338" y="4962525"/>
            <a:ext cx="571500" cy="71438"/>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cxnSp>
        <p:nvCxnSpPr>
          <p:cNvPr id="38" name="Straight Arrow Connector 37"/>
          <p:cNvCxnSpPr/>
          <p:nvPr/>
        </p:nvCxnSpPr>
        <p:spPr>
          <a:xfrm>
            <a:off x="2500313" y="5000625"/>
            <a:ext cx="1000125"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 99"/>
          <p:cNvGrpSpPr>
            <a:grpSpLocks/>
          </p:cNvGrpSpPr>
          <p:nvPr/>
        </p:nvGrpSpPr>
        <p:grpSpPr bwMode="auto">
          <a:xfrm>
            <a:off x="2286000" y="3714750"/>
            <a:ext cx="4214813" cy="2500313"/>
            <a:chOff x="2285984" y="1928802"/>
            <a:chExt cx="4214842" cy="2500330"/>
          </a:xfrm>
        </p:grpSpPr>
        <p:cxnSp>
          <p:nvCxnSpPr>
            <p:cNvPr id="40" name="Straight Connector 39"/>
            <p:cNvCxnSpPr/>
            <p:nvPr/>
          </p:nvCxnSpPr>
          <p:spPr>
            <a:xfrm rot="10800000" flipV="1">
              <a:off x="3533768" y="2428868"/>
              <a:ext cx="1824051" cy="747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0800000" flipV="1">
              <a:off x="3643306" y="2786058"/>
              <a:ext cx="2857520" cy="42862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714744" y="3214686"/>
              <a:ext cx="2786082" cy="3571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609968" y="3252786"/>
              <a:ext cx="1890726" cy="110490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0800000">
              <a:off x="2285984" y="2786058"/>
              <a:ext cx="1285884" cy="428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6200000" flipH="1">
              <a:off x="3107522" y="3607594"/>
              <a:ext cx="1214446" cy="428628"/>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flipH="1" flipV="1">
              <a:off x="3286116" y="2357431"/>
              <a:ext cx="1214445" cy="50006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flipH="1" flipV="1">
              <a:off x="4431506" y="1926420"/>
              <a:ext cx="533404" cy="1966927"/>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695694" y="3219449"/>
              <a:ext cx="2805132" cy="85249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2543162" y="3309936"/>
              <a:ext cx="1147770" cy="947744"/>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526625" y="3312317"/>
              <a:ext cx="1066807" cy="88106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3648068" y="1928802"/>
              <a:ext cx="1709750" cy="1271597"/>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flipH="1" flipV="1">
              <a:off x="3050370" y="2512213"/>
              <a:ext cx="1176345" cy="152401"/>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 name="Group 96"/>
          <p:cNvGrpSpPr>
            <a:grpSpLocks/>
          </p:cNvGrpSpPr>
          <p:nvPr/>
        </p:nvGrpSpPr>
        <p:grpSpPr bwMode="auto">
          <a:xfrm>
            <a:off x="2571750" y="3714750"/>
            <a:ext cx="3975100" cy="2546350"/>
            <a:chOff x="2571736" y="1928802"/>
            <a:chExt cx="3974809" cy="2546049"/>
          </a:xfrm>
        </p:grpSpPr>
        <p:sp>
          <p:nvSpPr>
            <p:cNvPr id="83" name="Oval 82"/>
            <p:cNvSpPr/>
            <p:nvPr/>
          </p:nvSpPr>
          <p:spPr>
            <a:xfrm>
              <a:off x="3714652" y="2000232"/>
              <a:ext cx="46035" cy="46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84" name="Oval 83"/>
            <p:cNvSpPr/>
            <p:nvPr/>
          </p:nvSpPr>
          <p:spPr>
            <a:xfrm>
              <a:off x="4143246" y="1928802"/>
              <a:ext cx="46035" cy="4603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85" name="Oval 84"/>
            <p:cNvSpPr/>
            <p:nvPr/>
          </p:nvSpPr>
          <p:spPr>
            <a:xfrm>
              <a:off x="5357595" y="1928802"/>
              <a:ext cx="46034" cy="4603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86" name="Oval 85"/>
            <p:cNvSpPr/>
            <p:nvPr/>
          </p:nvSpPr>
          <p:spPr>
            <a:xfrm>
              <a:off x="5357595" y="2357376"/>
              <a:ext cx="46034" cy="4603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87" name="Oval 86"/>
            <p:cNvSpPr/>
            <p:nvPr/>
          </p:nvSpPr>
          <p:spPr>
            <a:xfrm>
              <a:off x="5714756" y="2571664"/>
              <a:ext cx="46035" cy="46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88" name="Oval 87"/>
            <p:cNvSpPr/>
            <p:nvPr/>
          </p:nvSpPr>
          <p:spPr>
            <a:xfrm>
              <a:off x="6500511" y="2714522"/>
              <a:ext cx="46034" cy="46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89" name="Oval 88"/>
            <p:cNvSpPr/>
            <p:nvPr/>
          </p:nvSpPr>
          <p:spPr>
            <a:xfrm>
              <a:off x="3928950" y="4428819"/>
              <a:ext cx="46034" cy="46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90" name="Oval 89"/>
            <p:cNvSpPr/>
            <p:nvPr/>
          </p:nvSpPr>
          <p:spPr>
            <a:xfrm>
              <a:off x="5500460" y="4357390"/>
              <a:ext cx="46034" cy="4603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91" name="Oval 90"/>
            <p:cNvSpPr/>
            <p:nvPr/>
          </p:nvSpPr>
          <p:spPr>
            <a:xfrm>
              <a:off x="6500511" y="3500241"/>
              <a:ext cx="46034" cy="4603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92" name="Oval 91"/>
            <p:cNvSpPr/>
            <p:nvPr/>
          </p:nvSpPr>
          <p:spPr>
            <a:xfrm>
              <a:off x="4500408" y="4285961"/>
              <a:ext cx="46034" cy="46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93" name="Oval 92"/>
            <p:cNvSpPr/>
            <p:nvPr/>
          </p:nvSpPr>
          <p:spPr>
            <a:xfrm>
              <a:off x="2571736" y="4311358"/>
              <a:ext cx="46035" cy="46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94" name="Oval 93"/>
            <p:cNvSpPr/>
            <p:nvPr/>
          </p:nvSpPr>
          <p:spPr>
            <a:xfrm>
              <a:off x="3500356" y="3214525"/>
              <a:ext cx="46034" cy="4603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95" name="Oval 94"/>
            <p:cNvSpPr/>
            <p:nvPr/>
          </p:nvSpPr>
          <p:spPr>
            <a:xfrm>
              <a:off x="3714652" y="3168493"/>
              <a:ext cx="46035" cy="46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sp>
          <p:nvSpPr>
            <p:cNvPr id="96" name="Oval 95"/>
            <p:cNvSpPr/>
            <p:nvPr/>
          </p:nvSpPr>
          <p:spPr>
            <a:xfrm>
              <a:off x="3928950" y="3168493"/>
              <a:ext cx="46034" cy="46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prstClr val="white"/>
                </a:solidFill>
              </a:endParaRPr>
            </a:p>
          </p:txBody>
        </p:sp>
      </p:grpSp>
      <p:sp>
        <p:nvSpPr>
          <p:cNvPr id="101" name="TextBox 100"/>
          <p:cNvSpPr txBox="1">
            <a:spLocks noChangeArrowheads="1"/>
          </p:cNvSpPr>
          <p:nvPr/>
        </p:nvSpPr>
        <p:spPr bwMode="auto">
          <a:xfrm>
            <a:off x="285750" y="2139950"/>
            <a:ext cx="84296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e-CH" sz="1800" b="1" dirty="0" err="1">
                <a:solidFill>
                  <a:prstClr val="black"/>
                </a:solidFill>
                <a:latin typeface="Constantia" pitchFamily="18" charset="0"/>
              </a:rPr>
              <a:t>Procedure</a:t>
            </a:r>
            <a:r>
              <a:rPr lang="de-CH" sz="1800" b="1" dirty="0">
                <a:solidFill>
                  <a:prstClr val="black"/>
                </a:solidFill>
                <a:latin typeface="Constantia" pitchFamily="18" charset="0"/>
              </a:rPr>
              <a:t> </a:t>
            </a:r>
            <a:r>
              <a:rPr lang="de-CH" sz="1800" b="1" dirty="0" err="1">
                <a:solidFill>
                  <a:prstClr val="black"/>
                </a:solidFill>
                <a:latin typeface="Constantia" pitchFamily="18" charset="0"/>
              </a:rPr>
              <a:t>inside</a:t>
            </a:r>
            <a:r>
              <a:rPr lang="de-CH" sz="1800" b="1" dirty="0">
                <a:solidFill>
                  <a:prstClr val="black"/>
                </a:solidFill>
                <a:latin typeface="Constantia" pitchFamily="18" charset="0"/>
              </a:rPr>
              <a:t> </a:t>
            </a:r>
            <a:r>
              <a:rPr lang="de-CH" sz="1800" b="1" dirty="0" err="1">
                <a:solidFill>
                  <a:prstClr val="black"/>
                </a:solidFill>
                <a:latin typeface="Constantia" pitchFamily="18" charset="0"/>
              </a:rPr>
              <a:t>code</a:t>
            </a:r>
            <a:r>
              <a:rPr lang="de-CH" sz="1800" b="1" dirty="0">
                <a:solidFill>
                  <a:prstClr val="black"/>
                </a:solidFill>
                <a:latin typeface="Constantia" pitchFamily="18" charset="0"/>
              </a:rPr>
              <a:t>:</a:t>
            </a:r>
          </a:p>
          <a:p>
            <a:pPr eaLnBrk="1" hangingPunct="1"/>
            <a:r>
              <a:rPr lang="de-CH" sz="1800" dirty="0">
                <a:solidFill>
                  <a:prstClr val="black"/>
                </a:solidFill>
                <a:latin typeface="Constantia" pitchFamily="18" charset="0"/>
              </a:rPr>
              <a:t>1) Simulation of </a:t>
            </a:r>
            <a:r>
              <a:rPr lang="de-CH" sz="1800" dirty="0" err="1">
                <a:solidFill>
                  <a:prstClr val="black"/>
                </a:solidFill>
                <a:latin typeface="Constantia" pitchFamily="18" charset="0"/>
              </a:rPr>
              <a:t>particle</a:t>
            </a:r>
            <a:r>
              <a:rPr lang="de-CH" sz="1800" dirty="0">
                <a:solidFill>
                  <a:prstClr val="black"/>
                </a:solidFill>
                <a:latin typeface="Constantia" pitchFamily="18" charset="0"/>
              </a:rPr>
              <a:t> </a:t>
            </a:r>
            <a:r>
              <a:rPr lang="de-CH" sz="1800" dirty="0" err="1">
                <a:solidFill>
                  <a:prstClr val="black"/>
                </a:solidFill>
                <a:latin typeface="Constantia" pitchFamily="18" charset="0"/>
              </a:rPr>
              <a:t>cascade</a:t>
            </a:r>
            <a:r>
              <a:rPr lang="de-CH" sz="1800" dirty="0">
                <a:solidFill>
                  <a:prstClr val="black"/>
                </a:solidFill>
                <a:latin typeface="Constantia" pitchFamily="18" charset="0"/>
              </a:rPr>
              <a:t> and isotope </a:t>
            </a:r>
            <a:r>
              <a:rPr lang="de-CH" sz="1800" dirty="0" err="1">
                <a:solidFill>
                  <a:prstClr val="black"/>
                </a:solidFill>
                <a:latin typeface="Constantia" pitchFamily="18" charset="0"/>
              </a:rPr>
              <a:t>production</a:t>
            </a:r>
            <a:r>
              <a:rPr lang="de-CH" sz="1800" dirty="0">
                <a:solidFill>
                  <a:prstClr val="black"/>
                </a:solidFill>
                <a:latin typeface="Constantia" pitchFamily="18" charset="0"/>
              </a:rPr>
              <a:t> </a:t>
            </a:r>
            <a:r>
              <a:rPr lang="de-CH" sz="1800" dirty="0" err="1">
                <a:solidFill>
                  <a:prstClr val="black"/>
                </a:solidFill>
                <a:latin typeface="Constantia" pitchFamily="18" charset="0"/>
              </a:rPr>
              <a:t>around</a:t>
            </a:r>
            <a:r>
              <a:rPr lang="de-CH" sz="1800" dirty="0">
                <a:solidFill>
                  <a:prstClr val="black"/>
                </a:solidFill>
                <a:latin typeface="Constantia" pitchFamily="18" charset="0"/>
              </a:rPr>
              <a:t> beam </a:t>
            </a:r>
            <a:r>
              <a:rPr lang="de-CH" sz="1800" dirty="0" err="1">
                <a:solidFill>
                  <a:prstClr val="black"/>
                </a:solidFill>
                <a:latin typeface="Constantia" pitchFamily="18" charset="0"/>
              </a:rPr>
              <a:t>impact</a:t>
            </a:r>
            <a:r>
              <a:rPr lang="de-CH" sz="1800" dirty="0">
                <a:solidFill>
                  <a:prstClr val="black"/>
                </a:solidFill>
                <a:latin typeface="Constantia" pitchFamily="18" charset="0"/>
              </a:rPr>
              <a:t> </a:t>
            </a:r>
            <a:r>
              <a:rPr lang="de-CH" sz="1800" dirty="0" err="1">
                <a:solidFill>
                  <a:prstClr val="black"/>
                </a:solidFill>
                <a:latin typeface="Constantia" pitchFamily="18" charset="0"/>
              </a:rPr>
              <a:t>point</a:t>
            </a:r>
            <a:endParaRPr lang="en-US" sz="1800" dirty="0">
              <a:solidFill>
                <a:prstClr val="black"/>
              </a:solidFill>
              <a:latin typeface="Constantia" pitchFamily="18" charset="0"/>
            </a:endParaRPr>
          </a:p>
        </p:txBody>
      </p:sp>
      <p:sp>
        <p:nvSpPr>
          <p:cNvPr id="102" name="TextBox 101"/>
          <p:cNvSpPr txBox="1">
            <a:spLocks noChangeArrowheads="1"/>
          </p:cNvSpPr>
          <p:nvPr/>
        </p:nvSpPr>
        <p:spPr bwMode="auto">
          <a:xfrm>
            <a:off x="285750" y="2782888"/>
            <a:ext cx="81438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e-CH" sz="1800">
                <a:solidFill>
                  <a:prstClr val="black"/>
                </a:solidFill>
                <a:latin typeface="Constantia" pitchFamily="18" charset="0"/>
              </a:rPr>
              <a:t>2) Radiation emerging from radio-isotopes are further transported to calculate dose rate in the surroundings of activated material</a:t>
            </a:r>
            <a:endParaRPr lang="en-US" sz="1800">
              <a:solidFill>
                <a:prstClr val="black"/>
              </a:solidFill>
              <a:latin typeface="Constantia" pitchFamily="18" charset="0"/>
            </a:endParaRPr>
          </a:p>
        </p:txBody>
      </p:sp>
      <p:sp>
        <p:nvSpPr>
          <p:cNvPr id="53" name="TextBox 52"/>
          <p:cNvSpPr txBox="1">
            <a:spLocks noChangeArrowheads="1"/>
          </p:cNvSpPr>
          <p:nvPr/>
        </p:nvSpPr>
        <p:spPr bwMode="auto">
          <a:xfrm>
            <a:off x="308768" y="910804"/>
            <a:ext cx="7286625" cy="1200150"/>
          </a:xfrm>
          <a:prstGeom prst="rect">
            <a:avLst/>
          </a:prstGeom>
          <a:noFill/>
          <a:ln w="9525">
            <a:noFill/>
            <a:miter lim="800000"/>
            <a:headEnd/>
            <a:tailEnd/>
          </a:ln>
        </p:spPr>
        <p:txBody>
          <a:bodyPr>
            <a:spAutoFit/>
          </a:bodyPr>
          <a:lstStyle/>
          <a:p>
            <a:pPr eaLnBrk="1" hangingPunct="1">
              <a:defRPr/>
            </a:pPr>
            <a:r>
              <a:rPr lang="de-CH" sz="1800" b="1" dirty="0">
                <a:solidFill>
                  <a:prstClr val="black"/>
                </a:solidFill>
                <a:latin typeface="Calibri"/>
                <a:cs typeface="Arial" pitchFamily="34" charset="0"/>
              </a:rPr>
              <a:t>Input </a:t>
            </a:r>
            <a:r>
              <a:rPr lang="de-CH" sz="1800" b="1" dirty="0" err="1">
                <a:solidFill>
                  <a:prstClr val="black"/>
                </a:solidFill>
                <a:latin typeface="Calibri"/>
                <a:cs typeface="Arial" pitchFamily="34" charset="0"/>
              </a:rPr>
              <a:t>required</a:t>
            </a:r>
            <a:r>
              <a:rPr lang="de-CH" sz="1800" b="1" dirty="0">
                <a:solidFill>
                  <a:prstClr val="black"/>
                </a:solidFill>
                <a:latin typeface="Calibri"/>
                <a:cs typeface="Arial" pitchFamily="34" charset="0"/>
              </a:rPr>
              <a:t>: </a:t>
            </a:r>
          </a:p>
          <a:p>
            <a:pPr eaLnBrk="1" hangingPunct="1">
              <a:buFont typeface="Arial" pitchFamily="34" charset="0"/>
              <a:buChar char="•"/>
              <a:defRPr/>
            </a:pPr>
            <a:r>
              <a:rPr lang="de-CH" sz="1800" dirty="0">
                <a:solidFill>
                  <a:prstClr val="black"/>
                </a:solidFill>
                <a:latin typeface="Calibri"/>
                <a:cs typeface="Arial" pitchFamily="34" charset="0"/>
              </a:rPr>
              <a:t> 3D </a:t>
            </a:r>
            <a:r>
              <a:rPr lang="de-CH" sz="1800" dirty="0" err="1">
                <a:solidFill>
                  <a:prstClr val="black"/>
                </a:solidFill>
                <a:latin typeface="Calibri"/>
                <a:cs typeface="Arial" pitchFamily="34" charset="0"/>
              </a:rPr>
              <a:t>geometry</a:t>
            </a:r>
            <a:r>
              <a:rPr lang="de-CH" sz="1800" dirty="0">
                <a:solidFill>
                  <a:prstClr val="black"/>
                </a:solidFill>
                <a:latin typeface="Calibri"/>
                <a:cs typeface="Arial" pitchFamily="34" charset="0"/>
              </a:rPr>
              <a:t> </a:t>
            </a:r>
            <a:r>
              <a:rPr lang="de-CH" sz="1800" dirty="0" err="1">
                <a:solidFill>
                  <a:prstClr val="black"/>
                </a:solidFill>
                <a:latin typeface="Calibri"/>
                <a:cs typeface="Arial" pitchFamily="34" charset="0"/>
              </a:rPr>
              <a:t>description</a:t>
            </a:r>
            <a:r>
              <a:rPr lang="de-CH" sz="1800" dirty="0">
                <a:solidFill>
                  <a:prstClr val="black"/>
                </a:solidFill>
                <a:latin typeface="Calibri"/>
                <a:cs typeface="Arial" pitchFamily="34" charset="0"/>
              </a:rPr>
              <a:t> </a:t>
            </a:r>
          </a:p>
          <a:p>
            <a:pPr eaLnBrk="1" hangingPunct="1">
              <a:buFont typeface="Arial" pitchFamily="34" charset="0"/>
              <a:buChar char="•"/>
              <a:defRPr/>
            </a:pPr>
            <a:r>
              <a:rPr lang="de-CH" sz="1800" dirty="0">
                <a:solidFill>
                  <a:prstClr val="black"/>
                </a:solidFill>
                <a:latin typeface="Calibri"/>
                <a:cs typeface="Arial" pitchFamily="34" charset="0"/>
              </a:rPr>
              <a:t> Beam </a:t>
            </a:r>
            <a:r>
              <a:rPr lang="de-CH" sz="1800" dirty="0" err="1">
                <a:solidFill>
                  <a:prstClr val="black"/>
                </a:solidFill>
                <a:latin typeface="Calibri"/>
                <a:cs typeface="Arial" pitchFamily="34" charset="0"/>
              </a:rPr>
              <a:t>energy</a:t>
            </a:r>
            <a:r>
              <a:rPr lang="de-CH" sz="1800" dirty="0">
                <a:solidFill>
                  <a:prstClr val="black"/>
                </a:solidFill>
                <a:latin typeface="Calibri"/>
                <a:cs typeface="Arial" pitchFamily="34" charset="0"/>
              </a:rPr>
              <a:t> </a:t>
            </a:r>
            <a:r>
              <a:rPr lang="de-CH" sz="1800" dirty="0" err="1">
                <a:solidFill>
                  <a:prstClr val="black"/>
                </a:solidFill>
                <a:latin typeface="Calibri"/>
                <a:cs typeface="Arial" pitchFamily="34" charset="0"/>
              </a:rPr>
              <a:t>and</a:t>
            </a:r>
            <a:r>
              <a:rPr lang="de-CH" sz="1800" dirty="0">
                <a:solidFill>
                  <a:prstClr val="black"/>
                </a:solidFill>
                <a:latin typeface="Calibri"/>
                <a:cs typeface="Arial" pitchFamily="34" charset="0"/>
              </a:rPr>
              <a:t> </a:t>
            </a:r>
            <a:r>
              <a:rPr lang="de-CH" sz="1800" dirty="0" err="1">
                <a:solidFill>
                  <a:prstClr val="black"/>
                </a:solidFill>
                <a:latin typeface="Calibri"/>
                <a:cs typeface="Arial" pitchFamily="34" charset="0"/>
              </a:rPr>
              <a:t>intensity</a:t>
            </a:r>
            <a:endParaRPr lang="de-CH" sz="1800" dirty="0">
              <a:solidFill>
                <a:prstClr val="black"/>
              </a:solidFill>
              <a:latin typeface="Calibri"/>
              <a:cs typeface="Arial" pitchFamily="34" charset="0"/>
            </a:endParaRPr>
          </a:p>
          <a:p>
            <a:pPr eaLnBrk="1" hangingPunct="1">
              <a:buFont typeface="Arial" pitchFamily="34" charset="0"/>
              <a:buChar char="•"/>
              <a:defRPr/>
            </a:pPr>
            <a:r>
              <a:rPr lang="de-CH" sz="1800" dirty="0">
                <a:solidFill>
                  <a:prstClr val="black"/>
                </a:solidFill>
                <a:latin typeface="Calibri"/>
                <a:cs typeface="Arial" pitchFamily="34" charset="0"/>
              </a:rPr>
              <a:t> Irradiation </a:t>
            </a:r>
            <a:r>
              <a:rPr lang="de-CH" sz="1800" dirty="0" err="1">
                <a:solidFill>
                  <a:prstClr val="black"/>
                </a:solidFill>
                <a:latin typeface="Calibri"/>
                <a:cs typeface="Arial" pitchFamily="34" charset="0"/>
              </a:rPr>
              <a:t>history</a:t>
            </a:r>
            <a:r>
              <a:rPr lang="de-CH" sz="1800" dirty="0">
                <a:solidFill>
                  <a:prstClr val="black"/>
                </a:solidFill>
                <a:latin typeface="Calibri"/>
                <a:cs typeface="Arial" pitchFamily="34" charset="0"/>
              </a:rPr>
              <a:t> </a:t>
            </a:r>
            <a:r>
              <a:rPr lang="de-CH" sz="1800" dirty="0" err="1">
                <a:solidFill>
                  <a:prstClr val="black"/>
                </a:solidFill>
                <a:latin typeface="Calibri"/>
                <a:cs typeface="Arial" pitchFamily="34" charset="0"/>
              </a:rPr>
              <a:t>and</a:t>
            </a:r>
            <a:r>
              <a:rPr lang="de-CH" sz="1800" dirty="0">
                <a:solidFill>
                  <a:prstClr val="black"/>
                </a:solidFill>
                <a:latin typeface="Calibri"/>
                <a:cs typeface="Arial" pitchFamily="34" charset="0"/>
              </a:rPr>
              <a:t> </a:t>
            </a:r>
            <a:r>
              <a:rPr lang="de-CH" sz="1800" dirty="0" err="1">
                <a:solidFill>
                  <a:prstClr val="black"/>
                </a:solidFill>
                <a:latin typeface="Calibri"/>
                <a:cs typeface="Arial" pitchFamily="34" charset="0"/>
              </a:rPr>
              <a:t>cooling</a:t>
            </a:r>
            <a:r>
              <a:rPr lang="de-CH" sz="1800" dirty="0">
                <a:solidFill>
                  <a:prstClr val="black"/>
                </a:solidFill>
                <a:latin typeface="Calibri"/>
                <a:cs typeface="Arial" pitchFamily="34" charset="0"/>
              </a:rPr>
              <a:t> time(s)</a:t>
            </a:r>
          </a:p>
        </p:txBody>
      </p:sp>
      <p:sp>
        <p:nvSpPr>
          <p:cNvPr id="4" name="Slide Number Placeholder 3"/>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73</a:t>
            </a:fld>
            <a:endParaRPr lang="en-US">
              <a:solidFill>
                <a:srgbClr val="04617B">
                  <a:shade val="90000"/>
                </a:srgbClr>
              </a:solidFill>
            </a:endParaRPr>
          </a:p>
        </p:txBody>
      </p:sp>
    </p:spTree>
    <p:extLst>
      <p:ext uri="{BB962C8B-B14F-4D97-AF65-F5344CB8AC3E}">
        <p14:creationId xmlns:p14="http://schemas.microsoft.com/office/powerpoint/2010/main" val="26532773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dissolve">
                                      <p:cBhvr>
                                        <p:cTn id="7" dur="500"/>
                                        <p:tgtEl>
                                          <p:spTgt spid="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dissolve">
                                      <p:cBhvr>
                                        <p:cTn id="12" dur="500"/>
                                        <p:tgtEl>
                                          <p:spTgt spid="10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dissolve">
                                      <p:cBhvr>
                                        <p:cTn id="17" dur="500"/>
                                        <p:tgtEl>
                                          <p:spTgt spid="32"/>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63"/>
                                        </p:tgtEl>
                                        <p:attrNameLst>
                                          <p:attrName>style.visibility</p:attrName>
                                        </p:attrNameLst>
                                      </p:cBhvr>
                                      <p:to>
                                        <p:strVal val="visible"/>
                                      </p:to>
                                    </p:set>
                                    <p:animEffect transition="in" filter="dissolve">
                                      <p:cBhvr>
                                        <p:cTn id="20" dur="500"/>
                                        <p:tgtEl>
                                          <p:spTgt spid="63"/>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dissolve">
                                      <p:cBhvr>
                                        <p:cTn id="23" dur="500"/>
                                        <p:tgtEl>
                                          <p:spTgt spid="33"/>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dissolve">
                                      <p:cBhvr>
                                        <p:cTn id="26" dur="500"/>
                                        <p:tgtEl>
                                          <p:spTgt spid="61"/>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dissolve">
                                      <p:cBhvr>
                                        <p:cTn id="29" dur="500"/>
                                        <p:tgtEl>
                                          <p:spTgt spid="62"/>
                                        </p:tgtEl>
                                      </p:cBhvr>
                                    </p:animEffect>
                                  </p:childTnLst>
                                </p:cTn>
                              </p:par>
                              <p:par>
                                <p:cTn id="30" presetID="22" presetClass="entr" presetSubtype="8" repeatCount="5000" fill="hold" nodeType="withEffect">
                                  <p:stCondLst>
                                    <p:cond delay="50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500"/>
                                        <p:tgtEl>
                                          <p:spTgt spid="38"/>
                                        </p:tgtEl>
                                      </p:cBhvr>
                                    </p:animEffect>
                                  </p:childTnLst>
                                </p:cTn>
                              </p:par>
                              <p:par>
                                <p:cTn id="33" presetID="6" presetClass="entr" presetSubtype="32" repeatCount="5000" fill="hold" nodeType="withEffect">
                                  <p:stCondLst>
                                    <p:cond delay="1000"/>
                                  </p:stCondLst>
                                  <p:childTnLst>
                                    <p:set>
                                      <p:cBhvr>
                                        <p:cTn id="34" dur="1" fill="hold">
                                          <p:stCondLst>
                                            <p:cond delay="0"/>
                                          </p:stCondLst>
                                        </p:cTn>
                                        <p:tgtEl>
                                          <p:spTgt spid="2"/>
                                        </p:tgtEl>
                                        <p:attrNameLst>
                                          <p:attrName>style.visibility</p:attrName>
                                        </p:attrNameLst>
                                      </p:cBhvr>
                                      <p:to>
                                        <p:strVal val="visible"/>
                                      </p:to>
                                    </p:set>
                                    <p:animEffect transition="in" filter="circle(out)">
                                      <p:cBhvr>
                                        <p:cTn id="35" dur="500"/>
                                        <p:tgtEl>
                                          <p:spTgt spid="2"/>
                                        </p:tgtEl>
                                      </p:cBhvr>
                                    </p:animEffect>
                                  </p:childTnLst>
                                </p:cTn>
                              </p:par>
                            </p:childTnLst>
                          </p:cTn>
                        </p:par>
                        <p:par>
                          <p:cTn id="36" fill="hold" nodeType="afterGroup">
                            <p:stCondLst>
                              <p:cond delay="3500"/>
                            </p:stCondLst>
                            <p:childTnLst>
                              <p:par>
                                <p:cTn id="37" presetID="1" presetClass="exit" presetSubtype="0" fill="hold" nodeType="afterEffect">
                                  <p:stCondLst>
                                    <p:cond delay="0"/>
                                  </p:stCondLst>
                                  <p:childTnLst>
                                    <p:set>
                                      <p:cBhvr>
                                        <p:cTn id="38" dur="1" fill="hold">
                                          <p:stCondLst>
                                            <p:cond delay="0"/>
                                          </p:stCondLst>
                                        </p:cTn>
                                        <p:tgtEl>
                                          <p:spTgt spid="2"/>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38"/>
                                        </p:tgtEl>
                                        <p:attrNameLst>
                                          <p:attrName>style.visibility</p:attrName>
                                        </p:attrNameLst>
                                      </p:cBhvr>
                                      <p:to>
                                        <p:strVal val="hidden"/>
                                      </p:to>
                                    </p:set>
                                  </p:childTnLst>
                                </p:cTn>
                              </p:par>
                            </p:childTnLst>
                          </p:cTn>
                        </p:par>
                        <p:par>
                          <p:cTn id="41" fill="hold" nodeType="afterGroup">
                            <p:stCondLst>
                              <p:cond delay="3500"/>
                            </p:stCondLst>
                            <p:childTnLst>
                              <p:par>
                                <p:cTn id="42" presetID="1" presetClass="entr" presetSubtype="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childTnLst>
                                </p:cTn>
                              </p:par>
                            </p:childTnLst>
                          </p:cTn>
                        </p:par>
                        <p:par>
                          <p:cTn id="44" fill="hold" nodeType="afterGroup">
                            <p:stCondLst>
                              <p:cond delay="3500"/>
                            </p:stCondLst>
                            <p:childTnLst>
                              <p:par>
                                <p:cTn id="45" presetID="35" presetClass="emph" presetSubtype="0" repeatCount="indefinite" fill="hold" nodeType="afterEffect">
                                  <p:stCondLst>
                                    <p:cond delay="0"/>
                                  </p:stCondLst>
                                  <p:childTnLst>
                                    <p:anim calcmode="discrete" valueType="str">
                                      <p:cBhvr>
                                        <p:cTn id="4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dissolve">
                                      <p:cBhvr>
                                        <p:cTn id="51"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61" grpId="0" animBg="1"/>
      <p:bldP spid="62" grpId="0" animBg="1"/>
      <p:bldP spid="63" grpId="0" animBg="1"/>
      <p:bldP spid="32" grpId="0" animBg="1"/>
      <p:bldP spid="101" grpId="0"/>
      <p:bldP spid="102" grpId="0"/>
      <p:bldP spid="53"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642938" y="1785938"/>
            <a:ext cx="7929562" cy="237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en-US" sz="4400">
                <a:solidFill>
                  <a:srgbClr val="0000FF"/>
                </a:solidFill>
                <a:latin typeface="Comic Sans MS" pitchFamily="66" charset="0"/>
              </a:rPr>
              <a:t>Applications for FLUKA activation simulations</a:t>
            </a:r>
            <a:endParaRPr lang="en-US" sz="4400">
              <a:solidFill>
                <a:prstClr val="black"/>
              </a:solidFill>
              <a:latin typeface="Comic Sans MS" pitchFamily="66" charset="0"/>
            </a:endParaRPr>
          </a:p>
          <a:p>
            <a:pPr algn="ctr"/>
            <a:endParaRPr lang="en-US" sz="4400">
              <a:solidFill>
                <a:prstClr val="black"/>
              </a:solidFill>
              <a:latin typeface="Comic Sans MS" pitchFamily="66" charset="0"/>
            </a:endParaRPr>
          </a:p>
          <a:p>
            <a:pPr algn="ctr"/>
            <a:endParaRPr lang="en-US" sz="1600">
              <a:solidFill>
                <a:srgbClr val="000000"/>
              </a:solidFill>
              <a:latin typeface="Comic Sans MS" pitchFamily="66" charset="0"/>
            </a:endParaRPr>
          </a:p>
        </p:txBody>
      </p:sp>
      <p:sp>
        <p:nvSpPr>
          <p:cNvPr id="2" name="Slide Number Placeholder 1"/>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74</a:t>
            </a:fld>
            <a:endParaRPr lang="en-US">
              <a:solidFill>
                <a:srgbClr val="04617B">
                  <a:shade val="90000"/>
                </a:srgbClr>
              </a:solidFill>
            </a:endParaRPr>
          </a:p>
        </p:txBody>
      </p:sp>
    </p:spTree>
    <p:extLst>
      <p:ext uri="{BB962C8B-B14F-4D97-AF65-F5344CB8AC3E}">
        <p14:creationId xmlns:p14="http://schemas.microsoft.com/office/powerpoint/2010/main" val="15960044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Text Box 5"/>
          <p:cNvSpPr txBox="1">
            <a:spLocks noChangeArrowheads="1"/>
          </p:cNvSpPr>
          <p:nvPr/>
        </p:nvSpPr>
        <p:spPr bwMode="auto">
          <a:xfrm>
            <a:off x="7308850" y="685800"/>
            <a:ext cx="16557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sz="1800">
                <a:solidFill>
                  <a:prstClr val="black"/>
                </a:solidFill>
                <a:latin typeface="Constantia" pitchFamily="18" charset="0"/>
              </a:rPr>
              <a:t>Particle type: Protons</a:t>
            </a:r>
          </a:p>
        </p:txBody>
      </p:sp>
      <p:sp>
        <p:nvSpPr>
          <p:cNvPr id="65542" name="Text Box 6"/>
          <p:cNvSpPr txBox="1">
            <a:spLocks noChangeArrowheads="1"/>
          </p:cNvSpPr>
          <p:nvPr/>
        </p:nvSpPr>
        <p:spPr bwMode="auto">
          <a:xfrm>
            <a:off x="7308850" y="1555750"/>
            <a:ext cx="16557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sz="1800">
                <a:solidFill>
                  <a:prstClr val="black"/>
                </a:solidFill>
                <a:latin typeface="Constantia" pitchFamily="18" charset="0"/>
              </a:rPr>
              <a:t>Beam energy: 7 TeV</a:t>
            </a:r>
          </a:p>
        </p:txBody>
      </p:sp>
      <p:sp>
        <p:nvSpPr>
          <p:cNvPr id="65544" name="Text Box 8"/>
          <p:cNvSpPr txBox="1">
            <a:spLocks noChangeArrowheads="1"/>
          </p:cNvSpPr>
          <p:nvPr/>
        </p:nvSpPr>
        <p:spPr bwMode="auto">
          <a:xfrm>
            <a:off x="7308850" y="2276475"/>
            <a:ext cx="19431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sz="1800">
                <a:solidFill>
                  <a:prstClr val="black"/>
                </a:solidFill>
                <a:latin typeface="Constantia" pitchFamily="18" charset="0"/>
              </a:rPr>
              <a:t>Number of stored particles: 2×4·10</a:t>
            </a:r>
            <a:r>
              <a:rPr lang="en-US" sz="1800" baseline="30000">
                <a:solidFill>
                  <a:prstClr val="black"/>
                </a:solidFill>
                <a:latin typeface="Constantia" pitchFamily="18" charset="0"/>
              </a:rPr>
              <a:t>14</a:t>
            </a:r>
            <a:r>
              <a:rPr lang="en-US" sz="1800">
                <a:solidFill>
                  <a:prstClr val="black"/>
                </a:solidFill>
                <a:latin typeface="Constantia" pitchFamily="18" charset="0"/>
              </a:rPr>
              <a:t>  </a:t>
            </a:r>
          </a:p>
        </p:txBody>
      </p:sp>
      <p:sp>
        <p:nvSpPr>
          <p:cNvPr id="21510" name="Text Box 10"/>
          <p:cNvSpPr txBox="1">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b="1">
                <a:solidFill>
                  <a:srgbClr val="FF3300"/>
                </a:solidFill>
              </a:rPr>
              <a:t>Applications</a:t>
            </a:r>
            <a:r>
              <a:rPr lang="de-CH" b="1">
                <a:solidFill>
                  <a:srgbClr val="FF3300"/>
                </a:solidFill>
              </a:rPr>
              <a:t> at the Large Hadron Collider (LHC)</a:t>
            </a:r>
            <a:endParaRPr lang="en-GB" b="1">
              <a:solidFill>
                <a:srgbClr val="FF3300"/>
              </a:solidFill>
            </a:endParaRPr>
          </a:p>
        </p:txBody>
      </p:sp>
      <p:grpSp>
        <p:nvGrpSpPr>
          <p:cNvPr id="2" name="Group 14"/>
          <p:cNvGrpSpPr>
            <a:grpSpLocks/>
          </p:cNvGrpSpPr>
          <p:nvPr/>
        </p:nvGrpSpPr>
        <p:grpSpPr bwMode="auto">
          <a:xfrm>
            <a:off x="611188" y="600075"/>
            <a:ext cx="6551612" cy="5565775"/>
            <a:chOff x="0" y="588"/>
            <a:chExt cx="4558" cy="3732"/>
          </a:xfrm>
        </p:grpSpPr>
        <p:pic>
          <p:nvPicPr>
            <p:cNvPr id="21514" name="Picture 4" descr="LH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88"/>
              <a:ext cx="4558" cy="3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5" name="Rectangle 13"/>
            <p:cNvSpPr>
              <a:spLocks noChangeArrowheads="1"/>
            </p:cNvSpPr>
            <p:nvPr/>
          </p:nvSpPr>
          <p:spPr bwMode="auto">
            <a:xfrm>
              <a:off x="121" y="4018"/>
              <a:ext cx="1406" cy="2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sz="1800">
                <a:solidFill>
                  <a:prstClr val="black"/>
                </a:solidFill>
                <a:latin typeface="Constantia" pitchFamily="18" charset="0"/>
                <a:cs typeface="Arial" pitchFamily="34" charset="0"/>
              </a:endParaRPr>
            </a:p>
          </p:txBody>
        </p:sp>
      </p:grpSp>
      <p:sp>
        <p:nvSpPr>
          <p:cNvPr id="3" name="Oval 2"/>
          <p:cNvSpPr/>
          <p:nvPr/>
        </p:nvSpPr>
        <p:spPr>
          <a:xfrm>
            <a:off x="4139952" y="1006475"/>
            <a:ext cx="1152128" cy="148642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GB" sz="1800">
              <a:solidFill>
                <a:prstClr val="white"/>
              </a:solidFill>
            </a:endParaRPr>
          </a:p>
        </p:txBody>
      </p:sp>
      <p:sp>
        <p:nvSpPr>
          <p:cNvPr id="4" name="Slide Number Placeholder 3"/>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75</a:t>
            </a:fld>
            <a:endParaRPr lang="en-US">
              <a:solidFill>
                <a:srgbClr val="04617B">
                  <a:shade val="90000"/>
                </a:srgbClr>
              </a:solidFill>
            </a:endParaRPr>
          </a:p>
        </p:txBody>
      </p:sp>
    </p:spTree>
    <p:custDataLst>
      <p:tags r:id="rId1"/>
    </p:custDataLst>
    <p:extLst>
      <p:ext uri="{BB962C8B-B14F-4D97-AF65-F5344CB8AC3E}">
        <p14:creationId xmlns:p14="http://schemas.microsoft.com/office/powerpoint/2010/main" val="4228713406"/>
      </p:ext>
    </p:extLst>
  </p:cSld>
  <p:clrMapOvr>
    <a:masterClrMapping/>
  </p:clrMapOvr>
  <p:transition advTm="92513"/>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5541"/>
                                        </p:tgtEl>
                                        <p:attrNameLst>
                                          <p:attrName>style.visibility</p:attrName>
                                        </p:attrNameLst>
                                      </p:cBhvr>
                                      <p:to>
                                        <p:strVal val="visible"/>
                                      </p:to>
                                    </p:set>
                                    <p:animEffect transition="in" filter="dissolve">
                                      <p:cBhvr>
                                        <p:cTn id="12" dur="500"/>
                                        <p:tgtEl>
                                          <p:spTgt spid="6554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5542"/>
                                        </p:tgtEl>
                                        <p:attrNameLst>
                                          <p:attrName>style.visibility</p:attrName>
                                        </p:attrNameLst>
                                      </p:cBhvr>
                                      <p:to>
                                        <p:strVal val="visible"/>
                                      </p:to>
                                    </p:set>
                                    <p:animEffect transition="in" filter="dissolve">
                                      <p:cBhvr>
                                        <p:cTn id="17" dur="500"/>
                                        <p:tgtEl>
                                          <p:spTgt spid="6554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5544"/>
                                        </p:tgtEl>
                                        <p:attrNameLst>
                                          <p:attrName>style.visibility</p:attrName>
                                        </p:attrNameLst>
                                      </p:cBhvr>
                                      <p:to>
                                        <p:strVal val="visible"/>
                                      </p:to>
                                    </p:set>
                                    <p:animEffect transition="in" filter="dissolve">
                                      <p:cBhvr>
                                        <p:cTn id="22" dur="500"/>
                                        <p:tgtEl>
                                          <p:spTgt spid="65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1" grpId="0"/>
      <p:bldP spid="65542" grpId="0"/>
      <p:bldP spid="6554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l="15198" t="10670" r="8813" b="9291"/>
          <a:stretch>
            <a:fillRect/>
          </a:stretch>
        </p:blipFill>
        <p:spPr bwMode="auto">
          <a:xfrm>
            <a:off x="1000125" y="785813"/>
            <a:ext cx="7143750" cy="53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2"/>
          <p:cNvSpPr txBox="1">
            <a:spLocks noChangeArrowheads="1"/>
          </p:cNvSpPr>
          <p:nvPr/>
        </p:nvSpPr>
        <p:spPr bwMode="auto">
          <a:xfrm>
            <a:off x="1571625" y="142875"/>
            <a:ext cx="6000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de-CH" sz="2000" b="1">
                <a:solidFill>
                  <a:prstClr val="black"/>
                </a:solidFill>
                <a:latin typeface="Constantia" pitchFamily="18" charset="0"/>
              </a:rPr>
              <a:t>CMS detector</a:t>
            </a:r>
            <a:endParaRPr lang="en-US" sz="2000" b="1">
              <a:solidFill>
                <a:prstClr val="black"/>
              </a:solidFill>
              <a:latin typeface="Constantia" pitchFamily="18" charset="0"/>
            </a:endParaRPr>
          </a:p>
        </p:txBody>
      </p:sp>
      <p:sp>
        <p:nvSpPr>
          <p:cNvPr id="4" name="Rectangle 3"/>
          <p:cNvSpPr>
            <a:spLocks noChangeArrowheads="1"/>
          </p:cNvSpPr>
          <p:nvPr/>
        </p:nvSpPr>
        <p:spPr bwMode="auto">
          <a:xfrm>
            <a:off x="142875" y="4214813"/>
            <a:ext cx="29337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1800" b="1">
                <a:solidFill>
                  <a:prstClr val="black"/>
                </a:solidFill>
                <a:latin typeface="Constantia" pitchFamily="18" charset="0"/>
                <a:cs typeface="Arial" pitchFamily="34" charset="0"/>
              </a:rPr>
              <a:t>Parameters of CMS detector:</a:t>
            </a:r>
          </a:p>
          <a:p>
            <a:pPr eaLnBrk="1" hangingPunct="1"/>
            <a:r>
              <a:rPr lang="en-US" sz="1800">
                <a:solidFill>
                  <a:prstClr val="black"/>
                </a:solidFill>
                <a:latin typeface="Constantia" pitchFamily="18" charset="0"/>
                <a:cs typeface="Arial" pitchFamily="34" charset="0"/>
              </a:rPr>
              <a:t>Length: 21 m</a:t>
            </a:r>
          </a:p>
          <a:p>
            <a:pPr eaLnBrk="1" hangingPunct="1"/>
            <a:r>
              <a:rPr lang="en-US" sz="1800">
                <a:solidFill>
                  <a:prstClr val="black"/>
                </a:solidFill>
                <a:latin typeface="Constantia" pitchFamily="18" charset="0"/>
                <a:cs typeface="Arial" pitchFamily="34" charset="0"/>
              </a:rPr>
              <a:t>Diameter: 15 m, </a:t>
            </a:r>
          </a:p>
          <a:p>
            <a:pPr eaLnBrk="1" hangingPunct="1"/>
            <a:r>
              <a:rPr lang="en-US" sz="1800">
                <a:solidFill>
                  <a:prstClr val="black"/>
                </a:solidFill>
                <a:latin typeface="Constantia" pitchFamily="18" charset="0"/>
                <a:cs typeface="Arial" pitchFamily="34" charset="0"/>
              </a:rPr>
              <a:t>Mass: 12500 t</a:t>
            </a:r>
          </a:p>
        </p:txBody>
      </p:sp>
      <p:sp>
        <p:nvSpPr>
          <p:cNvPr id="5" name="TextBox 4"/>
          <p:cNvSpPr txBox="1">
            <a:spLocks noChangeArrowheads="1"/>
          </p:cNvSpPr>
          <p:nvPr/>
        </p:nvSpPr>
        <p:spPr bwMode="auto">
          <a:xfrm>
            <a:off x="142875" y="5572125"/>
            <a:ext cx="49291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e-CH" sz="1800" b="1">
                <a:solidFill>
                  <a:prstClr val="black"/>
                </a:solidFill>
                <a:latin typeface="Constantia" pitchFamily="18" charset="0"/>
              </a:rPr>
              <a:t>Operational parameters:</a:t>
            </a:r>
          </a:p>
          <a:p>
            <a:pPr eaLnBrk="1" hangingPunct="1"/>
            <a:r>
              <a:rPr lang="de-CH" sz="1800">
                <a:solidFill>
                  <a:prstClr val="black"/>
                </a:solidFill>
                <a:latin typeface="Constantia" pitchFamily="18" charset="0"/>
              </a:rPr>
              <a:t>Two counter rotating beams @ 7 TeV</a:t>
            </a:r>
          </a:p>
          <a:p>
            <a:pPr eaLnBrk="1" hangingPunct="1"/>
            <a:r>
              <a:rPr lang="de-CH" sz="1800">
                <a:solidFill>
                  <a:prstClr val="black"/>
                </a:solidFill>
                <a:latin typeface="Constantia" pitchFamily="18" charset="0"/>
              </a:rPr>
              <a:t>Luminosity: </a:t>
            </a:r>
            <a:r>
              <a:rPr lang="en-GB" sz="1800">
                <a:solidFill>
                  <a:prstClr val="black"/>
                </a:solidFill>
                <a:latin typeface="Constantia" pitchFamily="18" charset="0"/>
              </a:rPr>
              <a:t>10</a:t>
            </a:r>
            <a:r>
              <a:rPr lang="en-GB" sz="1800" baseline="30000">
                <a:solidFill>
                  <a:prstClr val="black"/>
                </a:solidFill>
                <a:latin typeface="Constantia" pitchFamily="18" charset="0"/>
              </a:rPr>
              <a:t>34 </a:t>
            </a:r>
            <a:r>
              <a:rPr lang="en-GB" sz="1800">
                <a:solidFill>
                  <a:prstClr val="black"/>
                </a:solidFill>
                <a:latin typeface="Constantia" pitchFamily="18" charset="0"/>
              </a:rPr>
              <a:t>cm</a:t>
            </a:r>
            <a:r>
              <a:rPr lang="en-GB" sz="1800" baseline="30000">
                <a:solidFill>
                  <a:prstClr val="black"/>
                </a:solidFill>
                <a:latin typeface="Constantia" pitchFamily="18" charset="0"/>
              </a:rPr>
              <a:t>-2</a:t>
            </a:r>
            <a:r>
              <a:rPr lang="en-GB" sz="1800">
                <a:solidFill>
                  <a:prstClr val="black"/>
                </a:solidFill>
                <a:latin typeface="Constantia" pitchFamily="18" charset="0"/>
              </a:rPr>
              <a:t> s</a:t>
            </a:r>
            <a:r>
              <a:rPr lang="en-GB" sz="1800" baseline="30000">
                <a:solidFill>
                  <a:prstClr val="black"/>
                </a:solidFill>
                <a:latin typeface="Constantia" pitchFamily="18" charset="0"/>
              </a:rPr>
              <a:t>-1</a:t>
            </a:r>
            <a:endParaRPr lang="de-CH" sz="1800">
              <a:solidFill>
                <a:prstClr val="black"/>
              </a:solidFill>
              <a:latin typeface="Constantia" pitchFamily="18" charset="0"/>
            </a:endParaRPr>
          </a:p>
          <a:p>
            <a:pPr eaLnBrk="1" hangingPunct="1"/>
            <a:r>
              <a:rPr lang="de-CH" sz="1800">
                <a:solidFill>
                  <a:prstClr val="black"/>
                </a:solidFill>
                <a:latin typeface="Constantia" pitchFamily="18" charset="0"/>
                <a:sym typeface="Wingdings" pitchFamily="2" charset="2"/>
              </a:rPr>
              <a:t></a:t>
            </a:r>
            <a:r>
              <a:rPr lang="de-CH" sz="1800">
                <a:solidFill>
                  <a:prstClr val="black"/>
                </a:solidFill>
                <a:latin typeface="Constantia" pitchFamily="18" charset="0"/>
              </a:rPr>
              <a:t>10</a:t>
            </a:r>
            <a:r>
              <a:rPr lang="de-CH" sz="1800" baseline="30000">
                <a:solidFill>
                  <a:prstClr val="black"/>
                </a:solidFill>
                <a:latin typeface="Constantia" pitchFamily="18" charset="0"/>
              </a:rPr>
              <a:t>9</a:t>
            </a:r>
            <a:r>
              <a:rPr lang="de-CH" sz="1800">
                <a:solidFill>
                  <a:prstClr val="black"/>
                </a:solidFill>
                <a:latin typeface="Constantia" pitchFamily="18" charset="0"/>
              </a:rPr>
              <a:t> proton-proton collisions/s</a:t>
            </a:r>
            <a:endParaRPr lang="en-US" sz="1800">
              <a:solidFill>
                <a:prstClr val="black"/>
              </a:solidFill>
              <a:latin typeface="Constantia" pitchFamily="18" charset="0"/>
            </a:endParaRPr>
          </a:p>
        </p:txBody>
      </p:sp>
      <p:cxnSp>
        <p:nvCxnSpPr>
          <p:cNvPr id="7" name="Straight Arrow Connector 6"/>
          <p:cNvCxnSpPr/>
          <p:nvPr/>
        </p:nvCxnSpPr>
        <p:spPr>
          <a:xfrm rot="10800000" flipV="1">
            <a:off x="4214813" y="1928813"/>
            <a:ext cx="1643062" cy="1143000"/>
          </a:xfrm>
          <a:prstGeom prst="straightConnector1">
            <a:avLst/>
          </a:prstGeom>
          <a:ln>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a:spLocks noChangeArrowheads="1"/>
          </p:cNvSpPr>
          <p:nvPr/>
        </p:nvSpPr>
        <p:spPr bwMode="auto">
          <a:xfrm>
            <a:off x="5429250" y="1500188"/>
            <a:ext cx="2214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de-CH" sz="1800">
                <a:solidFill>
                  <a:prstClr val="black"/>
                </a:solidFill>
                <a:latin typeface="Constantia" pitchFamily="18" charset="0"/>
              </a:rPr>
              <a:t>Collision point</a:t>
            </a:r>
            <a:endParaRPr lang="en-US" sz="1800">
              <a:solidFill>
                <a:prstClr val="black"/>
              </a:solidFill>
              <a:latin typeface="Constantia" pitchFamily="18" charset="0"/>
            </a:endParaRPr>
          </a:p>
        </p:txBody>
      </p:sp>
      <p:grpSp>
        <p:nvGrpSpPr>
          <p:cNvPr id="2" name="Group 20"/>
          <p:cNvGrpSpPr>
            <a:grpSpLocks/>
          </p:cNvGrpSpPr>
          <p:nvPr/>
        </p:nvGrpSpPr>
        <p:grpSpPr bwMode="auto">
          <a:xfrm>
            <a:off x="3286125" y="1681163"/>
            <a:ext cx="2071688" cy="1100137"/>
            <a:chOff x="3286116" y="1681161"/>
            <a:chExt cx="2071702" cy="1100141"/>
          </a:xfrm>
        </p:grpSpPr>
        <p:grpSp>
          <p:nvGrpSpPr>
            <p:cNvPr id="22541" name="Group 18"/>
            <p:cNvGrpSpPr>
              <a:grpSpLocks/>
            </p:cNvGrpSpPr>
            <p:nvPr/>
          </p:nvGrpSpPr>
          <p:grpSpPr bwMode="auto">
            <a:xfrm>
              <a:off x="3286116" y="1681161"/>
              <a:ext cx="2071702" cy="1100141"/>
              <a:chOff x="3286116" y="1681161"/>
              <a:chExt cx="2071702" cy="1100141"/>
            </a:xfrm>
          </p:grpSpPr>
          <p:cxnSp>
            <p:nvCxnSpPr>
              <p:cNvPr id="10" name="Straight Arrow Connector 9"/>
              <p:cNvCxnSpPr/>
              <p:nvPr/>
            </p:nvCxnSpPr>
            <p:spPr>
              <a:xfrm>
                <a:off x="3286116" y="1714498"/>
                <a:ext cx="2071702" cy="714378"/>
              </a:xfrm>
              <a:prstGeom prst="straightConnector1">
                <a:avLst/>
              </a:prstGeom>
              <a:ln>
                <a:solidFill>
                  <a:schemeClr val="accent1">
                    <a:lumMod val="40000"/>
                    <a:lumOff val="60000"/>
                  </a:schemeClr>
                </a:solidFill>
                <a:headEnd type="triangle"/>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flipH="1" flipV="1">
                <a:off x="3117046" y="1859756"/>
                <a:ext cx="357188" cy="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H="1" flipV="1">
                <a:off x="5148266" y="2595564"/>
                <a:ext cx="352426" cy="19050"/>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rot="1115838">
              <a:off x="4143372" y="1773236"/>
              <a:ext cx="857256" cy="369888"/>
            </a:xfrm>
            <a:prstGeom prst="rect">
              <a:avLst/>
            </a:prstGeom>
            <a:noFill/>
          </p:spPr>
          <p:txBody>
            <a:bodyPr>
              <a:spAutoFit/>
            </a:bodyPr>
            <a:lstStyle/>
            <a:p>
              <a:pPr eaLnBrk="1" fontAlgn="auto" hangingPunct="1">
                <a:spcBef>
                  <a:spcPts val="0"/>
                </a:spcBef>
                <a:spcAft>
                  <a:spcPts val="0"/>
                </a:spcAft>
                <a:defRPr/>
              </a:pPr>
              <a:r>
                <a:rPr lang="en-GB" sz="1800" dirty="0">
                  <a:solidFill>
                    <a:srgbClr val="04617B">
                      <a:lumMod val="20000"/>
                      <a:lumOff val="80000"/>
                    </a:srgbClr>
                  </a:solidFill>
                  <a:latin typeface="Constantia"/>
                </a:rPr>
                <a:t>21 m</a:t>
              </a:r>
            </a:p>
          </p:txBody>
        </p:sp>
      </p:grpSp>
      <p:grpSp>
        <p:nvGrpSpPr>
          <p:cNvPr id="6" name="Group 28"/>
          <p:cNvGrpSpPr>
            <a:grpSpLocks/>
          </p:cNvGrpSpPr>
          <p:nvPr/>
        </p:nvGrpSpPr>
        <p:grpSpPr bwMode="auto">
          <a:xfrm>
            <a:off x="2214563" y="1857375"/>
            <a:ext cx="1143000" cy="695325"/>
            <a:chOff x="2214546" y="1857364"/>
            <a:chExt cx="1143008" cy="695337"/>
          </a:xfrm>
        </p:grpSpPr>
        <p:cxnSp>
          <p:nvCxnSpPr>
            <p:cNvPr id="23" name="Straight Connector 22"/>
            <p:cNvCxnSpPr/>
            <p:nvPr/>
          </p:nvCxnSpPr>
          <p:spPr>
            <a:xfrm rot="10800000">
              <a:off x="3000363" y="1857364"/>
              <a:ext cx="357191" cy="142877"/>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flipH="1" flipV="1">
              <a:off x="2643963" y="2196302"/>
              <a:ext cx="693749" cy="19050"/>
            </a:xfrm>
            <a:prstGeom prst="straightConnector1">
              <a:avLst/>
            </a:prstGeom>
            <a:ln>
              <a:solidFill>
                <a:schemeClr val="accent1">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214546" y="1987541"/>
              <a:ext cx="857256" cy="369894"/>
            </a:xfrm>
            <a:prstGeom prst="rect">
              <a:avLst/>
            </a:prstGeom>
            <a:noFill/>
          </p:spPr>
          <p:txBody>
            <a:bodyPr>
              <a:spAutoFit/>
            </a:bodyPr>
            <a:lstStyle/>
            <a:p>
              <a:pPr algn="r" eaLnBrk="1" fontAlgn="auto" hangingPunct="1">
                <a:spcBef>
                  <a:spcPts val="0"/>
                </a:spcBef>
                <a:spcAft>
                  <a:spcPts val="0"/>
                </a:spcAft>
                <a:defRPr/>
              </a:pPr>
              <a:r>
                <a:rPr lang="en-GB" sz="1800" dirty="0">
                  <a:solidFill>
                    <a:srgbClr val="0F6FC6">
                      <a:lumMod val="40000"/>
                      <a:lumOff val="60000"/>
                    </a:srgbClr>
                  </a:solidFill>
                  <a:latin typeface="Constantia"/>
                </a:rPr>
                <a:t>7.5 m</a:t>
              </a:r>
            </a:p>
          </p:txBody>
        </p:sp>
      </p:grpSp>
      <p:sp>
        <p:nvSpPr>
          <p:cNvPr id="3" name="Slide Number Placeholder 2"/>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76</a:t>
            </a:fld>
            <a:endParaRPr lang="en-US">
              <a:solidFill>
                <a:srgbClr val="04617B">
                  <a:shade val="90000"/>
                </a:srgbClr>
              </a:solidFill>
            </a:endParaRPr>
          </a:p>
        </p:txBody>
      </p:sp>
    </p:spTree>
    <p:extLst>
      <p:ext uri="{BB962C8B-B14F-4D97-AF65-F5344CB8AC3E}">
        <p14:creationId xmlns:p14="http://schemas.microsoft.com/office/powerpoint/2010/main" val="14270952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ssolve">
                                      <p:cBhvr>
                                        <p:cTn id="7" dur="500"/>
                                        <p:tgtEl>
                                          <p:spTgt spid="1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ssolve">
                                      <p:cBhvr>
                                        <p:cTn id="18" dur="500"/>
                                        <p:tgtEl>
                                          <p:spTgt spid="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500"/>
                                        <p:tgtEl>
                                          <p:spTgt spid="7"/>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dissolve">
                                      <p:cBhvr>
                                        <p:cTn id="26" dur="500"/>
                                        <p:tgtEl>
                                          <p:spTgt spid="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dissolve">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
          <p:cNvSpPr txBox="1">
            <a:spLocks noChangeArrowheads="1"/>
          </p:cNvSpPr>
          <p:nvPr/>
        </p:nvSpPr>
        <p:spPr bwMode="auto">
          <a:xfrm>
            <a:off x="1571625" y="285750"/>
            <a:ext cx="59293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GB" sz="2000" b="1">
                <a:solidFill>
                  <a:prstClr val="black"/>
                </a:solidFill>
                <a:latin typeface="Constantia" pitchFamily="18" charset="0"/>
              </a:rPr>
              <a:t>Residual dose rates to be expected after beam operation</a:t>
            </a:r>
          </a:p>
        </p:txBody>
      </p:sp>
      <p:sp>
        <p:nvSpPr>
          <p:cNvPr id="23555" name="TextBox 2"/>
          <p:cNvSpPr txBox="1">
            <a:spLocks noChangeArrowheads="1"/>
          </p:cNvSpPr>
          <p:nvPr/>
        </p:nvSpPr>
        <p:spPr bwMode="auto">
          <a:xfrm>
            <a:off x="428625" y="1620838"/>
            <a:ext cx="64293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800" b="1" dirty="0">
                <a:solidFill>
                  <a:prstClr val="black"/>
                </a:solidFill>
                <a:latin typeface="Constantia" pitchFamily="18" charset="0"/>
              </a:rPr>
              <a:t>Residual dose rate expected after 1</a:t>
            </a:r>
            <a:r>
              <a:rPr lang="en-GB" sz="1800" b="1" baseline="30000" dirty="0">
                <a:solidFill>
                  <a:prstClr val="black"/>
                </a:solidFill>
                <a:latin typeface="Constantia" pitchFamily="18" charset="0"/>
              </a:rPr>
              <a:t>st</a:t>
            </a:r>
            <a:r>
              <a:rPr lang="en-GB" sz="1800" b="1" dirty="0">
                <a:solidFill>
                  <a:prstClr val="black"/>
                </a:solidFill>
                <a:latin typeface="Constantia" pitchFamily="18" charset="0"/>
              </a:rPr>
              <a:t> year of operation:</a:t>
            </a:r>
          </a:p>
          <a:p>
            <a:pPr eaLnBrk="1" hangingPunct="1"/>
            <a:r>
              <a:rPr lang="en-GB" sz="1800" dirty="0">
                <a:solidFill>
                  <a:prstClr val="black"/>
                </a:solidFill>
                <a:latin typeface="Constantia" pitchFamily="18" charset="0"/>
              </a:rPr>
              <a:t>180 days of operation +</a:t>
            </a:r>
          </a:p>
          <a:p>
            <a:pPr eaLnBrk="1" hangingPunct="1"/>
            <a:r>
              <a:rPr lang="en-GB" sz="1800" dirty="0">
                <a:solidFill>
                  <a:prstClr val="black"/>
                </a:solidFill>
                <a:latin typeface="Constantia" pitchFamily="18" charset="0"/>
              </a:rPr>
              <a:t>6 cooling times: 1 h, 1d, 1w, 1m, 4m</a:t>
            </a:r>
          </a:p>
          <a:p>
            <a:pPr eaLnBrk="1" hangingPunct="1"/>
            <a:endParaRPr lang="en-GB" sz="1800" dirty="0">
              <a:solidFill>
                <a:prstClr val="black"/>
              </a:solidFill>
              <a:latin typeface="Constantia" pitchFamily="18" charset="0"/>
            </a:endParaRPr>
          </a:p>
          <a:p>
            <a:pPr eaLnBrk="1" hangingPunct="1"/>
            <a:endParaRPr lang="en-GB" sz="1800" dirty="0">
              <a:solidFill>
                <a:prstClr val="black"/>
              </a:solidFill>
              <a:latin typeface="Constantia" pitchFamily="18" charset="0"/>
            </a:endParaRPr>
          </a:p>
        </p:txBody>
      </p:sp>
      <p:sp>
        <p:nvSpPr>
          <p:cNvPr id="2" name="Slide Number Placeholder 1"/>
          <p:cNvSpPr>
            <a:spLocks noGrp="1"/>
          </p:cNvSpPr>
          <p:nvPr>
            <p:ph type="sldNum" sz="quarter" idx="12"/>
          </p:nvPr>
        </p:nvSpPr>
        <p:spPr/>
        <p:txBody>
          <a:bodyPr/>
          <a:lstStyle/>
          <a:p>
            <a:pPr>
              <a:defRPr/>
            </a:pPr>
            <a:fld id="{3C5ABF4F-C9F0-4FDE-865E-6B443DBDFB84}" type="slidenum">
              <a:rPr lang="en-US" smtClean="0">
                <a:solidFill>
                  <a:srgbClr val="04617B">
                    <a:shade val="90000"/>
                  </a:srgbClr>
                </a:solidFill>
              </a:rPr>
              <a:pPr>
                <a:defRPr/>
              </a:pPr>
              <a:t>77</a:t>
            </a:fld>
            <a:endParaRPr lang="en-US">
              <a:solidFill>
                <a:srgbClr val="04617B">
                  <a:shade val="90000"/>
                </a:srgbClr>
              </a:solidFill>
            </a:endParaRPr>
          </a:p>
        </p:txBody>
      </p:sp>
    </p:spTree>
    <p:extLst>
      <p:ext uri="{BB962C8B-B14F-4D97-AF65-F5344CB8AC3E}">
        <p14:creationId xmlns:p14="http://schemas.microsoft.com/office/powerpoint/2010/main" val="20413218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D26ACEE7-D485-4FBB-AED2-68F4C5072D3C}" type="slidenum">
              <a:rPr lang="en-GB">
                <a:solidFill>
                  <a:srgbClr val="04617B">
                    <a:shade val="90000"/>
                  </a:srgbClr>
                </a:solidFill>
              </a:rPr>
              <a:pPr>
                <a:defRPr/>
              </a:pPr>
              <a:t>78</a:t>
            </a:fld>
            <a:endParaRPr lang="en-GB" dirty="0">
              <a:solidFill>
                <a:srgbClr val="04617B">
                  <a:shade val="90000"/>
                </a:srgbClr>
              </a:solidFill>
            </a:endParaRPr>
          </a:p>
        </p:txBody>
      </p:sp>
      <p:pic>
        <p:nvPicPr>
          <p:cNvPr id="24579" name="Picture 4"/>
          <p:cNvPicPr>
            <a:picLocks/>
          </p:cNvPicPr>
          <p:nvPr/>
        </p:nvPicPr>
        <p:blipFill>
          <a:blip r:embed="rId3">
            <a:extLst>
              <a:ext uri="{28A0092B-C50C-407E-A947-70E740481C1C}">
                <a14:useLocalDpi xmlns:a14="http://schemas.microsoft.com/office/drawing/2010/main" val="0"/>
              </a:ext>
            </a:extLst>
          </a:blip>
          <a:srcRect l="22266" t="28287" r="19698" b="23705"/>
          <a:stretch>
            <a:fillRect/>
          </a:stretch>
        </p:blipFill>
        <p:spPr bwMode="auto">
          <a:xfrm>
            <a:off x="1439863" y="1079500"/>
            <a:ext cx="6480175"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0" y="5357813"/>
            <a:ext cx="72151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6"/>
          <p:cNvSpPr txBox="1">
            <a:spLocks noChangeArrowheads="1"/>
          </p:cNvSpPr>
          <p:nvPr/>
        </p:nvSpPr>
        <p:spPr bwMode="auto">
          <a:xfrm>
            <a:off x="2211388" y="214313"/>
            <a:ext cx="4860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800">
                <a:solidFill>
                  <a:srgbClr val="C00000"/>
                </a:solidFill>
                <a:latin typeface="Constantia" pitchFamily="18" charset="0"/>
              </a:rPr>
              <a:t>180 days </a:t>
            </a:r>
            <a:r>
              <a:rPr lang="en-GB" sz="1800">
                <a:solidFill>
                  <a:prstClr val="black"/>
                </a:solidFill>
                <a:latin typeface="Constantia" pitchFamily="18" charset="0"/>
              </a:rPr>
              <a:t>of irradiation, 10</a:t>
            </a:r>
            <a:r>
              <a:rPr lang="en-GB" sz="1800" baseline="30000">
                <a:solidFill>
                  <a:prstClr val="black"/>
                </a:solidFill>
                <a:latin typeface="Constantia" pitchFamily="18" charset="0"/>
              </a:rPr>
              <a:t>9</a:t>
            </a:r>
            <a:r>
              <a:rPr lang="en-GB" sz="1800">
                <a:solidFill>
                  <a:prstClr val="black"/>
                </a:solidFill>
                <a:latin typeface="Constantia" pitchFamily="18" charset="0"/>
              </a:rPr>
              <a:t> pp/s, </a:t>
            </a:r>
            <a:r>
              <a:rPr lang="en-GB" sz="1800">
                <a:solidFill>
                  <a:srgbClr val="C00000"/>
                </a:solidFill>
                <a:latin typeface="Constantia" pitchFamily="18" charset="0"/>
              </a:rPr>
              <a:t>1h </a:t>
            </a:r>
            <a:r>
              <a:rPr lang="en-GB" sz="1800">
                <a:solidFill>
                  <a:prstClr val="black"/>
                </a:solidFill>
                <a:latin typeface="Constantia" pitchFamily="18" charset="0"/>
              </a:rPr>
              <a:t>of cooling</a:t>
            </a:r>
          </a:p>
        </p:txBody>
      </p:sp>
    </p:spTree>
    <p:extLst>
      <p:ext uri="{BB962C8B-B14F-4D97-AF65-F5344CB8AC3E}">
        <p14:creationId xmlns:p14="http://schemas.microsoft.com/office/powerpoint/2010/main" val="3625419128"/>
      </p:ext>
    </p:extLst>
  </p:cSld>
  <p:clrMapOvr>
    <a:masterClrMapping/>
  </p:clrMapOvr>
  <p:transition>
    <p:dissolv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7"/>
          <p:cNvPicPr>
            <a:picLocks noChangeAspect="1" noChangeArrowheads="1"/>
          </p:cNvPicPr>
          <p:nvPr/>
        </p:nvPicPr>
        <p:blipFill>
          <a:blip r:embed="rId3">
            <a:extLst>
              <a:ext uri="{28A0092B-C50C-407E-A947-70E740481C1C}">
                <a14:useLocalDpi xmlns:a14="http://schemas.microsoft.com/office/drawing/2010/main" val="0"/>
              </a:ext>
            </a:extLst>
          </a:blip>
          <a:srcRect l="22278" t="27888" r="19199" b="22908"/>
          <a:stretch>
            <a:fillRect/>
          </a:stretch>
        </p:blipFill>
        <p:spPr bwMode="auto">
          <a:xfrm>
            <a:off x="1439863" y="1079500"/>
            <a:ext cx="6480175"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90987E65-3444-499A-88FC-B3FDCE243277}" type="slidenum">
              <a:rPr lang="en-GB">
                <a:solidFill>
                  <a:srgbClr val="04617B">
                    <a:shade val="90000"/>
                  </a:srgbClr>
                </a:solidFill>
              </a:rPr>
              <a:pPr>
                <a:defRPr/>
              </a:pPr>
              <a:t>79</a:t>
            </a:fld>
            <a:endParaRPr lang="en-GB" dirty="0">
              <a:solidFill>
                <a:srgbClr val="04617B">
                  <a:shade val="90000"/>
                </a:srgbClr>
              </a:solidFill>
            </a:endParaRPr>
          </a:p>
        </p:txBody>
      </p:sp>
      <p:sp>
        <p:nvSpPr>
          <p:cNvPr id="25604" name="TextBox 6"/>
          <p:cNvSpPr txBox="1">
            <a:spLocks noChangeArrowheads="1"/>
          </p:cNvSpPr>
          <p:nvPr/>
        </p:nvSpPr>
        <p:spPr bwMode="auto">
          <a:xfrm>
            <a:off x="2214563" y="214313"/>
            <a:ext cx="457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800">
                <a:solidFill>
                  <a:srgbClr val="C00000"/>
                </a:solidFill>
                <a:latin typeface="Constantia" pitchFamily="18" charset="0"/>
              </a:rPr>
              <a:t>180 days </a:t>
            </a:r>
            <a:r>
              <a:rPr lang="en-GB" sz="1800">
                <a:solidFill>
                  <a:prstClr val="black"/>
                </a:solidFill>
                <a:latin typeface="Constantia" pitchFamily="18" charset="0"/>
              </a:rPr>
              <a:t>of irradiation, 10</a:t>
            </a:r>
            <a:r>
              <a:rPr lang="en-GB" sz="1800" baseline="30000">
                <a:solidFill>
                  <a:prstClr val="black"/>
                </a:solidFill>
                <a:latin typeface="Constantia" pitchFamily="18" charset="0"/>
              </a:rPr>
              <a:t>9</a:t>
            </a:r>
            <a:r>
              <a:rPr lang="en-GB" sz="1800">
                <a:solidFill>
                  <a:prstClr val="black"/>
                </a:solidFill>
                <a:latin typeface="Constantia" pitchFamily="18" charset="0"/>
              </a:rPr>
              <a:t> pp/s, </a:t>
            </a:r>
            <a:r>
              <a:rPr lang="en-GB" sz="1800">
                <a:solidFill>
                  <a:srgbClr val="C00000"/>
                </a:solidFill>
                <a:latin typeface="Constantia" pitchFamily="18" charset="0"/>
              </a:rPr>
              <a:t>1d </a:t>
            </a:r>
            <a:r>
              <a:rPr lang="en-GB" sz="1800">
                <a:solidFill>
                  <a:prstClr val="black"/>
                </a:solidFill>
                <a:latin typeface="Constantia" pitchFamily="18" charset="0"/>
              </a:rPr>
              <a:t>of cooling</a:t>
            </a:r>
          </a:p>
        </p:txBody>
      </p:sp>
      <p:pic>
        <p:nvPicPr>
          <p:cNvPr id="256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0" y="5357813"/>
            <a:ext cx="72151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199574"/>
      </p:ext>
    </p:extLst>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1" descr="https://mediastream.cern.ch/MediaArchive/Photo/Public/2008/0807031/0807031_01/0807031_01-A4-at-144-dp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537" y="646931"/>
            <a:ext cx="7645887" cy="5734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1" name="Text Box 5"/>
          <p:cNvSpPr txBox="1">
            <a:spLocks noChangeArrowheads="1"/>
          </p:cNvSpPr>
          <p:nvPr/>
        </p:nvSpPr>
        <p:spPr bwMode="auto">
          <a:xfrm>
            <a:off x="7308850" y="685800"/>
            <a:ext cx="16557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en-US" sz="1800">
                <a:solidFill>
                  <a:srgbClr val="FFFFFF"/>
                </a:solidFill>
              </a:rPr>
              <a:t>Particle type: Protons</a:t>
            </a:r>
          </a:p>
        </p:txBody>
      </p:sp>
      <p:sp>
        <p:nvSpPr>
          <p:cNvPr id="65542" name="Text Box 6"/>
          <p:cNvSpPr txBox="1">
            <a:spLocks noChangeArrowheads="1"/>
          </p:cNvSpPr>
          <p:nvPr/>
        </p:nvSpPr>
        <p:spPr bwMode="auto">
          <a:xfrm>
            <a:off x="7308850" y="1555750"/>
            <a:ext cx="16557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en-US" sz="1800">
                <a:solidFill>
                  <a:srgbClr val="FFFFFF"/>
                </a:solidFill>
              </a:rPr>
              <a:t>Beam energy: 7 TeV</a:t>
            </a:r>
          </a:p>
        </p:txBody>
      </p:sp>
      <p:sp>
        <p:nvSpPr>
          <p:cNvPr id="65544" name="Text Box 8"/>
          <p:cNvSpPr txBox="1">
            <a:spLocks noChangeArrowheads="1"/>
          </p:cNvSpPr>
          <p:nvPr/>
        </p:nvSpPr>
        <p:spPr bwMode="auto">
          <a:xfrm>
            <a:off x="7308850" y="2276475"/>
            <a:ext cx="19431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en-US" sz="1800">
                <a:solidFill>
                  <a:srgbClr val="FFFFFF"/>
                </a:solidFill>
              </a:rPr>
              <a:t>Number of stored particles: 2×4·10</a:t>
            </a:r>
            <a:r>
              <a:rPr lang="en-US" sz="1800" baseline="30000">
                <a:solidFill>
                  <a:srgbClr val="FFFFFF"/>
                </a:solidFill>
              </a:rPr>
              <a:t>14</a:t>
            </a:r>
            <a:r>
              <a:rPr lang="en-US" sz="1800">
                <a:solidFill>
                  <a:srgbClr val="FFFFFF"/>
                </a:solidFill>
              </a:rPr>
              <a:t>  </a:t>
            </a:r>
          </a:p>
        </p:txBody>
      </p:sp>
      <p:sp>
        <p:nvSpPr>
          <p:cNvPr id="65545" name="Text Box 9"/>
          <p:cNvSpPr txBox="1">
            <a:spLocks noChangeArrowheads="1"/>
          </p:cNvSpPr>
          <p:nvPr/>
        </p:nvSpPr>
        <p:spPr bwMode="auto">
          <a:xfrm>
            <a:off x="7310438" y="3370263"/>
            <a:ext cx="1798637" cy="229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en-US" sz="1800" dirty="0">
                <a:solidFill>
                  <a:srgbClr val="FFFFFF"/>
                </a:solidFill>
              </a:rPr>
              <a:t>Stored energy: ~ 2×450 MJ  </a:t>
            </a:r>
          </a:p>
          <a:p>
            <a:pPr>
              <a:spcBef>
                <a:spcPct val="50000"/>
              </a:spcBef>
            </a:pPr>
            <a:r>
              <a:rPr lang="en-US" sz="1800" dirty="0">
                <a:solidFill>
                  <a:srgbClr val="FFFFFF"/>
                </a:solidFill>
              </a:rPr>
              <a:t>Mass at rest: </a:t>
            </a:r>
            <a:br>
              <a:rPr lang="en-US" sz="1800" dirty="0">
                <a:solidFill>
                  <a:srgbClr val="FFFFFF"/>
                </a:solidFill>
              </a:rPr>
            </a:br>
            <a:r>
              <a:rPr lang="en-US" sz="1800" dirty="0">
                <a:solidFill>
                  <a:srgbClr val="FFFFFF"/>
                </a:solidFill>
              </a:rPr>
              <a:t>~ 1 </a:t>
            </a:r>
            <a:r>
              <a:rPr lang="en-US" sz="1800" dirty="0" err="1">
                <a:solidFill>
                  <a:srgbClr val="FFFFFF"/>
                </a:solidFill>
              </a:rPr>
              <a:t>ng</a:t>
            </a:r>
            <a:endParaRPr lang="en-US" sz="1800" dirty="0">
              <a:solidFill>
                <a:srgbClr val="FFFFFF"/>
              </a:solidFill>
            </a:endParaRPr>
          </a:p>
          <a:p>
            <a:pPr>
              <a:spcBef>
                <a:spcPct val="50000"/>
              </a:spcBef>
            </a:pPr>
            <a:r>
              <a:rPr lang="en-US" sz="1800" dirty="0">
                <a:solidFill>
                  <a:srgbClr val="FFFFFF"/>
                </a:solidFill>
              </a:rPr>
              <a:t>Mass in laboratory system: ~10</a:t>
            </a:r>
            <a:r>
              <a:rPr lang="en-US" sz="1800" baseline="30000" dirty="0">
                <a:solidFill>
                  <a:srgbClr val="FFFFFF"/>
                </a:solidFill>
              </a:rPr>
              <a:t> </a:t>
            </a:r>
            <a:r>
              <a:rPr lang="en-US" sz="1800" dirty="0">
                <a:solidFill>
                  <a:srgbClr val="FFFFFF"/>
                </a:solidFill>
                <a:latin typeface="Symbol" pitchFamily="18" charset="2"/>
              </a:rPr>
              <a:t>m</a:t>
            </a:r>
            <a:r>
              <a:rPr lang="en-US" sz="1800" dirty="0">
                <a:solidFill>
                  <a:srgbClr val="FFFFFF"/>
                </a:solidFill>
              </a:rPr>
              <a:t>g </a:t>
            </a:r>
          </a:p>
        </p:txBody>
      </p:sp>
      <p:sp>
        <p:nvSpPr>
          <p:cNvPr id="5126" name="Text Box 10"/>
          <p:cNvSpPr txBox="1">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de-CH" b="1">
                <a:solidFill>
                  <a:srgbClr val="FF3300"/>
                </a:solidFill>
                <a:latin typeface="Arial" charset="0"/>
              </a:rPr>
              <a:t>Large Hadron Collider (LHC)</a:t>
            </a:r>
            <a:endParaRPr lang="en-GB" b="1">
              <a:solidFill>
                <a:srgbClr val="FF3300"/>
              </a:solidFill>
              <a:latin typeface="Arial" charset="0"/>
            </a:endParaRPr>
          </a:p>
        </p:txBody>
      </p:sp>
      <p:sp>
        <p:nvSpPr>
          <p:cNvPr id="3" name="Slide Number Placeholder 2"/>
          <p:cNvSpPr>
            <a:spLocks noGrp="1"/>
          </p:cNvSpPr>
          <p:nvPr>
            <p:ph type="sldNum" sz="quarter" idx="12"/>
          </p:nvPr>
        </p:nvSpPr>
        <p:spPr/>
        <p:txBody>
          <a:bodyPr/>
          <a:lstStyle/>
          <a:p>
            <a:pPr>
              <a:defRPr/>
            </a:pPr>
            <a:fld id="{AA9C1582-C5D5-4C1D-A26F-36EEE03FEE14}" type="slidenum">
              <a:rPr lang="en-US" smtClean="0">
                <a:solidFill>
                  <a:srgbClr val="FFFFFF"/>
                </a:solidFill>
              </a:rPr>
              <a:pPr>
                <a:defRPr/>
              </a:pPr>
              <a:t>8</a:t>
            </a:fld>
            <a:endParaRPr lang="en-US">
              <a:solidFill>
                <a:srgbClr val="FFFFFF"/>
              </a:solidFill>
            </a:endParaRPr>
          </a:p>
        </p:txBody>
      </p:sp>
      <p:grpSp>
        <p:nvGrpSpPr>
          <p:cNvPr id="5" name="Group 4"/>
          <p:cNvGrpSpPr/>
          <p:nvPr/>
        </p:nvGrpSpPr>
        <p:grpSpPr>
          <a:xfrm>
            <a:off x="611188" y="899840"/>
            <a:ext cx="6551612" cy="5266011"/>
            <a:chOff x="611188" y="899840"/>
            <a:chExt cx="6551612" cy="5266011"/>
          </a:xfrm>
        </p:grpSpPr>
        <p:grpSp>
          <p:nvGrpSpPr>
            <p:cNvPr id="2" name="Group 14"/>
            <p:cNvGrpSpPr>
              <a:grpSpLocks/>
            </p:cNvGrpSpPr>
            <p:nvPr/>
          </p:nvGrpSpPr>
          <p:grpSpPr bwMode="auto">
            <a:xfrm>
              <a:off x="611188" y="899840"/>
              <a:ext cx="6551612" cy="5266011"/>
              <a:chOff x="0" y="789"/>
              <a:chExt cx="4558" cy="3531"/>
            </a:xfrm>
          </p:grpSpPr>
          <p:sp>
            <p:nvSpPr>
              <p:cNvPr id="5136" name="Rectangle 13"/>
              <p:cNvSpPr>
                <a:spLocks noChangeArrowheads="1"/>
              </p:cNvSpPr>
              <p:nvPr/>
            </p:nvSpPr>
            <p:spPr bwMode="auto">
              <a:xfrm>
                <a:off x="113" y="4065"/>
                <a:ext cx="1406" cy="25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800">
                  <a:solidFill>
                    <a:srgbClr val="FFFFFF"/>
                  </a:solidFill>
                  <a:latin typeface="Tahoma" pitchFamily="34" charset="0"/>
                </a:endParaRPr>
              </a:p>
            </p:txBody>
          </p:sp>
          <p:pic>
            <p:nvPicPr>
              <p:cNvPr id="5135" name="Picture 4" descr="LHC"/>
              <p:cNvPicPr>
                <a:picLocks noChangeAspect="1" noChangeArrowheads="1"/>
              </p:cNvPicPr>
              <p:nvPr/>
            </p:nvPicPr>
            <p:blipFill rotWithShape="1">
              <a:blip r:embed="rId5">
                <a:extLst>
                  <a:ext uri="{28A0092B-C50C-407E-A947-70E740481C1C}">
                    <a14:useLocalDpi xmlns:a14="http://schemas.microsoft.com/office/drawing/2010/main" val="0"/>
                  </a:ext>
                </a:extLst>
              </a:blip>
              <a:srcRect t="5380"/>
              <a:stretch/>
            </p:blipFill>
            <p:spPr bwMode="auto">
              <a:xfrm>
                <a:off x="0" y="789"/>
                <a:ext cx="4558" cy="3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Rectangle 3"/>
            <p:cNvSpPr/>
            <p:nvPr/>
          </p:nvSpPr>
          <p:spPr bwMode="auto">
            <a:xfrm>
              <a:off x="611188" y="5785553"/>
              <a:ext cx="2232620" cy="380298"/>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ahoma" pitchFamily="34" charset="0"/>
              </a:endParaRPr>
            </a:p>
          </p:txBody>
        </p:sp>
      </p:grpSp>
    </p:spTree>
    <p:custDataLst>
      <p:tags r:id="rId1"/>
    </p:custDataLst>
    <p:extLst>
      <p:ext uri="{BB962C8B-B14F-4D97-AF65-F5344CB8AC3E}">
        <p14:creationId xmlns:p14="http://schemas.microsoft.com/office/powerpoint/2010/main" val="1606015268"/>
      </p:ext>
    </p:extLst>
  </p:cSld>
  <p:clrMapOvr>
    <a:masterClrMapping/>
  </p:clrMapOvr>
  <p:transition advTm="92513"/>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6" presetClass="entr" presetSubtype="32"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out)">
                                      <p:cBhvr>
                                        <p:cTn id="7" dur="1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xit" presetSubtype="32" fill="hold" nodeType="clickEffect">
                                  <p:stCondLst>
                                    <p:cond delay="0"/>
                                  </p:stCondLst>
                                  <p:childTnLst>
                                    <p:animEffect transition="out" filter="circle(out)">
                                      <p:cBhvr>
                                        <p:cTn id="11" dur="500"/>
                                        <p:tgtEl>
                                          <p:spTgt spid="2050"/>
                                        </p:tgtEl>
                                      </p:cBhvr>
                                    </p:animEffect>
                                    <p:set>
                                      <p:cBhvr>
                                        <p:cTn id="12" dur="1" fill="hold">
                                          <p:stCondLst>
                                            <p:cond delay="499"/>
                                          </p:stCondLst>
                                        </p:cTn>
                                        <p:tgtEl>
                                          <p:spTgt spid="2050"/>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65541"/>
                                        </p:tgtEl>
                                        <p:attrNameLst>
                                          <p:attrName>style.visibility</p:attrName>
                                        </p:attrNameLst>
                                      </p:cBhvr>
                                      <p:to>
                                        <p:strVal val="visible"/>
                                      </p:to>
                                    </p:set>
                                    <p:animEffect transition="in" filter="dissolve">
                                      <p:cBhvr>
                                        <p:cTn id="20" dur="500"/>
                                        <p:tgtEl>
                                          <p:spTgt spid="65541"/>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5542"/>
                                        </p:tgtEl>
                                        <p:attrNameLst>
                                          <p:attrName>style.visibility</p:attrName>
                                        </p:attrNameLst>
                                      </p:cBhvr>
                                      <p:to>
                                        <p:strVal val="visible"/>
                                      </p:to>
                                    </p:set>
                                    <p:animEffect transition="in" filter="dissolve">
                                      <p:cBhvr>
                                        <p:cTn id="25" dur="500"/>
                                        <p:tgtEl>
                                          <p:spTgt spid="65542"/>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65544"/>
                                        </p:tgtEl>
                                        <p:attrNameLst>
                                          <p:attrName>style.visibility</p:attrName>
                                        </p:attrNameLst>
                                      </p:cBhvr>
                                      <p:to>
                                        <p:strVal val="visible"/>
                                      </p:to>
                                    </p:set>
                                    <p:animEffect transition="in" filter="dissolve">
                                      <p:cBhvr>
                                        <p:cTn id="30" dur="500"/>
                                        <p:tgtEl>
                                          <p:spTgt spid="65544"/>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65545"/>
                                        </p:tgtEl>
                                        <p:attrNameLst>
                                          <p:attrName>style.visibility</p:attrName>
                                        </p:attrNameLst>
                                      </p:cBhvr>
                                      <p:to>
                                        <p:strVal val="visible"/>
                                      </p:to>
                                    </p:set>
                                    <p:animEffect transition="in" filter="dissolve">
                                      <p:cBhvr>
                                        <p:cTn id="35" dur="500"/>
                                        <p:tgtEl>
                                          <p:spTgt spid="655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1" grpId="0"/>
      <p:bldP spid="65542" grpId="0"/>
      <p:bldP spid="65544" grpId="0"/>
      <p:bldP spid="65545"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839BAAC-9A3E-49FE-BF54-F121344B7ED9}" type="slidenum">
              <a:rPr lang="en-GB">
                <a:solidFill>
                  <a:srgbClr val="04617B">
                    <a:shade val="90000"/>
                  </a:srgbClr>
                </a:solidFill>
              </a:rPr>
              <a:pPr>
                <a:defRPr/>
              </a:pPr>
              <a:t>80</a:t>
            </a:fld>
            <a:endParaRPr lang="en-GB" dirty="0">
              <a:solidFill>
                <a:srgbClr val="04617B">
                  <a:shade val="90000"/>
                </a:srgbClr>
              </a:solidFill>
            </a:endParaRPr>
          </a:p>
        </p:txBody>
      </p:sp>
      <p:sp>
        <p:nvSpPr>
          <p:cNvPr id="26627" name="TextBox 6"/>
          <p:cNvSpPr txBox="1">
            <a:spLocks noChangeArrowheads="1"/>
          </p:cNvSpPr>
          <p:nvPr/>
        </p:nvSpPr>
        <p:spPr bwMode="auto">
          <a:xfrm>
            <a:off x="2214563" y="214313"/>
            <a:ext cx="4860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800">
                <a:solidFill>
                  <a:srgbClr val="C00000"/>
                </a:solidFill>
                <a:latin typeface="Constantia" pitchFamily="18" charset="0"/>
              </a:rPr>
              <a:t>180 days </a:t>
            </a:r>
            <a:r>
              <a:rPr lang="en-GB" sz="1800">
                <a:solidFill>
                  <a:prstClr val="black"/>
                </a:solidFill>
                <a:latin typeface="Constantia" pitchFamily="18" charset="0"/>
              </a:rPr>
              <a:t>of irradiation, 10</a:t>
            </a:r>
            <a:r>
              <a:rPr lang="en-GB" sz="1800" baseline="30000">
                <a:solidFill>
                  <a:prstClr val="black"/>
                </a:solidFill>
                <a:latin typeface="Constantia" pitchFamily="18" charset="0"/>
              </a:rPr>
              <a:t>9</a:t>
            </a:r>
            <a:r>
              <a:rPr lang="en-GB" sz="1800">
                <a:solidFill>
                  <a:prstClr val="black"/>
                </a:solidFill>
                <a:latin typeface="Constantia" pitchFamily="18" charset="0"/>
              </a:rPr>
              <a:t> pp/s, </a:t>
            </a:r>
            <a:r>
              <a:rPr lang="en-GB" sz="1800">
                <a:solidFill>
                  <a:srgbClr val="C00000"/>
                </a:solidFill>
                <a:latin typeface="Constantia" pitchFamily="18" charset="0"/>
              </a:rPr>
              <a:t>1w </a:t>
            </a:r>
            <a:r>
              <a:rPr lang="en-GB" sz="1800">
                <a:solidFill>
                  <a:prstClr val="black"/>
                </a:solidFill>
                <a:latin typeface="Constantia" pitchFamily="18" charset="0"/>
              </a:rPr>
              <a:t>of cooling</a:t>
            </a:r>
          </a:p>
        </p:txBody>
      </p:sp>
      <p:pic>
        <p:nvPicPr>
          <p:cNvPr id="26628" name="Picture 8"/>
          <p:cNvPicPr>
            <a:picLocks noChangeAspect="1" noChangeArrowheads="1"/>
          </p:cNvPicPr>
          <p:nvPr/>
        </p:nvPicPr>
        <p:blipFill>
          <a:blip r:embed="rId3">
            <a:extLst>
              <a:ext uri="{28A0092B-C50C-407E-A947-70E740481C1C}">
                <a14:useLocalDpi xmlns:a14="http://schemas.microsoft.com/office/drawing/2010/main" val="0"/>
              </a:ext>
            </a:extLst>
          </a:blip>
          <a:srcRect l="22279" t="27689" r="19531" b="23306"/>
          <a:stretch>
            <a:fillRect/>
          </a:stretch>
        </p:blipFill>
        <p:spPr bwMode="auto">
          <a:xfrm>
            <a:off x="1439863" y="1079500"/>
            <a:ext cx="6480175"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0" y="5357813"/>
            <a:ext cx="72151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4905185"/>
      </p:ext>
    </p:extLst>
  </p:cSld>
  <p:clrMapOvr>
    <a:masterClrMapping/>
  </p:clrMapOvr>
  <p:transition>
    <p:dissolv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7"/>
          <p:cNvPicPr>
            <a:picLocks noChangeAspect="1" noChangeArrowheads="1"/>
          </p:cNvPicPr>
          <p:nvPr/>
        </p:nvPicPr>
        <p:blipFill>
          <a:blip r:embed="rId3">
            <a:extLst>
              <a:ext uri="{28A0092B-C50C-407E-A947-70E740481C1C}">
                <a14:useLocalDpi xmlns:a14="http://schemas.microsoft.com/office/drawing/2010/main" val="0"/>
              </a:ext>
            </a:extLst>
          </a:blip>
          <a:srcRect l="8144" t="25664" r="14249" b="15012"/>
          <a:stretch>
            <a:fillRect/>
          </a:stretch>
        </p:blipFill>
        <p:spPr bwMode="auto">
          <a:xfrm>
            <a:off x="1439863" y="1079500"/>
            <a:ext cx="6480175"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70421897-F39D-4FE3-A11C-A52640FD9656}" type="slidenum">
              <a:rPr lang="en-GB">
                <a:solidFill>
                  <a:srgbClr val="04617B">
                    <a:shade val="90000"/>
                  </a:srgbClr>
                </a:solidFill>
              </a:rPr>
              <a:pPr>
                <a:defRPr/>
              </a:pPr>
              <a:t>81</a:t>
            </a:fld>
            <a:endParaRPr lang="en-GB" dirty="0">
              <a:solidFill>
                <a:srgbClr val="04617B">
                  <a:shade val="90000"/>
                </a:srgbClr>
              </a:solidFill>
            </a:endParaRPr>
          </a:p>
        </p:txBody>
      </p:sp>
      <p:sp>
        <p:nvSpPr>
          <p:cNvPr id="27652" name="TextBox 6"/>
          <p:cNvSpPr txBox="1">
            <a:spLocks noChangeArrowheads="1"/>
          </p:cNvSpPr>
          <p:nvPr/>
        </p:nvSpPr>
        <p:spPr bwMode="auto">
          <a:xfrm>
            <a:off x="2219325" y="214313"/>
            <a:ext cx="492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800">
                <a:solidFill>
                  <a:srgbClr val="C00000"/>
                </a:solidFill>
                <a:latin typeface="Constantia" pitchFamily="18" charset="0"/>
              </a:rPr>
              <a:t>180 days </a:t>
            </a:r>
            <a:r>
              <a:rPr lang="en-GB" sz="1800">
                <a:solidFill>
                  <a:prstClr val="black"/>
                </a:solidFill>
                <a:latin typeface="Constantia" pitchFamily="18" charset="0"/>
              </a:rPr>
              <a:t>of irradiation, 10</a:t>
            </a:r>
            <a:r>
              <a:rPr lang="en-GB" sz="1800" baseline="30000">
                <a:solidFill>
                  <a:prstClr val="black"/>
                </a:solidFill>
                <a:latin typeface="Constantia" pitchFamily="18" charset="0"/>
              </a:rPr>
              <a:t>9</a:t>
            </a:r>
            <a:r>
              <a:rPr lang="en-GB" sz="1800">
                <a:solidFill>
                  <a:prstClr val="black"/>
                </a:solidFill>
                <a:latin typeface="Constantia" pitchFamily="18" charset="0"/>
              </a:rPr>
              <a:t> pp/s, </a:t>
            </a:r>
            <a:r>
              <a:rPr lang="en-GB" sz="1800">
                <a:solidFill>
                  <a:srgbClr val="C00000"/>
                </a:solidFill>
                <a:latin typeface="Constantia" pitchFamily="18" charset="0"/>
              </a:rPr>
              <a:t>1m </a:t>
            </a:r>
            <a:r>
              <a:rPr lang="en-GB" sz="1800">
                <a:solidFill>
                  <a:prstClr val="black"/>
                </a:solidFill>
                <a:latin typeface="Constantia" pitchFamily="18" charset="0"/>
              </a:rPr>
              <a:t>of cooling</a:t>
            </a:r>
          </a:p>
        </p:txBody>
      </p:sp>
      <p:pic>
        <p:nvPicPr>
          <p:cNvPr id="276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0" y="5357813"/>
            <a:ext cx="72151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540698"/>
      </p:ext>
    </p:extLst>
  </p:cSld>
  <p:clrMapOvr>
    <a:masterClrMapping/>
  </p:clrMapOvr>
  <p:transition>
    <p:dissolv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8"/>
          <p:cNvPicPr>
            <a:picLocks noChangeAspect="1" noChangeArrowheads="1"/>
          </p:cNvPicPr>
          <p:nvPr/>
        </p:nvPicPr>
        <p:blipFill>
          <a:blip r:embed="rId3">
            <a:extLst>
              <a:ext uri="{28A0092B-C50C-407E-A947-70E740481C1C}">
                <a14:useLocalDpi xmlns:a14="http://schemas.microsoft.com/office/drawing/2010/main" val="0"/>
              </a:ext>
            </a:extLst>
          </a:blip>
          <a:srcRect l="7977" t="26222" r="14413" b="15012"/>
          <a:stretch>
            <a:fillRect/>
          </a:stretch>
        </p:blipFill>
        <p:spPr bwMode="auto">
          <a:xfrm>
            <a:off x="1439863" y="1079500"/>
            <a:ext cx="6480175"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pPr>
              <a:defRPr/>
            </a:pPr>
            <a:fld id="{D91BE496-24D7-4B7D-A3C5-858A7D4348DC}" type="slidenum">
              <a:rPr lang="en-GB">
                <a:solidFill>
                  <a:srgbClr val="04617B">
                    <a:shade val="90000"/>
                  </a:srgbClr>
                </a:solidFill>
              </a:rPr>
              <a:pPr>
                <a:defRPr/>
              </a:pPr>
              <a:t>82</a:t>
            </a:fld>
            <a:endParaRPr lang="en-GB" dirty="0">
              <a:solidFill>
                <a:srgbClr val="04617B">
                  <a:shade val="90000"/>
                </a:srgbClr>
              </a:solidFill>
            </a:endParaRPr>
          </a:p>
        </p:txBody>
      </p:sp>
      <p:sp>
        <p:nvSpPr>
          <p:cNvPr id="28676" name="TextBox 6"/>
          <p:cNvSpPr txBox="1">
            <a:spLocks noChangeArrowheads="1"/>
          </p:cNvSpPr>
          <p:nvPr/>
        </p:nvSpPr>
        <p:spPr bwMode="auto">
          <a:xfrm>
            <a:off x="2219325" y="214313"/>
            <a:ext cx="492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sz="1800">
                <a:solidFill>
                  <a:srgbClr val="C00000"/>
                </a:solidFill>
                <a:latin typeface="Constantia" pitchFamily="18" charset="0"/>
              </a:rPr>
              <a:t>180 days </a:t>
            </a:r>
            <a:r>
              <a:rPr lang="en-GB" sz="1800">
                <a:solidFill>
                  <a:prstClr val="black"/>
                </a:solidFill>
                <a:latin typeface="Constantia" pitchFamily="18" charset="0"/>
              </a:rPr>
              <a:t>of irradiation, 10</a:t>
            </a:r>
            <a:r>
              <a:rPr lang="en-GB" sz="1800" baseline="30000">
                <a:solidFill>
                  <a:prstClr val="black"/>
                </a:solidFill>
                <a:latin typeface="Constantia" pitchFamily="18" charset="0"/>
              </a:rPr>
              <a:t>9</a:t>
            </a:r>
            <a:r>
              <a:rPr lang="en-GB" sz="1800">
                <a:solidFill>
                  <a:prstClr val="black"/>
                </a:solidFill>
                <a:latin typeface="Constantia" pitchFamily="18" charset="0"/>
              </a:rPr>
              <a:t> pp/s, </a:t>
            </a:r>
            <a:r>
              <a:rPr lang="en-GB" sz="1800">
                <a:solidFill>
                  <a:srgbClr val="C00000"/>
                </a:solidFill>
                <a:latin typeface="Constantia" pitchFamily="18" charset="0"/>
              </a:rPr>
              <a:t>4m </a:t>
            </a:r>
            <a:r>
              <a:rPr lang="en-GB" sz="1800">
                <a:solidFill>
                  <a:prstClr val="black"/>
                </a:solidFill>
                <a:latin typeface="Constantia" pitchFamily="18" charset="0"/>
              </a:rPr>
              <a:t>of cooling</a:t>
            </a:r>
          </a:p>
        </p:txBody>
      </p:sp>
      <p:pic>
        <p:nvPicPr>
          <p:cNvPr id="286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0" y="5357813"/>
            <a:ext cx="72151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725911"/>
      </p:ext>
    </p:extLst>
  </p:cSld>
  <p:clrMapOvr>
    <a:masterClrMapping/>
  </p:clrMapOvr>
  <p:transition>
    <p:dissolv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908720"/>
            <a:ext cx="8712968" cy="1107996"/>
          </a:xfrm>
          <a:prstGeom prst="rect">
            <a:avLst/>
          </a:prstGeom>
        </p:spPr>
        <p:txBody>
          <a:bodyPr wrap="square">
            <a:spAutoFit/>
          </a:bodyPr>
          <a:lstStyle/>
          <a:p>
            <a:pPr lvl="0" algn="ctr"/>
            <a:r>
              <a:rPr lang="en-US" sz="2800" b="1" dirty="0">
                <a:solidFill>
                  <a:schemeClr val="bg1"/>
                </a:solidFill>
              </a:rPr>
              <a:t>Radiation Protection at CERN</a:t>
            </a:r>
          </a:p>
          <a:p>
            <a:pPr lvl="0" algn="ctr">
              <a:spcAft>
                <a:spcPts val="1200"/>
              </a:spcAft>
            </a:pPr>
            <a:endParaRPr lang="en-US" sz="2800" b="1" dirty="0">
              <a:solidFill>
                <a:schemeClr val="bg1"/>
              </a:solidFill>
            </a:endParaRPr>
          </a:p>
        </p:txBody>
      </p:sp>
    </p:spTree>
    <p:extLst>
      <p:ext uri="{BB962C8B-B14F-4D97-AF65-F5344CB8AC3E}">
        <p14:creationId xmlns:p14="http://schemas.microsoft.com/office/powerpoint/2010/main" val="197110414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8" y="908720"/>
            <a:ext cx="8712968" cy="4308872"/>
          </a:xfrm>
          <a:prstGeom prst="rect">
            <a:avLst/>
          </a:prstGeom>
        </p:spPr>
        <p:txBody>
          <a:bodyPr wrap="square">
            <a:spAutoFit/>
          </a:bodyPr>
          <a:lstStyle/>
          <a:p>
            <a:pPr lvl="0" algn="ctr"/>
            <a:r>
              <a:rPr lang="en-US" sz="2800" b="1" dirty="0">
                <a:solidFill>
                  <a:schemeClr val="bg1"/>
                </a:solidFill>
              </a:rPr>
              <a:t>Contents</a:t>
            </a:r>
          </a:p>
          <a:p>
            <a:pPr lvl="0" algn="ctr">
              <a:spcAft>
                <a:spcPts val="1200"/>
              </a:spcAft>
            </a:pPr>
            <a:endParaRPr lang="en-US" sz="2800" b="1" dirty="0">
              <a:solidFill>
                <a:schemeClr val="bg1"/>
              </a:solidFill>
            </a:endParaRPr>
          </a:p>
          <a:p>
            <a:pPr marL="457200" indent="-457200">
              <a:spcAft>
                <a:spcPts val="1200"/>
              </a:spcAft>
              <a:buFont typeface="Arial" panose="020B0604020202020204" pitchFamily="34" charset="0"/>
              <a:buChar char="•"/>
            </a:pPr>
            <a:r>
              <a:rPr lang="en-US" sz="2000" dirty="0">
                <a:solidFill>
                  <a:schemeClr val="bg1"/>
                </a:solidFill>
              </a:rPr>
              <a:t>Mandate</a:t>
            </a:r>
          </a:p>
          <a:p>
            <a:pPr marL="457200" indent="-457200">
              <a:spcAft>
                <a:spcPts val="1200"/>
              </a:spcAft>
              <a:buFont typeface="Arial" panose="020B0604020202020204" pitchFamily="34" charset="0"/>
              <a:buChar char="•"/>
            </a:pPr>
            <a:r>
              <a:rPr lang="en-US" sz="2000" dirty="0">
                <a:solidFill>
                  <a:schemeClr val="bg1"/>
                </a:solidFill>
              </a:rPr>
              <a:t>Radiation Protection Regulations</a:t>
            </a:r>
          </a:p>
          <a:p>
            <a:pPr marL="457200" indent="-457200">
              <a:spcAft>
                <a:spcPts val="1200"/>
              </a:spcAft>
              <a:buFont typeface="Arial" panose="020B0604020202020204" pitchFamily="34" charset="0"/>
              <a:buChar char="•"/>
            </a:pPr>
            <a:r>
              <a:rPr lang="en-US" sz="2000" dirty="0">
                <a:solidFill>
                  <a:schemeClr val="bg1"/>
                </a:solidFill>
              </a:rPr>
              <a:t>Dose limits and objectives</a:t>
            </a:r>
          </a:p>
          <a:p>
            <a:pPr marL="457200" indent="-457200">
              <a:spcAft>
                <a:spcPts val="1200"/>
              </a:spcAft>
              <a:buFont typeface="Arial" panose="020B0604020202020204" pitchFamily="34" charset="0"/>
              <a:buChar char="•"/>
            </a:pPr>
            <a:r>
              <a:rPr lang="en-US" sz="2000" dirty="0">
                <a:solidFill>
                  <a:schemeClr val="bg1"/>
                </a:solidFill>
              </a:rPr>
              <a:t>Dosimetry, Operational Radiation Protection and Radiation Monitoring</a:t>
            </a:r>
          </a:p>
          <a:p>
            <a:pPr marL="457200" indent="-457200">
              <a:spcAft>
                <a:spcPts val="1200"/>
              </a:spcAft>
              <a:buFont typeface="Arial" panose="020B0604020202020204" pitchFamily="34" charset="0"/>
              <a:buChar char="•"/>
            </a:pPr>
            <a:r>
              <a:rPr lang="en-GB" sz="2000" dirty="0">
                <a:solidFill>
                  <a:schemeClr val="bg1"/>
                </a:solidFill>
              </a:rPr>
              <a:t>Radioactive waste: treatment and elimination</a:t>
            </a:r>
            <a:endParaRPr lang="en-US" sz="2000" dirty="0">
              <a:solidFill>
                <a:schemeClr val="bg1"/>
              </a:solidFill>
            </a:endParaRPr>
          </a:p>
          <a:p>
            <a:pPr marL="457200" indent="-457200">
              <a:spcAft>
                <a:spcPts val="1200"/>
              </a:spcAft>
              <a:buFont typeface="Arial" panose="020B0604020202020204" pitchFamily="34" charset="0"/>
              <a:buChar char="•"/>
            </a:pPr>
            <a:r>
              <a:rPr lang="en-US" sz="2000" dirty="0">
                <a:solidFill>
                  <a:schemeClr val="bg1"/>
                </a:solidFill>
              </a:rPr>
              <a:t>ALARA at CERN</a:t>
            </a:r>
          </a:p>
          <a:p>
            <a:pPr marL="457200" lvl="0" indent="-457200">
              <a:buFont typeface="Arial" panose="020B0604020202020204" pitchFamily="34" charset="0"/>
              <a:buChar char="•"/>
            </a:pPr>
            <a:endParaRPr lang="en-US" sz="2800" b="1" dirty="0">
              <a:solidFill>
                <a:schemeClr val="bg1"/>
              </a:solidFill>
            </a:endParaRPr>
          </a:p>
        </p:txBody>
      </p:sp>
    </p:spTree>
    <p:extLst>
      <p:ext uri="{BB962C8B-B14F-4D97-AF65-F5344CB8AC3E}">
        <p14:creationId xmlns:p14="http://schemas.microsoft.com/office/powerpoint/2010/main" val="581031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612775" y="660648"/>
            <a:ext cx="8153400" cy="680120"/>
          </a:xfrm>
        </p:spPr>
        <p:txBody>
          <a:bodyPr/>
          <a:lstStyle/>
          <a:p>
            <a:pPr algn="ctr" eaLnBrk="1" hangingPunct="1"/>
            <a:r>
              <a:rPr lang="en-US" sz="3600" dirty="0">
                <a:solidFill>
                  <a:schemeClr val="bg1"/>
                </a:solidFill>
                <a:cs typeface="Calibri" pitchFamily="34" charset="0"/>
              </a:rPr>
              <a:t>Radiation Protection at CERN: </a:t>
            </a:r>
            <a:br>
              <a:rPr lang="en-US" sz="3600" dirty="0">
                <a:solidFill>
                  <a:schemeClr val="bg1"/>
                </a:solidFill>
                <a:cs typeface="Calibri" pitchFamily="34" charset="0"/>
              </a:rPr>
            </a:br>
            <a:r>
              <a:rPr lang="en-US" sz="3600" dirty="0">
                <a:solidFill>
                  <a:schemeClr val="bg1"/>
                </a:solidFill>
                <a:cs typeface="Calibri" pitchFamily="34" charset="0"/>
              </a:rPr>
              <a:t>Mandate</a:t>
            </a:r>
            <a:endParaRPr lang="en-GB" sz="3600" dirty="0">
              <a:solidFill>
                <a:schemeClr val="bg1"/>
              </a:solidFill>
              <a:cs typeface="Calibri" pitchFamily="34" charset="0"/>
            </a:endParaRPr>
          </a:p>
        </p:txBody>
      </p:sp>
      <p:grpSp>
        <p:nvGrpSpPr>
          <p:cNvPr id="39" name="Group 38"/>
          <p:cNvGrpSpPr>
            <a:grpSpLocks/>
          </p:cNvGrpSpPr>
          <p:nvPr/>
        </p:nvGrpSpPr>
        <p:grpSpPr bwMode="auto">
          <a:xfrm>
            <a:off x="5223245" y="2052638"/>
            <a:ext cx="3187700" cy="1687513"/>
            <a:chOff x="5646611" y="1812360"/>
            <a:chExt cx="3984082" cy="2109399"/>
          </a:xfrm>
        </p:grpSpPr>
        <p:pic>
          <p:nvPicPr>
            <p:cNvPr id="74782"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46611" y="1812360"/>
              <a:ext cx="3984082" cy="2109399"/>
            </a:xfrm>
            <a:prstGeom prst="rect">
              <a:avLst/>
            </a:prstGeom>
            <a:solidFill>
              <a:schemeClr val="accent1"/>
            </a:solidFill>
            <a:ln w="28575">
              <a:solidFill>
                <a:schemeClr val="bg2"/>
              </a:solidFill>
              <a:miter lim="800000"/>
              <a:headEnd/>
              <a:tailEnd/>
            </a:ln>
          </p:spPr>
        </p:pic>
        <p:sp>
          <p:nvSpPr>
            <p:cNvPr id="21" name="TextBox 20"/>
            <p:cNvSpPr txBox="1"/>
            <p:nvPr/>
          </p:nvSpPr>
          <p:spPr>
            <a:xfrm>
              <a:off x="7106450" y="2023413"/>
              <a:ext cx="1887936" cy="461667"/>
            </a:xfrm>
            <a:prstGeom prst="rect">
              <a:avLst/>
            </a:prstGeom>
            <a:solidFill>
              <a:schemeClr val="accent1"/>
            </a:solidFill>
          </p:spPr>
          <p:txBody>
            <a:bodyPr wrap="square">
              <a:spAutoFit/>
            </a:bodyPr>
            <a:lstStyle/>
            <a:p>
              <a:pPr algn="ctr" eaLnBrk="1" hangingPunct="1">
                <a:defRPr/>
              </a:pPr>
              <a:r>
                <a:rPr lang="en-US" sz="1800" dirty="0">
                  <a:solidFill>
                    <a:prstClr val="white"/>
                  </a:solidFill>
                  <a:latin typeface="Calibri"/>
                  <a:ea typeface="+mn-ea"/>
                </a:rPr>
                <a:t>Monitoring</a:t>
              </a:r>
              <a:endParaRPr lang="en-GB" sz="1800" dirty="0">
                <a:solidFill>
                  <a:prstClr val="white"/>
                </a:solidFill>
                <a:latin typeface="Calibri"/>
                <a:ea typeface="+mn-ea"/>
              </a:endParaRPr>
            </a:p>
          </p:txBody>
        </p:sp>
      </p:grpSp>
      <p:grpSp>
        <p:nvGrpSpPr>
          <p:cNvPr id="38" name="Group 37"/>
          <p:cNvGrpSpPr>
            <a:grpSpLocks/>
          </p:cNvGrpSpPr>
          <p:nvPr/>
        </p:nvGrpSpPr>
        <p:grpSpPr bwMode="auto">
          <a:xfrm>
            <a:off x="265113" y="2052638"/>
            <a:ext cx="3308350" cy="1703387"/>
            <a:chOff x="146810" y="1619189"/>
            <a:chExt cx="4135765" cy="2129429"/>
          </a:xfrm>
        </p:grpSpPr>
        <p:grpSp>
          <p:nvGrpSpPr>
            <p:cNvPr id="74776" name="Group 4"/>
            <p:cNvGrpSpPr>
              <a:grpSpLocks/>
            </p:cNvGrpSpPr>
            <p:nvPr/>
          </p:nvGrpSpPr>
          <p:grpSpPr bwMode="auto">
            <a:xfrm>
              <a:off x="146810" y="1619189"/>
              <a:ext cx="4135765" cy="2129429"/>
              <a:chOff x="-15380" y="1686824"/>
              <a:chExt cx="2872059" cy="1478770"/>
            </a:xfrm>
          </p:grpSpPr>
          <p:grpSp>
            <p:nvGrpSpPr>
              <p:cNvPr id="74778" name="Group 2"/>
              <p:cNvGrpSpPr>
                <a:grpSpLocks/>
              </p:cNvGrpSpPr>
              <p:nvPr/>
            </p:nvGrpSpPr>
            <p:grpSpPr bwMode="auto">
              <a:xfrm>
                <a:off x="-15380" y="1686824"/>
                <a:ext cx="2817958" cy="999016"/>
                <a:chOff x="-15380" y="1686824"/>
                <a:chExt cx="2817958" cy="999016"/>
              </a:xfrm>
            </p:grpSpPr>
            <p:pic>
              <p:nvPicPr>
                <p:cNvPr id="7478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60839" y="1705419"/>
                  <a:ext cx="1341739" cy="97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781"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5380" y="1686824"/>
                  <a:ext cx="1474775" cy="999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4779" name="Picture 3"/>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12571" y="2777436"/>
                <a:ext cx="2644108" cy="38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 name="TextBox 3"/>
            <p:cNvSpPr txBox="1"/>
            <p:nvPr/>
          </p:nvSpPr>
          <p:spPr>
            <a:xfrm>
              <a:off x="2272566" y="2706726"/>
              <a:ext cx="1932612" cy="461707"/>
            </a:xfrm>
            <a:prstGeom prst="rect">
              <a:avLst/>
            </a:prstGeom>
            <a:solidFill>
              <a:schemeClr val="tx2"/>
            </a:solidFill>
          </p:spPr>
          <p:txBody>
            <a:bodyPr wrap="square">
              <a:spAutoFit/>
            </a:bodyPr>
            <a:lstStyle/>
            <a:p>
              <a:pPr algn="ctr" eaLnBrk="1" hangingPunct="1">
                <a:defRPr/>
              </a:pPr>
              <a:r>
                <a:rPr lang="en-US" sz="1800" dirty="0" err="1">
                  <a:solidFill>
                    <a:prstClr val="white"/>
                  </a:solidFill>
                  <a:latin typeface="Calibri"/>
                  <a:ea typeface="+mn-ea"/>
                </a:rPr>
                <a:t>Riskanalysis</a:t>
              </a:r>
              <a:r>
                <a:rPr lang="en-US" sz="1800" dirty="0">
                  <a:solidFill>
                    <a:prstClr val="white"/>
                  </a:solidFill>
                  <a:latin typeface="Calibri"/>
                  <a:ea typeface="+mn-ea"/>
                </a:rPr>
                <a:t> </a:t>
              </a:r>
              <a:endParaRPr lang="en-GB" sz="1800" dirty="0">
                <a:solidFill>
                  <a:prstClr val="white"/>
                </a:solidFill>
                <a:latin typeface="Calibri"/>
                <a:ea typeface="+mn-ea"/>
              </a:endParaRPr>
            </a:p>
          </p:txBody>
        </p:sp>
      </p:grpSp>
      <p:grpSp>
        <p:nvGrpSpPr>
          <p:cNvPr id="37" name="Group 36"/>
          <p:cNvGrpSpPr>
            <a:grpSpLocks/>
          </p:cNvGrpSpPr>
          <p:nvPr/>
        </p:nvGrpSpPr>
        <p:grpSpPr bwMode="auto">
          <a:xfrm>
            <a:off x="6234113" y="4349750"/>
            <a:ext cx="2335212" cy="1751013"/>
            <a:chOff x="2534745" y="3902484"/>
            <a:chExt cx="2746941" cy="2059894"/>
          </a:xfrm>
        </p:grpSpPr>
        <p:pic>
          <p:nvPicPr>
            <p:cNvPr id="74774" name="Picture 13"/>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534745" y="3902484"/>
              <a:ext cx="2746941" cy="2059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3681327" y="3993994"/>
              <a:ext cx="1383741" cy="435136"/>
            </a:xfrm>
            <a:prstGeom prst="rect">
              <a:avLst/>
            </a:prstGeom>
            <a:noFill/>
          </p:spPr>
          <p:txBody>
            <a:bodyPr>
              <a:spAutoFit/>
            </a:bodyPr>
            <a:lstStyle/>
            <a:p>
              <a:pPr eaLnBrk="1" hangingPunct="1">
                <a:defRPr/>
              </a:pPr>
              <a:r>
                <a:rPr lang="en-US" sz="1800" dirty="0">
                  <a:solidFill>
                    <a:prstClr val="black"/>
                  </a:solidFill>
                  <a:latin typeface="Calibri"/>
                  <a:ea typeface="+mn-ea"/>
                </a:rPr>
                <a:t>Controls</a:t>
              </a:r>
              <a:endParaRPr lang="en-GB" sz="1800" dirty="0">
                <a:solidFill>
                  <a:prstClr val="black"/>
                </a:solidFill>
                <a:latin typeface="Calibri"/>
                <a:ea typeface="+mn-ea"/>
              </a:endParaRPr>
            </a:p>
          </p:txBody>
        </p:sp>
      </p:grpSp>
      <p:grpSp>
        <p:nvGrpSpPr>
          <p:cNvPr id="10" name="Group 9"/>
          <p:cNvGrpSpPr>
            <a:grpSpLocks/>
          </p:cNvGrpSpPr>
          <p:nvPr/>
        </p:nvGrpSpPr>
        <p:grpSpPr bwMode="auto">
          <a:xfrm>
            <a:off x="3695555" y="1986898"/>
            <a:ext cx="2287113" cy="2433003"/>
            <a:chOff x="-497311" y="4093464"/>
            <a:chExt cx="2287866" cy="2434084"/>
          </a:xfrm>
        </p:grpSpPr>
        <p:pic>
          <p:nvPicPr>
            <p:cNvPr id="74772" name="Picture 2"/>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rot="20460000">
              <a:off x="-497311" y="4093464"/>
              <a:ext cx="1857984" cy="243408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134867" y="6117493"/>
              <a:ext cx="1655688" cy="369496"/>
            </a:xfrm>
            <a:prstGeom prst="rect">
              <a:avLst/>
            </a:prstGeom>
            <a:solidFill>
              <a:schemeClr val="accent1">
                <a:lumMod val="20000"/>
                <a:lumOff val="80000"/>
              </a:schemeClr>
            </a:solidFill>
          </p:spPr>
          <p:txBody>
            <a:bodyPr wrap="square">
              <a:spAutoFit/>
            </a:bodyPr>
            <a:lstStyle/>
            <a:p>
              <a:pPr algn="ctr" eaLnBrk="1" hangingPunct="1">
                <a:defRPr/>
              </a:pPr>
              <a:r>
                <a:rPr lang="en-US" sz="1800" dirty="0">
                  <a:solidFill>
                    <a:prstClr val="black"/>
                  </a:solidFill>
                  <a:latin typeface="Calibri"/>
                  <a:ea typeface="+mn-ea"/>
                </a:rPr>
                <a:t>Authorization</a:t>
              </a:r>
            </a:p>
          </p:txBody>
        </p:sp>
      </p:grpSp>
      <p:pic>
        <p:nvPicPr>
          <p:cNvPr id="30" name="Picture 2" descr="G:\Departments\Safety\Groups\RP\Radioactive_Waste\Docs_photos_ppt_consignes\Photos\ISR\ISR7\2006_11_27\IMG_1483.JPG"/>
          <p:cNvPicPr>
            <a:picLocks noGrp="1" noChangeAspect="1" noChangeArrowheads="1"/>
          </p:cNvPicPr>
          <p:nvPr>
            <p:ph idx="1"/>
          </p:nvPr>
        </p:nvPicPr>
        <p:blipFill>
          <a:blip r:embed="rId9" cstate="print">
            <a:extLst>
              <a:ext uri="{28A0092B-C50C-407E-A947-70E740481C1C}">
                <a14:useLocalDpi xmlns:a14="http://schemas.microsoft.com/office/drawing/2010/main"/>
              </a:ext>
            </a:extLst>
          </a:blip>
          <a:srcRect/>
          <a:stretch>
            <a:fillRect/>
          </a:stretch>
        </p:blipFill>
        <p:spPr>
          <a:xfrm>
            <a:off x="203200" y="4543425"/>
            <a:ext cx="2643188" cy="1766888"/>
          </a:xfrm>
        </p:spPr>
      </p:pic>
      <p:grpSp>
        <p:nvGrpSpPr>
          <p:cNvPr id="2" name="Group 1"/>
          <p:cNvGrpSpPr/>
          <p:nvPr/>
        </p:nvGrpSpPr>
        <p:grpSpPr>
          <a:xfrm>
            <a:off x="3265488" y="4775576"/>
            <a:ext cx="2474912" cy="1952625"/>
            <a:chOff x="3265488" y="4764088"/>
            <a:chExt cx="2474912" cy="1952625"/>
          </a:xfrm>
        </p:grpSpPr>
        <p:sp>
          <p:nvSpPr>
            <p:cNvPr id="31" name="Rectangle 30"/>
            <p:cNvSpPr/>
            <p:nvPr/>
          </p:nvSpPr>
          <p:spPr bwMode="auto">
            <a:xfrm>
              <a:off x="3265488" y="4764088"/>
              <a:ext cx="2474912" cy="195262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sz="1800">
                <a:solidFill>
                  <a:prstClr val="white"/>
                </a:solidFill>
              </a:endParaRPr>
            </a:p>
          </p:txBody>
        </p:sp>
        <p:grpSp>
          <p:nvGrpSpPr>
            <p:cNvPr id="74765" name="Group 33"/>
            <p:cNvGrpSpPr>
              <a:grpSpLocks/>
            </p:cNvGrpSpPr>
            <p:nvPr/>
          </p:nvGrpSpPr>
          <p:grpSpPr bwMode="auto">
            <a:xfrm>
              <a:off x="3338052" y="4825469"/>
              <a:ext cx="2402348" cy="1852751"/>
              <a:chOff x="5724736" y="3842604"/>
              <a:chExt cx="3308095" cy="2550942"/>
            </a:xfrm>
          </p:grpSpPr>
          <p:grpSp>
            <p:nvGrpSpPr>
              <p:cNvPr id="74766" name="Group 32"/>
              <p:cNvGrpSpPr>
                <a:grpSpLocks/>
              </p:cNvGrpSpPr>
              <p:nvPr/>
            </p:nvGrpSpPr>
            <p:grpSpPr bwMode="auto">
              <a:xfrm>
                <a:off x="5724736" y="3842604"/>
                <a:ext cx="3235470" cy="2550942"/>
                <a:chOff x="5724736" y="3842604"/>
                <a:chExt cx="3235470" cy="2550942"/>
              </a:xfrm>
            </p:grpSpPr>
            <p:pic>
              <p:nvPicPr>
                <p:cNvPr id="74768" name="Picture 3"/>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991438" y="3842604"/>
                  <a:ext cx="876300" cy="1287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769" name="Picture 4"/>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724736" y="4698340"/>
                  <a:ext cx="1476375"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4770" name="Picture 5"/>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6876731" y="5027435"/>
                  <a:ext cx="1238250"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a:off x="7255591" y="5970055"/>
                  <a:ext cx="1705102" cy="424032"/>
                </a:xfrm>
                <a:prstGeom prst="rect">
                  <a:avLst/>
                </a:prstGeom>
                <a:solidFill>
                  <a:schemeClr val="accent1">
                    <a:lumMod val="75000"/>
                  </a:schemeClr>
                </a:solidFill>
                <a:effectLst>
                  <a:outerShdw blurRad="355600" dist="38100" dir="18900000" algn="bl" rotWithShape="0">
                    <a:prstClr val="black">
                      <a:alpha val="40000"/>
                    </a:prstClr>
                  </a:outerShdw>
                </a:effectLst>
              </p:spPr>
              <p:txBody>
                <a:bodyPr>
                  <a:spAutoFit/>
                </a:bodyPr>
                <a:lstStyle/>
                <a:p>
                  <a:pPr eaLnBrk="1" hangingPunct="1">
                    <a:defRPr/>
                  </a:pPr>
                  <a:r>
                    <a:rPr lang="en-US" sz="1400" dirty="0">
                      <a:solidFill>
                        <a:prstClr val="white"/>
                      </a:solidFill>
                      <a:latin typeface="Calibri"/>
                      <a:ea typeface="+mn-ea"/>
                    </a:rPr>
                    <a:t>Safety Code F</a:t>
                  </a:r>
                  <a:endParaRPr lang="en-GB" sz="1400" dirty="0">
                    <a:solidFill>
                      <a:prstClr val="white"/>
                    </a:solidFill>
                    <a:latin typeface="Calibri"/>
                    <a:ea typeface="+mn-ea"/>
                  </a:endParaRPr>
                </a:p>
              </p:txBody>
            </p:sp>
          </p:grpSp>
          <p:sp>
            <p:nvSpPr>
              <p:cNvPr id="32" name="TextBox 31"/>
              <p:cNvSpPr txBox="1"/>
              <p:nvPr/>
            </p:nvSpPr>
            <p:spPr>
              <a:xfrm>
                <a:off x="6876731" y="3865192"/>
                <a:ext cx="2156100" cy="508511"/>
              </a:xfrm>
              <a:prstGeom prst="rect">
                <a:avLst/>
              </a:prstGeom>
              <a:noFill/>
            </p:spPr>
            <p:txBody>
              <a:bodyPr wrap="square">
                <a:spAutoFit/>
              </a:bodyPr>
              <a:lstStyle/>
              <a:p>
                <a:pPr eaLnBrk="1" hangingPunct="1">
                  <a:defRPr/>
                </a:pPr>
                <a:r>
                  <a:rPr lang="en-US" sz="1800" dirty="0">
                    <a:solidFill>
                      <a:prstClr val="white"/>
                    </a:solidFill>
                    <a:latin typeface="Calibri"/>
                    <a:ea typeface="+mn-ea"/>
                  </a:rPr>
                  <a:t>Legislation</a:t>
                </a:r>
                <a:endParaRPr lang="en-GB" sz="1800" dirty="0">
                  <a:solidFill>
                    <a:prstClr val="white"/>
                  </a:solidFill>
                  <a:latin typeface="Calibri"/>
                  <a:ea typeface="+mn-ea"/>
                </a:endParaRPr>
              </a:p>
            </p:txBody>
          </p:sp>
        </p:grpSp>
      </p:grpSp>
      <p:sp>
        <p:nvSpPr>
          <p:cNvPr id="8" name="TextBox 7"/>
          <p:cNvSpPr txBox="1"/>
          <p:nvPr/>
        </p:nvSpPr>
        <p:spPr>
          <a:xfrm>
            <a:off x="369888" y="5910263"/>
            <a:ext cx="2368550" cy="368300"/>
          </a:xfrm>
          <a:prstGeom prst="rect">
            <a:avLst/>
          </a:prstGeom>
          <a:noFill/>
        </p:spPr>
        <p:txBody>
          <a:bodyPr>
            <a:spAutoFit/>
          </a:bodyPr>
          <a:lstStyle/>
          <a:p>
            <a:pPr eaLnBrk="1" hangingPunct="1">
              <a:defRPr/>
            </a:pPr>
            <a:r>
              <a:rPr lang="en-US" sz="1800" dirty="0">
                <a:solidFill>
                  <a:prstClr val="white"/>
                </a:solidFill>
                <a:latin typeface="Arial" charset="0"/>
                <a:ea typeface="+mn-ea"/>
              </a:rPr>
              <a:t>Radioactive Waste</a:t>
            </a:r>
            <a:endParaRPr lang="en-GB" sz="1800" dirty="0">
              <a:solidFill>
                <a:prstClr val="white"/>
              </a:solidFill>
              <a:latin typeface="Arial" charset="0"/>
              <a:ea typeface="+mn-ea"/>
            </a:endParaRPr>
          </a:p>
        </p:txBody>
      </p:sp>
    </p:spTree>
    <p:extLst>
      <p:ext uri="{BB962C8B-B14F-4D97-AF65-F5344CB8AC3E}">
        <p14:creationId xmlns:p14="http://schemas.microsoft.com/office/powerpoint/2010/main" val="16613356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a:xfrm>
            <a:off x="612775" y="228600"/>
            <a:ext cx="8153400" cy="990600"/>
          </a:xfrm>
        </p:spPr>
        <p:txBody>
          <a:bodyPr/>
          <a:lstStyle/>
          <a:p>
            <a:pPr eaLnBrk="1" hangingPunct="1"/>
            <a:r>
              <a:rPr lang="en-US" dirty="0">
                <a:solidFill>
                  <a:schemeClr val="bg1"/>
                </a:solidFill>
              </a:rPr>
              <a:t>Some Key Figures…</a:t>
            </a:r>
            <a:endParaRPr lang="en-GB" dirty="0">
              <a:solidFill>
                <a:schemeClr val="bg1"/>
              </a:solidFill>
            </a:endParaRPr>
          </a:p>
        </p:txBody>
      </p:sp>
      <p:grpSp>
        <p:nvGrpSpPr>
          <p:cNvPr id="76803" name="Group 7"/>
          <p:cNvGrpSpPr>
            <a:grpSpLocks/>
          </p:cNvGrpSpPr>
          <p:nvPr/>
        </p:nvGrpSpPr>
        <p:grpSpPr bwMode="auto">
          <a:xfrm>
            <a:off x="4475534" y="2593181"/>
            <a:ext cx="4659313" cy="3035300"/>
            <a:chOff x="838200" y="1676400"/>
            <a:chExt cx="7488238" cy="4879975"/>
          </a:xfrm>
        </p:grpSpPr>
        <p:pic>
          <p:nvPicPr>
            <p:cNvPr id="76806" name="Picture 20" descr="accelerators.jpg                                               00000013HD                             B6B15C47:"/>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8200" y="1676400"/>
              <a:ext cx="7488238" cy="487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999334" y="2072004"/>
              <a:ext cx="428628" cy="142928"/>
            </a:xfrm>
            <a:prstGeom prst="rect">
              <a:avLst/>
            </a:prstGeom>
            <a:solidFill>
              <a:schemeClr val="bg1"/>
            </a:solidFill>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sz="1800">
                <a:solidFill>
                  <a:prstClr val="black"/>
                </a:solidFill>
              </a:endParaRPr>
            </a:p>
          </p:txBody>
        </p:sp>
      </p:grpSp>
      <p:sp>
        <p:nvSpPr>
          <p:cNvPr id="7" name="TextBox 6"/>
          <p:cNvSpPr txBox="1"/>
          <p:nvPr/>
        </p:nvSpPr>
        <p:spPr>
          <a:xfrm>
            <a:off x="179512" y="2094056"/>
            <a:ext cx="5112568" cy="3477875"/>
          </a:xfrm>
          <a:prstGeom prst="rect">
            <a:avLst/>
          </a:prstGeom>
          <a:noFill/>
        </p:spPr>
        <p:txBody>
          <a:bodyPr wrap="square">
            <a:spAutoFit/>
          </a:bodyPr>
          <a:lstStyle/>
          <a:p>
            <a:pPr eaLnBrk="1" hangingPunct="1">
              <a:spcBef>
                <a:spcPts val="600"/>
              </a:spcBef>
              <a:defRPr/>
            </a:pPr>
            <a:r>
              <a:rPr lang="en-US" sz="2000" dirty="0">
                <a:solidFill>
                  <a:schemeClr val="bg1"/>
                </a:solidFill>
                <a:latin typeface="Calibri"/>
                <a:ea typeface="+mn-ea"/>
              </a:rPr>
              <a:t>Radiation Areas and Radioactive Laboratories:</a:t>
            </a:r>
          </a:p>
          <a:p>
            <a:pPr marL="285750" indent="-285750" eaLnBrk="1" hangingPunct="1">
              <a:spcBef>
                <a:spcPts val="600"/>
              </a:spcBef>
              <a:buFont typeface="Arial" pitchFamily="34" charset="0"/>
              <a:buChar char="•"/>
              <a:defRPr/>
            </a:pPr>
            <a:r>
              <a:rPr lang="en-US" sz="2000" dirty="0">
                <a:solidFill>
                  <a:schemeClr val="bg1"/>
                </a:solidFill>
                <a:latin typeface="Calibri"/>
                <a:ea typeface="+mn-ea"/>
              </a:rPr>
              <a:t>~ 45 km accelerator tunnel</a:t>
            </a:r>
          </a:p>
          <a:p>
            <a:pPr marL="285750" indent="-285750" eaLnBrk="1" hangingPunct="1">
              <a:spcBef>
                <a:spcPts val="600"/>
              </a:spcBef>
              <a:buFont typeface="Arial" pitchFamily="34" charset="0"/>
              <a:buChar char="•"/>
              <a:defRPr/>
            </a:pPr>
            <a:r>
              <a:rPr lang="en-US" sz="2000" dirty="0">
                <a:solidFill>
                  <a:schemeClr val="bg1"/>
                </a:solidFill>
                <a:latin typeface="Calibri"/>
                <a:ea typeface="+mn-ea"/>
              </a:rPr>
              <a:t>Class A,B and C  laboratories</a:t>
            </a:r>
          </a:p>
          <a:p>
            <a:pPr marL="285750" indent="-285750" eaLnBrk="1" hangingPunct="1">
              <a:spcBef>
                <a:spcPts val="600"/>
              </a:spcBef>
              <a:buFont typeface="Arial" pitchFamily="34" charset="0"/>
              <a:buChar char="•"/>
              <a:defRPr/>
            </a:pPr>
            <a:r>
              <a:rPr lang="en-US" sz="2000" dirty="0">
                <a:solidFill>
                  <a:schemeClr val="bg1"/>
                </a:solidFill>
                <a:latin typeface="Calibri"/>
                <a:ea typeface="+mn-ea"/>
              </a:rPr>
              <a:t>RIB facility ISOLDE</a:t>
            </a:r>
          </a:p>
          <a:p>
            <a:pPr marL="285750" indent="-285750" eaLnBrk="1" hangingPunct="1">
              <a:spcBef>
                <a:spcPts val="600"/>
              </a:spcBef>
              <a:buFont typeface="Arial" pitchFamily="34" charset="0"/>
              <a:buChar char="•"/>
              <a:defRPr/>
            </a:pPr>
            <a:r>
              <a:rPr lang="en-US" sz="2000" dirty="0">
                <a:solidFill>
                  <a:schemeClr val="bg1"/>
                </a:solidFill>
                <a:latin typeface="Calibri"/>
                <a:ea typeface="+mn-ea"/>
              </a:rPr>
              <a:t>Spallation source n-TOF</a:t>
            </a:r>
          </a:p>
          <a:p>
            <a:pPr marL="285750" indent="-285750" eaLnBrk="1" hangingPunct="1">
              <a:spcBef>
                <a:spcPts val="600"/>
              </a:spcBef>
              <a:buFont typeface="Arial" pitchFamily="34" charset="0"/>
              <a:buChar char="•"/>
              <a:defRPr/>
            </a:pPr>
            <a:r>
              <a:rPr lang="en-US" sz="2000" dirty="0">
                <a:solidFill>
                  <a:schemeClr val="bg1"/>
                </a:solidFill>
                <a:latin typeface="Calibri"/>
                <a:ea typeface="+mn-ea"/>
              </a:rPr>
              <a:t>~ 50 - 60 access points</a:t>
            </a:r>
          </a:p>
          <a:p>
            <a:pPr marL="285750" indent="-285750" eaLnBrk="1" hangingPunct="1">
              <a:spcBef>
                <a:spcPts val="600"/>
              </a:spcBef>
              <a:buFont typeface="Arial" pitchFamily="34" charset="0"/>
              <a:buChar char="•"/>
              <a:defRPr/>
            </a:pPr>
            <a:r>
              <a:rPr lang="en-US" sz="2000" dirty="0">
                <a:solidFill>
                  <a:schemeClr val="bg1"/>
                </a:solidFill>
                <a:latin typeface="Calibri"/>
              </a:rPr>
              <a:t>~ 160 experiments</a:t>
            </a:r>
            <a:endParaRPr lang="en-US" sz="2000" dirty="0">
              <a:solidFill>
                <a:schemeClr val="bg1"/>
              </a:solidFill>
              <a:latin typeface="Calibri"/>
              <a:ea typeface="+mn-ea"/>
            </a:endParaRPr>
          </a:p>
          <a:p>
            <a:pPr marL="285750" indent="-285750" eaLnBrk="1" hangingPunct="1">
              <a:spcBef>
                <a:spcPts val="600"/>
              </a:spcBef>
              <a:buFont typeface="Arial" pitchFamily="34" charset="0"/>
              <a:buChar char="•"/>
              <a:defRPr/>
            </a:pPr>
            <a:r>
              <a:rPr lang="en-US" sz="2000" dirty="0">
                <a:solidFill>
                  <a:schemeClr val="bg1"/>
                </a:solidFill>
                <a:latin typeface="Calibri"/>
                <a:ea typeface="+mn-ea"/>
              </a:rPr>
              <a:t>~ 11000  radiation workers</a:t>
            </a:r>
          </a:p>
          <a:p>
            <a:pPr marL="285750" indent="-285750" eaLnBrk="1" hangingPunct="1">
              <a:spcBef>
                <a:spcPts val="600"/>
              </a:spcBef>
              <a:buFont typeface="Arial" pitchFamily="34" charset="0"/>
              <a:buChar char="•"/>
              <a:defRPr/>
            </a:pPr>
            <a:r>
              <a:rPr lang="en-US" sz="2000" dirty="0">
                <a:solidFill>
                  <a:schemeClr val="bg1"/>
                </a:solidFill>
                <a:latin typeface="Calibri"/>
                <a:ea typeface="+mn-ea"/>
              </a:rPr>
              <a:t>Many new projects</a:t>
            </a:r>
          </a:p>
        </p:txBody>
      </p:sp>
      <p:sp>
        <p:nvSpPr>
          <p:cNvPr id="9" name="TextBox 8"/>
          <p:cNvSpPr txBox="1"/>
          <p:nvPr/>
        </p:nvSpPr>
        <p:spPr>
          <a:xfrm>
            <a:off x="1863725" y="4868863"/>
            <a:ext cx="252413" cy="369887"/>
          </a:xfrm>
          <a:prstGeom prst="rect">
            <a:avLst/>
          </a:prstGeom>
          <a:noFill/>
        </p:spPr>
        <p:txBody>
          <a:bodyPr>
            <a:spAutoFit/>
          </a:bodyPr>
          <a:lstStyle/>
          <a:p>
            <a:pPr eaLnBrk="1" hangingPunct="1">
              <a:defRPr/>
            </a:pPr>
            <a:endParaRPr lang="en-GB" sz="1800" dirty="0">
              <a:solidFill>
                <a:prstClr val="black"/>
              </a:solidFill>
              <a:latin typeface="Arial" charset="0"/>
              <a:ea typeface="+mn-ea"/>
            </a:endParaRPr>
          </a:p>
        </p:txBody>
      </p:sp>
    </p:spTree>
    <p:extLst>
      <p:ext uri="{BB962C8B-B14F-4D97-AF65-F5344CB8AC3E}">
        <p14:creationId xmlns:p14="http://schemas.microsoft.com/office/powerpoint/2010/main" val="240657368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val 3"/>
          <p:cNvSpPr/>
          <p:nvPr/>
        </p:nvSpPr>
        <p:spPr>
          <a:xfrm>
            <a:off x="634105" y="4869160"/>
            <a:ext cx="8136904" cy="1145437"/>
          </a:xfrm>
          <a:prstGeom prst="ellipse">
            <a:avLst/>
          </a:prstGeom>
          <a:solidFill>
            <a:schemeClr val="accent3">
              <a:lumMod val="75000"/>
            </a:schemeClr>
          </a:solidFill>
          <a:ln w="381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78" name="Text Box 2"/>
          <p:cNvSpPr txBox="1">
            <a:spLocks noChangeArrowheads="1"/>
          </p:cNvSpPr>
          <p:nvPr/>
        </p:nvSpPr>
        <p:spPr bwMode="auto">
          <a:xfrm>
            <a:off x="251520" y="1249596"/>
            <a:ext cx="8643966" cy="523220"/>
          </a:xfrm>
          <a:prstGeom prst="rect">
            <a:avLst/>
          </a:prstGeom>
          <a:noFill/>
          <a:ln w="9525">
            <a:noFill/>
            <a:miter lim="800000"/>
            <a:headEnd/>
            <a:tailEnd/>
          </a:ln>
          <a:effectLst/>
        </p:spPr>
        <p:txBody>
          <a:bodyPr wrap="square">
            <a:spAutoFit/>
          </a:bodyPr>
          <a:lstStyle/>
          <a:p>
            <a:pPr algn="ctr" eaLnBrk="1" hangingPunct="1">
              <a:spcBef>
                <a:spcPct val="50000"/>
              </a:spcBef>
            </a:pPr>
            <a:r>
              <a:rPr lang="en-US" sz="2800" dirty="0">
                <a:solidFill>
                  <a:schemeClr val="bg1"/>
                </a:solidFill>
                <a:latin typeface="Calibri" pitchFamily="34" charset="0"/>
              </a:rPr>
              <a:t>General Principles of  Radiation Protection  </a:t>
            </a:r>
          </a:p>
        </p:txBody>
      </p:sp>
      <p:sp>
        <p:nvSpPr>
          <p:cNvPr id="24579" name="Text Box 3"/>
          <p:cNvSpPr txBox="1">
            <a:spLocks noChangeArrowheads="1"/>
          </p:cNvSpPr>
          <p:nvPr/>
        </p:nvSpPr>
        <p:spPr bwMode="auto">
          <a:xfrm>
            <a:off x="878123" y="1916832"/>
            <a:ext cx="7747794" cy="3970318"/>
          </a:xfrm>
          <a:prstGeom prst="rect">
            <a:avLst/>
          </a:prstGeom>
          <a:noFill/>
          <a:ln w="9525">
            <a:noFill/>
            <a:miter lim="800000"/>
            <a:headEnd/>
            <a:tailEnd/>
          </a:ln>
          <a:effectLst/>
        </p:spPr>
        <p:txBody>
          <a:bodyPr wrap="square">
            <a:spAutoFit/>
          </a:bodyPr>
          <a:lstStyle/>
          <a:p>
            <a:pPr marL="342900" indent="-342900" eaLnBrk="1" hangingPunct="1">
              <a:spcBef>
                <a:spcPct val="50000"/>
              </a:spcBef>
              <a:buFontTx/>
              <a:buAutoNum type="arabicParenR"/>
            </a:pPr>
            <a:r>
              <a:rPr lang="en-US" b="1" dirty="0">
                <a:solidFill>
                  <a:srgbClr val="FF0000"/>
                </a:solidFill>
                <a:latin typeface="Calibri" pitchFamily="34" charset="0"/>
              </a:rPr>
              <a:t>Justification</a:t>
            </a:r>
          </a:p>
          <a:p>
            <a:pPr marL="342900" indent="-342900" eaLnBrk="1" hangingPunct="1">
              <a:spcBef>
                <a:spcPct val="50000"/>
              </a:spcBef>
            </a:pPr>
            <a:r>
              <a:rPr lang="en-US" i="1" dirty="0">
                <a:latin typeface="Calibri" pitchFamily="34" charset="0"/>
              </a:rPr>
              <a:t>	</a:t>
            </a:r>
            <a:r>
              <a:rPr lang="en-US" dirty="0">
                <a:solidFill>
                  <a:schemeClr val="bg1"/>
                </a:solidFill>
                <a:latin typeface="Calibri" pitchFamily="34" charset="0"/>
              </a:rPr>
              <a:t>any exposure of persons to ionizing radiation has to be justified</a:t>
            </a:r>
          </a:p>
          <a:p>
            <a:pPr marL="342900" indent="-342900" eaLnBrk="1" hangingPunct="1">
              <a:spcBef>
                <a:spcPct val="50000"/>
              </a:spcBef>
            </a:pPr>
            <a:r>
              <a:rPr lang="en-US" b="1" dirty="0">
                <a:solidFill>
                  <a:srgbClr val="FF0000"/>
                </a:solidFill>
                <a:latin typeface="Calibri" pitchFamily="34" charset="0"/>
              </a:rPr>
              <a:t>2)  Limitation</a:t>
            </a:r>
          </a:p>
          <a:p>
            <a:pPr marL="342900" indent="-342900" eaLnBrk="1" hangingPunct="1">
              <a:spcBef>
                <a:spcPct val="50000"/>
              </a:spcBef>
            </a:pPr>
            <a:r>
              <a:rPr lang="en-US" dirty="0">
                <a:solidFill>
                  <a:schemeClr val="bg1"/>
                </a:solidFill>
                <a:latin typeface="Calibri" pitchFamily="34" charset="0"/>
              </a:rPr>
              <a:t>	the personal doses have to be kept below the legal limits</a:t>
            </a:r>
          </a:p>
          <a:p>
            <a:pPr marL="342900" indent="-342900" eaLnBrk="1" hangingPunct="1">
              <a:spcBef>
                <a:spcPct val="50000"/>
              </a:spcBef>
            </a:pPr>
            <a:r>
              <a:rPr lang="en-US" b="1" dirty="0">
                <a:solidFill>
                  <a:srgbClr val="FF0000"/>
                </a:solidFill>
                <a:latin typeface="Calibri" pitchFamily="34" charset="0"/>
              </a:rPr>
              <a:t>3) Optimization</a:t>
            </a:r>
          </a:p>
          <a:p>
            <a:pPr marL="342900" indent="-342900" eaLnBrk="1" hangingPunct="1">
              <a:spcBef>
                <a:spcPct val="50000"/>
              </a:spcBef>
            </a:pPr>
            <a:r>
              <a:rPr lang="en-US" dirty="0">
                <a:solidFill>
                  <a:schemeClr val="bg1"/>
                </a:solidFill>
                <a:latin typeface="Calibri" pitchFamily="34" charset="0"/>
              </a:rPr>
              <a:t>	the personal doses and collective doses have to be kept as low as reasonable achievable (ALARA)</a:t>
            </a:r>
          </a:p>
        </p:txBody>
      </p:sp>
      <p:sp>
        <p:nvSpPr>
          <p:cNvPr id="5" name="Rectangle 6"/>
          <p:cNvSpPr>
            <a:spLocks noGrp="1" noChangeArrowheads="1"/>
          </p:cNvSpPr>
          <p:nvPr>
            <p:ph type="sldNum" sz="quarter" idx="12"/>
          </p:nvPr>
        </p:nvSpPr>
        <p:spPr bwMode="auto">
          <a:xfrm>
            <a:off x="8504309" y="6525344"/>
            <a:ext cx="533400" cy="244475"/>
          </a:xfrm>
          <a:ln>
            <a:miter lim="800000"/>
            <a:headEnd/>
            <a:tailEnd/>
          </a:ln>
        </p:spPr>
        <p:txBody>
          <a:bodyPr wrap="square" lIns="91440" tIns="45720" rIns="91440" bIns="45720" numCol="1" anchorCtr="0" compatLnSpc="1">
            <a:prstTxWarp prst="textNoShape">
              <a:avLst/>
            </a:prstTxWarp>
            <a:normAutofit fontScale="85000" lnSpcReduction="20000"/>
          </a:bodyPr>
          <a:lstStyle/>
          <a:p>
            <a:pPr>
              <a:defRPr/>
            </a:pPr>
            <a:fld id="{352B4FA7-B027-471F-B2CD-9F7C74B08AC9}" type="slidenum">
              <a:rPr lang="en-US" altLang="en-US" smtClean="0"/>
              <a:pPr>
                <a:defRPr/>
              </a:pPr>
              <a:t>87</a:t>
            </a:fld>
            <a:endParaRPr lang="en-US" altLang="en-US"/>
          </a:p>
        </p:txBody>
      </p:sp>
      <p:sp>
        <p:nvSpPr>
          <p:cNvPr id="2" name="Rectangle 1"/>
          <p:cNvSpPr/>
          <p:nvPr/>
        </p:nvSpPr>
        <p:spPr>
          <a:xfrm>
            <a:off x="1825906" y="260648"/>
            <a:ext cx="5482398" cy="584775"/>
          </a:xfrm>
          <a:prstGeom prst="rect">
            <a:avLst/>
          </a:prstGeom>
        </p:spPr>
        <p:txBody>
          <a:bodyPr wrap="none">
            <a:spAutoFit/>
          </a:bodyPr>
          <a:lstStyle/>
          <a:p>
            <a:r>
              <a:rPr lang="en-US" sz="3200" dirty="0">
                <a:solidFill>
                  <a:srgbClr val="E67354"/>
                </a:solidFill>
                <a:latin typeface="Calibri" pitchFamily="34" charset="0"/>
              </a:rPr>
              <a:t>Radiation Protection Regulation</a:t>
            </a:r>
            <a:endParaRPr lang="en-US" sz="3200" dirty="0">
              <a:solidFill>
                <a:srgbClr val="E67354"/>
              </a:solidFill>
            </a:endParaRPr>
          </a:p>
        </p:txBody>
      </p:sp>
    </p:spTree>
    <p:extLst>
      <p:ext uri="{BB962C8B-B14F-4D97-AF65-F5344CB8AC3E}">
        <p14:creationId xmlns:p14="http://schemas.microsoft.com/office/powerpoint/2010/main" val="360863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fade">
                                      <p:cBhvr>
                                        <p:cTn id="7" dur="500"/>
                                        <p:tgtEl>
                                          <p:spTgt spid="2457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4579">
                                            <p:txEl>
                                              <p:pRg st="1" end="1"/>
                                            </p:txEl>
                                          </p:spTgt>
                                        </p:tgtEl>
                                        <p:attrNameLst>
                                          <p:attrName>style.visibility</p:attrName>
                                        </p:attrNameLst>
                                      </p:cBhvr>
                                      <p:to>
                                        <p:strVal val="visible"/>
                                      </p:to>
                                    </p:set>
                                    <p:animEffect transition="in" filter="fade">
                                      <p:cBhvr>
                                        <p:cTn id="10" dur="500"/>
                                        <p:tgtEl>
                                          <p:spTgt spid="2457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fade">
                                      <p:cBhvr>
                                        <p:cTn id="15" dur="500"/>
                                        <p:tgtEl>
                                          <p:spTgt spid="24579">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4579">
                                            <p:txEl>
                                              <p:pRg st="3" end="3"/>
                                            </p:txEl>
                                          </p:spTgt>
                                        </p:tgtEl>
                                        <p:attrNameLst>
                                          <p:attrName>style.visibility</p:attrName>
                                        </p:attrNameLst>
                                      </p:cBhvr>
                                      <p:to>
                                        <p:strVal val="visible"/>
                                      </p:to>
                                    </p:set>
                                    <p:animEffect transition="in" filter="fade">
                                      <p:cBhvr>
                                        <p:cTn id="18" dur="500"/>
                                        <p:tgtEl>
                                          <p:spTgt spid="2457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4579">
                                            <p:txEl>
                                              <p:pRg st="4" end="4"/>
                                            </p:txEl>
                                          </p:spTgt>
                                        </p:tgtEl>
                                        <p:attrNameLst>
                                          <p:attrName>style.visibility</p:attrName>
                                        </p:attrNameLst>
                                      </p:cBhvr>
                                      <p:to>
                                        <p:strVal val="visible"/>
                                      </p:to>
                                    </p:set>
                                    <p:animEffect transition="in" filter="fade">
                                      <p:cBhvr>
                                        <p:cTn id="23" dur="500"/>
                                        <p:tgtEl>
                                          <p:spTgt spid="24579">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4579">
                                            <p:txEl>
                                              <p:pRg st="5" end="5"/>
                                            </p:txEl>
                                          </p:spTgt>
                                        </p:tgtEl>
                                        <p:attrNameLst>
                                          <p:attrName>style.visibility</p:attrName>
                                        </p:attrNameLst>
                                      </p:cBhvr>
                                      <p:to>
                                        <p:strVal val="visible"/>
                                      </p:to>
                                    </p:set>
                                    <p:animEffect transition="in" filter="fade">
                                      <p:cBhvr>
                                        <p:cTn id="26" dur="500"/>
                                        <p:tgtEl>
                                          <p:spTgt spid="24579">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7865156" y="2276871"/>
            <a:ext cx="883308" cy="45100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1"/>
          <p:cNvGrpSpPr>
            <a:grpSpLocks/>
          </p:cNvGrpSpPr>
          <p:nvPr/>
        </p:nvGrpSpPr>
        <p:grpSpPr bwMode="auto">
          <a:xfrm>
            <a:off x="1571604" y="2276872"/>
            <a:ext cx="6858061" cy="4510087"/>
            <a:chOff x="1142976" y="2348608"/>
            <a:chExt cx="6858108" cy="4509392"/>
          </a:xfrm>
          <a:solidFill>
            <a:schemeClr val="bg1"/>
          </a:solidFill>
        </p:grpSpPr>
        <p:grpSp>
          <p:nvGrpSpPr>
            <p:cNvPr id="3" name="Group 10"/>
            <p:cNvGrpSpPr>
              <a:grpSpLocks/>
            </p:cNvGrpSpPr>
            <p:nvPr/>
          </p:nvGrpSpPr>
          <p:grpSpPr bwMode="auto">
            <a:xfrm>
              <a:off x="1142976" y="2348608"/>
              <a:ext cx="6858108" cy="4509392"/>
              <a:chOff x="1142976" y="2348608"/>
              <a:chExt cx="6858108" cy="4509392"/>
            </a:xfrm>
            <a:grpFill/>
          </p:grpSpPr>
          <p:pic>
            <p:nvPicPr>
              <p:cNvPr id="10252" name="Picture 5"/>
              <p:cNvPicPr>
                <a:picLocks noChangeAspect="1" noChangeArrowheads="1"/>
              </p:cNvPicPr>
              <p:nvPr/>
            </p:nvPicPr>
            <p:blipFill>
              <a:blip r:embed="rId2" cstate="print"/>
              <a:srcRect/>
              <a:stretch>
                <a:fillRect/>
              </a:stretch>
            </p:blipFill>
            <p:spPr bwMode="auto">
              <a:xfrm>
                <a:off x="1142976" y="2348608"/>
                <a:ext cx="6293595" cy="4509392"/>
              </a:xfrm>
              <a:prstGeom prst="rect">
                <a:avLst/>
              </a:prstGeom>
              <a:grpFill/>
              <a:ln w="9525">
                <a:noFill/>
                <a:miter lim="800000"/>
                <a:headEnd/>
                <a:tailEnd/>
              </a:ln>
            </p:spPr>
          </p:pic>
          <p:sp>
            <p:nvSpPr>
              <p:cNvPr id="7" name="Rectangle 6"/>
              <p:cNvSpPr/>
              <p:nvPr/>
            </p:nvSpPr>
            <p:spPr>
              <a:xfrm>
                <a:off x="3071815" y="4572360"/>
                <a:ext cx="4929269" cy="928544"/>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buFont typeface="Wingdings" pitchFamily="2" charset="2"/>
                  <a:buNone/>
                  <a:defRPr/>
                </a:pPr>
                <a:r>
                  <a:rPr lang="en-US" sz="1400" dirty="0">
                    <a:solidFill>
                      <a:schemeClr val="tx1"/>
                    </a:solidFill>
                    <a:latin typeface="Calibri" pitchFamily="34" charset="0"/>
                  </a:rPr>
                  <a:t>Guideline 96/29 </a:t>
                </a:r>
                <a:r>
                  <a:rPr lang="en-US" sz="1400" dirty="0" err="1">
                    <a:solidFill>
                      <a:schemeClr val="tx1"/>
                    </a:solidFill>
                    <a:latin typeface="Calibri" pitchFamily="34" charset="0"/>
                  </a:rPr>
                  <a:t>Euratom</a:t>
                </a:r>
                <a:r>
                  <a:rPr lang="en-US" sz="1400" dirty="0">
                    <a:solidFill>
                      <a:schemeClr val="tx1"/>
                    </a:solidFill>
                    <a:latin typeface="Calibri" pitchFamily="34" charset="0"/>
                  </a:rPr>
                  <a:t> laying down the basic standards  for protecting public and workers against the risk of </a:t>
                </a:r>
                <a:r>
                  <a:rPr lang="en-US" sz="1400" dirty="0" err="1">
                    <a:solidFill>
                      <a:schemeClr val="tx1"/>
                    </a:solidFill>
                    <a:latin typeface="Calibri" pitchFamily="34" charset="0"/>
                  </a:rPr>
                  <a:t>ionising</a:t>
                </a:r>
                <a:r>
                  <a:rPr lang="en-US" sz="1400" dirty="0">
                    <a:solidFill>
                      <a:schemeClr val="tx1"/>
                    </a:solidFill>
                    <a:latin typeface="Calibri" pitchFamily="34" charset="0"/>
                  </a:rPr>
                  <a:t> radiation</a:t>
                </a:r>
              </a:p>
            </p:txBody>
          </p:sp>
          <p:sp>
            <p:nvSpPr>
              <p:cNvPr id="10254" name="TextBox 7"/>
              <p:cNvSpPr txBox="1">
                <a:spLocks noChangeArrowheads="1"/>
              </p:cNvSpPr>
              <p:nvPr/>
            </p:nvSpPr>
            <p:spPr bwMode="auto">
              <a:xfrm>
                <a:off x="4929190" y="3929066"/>
                <a:ext cx="3000396" cy="369332"/>
              </a:xfrm>
              <a:prstGeom prst="rect">
                <a:avLst/>
              </a:prstGeom>
              <a:grpFill/>
              <a:ln w="9525">
                <a:noFill/>
                <a:miter lim="800000"/>
                <a:headEnd/>
                <a:tailEnd/>
              </a:ln>
            </p:spPr>
            <p:txBody>
              <a:bodyPr>
                <a:spAutoFit/>
              </a:bodyPr>
              <a:lstStyle/>
              <a:p>
                <a:pPr>
                  <a:buFont typeface="Wingdings" pitchFamily="2" charset="2"/>
                  <a:buNone/>
                </a:pPr>
                <a:r>
                  <a:rPr lang="en-US" sz="1800"/>
                  <a:t>IAEA Basic Safety Standards</a:t>
                </a:r>
              </a:p>
            </p:txBody>
          </p:sp>
        </p:grpSp>
        <p:sp>
          <p:nvSpPr>
            <p:cNvPr id="10" name="Rectangle 9"/>
            <p:cNvSpPr/>
            <p:nvPr/>
          </p:nvSpPr>
          <p:spPr>
            <a:xfrm>
              <a:off x="1214414" y="6358015"/>
              <a:ext cx="6000792" cy="499985"/>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0242" name="Title 1"/>
          <p:cNvSpPr>
            <a:spLocks noGrp="1"/>
          </p:cNvSpPr>
          <p:nvPr>
            <p:ph type="title"/>
          </p:nvPr>
        </p:nvSpPr>
        <p:spPr>
          <a:xfrm>
            <a:off x="467544" y="228600"/>
            <a:ext cx="8153400" cy="990600"/>
          </a:xfrm>
        </p:spPr>
        <p:txBody>
          <a:bodyPr/>
          <a:lstStyle/>
          <a:p>
            <a:pPr algn="ctr" eaLnBrk="1" hangingPunct="1"/>
            <a:r>
              <a:rPr lang="en-US" sz="3600" dirty="0">
                <a:solidFill>
                  <a:schemeClr val="bg1"/>
                </a:solidFill>
                <a:latin typeface="Calibri" pitchFamily="34" charset="0"/>
              </a:rPr>
              <a:t>CERN’s Radiation Protection Regulation</a:t>
            </a:r>
          </a:p>
        </p:txBody>
      </p:sp>
      <p:sp>
        <p:nvSpPr>
          <p:cNvPr id="14" name="Rectangle 6"/>
          <p:cNvSpPr>
            <a:spLocks noGrp="1" noChangeArrowheads="1"/>
          </p:cNvSpPr>
          <p:nvPr>
            <p:ph type="sldNum" sz="quarter" idx="12"/>
          </p:nvPr>
        </p:nvSpPr>
        <p:spPr bwMode="auto">
          <a:xfrm>
            <a:off x="8647112" y="6536928"/>
            <a:ext cx="533400" cy="244475"/>
          </a:xfrm>
          <a:ln>
            <a:miter lim="800000"/>
            <a:headEnd/>
            <a:tailEnd/>
          </a:ln>
        </p:spPr>
        <p:txBody>
          <a:bodyPr wrap="square" lIns="91440" tIns="45720" rIns="91440" bIns="45720" numCol="1" anchorCtr="0" compatLnSpc="1">
            <a:prstTxWarp prst="textNoShape">
              <a:avLst/>
            </a:prstTxWarp>
            <a:normAutofit fontScale="85000" lnSpcReduction="20000"/>
          </a:bodyPr>
          <a:lstStyle/>
          <a:p>
            <a:pPr>
              <a:defRPr/>
            </a:pPr>
            <a:fld id="{352B4FA7-B027-471F-B2CD-9F7C74B08AC9}" type="slidenum">
              <a:rPr lang="en-US" altLang="en-US" smtClean="0"/>
              <a:pPr>
                <a:defRPr/>
              </a:pPr>
              <a:t>88</a:t>
            </a:fld>
            <a:endParaRPr lang="en-US" altLang="en-US"/>
          </a:p>
        </p:txBody>
      </p:sp>
      <p:sp>
        <p:nvSpPr>
          <p:cNvPr id="10243" name="Content Placeholder 2"/>
          <p:cNvSpPr>
            <a:spLocks noGrp="1"/>
          </p:cNvSpPr>
          <p:nvPr>
            <p:ph idx="4294967295"/>
          </p:nvPr>
        </p:nvSpPr>
        <p:spPr>
          <a:xfrm>
            <a:off x="200065" y="1536396"/>
            <a:ext cx="8229600" cy="4324350"/>
          </a:xfrm>
        </p:spPr>
        <p:txBody>
          <a:bodyPr/>
          <a:lstStyle/>
          <a:p>
            <a:pPr marL="0" indent="0" eaLnBrk="1" hangingPunct="1">
              <a:buFont typeface="Georgia" pitchFamily="18" charset="0"/>
              <a:buNone/>
            </a:pPr>
            <a:r>
              <a:rPr lang="en-US" sz="2400" dirty="0">
                <a:solidFill>
                  <a:srgbClr val="FF0000"/>
                </a:solidFill>
                <a:latin typeface="Calibri" pitchFamily="34" charset="0"/>
              </a:rPr>
              <a:t>CERN is an intergovernmental organization and not bound to any national law* - but</a:t>
            </a:r>
          </a:p>
          <a:p>
            <a:pPr eaLnBrk="1" hangingPunct="1"/>
            <a:endParaRPr lang="en-US" sz="2400" dirty="0">
              <a:solidFill>
                <a:srgbClr val="FF0000"/>
              </a:solidFill>
              <a:latin typeface="Calibri" pitchFamily="34" charset="0"/>
            </a:endParaRPr>
          </a:p>
          <a:p>
            <a:pPr eaLnBrk="1" hangingPunct="1"/>
            <a:endParaRPr lang="en-US" sz="2400" dirty="0">
              <a:solidFill>
                <a:srgbClr val="FF0000"/>
              </a:solidFill>
              <a:latin typeface="Calibri" pitchFamily="34" charset="0"/>
            </a:endParaRPr>
          </a:p>
          <a:p>
            <a:pPr lvl="1" eaLnBrk="1" hangingPunct="1">
              <a:buFont typeface="Wingdings" pitchFamily="2" charset="2"/>
              <a:buNone/>
            </a:pPr>
            <a:endParaRPr lang="en-US" sz="2000" dirty="0">
              <a:latin typeface="Calibri" pitchFamily="34" charset="0"/>
            </a:endParaRPr>
          </a:p>
          <a:p>
            <a:pPr eaLnBrk="1" hangingPunct="1">
              <a:buFont typeface="Wingdings" pitchFamily="2" charset="2"/>
              <a:buNone/>
            </a:pPr>
            <a:endParaRPr lang="en-US" sz="2400" b="1" dirty="0">
              <a:latin typeface="Calibri" pitchFamily="34" charset="0"/>
            </a:endParaRPr>
          </a:p>
        </p:txBody>
      </p:sp>
      <p:sp>
        <p:nvSpPr>
          <p:cNvPr id="15" name="TextBox 14"/>
          <p:cNvSpPr txBox="1">
            <a:spLocks noChangeArrowheads="1"/>
          </p:cNvSpPr>
          <p:nvPr/>
        </p:nvSpPr>
        <p:spPr bwMode="auto">
          <a:xfrm>
            <a:off x="3511778" y="5418250"/>
            <a:ext cx="5072098" cy="923330"/>
          </a:xfrm>
          <a:prstGeom prst="rect">
            <a:avLst/>
          </a:prstGeom>
          <a:solidFill>
            <a:schemeClr val="bg1"/>
          </a:solidFill>
          <a:ln w="9525">
            <a:solidFill>
              <a:srgbClr val="FF0000"/>
            </a:solidFill>
            <a:miter lim="800000"/>
            <a:headEnd/>
            <a:tailEnd/>
          </a:ln>
        </p:spPr>
        <p:txBody>
          <a:bodyPr wrap="square" anchor="ctr" anchorCtr="1">
            <a:spAutoFit/>
          </a:bodyPr>
          <a:lstStyle/>
          <a:p>
            <a:pPr>
              <a:buFont typeface="Wingdings" pitchFamily="2" charset="2"/>
              <a:buNone/>
            </a:pPr>
            <a:r>
              <a:rPr lang="en-US" sz="1800" dirty="0">
                <a:latin typeface="Calibri" pitchFamily="34" charset="0"/>
              </a:rPr>
              <a:t>CERN Safety Code F (Radiation Protection Ordinance) and underlying  safety instructions, guidelines, etc.</a:t>
            </a:r>
          </a:p>
        </p:txBody>
      </p:sp>
      <p:sp>
        <p:nvSpPr>
          <p:cNvPr id="17" name="TextBox 16"/>
          <p:cNvSpPr txBox="1"/>
          <p:nvPr/>
        </p:nvSpPr>
        <p:spPr>
          <a:xfrm>
            <a:off x="4733" y="5309631"/>
            <a:ext cx="2143108" cy="1477328"/>
          </a:xfrm>
          <a:prstGeom prst="rect">
            <a:avLst/>
          </a:prstGeom>
          <a:solidFill>
            <a:schemeClr val="bg1"/>
          </a:solidFill>
        </p:spPr>
        <p:txBody>
          <a:bodyPr wrap="square" rtlCol="0">
            <a:spAutoFit/>
          </a:bodyPr>
          <a:lstStyle/>
          <a:p>
            <a:pPr>
              <a:buNone/>
            </a:pPr>
            <a:r>
              <a:rPr lang="en-US" sz="1800" i="1" dirty="0">
                <a:latin typeface="Calibri" pitchFamily="34" charset="0"/>
              </a:rPr>
              <a:t>*) CERN’s relation with its two Host States is defined  in conventions between the parties</a:t>
            </a:r>
          </a:p>
        </p:txBody>
      </p:sp>
      <p:sp>
        <p:nvSpPr>
          <p:cNvPr id="16" name="TextBox 15"/>
          <p:cNvSpPr txBox="1"/>
          <p:nvPr/>
        </p:nvSpPr>
        <p:spPr>
          <a:xfrm>
            <a:off x="3419872" y="6435321"/>
            <a:ext cx="4357718" cy="276999"/>
          </a:xfrm>
          <a:prstGeom prst="rect">
            <a:avLst/>
          </a:prstGeom>
          <a:noFill/>
        </p:spPr>
        <p:txBody>
          <a:bodyPr wrap="square" rtlCol="0">
            <a:spAutoFit/>
          </a:bodyPr>
          <a:lstStyle/>
          <a:p>
            <a:pPr>
              <a:buNone/>
            </a:pPr>
            <a:r>
              <a:rPr lang="fr-FR" sz="1200" dirty="0" err="1">
                <a:latin typeface="Calibri" pitchFamily="34" charset="0"/>
              </a:rPr>
              <a:t>Taken</a:t>
            </a:r>
            <a:r>
              <a:rPr lang="fr-FR" sz="1200" dirty="0">
                <a:latin typeface="Calibri" pitchFamily="34" charset="0"/>
              </a:rPr>
              <a:t> </a:t>
            </a:r>
            <a:r>
              <a:rPr lang="fr-FR" sz="1200" dirty="0" err="1">
                <a:latin typeface="Calibri" pitchFamily="34" charset="0"/>
              </a:rPr>
              <a:t>from</a:t>
            </a:r>
            <a:r>
              <a:rPr lang="fr-FR" sz="1200" dirty="0">
                <a:latin typeface="Calibri" pitchFamily="34" charset="0"/>
              </a:rPr>
              <a:t> B. Lorenz, WKK Symposium April 2008  and </a:t>
            </a:r>
            <a:r>
              <a:rPr lang="fr-FR" sz="1200" dirty="0" err="1">
                <a:latin typeface="Calibri" pitchFamily="34" charset="0"/>
              </a:rPr>
              <a:t>modified</a:t>
            </a:r>
            <a:endParaRPr lang="fr-FR" sz="1200" dirty="0">
              <a:latin typeface="Calibri" pitchFamily="34" charset="0"/>
            </a:endParaRPr>
          </a:p>
        </p:txBody>
      </p:sp>
    </p:spTree>
    <p:extLst>
      <p:ext uri="{BB962C8B-B14F-4D97-AF65-F5344CB8AC3E}">
        <p14:creationId xmlns:p14="http://schemas.microsoft.com/office/powerpoint/2010/main" val="202631047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4"/>
          <p:cNvGrpSpPr/>
          <p:nvPr/>
        </p:nvGrpSpPr>
        <p:grpSpPr>
          <a:xfrm>
            <a:off x="323528" y="552255"/>
            <a:ext cx="8186548" cy="6138002"/>
            <a:chOff x="2314368" y="478558"/>
            <a:chExt cx="8186548" cy="6138002"/>
          </a:xfrm>
          <a:effectLst>
            <a:outerShdw blurRad="50800" dist="38100" dir="8100000" algn="tr" rotWithShape="0">
              <a:prstClr val="black">
                <a:alpha val="40000"/>
              </a:prstClr>
            </a:outerShdw>
          </a:effectLst>
        </p:grpSpPr>
        <p:pic>
          <p:nvPicPr>
            <p:cNvPr id="4" name="Picture 2"/>
            <p:cNvPicPr>
              <a:picLocks noChangeAspect="1" noChangeArrowheads="1"/>
            </p:cNvPicPr>
            <p:nvPr/>
          </p:nvPicPr>
          <p:blipFill>
            <a:blip r:embed="rId3" cstate="print"/>
            <a:srcRect/>
            <a:stretch>
              <a:fillRect/>
            </a:stretch>
          </p:blipFill>
          <p:spPr bwMode="auto">
            <a:xfrm>
              <a:off x="2314368" y="478558"/>
              <a:ext cx="8186548" cy="6138002"/>
            </a:xfrm>
            <a:prstGeom prst="rect">
              <a:avLst/>
            </a:prstGeom>
            <a:ln>
              <a:solidFill>
                <a:srgbClr val="002673"/>
              </a:solidFill>
            </a:ln>
            <a:effectLst>
              <a:outerShdw blurRad="292100" dist="139700" dir="2700000" algn="tl" rotWithShape="0">
                <a:srgbClr val="333333">
                  <a:alpha val="65000"/>
                </a:srgbClr>
              </a:outerShdw>
            </a:effectLst>
          </p:spPr>
        </p:pic>
        <p:sp>
          <p:nvSpPr>
            <p:cNvPr id="7" name="Rectangle 6"/>
            <p:cNvSpPr/>
            <p:nvPr/>
          </p:nvSpPr>
          <p:spPr>
            <a:xfrm>
              <a:off x="2530392" y="618999"/>
              <a:ext cx="2652344" cy="709573"/>
            </a:xfrm>
            <a:prstGeom prst="rect">
              <a:avLst/>
            </a:prstGeom>
            <a:solidFill>
              <a:srgbClr val="FFFF99"/>
            </a:solidFill>
            <a:ln w="19050">
              <a:solidFill>
                <a:srgbClr val="00267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900" b="1" dirty="0">
                  <a:solidFill>
                    <a:srgbClr val="C00000"/>
                  </a:solidFill>
                </a:rPr>
                <a:t>Tripartite Agreement</a:t>
              </a:r>
              <a:endParaRPr lang="fr-FR" sz="900" dirty="0">
                <a:solidFill>
                  <a:srgbClr val="C00000"/>
                </a:solidFill>
              </a:endParaRPr>
            </a:p>
          </p:txBody>
        </p:sp>
      </p:grpSp>
      <p:pic>
        <p:nvPicPr>
          <p:cNvPr id="9" name="Picture 8"/>
          <p:cNvPicPr>
            <a:picLocks noChangeAspect="1"/>
          </p:cNvPicPr>
          <p:nvPr/>
        </p:nvPicPr>
        <p:blipFill>
          <a:blip r:embed="rId4" cstate="print"/>
          <a:stretch>
            <a:fillRect/>
          </a:stretch>
        </p:blipFill>
        <p:spPr>
          <a:xfrm>
            <a:off x="467862" y="692696"/>
            <a:ext cx="4176146" cy="5472000"/>
          </a:xfrm>
          <a:prstGeom prst="rect">
            <a:avLst/>
          </a:prstGeom>
          <a:ln>
            <a:solidFill>
              <a:schemeClr val="tx1"/>
            </a:solidFill>
          </a:ln>
          <a:effectLst>
            <a:outerShdw blurRad="292100" dist="139700" dir="2700000" algn="tl" rotWithShape="0">
              <a:srgbClr val="333333">
                <a:alpha val="65000"/>
              </a:srgbClr>
            </a:outerShdw>
          </a:effectLst>
          <a:scene3d>
            <a:camera prst="perspectiveHeroicExtremeRightFacing"/>
            <a:lightRig rig="threePt" dir="t"/>
          </a:scene3d>
          <a:sp3d>
            <a:bevelT/>
          </a:sp3d>
        </p:spPr>
      </p:pic>
      <p:sp>
        <p:nvSpPr>
          <p:cNvPr id="12" name="Slide Number Placeholder 11"/>
          <p:cNvSpPr>
            <a:spLocks noGrp="1"/>
          </p:cNvSpPr>
          <p:nvPr>
            <p:ph type="sldNum" sz="quarter" idx="12"/>
          </p:nvPr>
        </p:nvSpPr>
        <p:spPr/>
        <p:txBody>
          <a:bodyPr/>
          <a:lstStyle/>
          <a:p>
            <a:pPr>
              <a:defRPr/>
            </a:pPr>
            <a:fld id="{F49E5F30-1B4E-4BF1-9935-32A08F9C1BA2}" type="slidenum">
              <a:rPr lang="en-US" smtClean="0">
                <a:solidFill>
                  <a:srgbClr val="FFFFFF">
                    <a:lumMod val="85000"/>
                  </a:srgbClr>
                </a:solidFill>
              </a:rPr>
              <a:pPr>
                <a:defRPr/>
              </a:pPr>
              <a:t>89</a:t>
            </a:fld>
            <a:endParaRPr lang="en-US" dirty="0">
              <a:solidFill>
                <a:srgbClr val="FFFFFF">
                  <a:tint val="75000"/>
                </a:srgbClr>
              </a:solidFill>
            </a:endParaRPr>
          </a:p>
        </p:txBody>
      </p:sp>
      <p:grpSp>
        <p:nvGrpSpPr>
          <p:cNvPr id="14" name="Group 10"/>
          <p:cNvGrpSpPr>
            <a:grpSpLocks/>
          </p:cNvGrpSpPr>
          <p:nvPr/>
        </p:nvGrpSpPr>
        <p:grpSpPr bwMode="auto">
          <a:xfrm>
            <a:off x="4859714" y="576533"/>
            <a:ext cx="3848100" cy="5780088"/>
            <a:chOff x="163902" y="671720"/>
            <a:chExt cx="3847381" cy="5780842"/>
          </a:xfrm>
        </p:grpSpPr>
        <p:sp>
          <p:nvSpPr>
            <p:cNvPr id="15" name="Rounded Rectangle 14"/>
            <p:cNvSpPr/>
            <p:nvPr/>
          </p:nvSpPr>
          <p:spPr>
            <a:xfrm>
              <a:off x="163902" y="681246"/>
              <a:ext cx="3847381" cy="5771316"/>
            </a:xfrm>
            <a:prstGeom prst="roundRect">
              <a:avLst>
                <a:gd name="adj" fmla="val 3985"/>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noFill/>
              <a:prstDash val="solid"/>
            </a:ln>
            <a:effectLst>
              <a:outerShdw blurRad="44450" dist="27940" dir="5400000" algn="ctr">
                <a:srgbClr val="000000">
                  <a:alpha val="32000"/>
                </a:srgbClr>
              </a:outerShdw>
            </a:effectLst>
          </p:spPr>
          <p:txBody>
            <a:bodyPr anchor="ctr"/>
            <a:lstStyle/>
            <a:p>
              <a:pPr algn="ctr" fontAlgn="auto">
                <a:spcBef>
                  <a:spcPts val="0"/>
                </a:spcBef>
                <a:spcAft>
                  <a:spcPts val="0"/>
                </a:spcAft>
                <a:buClrTx/>
                <a:buSzTx/>
                <a:buFontTx/>
                <a:buNone/>
                <a:defRPr/>
              </a:pPr>
              <a:endParaRPr lang="en-US" sz="1800" kern="0">
                <a:solidFill>
                  <a:sysClr val="window" lastClr="FFFFFF"/>
                </a:solidFill>
                <a:latin typeface="Calibri"/>
              </a:endParaRPr>
            </a:p>
          </p:txBody>
        </p:sp>
        <p:pic>
          <p:nvPicPr>
            <p:cNvPr id="1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366" y="1330686"/>
              <a:ext cx="3622365" cy="4043570"/>
            </a:xfrm>
            <a:prstGeom prst="rect">
              <a:avLst/>
            </a:prstGeom>
            <a:noFill/>
            <a:ln>
              <a:noFill/>
            </a:ln>
            <a:effectLst>
              <a:outerShdw blurRad="44450" dist="27940" dir="5400000" algn="ctr">
                <a:srgbClr val="000000">
                  <a:alpha val="32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673" y="5375953"/>
              <a:ext cx="3623094" cy="1001356"/>
            </a:xfrm>
            <a:prstGeom prst="rect">
              <a:avLst/>
            </a:prstGeom>
            <a:noFill/>
            <a:ln>
              <a:noFill/>
            </a:ln>
            <a:effectLst>
              <a:outerShdw blurRad="44450" dist="27940" dir="5400000" algn="ctr">
                <a:srgbClr val="000000">
                  <a:alpha val="32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224216" y="671720"/>
              <a:ext cx="3674376" cy="676363"/>
            </a:xfrm>
            <a:prstGeom prst="rect">
              <a:avLst/>
            </a:prstGeom>
            <a:noFill/>
            <a:ln>
              <a:noFill/>
            </a:ln>
            <a:effectLst>
              <a:outerShdw blurRad="44450" dist="27940" dir="5400000" algn="ctr">
                <a:srgbClr val="000000">
                  <a:alpha val="32000"/>
                </a:srgbClr>
              </a:outerShdw>
            </a:effectLst>
          </p:spPr>
          <p:txBody>
            <a:bodyPr>
              <a:spAutoFit/>
            </a:bodyPr>
            <a:lstStyle/>
            <a:p>
              <a:pPr algn="ctr" fontAlgn="auto">
                <a:spcBef>
                  <a:spcPts val="0"/>
                </a:spcBef>
                <a:spcAft>
                  <a:spcPts val="0"/>
                </a:spcAft>
                <a:buClrTx/>
                <a:buSzTx/>
                <a:buFontTx/>
                <a:buNone/>
                <a:defRPr/>
              </a:pPr>
              <a:r>
                <a:rPr lang="en-US" sz="1400" b="1" kern="0" dirty="0">
                  <a:solidFill>
                    <a:sysClr val="windowText" lastClr="000000"/>
                  </a:solidFill>
                  <a:latin typeface="Calibri" pitchFamily="34" charset="0"/>
                  <a:cs typeface="Calibri" pitchFamily="34" charset="0"/>
                </a:rPr>
                <a:t>RATIFICATION OF THE TRIPARTITE AGREEMENT ON SAFETY AND RADIATION PROTECTION</a:t>
              </a:r>
            </a:p>
            <a:p>
              <a:pPr algn="ctr" fontAlgn="auto">
                <a:spcBef>
                  <a:spcPts val="0"/>
                </a:spcBef>
                <a:spcAft>
                  <a:spcPts val="0"/>
                </a:spcAft>
                <a:buClrTx/>
                <a:buSzTx/>
                <a:buFontTx/>
                <a:buNone/>
                <a:defRPr/>
              </a:pPr>
              <a:r>
                <a:rPr lang="en-US" sz="1000" kern="0" dirty="0">
                  <a:solidFill>
                    <a:sysClr val="windowText" lastClr="000000"/>
                  </a:solidFill>
                  <a:latin typeface="Calibri" pitchFamily="34" charset="0"/>
                  <a:cs typeface="Calibri" pitchFamily="34" charset="0"/>
                </a:rPr>
                <a:t>(September 2011)</a:t>
              </a:r>
            </a:p>
          </p:txBody>
        </p:sp>
        <p:pic>
          <p:nvPicPr>
            <p:cNvPr id="1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1670" y="3735237"/>
              <a:ext cx="1613226" cy="1077395"/>
            </a:xfrm>
            <a:prstGeom prst="rect">
              <a:avLst/>
            </a:prstGeom>
            <a:noFill/>
            <a:ln>
              <a:noFill/>
            </a:ln>
            <a:effectLst>
              <a:outerShdw blurRad="44450" dist="27940" dir="5400000" algn="ctr">
                <a:srgbClr val="000000">
                  <a:alpha val="32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4956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27" name="Picture 7" descr="f_16_falcon_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 y="1147763"/>
            <a:ext cx="7488238" cy="559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10"/>
          <p:cNvSpPr txBox="1">
            <a:spLocks noChangeArrowheads="1"/>
          </p:cNvSpPr>
          <p:nvPr/>
        </p:nvSpPr>
        <p:spPr bwMode="auto">
          <a:xfrm>
            <a:off x="179388" y="115888"/>
            <a:ext cx="87137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en-US" sz="1800">
                <a:solidFill>
                  <a:srgbClr val="FFFFFF"/>
                </a:solidFill>
              </a:rPr>
              <a:t>The same amount of energy as in one LHC beam is stored in: </a:t>
            </a:r>
          </a:p>
        </p:txBody>
      </p:sp>
      <p:pic>
        <p:nvPicPr>
          <p:cNvPr id="133132" name="Picture 12" descr="USS Theodore Roosevelt – Nimitz cla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25" y="1136650"/>
            <a:ext cx="7488238" cy="567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33" name="Text Box 13"/>
          <p:cNvSpPr txBox="1">
            <a:spLocks noChangeArrowheads="1"/>
          </p:cNvSpPr>
          <p:nvPr/>
        </p:nvSpPr>
        <p:spPr bwMode="auto">
          <a:xfrm>
            <a:off x="1023938" y="541338"/>
            <a:ext cx="48275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sz="1800">
                <a:solidFill>
                  <a:srgbClr val="FFFFFF"/>
                </a:solidFill>
              </a:rPr>
              <a:t>An F16 airplane at supersonic speed (mach 1)</a:t>
            </a:r>
          </a:p>
        </p:txBody>
      </p:sp>
      <p:sp>
        <p:nvSpPr>
          <p:cNvPr id="133134" name="Text Box 14"/>
          <p:cNvSpPr txBox="1">
            <a:spLocks noChangeArrowheads="1"/>
          </p:cNvSpPr>
          <p:nvPr/>
        </p:nvSpPr>
        <p:spPr bwMode="auto">
          <a:xfrm>
            <a:off x="7596188" y="1268413"/>
            <a:ext cx="1547812"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spcBef>
                <a:spcPct val="50000"/>
              </a:spcBef>
            </a:pPr>
            <a:r>
              <a:rPr lang="en-US" sz="1800">
                <a:solidFill>
                  <a:srgbClr val="FFFFFF"/>
                </a:solidFill>
              </a:rPr>
              <a:t>In an aircraft carrier at a speed of 12 km/h</a:t>
            </a:r>
          </a:p>
        </p:txBody>
      </p:sp>
      <p:sp>
        <p:nvSpPr>
          <p:cNvPr id="2" name="Slide Number Placeholder 1"/>
          <p:cNvSpPr>
            <a:spLocks noGrp="1"/>
          </p:cNvSpPr>
          <p:nvPr>
            <p:ph type="sldNum" sz="quarter" idx="12"/>
          </p:nvPr>
        </p:nvSpPr>
        <p:spPr/>
        <p:txBody>
          <a:bodyPr/>
          <a:lstStyle/>
          <a:p>
            <a:pPr>
              <a:defRPr/>
            </a:pPr>
            <a:fld id="{AA9C1582-C5D5-4C1D-A26F-36EEE03FEE14}" type="slidenum">
              <a:rPr lang="en-US" smtClean="0">
                <a:solidFill>
                  <a:srgbClr val="FFFFFF"/>
                </a:solidFill>
              </a:rPr>
              <a:pPr>
                <a:defRPr/>
              </a:pPr>
              <a:t>9</a:t>
            </a:fld>
            <a:endParaRPr lang="en-US">
              <a:solidFill>
                <a:srgbClr val="FFFFFF"/>
              </a:solidFill>
            </a:endParaRPr>
          </a:p>
        </p:txBody>
      </p:sp>
    </p:spTree>
    <p:custDataLst>
      <p:tags r:id="rId1"/>
    </p:custDataLst>
    <p:extLst>
      <p:ext uri="{BB962C8B-B14F-4D97-AF65-F5344CB8AC3E}">
        <p14:creationId xmlns:p14="http://schemas.microsoft.com/office/powerpoint/2010/main" val="107672942"/>
      </p:ext>
    </p:extLst>
  </p:cSld>
  <p:clrMapOvr>
    <a:masterClrMapping/>
  </p:clrMapOvr>
  <p:transition advTm="33149"/>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33127"/>
                                        </p:tgtEl>
                                        <p:attrNameLst>
                                          <p:attrName>style.visibility</p:attrName>
                                        </p:attrNameLst>
                                      </p:cBhvr>
                                      <p:to>
                                        <p:strVal val="visible"/>
                                      </p:to>
                                    </p:set>
                                    <p:animEffect transition="in" filter="dissolve">
                                      <p:cBhvr>
                                        <p:cTn id="7" dur="500"/>
                                        <p:tgtEl>
                                          <p:spTgt spid="13312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3133"/>
                                        </p:tgtEl>
                                        <p:attrNameLst>
                                          <p:attrName>style.visibility</p:attrName>
                                        </p:attrNameLst>
                                      </p:cBhvr>
                                      <p:to>
                                        <p:strVal val="visible"/>
                                      </p:to>
                                    </p:set>
                                    <p:animEffect transition="in" filter="dissolve">
                                      <p:cBhvr>
                                        <p:cTn id="10" dur="500"/>
                                        <p:tgtEl>
                                          <p:spTgt spid="13313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xit" presetSubtype="0" fill="hold" nodeType="clickEffect">
                                  <p:stCondLst>
                                    <p:cond delay="0"/>
                                  </p:stCondLst>
                                  <p:childTnLst>
                                    <p:animEffect transition="out" filter="dissolve">
                                      <p:cBhvr>
                                        <p:cTn id="14" dur="500"/>
                                        <p:tgtEl>
                                          <p:spTgt spid="133127"/>
                                        </p:tgtEl>
                                      </p:cBhvr>
                                    </p:animEffect>
                                    <p:set>
                                      <p:cBhvr>
                                        <p:cTn id="15" dur="1" fill="hold">
                                          <p:stCondLst>
                                            <p:cond delay="499"/>
                                          </p:stCondLst>
                                        </p:cTn>
                                        <p:tgtEl>
                                          <p:spTgt spid="133127"/>
                                        </p:tgtEl>
                                        <p:attrNameLst>
                                          <p:attrName>style.visibility</p:attrName>
                                        </p:attrNameLst>
                                      </p:cBhvr>
                                      <p:to>
                                        <p:strVal val="hidden"/>
                                      </p:to>
                                    </p:set>
                                  </p:childTnLst>
                                </p:cTn>
                              </p:par>
                              <p:par>
                                <p:cTn id="16" presetID="9" presetClass="exit" presetSubtype="0" fill="hold" grpId="1" nodeType="withEffect">
                                  <p:stCondLst>
                                    <p:cond delay="0"/>
                                  </p:stCondLst>
                                  <p:childTnLst>
                                    <p:animEffect transition="out" filter="dissolve">
                                      <p:cBhvr>
                                        <p:cTn id="17" dur="500"/>
                                        <p:tgtEl>
                                          <p:spTgt spid="133133"/>
                                        </p:tgtEl>
                                      </p:cBhvr>
                                    </p:animEffect>
                                    <p:set>
                                      <p:cBhvr>
                                        <p:cTn id="18" dur="1" fill="hold">
                                          <p:stCondLst>
                                            <p:cond delay="499"/>
                                          </p:stCondLst>
                                        </p:cTn>
                                        <p:tgtEl>
                                          <p:spTgt spid="133133"/>
                                        </p:tgtEl>
                                        <p:attrNameLst>
                                          <p:attrName>style.visibility</p:attrName>
                                        </p:attrNameLst>
                                      </p:cBhvr>
                                      <p:to>
                                        <p:strVal val="hidden"/>
                                      </p:to>
                                    </p:set>
                                  </p:childTnLst>
                                </p:cTn>
                              </p:par>
                              <p:par>
                                <p:cTn id="19" presetID="9" presetClass="entr" presetSubtype="0" fill="hold" nodeType="withEffect">
                                  <p:stCondLst>
                                    <p:cond delay="0"/>
                                  </p:stCondLst>
                                  <p:childTnLst>
                                    <p:set>
                                      <p:cBhvr>
                                        <p:cTn id="20" dur="1" fill="hold">
                                          <p:stCondLst>
                                            <p:cond delay="0"/>
                                          </p:stCondLst>
                                        </p:cTn>
                                        <p:tgtEl>
                                          <p:spTgt spid="133132"/>
                                        </p:tgtEl>
                                        <p:attrNameLst>
                                          <p:attrName>style.visibility</p:attrName>
                                        </p:attrNameLst>
                                      </p:cBhvr>
                                      <p:to>
                                        <p:strVal val="visible"/>
                                      </p:to>
                                    </p:set>
                                    <p:animEffect transition="in" filter="dissolve">
                                      <p:cBhvr>
                                        <p:cTn id="21" dur="500"/>
                                        <p:tgtEl>
                                          <p:spTgt spid="133132"/>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33134"/>
                                        </p:tgtEl>
                                        <p:attrNameLst>
                                          <p:attrName>style.visibility</p:attrName>
                                        </p:attrNameLst>
                                      </p:cBhvr>
                                      <p:to>
                                        <p:strVal val="visible"/>
                                      </p:to>
                                    </p:set>
                                    <p:animEffect transition="in" filter="dissolve">
                                      <p:cBhvr>
                                        <p:cTn id="24" dur="500"/>
                                        <p:tgtEl>
                                          <p:spTgt spid="133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33" grpId="0"/>
      <p:bldP spid="133133" grpId="1"/>
      <p:bldP spid="133134" grpId="0"/>
    </p:bld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Title 1"/>
          <p:cNvSpPr>
            <a:spLocks noGrp="1"/>
          </p:cNvSpPr>
          <p:nvPr>
            <p:ph type="title"/>
          </p:nvPr>
        </p:nvSpPr>
        <p:spPr>
          <a:xfrm>
            <a:off x="467544" y="-243408"/>
            <a:ext cx="8208912" cy="1070992"/>
          </a:xfrm>
          <a:noFill/>
        </p:spPr>
        <p:txBody>
          <a:bodyPr/>
          <a:lstStyle/>
          <a:p>
            <a:pPr eaLnBrk="1" fontAlgn="auto" hangingPunct="1">
              <a:spcAft>
                <a:spcPts val="0"/>
              </a:spcAft>
              <a:defRPr/>
            </a:pPr>
            <a:r>
              <a:rPr lang="en-US" sz="3600" dirty="0">
                <a:solidFill>
                  <a:schemeClr val="bg1"/>
                </a:solidFill>
              </a:rPr>
              <a:t>History of Radiation Protection</a:t>
            </a:r>
          </a:p>
        </p:txBody>
      </p:sp>
      <p:graphicFrame>
        <p:nvGraphicFramePr>
          <p:cNvPr id="5" name="Chart 4"/>
          <p:cNvGraphicFramePr>
            <a:graphicFrameLocks noGrp="1"/>
          </p:cNvGraphicFramePr>
          <p:nvPr>
            <p:extLst>
              <p:ext uri="{D42A27DB-BD31-4B8C-83A1-F6EECF244321}">
                <p14:modId xmlns:p14="http://schemas.microsoft.com/office/powerpoint/2010/main" val="2619102474"/>
              </p:ext>
            </p:extLst>
          </p:nvPr>
        </p:nvGraphicFramePr>
        <p:xfrm>
          <a:off x="0" y="762000"/>
          <a:ext cx="8767996" cy="6096000"/>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Arrow Connector 6"/>
          <p:cNvCxnSpPr/>
          <p:nvPr/>
        </p:nvCxnSpPr>
        <p:spPr>
          <a:xfrm rot="5400000" flipH="1" flipV="1">
            <a:off x="1143000" y="2057400"/>
            <a:ext cx="12192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V="1">
            <a:off x="1866900" y="1714500"/>
            <a:ext cx="838200" cy="609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514600" y="2438400"/>
            <a:ext cx="838200" cy="276225"/>
          </a:xfrm>
          <a:prstGeom prst="rect">
            <a:avLst/>
          </a:prstGeom>
          <a:noFill/>
        </p:spPr>
        <p:txBody>
          <a:bodyPr>
            <a:spAutoFit/>
          </a:bodyPr>
          <a:lstStyle/>
          <a:p>
            <a:pPr>
              <a:defRPr/>
            </a:pPr>
            <a:r>
              <a:rPr lang="en-US" sz="1200" dirty="0">
                <a:latin typeface="+mj-lt"/>
              </a:rPr>
              <a:t>M. Curie</a:t>
            </a:r>
          </a:p>
        </p:txBody>
      </p:sp>
      <p:cxnSp>
        <p:nvCxnSpPr>
          <p:cNvPr id="16" name="Straight Arrow Connector 15"/>
          <p:cNvCxnSpPr/>
          <p:nvPr/>
        </p:nvCxnSpPr>
        <p:spPr>
          <a:xfrm rot="5400000">
            <a:off x="7124700" y="3162300"/>
            <a:ext cx="106680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7848601" y="3429000"/>
            <a:ext cx="1066800" cy="31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153400" y="2438400"/>
            <a:ext cx="762000" cy="523875"/>
          </a:xfrm>
          <a:prstGeom prst="rect">
            <a:avLst/>
          </a:prstGeom>
          <a:noFill/>
        </p:spPr>
        <p:txBody>
          <a:bodyPr>
            <a:spAutoFit/>
          </a:bodyPr>
          <a:lstStyle/>
          <a:p>
            <a:pPr>
              <a:defRPr/>
            </a:pPr>
            <a:r>
              <a:rPr lang="en-US" sz="1400" dirty="0">
                <a:latin typeface="+mj-lt"/>
              </a:rPr>
              <a:t>ICRP 103</a:t>
            </a:r>
          </a:p>
        </p:txBody>
      </p:sp>
      <p:sp>
        <p:nvSpPr>
          <p:cNvPr id="19467" name="TextBox 12"/>
          <p:cNvSpPr txBox="1">
            <a:spLocks noChangeArrowheads="1"/>
          </p:cNvSpPr>
          <p:nvPr/>
        </p:nvSpPr>
        <p:spPr bwMode="auto">
          <a:xfrm>
            <a:off x="1600200" y="5257800"/>
            <a:ext cx="2743200" cy="523875"/>
          </a:xfrm>
          <a:prstGeom prst="rect">
            <a:avLst/>
          </a:prstGeom>
          <a:noFill/>
          <a:ln w="9525">
            <a:noFill/>
            <a:miter lim="800000"/>
            <a:headEnd/>
            <a:tailEnd/>
          </a:ln>
        </p:spPr>
        <p:txBody>
          <a:bodyPr>
            <a:spAutoFit/>
          </a:bodyPr>
          <a:lstStyle/>
          <a:p>
            <a:r>
              <a:rPr lang="en-US" sz="1400"/>
              <a:t>Source: Los Alamos Science </a:t>
            </a:r>
          </a:p>
          <a:p>
            <a:r>
              <a:rPr lang="en-US" sz="1400"/>
              <a:t>Nr. 23, 1995, p. 116</a:t>
            </a:r>
          </a:p>
        </p:txBody>
      </p:sp>
      <p:sp>
        <p:nvSpPr>
          <p:cNvPr id="13" name="Rectangle 6"/>
          <p:cNvSpPr>
            <a:spLocks noGrp="1" noChangeArrowheads="1"/>
          </p:cNvSpPr>
          <p:nvPr>
            <p:ph type="sldNum" sz="quarter" idx="12"/>
          </p:nvPr>
        </p:nvSpPr>
        <p:spPr bwMode="auto">
          <a:xfrm>
            <a:off x="8320088" y="1588"/>
            <a:ext cx="747712" cy="365125"/>
          </a:xfrm>
          <a:ln>
            <a:miter lim="800000"/>
            <a:headEnd/>
            <a:tailEnd/>
          </a:ln>
        </p:spPr>
        <p:txBody>
          <a:bodyPr wrap="square" lIns="91440" tIns="45720" rIns="91440" bIns="45720" numCol="1" anchorCtr="0" compatLnSpc="1">
            <a:prstTxWarp prst="textNoShape">
              <a:avLst/>
            </a:prstTxWarp>
          </a:bodyPr>
          <a:lstStyle/>
          <a:p>
            <a:pPr>
              <a:defRPr/>
            </a:pPr>
            <a:fld id="{352B4FA7-B027-471F-B2CD-9F7C74B08AC9}" type="slidenum">
              <a:rPr lang="en-US" altLang="en-US" smtClean="0"/>
              <a:pPr>
                <a:defRPr/>
              </a:pPr>
              <a:t>90</a:t>
            </a:fld>
            <a:endParaRPr lang="en-US" altLang="en-US"/>
          </a:p>
        </p:txBody>
      </p:sp>
    </p:spTree>
    <p:extLst>
      <p:ext uri="{BB962C8B-B14F-4D97-AF65-F5344CB8AC3E}">
        <p14:creationId xmlns:p14="http://schemas.microsoft.com/office/powerpoint/2010/main" val="298742071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7" name="Rectangle 3"/>
          <p:cNvSpPr>
            <a:spLocks noGrp="1" noChangeArrowheads="1"/>
          </p:cNvSpPr>
          <p:nvPr>
            <p:ph type="title"/>
          </p:nvPr>
        </p:nvSpPr>
        <p:spPr>
          <a:xfrm>
            <a:off x="500034" y="285728"/>
            <a:ext cx="8229600" cy="1143000"/>
          </a:xfrm>
        </p:spPr>
        <p:txBody>
          <a:bodyPr/>
          <a:lstStyle/>
          <a:p>
            <a:r>
              <a:rPr lang="en-US" dirty="0">
                <a:solidFill>
                  <a:schemeClr val="bg1"/>
                </a:solidFill>
                <a:latin typeface="Calibri" pitchFamily="34" charset="0"/>
              </a:rPr>
              <a:t>Dose Limits</a:t>
            </a:r>
          </a:p>
        </p:txBody>
      </p:sp>
      <p:grpSp>
        <p:nvGrpSpPr>
          <p:cNvPr id="2" name="Group 11"/>
          <p:cNvGrpSpPr>
            <a:grpSpLocks/>
          </p:cNvGrpSpPr>
          <p:nvPr/>
        </p:nvGrpSpPr>
        <p:grpSpPr bwMode="auto">
          <a:xfrm>
            <a:off x="4041775" y="5445125"/>
            <a:ext cx="3851275" cy="519113"/>
            <a:chOff x="2562" y="3709"/>
            <a:chExt cx="2426" cy="327"/>
          </a:xfrm>
        </p:grpSpPr>
        <p:sp>
          <p:nvSpPr>
            <p:cNvPr id="26636" name="Text Box 12"/>
            <p:cNvSpPr txBox="1">
              <a:spLocks noChangeArrowheads="1"/>
            </p:cNvSpPr>
            <p:nvPr/>
          </p:nvSpPr>
          <p:spPr bwMode="auto">
            <a:xfrm>
              <a:off x="2562" y="3709"/>
              <a:ext cx="116" cy="327"/>
            </a:xfrm>
            <a:prstGeom prst="rect">
              <a:avLst/>
            </a:prstGeom>
            <a:noFill/>
            <a:ln w="28575">
              <a:noFill/>
              <a:miter lim="800000"/>
              <a:headEnd/>
              <a:tailEnd/>
            </a:ln>
            <a:effectLst/>
          </p:spPr>
          <p:txBody>
            <a:bodyPr wrap="none" lIns="92075" tIns="46038" rIns="92075" bIns="46038" anchor="ctr">
              <a:spAutoFit/>
            </a:bodyPr>
            <a:lstStyle/>
            <a:p>
              <a:pPr algn="ctr">
                <a:spcBef>
                  <a:spcPct val="50000"/>
                </a:spcBef>
              </a:pPr>
              <a:endParaRPr lang="en-US" b="1">
                <a:solidFill>
                  <a:schemeClr val="hlink"/>
                </a:solidFill>
                <a:effectLst>
                  <a:outerShdw blurRad="38100" dist="38100" dir="2700000" algn="tl">
                    <a:srgbClr val="000000"/>
                  </a:outerShdw>
                </a:effectLst>
                <a:latin typeface="Stylus BT" pitchFamily="34" charset="0"/>
              </a:endParaRPr>
            </a:p>
          </p:txBody>
        </p:sp>
        <p:sp>
          <p:nvSpPr>
            <p:cNvPr id="26637" name="Text Box 13"/>
            <p:cNvSpPr txBox="1">
              <a:spLocks noChangeArrowheads="1"/>
            </p:cNvSpPr>
            <p:nvPr/>
          </p:nvSpPr>
          <p:spPr bwMode="auto">
            <a:xfrm>
              <a:off x="3769" y="3709"/>
              <a:ext cx="116" cy="327"/>
            </a:xfrm>
            <a:prstGeom prst="rect">
              <a:avLst/>
            </a:prstGeom>
            <a:noFill/>
            <a:ln w="28575">
              <a:noFill/>
              <a:miter lim="800000"/>
              <a:headEnd/>
              <a:tailEnd/>
            </a:ln>
            <a:effectLst/>
          </p:spPr>
          <p:txBody>
            <a:bodyPr wrap="none" lIns="92075" tIns="46038" rIns="92075" bIns="46038" anchor="ctr">
              <a:spAutoFit/>
            </a:bodyPr>
            <a:lstStyle/>
            <a:p>
              <a:pPr algn="ctr">
                <a:spcBef>
                  <a:spcPct val="50000"/>
                </a:spcBef>
              </a:pPr>
              <a:endParaRPr lang="en-US" b="1">
                <a:solidFill>
                  <a:schemeClr val="hlink"/>
                </a:solidFill>
                <a:effectLst>
                  <a:outerShdw blurRad="38100" dist="38100" dir="2700000" algn="tl">
                    <a:srgbClr val="000000"/>
                  </a:outerShdw>
                </a:effectLst>
                <a:latin typeface="Stylus BT" pitchFamily="34" charset="0"/>
              </a:endParaRPr>
            </a:p>
          </p:txBody>
        </p:sp>
        <p:sp>
          <p:nvSpPr>
            <p:cNvPr id="26638" name="Text Box 14"/>
            <p:cNvSpPr txBox="1">
              <a:spLocks noChangeArrowheads="1"/>
            </p:cNvSpPr>
            <p:nvPr/>
          </p:nvSpPr>
          <p:spPr bwMode="auto">
            <a:xfrm>
              <a:off x="4872" y="3709"/>
              <a:ext cx="116" cy="327"/>
            </a:xfrm>
            <a:prstGeom prst="rect">
              <a:avLst/>
            </a:prstGeom>
            <a:noFill/>
            <a:ln w="28575">
              <a:noFill/>
              <a:miter lim="800000"/>
              <a:headEnd/>
              <a:tailEnd/>
            </a:ln>
            <a:effectLst/>
          </p:spPr>
          <p:txBody>
            <a:bodyPr wrap="none" lIns="92075" tIns="46038" rIns="92075" bIns="46038" anchor="ctr">
              <a:spAutoFit/>
            </a:bodyPr>
            <a:lstStyle/>
            <a:p>
              <a:pPr algn="ctr">
                <a:spcBef>
                  <a:spcPct val="50000"/>
                </a:spcBef>
              </a:pPr>
              <a:endParaRPr lang="en-US" b="1">
                <a:solidFill>
                  <a:schemeClr val="hlink"/>
                </a:solidFill>
                <a:effectLst>
                  <a:outerShdw blurRad="38100" dist="38100" dir="2700000" algn="tl">
                    <a:srgbClr val="000000"/>
                  </a:outerShdw>
                </a:effectLst>
                <a:latin typeface="Stylus BT" pitchFamily="34" charset="0"/>
              </a:endParaRPr>
            </a:p>
          </p:txBody>
        </p:sp>
      </p:grpSp>
      <p:graphicFrame>
        <p:nvGraphicFramePr>
          <p:cNvPr id="9" name="Group 108"/>
          <p:cNvGraphicFramePr>
            <a:graphicFrameLocks noGrp="1"/>
          </p:cNvGraphicFramePr>
          <p:nvPr>
            <p:ph type="tbl" idx="1"/>
            <p:extLst>
              <p:ext uri="{D42A27DB-BD31-4B8C-83A1-F6EECF244321}">
                <p14:modId xmlns:p14="http://schemas.microsoft.com/office/powerpoint/2010/main" val="697922641"/>
              </p:ext>
            </p:extLst>
          </p:nvPr>
        </p:nvGraphicFramePr>
        <p:xfrm>
          <a:off x="539750" y="1989138"/>
          <a:ext cx="8139113" cy="4106864"/>
        </p:xfrm>
        <a:graphic>
          <a:graphicData uri="http://schemas.openxmlformats.org/drawingml/2006/table">
            <a:tbl>
              <a:tblPr/>
              <a:tblGrid>
                <a:gridCol w="1943100">
                  <a:extLst>
                    <a:ext uri="{9D8B030D-6E8A-4147-A177-3AD203B41FA5}">
                      <a16:colId xmlns:a16="http://schemas.microsoft.com/office/drawing/2014/main" val="20000"/>
                    </a:ext>
                  </a:extLst>
                </a:gridCol>
                <a:gridCol w="2452688">
                  <a:extLst>
                    <a:ext uri="{9D8B030D-6E8A-4147-A177-3AD203B41FA5}">
                      <a16:colId xmlns:a16="http://schemas.microsoft.com/office/drawing/2014/main" val="20001"/>
                    </a:ext>
                  </a:extLst>
                </a:gridCol>
                <a:gridCol w="1943100">
                  <a:extLst>
                    <a:ext uri="{9D8B030D-6E8A-4147-A177-3AD203B41FA5}">
                      <a16:colId xmlns:a16="http://schemas.microsoft.com/office/drawing/2014/main" val="20002"/>
                    </a:ext>
                  </a:extLst>
                </a:gridCol>
                <a:gridCol w="1800225">
                  <a:extLst>
                    <a:ext uri="{9D8B030D-6E8A-4147-A177-3AD203B41FA5}">
                      <a16:colId xmlns:a16="http://schemas.microsoft.com/office/drawing/2014/main" val="20003"/>
                    </a:ext>
                  </a:extLst>
                </a:gridCol>
              </a:tblGrid>
              <a:tr h="579438">
                <a:tc rowSpan="3">
                  <a:txBody>
                    <a:bodyPr/>
                    <a:lstStyle/>
                    <a:p>
                      <a:pPr marL="0" marR="0" lvl="0" indent="0" algn="l" defTabSz="914400" rtl="0" eaLnBrk="1" fontAlgn="base" latinLnBrk="0" hangingPunct="1">
                        <a:lnSpc>
                          <a:spcPct val="100000"/>
                        </a:lnSpc>
                        <a:spcBef>
                          <a:spcPct val="20000"/>
                        </a:spcBef>
                        <a:spcAft>
                          <a:spcPct val="0"/>
                        </a:spcAft>
                        <a:buClrTx/>
                        <a:buSzPct val="75000"/>
                        <a:buFontTx/>
                        <a:buNone/>
                        <a:tabLst/>
                      </a:pPr>
                      <a:endParaRPr kumimoji="0" lang="de-DE" sz="2000" b="0" i="0" u="none" strike="noStrike" cap="none" normalizeH="0" baseline="0" dirty="0">
                        <a:ln>
                          <a:noFill/>
                        </a:ln>
                        <a:solidFill>
                          <a:srgbClr val="000066"/>
                        </a:solidFill>
                        <a:effectLst/>
                        <a:latin typeface="Comic Sans MS" pitchFamily="66"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1" u="none" strike="noStrike" cap="none" normalizeH="0" baseline="0" dirty="0">
                          <a:ln>
                            <a:noFill/>
                          </a:ln>
                          <a:solidFill>
                            <a:schemeClr val="bg1"/>
                          </a:solidFill>
                          <a:effectLst/>
                          <a:latin typeface="Calibri" pitchFamily="34" charset="0"/>
                        </a:rPr>
                        <a:t>Dose limits for 12 months consecutive (mSv)</a:t>
                      </a:r>
                      <a:r>
                        <a:rPr kumimoji="0" lang="de-DE" sz="2000" b="0" i="0" u="none" strike="noStrike" cap="none" normalizeH="0" baseline="0" dirty="0">
                          <a:ln>
                            <a:noFill/>
                          </a:ln>
                          <a:solidFill>
                            <a:schemeClr val="bg1"/>
                          </a:solidFill>
                          <a:effectLst/>
                          <a:latin typeface="Calibri" pitchFamily="34" charset="0"/>
                        </a:rPr>
                        <a:t>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88963">
                <a:tc v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Non-occupationally exposed persons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Occupationally exposed persons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1"/>
                  </a:ext>
                </a:extLst>
              </a:tr>
              <a:tr h="587375">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B</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A</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88963">
                <a:tc>
                  <a:txBody>
                    <a:bodyPr/>
                    <a:lstStyle/>
                    <a:p>
                      <a:pPr marL="0" marR="0" lvl="0" indent="0" algn="l"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EURATOM</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&lt; 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a:ln>
                            <a:noFill/>
                          </a:ln>
                          <a:solidFill>
                            <a:schemeClr val="bg1"/>
                          </a:solidFill>
                          <a:effectLst/>
                          <a:latin typeface="Calibri" pitchFamily="34" charset="0"/>
                        </a:rPr>
                        <a:t>&lt; 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a:ln>
                            <a:noFill/>
                          </a:ln>
                          <a:solidFill>
                            <a:schemeClr val="bg1"/>
                          </a:solidFill>
                          <a:effectLst/>
                          <a:latin typeface="Calibri" pitchFamily="34" charset="0"/>
                        </a:rPr>
                        <a:t>&lt; 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87375">
                <a:tc>
                  <a:txBody>
                    <a:bodyPr/>
                    <a:lstStyle/>
                    <a:p>
                      <a:pPr marL="0" marR="0" lvl="0" indent="0" algn="l"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Germany/France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&lt; 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&lt; 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a:ln>
                            <a:noFill/>
                          </a:ln>
                          <a:solidFill>
                            <a:schemeClr val="bg1"/>
                          </a:solidFill>
                          <a:effectLst/>
                          <a:latin typeface="Calibri" pitchFamily="34" charset="0"/>
                        </a:rPr>
                        <a:t>&lt; 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87375">
                <a:tc>
                  <a:txBody>
                    <a:bodyPr/>
                    <a:lstStyle/>
                    <a:p>
                      <a:pPr marL="0" marR="0" lvl="0" indent="0" algn="l"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rgbClr val="FF0000"/>
                          </a:solidFill>
                          <a:effectLst/>
                          <a:latin typeface="Calibri" pitchFamily="34" charset="0"/>
                        </a:rPr>
                        <a:t>CERN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rgbClr val="FF0000"/>
                          </a:solidFill>
                          <a:effectLst/>
                          <a:latin typeface="Calibri" pitchFamily="34" charset="0"/>
                        </a:rPr>
                        <a:t>&lt; 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rgbClr val="FF0000"/>
                          </a:solidFill>
                          <a:effectLst/>
                          <a:latin typeface="Calibri" pitchFamily="34" charset="0"/>
                        </a:rPr>
                        <a:t>&lt; 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rgbClr val="FF0000"/>
                          </a:solidFill>
                          <a:effectLst/>
                          <a:latin typeface="Calibri" pitchFamily="34" charset="0"/>
                        </a:rPr>
                        <a:t>&lt; 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87375">
                <a:tc>
                  <a:txBody>
                    <a:bodyPr/>
                    <a:lstStyle/>
                    <a:p>
                      <a:pPr marL="0" marR="0" lvl="0" indent="0" algn="l"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Switzerland</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a:ln>
                            <a:noFill/>
                          </a:ln>
                          <a:solidFill>
                            <a:schemeClr val="bg1"/>
                          </a:solidFill>
                          <a:effectLst/>
                          <a:latin typeface="Calibri" pitchFamily="34" charset="0"/>
                        </a:rPr>
                        <a:t>&lt; 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Pct val="75000"/>
                        <a:buFontTx/>
                        <a:buNone/>
                        <a:tabLst/>
                      </a:pPr>
                      <a:r>
                        <a:rPr kumimoji="0" lang="de-DE" sz="2000" b="0" i="0" u="none" strike="noStrike" cap="none" normalizeH="0" baseline="0" dirty="0">
                          <a:ln>
                            <a:noFill/>
                          </a:ln>
                          <a:solidFill>
                            <a:schemeClr val="bg1"/>
                          </a:solidFill>
                          <a:effectLst/>
                          <a:latin typeface="Calibri" pitchFamily="34" charset="0"/>
                        </a:rPr>
                        <a:t>&lt; 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6"/>
                  </a:ext>
                </a:extLst>
              </a:tr>
            </a:tbl>
          </a:graphicData>
        </a:graphic>
      </p:graphicFrame>
      <p:sp>
        <p:nvSpPr>
          <p:cNvPr id="8" name="Rectangle 6"/>
          <p:cNvSpPr>
            <a:spLocks noGrp="1" noChangeArrowheads="1"/>
          </p:cNvSpPr>
          <p:nvPr>
            <p:ph type="sldNum" sz="quarter" idx="12"/>
          </p:nvPr>
        </p:nvSpPr>
        <p:spPr bwMode="auto">
          <a:xfrm>
            <a:off x="8320088" y="1588"/>
            <a:ext cx="747712" cy="365125"/>
          </a:xfrm>
          <a:ln>
            <a:miter lim="800000"/>
            <a:headEnd/>
            <a:tailEnd/>
          </a:ln>
        </p:spPr>
        <p:txBody>
          <a:bodyPr wrap="square" lIns="91440" tIns="45720" rIns="91440" bIns="45720" numCol="1" anchorCtr="0" compatLnSpc="1">
            <a:prstTxWarp prst="textNoShape">
              <a:avLst/>
            </a:prstTxWarp>
          </a:bodyPr>
          <a:lstStyle/>
          <a:p>
            <a:pPr>
              <a:defRPr/>
            </a:pPr>
            <a:fld id="{352B4FA7-B027-471F-B2CD-9F7C74B08AC9}" type="slidenum">
              <a:rPr lang="en-US" altLang="en-US" smtClean="0"/>
              <a:pPr>
                <a:defRPr/>
              </a:pPr>
              <a:t>91</a:t>
            </a:fld>
            <a:endParaRPr lang="en-US" altLang="en-US"/>
          </a:p>
        </p:txBody>
      </p:sp>
    </p:spTree>
    <p:extLst>
      <p:ext uri="{BB962C8B-B14F-4D97-AF65-F5344CB8AC3E}">
        <p14:creationId xmlns:p14="http://schemas.microsoft.com/office/powerpoint/2010/main" val="48873250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8600"/>
            <a:ext cx="8640960" cy="990600"/>
          </a:xfrm>
        </p:spPr>
        <p:txBody>
          <a:bodyPr/>
          <a:lstStyle/>
          <a:p>
            <a:r>
              <a:rPr lang="en-US" dirty="0">
                <a:solidFill>
                  <a:schemeClr val="bg1"/>
                </a:solidFill>
              </a:rPr>
              <a:t>CERN’s Dose Objectives </a:t>
            </a:r>
            <a:endParaRPr lang="en-GB" dirty="0">
              <a:solidFill>
                <a:schemeClr val="bg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65328756"/>
              </p:ext>
            </p:extLst>
          </p:nvPr>
        </p:nvGraphicFramePr>
        <p:xfrm>
          <a:off x="467544" y="2564904"/>
          <a:ext cx="7992888" cy="2817872"/>
        </p:xfrm>
        <a:graphic>
          <a:graphicData uri="http://schemas.openxmlformats.org/drawingml/2006/table">
            <a:tbl>
              <a:tblPr firstRow="1" bandRow="1">
                <a:tableStyleId>{5C22544A-7EE6-4342-B048-85BDC9FD1C3A}</a:tableStyleId>
              </a:tblPr>
              <a:tblGrid>
                <a:gridCol w="4464496">
                  <a:extLst>
                    <a:ext uri="{9D8B030D-6E8A-4147-A177-3AD203B41FA5}">
                      <a16:colId xmlns:a16="http://schemas.microsoft.com/office/drawing/2014/main" val="20000"/>
                    </a:ext>
                  </a:extLst>
                </a:gridCol>
                <a:gridCol w="3528392">
                  <a:extLst>
                    <a:ext uri="{9D8B030D-6E8A-4147-A177-3AD203B41FA5}">
                      <a16:colId xmlns:a16="http://schemas.microsoft.com/office/drawing/2014/main" val="20001"/>
                    </a:ext>
                  </a:extLst>
                </a:gridCol>
              </a:tblGrid>
              <a:tr h="714752">
                <a:tc>
                  <a:txBody>
                    <a:bodyPr/>
                    <a:lstStyle/>
                    <a:p>
                      <a:r>
                        <a:rPr lang="en-US" sz="2400" dirty="0"/>
                        <a:t>Category</a:t>
                      </a:r>
                      <a:endParaRPr lang="en-GB" sz="2400" dirty="0"/>
                    </a:p>
                  </a:txBody>
                  <a:tcPr/>
                </a:tc>
                <a:tc>
                  <a:txBody>
                    <a:bodyPr/>
                    <a:lstStyle/>
                    <a:p>
                      <a:pPr algn="ctr"/>
                      <a:r>
                        <a:rPr lang="en-US" sz="2400" dirty="0"/>
                        <a:t>Dose/Year</a:t>
                      </a:r>
                      <a:endParaRPr lang="en-GB" sz="2400" dirty="0"/>
                    </a:p>
                  </a:txBody>
                  <a:tcPr/>
                </a:tc>
                <a:extLst>
                  <a:ext uri="{0D108BD9-81ED-4DB2-BD59-A6C34878D82A}">
                    <a16:rowId xmlns:a16="http://schemas.microsoft.com/office/drawing/2014/main" val="10000"/>
                  </a:ext>
                </a:extLst>
              </a:tr>
              <a:tr h="370840">
                <a:tc>
                  <a:txBody>
                    <a:bodyPr/>
                    <a:lstStyle/>
                    <a:p>
                      <a:pPr algn="l"/>
                      <a:r>
                        <a:rPr lang="en-US" sz="2400" dirty="0"/>
                        <a:t>Reference group </a:t>
                      </a:r>
                      <a:r>
                        <a:rPr lang="en-US" sz="2400" baseline="0" dirty="0"/>
                        <a:t>of Public</a:t>
                      </a:r>
                    </a:p>
                    <a:p>
                      <a:pPr algn="l"/>
                      <a:endParaRPr lang="en-GB" sz="2400" dirty="0"/>
                    </a:p>
                  </a:txBody>
                  <a:tcPr/>
                </a:tc>
                <a:tc>
                  <a:txBody>
                    <a:bodyPr/>
                    <a:lstStyle/>
                    <a:p>
                      <a:pPr algn="ctr"/>
                      <a:r>
                        <a:rPr lang="en-US" sz="2400" dirty="0"/>
                        <a:t>&lt; 10 </a:t>
                      </a:r>
                      <a:r>
                        <a:rPr lang="en-US" sz="2400" dirty="0" err="1"/>
                        <a:t>uSv</a:t>
                      </a:r>
                      <a:endParaRPr lang="en-GB" sz="2400" dirty="0"/>
                    </a:p>
                  </a:txBody>
                  <a:tcPr/>
                </a:tc>
                <a:extLst>
                  <a:ext uri="{0D108BD9-81ED-4DB2-BD59-A6C34878D82A}">
                    <a16:rowId xmlns:a16="http://schemas.microsoft.com/office/drawing/2014/main" val="10001"/>
                  </a:ext>
                </a:extLst>
              </a:tr>
              <a:tr h="370840">
                <a:tc>
                  <a:txBody>
                    <a:bodyPr/>
                    <a:lstStyle/>
                    <a:p>
                      <a:pPr algn="l"/>
                      <a:r>
                        <a:rPr lang="en-US" sz="2400" dirty="0"/>
                        <a:t>Non-professionally exposed</a:t>
                      </a:r>
                      <a:r>
                        <a:rPr lang="en-US" sz="2400" baseline="0" dirty="0"/>
                        <a:t> personnel</a:t>
                      </a:r>
                    </a:p>
                  </a:txBody>
                  <a:tcPr/>
                </a:tc>
                <a:tc>
                  <a:txBody>
                    <a:bodyPr/>
                    <a:lstStyle/>
                    <a:p>
                      <a:pPr algn="ctr"/>
                      <a:r>
                        <a:rPr lang="en-US" sz="2400"/>
                        <a:t>&lt; 100 </a:t>
                      </a:r>
                      <a:r>
                        <a:rPr lang="en-US" sz="2400" dirty="0" err="1"/>
                        <a:t>uSv</a:t>
                      </a:r>
                      <a:endParaRPr lang="en-GB" sz="2400" dirty="0"/>
                    </a:p>
                  </a:txBody>
                  <a:tcPr/>
                </a:tc>
                <a:extLst>
                  <a:ext uri="{0D108BD9-81ED-4DB2-BD59-A6C34878D82A}">
                    <a16:rowId xmlns:a16="http://schemas.microsoft.com/office/drawing/2014/main" val="10002"/>
                  </a:ext>
                </a:extLst>
              </a:tr>
              <a:tr h="370840">
                <a:tc>
                  <a:txBody>
                    <a:bodyPr/>
                    <a:lstStyle/>
                    <a:p>
                      <a:pPr algn="l"/>
                      <a:r>
                        <a:rPr lang="en-US" sz="2400" dirty="0"/>
                        <a:t>Professionally</a:t>
                      </a:r>
                      <a:r>
                        <a:rPr lang="en-US" sz="2400" baseline="0" dirty="0"/>
                        <a:t> exposed personnel</a:t>
                      </a:r>
                      <a:endParaRPr lang="en-GB" sz="2400" dirty="0"/>
                    </a:p>
                  </a:txBody>
                  <a:tcPr/>
                </a:tc>
                <a:tc>
                  <a:txBody>
                    <a:bodyPr/>
                    <a:lstStyle/>
                    <a:p>
                      <a:pPr algn="ctr"/>
                      <a:r>
                        <a:rPr lang="en-US" sz="2400" dirty="0"/>
                        <a:t>&lt; 6 </a:t>
                      </a:r>
                      <a:r>
                        <a:rPr lang="en-US" sz="2400" dirty="0" err="1"/>
                        <a:t>mSv</a:t>
                      </a:r>
                      <a:endParaRPr lang="en-GB" sz="24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5536516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484784"/>
            <a:ext cx="8153400" cy="990600"/>
          </a:xfrm>
        </p:spPr>
        <p:txBody>
          <a:bodyPr/>
          <a:lstStyle/>
          <a:p>
            <a:pPr algn="ctr"/>
            <a:r>
              <a:rPr lang="en-US" sz="3600" dirty="0">
                <a:solidFill>
                  <a:schemeClr val="bg1"/>
                </a:solidFill>
              </a:rPr>
              <a:t>Dosimetry, Operational Radiation Protection and Radiation Monitoring </a:t>
            </a:r>
            <a:br>
              <a:rPr lang="en-US" sz="3600" dirty="0">
                <a:solidFill>
                  <a:schemeClr val="bg1"/>
                </a:solidFill>
              </a:rPr>
            </a:br>
            <a:endParaRPr lang="en-US" sz="3600" dirty="0"/>
          </a:p>
        </p:txBody>
      </p:sp>
    </p:spTree>
    <p:extLst>
      <p:ext uri="{BB962C8B-B14F-4D97-AF65-F5344CB8AC3E}">
        <p14:creationId xmlns:p14="http://schemas.microsoft.com/office/powerpoint/2010/main" val="265493655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4" name="Title 1"/>
          <p:cNvSpPr>
            <a:spLocks noGrp="1"/>
          </p:cNvSpPr>
          <p:nvPr>
            <p:ph type="title"/>
          </p:nvPr>
        </p:nvSpPr>
        <p:spPr>
          <a:xfrm>
            <a:off x="612775" y="228600"/>
            <a:ext cx="8153400" cy="990600"/>
          </a:xfrm>
        </p:spPr>
        <p:txBody>
          <a:bodyPr/>
          <a:lstStyle/>
          <a:p>
            <a:pPr eaLnBrk="1" hangingPunct="1"/>
            <a:r>
              <a:rPr lang="en-US" dirty="0">
                <a:solidFill>
                  <a:schemeClr val="bg1"/>
                </a:solidFill>
              </a:rPr>
              <a:t>Individual </a:t>
            </a:r>
            <a:r>
              <a:rPr lang="en-US" dirty="0" err="1">
                <a:solidFill>
                  <a:schemeClr val="bg1"/>
                </a:solidFill>
              </a:rPr>
              <a:t>Dosimetry</a:t>
            </a:r>
            <a:endParaRPr lang="en-GB" dirty="0">
              <a:solidFill>
                <a:schemeClr val="bg1"/>
              </a:solidFill>
            </a:endParaRPr>
          </a:p>
        </p:txBody>
      </p:sp>
      <p:pic>
        <p:nvPicPr>
          <p:cNvPr id="4" name="Picture 2" descr="http://www.ptw.de/uploads/pics/dmc2000_04.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935038" y="4954588"/>
            <a:ext cx="1463675" cy="1200150"/>
          </a:xfrm>
          <a:prstGeom prst="rect">
            <a:avLst/>
          </a:prstGeom>
          <a:ln>
            <a:noFill/>
          </a:ln>
          <a:effectLst>
            <a:outerShdw blurRad="292100" dist="139700" dir="2700000" algn="tl" rotWithShape="0">
              <a:srgbClr val="333333">
                <a:alpha val="65000"/>
              </a:srgbClr>
            </a:outerShdw>
          </a:effectLst>
        </p:spPr>
      </p:pic>
      <p:pic>
        <p:nvPicPr>
          <p:cNvPr id="79977" name="Image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101850" y="4252913"/>
            <a:ext cx="2568575" cy="260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321051" y="5373216"/>
            <a:ext cx="4728023" cy="723275"/>
          </a:xfrm>
          <a:prstGeom prst="rect">
            <a:avLst/>
          </a:prstGeom>
          <a:noFill/>
        </p:spPr>
        <p:txBody>
          <a:bodyPr wrap="square">
            <a:spAutoFit/>
          </a:bodyPr>
          <a:lstStyle/>
          <a:p>
            <a:pPr marL="285750" indent="-285750" eaLnBrk="1" hangingPunct="1">
              <a:spcBef>
                <a:spcPts val="600"/>
              </a:spcBef>
              <a:buFont typeface="Wingdings" pitchFamily="2" charset="2"/>
              <a:buChar char="q"/>
              <a:defRPr/>
            </a:pPr>
            <a:r>
              <a:rPr lang="en-US" sz="1800" dirty="0">
                <a:solidFill>
                  <a:schemeClr val="bg1"/>
                </a:solidFill>
                <a:latin typeface="Arial" charset="0"/>
                <a:ea typeface="+mn-ea"/>
              </a:rPr>
              <a:t>Up to 11000 monitored persons per year</a:t>
            </a:r>
          </a:p>
          <a:p>
            <a:pPr marL="285750" indent="-285750" eaLnBrk="1" hangingPunct="1">
              <a:spcBef>
                <a:spcPts val="600"/>
              </a:spcBef>
              <a:buFont typeface="Wingdings" pitchFamily="2" charset="2"/>
              <a:buChar char="q"/>
              <a:defRPr/>
            </a:pPr>
            <a:r>
              <a:rPr lang="en-US" sz="1800" dirty="0">
                <a:solidFill>
                  <a:schemeClr val="bg1"/>
                </a:solidFill>
                <a:latin typeface="Arial" charset="0"/>
                <a:ea typeface="+mn-ea"/>
              </a:rPr>
              <a:t>98 - 99% of individual doses &lt; 1 </a:t>
            </a:r>
            <a:r>
              <a:rPr lang="en-US" sz="1800" dirty="0" err="1">
                <a:solidFill>
                  <a:schemeClr val="bg1"/>
                </a:solidFill>
                <a:latin typeface="Arial" charset="0"/>
                <a:ea typeface="+mn-ea"/>
              </a:rPr>
              <a:t>mSv</a:t>
            </a:r>
            <a:endParaRPr lang="en-US" sz="1800" dirty="0">
              <a:solidFill>
                <a:schemeClr val="bg1"/>
              </a:solidFill>
              <a:latin typeface="Arial" charset="0"/>
              <a:ea typeface="+mn-ea"/>
            </a:endParaRPr>
          </a:p>
        </p:txBody>
      </p:sp>
      <p:cxnSp>
        <p:nvCxnSpPr>
          <p:cNvPr id="9" name="Straight Connector 8"/>
          <p:cNvCxnSpPr/>
          <p:nvPr/>
        </p:nvCxnSpPr>
        <p:spPr>
          <a:xfrm flipH="1">
            <a:off x="382954" y="2732367"/>
            <a:ext cx="687022" cy="30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387721" y="2977661"/>
            <a:ext cx="722064" cy="36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347911" y="3234751"/>
            <a:ext cx="722064" cy="36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47911" y="3479419"/>
            <a:ext cx="722064" cy="36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29472" y="3710693"/>
            <a:ext cx="722064" cy="36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347911" y="3950450"/>
            <a:ext cx="722064" cy="366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347911" y="4209253"/>
            <a:ext cx="722064" cy="366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 name="Table 1"/>
          <p:cNvGraphicFramePr>
            <a:graphicFrameLocks noGrp="1"/>
          </p:cNvGraphicFramePr>
          <p:nvPr>
            <p:extLst>
              <p:ext uri="{D42A27DB-BD31-4B8C-83A1-F6EECF244321}">
                <p14:modId xmlns:p14="http://schemas.microsoft.com/office/powerpoint/2010/main" val="762478211"/>
              </p:ext>
            </p:extLst>
          </p:nvPr>
        </p:nvGraphicFramePr>
        <p:xfrm>
          <a:off x="179512" y="1236790"/>
          <a:ext cx="8928992" cy="3489254"/>
        </p:xfrm>
        <a:graphic>
          <a:graphicData uri="http://schemas.openxmlformats.org/drawingml/2006/table">
            <a:tbl>
              <a:tblPr firstRow="1" firstCol="1" bandRow="1">
                <a:tableStyleId>{5C22544A-7EE6-4342-B048-85BDC9FD1C3A}</a:tableStyleId>
              </a:tblPr>
              <a:tblGrid>
                <a:gridCol w="576626">
                  <a:extLst>
                    <a:ext uri="{9D8B030D-6E8A-4147-A177-3AD203B41FA5}">
                      <a16:colId xmlns:a16="http://schemas.microsoft.com/office/drawing/2014/main" val="1087550991"/>
                    </a:ext>
                  </a:extLst>
                </a:gridCol>
                <a:gridCol w="775826">
                  <a:extLst>
                    <a:ext uri="{9D8B030D-6E8A-4147-A177-3AD203B41FA5}">
                      <a16:colId xmlns:a16="http://schemas.microsoft.com/office/drawing/2014/main" val="1577617780"/>
                    </a:ext>
                  </a:extLst>
                </a:gridCol>
                <a:gridCol w="723404">
                  <a:extLst>
                    <a:ext uri="{9D8B030D-6E8A-4147-A177-3AD203B41FA5}">
                      <a16:colId xmlns:a16="http://schemas.microsoft.com/office/drawing/2014/main" val="3703991289"/>
                    </a:ext>
                  </a:extLst>
                </a:gridCol>
                <a:gridCol w="723404">
                  <a:extLst>
                    <a:ext uri="{9D8B030D-6E8A-4147-A177-3AD203B41FA5}">
                      <a16:colId xmlns:a16="http://schemas.microsoft.com/office/drawing/2014/main" val="3056689023"/>
                    </a:ext>
                  </a:extLst>
                </a:gridCol>
                <a:gridCol w="723404">
                  <a:extLst>
                    <a:ext uri="{9D8B030D-6E8A-4147-A177-3AD203B41FA5}">
                      <a16:colId xmlns:a16="http://schemas.microsoft.com/office/drawing/2014/main" val="1660067926"/>
                    </a:ext>
                  </a:extLst>
                </a:gridCol>
                <a:gridCol w="754856">
                  <a:extLst>
                    <a:ext uri="{9D8B030D-6E8A-4147-A177-3AD203B41FA5}">
                      <a16:colId xmlns:a16="http://schemas.microsoft.com/office/drawing/2014/main" val="3330789073"/>
                    </a:ext>
                  </a:extLst>
                </a:gridCol>
                <a:gridCol w="744372">
                  <a:extLst>
                    <a:ext uri="{9D8B030D-6E8A-4147-A177-3AD203B41FA5}">
                      <a16:colId xmlns:a16="http://schemas.microsoft.com/office/drawing/2014/main" val="794481057"/>
                    </a:ext>
                  </a:extLst>
                </a:gridCol>
                <a:gridCol w="796793">
                  <a:extLst>
                    <a:ext uri="{9D8B030D-6E8A-4147-A177-3AD203B41FA5}">
                      <a16:colId xmlns:a16="http://schemas.microsoft.com/office/drawing/2014/main" val="2332910740"/>
                    </a:ext>
                  </a:extLst>
                </a:gridCol>
                <a:gridCol w="754856">
                  <a:extLst>
                    <a:ext uri="{9D8B030D-6E8A-4147-A177-3AD203B41FA5}">
                      <a16:colId xmlns:a16="http://schemas.microsoft.com/office/drawing/2014/main" val="1170699455"/>
                    </a:ext>
                  </a:extLst>
                </a:gridCol>
                <a:gridCol w="754856">
                  <a:extLst>
                    <a:ext uri="{9D8B030D-6E8A-4147-A177-3AD203B41FA5}">
                      <a16:colId xmlns:a16="http://schemas.microsoft.com/office/drawing/2014/main" val="728782561"/>
                    </a:ext>
                  </a:extLst>
                </a:gridCol>
                <a:gridCol w="744372">
                  <a:extLst>
                    <a:ext uri="{9D8B030D-6E8A-4147-A177-3AD203B41FA5}">
                      <a16:colId xmlns:a16="http://schemas.microsoft.com/office/drawing/2014/main" val="3619325972"/>
                    </a:ext>
                  </a:extLst>
                </a:gridCol>
                <a:gridCol w="856223">
                  <a:extLst>
                    <a:ext uri="{9D8B030D-6E8A-4147-A177-3AD203B41FA5}">
                      <a16:colId xmlns:a16="http://schemas.microsoft.com/office/drawing/2014/main" val="1505722955"/>
                    </a:ext>
                  </a:extLst>
                </a:gridCol>
              </a:tblGrid>
              <a:tr h="718985">
                <a:tc>
                  <a:txBody>
                    <a:bodyPr/>
                    <a:lstStyle/>
                    <a:p>
                      <a:pPr>
                        <a:spcAft>
                          <a:spcPts val="0"/>
                        </a:spcAft>
                      </a:pPr>
                      <a:r>
                        <a:rPr lang="en-GB" sz="1100" dirty="0">
                          <a:effectLst/>
                        </a:rPr>
                        <a:t>Dose interval (</a:t>
                      </a:r>
                      <a:r>
                        <a:rPr lang="en-GB" sz="1100" dirty="0" err="1">
                          <a:effectLst/>
                        </a:rPr>
                        <a:t>mSv</a:t>
                      </a:r>
                      <a:r>
                        <a:rPr lang="en-GB" sz="1100" dirty="0">
                          <a:effectLst/>
                        </a:rPr>
                        <a:t>)</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tc>
                  <a:txBody>
                    <a:bodyPr/>
                    <a:lstStyle/>
                    <a:p>
                      <a:pPr>
                        <a:spcAft>
                          <a:spcPts val="0"/>
                        </a:spcAft>
                      </a:pPr>
                      <a:r>
                        <a:rPr lang="en-GB" sz="1100" dirty="0">
                          <a:effectLst/>
                        </a:rPr>
                        <a:t>Persons concerned</a:t>
                      </a:r>
                      <a:endParaRPr lang="en-GB" sz="800" dirty="0">
                        <a:effectLst/>
                        <a:latin typeface="Calibri" panose="020F0502020204030204" pitchFamily="34" charset="0"/>
                        <a:ea typeface="Calibri" panose="020F0502020204030204" pitchFamily="34" charset="0"/>
                      </a:endParaRPr>
                    </a:p>
                  </a:txBody>
                  <a:tcPr marL="52043" marR="52043" marT="0" marB="0"/>
                </a:tc>
                <a:extLst>
                  <a:ext uri="{0D108BD9-81ED-4DB2-BD59-A6C34878D82A}">
                    <a16:rowId xmlns:a16="http://schemas.microsoft.com/office/drawing/2014/main" val="3449902863"/>
                  </a:ext>
                </a:extLst>
              </a:tr>
              <a:tr h="482477">
                <a:tc>
                  <a:txBody>
                    <a:bodyPr/>
                    <a:lstStyle/>
                    <a:p>
                      <a:pPr>
                        <a:spcAft>
                          <a:spcPts val="0"/>
                        </a:spcAft>
                      </a:pPr>
                      <a:r>
                        <a:rPr lang="en-GB" sz="1100">
                          <a:effectLst/>
                        </a:rPr>
                        <a:t>years</a:t>
                      </a:r>
                      <a:endParaRPr lang="en-GB" sz="8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2009</a:t>
                      </a:r>
                      <a:endParaRPr lang="en-GB" sz="1000" dirty="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dirty="0">
                          <a:effectLst/>
                        </a:rPr>
                        <a:t>2010</a:t>
                      </a:r>
                      <a:endParaRPr lang="en-GB" sz="1000" dirty="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dirty="0">
                          <a:effectLst/>
                        </a:rPr>
                        <a:t>2011</a:t>
                      </a:r>
                      <a:endParaRPr lang="en-GB" sz="1000" dirty="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dirty="0">
                          <a:effectLst/>
                        </a:rPr>
                        <a:t>2012</a:t>
                      </a:r>
                      <a:endParaRPr lang="en-GB" sz="1000" dirty="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dirty="0">
                          <a:effectLst/>
                        </a:rPr>
                        <a:t>2013</a:t>
                      </a:r>
                      <a:endParaRPr lang="en-GB" sz="1000" dirty="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dirty="0">
                          <a:effectLst/>
                        </a:rPr>
                        <a:t>2014</a:t>
                      </a:r>
                      <a:endParaRPr lang="en-GB" sz="1000" dirty="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dirty="0">
                          <a:effectLst/>
                        </a:rPr>
                        <a:t>2015</a:t>
                      </a:r>
                      <a:endParaRPr lang="en-GB" sz="1000" dirty="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dirty="0">
                          <a:effectLst/>
                        </a:rPr>
                        <a:t>2016</a:t>
                      </a:r>
                      <a:endParaRPr lang="en-GB" sz="1000" dirty="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dirty="0">
                          <a:effectLst/>
                        </a:rPr>
                        <a:t>2017</a:t>
                      </a:r>
                      <a:endParaRPr lang="en-GB" sz="1000" dirty="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a:effectLst/>
                        </a:rPr>
                        <a:t>2018</a:t>
                      </a:r>
                      <a:endParaRPr lang="en-GB" sz="1000">
                        <a:effectLst/>
                        <a:latin typeface="Calibri" panose="020F0502020204030204" pitchFamily="34" charset="0"/>
                        <a:ea typeface="Calibri" panose="020F0502020204030204" pitchFamily="34" charset="0"/>
                      </a:endParaRPr>
                    </a:p>
                  </a:txBody>
                  <a:tcPr marL="52043" marR="52043" marT="0" marB="0" anchor="ctr"/>
                </a:tc>
                <a:tc>
                  <a:txBody>
                    <a:bodyPr/>
                    <a:lstStyle/>
                    <a:p>
                      <a:pPr indent="178435">
                        <a:spcAft>
                          <a:spcPts val="0"/>
                        </a:spcAft>
                      </a:pPr>
                      <a:r>
                        <a:rPr lang="en-GB" sz="1400" dirty="0">
                          <a:effectLst/>
                        </a:rPr>
                        <a:t>Jan- Nov 2019]</a:t>
                      </a:r>
                      <a:endParaRPr lang="en-GB" sz="1000" dirty="0">
                        <a:effectLst/>
                        <a:latin typeface="Calibri" panose="020F0502020204030204" pitchFamily="34" charset="0"/>
                        <a:ea typeface="Calibri" panose="020F0502020204030204" pitchFamily="34" charset="0"/>
                      </a:endParaRPr>
                    </a:p>
                  </a:txBody>
                  <a:tcPr marL="52043" marR="52043" marT="0" marB="0" anchor="ctr"/>
                </a:tc>
                <a:extLst>
                  <a:ext uri="{0D108BD9-81ED-4DB2-BD59-A6C34878D82A}">
                    <a16:rowId xmlns:a16="http://schemas.microsoft.com/office/drawing/2014/main" val="4152064157"/>
                  </a:ext>
                </a:extLst>
              </a:tr>
              <a:tr h="245969">
                <a:tc>
                  <a:txBody>
                    <a:bodyPr/>
                    <a:lstStyle/>
                    <a:p>
                      <a:pPr>
                        <a:spcAft>
                          <a:spcPts val="0"/>
                        </a:spcAft>
                      </a:pPr>
                      <a:r>
                        <a:rPr lang="en-GB" sz="1100">
                          <a:effectLst/>
                        </a:rPr>
                        <a:t>0.0</a:t>
                      </a:r>
                      <a:endParaRPr lang="en-GB" sz="8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5042</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5418</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5315</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6002</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6273</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7616</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8704</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8788</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9034</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9824</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7246</a:t>
                      </a:r>
                      <a:endParaRPr lang="en-GB" sz="1000" dirty="0">
                        <a:effectLst/>
                        <a:latin typeface="Calibri" panose="020F0502020204030204" pitchFamily="34" charset="0"/>
                        <a:ea typeface="Calibri" panose="020F0502020204030204" pitchFamily="34" charset="0"/>
                      </a:endParaRPr>
                    </a:p>
                  </a:txBody>
                  <a:tcPr marL="52043" marR="52043" marT="0" marB="0"/>
                </a:tc>
                <a:extLst>
                  <a:ext uri="{0D108BD9-81ED-4DB2-BD59-A6C34878D82A}">
                    <a16:rowId xmlns:a16="http://schemas.microsoft.com/office/drawing/2014/main" val="1544615514"/>
                  </a:ext>
                </a:extLst>
              </a:tr>
              <a:tr h="245969">
                <a:tc>
                  <a:txBody>
                    <a:bodyPr/>
                    <a:lstStyle/>
                    <a:p>
                      <a:pPr>
                        <a:spcAft>
                          <a:spcPts val="0"/>
                        </a:spcAft>
                      </a:pPr>
                      <a:r>
                        <a:rPr lang="en-GB" sz="1100">
                          <a:effectLst/>
                        </a:rPr>
                        <a:t>0.1-0.9</a:t>
                      </a:r>
                      <a:endParaRPr lang="en-GB" sz="8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1219</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1514</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1984</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2030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2188</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1816</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1108</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1003</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1110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1260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1400</a:t>
                      </a:r>
                      <a:endParaRPr lang="en-GB" sz="1000">
                        <a:effectLst/>
                        <a:latin typeface="Calibri" panose="020F0502020204030204" pitchFamily="34" charset="0"/>
                        <a:ea typeface="Calibri" panose="020F0502020204030204" pitchFamily="34" charset="0"/>
                      </a:endParaRPr>
                    </a:p>
                  </a:txBody>
                  <a:tcPr marL="52043" marR="52043" marT="0" marB="0"/>
                </a:tc>
                <a:extLst>
                  <a:ext uri="{0D108BD9-81ED-4DB2-BD59-A6C34878D82A}">
                    <a16:rowId xmlns:a16="http://schemas.microsoft.com/office/drawing/2014/main" val="3802570851"/>
                  </a:ext>
                </a:extLst>
              </a:tr>
              <a:tr h="245969">
                <a:tc>
                  <a:txBody>
                    <a:bodyPr/>
                    <a:lstStyle/>
                    <a:p>
                      <a:pPr>
                        <a:spcAft>
                          <a:spcPts val="0"/>
                        </a:spcAft>
                      </a:pPr>
                      <a:r>
                        <a:rPr lang="en-GB" sz="1100">
                          <a:effectLst/>
                        </a:rPr>
                        <a:t>1.0-1.9</a:t>
                      </a:r>
                      <a:endParaRPr lang="en-GB" sz="8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39</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31</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31</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29</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82</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133</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2</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11</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3</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10</a:t>
                      </a:r>
                      <a:endParaRPr lang="en-GB" sz="1000">
                        <a:effectLst/>
                        <a:latin typeface="Calibri" panose="020F0502020204030204" pitchFamily="34" charset="0"/>
                        <a:ea typeface="Calibri" panose="020F0502020204030204" pitchFamily="34" charset="0"/>
                      </a:endParaRPr>
                    </a:p>
                  </a:txBody>
                  <a:tcPr marL="52043" marR="52043" marT="0" marB="0"/>
                </a:tc>
                <a:extLst>
                  <a:ext uri="{0D108BD9-81ED-4DB2-BD59-A6C34878D82A}">
                    <a16:rowId xmlns:a16="http://schemas.microsoft.com/office/drawing/2014/main" val="3906991740"/>
                  </a:ext>
                </a:extLst>
              </a:tr>
              <a:tr h="245969">
                <a:tc>
                  <a:txBody>
                    <a:bodyPr/>
                    <a:lstStyle/>
                    <a:p>
                      <a:pPr>
                        <a:spcAft>
                          <a:spcPts val="0"/>
                        </a:spcAft>
                      </a:pPr>
                      <a:r>
                        <a:rPr lang="en-GB" sz="1100">
                          <a:effectLst/>
                        </a:rPr>
                        <a:t>2.0-2.9</a:t>
                      </a:r>
                      <a:endParaRPr lang="en-GB" sz="8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13</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6</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7</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3</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14</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extLst>
                  <a:ext uri="{0D108BD9-81ED-4DB2-BD59-A6C34878D82A}">
                    <a16:rowId xmlns:a16="http://schemas.microsoft.com/office/drawing/2014/main" val="4230843666"/>
                  </a:ext>
                </a:extLst>
              </a:tr>
              <a:tr h="245969">
                <a:tc>
                  <a:txBody>
                    <a:bodyPr/>
                    <a:lstStyle/>
                    <a:p>
                      <a:pPr>
                        <a:spcAft>
                          <a:spcPts val="0"/>
                        </a:spcAft>
                      </a:pPr>
                      <a:r>
                        <a:rPr lang="en-GB" sz="1100">
                          <a:effectLst/>
                        </a:rPr>
                        <a:t>3.0-3.9</a:t>
                      </a:r>
                      <a:endParaRPr lang="en-GB" sz="8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2</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1</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extLst>
                  <a:ext uri="{0D108BD9-81ED-4DB2-BD59-A6C34878D82A}">
                    <a16:rowId xmlns:a16="http://schemas.microsoft.com/office/drawing/2014/main" val="129315832"/>
                  </a:ext>
                </a:extLst>
              </a:tr>
              <a:tr h="245969">
                <a:tc>
                  <a:txBody>
                    <a:bodyPr/>
                    <a:lstStyle/>
                    <a:p>
                      <a:pPr>
                        <a:spcAft>
                          <a:spcPts val="0"/>
                        </a:spcAft>
                      </a:pPr>
                      <a:r>
                        <a:rPr lang="en-GB" sz="1100">
                          <a:effectLst/>
                        </a:rPr>
                        <a:t>4.0-4.9</a:t>
                      </a:r>
                      <a:endParaRPr lang="en-GB" sz="8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extLst>
                  <a:ext uri="{0D108BD9-81ED-4DB2-BD59-A6C34878D82A}">
                    <a16:rowId xmlns:a16="http://schemas.microsoft.com/office/drawing/2014/main" val="345426106"/>
                  </a:ext>
                </a:extLst>
              </a:tr>
              <a:tr h="245969">
                <a:tc>
                  <a:txBody>
                    <a:bodyPr/>
                    <a:lstStyle/>
                    <a:p>
                      <a:pPr>
                        <a:spcAft>
                          <a:spcPts val="0"/>
                        </a:spcAft>
                      </a:pPr>
                      <a:r>
                        <a:rPr lang="en-GB" sz="1100">
                          <a:effectLst/>
                        </a:rPr>
                        <a:t>5.0-5.9</a:t>
                      </a:r>
                      <a:endParaRPr lang="en-GB" sz="8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extLst>
                  <a:ext uri="{0D108BD9-81ED-4DB2-BD59-A6C34878D82A}">
                    <a16:rowId xmlns:a16="http://schemas.microsoft.com/office/drawing/2014/main" val="879045176"/>
                  </a:ext>
                </a:extLst>
              </a:tr>
              <a:tr h="245969">
                <a:tc>
                  <a:txBody>
                    <a:bodyPr/>
                    <a:lstStyle/>
                    <a:p>
                      <a:pPr>
                        <a:spcAft>
                          <a:spcPts val="0"/>
                        </a:spcAft>
                      </a:pPr>
                      <a:r>
                        <a:rPr lang="en-GB" sz="1100">
                          <a:effectLst/>
                        </a:rPr>
                        <a:t>&gt; 6.0</a:t>
                      </a:r>
                      <a:endParaRPr lang="en-GB" sz="8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a:effectLst/>
                        </a:rPr>
                        <a:t>0</a:t>
                      </a:r>
                      <a:endParaRPr lang="en-GB" sz="100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tc>
                  <a:txBody>
                    <a:bodyPr/>
                    <a:lstStyle/>
                    <a:p>
                      <a:pPr indent="178435">
                        <a:spcAft>
                          <a:spcPts val="0"/>
                        </a:spcAft>
                      </a:pPr>
                      <a:r>
                        <a:rPr lang="en-GB" sz="1400" dirty="0">
                          <a:effectLst/>
                        </a:rPr>
                        <a:t>0</a:t>
                      </a:r>
                      <a:endParaRPr lang="en-GB" sz="1000" dirty="0">
                        <a:effectLst/>
                        <a:latin typeface="Calibri" panose="020F0502020204030204" pitchFamily="34" charset="0"/>
                        <a:ea typeface="Calibri" panose="020F0502020204030204" pitchFamily="34" charset="0"/>
                      </a:endParaRPr>
                    </a:p>
                  </a:txBody>
                  <a:tcPr marL="52043" marR="52043" marT="0" marB="0"/>
                </a:tc>
                <a:extLst>
                  <a:ext uri="{0D108BD9-81ED-4DB2-BD59-A6C34878D82A}">
                    <a16:rowId xmlns:a16="http://schemas.microsoft.com/office/drawing/2014/main" val="3830700023"/>
                  </a:ext>
                </a:extLst>
              </a:tr>
              <a:tr h="319140">
                <a:tc>
                  <a:txBody>
                    <a:bodyPr/>
                    <a:lstStyle/>
                    <a:p>
                      <a:pPr>
                        <a:spcAft>
                          <a:spcPts val="0"/>
                        </a:spcAft>
                      </a:pPr>
                      <a:r>
                        <a:rPr lang="en-GB" sz="1050" dirty="0">
                          <a:effectLst/>
                        </a:rPr>
                        <a:t>SUM PERS</a:t>
                      </a:r>
                      <a:endParaRPr lang="en-GB" sz="1050" dirty="0">
                        <a:effectLst/>
                        <a:latin typeface="Calibri" panose="020F0502020204030204" pitchFamily="34" charset="0"/>
                        <a:ea typeface="Calibri" panose="020F0502020204030204" pitchFamily="34" charset="0"/>
                      </a:endParaRPr>
                    </a:p>
                  </a:txBody>
                  <a:tcPr marL="52043" marR="52043" marT="0" marB="0"/>
                </a:tc>
                <a:tc>
                  <a:txBody>
                    <a:bodyPr/>
                    <a:lstStyle/>
                    <a:p>
                      <a:pPr algn="ctr">
                        <a:spcAft>
                          <a:spcPts val="0"/>
                        </a:spcAft>
                      </a:pPr>
                      <a:r>
                        <a:rPr lang="en-GB" sz="1400" dirty="0">
                          <a:effectLst/>
                        </a:rPr>
                        <a:t>6315</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6969</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7337</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8061</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8546</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9580</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9814</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9802</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10147</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11094</a:t>
                      </a:r>
                      <a:endParaRPr lang="en-GB" sz="1200" dirty="0">
                        <a:effectLst/>
                        <a:latin typeface="Calibri" panose="020F0502020204030204" pitchFamily="34" charset="0"/>
                        <a:ea typeface="Calibri" panose="020F0502020204030204" pitchFamily="34" charset="0"/>
                      </a:endParaRPr>
                    </a:p>
                  </a:txBody>
                  <a:tcPr marL="52043" marR="52043" marT="0" marB="0" anchor="b"/>
                </a:tc>
                <a:tc>
                  <a:txBody>
                    <a:bodyPr/>
                    <a:lstStyle/>
                    <a:p>
                      <a:pPr algn="ctr">
                        <a:spcAft>
                          <a:spcPts val="0"/>
                        </a:spcAft>
                      </a:pPr>
                      <a:r>
                        <a:rPr lang="en-GB" sz="1400" dirty="0">
                          <a:effectLst/>
                        </a:rPr>
                        <a:t>8656</a:t>
                      </a:r>
                      <a:endParaRPr lang="en-GB" sz="1200" dirty="0">
                        <a:effectLst/>
                        <a:latin typeface="Calibri" panose="020F0502020204030204" pitchFamily="34" charset="0"/>
                        <a:ea typeface="Calibri" panose="020F0502020204030204" pitchFamily="34" charset="0"/>
                      </a:endParaRPr>
                    </a:p>
                  </a:txBody>
                  <a:tcPr marL="52043" marR="52043" marT="0" marB="0" anchor="b"/>
                </a:tc>
                <a:extLst>
                  <a:ext uri="{0D108BD9-81ED-4DB2-BD59-A6C34878D82A}">
                    <a16:rowId xmlns:a16="http://schemas.microsoft.com/office/drawing/2014/main" val="1478060088"/>
                  </a:ext>
                </a:extLst>
              </a:tr>
            </a:tbl>
          </a:graphicData>
        </a:graphic>
      </p:graphicFrame>
      <p:sp>
        <p:nvSpPr>
          <p:cNvPr id="3" name="TextBox 2"/>
          <p:cNvSpPr txBox="1"/>
          <p:nvPr/>
        </p:nvSpPr>
        <p:spPr>
          <a:xfrm>
            <a:off x="179512" y="2472278"/>
            <a:ext cx="576064" cy="18928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spAutoFit/>
          </a:bodyPr>
          <a:lstStyle/>
          <a:p>
            <a:pPr>
              <a:spcAft>
                <a:spcPts val="600"/>
              </a:spcAft>
            </a:pPr>
            <a:r>
              <a:rPr lang="en-GB" sz="1100" dirty="0"/>
              <a:t>0.0 – 0.1</a:t>
            </a:r>
          </a:p>
          <a:p>
            <a:pPr>
              <a:spcAft>
                <a:spcPts val="600"/>
              </a:spcAft>
            </a:pPr>
            <a:r>
              <a:rPr lang="en-GB" sz="1100" dirty="0"/>
              <a:t>0.1 – 1.0</a:t>
            </a:r>
          </a:p>
          <a:p>
            <a:pPr>
              <a:spcAft>
                <a:spcPts val="600"/>
              </a:spcAft>
            </a:pPr>
            <a:r>
              <a:rPr lang="en-GB" sz="1100" dirty="0"/>
              <a:t>1.0 – 2.0</a:t>
            </a:r>
          </a:p>
          <a:p>
            <a:pPr>
              <a:spcAft>
                <a:spcPts val="600"/>
              </a:spcAft>
            </a:pPr>
            <a:r>
              <a:rPr lang="en-GB" sz="1100" dirty="0"/>
              <a:t>2.0 – 3.0</a:t>
            </a:r>
          </a:p>
          <a:p>
            <a:pPr>
              <a:spcAft>
                <a:spcPts val="600"/>
              </a:spcAft>
            </a:pPr>
            <a:r>
              <a:rPr lang="en-GB" sz="1100" dirty="0"/>
              <a:t>3.0 – 4.0</a:t>
            </a:r>
          </a:p>
          <a:p>
            <a:pPr>
              <a:spcAft>
                <a:spcPts val="600"/>
              </a:spcAft>
            </a:pPr>
            <a:r>
              <a:rPr lang="en-GB" sz="1100" dirty="0"/>
              <a:t>4.0 – 5.0</a:t>
            </a:r>
          </a:p>
          <a:p>
            <a:pPr>
              <a:spcAft>
                <a:spcPts val="600"/>
              </a:spcAft>
            </a:pPr>
            <a:r>
              <a:rPr lang="en-GB" sz="1100" dirty="0"/>
              <a:t>5.0 – 6.0</a:t>
            </a:r>
          </a:p>
          <a:p>
            <a:pPr>
              <a:spcAft>
                <a:spcPts val="600"/>
              </a:spcAft>
            </a:pPr>
            <a:r>
              <a:rPr lang="en-GB" sz="1100" dirty="0"/>
              <a:t>&gt; 6.0 </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505298" y="116632"/>
            <a:ext cx="8153400" cy="720080"/>
          </a:xfrm>
        </p:spPr>
        <p:txBody>
          <a:bodyPr/>
          <a:lstStyle/>
          <a:p>
            <a:pPr algn="ctr">
              <a:defRPr sz="3200" b="1" i="0" u="none" strike="noStrike" kern="1200" baseline="0">
                <a:solidFill>
                  <a:srgbClr val="DEDEDE">
                    <a:lumMod val="25000"/>
                  </a:srgbClr>
                </a:solidFill>
                <a:latin typeface="+mn-lt"/>
                <a:ea typeface="+mn-ea"/>
                <a:cs typeface="+mn-cs"/>
              </a:defRPr>
            </a:pPr>
            <a:r>
              <a:rPr lang="en-US" sz="2800" b="1" dirty="0">
                <a:solidFill>
                  <a:schemeClr val="bg1"/>
                </a:solidFill>
              </a:rPr>
              <a:t>Collective Personal Dose Equivalent</a:t>
            </a:r>
            <a:br>
              <a:rPr lang="en-US" sz="2800" b="1" dirty="0">
                <a:solidFill>
                  <a:schemeClr val="bg1"/>
                </a:solidFill>
              </a:rPr>
            </a:br>
            <a:r>
              <a:rPr lang="en-US" sz="2800" b="1" dirty="0">
                <a:solidFill>
                  <a:schemeClr val="bg1"/>
                </a:solidFill>
              </a:rPr>
              <a:t>Summary over 25 years</a:t>
            </a:r>
            <a:endParaRPr lang="en-GB" sz="2800" dirty="0">
              <a:solidFill>
                <a:schemeClr val="bg1"/>
              </a:solidFill>
            </a:endParaRPr>
          </a:p>
        </p:txBody>
      </p:sp>
      <p:pic>
        <p:nvPicPr>
          <p:cNvPr id="126979" name="Chart 1" descr="image0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980728"/>
            <a:ext cx="7704856" cy="5634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300192" y="2906941"/>
            <a:ext cx="1800200" cy="954107"/>
          </a:xfrm>
          <a:prstGeom prst="rect">
            <a:avLst/>
          </a:prstGeom>
          <a:noFill/>
        </p:spPr>
        <p:txBody>
          <a:bodyPr wrap="square" rtlCol="0">
            <a:spAutoFit/>
          </a:bodyPr>
          <a:lstStyle/>
          <a:p>
            <a:pPr algn="ctr"/>
            <a:r>
              <a:rPr lang="en-GB" sz="1400" dirty="0"/>
              <a:t>From 2015 onwards: low dose could be measured more precisely</a:t>
            </a:r>
          </a:p>
        </p:txBody>
      </p:sp>
      <p:cxnSp>
        <p:nvCxnSpPr>
          <p:cNvPr id="6" name="Straight Arrow Connector 5"/>
          <p:cNvCxnSpPr/>
          <p:nvPr/>
        </p:nvCxnSpPr>
        <p:spPr>
          <a:xfrm>
            <a:off x="7194732" y="3883180"/>
            <a:ext cx="0" cy="8866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ight Brace 8"/>
          <p:cNvSpPr/>
          <p:nvPr/>
        </p:nvSpPr>
        <p:spPr>
          <a:xfrm rot="16200000">
            <a:off x="7056276" y="4413627"/>
            <a:ext cx="288032" cy="122413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45505530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3"/>
          <a:srcRect/>
          <a:stretch>
            <a:fillRect/>
          </a:stretch>
        </p:blipFill>
        <p:spPr bwMode="auto">
          <a:xfrm>
            <a:off x="296862" y="1412776"/>
            <a:ext cx="2076203" cy="15121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8" name="Picture 2"/>
          <p:cNvPicPr>
            <a:picLocks noChangeAspect="1" noChangeArrowheads="1"/>
          </p:cNvPicPr>
          <p:nvPr/>
        </p:nvPicPr>
        <p:blipFill>
          <a:blip r:embed="rId4"/>
          <a:srcRect/>
          <a:stretch>
            <a:fillRect/>
          </a:stretch>
        </p:blipFill>
        <p:spPr bwMode="auto">
          <a:xfrm>
            <a:off x="2395537" y="1412776"/>
            <a:ext cx="2076203" cy="15121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20" name="Picture 2"/>
          <p:cNvPicPr>
            <a:picLocks noChangeAspect="1" noChangeArrowheads="1"/>
          </p:cNvPicPr>
          <p:nvPr/>
        </p:nvPicPr>
        <p:blipFill>
          <a:blip r:embed="rId5"/>
          <a:srcRect/>
          <a:stretch>
            <a:fillRect/>
          </a:stretch>
        </p:blipFill>
        <p:spPr bwMode="auto">
          <a:xfrm>
            <a:off x="4512461" y="1412776"/>
            <a:ext cx="2075763" cy="15121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9" name="Picture 3"/>
          <p:cNvPicPr>
            <a:picLocks noChangeAspect="1" noChangeArrowheads="1"/>
          </p:cNvPicPr>
          <p:nvPr/>
        </p:nvPicPr>
        <p:blipFill>
          <a:blip r:embed="rId6"/>
          <a:srcRect/>
          <a:stretch>
            <a:fillRect/>
          </a:stretch>
        </p:blipFill>
        <p:spPr bwMode="auto">
          <a:xfrm>
            <a:off x="2651334" y="2953841"/>
            <a:ext cx="3414713" cy="5397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80898" name="Title 1"/>
          <p:cNvSpPr>
            <a:spLocks noGrp="1"/>
          </p:cNvSpPr>
          <p:nvPr>
            <p:ph type="title"/>
          </p:nvPr>
        </p:nvSpPr>
        <p:spPr/>
        <p:txBody>
          <a:bodyPr/>
          <a:lstStyle/>
          <a:p>
            <a:r>
              <a:rPr lang="en-US" dirty="0">
                <a:solidFill>
                  <a:schemeClr val="bg1"/>
                </a:solidFill>
                <a:ea typeface="ＭＳ Ｐゴシック" pitchFamily="34" charset="-128"/>
              </a:rPr>
              <a:t>Operational Radiation Protection</a:t>
            </a:r>
            <a:endParaRPr lang="en-GB" dirty="0">
              <a:solidFill>
                <a:schemeClr val="bg1"/>
              </a:solidFill>
              <a:ea typeface="ＭＳ Ｐゴシック" pitchFamily="34" charset="-128"/>
            </a:endParaRPr>
          </a:p>
        </p:txBody>
      </p:sp>
      <p:sp>
        <p:nvSpPr>
          <p:cNvPr id="80906" name="Slide Number Placeholder 7"/>
          <p:cNvSpPr>
            <a:spLocks noGrp="1"/>
          </p:cNvSpPr>
          <p:nvPr>
            <p:ph type="sldNum" sz="quarter" idx="12"/>
          </p:nvPr>
        </p:nvSpPr>
        <p:spPr>
          <a:xfrm>
            <a:off x="8532440" y="6487943"/>
            <a:ext cx="533400" cy="244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34DA9511-4205-449C-BBC5-E15A7EF0BF63}" type="slidenum">
              <a:rPr lang="en-US" sz="1200" smtClean="0">
                <a:solidFill>
                  <a:srgbClr val="0967A4"/>
                </a:solidFill>
                <a:latin typeface="Helvetica" pitchFamily="16" charset="0"/>
              </a:rPr>
              <a:pPr/>
              <a:t>96</a:t>
            </a:fld>
            <a:endParaRPr lang="en-US" sz="1200" dirty="0">
              <a:solidFill>
                <a:srgbClr val="0967A4"/>
              </a:solidFill>
              <a:latin typeface="Helvetica" pitchFamily="16" charset="0"/>
            </a:endParaRPr>
          </a:p>
        </p:txBody>
      </p:sp>
      <p:pic>
        <p:nvPicPr>
          <p:cNvPr id="21" name="Picture 2"/>
          <p:cNvPicPr>
            <a:picLocks noGrp="1" noChangeAspect="1" noChangeArrowheads="1"/>
          </p:cNvPicPr>
          <p:nvPr>
            <p:ph idx="4294967295"/>
          </p:nvPr>
        </p:nvPicPr>
        <p:blipFill>
          <a:blip r:embed="rId7"/>
          <a:srcRect/>
          <a:stretch>
            <a:fillRect/>
          </a:stretch>
        </p:blipFill>
        <p:spPr>
          <a:xfrm>
            <a:off x="382588" y="3839642"/>
            <a:ext cx="3597275" cy="2400300"/>
          </a:xfrm>
          <a:ln>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6" name="TextBox 5"/>
          <p:cNvSpPr txBox="1"/>
          <p:nvPr/>
        </p:nvSpPr>
        <p:spPr bwMode="auto">
          <a:xfrm>
            <a:off x="1541463" y="2536328"/>
            <a:ext cx="542925" cy="277813"/>
          </a:xfrm>
          <a:prstGeom prst="rect">
            <a:avLst/>
          </a:prstGeom>
          <a:noFill/>
        </p:spPr>
        <p:txBody>
          <a:bodyPr wrap="none">
            <a:spAutoFit/>
          </a:bodyPr>
          <a:lstStyle/>
          <a:p>
            <a:pPr algn="ctr" fontAlgn="auto">
              <a:spcBef>
                <a:spcPts val="0"/>
              </a:spcBef>
              <a:spcAft>
                <a:spcPts val="0"/>
              </a:spcAft>
              <a:defRPr/>
            </a:pPr>
            <a:r>
              <a:rPr lang="en-GB" sz="1200" dirty="0">
                <a:solidFill>
                  <a:srgbClr val="FFFFFF"/>
                </a:solidFill>
                <a:latin typeface="Arial Narrow"/>
                <a:ea typeface="+mn-ea"/>
              </a:rPr>
              <a:t>1 hour</a:t>
            </a:r>
          </a:p>
        </p:txBody>
      </p:sp>
      <p:sp>
        <p:nvSpPr>
          <p:cNvPr id="14" name="TextBox 13"/>
          <p:cNvSpPr txBox="1"/>
          <p:nvPr/>
        </p:nvSpPr>
        <p:spPr bwMode="auto">
          <a:xfrm>
            <a:off x="3730626" y="2564904"/>
            <a:ext cx="585787" cy="277813"/>
          </a:xfrm>
          <a:prstGeom prst="rect">
            <a:avLst/>
          </a:prstGeom>
          <a:noFill/>
        </p:spPr>
        <p:txBody>
          <a:bodyPr wrap="none">
            <a:spAutoFit/>
          </a:bodyPr>
          <a:lstStyle/>
          <a:p>
            <a:pPr algn="ctr" fontAlgn="auto">
              <a:spcBef>
                <a:spcPts val="0"/>
              </a:spcBef>
              <a:spcAft>
                <a:spcPts val="0"/>
              </a:spcAft>
              <a:defRPr/>
            </a:pPr>
            <a:r>
              <a:rPr lang="en-GB" sz="1200" dirty="0">
                <a:solidFill>
                  <a:srgbClr val="FFFFFF"/>
                </a:solidFill>
                <a:latin typeface="Arial Narrow"/>
                <a:ea typeface="+mn-ea"/>
              </a:rPr>
              <a:t>1 week</a:t>
            </a:r>
          </a:p>
        </p:txBody>
      </p:sp>
      <p:sp>
        <p:nvSpPr>
          <p:cNvPr id="16" name="TextBox 15"/>
          <p:cNvSpPr txBox="1"/>
          <p:nvPr/>
        </p:nvSpPr>
        <p:spPr bwMode="auto">
          <a:xfrm>
            <a:off x="5727701" y="2564904"/>
            <a:ext cx="642937" cy="277813"/>
          </a:xfrm>
          <a:prstGeom prst="rect">
            <a:avLst/>
          </a:prstGeom>
          <a:noFill/>
        </p:spPr>
        <p:txBody>
          <a:bodyPr wrap="none">
            <a:spAutoFit/>
          </a:bodyPr>
          <a:lstStyle/>
          <a:p>
            <a:pPr algn="ctr" fontAlgn="auto">
              <a:spcBef>
                <a:spcPts val="0"/>
              </a:spcBef>
              <a:spcAft>
                <a:spcPts val="0"/>
              </a:spcAft>
              <a:defRPr/>
            </a:pPr>
            <a:r>
              <a:rPr lang="en-GB" sz="1200" dirty="0">
                <a:solidFill>
                  <a:srgbClr val="FFFFFF"/>
                </a:solidFill>
                <a:latin typeface="Arial Narrow"/>
                <a:ea typeface="+mn-ea"/>
              </a:rPr>
              <a:t>1 month</a:t>
            </a:r>
          </a:p>
        </p:txBody>
      </p:sp>
      <p:sp>
        <p:nvSpPr>
          <p:cNvPr id="80900" name="TextBox 19"/>
          <p:cNvSpPr txBox="1">
            <a:spLocks noChangeArrowheads="1"/>
          </p:cNvSpPr>
          <p:nvPr/>
        </p:nvSpPr>
        <p:spPr bwMode="auto">
          <a:xfrm>
            <a:off x="6858000" y="1747838"/>
            <a:ext cx="196247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dirty="0">
                <a:solidFill>
                  <a:schemeClr val="bg1"/>
                </a:solidFill>
              </a:rPr>
              <a:t>From design</a:t>
            </a:r>
          </a:p>
          <a:p>
            <a:endParaRPr lang="en-US" sz="2000" dirty="0"/>
          </a:p>
        </p:txBody>
      </p:sp>
      <p:pic>
        <p:nvPicPr>
          <p:cNvPr id="22" name="Picture 2"/>
          <p:cNvPicPr>
            <a:picLocks noChangeAspect="1" noChangeArrowheads="1"/>
          </p:cNvPicPr>
          <p:nvPr/>
        </p:nvPicPr>
        <p:blipFill>
          <a:blip r:embed="rId8"/>
          <a:srcRect/>
          <a:stretch>
            <a:fillRect/>
          </a:stretch>
        </p:blipFill>
        <p:spPr bwMode="auto">
          <a:xfrm>
            <a:off x="4499992" y="3645024"/>
            <a:ext cx="4125912" cy="2638425"/>
          </a:xfrm>
          <a:prstGeom prst="rect">
            <a:avLst/>
          </a:prstGeom>
          <a:ln w="9525">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80903" name="TextBox 22"/>
          <p:cNvSpPr txBox="1">
            <a:spLocks noChangeArrowheads="1"/>
          </p:cNvSpPr>
          <p:nvPr/>
        </p:nvSpPr>
        <p:spPr bwMode="auto">
          <a:xfrm>
            <a:off x="755577" y="6237288"/>
            <a:ext cx="30242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dirty="0">
                <a:solidFill>
                  <a:schemeClr val="bg1"/>
                </a:solidFill>
              </a:rPr>
              <a:t>to reality</a:t>
            </a:r>
            <a:endParaRPr lang="en-GB"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0900"/>
                                        </p:tgtEl>
                                        <p:attrNameLst>
                                          <p:attrName>style.visibility</p:attrName>
                                        </p:attrNameLst>
                                      </p:cBhvr>
                                      <p:to>
                                        <p:strVal val="visible"/>
                                      </p:to>
                                    </p:set>
                                    <p:animEffect transition="in" filter="fade">
                                      <p:cBhvr>
                                        <p:cTn id="25" dur="500"/>
                                        <p:tgtEl>
                                          <p:spTgt spid="80900"/>
                                        </p:tgtEl>
                                      </p:cBhvr>
                                    </p:animEffect>
                                  </p:childTnLst>
                                </p:cTn>
                              </p:par>
                              <p:par>
                                <p:cTn id="26" presetID="10" presetClass="entr" presetSubtype="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0903"/>
                                        </p:tgtEl>
                                        <p:attrNameLst>
                                          <p:attrName>style.visibility</p:attrName>
                                        </p:attrNameLst>
                                      </p:cBhvr>
                                      <p:to>
                                        <p:strVal val="visible"/>
                                      </p:to>
                                    </p:set>
                                    <p:animEffect transition="in" filter="fade">
                                      <p:cBhvr>
                                        <p:cTn id="36" dur="500"/>
                                        <p:tgtEl>
                                          <p:spTgt spid="80903"/>
                                        </p:tgtEl>
                                      </p:cBhvr>
                                    </p:animEffect>
                                  </p:childTnLst>
                                </p:cTn>
                              </p:par>
                            </p:childTnLst>
                          </p:cTn>
                        </p:par>
                      </p:childTnLst>
                    </p:cTn>
                  </p:par>
                  <p:par>
                    <p:cTn id="37" fill="hold">
                      <p:stCondLst>
                        <p:cond delay="indefinite"/>
                      </p:stCondLst>
                      <p:childTnLst>
                        <p:par>
                          <p:cTn id="38" fill="hold">
                            <p:stCondLst>
                              <p:cond delay="0"/>
                            </p:stCondLst>
                            <p:childTnLst>
                              <p:par>
                                <p:cTn id="39" presetID="26" presetClass="entr" presetSubtype="0"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580">
                                          <p:stCondLst>
                                            <p:cond delay="0"/>
                                          </p:stCondLst>
                                        </p:cTn>
                                        <p:tgtEl>
                                          <p:spTgt spid="22"/>
                                        </p:tgtEl>
                                      </p:cBhvr>
                                    </p:animEffect>
                                    <p:anim calcmode="lin" valueType="num">
                                      <p:cBhvr>
                                        <p:cTn id="42"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47" dur="26">
                                          <p:stCondLst>
                                            <p:cond delay="650"/>
                                          </p:stCondLst>
                                        </p:cTn>
                                        <p:tgtEl>
                                          <p:spTgt spid="22"/>
                                        </p:tgtEl>
                                      </p:cBhvr>
                                      <p:to x="100000" y="60000"/>
                                    </p:animScale>
                                    <p:animScale>
                                      <p:cBhvr>
                                        <p:cTn id="48" dur="166" decel="50000">
                                          <p:stCondLst>
                                            <p:cond delay="676"/>
                                          </p:stCondLst>
                                        </p:cTn>
                                        <p:tgtEl>
                                          <p:spTgt spid="22"/>
                                        </p:tgtEl>
                                      </p:cBhvr>
                                      <p:to x="100000" y="100000"/>
                                    </p:animScale>
                                    <p:animScale>
                                      <p:cBhvr>
                                        <p:cTn id="49" dur="26">
                                          <p:stCondLst>
                                            <p:cond delay="1312"/>
                                          </p:stCondLst>
                                        </p:cTn>
                                        <p:tgtEl>
                                          <p:spTgt spid="22"/>
                                        </p:tgtEl>
                                      </p:cBhvr>
                                      <p:to x="100000" y="80000"/>
                                    </p:animScale>
                                    <p:animScale>
                                      <p:cBhvr>
                                        <p:cTn id="50" dur="166" decel="50000">
                                          <p:stCondLst>
                                            <p:cond delay="1338"/>
                                          </p:stCondLst>
                                        </p:cTn>
                                        <p:tgtEl>
                                          <p:spTgt spid="22"/>
                                        </p:tgtEl>
                                      </p:cBhvr>
                                      <p:to x="100000" y="100000"/>
                                    </p:animScale>
                                    <p:animScale>
                                      <p:cBhvr>
                                        <p:cTn id="51" dur="26">
                                          <p:stCondLst>
                                            <p:cond delay="1642"/>
                                          </p:stCondLst>
                                        </p:cTn>
                                        <p:tgtEl>
                                          <p:spTgt spid="22"/>
                                        </p:tgtEl>
                                      </p:cBhvr>
                                      <p:to x="100000" y="90000"/>
                                    </p:animScale>
                                    <p:animScale>
                                      <p:cBhvr>
                                        <p:cTn id="52" dur="166" decel="50000">
                                          <p:stCondLst>
                                            <p:cond delay="1668"/>
                                          </p:stCondLst>
                                        </p:cTn>
                                        <p:tgtEl>
                                          <p:spTgt spid="22"/>
                                        </p:tgtEl>
                                      </p:cBhvr>
                                      <p:to x="100000" y="100000"/>
                                    </p:animScale>
                                    <p:animScale>
                                      <p:cBhvr>
                                        <p:cTn id="53" dur="26">
                                          <p:stCondLst>
                                            <p:cond delay="1808"/>
                                          </p:stCondLst>
                                        </p:cTn>
                                        <p:tgtEl>
                                          <p:spTgt spid="22"/>
                                        </p:tgtEl>
                                      </p:cBhvr>
                                      <p:to x="100000" y="95000"/>
                                    </p:animScale>
                                    <p:animScale>
                                      <p:cBhvr>
                                        <p:cTn id="54" dur="166" decel="50000">
                                          <p:stCondLst>
                                            <p:cond delay="1834"/>
                                          </p:stCondLst>
                                        </p:cTn>
                                        <p:tgtEl>
                                          <p:spTgt spid="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6" grpId="0"/>
      <p:bldP spid="80900" grpId="0"/>
      <p:bldP spid="80903" grpId="0"/>
    </p:bld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84" name="Rectangle 64"/>
          <p:cNvSpPr>
            <a:spLocks noGrp="1" noChangeArrowheads="1"/>
          </p:cNvSpPr>
          <p:nvPr>
            <p:ph type="title"/>
          </p:nvPr>
        </p:nvSpPr>
        <p:spPr>
          <a:xfrm>
            <a:off x="395536" y="228600"/>
            <a:ext cx="8640960" cy="990600"/>
          </a:xfrm>
        </p:spPr>
        <p:txBody>
          <a:bodyPr>
            <a:noAutofit/>
          </a:bodyPr>
          <a:lstStyle/>
          <a:p>
            <a:pPr algn="ctr"/>
            <a:r>
              <a:rPr lang="en-US" sz="3600" dirty="0">
                <a:solidFill>
                  <a:schemeClr val="bg1"/>
                </a:solidFill>
              </a:rPr>
              <a:t>Radiation Monitoring</a:t>
            </a:r>
          </a:p>
        </p:txBody>
      </p:sp>
      <p:sp>
        <p:nvSpPr>
          <p:cNvPr id="65" name="Slide Number Placeholder 4"/>
          <p:cNvSpPr>
            <a:spLocks noGrp="1"/>
          </p:cNvSpPr>
          <p:nvPr>
            <p:ph type="sldNum" sz="quarter" idx="12"/>
          </p:nvPr>
        </p:nvSpPr>
        <p:spPr/>
        <p:txBody>
          <a:bodyPr>
            <a:normAutofit fontScale="85000" lnSpcReduction="20000"/>
          </a:bodyPr>
          <a:lstStyle/>
          <a:p>
            <a:fld id="{5AA98CE6-4B6D-4DFC-8162-C50087A8E9DA}" type="slidenum">
              <a:rPr lang="en-US"/>
              <a:pPr/>
              <a:t>97</a:t>
            </a:fld>
            <a:endParaRPr lang="en-US"/>
          </a:p>
        </p:txBody>
      </p:sp>
      <p:graphicFrame>
        <p:nvGraphicFramePr>
          <p:cNvPr id="81922" name="Object 2"/>
          <p:cNvGraphicFramePr>
            <a:graphicFrameLocks noChangeAspect="1"/>
          </p:cNvGraphicFramePr>
          <p:nvPr/>
        </p:nvGraphicFramePr>
        <p:xfrm>
          <a:off x="395288" y="2205038"/>
          <a:ext cx="3892550" cy="3563937"/>
        </p:xfrm>
        <a:graphic>
          <a:graphicData uri="http://schemas.openxmlformats.org/presentationml/2006/ole">
            <mc:AlternateContent xmlns:mc="http://schemas.openxmlformats.org/markup-compatibility/2006">
              <mc:Choice xmlns:v="urn:schemas-microsoft-com:vml" Requires="v">
                <p:oleObj spid="_x0000_s124382" name="PHOTO-PAINT" r:id="rId3" imgW="3891974" imgH="3562817" progId="CorelPHOTOPAINT.Image.13">
                  <p:embed/>
                </p:oleObj>
              </mc:Choice>
              <mc:Fallback>
                <p:oleObj name="PHOTO-PAINT" r:id="rId3" imgW="3891974" imgH="3562817" progId="CorelPHOTOPAINT.Image.1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2205038"/>
                        <a:ext cx="3892550" cy="3563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6"/>
          <p:cNvGrpSpPr>
            <a:grpSpLocks/>
          </p:cNvGrpSpPr>
          <p:nvPr/>
        </p:nvGrpSpPr>
        <p:grpSpPr bwMode="auto">
          <a:xfrm>
            <a:off x="1055688" y="3554413"/>
            <a:ext cx="3003550" cy="1971675"/>
            <a:chOff x="665" y="2239"/>
            <a:chExt cx="1892" cy="1242"/>
          </a:xfrm>
        </p:grpSpPr>
        <p:grpSp>
          <p:nvGrpSpPr>
            <p:cNvPr id="3" name="Group 7"/>
            <p:cNvGrpSpPr>
              <a:grpSpLocks/>
            </p:cNvGrpSpPr>
            <p:nvPr/>
          </p:nvGrpSpPr>
          <p:grpSpPr bwMode="auto">
            <a:xfrm>
              <a:off x="1716" y="2860"/>
              <a:ext cx="841" cy="621"/>
              <a:chOff x="2400" y="864"/>
              <a:chExt cx="960" cy="672"/>
            </a:xfrm>
          </p:grpSpPr>
          <p:sp>
            <p:nvSpPr>
              <p:cNvPr id="81928" name="Line 8"/>
              <p:cNvSpPr>
                <a:spLocks noChangeShapeType="1"/>
              </p:cNvSpPr>
              <p:nvPr/>
            </p:nvSpPr>
            <p:spPr bwMode="auto">
              <a:xfrm flipH="1" flipV="1">
                <a:off x="3168" y="1392"/>
                <a:ext cx="192" cy="96"/>
              </a:xfrm>
              <a:prstGeom prst="line">
                <a:avLst/>
              </a:prstGeom>
              <a:noFill/>
              <a:ln w="12700">
                <a:solidFill>
                  <a:schemeClr val="bg2"/>
                </a:solidFill>
                <a:round/>
                <a:headEnd/>
                <a:tailEnd/>
              </a:ln>
              <a:effectLst/>
            </p:spPr>
            <p:txBody>
              <a:bodyPr wrap="none" anchor="ctr"/>
              <a:lstStyle/>
              <a:p>
                <a:endParaRPr lang="en-US"/>
              </a:p>
            </p:txBody>
          </p:sp>
          <p:sp>
            <p:nvSpPr>
              <p:cNvPr id="81929" name="Line 9"/>
              <p:cNvSpPr>
                <a:spLocks noChangeShapeType="1"/>
              </p:cNvSpPr>
              <p:nvPr/>
            </p:nvSpPr>
            <p:spPr bwMode="auto">
              <a:xfrm flipV="1">
                <a:off x="3168" y="1296"/>
                <a:ext cx="0" cy="96"/>
              </a:xfrm>
              <a:prstGeom prst="line">
                <a:avLst/>
              </a:prstGeom>
              <a:noFill/>
              <a:ln w="12700">
                <a:solidFill>
                  <a:schemeClr val="bg2"/>
                </a:solidFill>
                <a:round/>
                <a:headEnd/>
                <a:tailEnd/>
              </a:ln>
              <a:effectLst/>
            </p:spPr>
            <p:txBody>
              <a:bodyPr wrap="none" anchor="ctr"/>
              <a:lstStyle/>
              <a:p>
                <a:endParaRPr lang="en-US"/>
              </a:p>
            </p:txBody>
          </p:sp>
          <p:sp>
            <p:nvSpPr>
              <p:cNvPr id="81930" name="Line 10"/>
              <p:cNvSpPr>
                <a:spLocks noChangeShapeType="1"/>
              </p:cNvSpPr>
              <p:nvPr/>
            </p:nvSpPr>
            <p:spPr bwMode="auto">
              <a:xfrm flipH="1" flipV="1">
                <a:off x="2928" y="1296"/>
                <a:ext cx="384" cy="192"/>
              </a:xfrm>
              <a:prstGeom prst="line">
                <a:avLst/>
              </a:prstGeom>
              <a:noFill/>
              <a:ln w="12700">
                <a:solidFill>
                  <a:schemeClr val="bg2"/>
                </a:solidFill>
                <a:round/>
                <a:headEnd/>
                <a:tailEnd/>
              </a:ln>
              <a:effectLst/>
            </p:spPr>
            <p:txBody>
              <a:bodyPr wrap="none" anchor="ctr"/>
              <a:lstStyle/>
              <a:p>
                <a:endParaRPr lang="en-US"/>
              </a:p>
            </p:txBody>
          </p:sp>
          <p:graphicFrame>
            <p:nvGraphicFramePr>
              <p:cNvPr id="81931" name="Object 11"/>
              <p:cNvGraphicFramePr>
                <a:graphicFrameLocks noChangeAspect="1"/>
              </p:cNvGraphicFramePr>
              <p:nvPr/>
            </p:nvGraphicFramePr>
            <p:xfrm>
              <a:off x="3120" y="1152"/>
              <a:ext cx="106" cy="172"/>
            </p:xfrm>
            <a:graphic>
              <a:graphicData uri="http://schemas.openxmlformats.org/presentationml/2006/ole">
                <mc:AlternateContent xmlns:mc="http://schemas.openxmlformats.org/markup-compatibility/2006">
                  <mc:Choice xmlns:v="urn:schemas-microsoft-com:vml" Requires="v">
                    <p:oleObj spid="_x0000_s124383" name="Designer Drawing" r:id="rId5" imgW="262800" imgH="427320" progId="">
                      <p:embed/>
                    </p:oleObj>
                  </mc:Choice>
                  <mc:Fallback>
                    <p:oleObj name="Designer Drawing" r:id="rId5" imgW="262800" imgH="42732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0" y="1152"/>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32" name="Line 12"/>
              <p:cNvSpPr>
                <a:spLocks noChangeShapeType="1"/>
              </p:cNvSpPr>
              <p:nvPr/>
            </p:nvSpPr>
            <p:spPr bwMode="auto">
              <a:xfrm flipV="1">
                <a:off x="2928" y="1200"/>
                <a:ext cx="0" cy="96"/>
              </a:xfrm>
              <a:prstGeom prst="line">
                <a:avLst/>
              </a:prstGeom>
              <a:noFill/>
              <a:ln w="12700">
                <a:solidFill>
                  <a:schemeClr val="bg2"/>
                </a:solidFill>
                <a:round/>
                <a:headEnd/>
                <a:tailEnd/>
              </a:ln>
              <a:effectLst/>
            </p:spPr>
            <p:txBody>
              <a:bodyPr wrap="none" anchor="ctr"/>
              <a:lstStyle/>
              <a:p>
                <a:endParaRPr lang="en-US"/>
              </a:p>
            </p:txBody>
          </p:sp>
          <p:graphicFrame>
            <p:nvGraphicFramePr>
              <p:cNvPr id="81933" name="Object 13"/>
              <p:cNvGraphicFramePr>
                <a:graphicFrameLocks noChangeAspect="1"/>
              </p:cNvGraphicFramePr>
              <p:nvPr/>
            </p:nvGraphicFramePr>
            <p:xfrm>
              <a:off x="2880" y="1056"/>
              <a:ext cx="106" cy="172"/>
            </p:xfrm>
            <a:graphic>
              <a:graphicData uri="http://schemas.openxmlformats.org/presentationml/2006/ole">
                <mc:AlternateContent xmlns:mc="http://schemas.openxmlformats.org/markup-compatibility/2006">
                  <mc:Choice xmlns:v="urn:schemas-microsoft-com:vml" Requires="v">
                    <p:oleObj spid="_x0000_s124384" name="Designer Drawing" r:id="rId7" imgW="262800" imgH="427320" progId="">
                      <p:embed/>
                    </p:oleObj>
                  </mc:Choice>
                  <mc:Fallback>
                    <p:oleObj name="Designer Drawing" r:id="rId7" imgW="262800" imgH="42732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0" y="1056"/>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34" name="Line 14"/>
              <p:cNvSpPr>
                <a:spLocks noChangeShapeType="1"/>
              </p:cNvSpPr>
              <p:nvPr/>
            </p:nvSpPr>
            <p:spPr bwMode="auto">
              <a:xfrm flipH="1" flipV="1">
                <a:off x="2688" y="1200"/>
                <a:ext cx="672" cy="336"/>
              </a:xfrm>
              <a:prstGeom prst="line">
                <a:avLst/>
              </a:prstGeom>
              <a:noFill/>
              <a:ln w="12700">
                <a:solidFill>
                  <a:schemeClr val="bg2"/>
                </a:solidFill>
                <a:round/>
                <a:headEnd/>
                <a:tailEnd/>
              </a:ln>
              <a:effectLst/>
            </p:spPr>
            <p:txBody>
              <a:bodyPr wrap="none" anchor="ctr"/>
              <a:lstStyle/>
              <a:p>
                <a:endParaRPr lang="en-US"/>
              </a:p>
            </p:txBody>
          </p:sp>
          <p:sp>
            <p:nvSpPr>
              <p:cNvPr id="81935" name="Line 15"/>
              <p:cNvSpPr>
                <a:spLocks noChangeShapeType="1"/>
              </p:cNvSpPr>
              <p:nvPr/>
            </p:nvSpPr>
            <p:spPr bwMode="auto">
              <a:xfrm flipV="1">
                <a:off x="2688" y="1104"/>
                <a:ext cx="0" cy="96"/>
              </a:xfrm>
              <a:prstGeom prst="line">
                <a:avLst/>
              </a:prstGeom>
              <a:noFill/>
              <a:ln w="12700">
                <a:solidFill>
                  <a:schemeClr val="bg2"/>
                </a:solidFill>
                <a:round/>
                <a:headEnd/>
                <a:tailEnd/>
              </a:ln>
              <a:effectLst/>
            </p:spPr>
            <p:txBody>
              <a:bodyPr wrap="none" anchor="ctr"/>
              <a:lstStyle/>
              <a:p>
                <a:endParaRPr lang="en-US"/>
              </a:p>
            </p:txBody>
          </p:sp>
          <p:sp>
            <p:nvSpPr>
              <p:cNvPr id="81936" name="Line 16"/>
              <p:cNvSpPr>
                <a:spLocks noChangeShapeType="1"/>
              </p:cNvSpPr>
              <p:nvPr/>
            </p:nvSpPr>
            <p:spPr bwMode="auto">
              <a:xfrm flipH="1" flipV="1">
                <a:off x="2448" y="1104"/>
                <a:ext cx="864" cy="432"/>
              </a:xfrm>
              <a:prstGeom prst="line">
                <a:avLst/>
              </a:prstGeom>
              <a:noFill/>
              <a:ln w="12700">
                <a:solidFill>
                  <a:schemeClr val="bg2"/>
                </a:solidFill>
                <a:round/>
                <a:headEnd/>
                <a:tailEnd/>
              </a:ln>
              <a:effectLst/>
            </p:spPr>
            <p:txBody>
              <a:bodyPr wrap="none" anchor="ctr"/>
              <a:lstStyle/>
              <a:p>
                <a:endParaRPr lang="en-US"/>
              </a:p>
            </p:txBody>
          </p:sp>
          <p:graphicFrame>
            <p:nvGraphicFramePr>
              <p:cNvPr id="81937" name="Object 17"/>
              <p:cNvGraphicFramePr>
                <a:graphicFrameLocks noChangeAspect="1"/>
              </p:cNvGraphicFramePr>
              <p:nvPr/>
            </p:nvGraphicFramePr>
            <p:xfrm>
              <a:off x="2640" y="960"/>
              <a:ext cx="106" cy="172"/>
            </p:xfrm>
            <a:graphic>
              <a:graphicData uri="http://schemas.openxmlformats.org/presentationml/2006/ole">
                <mc:AlternateContent xmlns:mc="http://schemas.openxmlformats.org/markup-compatibility/2006">
                  <mc:Choice xmlns:v="urn:schemas-microsoft-com:vml" Requires="v">
                    <p:oleObj spid="_x0000_s124385" name="Designer Drawing" r:id="rId8" imgW="262800" imgH="427320" progId="">
                      <p:embed/>
                    </p:oleObj>
                  </mc:Choice>
                  <mc:Fallback>
                    <p:oleObj name="Designer Drawing" r:id="rId8" imgW="262800" imgH="42732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0" y="960"/>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38" name="Line 18"/>
              <p:cNvSpPr>
                <a:spLocks noChangeShapeType="1"/>
              </p:cNvSpPr>
              <p:nvPr/>
            </p:nvSpPr>
            <p:spPr bwMode="auto">
              <a:xfrm flipV="1">
                <a:off x="2448" y="1008"/>
                <a:ext cx="0" cy="96"/>
              </a:xfrm>
              <a:prstGeom prst="line">
                <a:avLst/>
              </a:prstGeom>
              <a:noFill/>
              <a:ln w="12700">
                <a:solidFill>
                  <a:schemeClr val="bg2"/>
                </a:solidFill>
                <a:round/>
                <a:headEnd/>
                <a:tailEnd/>
              </a:ln>
              <a:effectLst/>
            </p:spPr>
            <p:txBody>
              <a:bodyPr wrap="none" anchor="ctr"/>
              <a:lstStyle/>
              <a:p>
                <a:endParaRPr lang="en-US"/>
              </a:p>
            </p:txBody>
          </p:sp>
          <p:graphicFrame>
            <p:nvGraphicFramePr>
              <p:cNvPr id="81939" name="Object 19"/>
              <p:cNvGraphicFramePr>
                <a:graphicFrameLocks noChangeAspect="1"/>
              </p:cNvGraphicFramePr>
              <p:nvPr/>
            </p:nvGraphicFramePr>
            <p:xfrm>
              <a:off x="2400" y="864"/>
              <a:ext cx="106" cy="172"/>
            </p:xfrm>
            <a:graphic>
              <a:graphicData uri="http://schemas.openxmlformats.org/presentationml/2006/ole">
                <mc:AlternateContent xmlns:mc="http://schemas.openxmlformats.org/markup-compatibility/2006">
                  <mc:Choice xmlns:v="urn:schemas-microsoft-com:vml" Requires="v">
                    <p:oleObj spid="_x0000_s124386" name="Designer Drawing" r:id="rId9" imgW="262800" imgH="427320" progId="">
                      <p:embed/>
                    </p:oleObj>
                  </mc:Choice>
                  <mc:Fallback>
                    <p:oleObj name="Designer Drawing" r:id="rId9" imgW="262800" imgH="42732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0" y="864"/>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4" name="Group 20"/>
            <p:cNvGrpSpPr>
              <a:grpSpLocks/>
            </p:cNvGrpSpPr>
            <p:nvPr/>
          </p:nvGrpSpPr>
          <p:grpSpPr bwMode="auto">
            <a:xfrm>
              <a:off x="665" y="2239"/>
              <a:ext cx="841" cy="621"/>
              <a:chOff x="2400" y="864"/>
              <a:chExt cx="960" cy="672"/>
            </a:xfrm>
          </p:grpSpPr>
          <p:sp>
            <p:nvSpPr>
              <p:cNvPr id="81941" name="Line 21"/>
              <p:cNvSpPr>
                <a:spLocks noChangeShapeType="1"/>
              </p:cNvSpPr>
              <p:nvPr/>
            </p:nvSpPr>
            <p:spPr bwMode="auto">
              <a:xfrm flipH="1" flipV="1">
                <a:off x="3168" y="1392"/>
                <a:ext cx="192" cy="96"/>
              </a:xfrm>
              <a:prstGeom prst="line">
                <a:avLst/>
              </a:prstGeom>
              <a:noFill/>
              <a:ln w="12700">
                <a:solidFill>
                  <a:schemeClr val="bg2"/>
                </a:solidFill>
                <a:round/>
                <a:headEnd/>
                <a:tailEnd/>
              </a:ln>
              <a:effectLst/>
            </p:spPr>
            <p:txBody>
              <a:bodyPr wrap="none" anchor="ctr"/>
              <a:lstStyle/>
              <a:p>
                <a:endParaRPr lang="en-US"/>
              </a:p>
            </p:txBody>
          </p:sp>
          <p:sp>
            <p:nvSpPr>
              <p:cNvPr id="81942" name="Line 22"/>
              <p:cNvSpPr>
                <a:spLocks noChangeShapeType="1"/>
              </p:cNvSpPr>
              <p:nvPr/>
            </p:nvSpPr>
            <p:spPr bwMode="auto">
              <a:xfrm flipV="1">
                <a:off x="3168" y="1296"/>
                <a:ext cx="0" cy="96"/>
              </a:xfrm>
              <a:prstGeom prst="line">
                <a:avLst/>
              </a:prstGeom>
              <a:noFill/>
              <a:ln w="12700">
                <a:solidFill>
                  <a:schemeClr val="bg2"/>
                </a:solidFill>
                <a:round/>
                <a:headEnd/>
                <a:tailEnd/>
              </a:ln>
              <a:effectLst/>
            </p:spPr>
            <p:txBody>
              <a:bodyPr wrap="none" anchor="ctr"/>
              <a:lstStyle/>
              <a:p>
                <a:endParaRPr lang="en-US"/>
              </a:p>
            </p:txBody>
          </p:sp>
          <p:sp>
            <p:nvSpPr>
              <p:cNvPr id="81943" name="Line 23"/>
              <p:cNvSpPr>
                <a:spLocks noChangeShapeType="1"/>
              </p:cNvSpPr>
              <p:nvPr/>
            </p:nvSpPr>
            <p:spPr bwMode="auto">
              <a:xfrm flipH="1" flipV="1">
                <a:off x="2928" y="1296"/>
                <a:ext cx="384" cy="192"/>
              </a:xfrm>
              <a:prstGeom prst="line">
                <a:avLst/>
              </a:prstGeom>
              <a:noFill/>
              <a:ln w="12700">
                <a:solidFill>
                  <a:schemeClr val="bg2"/>
                </a:solidFill>
                <a:round/>
                <a:headEnd/>
                <a:tailEnd/>
              </a:ln>
              <a:effectLst/>
            </p:spPr>
            <p:txBody>
              <a:bodyPr wrap="none" anchor="ctr"/>
              <a:lstStyle/>
              <a:p>
                <a:endParaRPr lang="en-US"/>
              </a:p>
            </p:txBody>
          </p:sp>
          <p:graphicFrame>
            <p:nvGraphicFramePr>
              <p:cNvPr id="81944" name="Object 24"/>
              <p:cNvGraphicFramePr>
                <a:graphicFrameLocks noChangeAspect="1"/>
              </p:cNvGraphicFramePr>
              <p:nvPr/>
            </p:nvGraphicFramePr>
            <p:xfrm>
              <a:off x="3120" y="1152"/>
              <a:ext cx="106" cy="172"/>
            </p:xfrm>
            <a:graphic>
              <a:graphicData uri="http://schemas.openxmlformats.org/presentationml/2006/ole">
                <mc:AlternateContent xmlns:mc="http://schemas.openxmlformats.org/markup-compatibility/2006">
                  <mc:Choice xmlns:v="urn:schemas-microsoft-com:vml" Requires="v">
                    <p:oleObj spid="_x0000_s124387" name="Designer Drawing" r:id="rId10" imgW="262800" imgH="427320" progId="">
                      <p:embed/>
                    </p:oleObj>
                  </mc:Choice>
                  <mc:Fallback>
                    <p:oleObj name="Designer Drawing" r:id="rId10" imgW="262800" imgH="42732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0" y="1152"/>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45" name="Line 25"/>
              <p:cNvSpPr>
                <a:spLocks noChangeShapeType="1"/>
              </p:cNvSpPr>
              <p:nvPr/>
            </p:nvSpPr>
            <p:spPr bwMode="auto">
              <a:xfrm flipV="1">
                <a:off x="2928" y="1200"/>
                <a:ext cx="0" cy="96"/>
              </a:xfrm>
              <a:prstGeom prst="line">
                <a:avLst/>
              </a:prstGeom>
              <a:noFill/>
              <a:ln w="12700">
                <a:solidFill>
                  <a:schemeClr val="bg2"/>
                </a:solidFill>
                <a:round/>
                <a:headEnd/>
                <a:tailEnd/>
              </a:ln>
              <a:effectLst/>
            </p:spPr>
            <p:txBody>
              <a:bodyPr wrap="none" anchor="ctr"/>
              <a:lstStyle/>
              <a:p>
                <a:endParaRPr lang="en-US"/>
              </a:p>
            </p:txBody>
          </p:sp>
          <p:graphicFrame>
            <p:nvGraphicFramePr>
              <p:cNvPr id="81946" name="Object 26"/>
              <p:cNvGraphicFramePr>
                <a:graphicFrameLocks noChangeAspect="1"/>
              </p:cNvGraphicFramePr>
              <p:nvPr/>
            </p:nvGraphicFramePr>
            <p:xfrm>
              <a:off x="2880" y="1056"/>
              <a:ext cx="106" cy="172"/>
            </p:xfrm>
            <a:graphic>
              <a:graphicData uri="http://schemas.openxmlformats.org/presentationml/2006/ole">
                <mc:AlternateContent xmlns:mc="http://schemas.openxmlformats.org/markup-compatibility/2006">
                  <mc:Choice xmlns:v="urn:schemas-microsoft-com:vml" Requires="v">
                    <p:oleObj spid="_x0000_s124388" name="Designer Drawing" r:id="rId11" imgW="262800" imgH="427320" progId="">
                      <p:embed/>
                    </p:oleObj>
                  </mc:Choice>
                  <mc:Fallback>
                    <p:oleObj name="Designer Drawing" r:id="rId11" imgW="262800" imgH="42732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0" y="1056"/>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47" name="Line 27"/>
              <p:cNvSpPr>
                <a:spLocks noChangeShapeType="1"/>
              </p:cNvSpPr>
              <p:nvPr/>
            </p:nvSpPr>
            <p:spPr bwMode="auto">
              <a:xfrm flipH="1" flipV="1">
                <a:off x="2688" y="1200"/>
                <a:ext cx="672" cy="336"/>
              </a:xfrm>
              <a:prstGeom prst="line">
                <a:avLst/>
              </a:prstGeom>
              <a:noFill/>
              <a:ln w="12700">
                <a:solidFill>
                  <a:schemeClr val="bg2"/>
                </a:solidFill>
                <a:round/>
                <a:headEnd/>
                <a:tailEnd/>
              </a:ln>
              <a:effectLst/>
            </p:spPr>
            <p:txBody>
              <a:bodyPr wrap="none" anchor="ctr"/>
              <a:lstStyle/>
              <a:p>
                <a:endParaRPr lang="en-US"/>
              </a:p>
            </p:txBody>
          </p:sp>
          <p:sp>
            <p:nvSpPr>
              <p:cNvPr id="81948" name="Line 28"/>
              <p:cNvSpPr>
                <a:spLocks noChangeShapeType="1"/>
              </p:cNvSpPr>
              <p:nvPr/>
            </p:nvSpPr>
            <p:spPr bwMode="auto">
              <a:xfrm flipV="1">
                <a:off x="2688" y="1104"/>
                <a:ext cx="0" cy="96"/>
              </a:xfrm>
              <a:prstGeom prst="line">
                <a:avLst/>
              </a:prstGeom>
              <a:noFill/>
              <a:ln w="12700">
                <a:solidFill>
                  <a:schemeClr val="bg2"/>
                </a:solidFill>
                <a:round/>
                <a:headEnd/>
                <a:tailEnd/>
              </a:ln>
              <a:effectLst/>
            </p:spPr>
            <p:txBody>
              <a:bodyPr wrap="none" anchor="ctr"/>
              <a:lstStyle/>
              <a:p>
                <a:endParaRPr lang="en-US"/>
              </a:p>
            </p:txBody>
          </p:sp>
          <p:sp>
            <p:nvSpPr>
              <p:cNvPr id="81949" name="Line 29"/>
              <p:cNvSpPr>
                <a:spLocks noChangeShapeType="1"/>
              </p:cNvSpPr>
              <p:nvPr/>
            </p:nvSpPr>
            <p:spPr bwMode="auto">
              <a:xfrm flipH="1" flipV="1">
                <a:off x="2448" y="1104"/>
                <a:ext cx="864" cy="432"/>
              </a:xfrm>
              <a:prstGeom prst="line">
                <a:avLst/>
              </a:prstGeom>
              <a:noFill/>
              <a:ln w="12700">
                <a:solidFill>
                  <a:schemeClr val="bg2"/>
                </a:solidFill>
                <a:round/>
                <a:headEnd/>
                <a:tailEnd/>
              </a:ln>
              <a:effectLst/>
            </p:spPr>
            <p:txBody>
              <a:bodyPr wrap="none" anchor="ctr"/>
              <a:lstStyle/>
              <a:p>
                <a:endParaRPr lang="en-US"/>
              </a:p>
            </p:txBody>
          </p:sp>
          <p:graphicFrame>
            <p:nvGraphicFramePr>
              <p:cNvPr id="81950" name="Object 30"/>
              <p:cNvGraphicFramePr>
                <a:graphicFrameLocks noChangeAspect="1"/>
              </p:cNvGraphicFramePr>
              <p:nvPr/>
            </p:nvGraphicFramePr>
            <p:xfrm>
              <a:off x="2640" y="960"/>
              <a:ext cx="106" cy="172"/>
            </p:xfrm>
            <a:graphic>
              <a:graphicData uri="http://schemas.openxmlformats.org/presentationml/2006/ole">
                <mc:AlternateContent xmlns:mc="http://schemas.openxmlformats.org/markup-compatibility/2006">
                  <mc:Choice xmlns:v="urn:schemas-microsoft-com:vml" Requires="v">
                    <p:oleObj spid="_x0000_s124389" name="Designer Drawing" r:id="rId12" imgW="262800" imgH="427320" progId="">
                      <p:embed/>
                    </p:oleObj>
                  </mc:Choice>
                  <mc:Fallback>
                    <p:oleObj name="Designer Drawing" r:id="rId12" imgW="262800" imgH="42732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0" y="960"/>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51" name="Line 31"/>
              <p:cNvSpPr>
                <a:spLocks noChangeShapeType="1"/>
              </p:cNvSpPr>
              <p:nvPr/>
            </p:nvSpPr>
            <p:spPr bwMode="auto">
              <a:xfrm flipV="1">
                <a:off x="2448" y="1008"/>
                <a:ext cx="0" cy="96"/>
              </a:xfrm>
              <a:prstGeom prst="line">
                <a:avLst/>
              </a:prstGeom>
              <a:noFill/>
              <a:ln w="12700">
                <a:solidFill>
                  <a:schemeClr val="bg2"/>
                </a:solidFill>
                <a:round/>
                <a:headEnd/>
                <a:tailEnd/>
              </a:ln>
              <a:effectLst/>
            </p:spPr>
            <p:txBody>
              <a:bodyPr wrap="none" anchor="ctr"/>
              <a:lstStyle/>
              <a:p>
                <a:endParaRPr lang="en-US"/>
              </a:p>
            </p:txBody>
          </p:sp>
          <p:graphicFrame>
            <p:nvGraphicFramePr>
              <p:cNvPr id="81952" name="Object 32"/>
              <p:cNvGraphicFramePr>
                <a:graphicFrameLocks noChangeAspect="1"/>
              </p:cNvGraphicFramePr>
              <p:nvPr/>
            </p:nvGraphicFramePr>
            <p:xfrm>
              <a:off x="2400" y="864"/>
              <a:ext cx="106" cy="172"/>
            </p:xfrm>
            <a:graphic>
              <a:graphicData uri="http://schemas.openxmlformats.org/presentationml/2006/ole">
                <mc:AlternateContent xmlns:mc="http://schemas.openxmlformats.org/markup-compatibility/2006">
                  <mc:Choice xmlns:v="urn:schemas-microsoft-com:vml" Requires="v">
                    <p:oleObj spid="_x0000_s124390" name="Designer Drawing" r:id="rId13" imgW="262800" imgH="427320" progId="">
                      <p:embed/>
                    </p:oleObj>
                  </mc:Choice>
                  <mc:Fallback>
                    <p:oleObj name="Designer Drawing" r:id="rId13" imgW="262800" imgH="42732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0" y="864"/>
                            <a:ext cx="106" cy="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grpSp>
        <p:nvGrpSpPr>
          <p:cNvPr id="5" name="Group 33"/>
          <p:cNvGrpSpPr>
            <a:grpSpLocks/>
          </p:cNvGrpSpPr>
          <p:nvPr/>
        </p:nvGrpSpPr>
        <p:grpSpPr bwMode="auto">
          <a:xfrm>
            <a:off x="2514600" y="1676400"/>
            <a:ext cx="5570538" cy="2114550"/>
            <a:chOff x="1808" y="1152"/>
            <a:chExt cx="3509" cy="1332"/>
          </a:xfrm>
        </p:grpSpPr>
        <p:sp>
          <p:nvSpPr>
            <p:cNvPr id="81954" name="AutoShape 34"/>
            <p:cNvSpPr>
              <a:spLocks noChangeArrowheads="1"/>
            </p:cNvSpPr>
            <p:nvPr/>
          </p:nvSpPr>
          <p:spPr bwMode="auto">
            <a:xfrm rot="8860529" flipV="1">
              <a:off x="1808" y="1389"/>
              <a:ext cx="1714" cy="666"/>
            </a:xfrm>
            <a:prstGeom prst="curvedDownArrow">
              <a:avLst>
                <a:gd name="adj1" fmla="val 10008"/>
                <a:gd name="adj2" fmla="val 63505"/>
                <a:gd name="adj3" fmla="val 16968"/>
              </a:avLst>
            </a:prstGeom>
            <a:solidFill>
              <a:srgbClr val="E1FFE1"/>
            </a:solidFill>
            <a:ln w="9525">
              <a:solidFill>
                <a:schemeClr val="tx1"/>
              </a:solidFill>
              <a:miter lim="800000"/>
              <a:headEnd/>
              <a:tailEnd/>
            </a:ln>
            <a:effectLst/>
          </p:spPr>
          <p:txBody>
            <a:bodyPr wrap="none" lIns="92075" tIns="46038" rIns="92075" bIns="46038" anchor="ctr"/>
            <a:lstStyle/>
            <a:p>
              <a:endParaRPr lang="en-US"/>
            </a:p>
          </p:txBody>
        </p:sp>
        <p:sp>
          <p:nvSpPr>
            <p:cNvPr id="81955" name="Oval 35"/>
            <p:cNvSpPr>
              <a:spLocks noChangeArrowheads="1"/>
            </p:cNvSpPr>
            <p:nvPr/>
          </p:nvSpPr>
          <p:spPr bwMode="auto">
            <a:xfrm>
              <a:off x="2965" y="1152"/>
              <a:ext cx="2352" cy="1332"/>
            </a:xfrm>
            <a:prstGeom prst="ellipse">
              <a:avLst/>
            </a:prstGeom>
            <a:solidFill>
              <a:srgbClr val="EBFFEB"/>
            </a:solidFill>
            <a:ln w="9525">
              <a:solidFill>
                <a:schemeClr val="tx1"/>
              </a:solidFill>
              <a:round/>
              <a:headEnd/>
              <a:tailEnd/>
            </a:ln>
            <a:effectLst/>
          </p:spPr>
          <p:txBody>
            <a:bodyPr wrap="none" lIns="92075" tIns="46038" rIns="92075" bIns="46038" anchor="ctr"/>
            <a:lstStyle/>
            <a:p>
              <a:pPr>
                <a:spcBef>
                  <a:spcPct val="50000"/>
                </a:spcBef>
              </a:pPr>
              <a:endParaRPr lang="en-US" sz="2400" b="1">
                <a:solidFill>
                  <a:srgbClr val="0033CC"/>
                </a:solidFill>
                <a:latin typeface="Palatino" pitchFamily="18" charset="0"/>
              </a:endParaRPr>
            </a:p>
          </p:txBody>
        </p:sp>
        <p:grpSp>
          <p:nvGrpSpPr>
            <p:cNvPr id="6" name="Group 36"/>
            <p:cNvGrpSpPr>
              <a:grpSpLocks/>
            </p:cNvGrpSpPr>
            <p:nvPr/>
          </p:nvGrpSpPr>
          <p:grpSpPr bwMode="auto">
            <a:xfrm>
              <a:off x="3118" y="1269"/>
              <a:ext cx="2046" cy="1188"/>
              <a:chOff x="1325" y="2452"/>
              <a:chExt cx="2046" cy="1188"/>
            </a:xfrm>
          </p:grpSpPr>
          <p:sp>
            <p:nvSpPr>
              <p:cNvPr id="81957" name="Text Box 37"/>
              <p:cNvSpPr txBox="1">
                <a:spLocks noChangeArrowheads="1"/>
              </p:cNvSpPr>
              <p:nvPr/>
            </p:nvSpPr>
            <p:spPr bwMode="auto">
              <a:xfrm>
                <a:off x="2571" y="2452"/>
                <a:ext cx="390" cy="313"/>
              </a:xfrm>
              <a:prstGeom prst="rect">
                <a:avLst/>
              </a:prstGeom>
              <a:noFill/>
              <a:ln w="9525">
                <a:noFill/>
                <a:miter lim="800000"/>
                <a:headEnd/>
                <a:tailEnd/>
              </a:ln>
              <a:effectLst/>
            </p:spPr>
            <p:txBody>
              <a:bodyPr>
                <a:spAutoFit/>
              </a:bodyPr>
              <a:lstStyle/>
              <a:p>
                <a:pPr>
                  <a:lnSpc>
                    <a:spcPct val="110000"/>
                  </a:lnSpc>
                </a:pPr>
                <a:r>
                  <a:rPr lang="en-US" altLang="en-US" sz="800" b="1">
                    <a:solidFill>
                      <a:srgbClr val="008080"/>
                    </a:solidFill>
                  </a:rPr>
                  <a:t>with</a:t>
                </a:r>
              </a:p>
              <a:p>
                <a:pPr>
                  <a:lnSpc>
                    <a:spcPct val="110000"/>
                  </a:lnSpc>
                </a:pPr>
                <a:r>
                  <a:rPr lang="en-US" altLang="en-US" sz="800" b="1">
                    <a:solidFill>
                      <a:srgbClr val="008080"/>
                    </a:solidFill>
                  </a:rPr>
                  <a:t>locat</a:t>
                </a:r>
                <a:r>
                  <a:rPr lang="en-US" altLang="en-US" sz="800" b="1">
                    <a:solidFill>
                      <a:srgbClr val="000000"/>
                    </a:solidFill>
                  </a:rPr>
                  <a:t>i</a:t>
                </a:r>
                <a:r>
                  <a:rPr lang="en-US" altLang="en-US" sz="800" b="1">
                    <a:solidFill>
                      <a:srgbClr val="008080"/>
                    </a:solidFill>
                  </a:rPr>
                  <a:t>on ID</a:t>
                </a:r>
                <a:endParaRPr lang="en-US" altLang="en-US" sz="800"/>
              </a:p>
            </p:txBody>
          </p:sp>
          <p:sp>
            <p:nvSpPr>
              <p:cNvPr id="81958" name="Text Box 38"/>
              <p:cNvSpPr txBox="1">
                <a:spLocks noChangeArrowheads="1"/>
              </p:cNvSpPr>
              <p:nvPr/>
            </p:nvSpPr>
            <p:spPr bwMode="auto">
              <a:xfrm>
                <a:off x="2422" y="3428"/>
                <a:ext cx="408" cy="212"/>
              </a:xfrm>
              <a:prstGeom prst="rect">
                <a:avLst/>
              </a:prstGeom>
              <a:noFill/>
              <a:ln w="9525">
                <a:noFill/>
                <a:miter lim="800000"/>
                <a:headEnd/>
                <a:tailEnd/>
              </a:ln>
              <a:effectLst/>
            </p:spPr>
            <p:txBody>
              <a:bodyPr wrap="none">
                <a:spAutoFit/>
              </a:bodyPr>
              <a:lstStyle/>
              <a:p>
                <a:r>
                  <a:rPr lang="en-US" altLang="en-US" sz="800" b="1">
                    <a:solidFill>
                      <a:srgbClr val="000000"/>
                    </a:solidFill>
                  </a:rPr>
                  <a:t>Radiation</a:t>
                </a:r>
              </a:p>
              <a:p>
                <a:r>
                  <a:rPr lang="en-US" altLang="en-US" sz="800" b="1"/>
                  <a:t>Display</a:t>
                </a:r>
                <a:endParaRPr lang="en-US" altLang="en-US" sz="800"/>
              </a:p>
            </p:txBody>
          </p:sp>
          <p:sp>
            <p:nvSpPr>
              <p:cNvPr id="81959" name="Text Box 39"/>
              <p:cNvSpPr txBox="1">
                <a:spLocks noChangeArrowheads="1"/>
              </p:cNvSpPr>
              <p:nvPr/>
            </p:nvSpPr>
            <p:spPr bwMode="auto">
              <a:xfrm>
                <a:off x="2831" y="3213"/>
                <a:ext cx="475" cy="212"/>
              </a:xfrm>
              <a:prstGeom prst="rect">
                <a:avLst/>
              </a:prstGeom>
              <a:noFill/>
              <a:ln w="9525">
                <a:noFill/>
                <a:miter lim="800000"/>
                <a:headEnd/>
                <a:tailEnd/>
              </a:ln>
              <a:effectLst/>
            </p:spPr>
            <p:txBody>
              <a:bodyPr wrap="none">
                <a:spAutoFit/>
              </a:bodyPr>
              <a:lstStyle/>
              <a:p>
                <a:r>
                  <a:rPr lang="en-US" altLang="en-US" sz="800" b="1">
                    <a:solidFill>
                      <a:srgbClr val="000000"/>
                    </a:solidFill>
                  </a:rPr>
                  <a:t>Display</a:t>
                </a:r>
              </a:p>
              <a:p>
                <a:r>
                  <a:rPr lang="en-US" altLang="en-US" sz="800" b="1">
                    <a:solidFill>
                      <a:srgbClr val="000000"/>
                    </a:solidFill>
                  </a:rPr>
                  <a:t>Control box</a:t>
                </a:r>
                <a:endParaRPr lang="en-US" altLang="en-US" sz="800">
                  <a:solidFill>
                    <a:srgbClr val="000000"/>
                  </a:solidFill>
                </a:endParaRPr>
              </a:p>
            </p:txBody>
          </p:sp>
          <p:graphicFrame>
            <p:nvGraphicFramePr>
              <p:cNvPr id="81960" name="Object 40"/>
              <p:cNvGraphicFramePr>
                <a:graphicFrameLocks noChangeAspect="1"/>
              </p:cNvGraphicFramePr>
              <p:nvPr/>
            </p:nvGraphicFramePr>
            <p:xfrm>
              <a:off x="2065" y="2718"/>
              <a:ext cx="263" cy="190"/>
            </p:xfrm>
            <a:graphic>
              <a:graphicData uri="http://schemas.openxmlformats.org/presentationml/2006/ole">
                <mc:AlternateContent xmlns:mc="http://schemas.openxmlformats.org/markup-compatibility/2006">
                  <mc:Choice xmlns:v="urn:schemas-microsoft-com:vml" Requires="v">
                    <p:oleObj spid="_x0000_s124391" name="Designer Drawing" r:id="rId14" imgW="473040" imgH="326520" progId="">
                      <p:embed/>
                    </p:oleObj>
                  </mc:Choice>
                  <mc:Fallback>
                    <p:oleObj name="Designer Drawing" r:id="rId14" imgW="473040" imgH="32652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065" y="2718"/>
                            <a:ext cx="263" cy="190"/>
                          </a:xfrm>
                          <a:prstGeom prst="rect">
                            <a:avLst/>
                          </a:prstGeom>
                          <a:noFill/>
                          <a:ln>
                            <a:noFill/>
                          </a:ln>
                          <a:effectLst/>
                          <a:extLst>
                            <a:ext uri="{909E8E84-426E-40DD-AFC4-6F175D3DCCD1}">
                              <a14:hiddenFill xmlns:a14="http://schemas.microsoft.com/office/drawing/2010/main">
                                <a:solidFill>
                                  <a:srgbClr val="EBFFEB"/>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7" name="Group 41"/>
              <p:cNvGrpSpPr>
                <a:grpSpLocks/>
              </p:cNvGrpSpPr>
              <p:nvPr/>
            </p:nvGrpSpPr>
            <p:grpSpPr bwMode="auto">
              <a:xfrm>
                <a:off x="1813" y="2851"/>
                <a:ext cx="337" cy="178"/>
                <a:chOff x="1488" y="2640"/>
                <a:chExt cx="384" cy="192"/>
              </a:xfrm>
            </p:grpSpPr>
            <p:sp>
              <p:nvSpPr>
                <p:cNvPr id="81962" name="Line 42"/>
                <p:cNvSpPr>
                  <a:spLocks noChangeShapeType="1"/>
                </p:cNvSpPr>
                <p:nvPr/>
              </p:nvSpPr>
              <p:spPr bwMode="auto">
                <a:xfrm flipH="1">
                  <a:off x="1488" y="2640"/>
                  <a:ext cx="384" cy="192"/>
                </a:xfrm>
                <a:prstGeom prst="line">
                  <a:avLst/>
                </a:prstGeom>
                <a:noFill/>
                <a:ln w="19050">
                  <a:solidFill>
                    <a:schemeClr val="bg2"/>
                  </a:solidFill>
                  <a:round/>
                  <a:headEnd/>
                  <a:tailEnd/>
                </a:ln>
                <a:effectLst/>
              </p:spPr>
              <p:txBody>
                <a:bodyPr wrap="none" anchor="ctr"/>
                <a:lstStyle/>
                <a:p>
                  <a:endParaRPr lang="en-US"/>
                </a:p>
              </p:txBody>
            </p:sp>
            <p:sp>
              <p:nvSpPr>
                <p:cNvPr id="81963" name="Line 43"/>
                <p:cNvSpPr>
                  <a:spLocks noChangeShapeType="1"/>
                </p:cNvSpPr>
                <p:nvPr/>
              </p:nvSpPr>
              <p:spPr bwMode="auto">
                <a:xfrm flipV="1">
                  <a:off x="1488" y="2736"/>
                  <a:ext cx="1" cy="96"/>
                </a:xfrm>
                <a:prstGeom prst="line">
                  <a:avLst/>
                </a:prstGeom>
                <a:noFill/>
                <a:ln w="19050">
                  <a:solidFill>
                    <a:schemeClr val="bg2"/>
                  </a:solidFill>
                  <a:round/>
                  <a:headEnd/>
                  <a:tailEnd/>
                </a:ln>
                <a:effectLst/>
              </p:spPr>
              <p:txBody>
                <a:bodyPr wrap="none" anchor="ctr"/>
                <a:lstStyle/>
                <a:p>
                  <a:endParaRPr lang="en-US"/>
                </a:p>
              </p:txBody>
            </p:sp>
          </p:grpSp>
          <p:graphicFrame>
            <p:nvGraphicFramePr>
              <p:cNvPr id="81964" name="Object 44"/>
              <p:cNvGraphicFramePr>
                <a:graphicFrameLocks noChangeAspect="1"/>
              </p:cNvGraphicFramePr>
              <p:nvPr/>
            </p:nvGraphicFramePr>
            <p:xfrm>
              <a:off x="1729" y="2586"/>
              <a:ext cx="136" cy="387"/>
            </p:xfrm>
            <a:graphic>
              <a:graphicData uri="http://schemas.openxmlformats.org/presentationml/2006/ole">
                <mc:AlternateContent xmlns:mc="http://schemas.openxmlformats.org/markup-compatibility/2006">
                  <mc:Choice xmlns:v="urn:schemas-microsoft-com:vml" Requires="v">
                    <p:oleObj spid="_x0000_s124392" name="Designer Drawing" r:id="rId16" imgW="302400" imgH="820440" progId="">
                      <p:embed/>
                    </p:oleObj>
                  </mc:Choice>
                  <mc:Fallback>
                    <p:oleObj name="Designer Drawing" r:id="rId16" imgW="302400" imgH="82044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729" y="2586"/>
                            <a:ext cx="136" cy="387"/>
                          </a:xfrm>
                          <a:prstGeom prst="rect">
                            <a:avLst/>
                          </a:prstGeom>
                          <a:noFill/>
                          <a:ln>
                            <a:noFill/>
                          </a:ln>
                          <a:effectLst/>
                          <a:extLst>
                            <a:ext uri="{909E8E84-426E-40DD-AFC4-6F175D3DCCD1}">
                              <a14:hiddenFill xmlns:a14="http://schemas.microsoft.com/office/drawing/2010/main">
                                <a:solidFill>
                                  <a:srgbClr val="EBFFEB"/>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65" name="Text Box 45"/>
              <p:cNvSpPr txBox="1">
                <a:spLocks noChangeArrowheads="1"/>
              </p:cNvSpPr>
              <p:nvPr/>
            </p:nvSpPr>
            <p:spPr bwMode="auto">
              <a:xfrm>
                <a:off x="1325" y="2718"/>
                <a:ext cx="408" cy="212"/>
              </a:xfrm>
              <a:prstGeom prst="rect">
                <a:avLst/>
              </a:prstGeom>
              <a:noFill/>
              <a:ln w="9525">
                <a:noFill/>
                <a:miter lim="800000"/>
                <a:headEnd/>
                <a:tailEnd/>
              </a:ln>
              <a:effectLst/>
            </p:spPr>
            <p:txBody>
              <a:bodyPr wrap="none">
                <a:spAutoFit/>
              </a:bodyPr>
              <a:lstStyle/>
              <a:p>
                <a:r>
                  <a:rPr lang="en-US" altLang="en-US" sz="800" b="1">
                    <a:solidFill>
                      <a:srgbClr val="000000"/>
                    </a:solidFill>
                  </a:rPr>
                  <a:t>Radiation</a:t>
                </a:r>
              </a:p>
              <a:p>
                <a:r>
                  <a:rPr lang="en-US" altLang="en-US" sz="800" b="1">
                    <a:solidFill>
                      <a:srgbClr val="000000"/>
                    </a:solidFill>
                  </a:rPr>
                  <a:t>Monitor</a:t>
                </a:r>
                <a:endParaRPr lang="en-US" altLang="en-US" sz="800">
                  <a:solidFill>
                    <a:srgbClr val="000000"/>
                  </a:solidFill>
                </a:endParaRPr>
              </a:p>
            </p:txBody>
          </p:sp>
          <p:sp>
            <p:nvSpPr>
              <p:cNvPr id="81966" name="Text Box 46"/>
              <p:cNvSpPr txBox="1">
                <a:spLocks noChangeArrowheads="1"/>
              </p:cNvSpPr>
              <p:nvPr/>
            </p:nvSpPr>
            <p:spPr bwMode="auto">
              <a:xfrm>
                <a:off x="1888" y="2497"/>
                <a:ext cx="422" cy="221"/>
              </a:xfrm>
              <a:prstGeom prst="rect">
                <a:avLst/>
              </a:prstGeom>
              <a:noFill/>
              <a:ln w="9525">
                <a:noFill/>
                <a:miter lim="800000"/>
                <a:headEnd/>
                <a:tailEnd/>
              </a:ln>
              <a:effectLst/>
            </p:spPr>
            <p:txBody>
              <a:bodyPr wrap="none">
                <a:spAutoFit/>
              </a:bodyPr>
              <a:lstStyle/>
              <a:p>
                <a:r>
                  <a:rPr lang="en-US" altLang="en-US" sz="900" b="1">
                    <a:solidFill>
                      <a:srgbClr val="000000"/>
                    </a:solidFill>
                  </a:rPr>
                  <a:t>Monitor</a:t>
                </a:r>
              </a:p>
              <a:p>
                <a:r>
                  <a:rPr lang="en-US" altLang="en-US" sz="800" b="1">
                    <a:solidFill>
                      <a:srgbClr val="000000"/>
                    </a:solidFill>
                  </a:rPr>
                  <a:t>Controller</a:t>
                </a:r>
                <a:endParaRPr lang="en-US" altLang="en-US" sz="900">
                  <a:solidFill>
                    <a:srgbClr val="000000"/>
                  </a:solidFill>
                </a:endParaRPr>
              </a:p>
            </p:txBody>
          </p:sp>
          <p:sp>
            <p:nvSpPr>
              <p:cNvPr id="81967" name="Line 47"/>
              <p:cNvSpPr>
                <a:spLocks noChangeShapeType="1"/>
              </p:cNvSpPr>
              <p:nvPr/>
            </p:nvSpPr>
            <p:spPr bwMode="auto">
              <a:xfrm flipH="1" flipV="1">
                <a:off x="2234" y="2851"/>
                <a:ext cx="547" cy="312"/>
              </a:xfrm>
              <a:prstGeom prst="line">
                <a:avLst/>
              </a:prstGeom>
              <a:noFill/>
              <a:ln w="9525">
                <a:solidFill>
                  <a:srgbClr val="FF0000"/>
                </a:solidFill>
                <a:prstDash val="dash"/>
                <a:round/>
                <a:headEnd/>
                <a:tailEnd/>
              </a:ln>
              <a:effectLst/>
            </p:spPr>
            <p:txBody>
              <a:bodyPr wrap="none" anchor="ctr"/>
              <a:lstStyle/>
              <a:p>
                <a:endParaRPr lang="en-US"/>
              </a:p>
            </p:txBody>
          </p:sp>
          <p:sp>
            <p:nvSpPr>
              <p:cNvPr id="81968" name="Text Box 48"/>
              <p:cNvSpPr txBox="1">
                <a:spLocks noChangeArrowheads="1"/>
              </p:cNvSpPr>
              <p:nvPr/>
            </p:nvSpPr>
            <p:spPr bwMode="auto">
              <a:xfrm>
                <a:off x="2458" y="2761"/>
                <a:ext cx="458" cy="289"/>
              </a:xfrm>
              <a:prstGeom prst="rect">
                <a:avLst/>
              </a:prstGeom>
              <a:noFill/>
              <a:ln w="9525">
                <a:noFill/>
                <a:miter lim="800000"/>
                <a:headEnd/>
                <a:tailEnd/>
              </a:ln>
              <a:effectLst/>
            </p:spPr>
            <p:txBody>
              <a:bodyPr wrap="none">
                <a:spAutoFit/>
              </a:bodyPr>
              <a:lstStyle/>
              <a:p>
                <a:r>
                  <a:rPr lang="en-US" altLang="en-US" sz="800" b="1">
                    <a:solidFill>
                      <a:srgbClr val="FF0000"/>
                    </a:solidFill>
                  </a:rPr>
                  <a:t>Direct</a:t>
                </a:r>
              </a:p>
              <a:p>
                <a:r>
                  <a:rPr lang="en-US" altLang="en-US" sz="800" b="1">
                    <a:solidFill>
                      <a:srgbClr val="FF0000"/>
                    </a:solidFill>
                  </a:rPr>
                  <a:t>hardware</a:t>
                </a:r>
              </a:p>
              <a:p>
                <a:r>
                  <a:rPr lang="en-US" altLang="en-US" sz="800" b="1">
                    <a:solidFill>
                      <a:srgbClr val="FF0000"/>
                    </a:solidFill>
                  </a:rPr>
                  <a:t>connection</a:t>
                </a:r>
                <a:endParaRPr lang="en-US" altLang="en-US" sz="800">
                  <a:solidFill>
                    <a:srgbClr val="FF0000"/>
                  </a:solidFill>
                </a:endParaRPr>
              </a:p>
            </p:txBody>
          </p:sp>
          <p:graphicFrame>
            <p:nvGraphicFramePr>
              <p:cNvPr id="81969" name="Object 49"/>
              <p:cNvGraphicFramePr>
                <a:graphicFrameLocks noChangeAspect="1"/>
              </p:cNvGraphicFramePr>
              <p:nvPr/>
            </p:nvGraphicFramePr>
            <p:xfrm>
              <a:off x="2739" y="3074"/>
              <a:ext cx="262" cy="189"/>
            </p:xfrm>
            <a:graphic>
              <a:graphicData uri="http://schemas.openxmlformats.org/presentationml/2006/ole">
                <mc:AlternateContent xmlns:mc="http://schemas.openxmlformats.org/markup-compatibility/2006">
                  <mc:Choice xmlns:v="urn:schemas-microsoft-com:vml" Requires="v">
                    <p:oleObj spid="_x0000_s124393" name="Designer Drawing" r:id="rId18" imgW="473040" imgH="326520" progId="">
                      <p:embed/>
                    </p:oleObj>
                  </mc:Choice>
                  <mc:Fallback>
                    <p:oleObj name="Designer Drawing" r:id="rId18" imgW="473040" imgH="32652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739" y="3074"/>
                            <a:ext cx="262" cy="189"/>
                          </a:xfrm>
                          <a:prstGeom prst="rect">
                            <a:avLst/>
                          </a:prstGeom>
                          <a:noFill/>
                          <a:ln>
                            <a:noFill/>
                          </a:ln>
                          <a:effectLst/>
                          <a:extLst>
                            <a:ext uri="{909E8E84-426E-40DD-AFC4-6F175D3DCCD1}">
                              <a14:hiddenFill xmlns:a14="http://schemas.microsoft.com/office/drawing/2010/main">
                                <a:solidFill>
                                  <a:srgbClr val="EBFFEB"/>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70" name="Line 50"/>
              <p:cNvSpPr>
                <a:spLocks noChangeShapeType="1"/>
              </p:cNvSpPr>
              <p:nvPr/>
            </p:nvSpPr>
            <p:spPr bwMode="auto">
              <a:xfrm flipH="1">
                <a:off x="2487" y="3207"/>
                <a:ext cx="337" cy="177"/>
              </a:xfrm>
              <a:prstGeom prst="line">
                <a:avLst/>
              </a:prstGeom>
              <a:noFill/>
              <a:ln w="19050">
                <a:solidFill>
                  <a:schemeClr val="bg2"/>
                </a:solidFill>
                <a:round/>
                <a:headEnd/>
                <a:tailEnd/>
              </a:ln>
              <a:effectLst/>
            </p:spPr>
            <p:txBody>
              <a:bodyPr wrap="none" anchor="ctr"/>
              <a:lstStyle/>
              <a:p>
                <a:endParaRPr lang="en-US"/>
              </a:p>
            </p:txBody>
          </p:sp>
          <p:graphicFrame>
            <p:nvGraphicFramePr>
              <p:cNvPr id="81971" name="Object 51"/>
              <p:cNvGraphicFramePr>
                <a:graphicFrameLocks noChangeAspect="1"/>
              </p:cNvGraphicFramePr>
              <p:nvPr/>
            </p:nvGraphicFramePr>
            <p:xfrm>
              <a:off x="2318" y="3118"/>
              <a:ext cx="294" cy="357"/>
            </p:xfrm>
            <a:graphic>
              <a:graphicData uri="http://schemas.openxmlformats.org/presentationml/2006/ole">
                <mc:AlternateContent xmlns:mc="http://schemas.openxmlformats.org/markup-compatibility/2006">
                  <mc:Choice xmlns:v="urn:schemas-microsoft-com:vml" Requires="v">
                    <p:oleObj spid="_x0000_s124394" name="Designer Drawing" r:id="rId19" imgW="531000" imgH="613080" progId="">
                      <p:embed/>
                    </p:oleObj>
                  </mc:Choice>
                  <mc:Fallback>
                    <p:oleObj name="Designer Drawing" r:id="rId19" imgW="531000" imgH="613080" progId="">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318" y="3118"/>
                            <a:ext cx="294" cy="357"/>
                          </a:xfrm>
                          <a:prstGeom prst="rect">
                            <a:avLst/>
                          </a:prstGeom>
                          <a:noFill/>
                          <a:ln>
                            <a:noFill/>
                          </a:ln>
                          <a:effectLst/>
                          <a:extLst>
                            <a:ext uri="{909E8E84-426E-40DD-AFC4-6F175D3DCCD1}">
                              <a14:hiddenFill xmlns:a14="http://schemas.microsoft.com/office/drawing/2010/main">
                                <a:solidFill>
                                  <a:srgbClr val="EBFFEB"/>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8" name="Group 52"/>
              <p:cNvGrpSpPr>
                <a:grpSpLocks/>
              </p:cNvGrpSpPr>
              <p:nvPr/>
            </p:nvGrpSpPr>
            <p:grpSpPr bwMode="auto">
              <a:xfrm>
                <a:off x="2192" y="2452"/>
                <a:ext cx="1179" cy="666"/>
                <a:chOff x="2208" y="2016"/>
                <a:chExt cx="1344" cy="720"/>
              </a:xfrm>
            </p:grpSpPr>
            <p:sp>
              <p:nvSpPr>
                <p:cNvPr id="81973" name="Line 53"/>
                <p:cNvSpPr>
                  <a:spLocks noChangeShapeType="1"/>
                </p:cNvSpPr>
                <p:nvPr/>
              </p:nvSpPr>
              <p:spPr bwMode="auto">
                <a:xfrm flipH="1" flipV="1">
                  <a:off x="2208" y="2016"/>
                  <a:ext cx="384" cy="192"/>
                </a:xfrm>
                <a:prstGeom prst="line">
                  <a:avLst/>
                </a:prstGeom>
                <a:noFill/>
                <a:ln w="19050">
                  <a:solidFill>
                    <a:schemeClr val="accent1"/>
                  </a:solidFill>
                  <a:round/>
                  <a:headEnd/>
                  <a:tailEnd/>
                </a:ln>
                <a:effectLst/>
              </p:spPr>
              <p:txBody>
                <a:bodyPr wrap="none" anchor="ctr"/>
                <a:lstStyle/>
                <a:p>
                  <a:endParaRPr lang="en-US"/>
                </a:p>
              </p:txBody>
            </p:sp>
            <p:sp>
              <p:nvSpPr>
                <p:cNvPr id="81974" name="Line 54"/>
                <p:cNvSpPr>
                  <a:spLocks noChangeShapeType="1"/>
                </p:cNvSpPr>
                <p:nvPr/>
              </p:nvSpPr>
              <p:spPr bwMode="auto">
                <a:xfrm flipV="1">
                  <a:off x="3072" y="2592"/>
                  <a:ext cx="288" cy="144"/>
                </a:xfrm>
                <a:prstGeom prst="line">
                  <a:avLst/>
                </a:prstGeom>
                <a:noFill/>
                <a:ln w="9525">
                  <a:solidFill>
                    <a:schemeClr val="accent1"/>
                  </a:solidFill>
                  <a:round/>
                  <a:headEnd/>
                  <a:tailEnd/>
                </a:ln>
                <a:effectLst/>
              </p:spPr>
              <p:txBody>
                <a:bodyPr wrap="none" anchor="ctr"/>
                <a:lstStyle/>
                <a:p>
                  <a:endParaRPr lang="en-US"/>
                </a:p>
              </p:txBody>
            </p:sp>
            <p:sp>
              <p:nvSpPr>
                <p:cNvPr id="81975" name="Line 55"/>
                <p:cNvSpPr>
                  <a:spLocks noChangeShapeType="1"/>
                </p:cNvSpPr>
                <p:nvPr/>
              </p:nvSpPr>
              <p:spPr bwMode="auto">
                <a:xfrm flipV="1">
                  <a:off x="2304" y="2208"/>
                  <a:ext cx="288" cy="144"/>
                </a:xfrm>
                <a:prstGeom prst="line">
                  <a:avLst/>
                </a:prstGeom>
                <a:noFill/>
                <a:ln w="9525">
                  <a:solidFill>
                    <a:schemeClr val="accent1"/>
                  </a:solidFill>
                  <a:round/>
                  <a:headEnd/>
                  <a:tailEnd/>
                </a:ln>
                <a:effectLst/>
              </p:spPr>
              <p:txBody>
                <a:bodyPr wrap="none" anchor="ctr"/>
                <a:lstStyle/>
                <a:p>
                  <a:endParaRPr lang="en-US"/>
                </a:p>
              </p:txBody>
            </p:sp>
            <p:sp>
              <p:nvSpPr>
                <p:cNvPr id="81976" name="Line 56"/>
                <p:cNvSpPr>
                  <a:spLocks noChangeShapeType="1"/>
                </p:cNvSpPr>
                <p:nvPr/>
              </p:nvSpPr>
              <p:spPr bwMode="auto">
                <a:xfrm flipH="1" flipV="1">
                  <a:off x="2592" y="2208"/>
                  <a:ext cx="768" cy="384"/>
                </a:xfrm>
                <a:prstGeom prst="line">
                  <a:avLst/>
                </a:prstGeom>
                <a:noFill/>
                <a:ln w="19050">
                  <a:solidFill>
                    <a:schemeClr val="accent1"/>
                  </a:solidFill>
                  <a:round/>
                  <a:headEnd/>
                  <a:tailEnd/>
                </a:ln>
                <a:effectLst/>
              </p:spPr>
              <p:txBody>
                <a:bodyPr wrap="none" anchor="ctr"/>
                <a:lstStyle/>
                <a:p>
                  <a:endParaRPr lang="en-US"/>
                </a:p>
              </p:txBody>
            </p:sp>
            <p:graphicFrame>
              <p:nvGraphicFramePr>
                <p:cNvPr id="81977" name="Object 57"/>
                <p:cNvGraphicFramePr>
                  <a:graphicFrameLocks noChangeAspect="1"/>
                </p:cNvGraphicFramePr>
                <p:nvPr/>
              </p:nvGraphicFramePr>
              <p:xfrm>
                <a:off x="2544" y="2160"/>
                <a:ext cx="94" cy="80"/>
              </p:xfrm>
              <a:graphic>
                <a:graphicData uri="http://schemas.openxmlformats.org/presentationml/2006/ole">
                  <mc:AlternateContent xmlns:mc="http://schemas.openxmlformats.org/markup-compatibility/2006">
                    <mc:Choice xmlns:v="urn:schemas-microsoft-com:vml" Requires="v">
                      <p:oleObj spid="_x0000_s124395" name="Designer Drawing" r:id="rId21" imgW="149760" imgH="128520" progId="">
                        <p:embed/>
                      </p:oleObj>
                    </mc:Choice>
                    <mc:Fallback>
                      <p:oleObj name="Designer Drawing" r:id="rId21" imgW="149760" imgH="128520" progId="">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544" y="2160"/>
                              <a:ext cx="94" cy="80"/>
                            </a:xfrm>
                            <a:prstGeom prst="rect">
                              <a:avLst/>
                            </a:prstGeom>
                            <a:noFill/>
                            <a:ln>
                              <a:noFill/>
                            </a:ln>
                            <a:effectLst/>
                            <a:extLst>
                              <a:ext uri="{909E8E84-426E-40DD-AFC4-6F175D3DCCD1}">
                                <a14:hiddenFill xmlns:a14="http://schemas.microsoft.com/office/drawing/2010/main">
                                  <a:solidFill>
                                    <a:srgbClr val="EBFFEB"/>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78" name="Text Box 58"/>
                <p:cNvSpPr txBox="1">
                  <a:spLocks noChangeArrowheads="1"/>
                </p:cNvSpPr>
                <p:nvPr/>
              </p:nvSpPr>
              <p:spPr bwMode="auto">
                <a:xfrm>
                  <a:off x="2427" y="2022"/>
                  <a:ext cx="433" cy="146"/>
                </a:xfrm>
                <a:prstGeom prst="rect">
                  <a:avLst/>
                </a:prstGeom>
                <a:noFill/>
                <a:ln w="9525">
                  <a:noFill/>
                  <a:miter lim="800000"/>
                  <a:headEnd/>
                  <a:tailEnd/>
                </a:ln>
                <a:effectLst/>
              </p:spPr>
              <p:txBody>
                <a:bodyPr wrap="none">
                  <a:spAutoFit/>
                </a:bodyPr>
                <a:lstStyle/>
                <a:p>
                  <a:r>
                    <a:rPr lang="en-US" altLang="en-US" sz="800" b="1">
                      <a:solidFill>
                        <a:srgbClr val="000000"/>
                      </a:solidFill>
                    </a:rPr>
                    <a:t>Tap box </a:t>
                  </a:r>
                  <a:endParaRPr lang="en-US" altLang="en-US" sz="900">
                    <a:solidFill>
                      <a:srgbClr val="000000"/>
                    </a:solidFill>
                  </a:endParaRPr>
                </a:p>
              </p:txBody>
            </p:sp>
            <p:sp>
              <p:nvSpPr>
                <p:cNvPr id="81979" name="Text Box 59"/>
                <p:cNvSpPr txBox="1">
                  <a:spLocks noChangeArrowheads="1"/>
                </p:cNvSpPr>
                <p:nvPr/>
              </p:nvSpPr>
              <p:spPr bwMode="auto">
                <a:xfrm>
                  <a:off x="2999" y="2248"/>
                  <a:ext cx="132" cy="156"/>
                </a:xfrm>
                <a:prstGeom prst="rect">
                  <a:avLst/>
                </a:prstGeom>
                <a:noFill/>
                <a:ln w="9525">
                  <a:noFill/>
                  <a:miter lim="800000"/>
                  <a:headEnd/>
                  <a:tailEnd/>
                </a:ln>
                <a:effectLst/>
              </p:spPr>
              <p:txBody>
                <a:bodyPr wrap="none">
                  <a:spAutoFit/>
                </a:bodyPr>
                <a:lstStyle/>
                <a:p>
                  <a:endParaRPr lang="en-US" altLang="en-US" sz="900"/>
                </a:p>
              </p:txBody>
            </p:sp>
            <p:sp>
              <p:nvSpPr>
                <p:cNvPr id="81980" name="Line 60"/>
                <p:cNvSpPr>
                  <a:spLocks noChangeShapeType="1"/>
                </p:cNvSpPr>
                <p:nvPr/>
              </p:nvSpPr>
              <p:spPr bwMode="auto">
                <a:xfrm flipH="1" flipV="1">
                  <a:off x="3360" y="2592"/>
                  <a:ext cx="192" cy="96"/>
                </a:xfrm>
                <a:prstGeom prst="line">
                  <a:avLst/>
                </a:prstGeom>
                <a:noFill/>
                <a:ln w="19050">
                  <a:solidFill>
                    <a:schemeClr val="accent1"/>
                  </a:solidFill>
                  <a:round/>
                  <a:headEnd/>
                  <a:tailEnd/>
                </a:ln>
                <a:effectLst/>
              </p:spPr>
              <p:txBody>
                <a:bodyPr wrap="none" anchor="ctr"/>
                <a:lstStyle/>
                <a:p>
                  <a:endParaRPr lang="en-US"/>
                </a:p>
              </p:txBody>
            </p:sp>
            <p:graphicFrame>
              <p:nvGraphicFramePr>
                <p:cNvPr id="81981" name="Object 61"/>
                <p:cNvGraphicFramePr>
                  <a:graphicFrameLocks noChangeAspect="1"/>
                </p:cNvGraphicFramePr>
                <p:nvPr/>
              </p:nvGraphicFramePr>
              <p:xfrm>
                <a:off x="3312" y="2544"/>
                <a:ext cx="94" cy="80"/>
              </p:xfrm>
              <a:graphic>
                <a:graphicData uri="http://schemas.openxmlformats.org/presentationml/2006/ole">
                  <mc:AlternateContent xmlns:mc="http://schemas.openxmlformats.org/markup-compatibility/2006">
                    <mc:Choice xmlns:v="urn:schemas-microsoft-com:vml" Requires="v">
                      <p:oleObj spid="_x0000_s124396" name="Designer Drawing" r:id="rId23" imgW="149760" imgH="128520" progId="">
                        <p:embed/>
                      </p:oleObj>
                    </mc:Choice>
                    <mc:Fallback>
                      <p:oleObj name="Designer Drawing" r:id="rId23" imgW="149760" imgH="128520" progId="">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312" y="2544"/>
                              <a:ext cx="94" cy="80"/>
                            </a:xfrm>
                            <a:prstGeom prst="rect">
                              <a:avLst/>
                            </a:prstGeom>
                            <a:noFill/>
                            <a:ln>
                              <a:noFill/>
                            </a:ln>
                            <a:effectLst/>
                            <a:extLst>
                              <a:ext uri="{909E8E84-426E-40DD-AFC4-6F175D3DCCD1}">
                                <a14:hiddenFill xmlns:a14="http://schemas.microsoft.com/office/drawing/2010/main">
                                  <a:solidFill>
                                    <a:srgbClr val="EBFFEB"/>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81982" name="Text Box 62"/>
              <p:cNvSpPr txBox="1">
                <a:spLocks noChangeArrowheads="1"/>
              </p:cNvSpPr>
              <p:nvPr/>
            </p:nvSpPr>
            <p:spPr bwMode="auto">
              <a:xfrm>
                <a:off x="1739" y="3163"/>
                <a:ext cx="527" cy="250"/>
              </a:xfrm>
              <a:prstGeom prst="rect">
                <a:avLst/>
              </a:prstGeom>
              <a:noFill/>
              <a:ln w="9525">
                <a:noFill/>
                <a:miter lim="800000"/>
                <a:headEnd/>
                <a:tailEnd/>
              </a:ln>
              <a:effectLst/>
            </p:spPr>
            <p:txBody>
              <a:bodyPr wrap="none">
                <a:spAutoFit/>
              </a:bodyPr>
              <a:lstStyle/>
              <a:p>
                <a:r>
                  <a:rPr lang="en-US" altLang="en-US" sz="1000" b="1">
                    <a:solidFill>
                      <a:srgbClr val="000000"/>
                    </a:solidFill>
                  </a:rPr>
                  <a:t>Basic Area</a:t>
                </a:r>
              </a:p>
              <a:p>
                <a:r>
                  <a:rPr lang="en-US" altLang="en-US" sz="1000" b="1">
                    <a:solidFill>
                      <a:srgbClr val="000000"/>
                    </a:solidFill>
                  </a:rPr>
                  <a:t>Controller</a:t>
                </a:r>
                <a:endParaRPr lang="en-US" altLang="en-US" sz="800">
                  <a:solidFill>
                    <a:srgbClr val="000000"/>
                  </a:solidFill>
                </a:endParaRPr>
              </a:p>
            </p:txBody>
          </p:sp>
          <p:sp>
            <p:nvSpPr>
              <p:cNvPr id="81983" name="Text Box 63"/>
              <p:cNvSpPr txBox="1">
                <a:spLocks noChangeArrowheads="1"/>
              </p:cNvSpPr>
              <p:nvPr/>
            </p:nvSpPr>
            <p:spPr bwMode="auto">
              <a:xfrm>
                <a:off x="1325" y="2851"/>
                <a:ext cx="400" cy="289"/>
              </a:xfrm>
              <a:prstGeom prst="rect">
                <a:avLst/>
              </a:prstGeom>
              <a:noFill/>
              <a:ln w="9525">
                <a:noFill/>
                <a:miter lim="800000"/>
                <a:headEnd/>
                <a:tailEnd/>
              </a:ln>
              <a:effectLst/>
            </p:spPr>
            <p:txBody>
              <a:bodyPr wrap="none">
                <a:spAutoFit/>
              </a:bodyPr>
              <a:lstStyle/>
              <a:p>
                <a:r>
                  <a:rPr lang="en-US" altLang="en-US" sz="800" b="1">
                    <a:solidFill>
                      <a:srgbClr val="008080"/>
                    </a:solidFill>
                  </a:rPr>
                  <a:t>with</a:t>
                </a:r>
              </a:p>
              <a:p>
                <a:r>
                  <a:rPr lang="en-US" altLang="en-US" sz="800" b="1">
                    <a:solidFill>
                      <a:srgbClr val="008080"/>
                    </a:solidFill>
                  </a:rPr>
                  <a:t>ID + local</a:t>
                </a:r>
              </a:p>
              <a:p>
                <a:r>
                  <a:rPr lang="en-US" altLang="en-US" sz="800" b="1">
                    <a:solidFill>
                      <a:srgbClr val="008080"/>
                    </a:solidFill>
                  </a:rPr>
                  <a:t>database</a:t>
                </a:r>
                <a:endParaRPr lang="en-US" altLang="en-US" sz="800"/>
              </a:p>
            </p:txBody>
          </p:sp>
        </p:grpSp>
      </p:grpSp>
      <p:pic>
        <p:nvPicPr>
          <p:cNvPr id="66" name="Picture 9" descr="EPSN0018"/>
          <p:cNvPicPr>
            <a:picLocks noChangeAspect="1" noChangeArrowheads="1"/>
          </p:cNvPicPr>
          <p:nvPr/>
        </p:nvPicPr>
        <p:blipFill>
          <a:blip r:embed="rId24" cstate="print"/>
          <a:srcRect l="31766" t="43942" r="53891" b="29831"/>
          <a:stretch>
            <a:fillRect/>
          </a:stretch>
        </p:blipFill>
        <p:spPr bwMode="auto">
          <a:xfrm>
            <a:off x="6572264" y="3571876"/>
            <a:ext cx="2311400" cy="3168650"/>
          </a:xfrm>
          <a:prstGeom prst="rect">
            <a:avLst/>
          </a:prstGeom>
          <a:noFill/>
        </p:spPr>
      </p:pic>
    </p:spTree>
    <p:extLst>
      <p:ext uri="{BB962C8B-B14F-4D97-AF65-F5344CB8AC3E}">
        <p14:creationId xmlns:p14="http://schemas.microsoft.com/office/powerpoint/2010/main" val="388384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par>
                                <p:cTn id="9" presetID="10" presetClass="entr" presetSubtype="0"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2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a:grpSpLocks/>
          </p:cNvGrpSpPr>
          <p:nvPr/>
        </p:nvGrpSpPr>
        <p:grpSpPr bwMode="auto">
          <a:xfrm>
            <a:off x="1573213" y="1839913"/>
            <a:ext cx="5976937" cy="4408487"/>
            <a:chOff x="1572890" y="1840338"/>
            <a:chExt cx="5976979" cy="4408695"/>
          </a:xfrm>
        </p:grpSpPr>
        <p:pic>
          <p:nvPicPr>
            <p:cNvPr id="2050" name="Picture 2" descr="G:\Users\r\ramsescf\Public\Dan_exports\PAXL1511-1513_USA15.jpg"/>
            <p:cNvPicPr>
              <a:picLocks noChangeAspect="1" noChangeArrowheads="1"/>
            </p:cNvPicPr>
            <p:nvPr/>
          </p:nvPicPr>
          <p:blipFill>
            <a:blip r:embed="rId3" cstate="print"/>
            <a:srcRect/>
            <a:stretch>
              <a:fillRect/>
            </a:stretch>
          </p:blipFill>
          <p:spPr bwMode="auto">
            <a:xfrm>
              <a:off x="1572890" y="1840338"/>
              <a:ext cx="5976979" cy="4408695"/>
            </a:xfrm>
            <a:prstGeom prst="rect">
              <a:avLst/>
            </a:prstGeom>
            <a:noFill/>
            <a:ln w="9525">
              <a:noFill/>
              <a:miter lim="800000"/>
              <a:headEnd/>
              <a:tailEnd/>
            </a:ln>
            <a:effectLst/>
            <a:scene3d>
              <a:camera prst="orthographicFront"/>
              <a:lightRig rig="threePt" dir="t"/>
            </a:scene3d>
            <a:sp3d>
              <a:bevelT/>
            </a:sp3d>
          </p:spPr>
        </p:pic>
        <p:sp>
          <p:nvSpPr>
            <p:cNvPr id="14" name="Oval 13"/>
            <p:cNvSpPr/>
            <p:nvPr/>
          </p:nvSpPr>
          <p:spPr>
            <a:xfrm>
              <a:off x="4854275" y="4805928"/>
              <a:ext cx="323852" cy="3238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solidFill>
                  <a:prstClr val="white"/>
                </a:solidFill>
              </a:endParaRPr>
            </a:p>
          </p:txBody>
        </p:sp>
      </p:grpSp>
      <p:sp>
        <p:nvSpPr>
          <p:cNvPr id="98308" name="Rectangle 4"/>
          <p:cNvSpPr>
            <a:spLocks noChangeArrowheads="1"/>
          </p:cNvSpPr>
          <p:nvPr/>
        </p:nvSpPr>
        <p:spPr bwMode="auto">
          <a:xfrm>
            <a:off x="0" y="1079500"/>
            <a:ext cx="9144000" cy="444500"/>
          </a:xfrm>
          <a:prstGeom prst="rect">
            <a:avLst/>
          </a:prstGeom>
          <a:gradFill rotWithShape="0">
            <a:gsLst>
              <a:gs pos="0">
                <a:srgbClr val="EAEAEA"/>
              </a:gs>
              <a:gs pos="100000">
                <a:schemeClr val="bg2"/>
              </a:gs>
            </a:gsLst>
            <a:lin ang="5400000" scaled="1"/>
          </a:gradFill>
          <a:ln w="9525">
            <a:noFill/>
            <a:miter lim="800000"/>
            <a:headEnd/>
            <a:tailEnd/>
          </a:ln>
          <a:effectLst/>
        </p:spPr>
        <p:txBody>
          <a:bodyPr lIns="92075" tIns="46038" rIns="92075" bIns="46038" anchor="ctr"/>
          <a:lstStyle/>
          <a:p>
            <a:pPr algn="ctr">
              <a:lnSpc>
                <a:spcPct val="90000"/>
              </a:lnSpc>
              <a:defRPr/>
            </a:pPr>
            <a:r>
              <a:rPr lang="en-US" altLang="en-US" dirty="0">
                <a:solidFill>
                  <a:srgbClr val="8B5D3D">
                    <a:lumMod val="75000"/>
                  </a:srgbClr>
                </a:solidFill>
                <a:latin typeface="Verdana" pitchFamily="34" charset="0"/>
                <a:ea typeface="+mn-ea"/>
              </a:rPr>
              <a:t>Start up of LHC – Seen by neutron monitors in USA15</a:t>
            </a:r>
            <a:endParaRPr lang="en-GB" altLang="en-US" dirty="0">
              <a:solidFill>
                <a:srgbClr val="8B5D3D">
                  <a:lumMod val="75000"/>
                </a:srgbClr>
              </a:solidFill>
              <a:latin typeface="Verdana" pitchFamily="34" charset="0"/>
              <a:ea typeface="+mn-ea"/>
            </a:endParaRPr>
          </a:p>
        </p:txBody>
      </p:sp>
      <p:sp>
        <p:nvSpPr>
          <p:cNvPr id="9114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B4D96339-DBBE-4C0C-9E9F-E849D06C596D}" type="slidenum">
              <a:rPr lang="en-US" sz="1200" smtClean="0">
                <a:solidFill>
                  <a:srgbClr val="898989"/>
                </a:solidFill>
              </a:rPr>
              <a:pPr/>
              <a:t>98</a:t>
            </a:fld>
            <a:endParaRPr lang="en-US" sz="1200">
              <a:solidFill>
                <a:srgbClr val="898989"/>
              </a:solidFill>
            </a:endParaRPr>
          </a:p>
        </p:txBody>
      </p:sp>
      <p:grpSp>
        <p:nvGrpSpPr>
          <p:cNvPr id="17" name="Group 16"/>
          <p:cNvGrpSpPr>
            <a:grpSpLocks/>
          </p:cNvGrpSpPr>
          <p:nvPr/>
        </p:nvGrpSpPr>
        <p:grpSpPr bwMode="auto">
          <a:xfrm>
            <a:off x="0" y="1633538"/>
            <a:ext cx="9144000" cy="4795837"/>
            <a:chOff x="0" y="1633782"/>
            <a:chExt cx="9144000" cy="4795912"/>
          </a:xfrm>
        </p:grpSpPr>
        <p:pic>
          <p:nvPicPr>
            <p:cNvPr id="91143" name="Picture 6" descr="PAXL_USA15_run_2011.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1633782"/>
              <a:ext cx="9144000" cy="478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p:cNvCxnSpPr/>
            <p:nvPr/>
          </p:nvCxnSpPr>
          <p:spPr>
            <a:xfrm>
              <a:off x="469900" y="2297367"/>
              <a:ext cx="8674100" cy="0"/>
            </a:xfrm>
            <a:prstGeom prst="line">
              <a:avLst/>
            </a:prstGeom>
            <a:ln w="19050">
              <a:prstDash val="solid"/>
            </a:ln>
          </p:spPr>
          <p:style>
            <a:lnRef idx="1">
              <a:schemeClr val="dk1"/>
            </a:lnRef>
            <a:fillRef idx="0">
              <a:schemeClr val="dk1"/>
            </a:fillRef>
            <a:effectRef idx="0">
              <a:schemeClr val="dk1"/>
            </a:effectRef>
            <a:fontRef idx="minor">
              <a:schemeClr val="tx1"/>
            </a:fontRef>
          </p:style>
        </p:cxnSp>
        <p:sp>
          <p:nvSpPr>
            <p:cNvPr id="9" name="Rectangle 8"/>
            <p:cNvSpPr/>
            <p:nvPr/>
          </p:nvSpPr>
          <p:spPr>
            <a:xfrm>
              <a:off x="928688" y="2006850"/>
              <a:ext cx="942975" cy="338143"/>
            </a:xfrm>
            <a:prstGeom prst="rect">
              <a:avLst/>
            </a:prstGeom>
          </p:spPr>
          <p:txBody>
            <a:bodyPr wrap="none">
              <a:spAutoFit/>
            </a:bodyPr>
            <a:lstStyle/>
            <a:p>
              <a:pPr algn="ctr" eaLnBrk="1" hangingPunct="1">
                <a:defRPr/>
              </a:pPr>
              <a:r>
                <a:rPr lang="en-GB" sz="1600" dirty="0">
                  <a:solidFill>
                    <a:prstClr val="black"/>
                  </a:solidFill>
                  <a:latin typeface="Arial" charset="0"/>
                  <a:ea typeface="+mn-ea"/>
                </a:rPr>
                <a:t>30 </a:t>
              </a:r>
              <a:r>
                <a:rPr lang="en-GB" sz="1600" dirty="0" err="1">
                  <a:solidFill>
                    <a:prstClr val="black"/>
                  </a:solidFill>
                  <a:latin typeface="Arial" charset="0"/>
                  <a:ea typeface="+mn-ea"/>
                </a:rPr>
                <a:t>nSv</a:t>
              </a:r>
              <a:r>
                <a:rPr lang="en-GB" sz="1600" dirty="0">
                  <a:solidFill>
                    <a:prstClr val="black"/>
                  </a:solidFill>
                  <a:latin typeface="Arial" charset="0"/>
                  <a:ea typeface="+mn-ea"/>
                </a:rPr>
                <a:t>/h</a:t>
              </a:r>
              <a:endParaRPr lang="en-US" sz="1600" dirty="0">
                <a:solidFill>
                  <a:prstClr val="black"/>
                </a:solidFill>
                <a:latin typeface="Arial" charset="0"/>
                <a:ea typeface="+mn-ea"/>
              </a:endParaRPr>
            </a:p>
          </p:txBody>
        </p:sp>
        <p:sp>
          <p:nvSpPr>
            <p:cNvPr id="11" name="Rectangle 10"/>
            <p:cNvSpPr/>
            <p:nvPr/>
          </p:nvSpPr>
          <p:spPr>
            <a:xfrm>
              <a:off x="6007100" y="6059801"/>
              <a:ext cx="1482725" cy="369893"/>
            </a:xfrm>
            <a:prstGeom prst="rect">
              <a:avLst/>
            </a:prstGeom>
          </p:spPr>
          <p:txBody>
            <a:bodyPr wrap="none">
              <a:spAutoFit/>
            </a:bodyPr>
            <a:lstStyle/>
            <a:p>
              <a:pPr eaLnBrk="1" hangingPunct="1">
                <a:defRPr/>
              </a:pPr>
              <a:r>
                <a:rPr lang="en-GB" sz="1800" dirty="0">
                  <a:solidFill>
                    <a:prstClr val="white"/>
                  </a:solidFill>
                  <a:latin typeface="Arial" charset="0"/>
                  <a:ea typeface="+mn-ea"/>
                </a:rPr>
                <a:t>Hourly values</a:t>
              </a:r>
              <a:endParaRPr lang="en-US" sz="1800" dirty="0">
                <a:solidFill>
                  <a:prstClr val="white"/>
                </a:solidFill>
                <a:latin typeface="Arial" charset="0"/>
                <a:ea typeface="+mn-ea"/>
              </a:endParaRPr>
            </a:p>
          </p:txBody>
        </p:sp>
        <p:cxnSp>
          <p:nvCxnSpPr>
            <p:cNvPr id="12" name="Straight Connector 11"/>
            <p:cNvCxnSpPr/>
            <p:nvPr/>
          </p:nvCxnSpPr>
          <p:spPr>
            <a:xfrm>
              <a:off x="469900" y="4546890"/>
              <a:ext cx="8674100" cy="0"/>
            </a:xfrm>
            <a:prstGeom prst="line">
              <a:avLst/>
            </a:prstGeom>
            <a:ln w="19050">
              <a:prstDash val="solid"/>
            </a:ln>
          </p:spPr>
          <p:style>
            <a:lnRef idx="1">
              <a:schemeClr val="dk1"/>
            </a:lnRef>
            <a:fillRef idx="0">
              <a:schemeClr val="dk1"/>
            </a:fillRef>
            <a:effectRef idx="0">
              <a:schemeClr val="dk1"/>
            </a:effectRef>
            <a:fontRef idx="minor">
              <a:schemeClr val="tx1"/>
            </a:fontRef>
          </p:style>
        </p:cxnSp>
        <p:sp>
          <p:nvSpPr>
            <p:cNvPr id="13" name="Rectangle 12"/>
            <p:cNvSpPr/>
            <p:nvPr/>
          </p:nvSpPr>
          <p:spPr>
            <a:xfrm>
              <a:off x="928688" y="4254785"/>
              <a:ext cx="942975" cy="338143"/>
            </a:xfrm>
            <a:prstGeom prst="rect">
              <a:avLst/>
            </a:prstGeom>
          </p:spPr>
          <p:txBody>
            <a:bodyPr wrap="none">
              <a:spAutoFit/>
            </a:bodyPr>
            <a:lstStyle/>
            <a:p>
              <a:pPr algn="ctr" eaLnBrk="1" hangingPunct="1">
                <a:defRPr/>
              </a:pPr>
              <a:r>
                <a:rPr lang="en-GB" sz="1600" dirty="0">
                  <a:solidFill>
                    <a:prstClr val="black"/>
                  </a:solidFill>
                  <a:latin typeface="Arial" charset="0"/>
                  <a:ea typeface="+mn-ea"/>
                </a:rPr>
                <a:t>10 </a:t>
              </a:r>
              <a:r>
                <a:rPr lang="en-GB" sz="1600" dirty="0" err="1">
                  <a:solidFill>
                    <a:prstClr val="black"/>
                  </a:solidFill>
                  <a:latin typeface="Arial" charset="0"/>
                  <a:ea typeface="+mn-ea"/>
                </a:rPr>
                <a:t>nSv</a:t>
              </a:r>
              <a:r>
                <a:rPr lang="en-GB" sz="1600" dirty="0">
                  <a:solidFill>
                    <a:prstClr val="black"/>
                  </a:solidFill>
                  <a:latin typeface="Arial" charset="0"/>
                  <a:ea typeface="+mn-ea"/>
                </a:rPr>
                <a:t>/h</a:t>
              </a:r>
              <a:endParaRPr lang="en-US" sz="1600" dirty="0">
                <a:solidFill>
                  <a:prstClr val="black"/>
                </a:solidFill>
                <a:latin typeface="Arial" charset="0"/>
                <a:ea typeface="+mn-ea"/>
              </a:endParaRPr>
            </a:p>
          </p:txBody>
        </p:sp>
      </p:grpSp>
      <p:sp>
        <p:nvSpPr>
          <p:cNvPr id="2" name="TextBox 1"/>
          <p:cNvSpPr txBox="1"/>
          <p:nvPr/>
        </p:nvSpPr>
        <p:spPr>
          <a:xfrm>
            <a:off x="422398" y="128568"/>
            <a:ext cx="8470081" cy="523220"/>
          </a:xfrm>
          <a:prstGeom prst="rect">
            <a:avLst/>
          </a:prstGeom>
          <a:noFill/>
        </p:spPr>
        <p:txBody>
          <a:bodyPr wrap="square">
            <a:spAutoFit/>
          </a:bodyPr>
          <a:lstStyle/>
          <a:p>
            <a:pPr algn="ctr" eaLnBrk="1" hangingPunct="1">
              <a:defRPr/>
            </a:pPr>
            <a:r>
              <a:rPr lang="en-US" sz="2800" dirty="0">
                <a:solidFill>
                  <a:schemeClr val="bg1"/>
                </a:solidFill>
                <a:latin typeface="Arial" charset="0"/>
                <a:ea typeface="+mn-ea"/>
              </a:rPr>
              <a:t>Instrumentation</a:t>
            </a:r>
            <a:endParaRPr lang="en-GB" sz="2800" dirty="0">
              <a:solidFill>
                <a:schemeClr val="bg1"/>
              </a:solidFill>
              <a:latin typeface="Arial" charset="0"/>
              <a:ea typeface="+mn-ea"/>
            </a:endParaRPr>
          </a:p>
        </p:txBody>
      </p:sp>
    </p:spTree>
    <p:extLst>
      <p:ext uri="{BB962C8B-B14F-4D97-AF65-F5344CB8AC3E}">
        <p14:creationId xmlns:p14="http://schemas.microsoft.com/office/powerpoint/2010/main" val="351958466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0" presetClass="entr" presetSubtype="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Rectangle 1"/>
          <p:cNvSpPr/>
          <p:nvPr/>
        </p:nvSpPr>
        <p:spPr>
          <a:xfrm>
            <a:off x="0" y="1066800"/>
            <a:ext cx="9108504" cy="57832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98" name="Rectangle 3"/>
          <p:cNvSpPr>
            <a:spLocks noChangeArrowheads="1"/>
          </p:cNvSpPr>
          <p:nvPr/>
        </p:nvSpPr>
        <p:spPr bwMode="auto">
          <a:xfrm>
            <a:off x="457200" y="381000"/>
            <a:ext cx="8229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1" hangingPunct="1"/>
            <a:endParaRPr lang="en-US" sz="2000" b="1"/>
          </a:p>
        </p:txBody>
      </p:sp>
      <p:sp>
        <p:nvSpPr>
          <p:cNvPr id="4099" name="Text Box 6"/>
          <p:cNvSpPr txBox="1">
            <a:spLocks noChangeArrowheads="1"/>
          </p:cNvSpPr>
          <p:nvPr/>
        </p:nvSpPr>
        <p:spPr bwMode="auto">
          <a:xfrm>
            <a:off x="304800" y="1066800"/>
            <a:ext cx="8458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buFontTx/>
              <a:buChar char="-"/>
            </a:pPr>
            <a:endParaRPr lang="en-US">
              <a:solidFill>
                <a:srgbClr val="006600"/>
              </a:solidFill>
            </a:endParaRPr>
          </a:p>
        </p:txBody>
      </p:sp>
      <p:sp>
        <p:nvSpPr>
          <p:cNvPr id="4101" name="Line 2"/>
          <p:cNvSpPr>
            <a:spLocks noChangeShapeType="1"/>
          </p:cNvSpPr>
          <p:nvPr/>
        </p:nvSpPr>
        <p:spPr bwMode="auto">
          <a:xfrm>
            <a:off x="304800" y="1166813"/>
            <a:ext cx="853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41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0400" y="5376863"/>
            <a:ext cx="3200400"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863" y="3700463"/>
            <a:ext cx="2108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219200"/>
            <a:ext cx="26670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1189038"/>
            <a:ext cx="2895600" cy="140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5029200"/>
            <a:ext cx="24384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7" name="Rectangle 18"/>
          <p:cNvSpPr>
            <a:spLocks noChangeArrowheads="1"/>
          </p:cNvSpPr>
          <p:nvPr/>
        </p:nvSpPr>
        <p:spPr bwMode="auto">
          <a:xfrm>
            <a:off x="3352800" y="2133600"/>
            <a:ext cx="1066800" cy="685800"/>
          </a:xfrm>
          <a:prstGeom prst="rect">
            <a:avLst/>
          </a:prstGeom>
          <a:solidFill>
            <a:schemeClr val="bg1"/>
          </a:solidFill>
          <a:ln w="9525" algn="ctr">
            <a:solidFill>
              <a:schemeClr val="bg1"/>
            </a:solidFill>
            <a:round/>
            <a:headEnd/>
            <a:tailEnd/>
          </a:ln>
        </p:spPr>
        <p:txBody>
          <a:bodyPr/>
          <a:lstStyle/>
          <a:p>
            <a:endParaRPr lang="en-GB"/>
          </a:p>
        </p:txBody>
      </p:sp>
      <p:sp>
        <p:nvSpPr>
          <p:cNvPr id="4108" name="Rectangle 19"/>
          <p:cNvSpPr>
            <a:spLocks noChangeArrowheads="1"/>
          </p:cNvSpPr>
          <p:nvPr/>
        </p:nvSpPr>
        <p:spPr bwMode="auto">
          <a:xfrm>
            <a:off x="6505575" y="3657600"/>
            <a:ext cx="1190625" cy="685800"/>
          </a:xfrm>
          <a:prstGeom prst="rect">
            <a:avLst/>
          </a:prstGeom>
          <a:solidFill>
            <a:schemeClr val="bg1"/>
          </a:solidFill>
          <a:ln w="9525" algn="ctr">
            <a:solidFill>
              <a:schemeClr val="bg1"/>
            </a:solidFill>
            <a:round/>
            <a:headEnd/>
            <a:tailEnd/>
          </a:ln>
        </p:spPr>
        <p:txBody>
          <a:bodyPr/>
          <a:lstStyle/>
          <a:p>
            <a:endParaRPr lang="en-GB"/>
          </a:p>
        </p:txBody>
      </p:sp>
      <p:sp>
        <p:nvSpPr>
          <p:cNvPr id="4109" name="Rectangle 20"/>
          <p:cNvSpPr>
            <a:spLocks noChangeArrowheads="1"/>
          </p:cNvSpPr>
          <p:nvPr/>
        </p:nvSpPr>
        <p:spPr bwMode="auto">
          <a:xfrm>
            <a:off x="6038850" y="4343400"/>
            <a:ext cx="1190625" cy="685800"/>
          </a:xfrm>
          <a:prstGeom prst="rect">
            <a:avLst/>
          </a:prstGeom>
          <a:solidFill>
            <a:schemeClr val="bg1"/>
          </a:solidFill>
          <a:ln w="9525" algn="ctr">
            <a:solidFill>
              <a:schemeClr val="bg1"/>
            </a:solidFill>
            <a:round/>
            <a:headEnd/>
            <a:tailEnd/>
          </a:ln>
        </p:spPr>
        <p:txBody>
          <a:bodyPr/>
          <a:lstStyle/>
          <a:p>
            <a:endParaRPr lang="en-GB"/>
          </a:p>
        </p:txBody>
      </p:sp>
      <p:sp>
        <p:nvSpPr>
          <p:cNvPr id="4110" name="Rectangle 17"/>
          <p:cNvSpPr>
            <a:spLocks noChangeArrowheads="1"/>
          </p:cNvSpPr>
          <p:nvPr/>
        </p:nvSpPr>
        <p:spPr bwMode="auto">
          <a:xfrm>
            <a:off x="6781800" y="3352800"/>
            <a:ext cx="1066800" cy="685800"/>
          </a:xfrm>
          <a:prstGeom prst="rect">
            <a:avLst/>
          </a:prstGeom>
          <a:solidFill>
            <a:schemeClr val="bg1"/>
          </a:solidFill>
          <a:ln w="9525" algn="ctr">
            <a:solidFill>
              <a:schemeClr val="bg1"/>
            </a:solidFill>
            <a:round/>
            <a:headEnd/>
            <a:tailEnd/>
          </a:ln>
        </p:spPr>
        <p:txBody>
          <a:bodyPr/>
          <a:lstStyle/>
          <a:p>
            <a:endParaRPr lang="en-GB"/>
          </a:p>
        </p:txBody>
      </p:sp>
      <p:sp>
        <p:nvSpPr>
          <p:cNvPr id="4111" name="Rectangle 21"/>
          <p:cNvSpPr>
            <a:spLocks noChangeArrowheads="1"/>
          </p:cNvSpPr>
          <p:nvPr/>
        </p:nvSpPr>
        <p:spPr bwMode="auto">
          <a:xfrm>
            <a:off x="1143000" y="3200400"/>
            <a:ext cx="1190625" cy="685800"/>
          </a:xfrm>
          <a:prstGeom prst="rect">
            <a:avLst/>
          </a:prstGeom>
          <a:solidFill>
            <a:schemeClr val="bg1"/>
          </a:solidFill>
          <a:ln w="9525" algn="ctr">
            <a:solidFill>
              <a:schemeClr val="bg1"/>
            </a:solidFill>
            <a:round/>
            <a:headEnd/>
            <a:tailEnd/>
          </a:ln>
        </p:spPr>
        <p:txBody>
          <a:bodyPr/>
          <a:lstStyle/>
          <a:p>
            <a:endParaRPr lang="en-GB"/>
          </a:p>
        </p:txBody>
      </p:sp>
      <p:sp>
        <p:nvSpPr>
          <p:cNvPr id="4112" name="Rectangle 33"/>
          <p:cNvSpPr>
            <a:spLocks noChangeArrowheads="1"/>
          </p:cNvSpPr>
          <p:nvPr/>
        </p:nvSpPr>
        <p:spPr bwMode="auto">
          <a:xfrm>
            <a:off x="5257800" y="4953000"/>
            <a:ext cx="990600" cy="533400"/>
          </a:xfrm>
          <a:prstGeom prst="rect">
            <a:avLst/>
          </a:prstGeom>
          <a:solidFill>
            <a:schemeClr val="bg1"/>
          </a:solidFill>
          <a:ln w="9525" algn="ctr">
            <a:solidFill>
              <a:schemeClr val="bg1"/>
            </a:solidFill>
            <a:round/>
            <a:headEnd/>
            <a:tailEnd/>
          </a:ln>
        </p:spPr>
        <p:txBody>
          <a:bodyPr/>
          <a:lstStyle/>
          <a:p>
            <a:endParaRPr lang="en-US"/>
          </a:p>
        </p:txBody>
      </p:sp>
      <p:sp>
        <p:nvSpPr>
          <p:cNvPr id="4113" name="Rectangle 35"/>
          <p:cNvSpPr>
            <a:spLocks noChangeArrowheads="1"/>
          </p:cNvSpPr>
          <p:nvPr/>
        </p:nvSpPr>
        <p:spPr bwMode="auto">
          <a:xfrm>
            <a:off x="1295400" y="3276600"/>
            <a:ext cx="990600" cy="533400"/>
          </a:xfrm>
          <a:prstGeom prst="rect">
            <a:avLst/>
          </a:prstGeom>
          <a:solidFill>
            <a:schemeClr val="bg1"/>
          </a:solidFill>
          <a:ln w="9525" algn="ctr">
            <a:solidFill>
              <a:schemeClr val="bg1"/>
            </a:solidFill>
            <a:round/>
            <a:headEnd/>
            <a:tailEnd/>
          </a:ln>
        </p:spPr>
        <p:txBody>
          <a:bodyPr/>
          <a:lstStyle/>
          <a:p>
            <a:endParaRPr lang="en-US"/>
          </a:p>
        </p:txBody>
      </p:sp>
      <p:sp>
        <p:nvSpPr>
          <p:cNvPr id="4114" name="Rectangle 36"/>
          <p:cNvSpPr>
            <a:spLocks noChangeArrowheads="1"/>
          </p:cNvSpPr>
          <p:nvPr/>
        </p:nvSpPr>
        <p:spPr bwMode="auto">
          <a:xfrm>
            <a:off x="1922463" y="6316663"/>
            <a:ext cx="990600" cy="533400"/>
          </a:xfrm>
          <a:prstGeom prst="rect">
            <a:avLst/>
          </a:prstGeom>
          <a:solidFill>
            <a:schemeClr val="bg1"/>
          </a:solidFill>
          <a:ln w="9525" algn="ctr">
            <a:solidFill>
              <a:schemeClr val="bg1"/>
            </a:solidFill>
            <a:round/>
            <a:headEnd/>
            <a:tailEnd/>
          </a:ln>
        </p:spPr>
        <p:txBody>
          <a:bodyPr/>
          <a:lstStyle/>
          <a:p>
            <a:endParaRPr lang="en-US"/>
          </a:p>
        </p:txBody>
      </p:sp>
      <p:sp>
        <p:nvSpPr>
          <p:cNvPr id="4115" name="Rectangle 39"/>
          <p:cNvSpPr>
            <a:spLocks noChangeArrowheads="1"/>
          </p:cNvSpPr>
          <p:nvPr/>
        </p:nvSpPr>
        <p:spPr bwMode="auto">
          <a:xfrm>
            <a:off x="4140200" y="2192338"/>
            <a:ext cx="990600" cy="533400"/>
          </a:xfrm>
          <a:prstGeom prst="rect">
            <a:avLst/>
          </a:prstGeom>
          <a:solidFill>
            <a:schemeClr val="bg1"/>
          </a:solidFill>
          <a:ln w="9525" algn="ctr">
            <a:solidFill>
              <a:schemeClr val="bg1"/>
            </a:solidFill>
            <a:round/>
            <a:headEnd/>
            <a:tailEnd/>
          </a:ln>
        </p:spPr>
        <p:txBody>
          <a:bodyPr/>
          <a:lstStyle/>
          <a:p>
            <a:endParaRPr lang="en-US"/>
          </a:p>
        </p:txBody>
      </p:sp>
      <p:sp>
        <p:nvSpPr>
          <p:cNvPr id="4116" name="Rectangle 40"/>
          <p:cNvSpPr>
            <a:spLocks noChangeArrowheads="1"/>
          </p:cNvSpPr>
          <p:nvPr/>
        </p:nvSpPr>
        <p:spPr bwMode="auto">
          <a:xfrm>
            <a:off x="3276600" y="2209800"/>
            <a:ext cx="381000" cy="457200"/>
          </a:xfrm>
          <a:prstGeom prst="rect">
            <a:avLst/>
          </a:prstGeom>
          <a:solidFill>
            <a:schemeClr val="bg1"/>
          </a:solidFill>
          <a:ln w="9525" algn="ctr">
            <a:solidFill>
              <a:schemeClr val="bg1"/>
            </a:solidFill>
            <a:round/>
            <a:headEnd/>
            <a:tailEnd/>
          </a:ln>
        </p:spPr>
        <p:txBody>
          <a:bodyPr/>
          <a:lstStyle/>
          <a:p>
            <a:endParaRPr lang="en-US"/>
          </a:p>
        </p:txBody>
      </p:sp>
      <p:sp>
        <p:nvSpPr>
          <p:cNvPr id="4118" name="Rectangle 42"/>
          <p:cNvSpPr>
            <a:spLocks noChangeArrowheads="1"/>
          </p:cNvSpPr>
          <p:nvPr/>
        </p:nvSpPr>
        <p:spPr bwMode="auto">
          <a:xfrm>
            <a:off x="1219200" y="3886200"/>
            <a:ext cx="990600" cy="533400"/>
          </a:xfrm>
          <a:prstGeom prst="rect">
            <a:avLst/>
          </a:prstGeom>
          <a:solidFill>
            <a:schemeClr val="bg1"/>
          </a:solidFill>
          <a:ln w="9525" algn="ctr">
            <a:solidFill>
              <a:schemeClr val="bg1"/>
            </a:solidFill>
            <a:round/>
            <a:headEnd/>
            <a:tailEnd/>
          </a:ln>
        </p:spPr>
        <p:txBody>
          <a:bodyPr/>
          <a:lstStyle/>
          <a:p>
            <a:endParaRPr lang="en-US"/>
          </a:p>
        </p:txBody>
      </p:sp>
      <p:pic>
        <p:nvPicPr>
          <p:cNvPr id="4119" name="Picture 2"/>
          <p:cNvPicPr>
            <a:picLocks noChangeAspect="1" noChangeArrowheads="1"/>
          </p:cNvPicPr>
          <p:nvPr/>
        </p:nvPicPr>
        <p:blipFill>
          <a:blip r:embed="rId7">
            <a:extLst>
              <a:ext uri="{28A0092B-C50C-407E-A947-70E740481C1C}">
                <a14:useLocalDpi xmlns:a14="http://schemas.microsoft.com/office/drawing/2010/main" val="0"/>
              </a:ext>
            </a:extLst>
          </a:blip>
          <a:srcRect t="9525"/>
          <a:stretch>
            <a:fillRect/>
          </a:stretch>
        </p:blipFill>
        <p:spPr bwMode="auto">
          <a:xfrm>
            <a:off x="85725" y="2352675"/>
            <a:ext cx="25177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0" name="Rectangle 33"/>
          <p:cNvSpPr>
            <a:spLocks noChangeArrowheads="1"/>
          </p:cNvSpPr>
          <p:nvPr/>
        </p:nvSpPr>
        <p:spPr bwMode="auto">
          <a:xfrm>
            <a:off x="1573213" y="3276600"/>
            <a:ext cx="990600" cy="838200"/>
          </a:xfrm>
          <a:prstGeom prst="rect">
            <a:avLst/>
          </a:prstGeom>
          <a:solidFill>
            <a:schemeClr val="bg1"/>
          </a:solidFill>
          <a:ln w="9525" algn="ctr">
            <a:solidFill>
              <a:schemeClr val="bg1"/>
            </a:solidFill>
            <a:round/>
            <a:headEnd/>
            <a:tailEnd/>
          </a:ln>
        </p:spPr>
        <p:txBody>
          <a:bodyPr/>
          <a:lstStyle/>
          <a:p>
            <a:endParaRPr lang="en-US"/>
          </a:p>
        </p:txBody>
      </p:sp>
      <p:pic>
        <p:nvPicPr>
          <p:cNvPr id="4121" name="Picture 6"/>
          <p:cNvPicPr>
            <a:picLocks noChangeAspect="1" noChangeArrowheads="1"/>
          </p:cNvPicPr>
          <p:nvPr/>
        </p:nvPicPr>
        <p:blipFill>
          <a:blip r:embed="rId8">
            <a:extLst>
              <a:ext uri="{28A0092B-C50C-407E-A947-70E740481C1C}">
                <a14:useLocalDpi xmlns:a14="http://schemas.microsoft.com/office/drawing/2010/main" val="0"/>
              </a:ext>
            </a:extLst>
          </a:blip>
          <a:srcRect l="4021"/>
          <a:stretch>
            <a:fillRect/>
          </a:stretch>
        </p:blipFill>
        <p:spPr bwMode="auto">
          <a:xfrm>
            <a:off x="6732588" y="1865313"/>
            <a:ext cx="2087562"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2" name="Picture 2"/>
          <p:cNvPicPr>
            <a:picLocks noChangeAspect="1" noChangeArrowheads="1"/>
          </p:cNvPicPr>
          <p:nvPr/>
        </p:nvPicPr>
        <p:blipFill>
          <a:blip r:embed="rId9">
            <a:extLst>
              <a:ext uri="{28A0092B-C50C-407E-A947-70E740481C1C}">
                <a14:useLocalDpi xmlns:a14="http://schemas.microsoft.com/office/drawing/2010/main" val="0"/>
              </a:ext>
            </a:extLst>
          </a:blip>
          <a:srcRect l="34941"/>
          <a:stretch>
            <a:fillRect/>
          </a:stretch>
        </p:blipFill>
        <p:spPr bwMode="auto">
          <a:xfrm>
            <a:off x="7431088" y="4087813"/>
            <a:ext cx="13843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3" name="Rectangle 33"/>
          <p:cNvSpPr>
            <a:spLocks noChangeArrowheads="1"/>
          </p:cNvSpPr>
          <p:nvPr/>
        </p:nvSpPr>
        <p:spPr bwMode="auto">
          <a:xfrm>
            <a:off x="6705600" y="3429000"/>
            <a:ext cx="990600" cy="1066800"/>
          </a:xfrm>
          <a:prstGeom prst="rect">
            <a:avLst/>
          </a:prstGeom>
          <a:solidFill>
            <a:schemeClr val="bg1"/>
          </a:solidFill>
          <a:ln w="9525" algn="ctr">
            <a:solidFill>
              <a:schemeClr val="bg1"/>
            </a:solidFill>
            <a:round/>
            <a:headEnd/>
            <a:tailEnd/>
          </a:ln>
        </p:spPr>
        <p:txBody>
          <a:bodyPr/>
          <a:lstStyle/>
          <a:p>
            <a:endParaRPr lang="en-US"/>
          </a:p>
        </p:txBody>
      </p:sp>
      <p:sp>
        <p:nvSpPr>
          <p:cNvPr id="6" name="Title 5"/>
          <p:cNvSpPr>
            <a:spLocks noGrp="1"/>
          </p:cNvSpPr>
          <p:nvPr>
            <p:ph type="title"/>
          </p:nvPr>
        </p:nvSpPr>
        <p:spPr>
          <a:xfrm>
            <a:off x="457200" y="152400"/>
            <a:ext cx="8229600" cy="1143000"/>
          </a:xfrm>
        </p:spPr>
        <p:txBody>
          <a:bodyPr/>
          <a:lstStyle/>
          <a:p>
            <a:r>
              <a:rPr lang="en-US" dirty="0">
                <a:solidFill>
                  <a:schemeClr val="bg1"/>
                </a:solidFill>
              </a:rPr>
              <a:t>Area classification: LHC - 2010</a:t>
            </a:r>
            <a:endParaRPr lang="en-GB" dirty="0">
              <a:solidFill>
                <a:schemeClr val="bg1"/>
              </a:solidFill>
            </a:endParaRPr>
          </a:p>
        </p:txBody>
      </p:sp>
      <p:pic>
        <p:nvPicPr>
          <p:cNvPr id="4117"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58495" y="2905125"/>
            <a:ext cx="2809875"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2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89223" y="2725738"/>
            <a:ext cx="1734699" cy="1423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77460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0|14|15.9|33.1"/>
</p:tagLst>
</file>

<file path=ppt/tags/tag2.xml><?xml version="1.0" encoding="utf-8"?>
<p:tagLst xmlns:a="http://schemas.openxmlformats.org/drawingml/2006/main" xmlns:r="http://schemas.openxmlformats.org/officeDocument/2006/relationships" xmlns:p="http://schemas.openxmlformats.org/presentationml/2006/main">
  <p:tag name="TIMING" val="|16|22.2|19.4|20.6"/>
</p:tagLst>
</file>

<file path=ppt/tags/tag3.xml><?xml version="1.0" encoding="utf-8"?>
<p:tagLst xmlns:a="http://schemas.openxmlformats.org/drawingml/2006/main" xmlns:r="http://schemas.openxmlformats.org/officeDocument/2006/relationships" xmlns:p="http://schemas.openxmlformats.org/presentationml/2006/main">
  <p:tag name="TIMING" val="|0.7|16.4|14.3|11.1|0.8|9.9|8"/>
</p:tagLst>
</file>

<file path=ppt/tags/tag4.xml><?xml version="1.0" encoding="utf-8"?>
<p:tagLst xmlns:a="http://schemas.openxmlformats.org/drawingml/2006/main" xmlns:r="http://schemas.openxmlformats.org/officeDocument/2006/relationships" xmlns:p="http://schemas.openxmlformats.org/presentationml/2006/main">
  <p:tag name="TIMING" val="|11.6|11.4"/>
</p:tagLst>
</file>

<file path=ppt/tags/tag5.xml><?xml version="1.0" encoding="utf-8"?>
<p:tagLst xmlns:a="http://schemas.openxmlformats.org/drawingml/2006/main" xmlns:r="http://schemas.openxmlformats.org/officeDocument/2006/relationships" xmlns:p="http://schemas.openxmlformats.org/presentationml/2006/main">
  <p:tag name="TIMING" val="|0.7|16.4|14.3|11.1|0.8|9.9|8"/>
</p:tagLst>
</file>

<file path=ppt/theme/_rels/theme10.xml.rels><?xml version="1.0" encoding="UTF-8" standalone="yes"?>
<Relationships xmlns="http://schemas.openxmlformats.org/package/2006/relationships"><Relationship Id="rId1" Type="http://schemas.openxmlformats.org/officeDocument/2006/relationships/image" Target="../media/image5.jpeg"/></Relationships>
</file>

<file path=ppt/theme/_rels/theme11.xml.rels><?xml version="1.0" encoding="UTF-8" standalone="yes"?>
<Relationships xmlns="http://schemas.openxmlformats.org/package/2006/relationships"><Relationship Id="rId1" Type="http://schemas.openxmlformats.org/officeDocument/2006/relationships/image" Target="../media/image5.jpeg"/></Relationships>
</file>

<file path=ppt/theme/_rels/theme14.xml.rels><?xml version="1.0" encoding="UTF-8" standalone="yes"?>
<Relationships xmlns="http://schemas.openxmlformats.org/package/2006/relationships"><Relationship Id="rId1" Type="http://schemas.openxmlformats.org/officeDocument/2006/relationships/image" Target="../media/image5.jpeg"/></Relationships>
</file>

<file path=ppt/theme/_rels/theme15.xml.rels><?xml version="1.0" encoding="UTF-8" standalone="yes"?>
<Relationships xmlns="http://schemas.openxmlformats.org/package/2006/relationships"><Relationship Id="rId1" Type="http://schemas.openxmlformats.org/officeDocument/2006/relationships/image" Target="../media/image5.jpeg"/></Relationships>
</file>

<file path=ppt/theme/_rels/theme16.xml.rels><?xml version="1.0" encoding="UTF-8" standalone="yes"?>
<Relationships xmlns="http://schemas.openxmlformats.org/package/2006/relationships"><Relationship Id="rId1" Type="http://schemas.openxmlformats.org/officeDocument/2006/relationships/image" Target="../media/image5.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24.xml.rels><?xml version="1.0" encoding="UTF-8" standalone="yes"?>
<Relationships xmlns="http://schemas.openxmlformats.org/package/2006/relationships"><Relationship Id="rId1" Type="http://schemas.openxmlformats.org/officeDocument/2006/relationships/image" Target="../media/image5.jpeg"/></Relationships>
</file>

<file path=ppt/theme/_rels/them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8.xml.rels><?xml version="1.0" encoding="UTF-8" standalone="yes"?>
<Relationships xmlns="http://schemas.openxmlformats.org/package/2006/relationships"><Relationship Id="rId1" Type="http://schemas.openxmlformats.org/officeDocument/2006/relationships/image" Target="../media/image5.jpeg"/></Relationships>
</file>

<file path=ppt/theme/_rels/theme9.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1.xml><?xml version="1.0" encoding="utf-8"?>
<a:theme xmlns:a="http://schemas.openxmlformats.org/drawingml/2006/main" name="4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3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5.xml><?xml version="1.0" encoding="utf-8"?>
<a:theme xmlns:a="http://schemas.openxmlformats.org/drawingml/2006/main" name="5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6.xml><?xml version="1.0" encoding="utf-8"?>
<a:theme xmlns:a="http://schemas.openxmlformats.org/drawingml/2006/main" name="6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1_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Introducing PowerPoint 2010">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0.xml><?xml version="1.0" encoding="utf-8"?>
<a:theme xmlns:a="http://schemas.openxmlformats.org/drawingml/2006/main" name="1_Introducing PowerPoint 2010">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4_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4.xml><?xml version="1.0" encoding="utf-8"?>
<a:theme xmlns:a="http://schemas.openxmlformats.org/drawingml/2006/main" name="7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5.xml><?xml version="1.0" encoding="utf-8"?>
<a:theme xmlns:a="http://schemas.openxmlformats.org/drawingml/2006/main" name="4_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2_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3_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6.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9.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55D282DFB66B44FB67D6963C6B14A33" ma:contentTypeVersion="1" ma:contentTypeDescription="Create a new document." ma:contentTypeScope="" ma:versionID="e011bcbc6e7b99449b31cec0779713ad">
  <xsd:schema xmlns:xsd="http://www.w3.org/2001/XMLSchema" xmlns:xs="http://www.w3.org/2001/XMLSchema" xmlns:p="http://schemas.microsoft.com/office/2006/metadata/properties" xmlns:ns2="15ef1fd0-dd4c-4675-baf2-4af685bb66d4" targetNamespace="http://schemas.microsoft.com/office/2006/metadata/properties" ma:root="true" ma:fieldsID="fc6ef0752720e319c196814299afcc2e" ns2:_="">
    <xsd:import namespace="15ef1fd0-dd4c-4675-baf2-4af685bb66d4"/>
    <xsd:element name="properties">
      <xsd:complexType>
        <xsd:sequence>
          <xsd:element name="documentManagement">
            <xsd:complexType>
              <xsd:all>
                <xsd:element ref="ns2: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ef1fd0-dd4c-4675-baf2-4af685bb66d4" elementFormDefault="qualified">
    <xsd:import namespace="http://schemas.microsoft.com/office/2006/documentManagement/types"/>
    <xsd:import namespace="http://schemas.microsoft.com/office/infopath/2007/PartnerControls"/>
    <xsd:element name="Date" ma:index="8" nillable="true" ma:displayName="Date"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ate xmlns="15ef1fd0-dd4c-4675-baf2-4af685bb66d4" xsi:nil="true"/>
  </documentManagement>
</p:properties>
</file>

<file path=customXml/itemProps1.xml><?xml version="1.0" encoding="utf-8"?>
<ds:datastoreItem xmlns:ds="http://schemas.openxmlformats.org/officeDocument/2006/customXml" ds:itemID="{74FE884D-8EF0-4814-A587-98AB871A1608}">
  <ds:schemaRefs>
    <ds:schemaRef ds:uri="http://schemas.microsoft.com/sharepoint/v3/contenttype/forms"/>
  </ds:schemaRefs>
</ds:datastoreItem>
</file>

<file path=customXml/itemProps2.xml><?xml version="1.0" encoding="utf-8"?>
<ds:datastoreItem xmlns:ds="http://schemas.openxmlformats.org/officeDocument/2006/customXml" ds:itemID="{235D2F27-0F95-4423-8460-8B12C79AE9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ef1fd0-dd4c-4675-baf2-4af685bb66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EA873A-C29E-42D3-85C7-B51FAF09A12A}">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5ef1fd0-dd4c-4675-baf2-4af685bb66d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2004:Templates:Presentations:Designs:Bold Stripes</Template>
  <TotalTime>56950</TotalTime>
  <Words>9103</Words>
  <Application>Microsoft Office PowerPoint</Application>
  <PresentationFormat>On-screen Show (4:3)</PresentationFormat>
  <Paragraphs>1740</Paragraphs>
  <Slides>179</Slides>
  <Notes>60</Notes>
  <HiddenSlides>7</HiddenSlides>
  <MMClips>2</MMClips>
  <ScaleCrop>false</ScaleCrop>
  <HeadingPairs>
    <vt:vector size="8" baseType="variant">
      <vt:variant>
        <vt:lpstr>Fonts Used</vt:lpstr>
      </vt:variant>
      <vt:variant>
        <vt:i4>19</vt:i4>
      </vt:variant>
      <vt:variant>
        <vt:lpstr>Theme</vt:lpstr>
      </vt:variant>
      <vt:variant>
        <vt:i4>26</vt:i4>
      </vt:variant>
      <vt:variant>
        <vt:lpstr>Embedded OLE Servers</vt:lpstr>
      </vt:variant>
      <vt:variant>
        <vt:i4>6</vt:i4>
      </vt:variant>
      <vt:variant>
        <vt:lpstr>Slide Titles</vt:lpstr>
      </vt:variant>
      <vt:variant>
        <vt:i4>179</vt:i4>
      </vt:variant>
    </vt:vector>
  </HeadingPairs>
  <TitlesOfParts>
    <vt:vector size="230" baseType="lpstr">
      <vt:lpstr>Arial</vt:lpstr>
      <vt:lpstr>Arial Black</vt:lpstr>
      <vt:lpstr>Arial Narrow</vt:lpstr>
      <vt:lpstr>Arial Unicode MS</vt:lpstr>
      <vt:lpstr>Calibri</vt:lpstr>
      <vt:lpstr>Cambria Math</vt:lpstr>
      <vt:lpstr>Comic Sans MS</vt:lpstr>
      <vt:lpstr>Constantia</vt:lpstr>
      <vt:lpstr>Georgia</vt:lpstr>
      <vt:lpstr>Helvetica</vt:lpstr>
      <vt:lpstr>Palatino</vt:lpstr>
      <vt:lpstr>Stylus BT</vt:lpstr>
      <vt:lpstr>Symbol</vt:lpstr>
      <vt:lpstr>Tahoma</vt:lpstr>
      <vt:lpstr>Times New Roman</vt:lpstr>
      <vt:lpstr>UniversLTStd-LightCnObl</vt:lpstr>
      <vt:lpstr>Verdana</vt:lpstr>
      <vt:lpstr>Wingdings</vt:lpstr>
      <vt:lpstr>Wingdings 2</vt:lpstr>
      <vt:lpstr>Office Theme</vt:lpstr>
      <vt:lpstr>Median</vt:lpstr>
      <vt:lpstr>1_Median</vt:lpstr>
      <vt:lpstr>2_Median</vt:lpstr>
      <vt:lpstr>3_Median</vt:lpstr>
      <vt:lpstr>Textured</vt:lpstr>
      <vt:lpstr>1_Office Theme</vt:lpstr>
      <vt:lpstr>Flow</vt:lpstr>
      <vt:lpstr>1_Flow</vt:lpstr>
      <vt:lpstr>2_Flow</vt:lpstr>
      <vt:lpstr>4_Flow</vt:lpstr>
      <vt:lpstr>3_Office Theme</vt:lpstr>
      <vt:lpstr>4_Office Theme</vt:lpstr>
      <vt:lpstr>3_Flow</vt:lpstr>
      <vt:lpstr>5_Flow</vt:lpstr>
      <vt:lpstr>6_Flow</vt:lpstr>
      <vt:lpstr>5_Office Theme</vt:lpstr>
      <vt:lpstr>1_Textured</vt:lpstr>
      <vt:lpstr>Introducing PowerPoint 2010</vt:lpstr>
      <vt:lpstr>1_Introducing PowerPoint 2010</vt:lpstr>
      <vt:lpstr>6_Office Theme</vt:lpstr>
      <vt:lpstr>7_Office Theme</vt:lpstr>
      <vt:lpstr>4_Median</vt:lpstr>
      <vt:lpstr>7_Flow</vt:lpstr>
      <vt:lpstr>4_Textured</vt:lpstr>
      <vt:lpstr>2_Office Theme</vt:lpstr>
      <vt:lpstr>Designer Drawing</vt:lpstr>
      <vt:lpstr>Equation</vt:lpstr>
      <vt:lpstr>PHOTO-PAINT</vt:lpstr>
      <vt:lpstr>Graph</vt:lpstr>
      <vt:lpstr>Chart</vt:lpstr>
      <vt:lpstr>Clip</vt:lpstr>
      <vt:lpstr>PowerPoint Presentation</vt:lpstr>
      <vt:lpstr>Content</vt:lpstr>
      <vt:lpstr>CERN - CONSEIL EUROPÉEN POUR LA RECHERCHE NUCLÉAIRE  </vt:lpstr>
      <vt:lpstr>PowerPoint Presentation</vt:lpstr>
      <vt:lpstr>CERN’s main accelerator chain</vt:lpstr>
      <vt:lpstr>PowerPoint Presentation</vt:lpstr>
      <vt:lpstr>PowerPoint Presentation</vt:lpstr>
      <vt:lpstr>PowerPoint Presentation</vt:lpstr>
      <vt:lpstr>PowerPoint Presentation</vt:lpstr>
      <vt:lpstr>PowerPoint Presentation</vt:lpstr>
      <vt:lpstr>High speed camera catching the beam impact </vt:lpstr>
      <vt:lpstr>Most important quantities used in Radiation Protection </vt:lpstr>
      <vt:lpstr>Absorbed dose</vt:lpstr>
      <vt:lpstr>Equivalent dose in an organ or tissue, HT</vt:lpstr>
      <vt:lpstr>Effective dose, E</vt:lpstr>
      <vt:lpstr>Ambient-dose-equivalent, H*(10)</vt:lpstr>
      <vt:lpstr>Radiation Fields around High Energy Accelerators</vt:lpstr>
      <vt:lpstr>Radiation Fields around High Energy Accelerators</vt:lpstr>
      <vt:lpstr>Prompt Ionising Radiation</vt:lpstr>
      <vt:lpstr>PowerPoint Presentation</vt:lpstr>
      <vt:lpstr>What happens when a 120 GeV proton impacts? Hadronic cascade</vt:lpstr>
      <vt:lpstr>What happens when a 120 GeV proton impacts? Full cascade</vt:lpstr>
      <vt:lpstr>Ionizing particles on matter: Impact and consequences </vt:lpstr>
      <vt:lpstr>PowerPoint Presentation</vt:lpstr>
      <vt:lpstr>Dose to people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BIRD'S EYE VIEW OF THE ALL-PARTICLE CR SPECTRUM</vt:lpstr>
      <vt:lpstr>Interesting effects at such high energies (assuming particle was a proton)</vt:lpstr>
      <vt:lpstr>PowerPoint Presentation</vt:lpstr>
      <vt:lpstr>PowerPoint Presentation</vt:lpstr>
      <vt:lpstr>PowerPoint Presentation</vt:lpstr>
      <vt:lpstr>Aging of organic materials like insulations </vt:lpstr>
      <vt:lpstr>Examples for radiation damage Resin used for magnet coil insulation </vt:lpstr>
      <vt:lpstr>PowerPoint Presentation</vt:lpstr>
      <vt:lpstr>PowerPoint Presentation</vt:lpstr>
      <vt:lpstr>PowerPoint Presentation</vt:lpstr>
      <vt:lpstr>PowerPoint Presentation</vt:lpstr>
      <vt:lpstr>Radioactivity</vt:lpstr>
      <vt:lpstr>What is radioactivity?</vt:lpstr>
      <vt:lpstr>PowerPoint Presentation</vt:lpstr>
      <vt:lpstr>Radiation types emitted by radioactivity</vt:lpstr>
      <vt:lpstr>Radioactive decay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Calculation procedures to forecast activation and dose rates in high-energy accelerators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Radiation Protection at CERN:  Mandate</vt:lpstr>
      <vt:lpstr>Some Key Figures…</vt:lpstr>
      <vt:lpstr>PowerPoint Presentation</vt:lpstr>
      <vt:lpstr>CERN’s Radiation Protection Regulation</vt:lpstr>
      <vt:lpstr>PowerPoint Presentation</vt:lpstr>
      <vt:lpstr>History of Radiation Protection</vt:lpstr>
      <vt:lpstr>Dose Limits</vt:lpstr>
      <vt:lpstr>CERN’s Dose Objectives </vt:lpstr>
      <vt:lpstr>Dosimetry, Operational Radiation Protection and Radiation Monitoring  </vt:lpstr>
      <vt:lpstr>Individual Dosimetry</vt:lpstr>
      <vt:lpstr>Collective Personal Dose Equivalent Summary over 25 years</vt:lpstr>
      <vt:lpstr>Operational Radiation Protection</vt:lpstr>
      <vt:lpstr>Radiation Monitoring</vt:lpstr>
      <vt:lpstr>PowerPoint Presentation</vt:lpstr>
      <vt:lpstr>Area classification: LHC - 2010</vt:lpstr>
      <vt:lpstr>LHC - 2011</vt:lpstr>
      <vt:lpstr>LHC - 2012</vt:lpstr>
      <vt:lpstr>LHC during LS1</vt:lpstr>
      <vt:lpstr>Radioactive waste: treatment and elimination</vt:lpstr>
      <vt:lpstr>ALARA at CERN</vt:lpstr>
      <vt:lpstr>ALARA</vt:lpstr>
      <vt:lpstr>ALARA example 1:  SPS-LSS1 cabling and dump shielding wall design (ALARA III) </vt:lpstr>
      <vt:lpstr>PowerPoint Presentation</vt:lpstr>
      <vt:lpstr>PowerPoint Presentation</vt:lpstr>
      <vt:lpstr>PowerPoint Presentation</vt:lpstr>
      <vt:lpstr>PowerPoint Presentation</vt:lpstr>
      <vt:lpstr>Removal of  highly radioactive blocks being located in a former SPS target area</vt:lpstr>
      <vt:lpstr>PowerPoint Presentation</vt:lpstr>
      <vt:lpstr>CNGS Horn und Reflector Repair</vt:lpstr>
      <vt:lpstr>Radiation detector systems used to measure mixed radiation fields at workplaces</vt:lpstr>
      <vt:lpstr>Goal of this chapter</vt:lpstr>
      <vt:lpstr>PowerPoint Presentation</vt:lpstr>
      <vt:lpstr>PowerPoint Presentation</vt:lpstr>
      <vt:lpstr>PowerPoint Presentation</vt:lpstr>
      <vt:lpstr>IG5 -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Motivation</vt:lpstr>
      <vt:lpstr>PowerPoint Presentation</vt:lpstr>
      <vt:lpstr>PowerPoint Presentation</vt:lpstr>
      <vt:lpstr>PowerPoint Presentation</vt:lpstr>
      <vt:lpstr>PowerPoint Presentation</vt:lpstr>
      <vt:lpstr>IG5 - Geometry</vt:lpstr>
      <vt:lpstr>Way 1 (indirect approach)</vt:lpstr>
      <vt:lpstr>A) Simulation of Response Fuctions</vt:lpstr>
      <vt:lpstr>Response to var. particles (RF for Ar)</vt:lpstr>
      <vt:lpstr>PowerPoint Presentation</vt:lpstr>
      <vt:lpstr>B) Particle fluence at detector position (CT6/T10)</vt:lpstr>
      <vt:lpstr>PowerPoint Presentation</vt:lpstr>
      <vt:lpstr>Convolution between fluence and response functions (CT6/T10)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MC based calibration</vt:lpstr>
      <vt:lpstr>PowerPoint Presentation</vt:lpstr>
      <vt:lpstr>ActiWiz Nuclide inventory optimization in accelerators</vt:lpstr>
      <vt:lpstr>Motivation for optimization of nuclear inventories of materials placed in accelerators</vt:lpstr>
      <vt:lpstr>Strategy to develop a tool allowing an optimization of nuclear inventories</vt:lpstr>
      <vt:lpstr>Categorization of the radiation environments</vt:lpstr>
      <vt:lpstr>ActiWiz – program interface</vt:lpstr>
      <vt:lpstr>Main output of ActiWiz: Material categorization</vt:lpstr>
      <vt:lpstr>Secondary output of ActiWiz:  RP quantities Example</vt:lpstr>
      <vt:lpstr>Some relevant units for radiation protection and radiation physics </vt:lpstr>
      <vt:lpstr>Quantities discussed</vt:lpstr>
      <vt:lpstr>FLUX (g: Fluß)</vt:lpstr>
      <vt:lpstr>Fluence (Flußdichte) </vt:lpstr>
      <vt:lpstr>Average fluence on a surface</vt:lpstr>
      <vt:lpstr>Differential fluence</vt:lpstr>
      <vt:lpstr>Different ways to display differential fluence</vt:lpstr>
      <vt:lpstr>ϕ_E  dϕ/(d(ln E/E_0 )) </vt:lpstr>
      <vt:lpstr>Current</vt:lpstr>
      <vt:lpstr>Fluence rate or Flux density</vt:lpstr>
      <vt:lpstr>Kerma (K)</vt:lpstr>
      <vt:lpstr>Absorbed dose</vt:lpstr>
      <vt:lpstr>Equivalent dose in an organ or tissue, HT</vt:lpstr>
      <vt:lpstr>Effective dose, E</vt:lpstr>
      <vt:lpstr>Ambient-dose-equivalent, H*(10)</vt:lpstr>
      <vt:lpstr>Cross section</vt:lpstr>
      <vt:lpstr>Surface density (Flaechendichte) </vt:lpstr>
      <vt:lpstr>Activity</vt:lpstr>
      <vt:lpstr>Particle momentum versus particle energy</vt:lpstr>
    </vt:vector>
  </TitlesOfParts>
  <Company>ETH Zürich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Felicitas Pauss</dc:creator>
  <cp:lastModifiedBy>Helmut Vincke</cp:lastModifiedBy>
  <cp:revision>786</cp:revision>
  <cp:lastPrinted>2012-11-24T11:09:32Z</cp:lastPrinted>
  <dcterms:created xsi:type="dcterms:W3CDTF">2009-03-31T09:12:55Z</dcterms:created>
  <dcterms:modified xsi:type="dcterms:W3CDTF">2021-01-25T11:57:59Z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0x010100755D282DFB66B44FB67D6963C6B14A33</vt:lpwstr>
  </property>
</Properties>
</file>