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53" r:id="rId2"/>
    <p:sldId id="394" r:id="rId3"/>
    <p:sldId id="393" r:id="rId4"/>
    <p:sldId id="398" r:id="rId5"/>
    <p:sldId id="404" r:id="rId6"/>
    <p:sldId id="401" r:id="rId7"/>
    <p:sldId id="402" r:id="rId8"/>
    <p:sldId id="403" r:id="rId9"/>
    <p:sldId id="395" r:id="rId10"/>
    <p:sldId id="397" r:id="rId11"/>
    <p:sldId id="400" r:id="rId12"/>
    <p:sldId id="396" r:id="rId13"/>
    <p:sldId id="399" r:id="rId14"/>
    <p:sldId id="376" r:id="rId15"/>
    <p:sldId id="405" r:id="rId16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bg2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bg2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bg2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bg2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bg2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bg2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bg2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bg2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bg2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F7BE31"/>
    <a:srgbClr val="E1A309"/>
    <a:srgbClr val="008000"/>
    <a:srgbClr val="F64B16"/>
    <a:srgbClr val="F8C74E"/>
    <a:srgbClr val="FBE2A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43" autoAdjust="0"/>
    <p:restoredTop sz="91292" autoAdjust="0"/>
  </p:normalViewPr>
  <p:slideViewPr>
    <p:cSldViewPr snapToGrid="0">
      <p:cViewPr>
        <p:scale>
          <a:sx n="80" d="100"/>
          <a:sy n="80" d="100"/>
        </p:scale>
        <p:origin x="-859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907" y="-71"/>
      </p:cViewPr>
      <p:guideLst>
        <p:guide orient="horz" pos="3104"/>
        <p:guide pos="2116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Global PM Events in 2009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CC66"/>
            </a:solidFill>
          </c:spPr>
          <c:cat>
            <c:numRef>
              <c:f>Sheet1!$A$2:$A$29</c:f>
              <c:numCache>
                <c:formatCode>dd\-mmm\-yy</c:formatCode>
                <c:ptCount val="28"/>
                <c:pt idx="0">
                  <c:v>40136</c:v>
                </c:pt>
                <c:pt idx="1">
                  <c:v>40137</c:v>
                </c:pt>
                <c:pt idx="2">
                  <c:v>40138</c:v>
                </c:pt>
                <c:pt idx="3">
                  <c:v>40139</c:v>
                </c:pt>
                <c:pt idx="4">
                  <c:v>40140</c:v>
                </c:pt>
                <c:pt idx="5">
                  <c:v>40141</c:v>
                </c:pt>
                <c:pt idx="6">
                  <c:v>40142</c:v>
                </c:pt>
                <c:pt idx="7">
                  <c:v>40143</c:v>
                </c:pt>
                <c:pt idx="8">
                  <c:v>40144</c:v>
                </c:pt>
                <c:pt idx="9">
                  <c:v>40145</c:v>
                </c:pt>
                <c:pt idx="10">
                  <c:v>40146</c:v>
                </c:pt>
                <c:pt idx="11">
                  <c:v>40147</c:v>
                </c:pt>
                <c:pt idx="12">
                  <c:v>40148</c:v>
                </c:pt>
                <c:pt idx="13">
                  <c:v>40149</c:v>
                </c:pt>
                <c:pt idx="14">
                  <c:v>40150</c:v>
                </c:pt>
                <c:pt idx="15">
                  <c:v>40151</c:v>
                </c:pt>
                <c:pt idx="16">
                  <c:v>40152</c:v>
                </c:pt>
                <c:pt idx="17">
                  <c:v>40153</c:v>
                </c:pt>
                <c:pt idx="18">
                  <c:v>40154</c:v>
                </c:pt>
                <c:pt idx="19">
                  <c:v>40155</c:v>
                </c:pt>
                <c:pt idx="20">
                  <c:v>40156</c:v>
                </c:pt>
                <c:pt idx="21">
                  <c:v>40157</c:v>
                </c:pt>
                <c:pt idx="22">
                  <c:v>40158</c:v>
                </c:pt>
                <c:pt idx="23">
                  <c:v>40159</c:v>
                </c:pt>
                <c:pt idx="24">
                  <c:v>40160</c:v>
                </c:pt>
                <c:pt idx="25">
                  <c:v>40161</c:v>
                </c:pt>
                <c:pt idx="26">
                  <c:v>40162</c:v>
                </c:pt>
                <c:pt idx="27">
                  <c:v>40163</c:v>
                </c:pt>
              </c:numCache>
            </c:numRef>
          </c:cat>
          <c:val>
            <c:numRef>
              <c:f>Sheet1!$B$2:$B$29</c:f>
              <c:numCache>
                <c:formatCode>General</c:formatCode>
                <c:ptCount val="28"/>
                <c:pt idx="0">
                  <c:v>16</c:v>
                </c:pt>
                <c:pt idx="1">
                  <c:v>10</c:v>
                </c:pt>
                <c:pt idx="2">
                  <c:v>3</c:v>
                </c:pt>
                <c:pt idx="3">
                  <c:v>12</c:v>
                </c:pt>
                <c:pt idx="4">
                  <c:v>16</c:v>
                </c:pt>
                <c:pt idx="5">
                  <c:v>4</c:v>
                </c:pt>
                <c:pt idx="6">
                  <c:v>10</c:v>
                </c:pt>
                <c:pt idx="7">
                  <c:v>14</c:v>
                </c:pt>
                <c:pt idx="8">
                  <c:v>2</c:v>
                </c:pt>
                <c:pt idx="9">
                  <c:v>24</c:v>
                </c:pt>
                <c:pt idx="10">
                  <c:v>31</c:v>
                </c:pt>
                <c:pt idx="11">
                  <c:v>11</c:v>
                </c:pt>
                <c:pt idx="12">
                  <c:v>37</c:v>
                </c:pt>
                <c:pt idx="13">
                  <c:v>8</c:v>
                </c:pt>
                <c:pt idx="14">
                  <c:v>15</c:v>
                </c:pt>
                <c:pt idx="15">
                  <c:v>6</c:v>
                </c:pt>
                <c:pt idx="16">
                  <c:v>11</c:v>
                </c:pt>
                <c:pt idx="17">
                  <c:v>6</c:v>
                </c:pt>
                <c:pt idx="18">
                  <c:v>2</c:v>
                </c:pt>
                <c:pt idx="19">
                  <c:v>9</c:v>
                </c:pt>
                <c:pt idx="20">
                  <c:v>9</c:v>
                </c:pt>
                <c:pt idx="21">
                  <c:v>24</c:v>
                </c:pt>
                <c:pt idx="22">
                  <c:v>6</c:v>
                </c:pt>
                <c:pt idx="23">
                  <c:v>6</c:v>
                </c:pt>
                <c:pt idx="24">
                  <c:v>3</c:v>
                </c:pt>
                <c:pt idx="25">
                  <c:v>6</c:v>
                </c:pt>
                <c:pt idx="26">
                  <c:v>11</c:v>
                </c:pt>
                <c:pt idx="27">
                  <c:v>5</c:v>
                </c:pt>
              </c:numCache>
            </c:numRef>
          </c:val>
        </c:ser>
        <c:gapWidth val="0"/>
        <c:gapDepth val="0"/>
        <c:shape val="box"/>
        <c:axId val="69776512"/>
        <c:axId val="69778048"/>
        <c:axId val="0"/>
      </c:bar3DChart>
      <c:dateAx>
        <c:axId val="69776512"/>
        <c:scaling>
          <c:orientation val="minMax"/>
        </c:scaling>
        <c:axPos val="b"/>
        <c:numFmt formatCode="dd\-mmm\-yy" sourceLinked="1"/>
        <c:maj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69778048"/>
        <c:crosses val="autoZero"/>
        <c:auto val="1"/>
        <c:lblOffset val="100"/>
      </c:dateAx>
      <c:valAx>
        <c:axId val="69778048"/>
        <c:scaling>
          <c:orientation val="minMax"/>
        </c:scaling>
        <c:axPos val="l"/>
        <c:numFmt formatCode="General" sourceLinked="1"/>
        <c:tickLblPos val="nextTo"/>
        <c:crossAx val="69776512"/>
        <c:crosses val="autoZero"/>
        <c:crossBetween val="between"/>
      </c:valAx>
    </c:plotArea>
    <c:plotVisOnly val="1"/>
  </c:chart>
  <c:txPr>
    <a:bodyPr/>
    <a:lstStyle/>
    <a:p>
      <a:pPr>
        <a:defRPr sz="1800">
          <a:solidFill>
            <a:schemeClr val="tx1"/>
          </a:solidFill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sz="1600" dirty="0"/>
              <a:t>Global PM Events in 2010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CC66"/>
            </a:solidFill>
          </c:spPr>
          <c:cat>
            <c:numRef>
              <c:f>Sheet1!$A$30:$A$129</c:f>
              <c:numCache>
                <c:formatCode>dd\-mmm\-yy</c:formatCode>
                <c:ptCount val="100"/>
                <c:pt idx="0">
                  <c:v>40230</c:v>
                </c:pt>
                <c:pt idx="1">
                  <c:v>40234</c:v>
                </c:pt>
                <c:pt idx="2">
                  <c:v>40235</c:v>
                </c:pt>
                <c:pt idx="3">
                  <c:v>40236</c:v>
                </c:pt>
                <c:pt idx="4">
                  <c:v>40237</c:v>
                </c:pt>
                <c:pt idx="5">
                  <c:v>40238</c:v>
                </c:pt>
                <c:pt idx="6">
                  <c:v>40239</c:v>
                </c:pt>
                <c:pt idx="7">
                  <c:v>40240</c:v>
                </c:pt>
                <c:pt idx="8">
                  <c:v>40241</c:v>
                </c:pt>
                <c:pt idx="9">
                  <c:v>40242</c:v>
                </c:pt>
                <c:pt idx="10">
                  <c:v>40243</c:v>
                </c:pt>
                <c:pt idx="11">
                  <c:v>40244</c:v>
                </c:pt>
                <c:pt idx="12">
                  <c:v>40245</c:v>
                </c:pt>
                <c:pt idx="13">
                  <c:v>40246</c:v>
                </c:pt>
                <c:pt idx="14">
                  <c:v>40247</c:v>
                </c:pt>
                <c:pt idx="15">
                  <c:v>40248</c:v>
                </c:pt>
                <c:pt idx="16">
                  <c:v>40249</c:v>
                </c:pt>
                <c:pt idx="17">
                  <c:v>40250</c:v>
                </c:pt>
                <c:pt idx="18">
                  <c:v>40251</c:v>
                </c:pt>
                <c:pt idx="19">
                  <c:v>40252</c:v>
                </c:pt>
                <c:pt idx="20">
                  <c:v>40255</c:v>
                </c:pt>
                <c:pt idx="21">
                  <c:v>40256</c:v>
                </c:pt>
                <c:pt idx="22">
                  <c:v>40257</c:v>
                </c:pt>
                <c:pt idx="23">
                  <c:v>40258</c:v>
                </c:pt>
                <c:pt idx="24">
                  <c:v>40259</c:v>
                </c:pt>
                <c:pt idx="25">
                  <c:v>40260</c:v>
                </c:pt>
                <c:pt idx="26">
                  <c:v>40261</c:v>
                </c:pt>
                <c:pt idx="27">
                  <c:v>40262</c:v>
                </c:pt>
                <c:pt idx="28">
                  <c:v>40263</c:v>
                </c:pt>
                <c:pt idx="29">
                  <c:v>40264</c:v>
                </c:pt>
                <c:pt idx="30">
                  <c:v>40265</c:v>
                </c:pt>
                <c:pt idx="31">
                  <c:v>40266</c:v>
                </c:pt>
                <c:pt idx="32">
                  <c:v>40267</c:v>
                </c:pt>
                <c:pt idx="33">
                  <c:v>40268</c:v>
                </c:pt>
                <c:pt idx="34">
                  <c:v>40269</c:v>
                </c:pt>
                <c:pt idx="35">
                  <c:v>40270</c:v>
                </c:pt>
                <c:pt idx="36">
                  <c:v>40271</c:v>
                </c:pt>
                <c:pt idx="37">
                  <c:v>40272</c:v>
                </c:pt>
                <c:pt idx="38">
                  <c:v>40273</c:v>
                </c:pt>
                <c:pt idx="39">
                  <c:v>40274</c:v>
                </c:pt>
                <c:pt idx="40">
                  <c:v>40275</c:v>
                </c:pt>
                <c:pt idx="41">
                  <c:v>40277</c:v>
                </c:pt>
                <c:pt idx="42">
                  <c:v>40278</c:v>
                </c:pt>
                <c:pt idx="43">
                  <c:v>40279</c:v>
                </c:pt>
                <c:pt idx="44">
                  <c:v>40280</c:v>
                </c:pt>
                <c:pt idx="45">
                  <c:v>40281</c:v>
                </c:pt>
                <c:pt idx="46">
                  <c:v>40282</c:v>
                </c:pt>
                <c:pt idx="47">
                  <c:v>40283</c:v>
                </c:pt>
                <c:pt idx="48">
                  <c:v>40284</c:v>
                </c:pt>
                <c:pt idx="49">
                  <c:v>40285</c:v>
                </c:pt>
                <c:pt idx="50">
                  <c:v>40286</c:v>
                </c:pt>
                <c:pt idx="51">
                  <c:v>40287</c:v>
                </c:pt>
                <c:pt idx="52">
                  <c:v>40288</c:v>
                </c:pt>
                <c:pt idx="53">
                  <c:v>40289</c:v>
                </c:pt>
                <c:pt idx="54">
                  <c:v>40290</c:v>
                </c:pt>
                <c:pt idx="55">
                  <c:v>40291</c:v>
                </c:pt>
                <c:pt idx="56">
                  <c:v>40292</c:v>
                </c:pt>
                <c:pt idx="57">
                  <c:v>40294</c:v>
                </c:pt>
                <c:pt idx="58">
                  <c:v>40297</c:v>
                </c:pt>
                <c:pt idx="59">
                  <c:v>40298</c:v>
                </c:pt>
                <c:pt idx="60">
                  <c:v>40299</c:v>
                </c:pt>
                <c:pt idx="61">
                  <c:v>40300</c:v>
                </c:pt>
                <c:pt idx="62">
                  <c:v>40301</c:v>
                </c:pt>
                <c:pt idx="63">
                  <c:v>40302</c:v>
                </c:pt>
                <c:pt idx="64">
                  <c:v>40303</c:v>
                </c:pt>
                <c:pt idx="65">
                  <c:v>40304</c:v>
                </c:pt>
                <c:pt idx="66">
                  <c:v>40305</c:v>
                </c:pt>
                <c:pt idx="67">
                  <c:v>40306</c:v>
                </c:pt>
                <c:pt idx="68">
                  <c:v>40308</c:v>
                </c:pt>
                <c:pt idx="69">
                  <c:v>40310</c:v>
                </c:pt>
                <c:pt idx="70">
                  <c:v>40311</c:v>
                </c:pt>
                <c:pt idx="71">
                  <c:v>40312</c:v>
                </c:pt>
                <c:pt idx="72">
                  <c:v>40313</c:v>
                </c:pt>
                <c:pt idx="73">
                  <c:v>40314</c:v>
                </c:pt>
                <c:pt idx="74">
                  <c:v>40315</c:v>
                </c:pt>
                <c:pt idx="75">
                  <c:v>40316</c:v>
                </c:pt>
                <c:pt idx="76">
                  <c:v>40317</c:v>
                </c:pt>
                <c:pt idx="77">
                  <c:v>40318</c:v>
                </c:pt>
                <c:pt idx="78">
                  <c:v>40319</c:v>
                </c:pt>
                <c:pt idx="79">
                  <c:v>40320</c:v>
                </c:pt>
                <c:pt idx="80">
                  <c:v>40321</c:v>
                </c:pt>
                <c:pt idx="81">
                  <c:v>40322</c:v>
                </c:pt>
                <c:pt idx="82">
                  <c:v>40323</c:v>
                </c:pt>
                <c:pt idx="83">
                  <c:v>40324</c:v>
                </c:pt>
                <c:pt idx="84">
                  <c:v>40325</c:v>
                </c:pt>
                <c:pt idx="85">
                  <c:v>40326</c:v>
                </c:pt>
                <c:pt idx="86">
                  <c:v>40333</c:v>
                </c:pt>
                <c:pt idx="87">
                  <c:v>40334</c:v>
                </c:pt>
                <c:pt idx="88">
                  <c:v>40335</c:v>
                </c:pt>
                <c:pt idx="89">
                  <c:v>40336</c:v>
                </c:pt>
                <c:pt idx="90">
                  <c:v>40337</c:v>
                </c:pt>
                <c:pt idx="91">
                  <c:v>40338</c:v>
                </c:pt>
                <c:pt idx="92">
                  <c:v>40339</c:v>
                </c:pt>
                <c:pt idx="93">
                  <c:v>40340</c:v>
                </c:pt>
                <c:pt idx="94">
                  <c:v>40341</c:v>
                </c:pt>
                <c:pt idx="95">
                  <c:v>40342</c:v>
                </c:pt>
                <c:pt idx="96">
                  <c:v>40343</c:v>
                </c:pt>
                <c:pt idx="97">
                  <c:v>40344</c:v>
                </c:pt>
                <c:pt idx="98">
                  <c:v>40345</c:v>
                </c:pt>
                <c:pt idx="99">
                  <c:v>40346</c:v>
                </c:pt>
              </c:numCache>
            </c:numRef>
          </c:cat>
          <c:val>
            <c:numRef>
              <c:f>Sheet1!$B$30:$B$129</c:f>
              <c:numCache>
                <c:formatCode>General</c:formatCode>
                <c:ptCount val="100"/>
                <c:pt idx="0">
                  <c:v>1</c:v>
                </c:pt>
                <c:pt idx="1">
                  <c:v>8</c:v>
                </c:pt>
                <c:pt idx="2">
                  <c:v>2</c:v>
                </c:pt>
                <c:pt idx="3">
                  <c:v>1</c:v>
                </c:pt>
                <c:pt idx="4">
                  <c:v>43</c:v>
                </c:pt>
                <c:pt idx="5">
                  <c:v>1</c:v>
                </c:pt>
                <c:pt idx="6">
                  <c:v>6</c:v>
                </c:pt>
                <c:pt idx="7">
                  <c:v>7</c:v>
                </c:pt>
                <c:pt idx="8">
                  <c:v>2</c:v>
                </c:pt>
                <c:pt idx="9">
                  <c:v>5</c:v>
                </c:pt>
                <c:pt idx="10">
                  <c:v>2</c:v>
                </c:pt>
                <c:pt idx="11">
                  <c:v>5</c:v>
                </c:pt>
                <c:pt idx="12">
                  <c:v>8</c:v>
                </c:pt>
                <c:pt idx="13">
                  <c:v>5</c:v>
                </c:pt>
                <c:pt idx="14">
                  <c:v>21</c:v>
                </c:pt>
                <c:pt idx="15">
                  <c:v>3</c:v>
                </c:pt>
                <c:pt idx="16">
                  <c:v>1</c:v>
                </c:pt>
                <c:pt idx="17">
                  <c:v>17</c:v>
                </c:pt>
                <c:pt idx="18">
                  <c:v>12</c:v>
                </c:pt>
                <c:pt idx="19">
                  <c:v>4</c:v>
                </c:pt>
                <c:pt idx="20">
                  <c:v>3</c:v>
                </c:pt>
                <c:pt idx="21">
                  <c:v>10</c:v>
                </c:pt>
                <c:pt idx="22">
                  <c:v>10</c:v>
                </c:pt>
                <c:pt idx="23">
                  <c:v>8</c:v>
                </c:pt>
                <c:pt idx="24">
                  <c:v>7</c:v>
                </c:pt>
                <c:pt idx="25">
                  <c:v>7</c:v>
                </c:pt>
                <c:pt idx="26">
                  <c:v>6</c:v>
                </c:pt>
                <c:pt idx="27">
                  <c:v>4</c:v>
                </c:pt>
                <c:pt idx="28">
                  <c:v>5</c:v>
                </c:pt>
                <c:pt idx="29">
                  <c:v>1</c:v>
                </c:pt>
                <c:pt idx="30">
                  <c:v>3</c:v>
                </c:pt>
                <c:pt idx="31">
                  <c:v>6</c:v>
                </c:pt>
                <c:pt idx="32">
                  <c:v>4</c:v>
                </c:pt>
                <c:pt idx="33">
                  <c:v>6</c:v>
                </c:pt>
                <c:pt idx="34">
                  <c:v>3</c:v>
                </c:pt>
                <c:pt idx="35">
                  <c:v>2</c:v>
                </c:pt>
                <c:pt idx="36">
                  <c:v>8</c:v>
                </c:pt>
                <c:pt idx="37">
                  <c:v>1</c:v>
                </c:pt>
                <c:pt idx="38">
                  <c:v>1</c:v>
                </c:pt>
                <c:pt idx="39">
                  <c:v>2</c:v>
                </c:pt>
                <c:pt idx="40">
                  <c:v>4</c:v>
                </c:pt>
                <c:pt idx="41">
                  <c:v>10</c:v>
                </c:pt>
                <c:pt idx="42">
                  <c:v>1</c:v>
                </c:pt>
                <c:pt idx="43">
                  <c:v>8</c:v>
                </c:pt>
                <c:pt idx="44">
                  <c:v>2</c:v>
                </c:pt>
                <c:pt idx="45">
                  <c:v>2</c:v>
                </c:pt>
                <c:pt idx="46">
                  <c:v>4</c:v>
                </c:pt>
                <c:pt idx="47">
                  <c:v>8</c:v>
                </c:pt>
                <c:pt idx="48">
                  <c:v>6</c:v>
                </c:pt>
                <c:pt idx="49">
                  <c:v>2</c:v>
                </c:pt>
                <c:pt idx="50">
                  <c:v>6</c:v>
                </c:pt>
                <c:pt idx="51">
                  <c:v>8</c:v>
                </c:pt>
                <c:pt idx="52">
                  <c:v>3</c:v>
                </c:pt>
                <c:pt idx="53">
                  <c:v>3</c:v>
                </c:pt>
                <c:pt idx="54">
                  <c:v>7</c:v>
                </c:pt>
                <c:pt idx="55">
                  <c:v>4</c:v>
                </c:pt>
                <c:pt idx="56">
                  <c:v>1</c:v>
                </c:pt>
                <c:pt idx="57">
                  <c:v>1</c:v>
                </c:pt>
                <c:pt idx="58">
                  <c:v>11</c:v>
                </c:pt>
                <c:pt idx="59">
                  <c:v>14</c:v>
                </c:pt>
                <c:pt idx="60">
                  <c:v>7</c:v>
                </c:pt>
                <c:pt idx="61">
                  <c:v>6</c:v>
                </c:pt>
                <c:pt idx="62">
                  <c:v>4</c:v>
                </c:pt>
                <c:pt idx="63">
                  <c:v>5</c:v>
                </c:pt>
                <c:pt idx="64">
                  <c:v>8</c:v>
                </c:pt>
                <c:pt idx="65">
                  <c:v>4</c:v>
                </c:pt>
                <c:pt idx="66">
                  <c:v>18</c:v>
                </c:pt>
                <c:pt idx="67">
                  <c:v>4</c:v>
                </c:pt>
                <c:pt idx="68">
                  <c:v>3</c:v>
                </c:pt>
                <c:pt idx="69">
                  <c:v>6</c:v>
                </c:pt>
                <c:pt idx="70">
                  <c:v>3</c:v>
                </c:pt>
                <c:pt idx="71">
                  <c:v>2</c:v>
                </c:pt>
                <c:pt idx="72">
                  <c:v>2</c:v>
                </c:pt>
                <c:pt idx="73">
                  <c:v>5</c:v>
                </c:pt>
                <c:pt idx="74">
                  <c:v>4</c:v>
                </c:pt>
                <c:pt idx="75">
                  <c:v>4</c:v>
                </c:pt>
                <c:pt idx="76">
                  <c:v>4</c:v>
                </c:pt>
                <c:pt idx="77">
                  <c:v>3</c:v>
                </c:pt>
                <c:pt idx="78">
                  <c:v>8</c:v>
                </c:pt>
                <c:pt idx="79">
                  <c:v>1</c:v>
                </c:pt>
                <c:pt idx="80">
                  <c:v>2</c:v>
                </c:pt>
                <c:pt idx="81">
                  <c:v>6</c:v>
                </c:pt>
                <c:pt idx="82">
                  <c:v>1</c:v>
                </c:pt>
                <c:pt idx="83">
                  <c:v>5</c:v>
                </c:pt>
                <c:pt idx="84">
                  <c:v>5</c:v>
                </c:pt>
                <c:pt idx="85">
                  <c:v>1</c:v>
                </c:pt>
                <c:pt idx="86">
                  <c:v>11</c:v>
                </c:pt>
                <c:pt idx="87">
                  <c:v>9</c:v>
                </c:pt>
                <c:pt idx="88">
                  <c:v>3</c:v>
                </c:pt>
                <c:pt idx="89">
                  <c:v>4</c:v>
                </c:pt>
                <c:pt idx="90">
                  <c:v>8</c:v>
                </c:pt>
                <c:pt idx="91">
                  <c:v>1</c:v>
                </c:pt>
                <c:pt idx="92">
                  <c:v>2</c:v>
                </c:pt>
                <c:pt idx="93">
                  <c:v>1</c:v>
                </c:pt>
                <c:pt idx="94">
                  <c:v>4</c:v>
                </c:pt>
                <c:pt idx="95">
                  <c:v>3</c:v>
                </c:pt>
                <c:pt idx="96">
                  <c:v>4</c:v>
                </c:pt>
                <c:pt idx="97">
                  <c:v>1</c:v>
                </c:pt>
                <c:pt idx="98">
                  <c:v>4</c:v>
                </c:pt>
                <c:pt idx="99">
                  <c:v>2</c:v>
                </c:pt>
              </c:numCache>
            </c:numRef>
          </c:val>
        </c:ser>
        <c:gapWidth val="0"/>
        <c:gapDepth val="0"/>
        <c:shape val="box"/>
        <c:axId val="71632768"/>
        <c:axId val="71634304"/>
        <c:axId val="0"/>
      </c:bar3DChart>
      <c:dateAx>
        <c:axId val="71632768"/>
        <c:scaling>
          <c:orientation val="minMax"/>
        </c:scaling>
        <c:axPos val="b"/>
        <c:numFmt formatCode="dd\-mmm\-yy" sourceLinked="1"/>
        <c:majorTickMark val="none"/>
        <c:tickLblPos val="nextTo"/>
        <c:txPr>
          <a:bodyPr/>
          <a:lstStyle/>
          <a:p>
            <a:pPr>
              <a:defRPr sz="500"/>
            </a:pPr>
            <a:endParaRPr lang="en-US"/>
          </a:p>
        </c:txPr>
        <c:crossAx val="71634304"/>
        <c:crosses val="autoZero"/>
        <c:auto val="1"/>
        <c:lblOffset val="100"/>
      </c:dateAx>
      <c:valAx>
        <c:axId val="71634304"/>
        <c:scaling>
          <c:orientation val="minMax"/>
        </c:scaling>
        <c:axPos val="l"/>
        <c:numFmt formatCode="General" sourceLinked="1"/>
        <c:tickLblPos val="nextTo"/>
        <c:crossAx val="71632768"/>
        <c:crosses val="autoZero"/>
        <c:crossBetween val="between"/>
      </c:valAx>
    </c:plotArea>
    <c:plotVisOnly val="1"/>
  </c:chart>
  <c:txPr>
    <a:bodyPr/>
    <a:lstStyle/>
    <a:p>
      <a:pPr>
        <a:defRPr sz="1800">
          <a:solidFill>
            <a:schemeClr val="tx1"/>
          </a:solidFill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6825" y="0"/>
            <a:ext cx="29098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9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9900"/>
            <a:ext cx="29098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9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6825" y="9359900"/>
            <a:ext cx="29098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0C097EC-D23B-417D-B425-DF5D2D7A8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3" tIns="45601" rIns="91203" bIns="45601" numCol="1" anchor="t" anchorCtr="0" compatLnSpc="1">
            <a:prstTxWarp prst="textNoShape">
              <a:avLst/>
            </a:prstTxWarp>
          </a:bodyPr>
          <a:lstStyle>
            <a:lvl1pPr defTabSz="911225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3" tIns="45601" rIns="91203" bIns="45601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3125"/>
            <a:ext cx="537527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3" tIns="45601" rIns="91203" bIns="456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3" tIns="45601" rIns="91203" bIns="45601" numCol="1" anchor="b" anchorCtr="0" compatLnSpc="1">
            <a:prstTxWarp prst="textNoShape">
              <a:avLst/>
            </a:prstTxWarp>
          </a:bodyPr>
          <a:lstStyle>
            <a:lvl1pPr defTabSz="911225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3" tIns="45601" rIns="91203" bIns="45601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847B3E2-3F99-4A64-9C61-47FD1D121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F3AFF0-2B68-48FC-B114-CC2823B6013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1A9D1-9C5E-49C0-B19E-9806B7A6D8C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7" name="Slide Number Placeholder 3"/>
          <p:cNvSpPr txBox="1">
            <a:spLocks noGrp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03" tIns="45601" rIns="91203" bIns="45601" anchor="b"/>
          <a:lstStyle/>
          <a:p>
            <a:pPr algn="r" defTabSz="911225"/>
            <a:fld id="{FE91CD41-90F2-44E4-8D2E-A5F332FDB5D0}" type="slidenum">
              <a:rPr lang="en-US">
                <a:solidFill>
                  <a:schemeClr val="tx1"/>
                </a:solidFill>
                <a:latin typeface="Arial" charset="0"/>
              </a:rPr>
              <a:pPr algn="r" defTabSz="911225"/>
              <a:t>3</a:t>
            </a:fld>
            <a:endParaRPr lang="en-US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00E89F-7828-4AE6-9F3C-DC1A16BEE21F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 txBox="1">
            <a:spLocks noGrp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03" tIns="45601" rIns="91203" bIns="45601" anchor="b"/>
          <a:lstStyle/>
          <a:p>
            <a:pPr algn="r" defTabSz="911225"/>
            <a:fld id="{C3E6231B-04C2-4005-B6CA-002AC01678A6}" type="slidenum">
              <a:rPr lang="en-US">
                <a:solidFill>
                  <a:schemeClr val="tx1"/>
                </a:solidFill>
                <a:latin typeface="Arial" charset="0"/>
              </a:rPr>
              <a:pPr algn="r" defTabSz="911225"/>
              <a:t>8</a:t>
            </a:fld>
            <a:endParaRPr lang="en-US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7BD9F5-02ED-41B8-816B-832D9D6432A1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1BE480-F7F4-499D-8713-C705E909C3DD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A7B455-5E48-42CA-BF10-B998763E4291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6DE57D-8D34-4200-AA0A-4B5AB16213C4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05740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0"/>
            <a:ext cx="601980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6400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430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 rot="-5400000">
            <a:off x="-2861469" y="3593306"/>
            <a:ext cx="59436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0" hangingPunct="0">
              <a:defRPr/>
            </a:pPr>
            <a:endParaRPr lang="en-US" sz="1000">
              <a:latin typeface="Arial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8077200" y="6477000"/>
            <a:ext cx="10207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223" tIns="48111" rIns="96223" bIns="48111"/>
          <a:lstStyle/>
          <a:p>
            <a:pPr algn="r" defTabSz="962025" eaLnBrk="0" hangingPunct="0">
              <a:defRPr/>
            </a:pPr>
            <a:fld id="{DC7086CE-E64B-4C32-8262-DE456A6DAA7D}" type="slidenum">
              <a:rPr lang="de-DE" altLang="de-DE">
                <a:solidFill>
                  <a:srgbClr val="808080"/>
                </a:solidFill>
                <a:latin typeface="Arial" charset="0"/>
              </a:rPr>
              <a:pPr algn="r" defTabSz="962025" eaLnBrk="0" hangingPunct="0">
                <a:defRPr/>
              </a:pPr>
              <a:t>‹#›</a:t>
            </a:fld>
            <a:endParaRPr lang="de-DE" altLang="de-DE">
              <a:solidFill>
                <a:srgbClr val="808080"/>
              </a:solidFill>
              <a:latin typeface="Arial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351838" y="0"/>
            <a:ext cx="792162" cy="762000"/>
          </a:xfrm>
          <a:prstGeom prst="rect">
            <a:avLst/>
          </a:prstGeom>
          <a:solidFill>
            <a:schemeClr val="bg1">
              <a:alpha val="74001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2" name="Picture 27" descr="pm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450" y="33338"/>
            <a:ext cx="6365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1306513" y="5503863"/>
            <a:ext cx="1841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35" tIns="45718" rIns="91435" bIns="45718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 rot="16200000">
            <a:off x="-1329532" y="5182394"/>
            <a:ext cx="28987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/>
              <a:t>MPP internal Review, 18.Jun 10; M.Zerlauth</a:t>
            </a:r>
          </a:p>
        </p:txBody>
      </p:sp>
      <p:pic>
        <p:nvPicPr>
          <p:cNvPr id="1039" name="Picture 15" descr="logo_web_09_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29625" y="12700"/>
            <a:ext cx="660400" cy="6540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SzPct val="95000"/>
        <a:buFont typeface="Wingdings" pitchFamily="2" charset="2"/>
        <a:buChar char="è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54013" y="2411413"/>
            <a:ext cx="8639175" cy="2538412"/>
          </a:xfrm>
        </p:spPr>
        <p:txBody>
          <a:bodyPr/>
          <a:lstStyle/>
          <a:p>
            <a:pPr algn="ctr" defTabSz="914400"/>
            <a:r>
              <a:rPr lang="en-US" sz="6000" smtClean="0">
                <a:solidFill>
                  <a:schemeClr val="tx1"/>
                </a:solidFill>
                <a:latin typeface="Calibri" pitchFamily="34" charset="0"/>
              </a:rPr>
              <a:t>LHC PM Analysis for Machine Protection</a:t>
            </a:r>
            <a:r>
              <a:rPr lang="en-US" sz="540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br>
              <a:rPr lang="en-US" sz="540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sz="540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n-US" sz="540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sz="540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n-US" sz="540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sz="540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n-US" sz="540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sz="2400" smtClean="0">
                <a:solidFill>
                  <a:schemeClr val="tx1"/>
                </a:solidFill>
                <a:latin typeface="Calibri" pitchFamily="34" charset="0"/>
              </a:rPr>
              <a:t>M.Zerlauth for the LHC Post Mortem Team </a:t>
            </a:r>
            <a:br>
              <a:rPr lang="en-US" sz="240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sz="140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n-US" sz="1400" smtClean="0">
                <a:solidFill>
                  <a:schemeClr val="tx1"/>
                </a:solidFill>
                <a:latin typeface="Calibri" pitchFamily="34" charset="0"/>
              </a:rPr>
            </a:br>
            <a:endParaRPr lang="en-US" sz="1400" smtClean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6386" name="Picture 10" descr="pm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8288" y="3429000"/>
            <a:ext cx="1100137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Masking of SIS Interlock…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555625" y="809625"/>
            <a:ext cx="8229600" cy="5135563"/>
          </a:xfrm>
        </p:spPr>
        <p:txBody>
          <a:bodyPr/>
          <a:lstStyle/>
          <a:p>
            <a:r>
              <a:rPr lang="en-US" smtClean="0">
                <a:latin typeface="Calibri" pitchFamily="34" charset="0"/>
              </a:rPr>
              <a:t>Generation of a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PM1 event and subsequent data-collection + analysis currently impose a ‘dead-time’ of ~ 10 minutes</a:t>
            </a:r>
            <a:r>
              <a:rPr lang="en-US" smtClean="0">
                <a:latin typeface="Calibri" pitchFamily="34" charset="0"/>
              </a:rPr>
              <a:t> (SIS interlock will be FALSE)</a:t>
            </a:r>
          </a:p>
          <a:p>
            <a:pPr lvl="1"/>
            <a:r>
              <a:rPr lang="en-US" smtClean="0">
                <a:latin typeface="Calibri" pitchFamily="34" charset="0"/>
              </a:rPr>
              <a:t>Note: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Analysis only takes ~ 20 seconds</a:t>
            </a:r>
            <a:r>
              <a:rPr lang="en-US" smtClean="0">
                <a:latin typeface="Calibri" pitchFamily="34" charset="0"/>
              </a:rPr>
              <a:t>, but long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data collection of up to 8 minutes in QPS/FGC requires this timeout before finalizing event</a:t>
            </a:r>
          </a:p>
          <a:p>
            <a:r>
              <a:rPr lang="en-US" smtClean="0">
                <a:latin typeface="Calibri" pitchFamily="34" charset="0"/>
              </a:rPr>
              <a:t>To nevertheless provide asap a first result,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concept of preliminary and final analysis</a:t>
            </a:r>
            <a:r>
              <a:rPr lang="en-US" smtClean="0">
                <a:latin typeface="Calibri" pitchFamily="34" charset="0"/>
              </a:rPr>
              <a:t> has been introduced</a:t>
            </a:r>
          </a:p>
          <a:p>
            <a:pPr lvl="1"/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Preliminary</a:t>
            </a:r>
            <a:r>
              <a:rPr lang="en-US" smtClean="0">
                <a:latin typeface="Calibri" pitchFamily="34" charset="0"/>
              </a:rPr>
              <a:t> event and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analysis results are produced ~ 1 minute</a:t>
            </a:r>
            <a:r>
              <a:rPr lang="en-US" smtClean="0">
                <a:latin typeface="Calibri" pitchFamily="34" charset="0"/>
              </a:rPr>
              <a:t> after dump</a:t>
            </a:r>
          </a:p>
          <a:p>
            <a:pPr lvl="1"/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Final analysis</a:t>
            </a:r>
            <a:r>
              <a:rPr lang="en-US" smtClean="0">
                <a:latin typeface="Calibri" pitchFamily="34" charset="0"/>
              </a:rPr>
              <a:t> is launched after data collection timeout of 8 minutes </a:t>
            </a:r>
          </a:p>
          <a:p>
            <a:pPr lvl="1"/>
            <a:r>
              <a:rPr lang="en-US" smtClean="0">
                <a:latin typeface="Calibri" pitchFamily="34" charset="0"/>
              </a:rPr>
              <a:t>Final confirmation and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unlatch of SIS only possible with final results</a:t>
            </a:r>
          </a:p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Not an issue for normal operational cycle</a:t>
            </a:r>
            <a:r>
              <a:rPr lang="en-US" smtClean="0">
                <a:latin typeface="Calibri" pitchFamily="34" charset="0"/>
              </a:rPr>
              <a:t>, but slowing down (re-)injection when beams are lost/dumped with a subsequent PM1 event</a:t>
            </a:r>
          </a:p>
          <a:p>
            <a:pPr lvl="1"/>
            <a:r>
              <a:rPr lang="en-US" smtClean="0">
                <a:solidFill>
                  <a:srgbClr val="FF3300"/>
                </a:solidFill>
                <a:latin typeface="Calibri" pitchFamily="34" charset="0"/>
              </a:rPr>
              <a:t>SIS interlock is often masked</a:t>
            </a:r>
            <a:r>
              <a:rPr lang="en-US" smtClean="0">
                <a:latin typeface="Calibri" pitchFamily="34" charset="0"/>
              </a:rPr>
              <a:t> (and several unconfirmed sessions accumulated) during injection process</a:t>
            </a:r>
          </a:p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Risk to forget to unmask</a:t>
            </a:r>
            <a:r>
              <a:rPr lang="en-US" smtClean="0">
                <a:latin typeface="Calibri" pitchFamily="34" charset="0"/>
              </a:rPr>
              <a:t> and to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overlook early warnings of possible issues</a:t>
            </a:r>
          </a:p>
          <a:p>
            <a:r>
              <a:rPr lang="en-US" b="1" smtClean="0">
                <a:solidFill>
                  <a:schemeClr val="accent2"/>
                </a:solidFill>
                <a:latin typeface="Calibri" pitchFamily="34" charset="0"/>
              </a:rPr>
              <a:t>Proposal</a:t>
            </a:r>
            <a:r>
              <a:rPr lang="en-US" smtClean="0">
                <a:latin typeface="Calibri" pitchFamily="34" charset="0"/>
              </a:rPr>
              <a:t>: Could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allow unlatching of SIS already with preliminary results</a:t>
            </a:r>
            <a:r>
              <a:rPr lang="en-US" smtClean="0">
                <a:latin typeface="Calibri" pitchFamily="34" charset="0"/>
              </a:rPr>
              <a:t> (which will include all data but for QPS/FGC_self which anyway would not go unnoticed)?  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1800" smtClean="0"/>
              <a:t>Other related developments for 2010 and ongoing work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4294967295"/>
          </p:nvPr>
        </p:nvSpPr>
        <p:spPr>
          <a:xfrm>
            <a:off x="566738" y="865188"/>
            <a:ext cx="8229600" cy="5135562"/>
          </a:xfrm>
        </p:spPr>
        <p:txBody>
          <a:bodyPr/>
          <a:lstStyle/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Implement 1</a:t>
            </a:r>
            <a:r>
              <a:rPr lang="en-US" baseline="30000" smtClean="0">
                <a:solidFill>
                  <a:schemeClr val="accent2"/>
                </a:solidFill>
                <a:latin typeface="Calibri" pitchFamily="34" charset="0"/>
              </a:rPr>
              <a:t>st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 version of automated POWERING event analysis</a:t>
            </a:r>
            <a:r>
              <a:rPr lang="en-US" smtClean="0">
                <a:latin typeface="Calibri" pitchFamily="34" charset="0"/>
              </a:rPr>
              <a:t> </a:t>
            </a:r>
          </a:p>
          <a:p>
            <a:pPr lvl="1"/>
            <a:r>
              <a:rPr lang="en-US" smtClean="0">
                <a:latin typeface="Calibri" pitchFamily="34" charset="0"/>
              </a:rPr>
              <a:t>Dedicated analysis server (as global, XPOC, IQC)</a:t>
            </a:r>
          </a:p>
          <a:p>
            <a:pPr lvl="1"/>
            <a:r>
              <a:rPr lang="en-US" smtClean="0">
                <a:latin typeface="Calibri" pitchFamily="34" charset="0"/>
              </a:rPr>
              <a:t>Fully automated process to support MP3/operations and assure deterministic analysis of all powering events (also outside of beam operation)</a:t>
            </a:r>
          </a:p>
          <a:p>
            <a:pPr lvl="1"/>
            <a:r>
              <a:rPr lang="en-US" smtClean="0">
                <a:latin typeface="Calibri" pitchFamily="34" charset="0"/>
              </a:rPr>
              <a:t>Recovery of HWC modules through LV interface</a:t>
            </a:r>
          </a:p>
          <a:p>
            <a:pPr lvl="1"/>
            <a:r>
              <a:rPr lang="en-US" smtClean="0">
                <a:latin typeface="Calibri" pitchFamily="34" charset="0"/>
              </a:rPr>
              <a:t>Super-locking of circuits in case of major problems</a:t>
            </a:r>
          </a:p>
          <a:p>
            <a:pPr lvl="1"/>
            <a:r>
              <a:rPr lang="en-US" smtClean="0">
                <a:latin typeface="Calibri" pitchFamily="34" charset="0"/>
              </a:rPr>
              <a:t>First DEV version up and running, first operational version for July-Aug </a:t>
            </a:r>
          </a:p>
          <a:p>
            <a:pPr lvl="1">
              <a:buFont typeface="Arial" charset="0"/>
              <a:buNone/>
            </a:pPr>
            <a:endParaRPr lang="en-US" sz="800" smtClean="0">
              <a:latin typeface="Calibri" pitchFamily="34" charset="0"/>
            </a:endParaRPr>
          </a:p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Additional granularity for classification of dumps and improved operator comments</a:t>
            </a:r>
            <a:r>
              <a:rPr lang="en-US" smtClean="0">
                <a:latin typeface="Calibri" pitchFamily="34" charset="0"/>
              </a:rPr>
              <a:t> (based on suggestion of Jorg/Matteo) </a:t>
            </a:r>
          </a:p>
          <a:p>
            <a:pPr lvl="1"/>
            <a:r>
              <a:rPr lang="en-US" smtClean="0">
                <a:latin typeface="Calibri" pitchFamily="34" charset="0"/>
              </a:rPr>
              <a:t>Extend/add in confirmation panel a number of pre-defined drop down selections for event types, dump origins, standard checks, etc..) </a:t>
            </a:r>
          </a:p>
          <a:p>
            <a:pPr lvl="1"/>
            <a:r>
              <a:rPr lang="en-US" smtClean="0">
                <a:latin typeface="Calibri" pitchFamily="34" charset="0"/>
              </a:rPr>
              <a:t>Will allow for more refined and powerful follow-up and statistics (will try to provide some web-based tools for standard statistics</a:t>
            </a:r>
          </a:p>
          <a:p>
            <a:pPr lvl="1"/>
            <a:endParaRPr lang="en-US" sz="800" smtClean="0">
              <a:latin typeface="Calibri" pitchFamily="34" charset="0"/>
            </a:endParaRPr>
          </a:p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More versatile data viewer - PM shopping basket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The PM shopping basket – a generic data viewer</a:t>
            </a:r>
          </a:p>
        </p:txBody>
      </p:sp>
      <p:pic>
        <p:nvPicPr>
          <p:cNvPr id="5" name="Picture 5" descr="shopping_cart_rac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438" y="1506538"/>
            <a:ext cx="762000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854075" y="912813"/>
            <a:ext cx="8067675" cy="513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tx1"/>
                </a:solidFill>
              </a:rPr>
              <a:t>Shopping basket will allow </a:t>
            </a:r>
            <a:r>
              <a:rPr lang="en-US" sz="1800">
                <a:solidFill>
                  <a:schemeClr val="accent2"/>
                </a:solidFill>
              </a:rPr>
              <a:t>to assemble and visualize any collection of any data item</a:t>
            </a:r>
            <a:r>
              <a:rPr lang="en-US" sz="1800">
                <a:solidFill>
                  <a:schemeClr val="tx1"/>
                </a:solidFill>
              </a:rPr>
              <a:t> across the PM framework</a:t>
            </a:r>
          </a:p>
          <a:p>
            <a:pPr marL="800100" lvl="1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accent2"/>
                </a:solidFill>
              </a:rPr>
              <a:t>Collection of data from all data levels</a:t>
            </a:r>
            <a:r>
              <a:rPr lang="en-US" sz="1800">
                <a:solidFill>
                  <a:schemeClr val="tx1"/>
                </a:solidFill>
              </a:rPr>
              <a:t>, ie </a:t>
            </a:r>
            <a:r>
              <a:rPr lang="en-US" sz="1800">
                <a:solidFill>
                  <a:schemeClr val="accent2"/>
                </a:solidFill>
              </a:rPr>
              <a:t>raw data, event data and analysis result data</a:t>
            </a:r>
          </a:p>
          <a:p>
            <a:pPr marL="800100" lvl="1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tx1"/>
                </a:solidFill>
              </a:rPr>
              <a:t>Will allow </a:t>
            </a:r>
            <a:r>
              <a:rPr lang="en-US" sz="1800">
                <a:solidFill>
                  <a:schemeClr val="accent2"/>
                </a:solidFill>
              </a:rPr>
              <a:t>correlation of e.g. circuit related data with beam lifetimes, orbit movements, in a single plot</a:t>
            </a:r>
          </a:p>
          <a:p>
            <a:pPr marL="800100" lvl="1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tx1"/>
                </a:solidFill>
              </a:rPr>
              <a:t>Will allow </a:t>
            </a:r>
            <a:r>
              <a:rPr lang="en-US" sz="1800">
                <a:solidFill>
                  <a:schemeClr val="accent2"/>
                </a:solidFill>
              </a:rPr>
              <a:t>trend analysis/correlation of different events</a:t>
            </a:r>
            <a:r>
              <a:rPr lang="en-US" sz="1800">
                <a:solidFill>
                  <a:schemeClr val="tx1"/>
                </a:solidFill>
              </a:rPr>
              <a:t> (e.g. compare orbits evolution of two different events)</a:t>
            </a:r>
          </a:p>
          <a:p>
            <a:pPr marL="800100" lvl="1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accent2"/>
                </a:solidFill>
              </a:rPr>
              <a:t>1</a:t>
            </a:r>
            <a:r>
              <a:rPr lang="en-US" sz="1800" baseline="30000">
                <a:solidFill>
                  <a:schemeClr val="accent2"/>
                </a:solidFill>
              </a:rPr>
              <a:t>st</a:t>
            </a:r>
            <a:r>
              <a:rPr lang="en-US" sz="1800">
                <a:solidFill>
                  <a:schemeClr val="accent2"/>
                </a:solidFill>
              </a:rPr>
              <a:t> version for PM data only, but generic design to include e.g. DB data, online acquisitions,…</a:t>
            </a:r>
          </a:p>
          <a:p>
            <a:pPr marL="342900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tx1"/>
                </a:solidFill>
              </a:rPr>
              <a:t>Data collection is done via </a:t>
            </a:r>
          </a:p>
          <a:p>
            <a:pPr marL="800100" lvl="1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accent2"/>
                </a:solidFill>
              </a:rPr>
              <a:t>dedicated ‘data picker component</a:t>
            </a:r>
            <a:r>
              <a:rPr lang="en-US" sz="1800">
                <a:solidFill>
                  <a:schemeClr val="tx1"/>
                </a:solidFill>
              </a:rPr>
              <a:t>’ (to allow free selection across events)</a:t>
            </a:r>
          </a:p>
          <a:p>
            <a:pPr marL="800100" lvl="1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accent2"/>
                </a:solidFill>
              </a:rPr>
              <a:t>Drag &amp; Drop</a:t>
            </a:r>
            <a:r>
              <a:rPr lang="en-US" sz="1800">
                <a:solidFill>
                  <a:schemeClr val="tx1"/>
                </a:solidFill>
              </a:rPr>
              <a:t> (also across GUI components) </a:t>
            </a:r>
          </a:p>
          <a:p>
            <a:pPr marL="800100" lvl="1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accent2"/>
                </a:solidFill>
              </a:rPr>
              <a:t>centrally stored user-defined templates</a:t>
            </a:r>
            <a:r>
              <a:rPr lang="en-US" sz="1800">
                <a:solidFill>
                  <a:schemeClr val="tx1"/>
                </a:solidFill>
              </a:rPr>
              <a:t> (‘Logging-like’) </a:t>
            </a:r>
          </a:p>
          <a:p>
            <a:pPr marL="342900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accent2"/>
                </a:solidFill>
              </a:rPr>
              <a:t>Needs some </a:t>
            </a:r>
            <a:r>
              <a:rPr lang="en-US" sz="1800">
                <a:solidFill>
                  <a:srgbClr val="FF3300"/>
                </a:solidFill>
              </a:rPr>
              <a:t>additional work/help from BI colleagues</a:t>
            </a:r>
            <a:r>
              <a:rPr lang="en-US" sz="1800">
                <a:solidFill>
                  <a:schemeClr val="accent2"/>
                </a:solidFill>
              </a:rPr>
              <a:t> to introduce possibility of calculation/reconstruction of absolute time relations also in beam related data</a:t>
            </a:r>
          </a:p>
          <a:p>
            <a:pPr marL="800100" lvl="1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endParaRPr lang="en-US" sz="1800">
              <a:solidFill>
                <a:schemeClr val="tx1"/>
              </a:solidFill>
            </a:endParaRPr>
          </a:p>
          <a:p>
            <a:pPr marL="342900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None/>
            </a:pPr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8" descr="FGCs-Multiple-Sign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8338" y="1973263"/>
            <a:ext cx="3954462" cy="295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758825"/>
            <a:ext cx="8326438" cy="5853113"/>
          </a:xfrm>
          <a:prstGeom prst="rect">
            <a:avLst/>
          </a:prstGeom>
          <a:noFill/>
        </p:spPr>
      </p:pic>
      <p:pic>
        <p:nvPicPr>
          <p:cNvPr id="5" name="Picture 5" descr="shopping_cart_rac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70175" y="998538"/>
            <a:ext cx="3079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20888" y="1557338"/>
            <a:ext cx="5537200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5" descr="Quenc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738" y="3000375"/>
            <a:ext cx="39211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4" descr="FGC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60900" y="3011488"/>
            <a:ext cx="39878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8" name="Title 1"/>
          <p:cNvSpPr>
            <a:spLocks/>
          </p:cNvSpPr>
          <p:nvPr/>
        </p:nvSpPr>
        <p:spPr bwMode="auto">
          <a:xfrm>
            <a:off x="738188" y="0"/>
            <a:ext cx="6400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360" tIns="43181" rIns="86360" bIns="43181" anchor="ctr"/>
          <a:lstStyle/>
          <a:p>
            <a:pPr defTabSz="727075" eaLnBrk="0" hangingPunct="0"/>
            <a:r>
              <a:rPr lang="en-US" sz="2000" b="1">
                <a:solidFill>
                  <a:schemeClr val="bg1"/>
                </a:solidFill>
                <a:latin typeface="Arial" charset="0"/>
              </a:rPr>
              <a:t>The PM shopping basket – a generic data viewer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Conclusions</a:t>
            </a:r>
          </a:p>
        </p:txBody>
      </p:sp>
      <p:sp>
        <p:nvSpPr>
          <p:cNvPr id="38918" name="Content Placeholder 2"/>
          <p:cNvSpPr>
            <a:spLocks/>
          </p:cNvSpPr>
          <p:nvPr/>
        </p:nvSpPr>
        <p:spPr bwMode="auto">
          <a:xfrm>
            <a:off x="319088" y="920750"/>
            <a:ext cx="86487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accent2"/>
                </a:solidFill>
              </a:rPr>
              <a:t>Infrastructure and framework well established, no major issues left</a:t>
            </a:r>
          </a:p>
          <a:p>
            <a:pPr marL="742950" lvl="1" indent="-28575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Font typeface="Arial" charset="0"/>
              <a:buChar char="–"/>
            </a:pPr>
            <a:r>
              <a:rPr lang="en-US" sz="1800">
                <a:solidFill>
                  <a:schemeClr val="tx2"/>
                </a:solidFill>
              </a:rPr>
              <a:t>Development environments for additional JAVA and LV modules provided</a:t>
            </a:r>
          </a:p>
          <a:p>
            <a:pPr marL="342900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accent2"/>
                </a:solidFill>
              </a:rPr>
              <a:t>Basic analysis configuration available</a:t>
            </a:r>
            <a:r>
              <a:rPr lang="en-US" sz="1800">
                <a:solidFill>
                  <a:schemeClr val="tx1"/>
                </a:solidFill>
              </a:rPr>
              <a:t>, still </a:t>
            </a:r>
            <a:r>
              <a:rPr lang="en-US" sz="1800">
                <a:solidFill>
                  <a:schemeClr val="accent2"/>
                </a:solidFill>
              </a:rPr>
              <a:t>a lot can/has to be done</a:t>
            </a:r>
            <a:r>
              <a:rPr lang="en-US" sz="1800">
                <a:solidFill>
                  <a:schemeClr val="tx1"/>
                </a:solidFill>
              </a:rPr>
              <a:t>, ie </a:t>
            </a:r>
          </a:p>
          <a:p>
            <a:pPr marL="742950" lvl="1" indent="-28575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Font typeface="Arial" charset="0"/>
              <a:buChar char="–"/>
            </a:pPr>
            <a:r>
              <a:rPr lang="en-US" sz="1800">
                <a:solidFill>
                  <a:schemeClr val="tx1"/>
                </a:solidFill>
              </a:rPr>
              <a:t>few analysis modules still missing</a:t>
            </a:r>
          </a:p>
          <a:p>
            <a:pPr marL="742950" lvl="1" indent="-28575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Font typeface="Arial" charset="0"/>
              <a:buChar char="–"/>
            </a:pPr>
            <a:r>
              <a:rPr lang="en-US" sz="1800">
                <a:solidFill>
                  <a:schemeClr val="tx1"/>
                </a:solidFill>
              </a:rPr>
              <a:t>better correlation, visualization and manipulation of data cross systems and events</a:t>
            </a:r>
          </a:p>
          <a:p>
            <a:pPr marL="742950" lvl="1" indent="-28575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Font typeface="Arial" charset="0"/>
              <a:buChar char="–"/>
            </a:pPr>
            <a:r>
              <a:rPr lang="en-US" sz="1800">
                <a:solidFill>
                  <a:schemeClr val="tx1"/>
                </a:solidFill>
              </a:rPr>
              <a:t>Improved classification / documentation of dumps</a:t>
            </a:r>
          </a:p>
          <a:p>
            <a:pPr marL="342900" indent="-3429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</a:pPr>
            <a:r>
              <a:rPr lang="en-US" sz="1800">
                <a:solidFill>
                  <a:schemeClr val="tx1"/>
                </a:solidFill>
              </a:rPr>
              <a:t>What </a:t>
            </a:r>
            <a:r>
              <a:rPr lang="en-US" sz="1800">
                <a:solidFill>
                  <a:srgbClr val="FF3300"/>
                </a:solidFill>
              </a:rPr>
              <a:t>needs to be added/sorted out for higher intensities</a:t>
            </a:r>
          </a:p>
          <a:p>
            <a:pPr marL="742950" lvl="1" indent="-28575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Font typeface="Arial" charset="0"/>
              <a:buChar char="–"/>
            </a:pPr>
            <a:r>
              <a:rPr lang="en-US" sz="1800">
                <a:solidFill>
                  <a:schemeClr val="accent2"/>
                </a:solidFill>
              </a:rPr>
              <a:t>Quality/Dependability of PM data</a:t>
            </a:r>
            <a:r>
              <a:rPr lang="en-US" sz="1800">
                <a:solidFill>
                  <a:schemeClr val="tx1"/>
                </a:solidFill>
              </a:rPr>
              <a:t> (few issues left with BCT, BBQ,…)</a:t>
            </a:r>
          </a:p>
          <a:p>
            <a:pPr marL="742950" lvl="1" indent="-28575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Font typeface="Arial" charset="0"/>
              <a:buChar char="–"/>
            </a:pPr>
            <a:r>
              <a:rPr lang="en-US" sz="1800">
                <a:solidFill>
                  <a:schemeClr val="accent2"/>
                </a:solidFill>
              </a:rPr>
              <a:t>No masking of PM result</a:t>
            </a:r>
            <a:r>
              <a:rPr lang="en-US" sz="1800">
                <a:solidFill>
                  <a:schemeClr val="tx1"/>
                </a:solidFill>
              </a:rPr>
              <a:t>, but </a:t>
            </a:r>
            <a:r>
              <a:rPr lang="en-US" sz="1800">
                <a:solidFill>
                  <a:schemeClr val="accent2"/>
                </a:solidFill>
              </a:rPr>
              <a:t>follow-up module warnings/failures with experts</a:t>
            </a:r>
            <a:r>
              <a:rPr lang="en-US" sz="1800">
                <a:solidFill>
                  <a:schemeClr val="tx1"/>
                </a:solidFill>
              </a:rPr>
              <a:t> (LBDS-XPOC like)</a:t>
            </a:r>
          </a:p>
          <a:p>
            <a:pPr marL="1143000" lvl="2" indent="-22860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FontTx/>
              <a:buChar char="•"/>
            </a:pPr>
            <a:r>
              <a:rPr lang="en-US" sz="1800">
                <a:solidFill>
                  <a:schemeClr val="tx1"/>
                </a:solidFill>
              </a:rPr>
              <a:t>Should we allow unlatching with preliminary result?</a:t>
            </a:r>
          </a:p>
          <a:p>
            <a:pPr marL="742950" lvl="1" indent="-28575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Font typeface="Arial" charset="0"/>
              <a:buChar char="–"/>
            </a:pPr>
            <a:r>
              <a:rPr lang="en-US" sz="1800">
                <a:solidFill>
                  <a:schemeClr val="accent2"/>
                </a:solidFill>
              </a:rPr>
              <a:t>Additional (automated checks)</a:t>
            </a:r>
            <a:r>
              <a:rPr lang="en-US" sz="1800">
                <a:solidFill>
                  <a:schemeClr val="tx1"/>
                </a:solidFill>
              </a:rPr>
              <a:t> to support OP, or short check-list for main systems</a:t>
            </a:r>
          </a:p>
          <a:p>
            <a:pPr marL="742950" lvl="1" indent="-285750" eaLnBrk="0" hangingPunct="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Font typeface="Arial" charset="0"/>
              <a:buChar char="–"/>
            </a:pPr>
            <a:r>
              <a:rPr lang="en-US" sz="1800">
                <a:solidFill>
                  <a:schemeClr val="accent2"/>
                </a:solidFill>
              </a:rPr>
              <a:t>Systematic (offline) follow-up</a:t>
            </a:r>
            <a:r>
              <a:rPr lang="en-US" sz="1800">
                <a:solidFill>
                  <a:schemeClr val="tx1"/>
                </a:solidFill>
              </a:rPr>
              <a:t> of possible issues    </a:t>
            </a:r>
            <a:r>
              <a:rPr lang="en-US" sz="1400">
                <a:solidFill>
                  <a:schemeClr val="tx1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1204" name="Text Placeholder 2"/>
          <p:cNvPicPr>
            <a:picLocks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225425" y="2792413"/>
            <a:ext cx="9051925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LHC PM and Machine Protection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>
          <a:xfrm>
            <a:off x="455613" y="1020763"/>
            <a:ext cx="8443912" cy="5135562"/>
          </a:xfrm>
        </p:spPr>
        <p:txBody>
          <a:bodyPr/>
          <a:lstStyle/>
          <a:p>
            <a:r>
              <a:rPr lang="en-US" smtClean="0">
                <a:latin typeface="Calibri" pitchFamily="34" charset="0"/>
              </a:rPr>
              <a:t>LHC Post Mortem is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not an active machine protection system</a:t>
            </a:r>
          </a:p>
          <a:p>
            <a:r>
              <a:rPr lang="en-US" smtClean="0">
                <a:latin typeface="Calibri" pitchFamily="34" charset="0"/>
              </a:rPr>
              <a:t>Nevertheless if is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meant to support machine protection</a:t>
            </a:r>
            <a:r>
              <a:rPr lang="en-US" smtClean="0">
                <a:latin typeface="Calibri" pitchFamily="34" charset="0"/>
              </a:rPr>
              <a:t> by helping the operations crews and experts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in understanding the machine performance and beam dump events</a:t>
            </a:r>
            <a:r>
              <a:rPr lang="en-US" smtClean="0">
                <a:latin typeface="Calibri" pitchFamily="34" charset="0"/>
              </a:rPr>
              <a:t> and answer fundamental questions:</a:t>
            </a:r>
          </a:p>
          <a:p>
            <a:pPr>
              <a:buFont typeface="Wingdings" pitchFamily="2" charset="2"/>
              <a:buNone/>
            </a:pPr>
            <a:r>
              <a:rPr lang="en-US" b="1" smtClean="0">
                <a:latin typeface="Calibri" pitchFamily="34" charset="0"/>
              </a:rPr>
              <a:t>	</a:t>
            </a:r>
            <a:r>
              <a:rPr lang="en-GB" b="1" smtClean="0">
                <a:solidFill>
                  <a:schemeClr val="accent2"/>
                </a:solidFill>
                <a:latin typeface="Calibri" pitchFamily="34" charset="0"/>
              </a:rPr>
              <a:t>What happened?</a:t>
            </a:r>
            <a:r>
              <a:rPr lang="en-US" b="1" smtClean="0">
                <a:latin typeface="Calibri" pitchFamily="34" charset="0"/>
              </a:rPr>
              <a:t> </a:t>
            </a:r>
            <a:r>
              <a:rPr lang="en-US" smtClean="0">
                <a:latin typeface="Calibri" pitchFamily="34" charset="0"/>
              </a:rPr>
              <a:t>(ie the </a:t>
            </a:r>
            <a:r>
              <a:rPr lang="en-GB" smtClean="0">
                <a:latin typeface="Calibri" pitchFamily="34" charset="0"/>
              </a:rPr>
              <a:t>initiating event / event sequence leading to dump/incident)</a:t>
            </a:r>
            <a:endParaRPr lang="en-US" smtClean="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GB" b="1" smtClean="0">
                <a:latin typeface="Calibri" pitchFamily="34" charset="0"/>
              </a:rPr>
              <a:t>	</a:t>
            </a:r>
            <a:r>
              <a:rPr lang="en-GB" b="1" smtClean="0">
                <a:solidFill>
                  <a:schemeClr val="accent2"/>
                </a:solidFill>
                <a:latin typeface="Calibri" pitchFamily="34" charset="0"/>
              </a:rPr>
              <a:t>Did the protection systems perform as expected?</a:t>
            </a:r>
          </a:p>
          <a:p>
            <a:pPr>
              <a:buFont typeface="Wingdings" pitchFamily="2" charset="2"/>
              <a:buNone/>
            </a:pPr>
            <a:r>
              <a:rPr lang="en-GB" b="1" smtClean="0">
                <a:solidFill>
                  <a:schemeClr val="accent2"/>
                </a:solidFill>
                <a:latin typeface="Calibri" pitchFamily="34" charset="0"/>
              </a:rPr>
              <a:t>	+ assist in trend analysis, statistics of machine performance, …</a:t>
            </a:r>
            <a:endParaRPr lang="en-GB" smtClean="0">
              <a:solidFill>
                <a:schemeClr val="accent2"/>
              </a:solidFill>
              <a:latin typeface="Calibri" pitchFamily="34" charset="0"/>
            </a:endParaRPr>
          </a:p>
          <a:p>
            <a:r>
              <a:rPr lang="en-US" smtClean="0">
                <a:latin typeface="Calibri" pitchFamily="34" charset="0"/>
              </a:rPr>
              <a:t>During past 2 years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considerable joint effort</a:t>
            </a:r>
            <a:r>
              <a:rPr lang="en-US" smtClean="0">
                <a:latin typeface="Calibri" pitchFamily="34" charset="0"/>
              </a:rPr>
              <a:t> of BE-CO, TE-MPE, BE-OP and EN-ICE to </a:t>
            </a:r>
          </a:p>
          <a:p>
            <a:pPr lvl="1"/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consolidate and prepare PM hardware infrastructure</a:t>
            </a:r>
            <a:r>
              <a:rPr lang="en-US" smtClean="0">
                <a:latin typeface="Calibri" pitchFamily="34" charset="0"/>
              </a:rPr>
              <a:t> for LHC operation</a:t>
            </a:r>
          </a:p>
          <a:p>
            <a:pPr lvl="1"/>
            <a:r>
              <a:rPr lang="en-US" smtClean="0">
                <a:latin typeface="Calibri" pitchFamily="34" charset="0"/>
              </a:rPr>
              <a:t>Develop a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generic and open PM analysis framework</a:t>
            </a:r>
            <a:r>
              <a:rPr lang="en-US" smtClean="0">
                <a:latin typeface="Calibri" pitchFamily="34" charset="0"/>
              </a:rPr>
              <a:t> (including event building layer and GUI framework)</a:t>
            </a:r>
          </a:p>
          <a:p>
            <a:pPr lvl="1"/>
            <a:r>
              <a:rPr lang="en-US" smtClean="0">
                <a:latin typeface="Calibri" pitchFamily="34" charset="0"/>
              </a:rPr>
              <a:t>Implement a first series of analysis modules and data viewers for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analysis of global PM events</a:t>
            </a:r>
          </a:p>
          <a:p>
            <a:r>
              <a:rPr lang="en-US" smtClean="0">
                <a:latin typeface="Calibri" pitchFamily="34" charset="0"/>
              </a:rPr>
              <a:t>First version operational for 2009 run, full ONLINE/OFFLINE server architecture since start of 2010 run</a:t>
            </a:r>
          </a:p>
          <a:p>
            <a:pPr lvl="1"/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PM Server Architecture</a:t>
            </a:r>
          </a:p>
        </p:txBody>
      </p:sp>
      <p:sp>
        <p:nvSpPr>
          <p:cNvPr id="20482" name="Can 5"/>
          <p:cNvSpPr>
            <a:spLocks noChangeArrowheads="1"/>
          </p:cNvSpPr>
          <p:nvPr/>
        </p:nvSpPr>
        <p:spPr bwMode="auto">
          <a:xfrm>
            <a:off x="4184650" y="4949825"/>
            <a:ext cx="966788" cy="958850"/>
          </a:xfrm>
          <a:prstGeom prst="can">
            <a:avLst>
              <a:gd name="adj" fmla="val 36917"/>
            </a:avLst>
          </a:prstGeom>
          <a:solidFill>
            <a:srgbClr val="92D050"/>
          </a:solidFill>
          <a:ln w="9525" algn="ctr">
            <a:noFill/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chemeClr val="tx2"/>
                </a:solidFill>
              </a:rPr>
              <a:t>PM Data </a:t>
            </a:r>
          </a:p>
          <a:p>
            <a:pPr algn="ctr" eaLnBrk="0" hangingPunct="0"/>
            <a:r>
              <a:rPr lang="en-US" sz="1800">
                <a:solidFill>
                  <a:schemeClr val="tx2"/>
                </a:solidFill>
              </a:rPr>
              <a:t>files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822450" y="2470150"/>
            <a:ext cx="1111250" cy="654050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PMA 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Scheduler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876425" y="3822700"/>
            <a:ext cx="995363" cy="690563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Event 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Builder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2697163" y="5097463"/>
            <a:ext cx="995362" cy="663575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Data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Collection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170363" y="3803650"/>
            <a:ext cx="995362" cy="663575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PM Data 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Manager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5937250" y="2963863"/>
            <a:ext cx="1147763" cy="1227137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Libraries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(references,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DB Access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Logging)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835275" y="784225"/>
            <a:ext cx="995363" cy="842963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GUI</a:t>
            </a:r>
          </a:p>
        </p:txBody>
      </p:sp>
      <p:sp>
        <p:nvSpPr>
          <p:cNvPr id="20489" name="Rectangle 13"/>
          <p:cNvSpPr>
            <a:spLocks noChangeArrowheads="1"/>
          </p:cNvSpPr>
          <p:nvPr/>
        </p:nvSpPr>
        <p:spPr bwMode="auto">
          <a:xfrm>
            <a:off x="3973513" y="2454275"/>
            <a:ext cx="1057275" cy="663575"/>
          </a:xfrm>
          <a:prstGeom prst="rect">
            <a:avLst/>
          </a:prstGeom>
          <a:solidFill>
            <a:srgbClr val="FFC000"/>
          </a:solidFill>
          <a:ln w="19050" algn="ctr">
            <a:solidFill>
              <a:schemeClr val="tx2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chemeClr val="tx2"/>
                </a:solidFill>
              </a:rPr>
              <a:t>Modules</a:t>
            </a:r>
          </a:p>
        </p:txBody>
      </p:sp>
      <p:sp>
        <p:nvSpPr>
          <p:cNvPr id="20490" name="Rectangle 14"/>
          <p:cNvSpPr>
            <a:spLocks noChangeArrowheads="1"/>
          </p:cNvSpPr>
          <p:nvPr/>
        </p:nvSpPr>
        <p:spPr bwMode="auto">
          <a:xfrm>
            <a:off x="4125913" y="2606675"/>
            <a:ext cx="1057275" cy="663575"/>
          </a:xfrm>
          <a:prstGeom prst="rect">
            <a:avLst/>
          </a:prstGeom>
          <a:solidFill>
            <a:srgbClr val="FFC000"/>
          </a:solidFill>
          <a:ln w="19050" algn="ctr">
            <a:solidFill>
              <a:schemeClr val="tx2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chemeClr val="tx2"/>
                </a:solidFill>
              </a:rPr>
              <a:t>Modules</a:t>
            </a:r>
          </a:p>
        </p:txBody>
      </p:sp>
      <p:sp>
        <p:nvSpPr>
          <p:cNvPr id="20491" name="Can 15"/>
          <p:cNvSpPr>
            <a:spLocks noChangeArrowheads="1"/>
          </p:cNvSpPr>
          <p:nvPr/>
        </p:nvSpPr>
        <p:spPr bwMode="auto">
          <a:xfrm>
            <a:off x="7485063" y="3189288"/>
            <a:ext cx="968375" cy="958850"/>
          </a:xfrm>
          <a:prstGeom prst="can">
            <a:avLst>
              <a:gd name="adj" fmla="val 36917"/>
            </a:avLst>
          </a:prstGeom>
          <a:solidFill>
            <a:srgbClr val="92D050"/>
          </a:solidFill>
          <a:ln w="9525" algn="ctr">
            <a:noFill/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chemeClr val="tx2"/>
                </a:solidFill>
              </a:rPr>
              <a:t>Database</a:t>
            </a:r>
          </a:p>
        </p:txBody>
      </p:sp>
      <p:cxnSp>
        <p:nvCxnSpPr>
          <p:cNvPr id="20492" name="Straight Arrow Connector 21"/>
          <p:cNvCxnSpPr>
            <a:cxnSpLocks noChangeShapeType="1"/>
            <a:endCxn id="8" idx="2"/>
          </p:cNvCxnSpPr>
          <p:nvPr/>
        </p:nvCxnSpPr>
        <p:spPr bwMode="auto">
          <a:xfrm rot="16200000" flipV="1">
            <a:off x="2244725" y="4652963"/>
            <a:ext cx="584200" cy="323850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20520" name="Straight Arrow Connector 22"/>
          <p:cNvCxnSpPr>
            <a:cxnSpLocks noChangeShapeType="1"/>
          </p:cNvCxnSpPr>
          <p:nvPr/>
        </p:nvCxnSpPr>
        <p:spPr bwMode="auto">
          <a:xfrm rot="5400000" flipH="1" flipV="1">
            <a:off x="2577307" y="6050756"/>
            <a:ext cx="592138" cy="3175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20521" name="Straight Arrow Connector 23"/>
          <p:cNvCxnSpPr>
            <a:cxnSpLocks noChangeShapeType="1"/>
          </p:cNvCxnSpPr>
          <p:nvPr/>
        </p:nvCxnSpPr>
        <p:spPr bwMode="auto">
          <a:xfrm rot="5400000" flipH="1" flipV="1">
            <a:off x="2911475" y="6049963"/>
            <a:ext cx="592138" cy="4762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20522" name="Straight Arrow Connector 24"/>
          <p:cNvCxnSpPr>
            <a:cxnSpLocks noChangeShapeType="1"/>
          </p:cNvCxnSpPr>
          <p:nvPr/>
        </p:nvCxnSpPr>
        <p:spPr bwMode="auto">
          <a:xfrm rot="5400000" flipH="1" flipV="1">
            <a:off x="3245644" y="6050756"/>
            <a:ext cx="592138" cy="3175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20494" name="Straight Arrow Connector 26"/>
          <p:cNvCxnSpPr>
            <a:cxnSpLocks noChangeShapeType="1"/>
            <a:stCxn id="9" idx="3"/>
            <a:endCxn id="20482" idx="2"/>
          </p:cNvCxnSpPr>
          <p:nvPr/>
        </p:nvCxnSpPr>
        <p:spPr bwMode="auto">
          <a:xfrm>
            <a:off x="3692525" y="5429250"/>
            <a:ext cx="492125" cy="1588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20495" name="Straight Arrow Connector 30"/>
          <p:cNvCxnSpPr>
            <a:cxnSpLocks noChangeShapeType="1"/>
            <a:stCxn id="8" idx="0"/>
            <a:endCxn id="7" idx="2"/>
          </p:cNvCxnSpPr>
          <p:nvPr/>
        </p:nvCxnSpPr>
        <p:spPr bwMode="auto">
          <a:xfrm rot="5400000" flipH="1" flipV="1">
            <a:off x="2026444" y="3471069"/>
            <a:ext cx="698500" cy="4762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20496" name="Straight Arrow Connector 35"/>
          <p:cNvCxnSpPr>
            <a:cxnSpLocks noChangeShapeType="1"/>
            <a:stCxn id="7" idx="3"/>
            <a:endCxn id="20489" idx="1"/>
          </p:cNvCxnSpPr>
          <p:nvPr/>
        </p:nvCxnSpPr>
        <p:spPr bwMode="auto">
          <a:xfrm flipV="1">
            <a:off x="2933700" y="2786063"/>
            <a:ext cx="1039813" cy="11112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20497" name="Straight Arrow Connector 48"/>
          <p:cNvCxnSpPr>
            <a:cxnSpLocks noChangeShapeType="1"/>
            <a:stCxn id="20490" idx="3"/>
            <a:endCxn id="11" idx="1"/>
          </p:cNvCxnSpPr>
          <p:nvPr/>
        </p:nvCxnSpPr>
        <p:spPr bwMode="auto">
          <a:xfrm>
            <a:off x="5183188" y="2938463"/>
            <a:ext cx="754062" cy="638175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20498" name="Straight Arrow Connector 51"/>
          <p:cNvCxnSpPr>
            <a:cxnSpLocks noChangeShapeType="1"/>
            <a:stCxn id="7" idx="0"/>
          </p:cNvCxnSpPr>
          <p:nvPr/>
        </p:nvCxnSpPr>
        <p:spPr bwMode="auto">
          <a:xfrm rot="5400000" flipH="1" flipV="1">
            <a:off x="2274094" y="1721644"/>
            <a:ext cx="842962" cy="635000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20499" name="Straight Connector 66"/>
          <p:cNvCxnSpPr>
            <a:cxnSpLocks noChangeShapeType="1"/>
          </p:cNvCxnSpPr>
          <p:nvPr/>
        </p:nvCxnSpPr>
        <p:spPr bwMode="auto">
          <a:xfrm>
            <a:off x="7281863" y="3552825"/>
            <a:ext cx="9144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20500" name="Straight Connector 68"/>
          <p:cNvCxnSpPr>
            <a:cxnSpLocks noChangeShapeType="1"/>
          </p:cNvCxnSpPr>
          <p:nvPr/>
        </p:nvCxnSpPr>
        <p:spPr bwMode="auto">
          <a:xfrm>
            <a:off x="7085013" y="3695700"/>
            <a:ext cx="400050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01" name="Straight Connector 71"/>
          <p:cNvCxnSpPr>
            <a:cxnSpLocks noChangeShapeType="1"/>
            <a:stCxn id="10" idx="2"/>
          </p:cNvCxnSpPr>
          <p:nvPr/>
        </p:nvCxnSpPr>
        <p:spPr bwMode="auto">
          <a:xfrm rot="16200000" flipH="1">
            <a:off x="4368800" y="4776788"/>
            <a:ext cx="600075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6" name="Rectangle 75"/>
          <p:cNvSpPr/>
          <p:nvPr/>
        </p:nvSpPr>
        <p:spPr bwMode="auto">
          <a:xfrm>
            <a:off x="1500188" y="2073275"/>
            <a:ext cx="5781675" cy="271145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97" name="Rounded Rectangle 96"/>
          <p:cNvSpPr/>
          <p:nvPr/>
        </p:nvSpPr>
        <p:spPr bwMode="auto">
          <a:xfrm>
            <a:off x="7669213" y="4784725"/>
            <a:ext cx="1012825" cy="644525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LHC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tx2"/>
                </a:solidFill>
              </a:rPr>
              <a:t>Logging</a:t>
            </a:r>
          </a:p>
        </p:txBody>
      </p:sp>
      <p:cxnSp>
        <p:nvCxnSpPr>
          <p:cNvPr id="20504" name="Straight Arrow Connector 97"/>
          <p:cNvCxnSpPr>
            <a:cxnSpLocks noChangeShapeType="1"/>
          </p:cNvCxnSpPr>
          <p:nvPr/>
        </p:nvCxnSpPr>
        <p:spPr bwMode="auto">
          <a:xfrm>
            <a:off x="6915150" y="4197350"/>
            <a:ext cx="754063" cy="638175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sp>
        <p:nvSpPr>
          <p:cNvPr id="20505" name="TextBox 98"/>
          <p:cNvSpPr txBox="1">
            <a:spLocks noChangeArrowheads="1"/>
          </p:cNvSpPr>
          <p:nvPr/>
        </p:nvSpPr>
        <p:spPr bwMode="auto">
          <a:xfrm>
            <a:off x="5827713" y="2073275"/>
            <a:ext cx="1260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tx2"/>
                </a:solidFill>
              </a:rPr>
              <a:t>PMA server</a:t>
            </a:r>
          </a:p>
        </p:txBody>
      </p:sp>
      <p:sp>
        <p:nvSpPr>
          <p:cNvPr id="20506" name="TextBox 99"/>
          <p:cNvSpPr txBox="1">
            <a:spLocks noChangeArrowheads="1"/>
          </p:cNvSpPr>
          <p:nvPr/>
        </p:nvSpPr>
        <p:spPr bwMode="auto">
          <a:xfrm>
            <a:off x="2933700" y="6400800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tx2"/>
                </a:solidFill>
              </a:rPr>
              <a:t>PM buffers</a:t>
            </a:r>
          </a:p>
        </p:txBody>
      </p:sp>
      <p:sp>
        <p:nvSpPr>
          <p:cNvPr id="20507" name="TextBox 100"/>
          <p:cNvSpPr txBox="1">
            <a:spLocks noChangeArrowheads="1"/>
          </p:cNvSpPr>
          <p:nvPr/>
        </p:nvSpPr>
        <p:spPr bwMode="auto">
          <a:xfrm>
            <a:off x="1717675" y="4835525"/>
            <a:ext cx="87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tx2"/>
                </a:solidFill>
              </a:rPr>
              <a:t>notifies</a:t>
            </a:r>
          </a:p>
        </p:txBody>
      </p:sp>
      <p:sp>
        <p:nvSpPr>
          <p:cNvPr id="20508" name="TextBox 101"/>
          <p:cNvSpPr txBox="1">
            <a:spLocks noChangeArrowheads="1"/>
          </p:cNvSpPr>
          <p:nvPr/>
        </p:nvSpPr>
        <p:spPr bwMode="auto">
          <a:xfrm>
            <a:off x="1527175" y="3270250"/>
            <a:ext cx="89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tx2"/>
                </a:solidFill>
              </a:rPr>
              <a:t>triggers</a:t>
            </a:r>
          </a:p>
        </p:txBody>
      </p:sp>
      <p:sp>
        <p:nvSpPr>
          <p:cNvPr id="20509" name="TextBox 102"/>
          <p:cNvSpPr txBox="1">
            <a:spLocks noChangeArrowheads="1"/>
          </p:cNvSpPr>
          <p:nvPr/>
        </p:nvSpPr>
        <p:spPr bwMode="auto">
          <a:xfrm>
            <a:off x="3295650" y="2441575"/>
            <a:ext cx="593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tx2"/>
                </a:solidFill>
              </a:rPr>
              <a:t>runs</a:t>
            </a:r>
          </a:p>
        </p:txBody>
      </p:sp>
      <p:sp>
        <p:nvSpPr>
          <p:cNvPr id="20510" name="TextBox 103"/>
          <p:cNvSpPr txBox="1">
            <a:spLocks noChangeArrowheads="1"/>
          </p:cNvSpPr>
          <p:nvPr/>
        </p:nvSpPr>
        <p:spPr bwMode="auto">
          <a:xfrm>
            <a:off x="5318125" y="2808288"/>
            <a:ext cx="596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tx2"/>
                </a:solidFill>
              </a:rPr>
              <a:t>uses</a:t>
            </a:r>
          </a:p>
        </p:txBody>
      </p:sp>
      <p:sp>
        <p:nvSpPr>
          <p:cNvPr id="20511" name="TextBox 104"/>
          <p:cNvSpPr txBox="1">
            <a:spLocks noChangeArrowheads="1"/>
          </p:cNvSpPr>
          <p:nvPr/>
        </p:nvSpPr>
        <p:spPr bwMode="auto">
          <a:xfrm>
            <a:off x="3959225" y="3222625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tx2"/>
                </a:solidFill>
              </a:rPr>
              <a:t>reads   writes</a:t>
            </a:r>
          </a:p>
        </p:txBody>
      </p:sp>
      <p:cxnSp>
        <p:nvCxnSpPr>
          <p:cNvPr id="55" name="Elbow Connector 54"/>
          <p:cNvCxnSpPr>
            <a:stCxn id="12" idx="2"/>
            <a:endCxn id="10" idx="1"/>
          </p:cNvCxnSpPr>
          <p:nvPr/>
        </p:nvCxnSpPr>
        <p:spPr bwMode="auto">
          <a:xfrm rot="16200000" flipH="1">
            <a:off x="2497138" y="2462213"/>
            <a:ext cx="2508250" cy="838200"/>
          </a:xfrm>
          <a:prstGeom prst="bentConnector2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517" name="TextBox 105"/>
          <p:cNvSpPr txBox="1">
            <a:spLocks noChangeArrowheads="1"/>
          </p:cNvSpPr>
          <p:nvPr/>
        </p:nvSpPr>
        <p:spPr bwMode="auto">
          <a:xfrm>
            <a:off x="3116263" y="4083050"/>
            <a:ext cx="960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tx2"/>
                </a:solidFill>
              </a:rPr>
              <a:t>browses</a:t>
            </a:r>
          </a:p>
        </p:txBody>
      </p:sp>
      <p:cxnSp>
        <p:nvCxnSpPr>
          <p:cNvPr id="107" name="Elbow Connector 54"/>
          <p:cNvCxnSpPr>
            <a:stCxn id="12" idx="1"/>
            <a:endCxn id="7" idx="1"/>
          </p:cNvCxnSpPr>
          <p:nvPr/>
        </p:nvCxnSpPr>
        <p:spPr bwMode="auto">
          <a:xfrm rot="10800000" flipV="1">
            <a:off x="1822450" y="1206500"/>
            <a:ext cx="1012825" cy="1590675"/>
          </a:xfrm>
          <a:prstGeom prst="bentConnector3">
            <a:avLst>
              <a:gd name="adj1" fmla="val 173893"/>
            </a:avLst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519" name="TextBox 110"/>
          <p:cNvSpPr txBox="1">
            <a:spLocks noChangeArrowheads="1"/>
          </p:cNvSpPr>
          <p:nvPr/>
        </p:nvSpPr>
        <p:spPr bwMode="auto">
          <a:xfrm>
            <a:off x="947738" y="2717800"/>
            <a:ext cx="89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tx2"/>
                </a:solidFill>
              </a:rPr>
              <a:t>triggers</a:t>
            </a:r>
          </a:p>
        </p:txBody>
      </p:sp>
      <p:cxnSp>
        <p:nvCxnSpPr>
          <p:cNvPr id="115" name="Straight Arrow Connector 114"/>
          <p:cNvCxnSpPr>
            <a:cxnSpLocks noChangeShapeType="1"/>
            <a:stCxn id="20511" idx="0"/>
            <a:endCxn id="10" idx="0"/>
          </p:cNvCxnSpPr>
          <p:nvPr/>
        </p:nvCxnSpPr>
        <p:spPr bwMode="auto">
          <a:xfrm flipH="1">
            <a:off x="4668838" y="3222625"/>
            <a:ext cx="4762" cy="571500"/>
          </a:xfrm>
          <a:prstGeom prst="straightConnector1">
            <a:avLst/>
          </a:prstGeom>
          <a:noFill/>
          <a:ln w="28575" algn="ctr">
            <a:solidFill>
              <a:srgbClr val="000000"/>
            </a:solidFill>
            <a:round/>
            <a:headEnd type="arrow" w="med" len="med"/>
            <a:tailEnd type="arrow" w="med" len="med"/>
          </a:ln>
        </p:spPr>
      </p:cxnSp>
      <p:sp>
        <p:nvSpPr>
          <p:cNvPr id="20514" name="Rectangle 42"/>
          <p:cNvSpPr>
            <a:spLocks noChangeArrowheads="1"/>
          </p:cNvSpPr>
          <p:nvPr/>
        </p:nvSpPr>
        <p:spPr bwMode="auto">
          <a:xfrm>
            <a:off x="6965950" y="6373813"/>
            <a:ext cx="1679575" cy="30638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eaLnBrk="0" hangingPunct="0"/>
            <a:endParaRPr lang="en-US"/>
          </a:p>
        </p:txBody>
      </p:sp>
      <p:sp>
        <p:nvSpPr>
          <p:cNvPr id="20515" name="Text Box 44"/>
          <p:cNvSpPr txBox="1">
            <a:spLocks noChangeArrowheads="1"/>
          </p:cNvSpPr>
          <p:nvPr/>
        </p:nvSpPr>
        <p:spPr bwMode="auto">
          <a:xfrm>
            <a:off x="6996113" y="6383338"/>
            <a:ext cx="1652587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>
                <a:solidFill>
                  <a:schemeClr val="accent2"/>
                </a:solidFill>
              </a:rPr>
              <a:t>Courtesy of V.Baggiolini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PM Server Architecture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566738" y="920750"/>
            <a:ext cx="8229600" cy="5135563"/>
          </a:xfrm>
        </p:spPr>
        <p:txBody>
          <a:bodyPr/>
          <a:lstStyle/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Very good dependability</a:t>
            </a:r>
            <a:r>
              <a:rPr lang="en-US" smtClean="0">
                <a:latin typeface="Calibri" pitchFamily="34" charset="0"/>
              </a:rPr>
              <a:t>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of</a:t>
            </a:r>
            <a:r>
              <a:rPr lang="en-US" smtClean="0">
                <a:latin typeface="Calibri" pitchFamily="34" charset="0"/>
              </a:rPr>
              <a:t> redundant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data collection and storage infrastructure</a:t>
            </a:r>
          </a:p>
          <a:p>
            <a:pPr lvl="1"/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No record of a ‘lost’ PM file</a:t>
            </a:r>
            <a:r>
              <a:rPr lang="en-US" smtClean="0">
                <a:latin typeface="Calibri" pitchFamily="34" charset="0"/>
              </a:rPr>
              <a:t> (if actually sent by FE), able to swallow ‘busy’ days with &gt;50 PM1 events (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each PM1 event = 1 GB of data</a:t>
            </a:r>
            <a:r>
              <a:rPr lang="en-US" smtClean="0">
                <a:latin typeface="Calibri" pitchFamily="34" charset="0"/>
              </a:rPr>
              <a:t> to be stored and analyzed)</a:t>
            </a:r>
          </a:p>
          <a:p>
            <a:pPr lvl="1"/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Data volume growing 10 faster than initially estimated</a:t>
            </a:r>
            <a:r>
              <a:rPr lang="en-US" smtClean="0">
                <a:latin typeface="Calibri" pitchFamily="34" charset="0"/>
              </a:rPr>
              <a:t> (launched upgrade campaign of disk space)</a:t>
            </a:r>
            <a:endParaRPr lang="en-GB" smtClean="0">
              <a:latin typeface="Calibri" pitchFamily="34" charset="0"/>
            </a:endParaRPr>
          </a:p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Flexible layer of event building</a:t>
            </a:r>
            <a:r>
              <a:rPr lang="en-US" smtClean="0">
                <a:latin typeface="Calibri" pitchFamily="34" charset="0"/>
              </a:rPr>
              <a:t>, allowing identification of different events which will trigger subsequent analysis configuration (Global, Powering, XPOC, IQC, QPS Snapshots, …)</a:t>
            </a:r>
          </a:p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Performing analysis framework</a:t>
            </a:r>
            <a:r>
              <a:rPr lang="en-US" smtClean="0">
                <a:latin typeface="Calibri" pitchFamily="34" charset="0"/>
              </a:rPr>
              <a:t> (moved to dedicated proliant cs-ccr-pm3),  allowing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analysis of PM1 data set in ~ 20 seconds</a:t>
            </a:r>
          </a:p>
          <a:p>
            <a:r>
              <a:rPr lang="en-US" smtClean="0">
                <a:latin typeface="Calibri" pitchFamily="34" charset="0"/>
              </a:rPr>
              <a:t>Due to good record of performance and synergies of requirements,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PM infrastructure and analysis/GUI framework is also used for LBDS XPOC, IQC and POWERING analysis (latter still in DEV)</a:t>
            </a:r>
          </a:p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No major problems with ONLINE servers</a:t>
            </a:r>
            <a:r>
              <a:rPr lang="en-US" smtClean="0">
                <a:latin typeface="Calibri" pitchFamily="34" charset="0"/>
              </a:rPr>
              <a:t> (mainly used in CCC), although monitoring and (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expert-)recovery tools exist at any level</a:t>
            </a:r>
            <a:r>
              <a:rPr lang="en-US" smtClean="0">
                <a:latin typeface="Calibri" pitchFamily="34" charset="0"/>
              </a:rPr>
              <a:t> in case of e.g. ‘missed’ or incorrectly built events, etc…  </a:t>
            </a:r>
            <a:r>
              <a:rPr lang="en-US" sz="1400" smtClean="0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bit of statistics…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466725" y="876301"/>
          <a:ext cx="4030745" cy="2827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Chart 3"/>
          <p:cNvGraphicFramePr/>
          <p:nvPr/>
        </p:nvGraphicFramePr>
        <p:xfrm>
          <a:off x="4486275" y="733426"/>
          <a:ext cx="4285640" cy="2870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018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513" y="3865563"/>
            <a:ext cx="4198937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95850" y="3627438"/>
            <a:ext cx="412591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Analysis of global events…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713" y="779463"/>
            <a:ext cx="8326437" cy="5853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Analysis of global events… </a:t>
            </a:r>
          </a:p>
        </p:txBody>
      </p: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75" y="1063625"/>
            <a:ext cx="8259763" cy="5100638"/>
          </a:xfrm>
          <a:prstGeom prst="rect">
            <a:avLst/>
          </a:prstGeom>
          <a:noFill/>
        </p:spPr>
      </p:pic>
      <p:pic>
        <p:nvPicPr>
          <p:cNvPr id="38923" name="Picture 11" descr="http://wikis/download/attachments/41287993/BLM_FD.JPG?version=1&amp;modificationDate=127307298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163" y="1652588"/>
            <a:ext cx="7445375" cy="520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738" y="881063"/>
            <a:ext cx="8215312" cy="5665787"/>
          </a:xfrm>
          <a:prstGeom prst="rect">
            <a:avLst/>
          </a:prstGeom>
          <a:noFill/>
        </p:spPr>
      </p:pic>
      <p:pic>
        <p:nvPicPr>
          <p:cNvPr id="38925" name="Picture 13" descr="http://wikis/download/attachments/41287993/BCT_FD_2.JPG?version=1&amp;modificationDate=12730730150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" y="1085850"/>
            <a:ext cx="7875588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7" descr="http://wikis/download/attachments/41287993/BPM-Orbit_Traject.png?version=1&amp;modificationDate=12697851040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4788" y="849313"/>
            <a:ext cx="6632575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3" descr="http://wikis/download/attachments/41287993/BIC_ES.PNG?version=1&amp;modificationDate=12693675670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8038" y="998538"/>
            <a:ext cx="6843712" cy="477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9" descr="http://wikis/download/attachments/41287993/BIC_IPOC.PNG?version=1&amp;modificationDate=126936760200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0075" y="1090613"/>
            <a:ext cx="7697788" cy="531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2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6900" y="1328738"/>
            <a:ext cx="8020050" cy="511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PM Server Architecture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4294967295"/>
          </p:nvPr>
        </p:nvSpPr>
        <p:spPr>
          <a:xfrm>
            <a:off x="566738" y="920750"/>
            <a:ext cx="8229600" cy="5135563"/>
          </a:xfrm>
        </p:spPr>
        <p:txBody>
          <a:bodyPr/>
          <a:lstStyle/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First set of most relevant analysis modules (and related panels) exist and start to be more widely used</a:t>
            </a:r>
          </a:p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Analysis modules mostly provided by system experts/operators</a:t>
            </a:r>
            <a:r>
              <a:rPr lang="en-US" smtClean="0">
                <a:latin typeface="Calibri" pitchFamily="34" charset="0"/>
              </a:rPr>
              <a:t>,… which assures efficient development (code re-usage) and long-term maintenance</a:t>
            </a:r>
          </a:p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Much more can (and will have to) be done still, currently in work</a:t>
            </a:r>
            <a:endParaRPr lang="en-US" smtClean="0">
              <a:latin typeface="Calibri" pitchFamily="34" charset="0"/>
            </a:endParaRPr>
          </a:p>
          <a:p>
            <a:pPr lvl="1"/>
            <a:r>
              <a:rPr lang="en-US" smtClean="0">
                <a:latin typeface="Calibri" pitchFamily="34" charset="0"/>
              </a:rPr>
              <a:t>PM raw data from RF</a:t>
            </a:r>
          </a:p>
          <a:p>
            <a:pPr lvl="1"/>
            <a:r>
              <a:rPr lang="en-US" smtClean="0">
                <a:latin typeface="Calibri" pitchFamily="34" charset="0"/>
              </a:rPr>
              <a:t>BBQ and collimator analysis modules (Anthony and Eric)</a:t>
            </a:r>
          </a:p>
          <a:p>
            <a:pPr lvl="1"/>
            <a:r>
              <a:rPr lang="en-US" smtClean="0">
                <a:latin typeface="Calibri" pitchFamily="34" charset="0"/>
              </a:rPr>
              <a:t>Improved FGC_ext + dedicated GUI panel to allow easier identification of current changes in circuits (e.g. feedback,…)</a:t>
            </a:r>
          </a:p>
          <a:p>
            <a:pPr lvl="1"/>
            <a:r>
              <a:rPr lang="en-US" smtClean="0">
                <a:latin typeface="Calibri" pitchFamily="34" charset="0"/>
              </a:rPr>
              <a:t>Powering analysis as part of global events</a:t>
            </a:r>
          </a:p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Current tools allow for reasonably efficient analysis and understanding of beam dump events</a:t>
            </a:r>
          </a:p>
          <a:p>
            <a:pPr lvl="1"/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Identification of initiating event / event sequence works reliably</a:t>
            </a:r>
          </a:p>
          <a:p>
            <a:pPr lvl="1"/>
            <a:r>
              <a:rPr lang="en-US" smtClean="0">
                <a:latin typeface="Calibri" pitchFamily="34" charset="0"/>
              </a:rPr>
              <a:t>nevertheless the </a:t>
            </a:r>
            <a:r>
              <a:rPr lang="en-US" smtClean="0">
                <a:solidFill>
                  <a:srgbClr val="FF3300"/>
                </a:solidFill>
                <a:latin typeface="Calibri" pitchFamily="34" charset="0"/>
              </a:rPr>
              <a:t>input and comment of EIC/operations is vital for the (later) understanding of events</a:t>
            </a:r>
            <a:r>
              <a:rPr lang="en-US" smtClean="0">
                <a:latin typeface="Calibri" pitchFamily="34" charset="0"/>
              </a:rPr>
              <a:t> (ie what was done @ time of dump?)</a:t>
            </a:r>
          </a:p>
          <a:p>
            <a:pPr lvl="1">
              <a:buFont typeface="Arial" charset="0"/>
              <a:buNone/>
            </a:pPr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LHC PM and Machine Protection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>
          <a:xfrm>
            <a:off x="427038" y="754063"/>
            <a:ext cx="8531225" cy="5135562"/>
          </a:xfrm>
        </p:spPr>
        <p:txBody>
          <a:bodyPr/>
          <a:lstStyle/>
          <a:p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PM should determine whether it is safe or not to re-inject and proceed</a:t>
            </a:r>
          </a:p>
          <a:p>
            <a:r>
              <a:rPr lang="en-US" smtClean="0">
                <a:latin typeface="Calibri" pitchFamily="34" charset="0"/>
              </a:rPr>
              <a:t>Overall </a:t>
            </a:r>
            <a:r>
              <a:rPr lang="en-US" smtClean="0">
                <a:solidFill>
                  <a:schemeClr val="accent2"/>
                </a:solidFill>
                <a:latin typeface="Calibri" pitchFamily="34" charset="0"/>
              </a:rPr>
              <a:t>PM Result used for SIS interlock</a:t>
            </a:r>
            <a:r>
              <a:rPr lang="en-US" smtClean="0">
                <a:latin typeface="Calibri" pitchFamily="34" charset="0"/>
              </a:rPr>
              <a:t>, which currently verifies</a:t>
            </a:r>
          </a:p>
          <a:p>
            <a:pPr lvl="1">
              <a:lnSpc>
                <a:spcPts val="1500"/>
              </a:lnSpc>
            </a:pPr>
            <a:r>
              <a:rPr lang="en-US" smtClean="0">
                <a:latin typeface="Calibri" pitchFamily="34" charset="0"/>
              </a:rPr>
              <a:t>BIC IPOC (Sequence and timing of BPLs, user and beam permit redundancy, timing alignment of controllers, missing data from BIS)</a:t>
            </a:r>
          </a:p>
          <a:p>
            <a:pPr lvl="1">
              <a:lnSpc>
                <a:spcPts val="1500"/>
              </a:lnSpc>
            </a:pPr>
            <a:r>
              <a:rPr lang="en-US" smtClean="0">
                <a:latin typeface="Calibri" pitchFamily="34" charset="0"/>
              </a:rPr>
              <a:t>PIC IPOC (Triggering of MSK/UNM BIS channels and redundant CPLD path, propagation delays of beam dump requests, identification of global events)</a:t>
            </a:r>
          </a:p>
          <a:p>
            <a:pPr lvl="1">
              <a:lnSpc>
                <a:spcPts val="1500"/>
              </a:lnSpc>
            </a:pPr>
            <a:r>
              <a:rPr lang="en-US" smtClean="0">
                <a:latin typeface="Calibri" pitchFamily="34" charset="0"/>
              </a:rPr>
              <a:t>FMCM ISA (Threshold consistency, trigger delay for self-triggered events)</a:t>
            </a:r>
          </a:p>
          <a:p>
            <a:pPr lvl="1">
              <a:lnSpc>
                <a:spcPts val="1500"/>
              </a:lnSpc>
            </a:pPr>
            <a:r>
              <a:rPr lang="en-US" smtClean="0">
                <a:latin typeface="Calibri" pitchFamily="34" charset="0"/>
              </a:rPr>
              <a:t>Possible Circuit Quenches in any of the sc circuits which will require detailed analysis</a:t>
            </a:r>
          </a:p>
          <a:p>
            <a:pPr lvl="1">
              <a:lnSpc>
                <a:spcPts val="1500"/>
              </a:lnSpc>
            </a:pPr>
            <a:r>
              <a:rPr lang="en-US" smtClean="0">
                <a:latin typeface="Calibri" pitchFamily="34" charset="0"/>
              </a:rPr>
              <a:t>Overall result of LBDS XPOC (to be included in next release) </a:t>
            </a:r>
          </a:p>
          <a:p>
            <a:r>
              <a:rPr lang="en-GB" smtClean="0">
                <a:solidFill>
                  <a:schemeClr val="accent2"/>
                </a:solidFill>
                <a:latin typeface="Calibri" pitchFamily="34" charset="0"/>
              </a:rPr>
              <a:t>Even for this (small) amount of checks a reliable automated decision has proven difficult</a:t>
            </a:r>
            <a:r>
              <a:rPr lang="en-GB" smtClean="0">
                <a:latin typeface="Calibri" pitchFamily="34" charset="0"/>
              </a:rPr>
              <a:t> (endless amount of possible use- and failure cases)</a:t>
            </a:r>
          </a:p>
          <a:p>
            <a:pPr lvl="1"/>
            <a:r>
              <a:rPr lang="en-GB" smtClean="0">
                <a:latin typeface="Calibri" pitchFamily="34" charset="0"/>
              </a:rPr>
              <a:t>still </a:t>
            </a:r>
            <a:r>
              <a:rPr lang="en-GB" smtClean="0">
                <a:solidFill>
                  <a:srgbClr val="FF3300"/>
                </a:solidFill>
                <a:latin typeface="Calibri" pitchFamily="34" charset="0"/>
              </a:rPr>
              <a:t>rely on help of EICs/operations to take ultimate decision</a:t>
            </a:r>
            <a:r>
              <a:rPr lang="en-GB" smtClean="0">
                <a:latin typeface="Calibri" pitchFamily="34" charset="0"/>
              </a:rPr>
              <a:t> to go on</a:t>
            </a:r>
          </a:p>
          <a:p>
            <a:r>
              <a:rPr lang="en-GB" smtClean="0">
                <a:solidFill>
                  <a:srgbClr val="FF3300"/>
                </a:solidFill>
                <a:latin typeface="Calibri" pitchFamily="34" charset="0"/>
              </a:rPr>
              <a:t>Can to better and probably need to be more rigorous on this (input from MPP/operations appreciated)</a:t>
            </a:r>
          </a:p>
          <a:p>
            <a:pPr lvl="1"/>
            <a:r>
              <a:rPr lang="en-GB" smtClean="0">
                <a:solidFill>
                  <a:schemeClr val="accent2"/>
                </a:solidFill>
                <a:latin typeface="Calibri" pitchFamily="34" charset="0"/>
              </a:rPr>
              <a:t>Experts need to be informed</a:t>
            </a:r>
            <a:r>
              <a:rPr lang="en-GB" smtClean="0">
                <a:latin typeface="Calibri" pitchFamily="34" charset="0"/>
              </a:rPr>
              <a:t> if existing IPOC modules and/or OVERALL result fails</a:t>
            </a:r>
          </a:p>
          <a:p>
            <a:pPr lvl="1"/>
            <a:r>
              <a:rPr lang="en-GB" smtClean="0">
                <a:solidFill>
                  <a:schemeClr val="accent2"/>
                </a:solidFill>
                <a:latin typeface="Calibri" pitchFamily="34" charset="0"/>
              </a:rPr>
              <a:t>What additional checks should be added</a:t>
            </a:r>
            <a:r>
              <a:rPr lang="en-GB" smtClean="0">
                <a:latin typeface="Calibri" pitchFamily="34" charset="0"/>
              </a:rPr>
              <a:t> in OVERALL result for &gt; intensities ? </a:t>
            </a:r>
          </a:p>
          <a:p>
            <a:pPr lvl="1"/>
            <a:r>
              <a:rPr lang="en-GB" smtClean="0">
                <a:latin typeface="Calibri" pitchFamily="34" charset="0"/>
              </a:rPr>
              <a:t>Should </a:t>
            </a:r>
            <a:r>
              <a:rPr lang="en-GB" smtClean="0">
                <a:solidFill>
                  <a:schemeClr val="accent2"/>
                </a:solidFill>
                <a:latin typeface="Calibri" pitchFamily="34" charset="0"/>
              </a:rPr>
              <a:t>PM SIS channel become unmaskable</a:t>
            </a:r>
            <a:r>
              <a:rPr lang="en-GB" smtClean="0">
                <a:latin typeface="Calibri" pitchFamily="34" charset="0"/>
              </a:rPr>
              <a:t>?</a:t>
            </a:r>
          </a:p>
          <a:p>
            <a:pPr lvl="1"/>
            <a:endParaRPr lang="en-GB" smtClean="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mtClean="0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sa">
  <a:themeElements>
    <a:clrScheme name="Pi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Pi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s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s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s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s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s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s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s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s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s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s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s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Pisa</Template>
  <TotalTime>24425</TotalTime>
  <Words>1305</Words>
  <Application>Microsoft Office PowerPoint</Application>
  <PresentationFormat>On-screen Show (4:3)</PresentationFormat>
  <Paragraphs>141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Pisa</vt:lpstr>
      <vt:lpstr>LHC PM Analysis for Machine Protection     M.Zerlauth for the LHC Post Mortem Team   </vt:lpstr>
      <vt:lpstr>LHC PM and Machine Protection</vt:lpstr>
      <vt:lpstr>PM Server Architecture</vt:lpstr>
      <vt:lpstr>PM Server Architecture</vt:lpstr>
      <vt:lpstr>A bit of statistics…</vt:lpstr>
      <vt:lpstr>Analysis of global events…</vt:lpstr>
      <vt:lpstr>Analysis of global events… </vt:lpstr>
      <vt:lpstr>PM Server Architecture</vt:lpstr>
      <vt:lpstr>LHC PM and Machine Protection</vt:lpstr>
      <vt:lpstr>Masking of SIS Interlock…</vt:lpstr>
      <vt:lpstr>Other related developments for 2010 and ongoing work</vt:lpstr>
      <vt:lpstr>The PM shopping basket – a generic data viewer</vt:lpstr>
      <vt:lpstr>Slide 13</vt:lpstr>
      <vt:lpstr>Conclusions</vt:lpstr>
      <vt:lpstr>Slide 15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russ</dc:creator>
  <cp:lastModifiedBy>zerlauth</cp:lastModifiedBy>
  <cp:revision>537</cp:revision>
  <dcterms:created xsi:type="dcterms:W3CDTF">2004-03-24T18:22:33Z</dcterms:created>
  <dcterms:modified xsi:type="dcterms:W3CDTF">2010-06-18T09:40:00Z</dcterms:modified>
</cp:coreProperties>
</file>