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5" r:id="rId4"/>
    <p:sldId id="260" r:id="rId5"/>
    <p:sldId id="261" r:id="rId6"/>
    <p:sldId id="262" r:id="rId7"/>
    <p:sldId id="263" r:id="rId8"/>
    <p:sldId id="301" r:id="rId9"/>
    <p:sldId id="299" r:id="rId10"/>
    <p:sldId id="283" r:id="rId11"/>
    <p:sldId id="284" r:id="rId12"/>
    <p:sldId id="286" r:id="rId13"/>
    <p:sldId id="288" r:id="rId14"/>
    <p:sldId id="289" r:id="rId15"/>
    <p:sldId id="275" r:id="rId16"/>
    <p:sldId id="295" r:id="rId17"/>
    <p:sldId id="296" r:id="rId18"/>
    <p:sldId id="297" r:id="rId19"/>
    <p:sldId id="30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E50A7-8A68-4016-90C8-A656EBA3E584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10955-C397-4CB6-9E6A-12EB5D535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1D9FF-FF59-44ED-AB44-30E18BE19A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42672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0" y="3695700"/>
            <a:ext cx="42672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7D8A5-2DEF-493F-9046-6E04AD2C70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2" r:id="rId13"/>
    <p:sldLayoutId id="2147483663" r:id="rId14"/>
    <p:sldLayoutId id="2147483664" r:id="rId15"/>
    <p:sldLayoutId id="2147483665" r:id="rId1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Dump protection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W. Bartmann, C. Boucly, C. Bracco, E. Carlier, </a:t>
            </a:r>
            <a:endParaRPr lang="en-US" smtClean="0"/>
          </a:p>
          <a:p>
            <a:r>
              <a:rPr lang="en-US" smtClean="0"/>
              <a:t>B</a:t>
            </a:r>
            <a:r>
              <a:rPr lang="en-US" smtClean="0"/>
              <a:t>. Goddard, M. Meddahi, S. Redaelli, J. Uythoven</a:t>
            </a:r>
          </a:p>
          <a:p>
            <a:endParaRPr lang="en-US" smtClean="0"/>
          </a:p>
          <a:p>
            <a:r>
              <a:rPr lang="en-US" smtClean="0"/>
              <a:t>MPS Review 17-June 2010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0" y="2179320"/>
            <a:ext cx="6172200" cy="3764280"/>
            <a:chOff x="152400" y="1981200"/>
            <a:chExt cx="7315200" cy="4069080"/>
          </a:xfrm>
        </p:grpSpPr>
        <p:pic>
          <p:nvPicPr>
            <p:cNvPr id="5" name="Picture 4" descr="LossMap_AB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400" y="1981200"/>
              <a:ext cx="7315200" cy="406908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2703165" y="2499102"/>
              <a:ext cx="457200" cy="0"/>
            </a:xfrm>
            <a:prstGeom prst="line">
              <a:avLst/>
            </a:prstGeom>
            <a:ln w="19050"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703165" y="2743200"/>
              <a:ext cx="457200" cy="0"/>
            </a:xfrm>
            <a:prstGeom prst="line">
              <a:avLst/>
            </a:prstGeom>
            <a:ln w="19050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703165" y="2971800"/>
              <a:ext cx="457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423333" y="2261258"/>
              <a:ext cx="2348089" cy="898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dirty="0" smtClean="0"/>
                <a:t>Collimators</a:t>
              </a:r>
            </a:p>
            <a:p>
              <a:pPr algn="r"/>
              <a:r>
                <a:rPr lang="en-US" sz="1600" dirty="0" smtClean="0"/>
                <a:t>Cold Magnets</a:t>
              </a:r>
            </a:p>
            <a:p>
              <a:pPr algn="r"/>
              <a:r>
                <a:rPr lang="en-US" sz="1600" dirty="0" smtClean="0"/>
                <a:t>Warm Magnets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57800" y="2438400"/>
              <a:ext cx="1524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dirty="0" smtClean="0"/>
                <a:t>TCDQ +TCSG</a:t>
              </a:r>
              <a:endParaRPr lang="en-US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74549" y="3352800"/>
              <a:ext cx="141248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TCTH+TCTV</a:t>
              </a:r>
              <a:endParaRPr lang="en-US" sz="1600" dirty="0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6576447" y="2758698"/>
              <a:ext cx="76200" cy="76200"/>
            </a:xfrm>
            <a:prstGeom prst="triangle">
              <a:avLst/>
            </a:prstGeom>
            <a:solidFill>
              <a:srgbClr val="66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1203702" y="3726051"/>
              <a:ext cx="76201" cy="76200"/>
            </a:xfrm>
            <a:prstGeom prst="triangle">
              <a:avLst/>
            </a:prstGeom>
            <a:solidFill>
              <a:srgbClr val="66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242447" y="3901698"/>
              <a:ext cx="411480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334000" y="2895600"/>
              <a:ext cx="129540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4838700" y="3390900"/>
              <a:ext cx="990600" cy="1588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743200" y="1143000"/>
            <a:ext cx="28956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9906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SixTrack</a:t>
            </a:r>
            <a:r>
              <a:rPr lang="en-US" dirty="0" smtClean="0"/>
              <a:t> simulations: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810000" y="3200400"/>
            <a:ext cx="53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120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228600" y="1447800"/>
            <a:ext cx="32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Local cleaning inefficiency:         </a:t>
            </a:r>
            <a:r>
              <a:rPr lang="en-US" sz="1600" dirty="0" smtClean="0">
                <a:latin typeface="Symbol" pitchFamily="18" charset="2"/>
              </a:rPr>
              <a:t>h =  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3352800" y="1261646"/>
            <a:ext cx="274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# particles lost in </a:t>
            </a:r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s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3657600" y="1600200"/>
            <a:ext cx="129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s × </a:t>
            </a:r>
            <a:r>
              <a:rPr lang="en-US" sz="1600" dirty="0" err="1" smtClean="0"/>
              <a:t>Tot</a:t>
            </a:r>
            <a:r>
              <a:rPr lang="en-US" sz="1600" baseline="-25000" dirty="0" err="1" smtClean="0"/>
              <a:t>abs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pitchFamily="18" charset="2"/>
              </a:rPr>
              <a:t>  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352800" y="1600200"/>
            <a:ext cx="1905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867400" y="1143000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s = 10 cm @ magnets</a:t>
            </a:r>
          </a:p>
          <a:p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s = 1 m @ collimators (jaw length)</a:t>
            </a:r>
          </a:p>
          <a:p>
            <a:r>
              <a:rPr lang="en-US" sz="1600" dirty="0" err="1" smtClean="0"/>
              <a:t>Tot</a:t>
            </a:r>
            <a:r>
              <a:rPr lang="en-US" sz="1600" baseline="-25000" dirty="0" err="1" smtClean="0"/>
              <a:t>abs</a:t>
            </a:r>
            <a:r>
              <a:rPr lang="en-US" sz="1600" dirty="0" smtClean="0"/>
              <a:t> = 8’463’489</a:t>
            </a:r>
            <a:endParaRPr lang="en-US" sz="1600" dirty="0"/>
          </a:p>
        </p:txBody>
      </p:sp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6019800" y="2819400"/>
          <a:ext cx="2754884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3902"/>
                <a:gridCol w="984568"/>
                <a:gridCol w="7764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Collimator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N [p+]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% </a:t>
                      </a:r>
                      <a:r>
                        <a:rPr lang="en-US" sz="1400" baseline="0" dirty="0" err="1" smtClean="0"/>
                        <a:t>Tot</a:t>
                      </a:r>
                      <a:r>
                        <a:rPr lang="en-US" sz="1400" baseline="-25000" dirty="0" err="1" smtClean="0"/>
                        <a:t>abs</a:t>
                      </a:r>
                      <a:endParaRPr lang="en-US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TCDQ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7’639’643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TCSG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697’298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22’186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TCTV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5715000" y="4919246"/>
            <a:ext cx="3352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+mj-lt"/>
              </a:rPr>
              <a:t>Statistical error = 1/√N </a:t>
            </a:r>
            <a:r>
              <a:rPr lang="en-US" sz="1600" dirty="0" smtClean="0">
                <a:latin typeface="+mj-lt"/>
                <a:sym typeface="Wingdings" pitchFamily="2" charset="2"/>
              </a:rPr>
              <a:t> max = 0.03 </a:t>
            </a:r>
            <a:endParaRPr lang="en-US" sz="1600" dirty="0">
              <a:latin typeface="+mj-lt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0800000">
            <a:off x="4953000" y="3429000"/>
            <a:ext cx="457200" cy="1588"/>
          </a:xfrm>
          <a:prstGeom prst="straightConnector1">
            <a:avLst/>
          </a:prstGeom>
          <a:ln w="2857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876800" y="3152001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Beam2</a:t>
            </a:r>
            <a:endParaRPr lang="en-US" sz="1200" dirty="0">
              <a:solidFill>
                <a:srgbClr val="3333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8600" y="6019800"/>
            <a:ext cx="2855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Only primary protons losses.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019800" y="2362200"/>
            <a:ext cx="144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+mj-lt"/>
              </a:rPr>
              <a:t>1 bunch case </a:t>
            </a:r>
            <a:endParaRPr lang="en-US" sz="1600" dirty="0"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800" y="5410201"/>
            <a:ext cx="281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+mj-lt"/>
              </a:rPr>
              <a:t>Nominal bunch (1.1E11 p+):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3.3E8 p+ on TCT</a:t>
            </a:r>
          </a:p>
          <a:p>
            <a:endParaRPr lang="en-US" sz="1600" dirty="0">
              <a:latin typeface="+mj-lt"/>
            </a:endParaRPr>
          </a:p>
        </p:txBody>
      </p:sp>
      <p:sp>
        <p:nvSpPr>
          <p:cNvPr id="41" name="Titl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smtClean="0"/>
              <a:t>Loss Map for Beam 2, 3.5 TeV, 2m </a:t>
            </a:r>
            <a:r>
              <a:rPr lang="en-US" sz="3600" smtClean="0">
                <a:latin typeface="Symbol" pitchFamily="18" charset="2"/>
              </a:rPr>
              <a:t>b</a:t>
            </a:r>
            <a:r>
              <a:rPr lang="en-US" sz="3600" smtClean="0"/>
              <a:t>* in IP5</a:t>
            </a:r>
            <a:endParaRPr lang="en-US" sz="360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ssMap_A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5777996" cy="4038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Loss Map for Beam 2, 3.5 </a:t>
            </a:r>
            <a:r>
              <a:rPr lang="en-US" sz="3600" dirty="0" err="1" smtClean="0"/>
              <a:t>TeV</a:t>
            </a:r>
            <a:r>
              <a:rPr lang="en-US" sz="3600" dirty="0" smtClean="0"/>
              <a:t>, 2m </a:t>
            </a:r>
            <a:r>
              <a:rPr lang="en-US" sz="3600" dirty="0" smtClean="0">
                <a:latin typeface="Symbol" pitchFamily="18" charset="2"/>
              </a:rPr>
              <a:t>b</a:t>
            </a:r>
            <a:r>
              <a:rPr lang="en-US" sz="3600" dirty="0" smtClean="0"/>
              <a:t>* in IP5 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228600" y="12192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Measurements during asynchronous beam dump (23/04/2010):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26759" y="2075313"/>
            <a:ext cx="1285875" cy="313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/>
              <a:t>TCDQ +TCSG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776851" y="3128160"/>
            <a:ext cx="1191788" cy="313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TCTH+TCTV</a:t>
            </a:r>
            <a:endParaRPr lang="en-US" sz="1600" dirty="0"/>
          </a:p>
        </p:txBody>
      </p:sp>
      <p:sp>
        <p:nvSpPr>
          <p:cNvPr id="9" name="Isosceles Triangle 8"/>
          <p:cNvSpPr/>
          <p:nvPr/>
        </p:nvSpPr>
        <p:spPr>
          <a:xfrm flipV="1">
            <a:off x="6031619" y="2387116"/>
            <a:ext cx="64294" cy="70492"/>
          </a:xfrm>
          <a:prstGeom prst="triangle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1885824" y="3473453"/>
            <a:ext cx="64295" cy="70492"/>
          </a:xfrm>
          <a:prstGeom prst="triangle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896558" y="3596898"/>
            <a:ext cx="3108960" cy="774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963043" y="2521513"/>
            <a:ext cx="109299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411417" y="3054719"/>
            <a:ext cx="1097280" cy="134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406396" y="2895600"/>
            <a:ext cx="53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100</a:t>
            </a:r>
            <a:endParaRPr lang="en-US" sz="1600" dirty="0"/>
          </a:p>
        </p:txBody>
      </p:sp>
      <p:sp>
        <p:nvSpPr>
          <p:cNvPr id="19" name="Oval 18"/>
          <p:cNvSpPr/>
          <p:nvPr/>
        </p:nvSpPr>
        <p:spPr>
          <a:xfrm>
            <a:off x="4330196" y="2895600"/>
            <a:ext cx="609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6096000" y="1828800"/>
            <a:ext cx="762000" cy="685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858000" y="1371600"/>
            <a:ext cx="1752600" cy="1077218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BLM at TCDQ and TCSG saturated for 40 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</a:rPr>
              <a:t>s and 80 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</a:rPr>
              <a:t>s integration time!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0" y="4191000"/>
            <a:ext cx="198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1.3 s integration time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4800600" y="3276600"/>
            <a:ext cx="1676400" cy="1066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477000" y="3962400"/>
            <a:ext cx="2590800" cy="2308324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At least a factor of 100 between losses in point 6 and TCT in point 5.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FF0000"/>
                </a:solidFill>
              </a:rPr>
              <a:t>It seems to be consistent with simulations (not worse). 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FF0000"/>
                </a:solidFill>
              </a:rPr>
              <a:t>Filters added at BLM in point 6 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 repeat measure.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" y="6172200"/>
            <a:ext cx="18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Showers included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ssMap_A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5777996" cy="4038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28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Loss Map for Beam 2, 3.5 </a:t>
            </a:r>
            <a:r>
              <a:rPr lang="en-US" sz="3600" dirty="0" err="1" smtClean="0"/>
              <a:t>TeV</a:t>
            </a:r>
            <a:r>
              <a:rPr lang="en-US" sz="3600" dirty="0" smtClean="0"/>
              <a:t>, 2m </a:t>
            </a:r>
            <a:r>
              <a:rPr lang="en-US" sz="3600" dirty="0" smtClean="0">
                <a:latin typeface="Symbol" pitchFamily="18" charset="2"/>
              </a:rPr>
              <a:t>b</a:t>
            </a:r>
            <a:r>
              <a:rPr lang="en-US" sz="3600" dirty="0" smtClean="0"/>
              <a:t>* in IP5 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228600" y="12192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Measurements during asynchronous beam dump (23/04/2010):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48000" y="4191000"/>
            <a:ext cx="198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1.3 s integration time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638800" y="2133600"/>
            <a:ext cx="838200" cy="381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715000" y="1752600"/>
            <a:ext cx="76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zoom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6172200"/>
            <a:ext cx="18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Showers included</a:t>
            </a:r>
            <a:endParaRPr lang="en-US" dirty="0"/>
          </a:p>
        </p:txBody>
      </p:sp>
      <p:pic>
        <p:nvPicPr>
          <p:cNvPr id="9" name="Picture 8" descr="LossMap_real_zoom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371600"/>
            <a:ext cx="4687808" cy="3276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9"/>
          <p:cNvSpPr/>
          <p:nvPr/>
        </p:nvSpPr>
        <p:spPr>
          <a:xfrm>
            <a:off x="6133455" y="2186553"/>
            <a:ext cx="609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MQY5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89549" y="1982490"/>
            <a:ext cx="609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MQY4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72400" y="2438400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Warm losses are on drift or BI (mainly BPM)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ssMap_A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5777996" cy="4038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28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Loss Map for Beam 2, 3.5 </a:t>
            </a:r>
            <a:r>
              <a:rPr lang="en-US" sz="3600" dirty="0" err="1" smtClean="0"/>
              <a:t>TeV</a:t>
            </a:r>
            <a:r>
              <a:rPr lang="en-US" sz="3600" dirty="0" smtClean="0"/>
              <a:t>, 2m </a:t>
            </a:r>
            <a:r>
              <a:rPr lang="en-US" sz="3600" dirty="0" smtClean="0">
                <a:latin typeface="Symbol" pitchFamily="18" charset="2"/>
              </a:rPr>
              <a:t>b</a:t>
            </a:r>
            <a:r>
              <a:rPr lang="en-US" sz="3600" dirty="0" smtClean="0"/>
              <a:t>* in IP5 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228600" y="12192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Measurements during asynchronous beam dump (23/04/2010):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48000" y="4191000"/>
            <a:ext cx="198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1.3 s integration time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524000" y="3276600"/>
            <a:ext cx="838200" cy="2819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0" y="3352800"/>
            <a:ext cx="76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zoom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9" name="Picture 8" descr="LossMap_real_zoom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1524000"/>
            <a:ext cx="4687808" cy="32765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Rectangle 9"/>
          <p:cNvSpPr/>
          <p:nvPr/>
        </p:nvSpPr>
        <p:spPr>
          <a:xfrm>
            <a:off x="5715000" y="3352800"/>
            <a:ext cx="609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MQML5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352800"/>
            <a:ext cx="609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MQY4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7400" y="1905000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Warm losses are on drift or BI (mainly BPM)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8600" y="6172200"/>
            <a:ext cx="18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Showers included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  <p:bldP spid="10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Outcome of simulations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mtClean="0"/>
              <a:t>Asynchronous beam dump simulations for a single bunch (worst case) at 3.5 TeV (2m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smtClean="0"/>
              <a:t>* in point 5) have been performed with SixTrack for beam 2.   </a:t>
            </a:r>
          </a:p>
          <a:p>
            <a:endParaRPr lang="en-US" smtClean="0"/>
          </a:p>
          <a:p>
            <a:r>
              <a:rPr lang="en-US" smtClean="0"/>
              <a:t>Simulations show that losses at the TCT come from particles scattered at the TCSG,  no losses of primary protons are observed</a:t>
            </a:r>
          </a:p>
          <a:p>
            <a:endParaRPr lang="en-US" smtClean="0"/>
          </a:p>
          <a:p>
            <a:r>
              <a:rPr lang="en-US" smtClean="0"/>
              <a:t>Simulations allow to visualize the distribution of particles absorbed at the TCT:  peak density equivalent of 0.016% of full bunch with nominal emittance</a:t>
            </a:r>
          </a:p>
          <a:p>
            <a:endParaRPr lang="en-US" smtClean="0"/>
          </a:p>
          <a:p>
            <a:r>
              <a:rPr lang="en-US" smtClean="0"/>
              <a:t>An asynchronous beam dump test has been performed for the same case (3.5 TeV, 2m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smtClean="0"/>
              <a:t>* in point 5) and losses (from PM) have been analyzed.</a:t>
            </a:r>
          </a:p>
          <a:p>
            <a:endParaRPr lang="en-US" smtClean="0"/>
          </a:p>
          <a:p>
            <a:r>
              <a:rPr lang="en-US" smtClean="0"/>
              <a:t>BLM at the collimators in point 6 saturated (40-80 </a:t>
            </a:r>
            <a:r>
              <a:rPr lang="en-US" smtClean="0">
                <a:latin typeface="Symbol" pitchFamily="18" charset="2"/>
              </a:rPr>
              <a:t>m</a:t>
            </a:r>
            <a:r>
              <a:rPr lang="en-US" smtClean="0"/>
              <a:t>s):</a:t>
            </a:r>
          </a:p>
          <a:p>
            <a:pPr lvl="1"/>
            <a:r>
              <a:rPr lang="en-US" smtClean="0">
                <a:sym typeface="Wingdings" pitchFamily="2" charset="2"/>
              </a:rPr>
              <a:t>Difficult </a:t>
            </a:r>
            <a:r>
              <a:rPr lang="en-US" smtClean="0">
                <a:sym typeface="Wingdings" pitchFamily="2" charset="2"/>
              </a:rPr>
              <a:t>to quantify the ratio between losses in point 6 and point 5 (at the TCT)</a:t>
            </a:r>
            <a:r>
              <a:rPr lang="en-US" smtClean="0"/>
              <a:t>  </a:t>
            </a:r>
          </a:p>
          <a:p>
            <a:pPr lvl="1"/>
            <a:r>
              <a:rPr lang="en-US" smtClean="0"/>
              <a:t>Data at 1.3s show that measurements are consistent (not worse) than simulations</a:t>
            </a:r>
          </a:p>
          <a:p>
            <a:pPr lvl="1"/>
            <a:r>
              <a:rPr lang="en-US" smtClean="0"/>
              <a:t>Filters applied at the TCDQ  </a:t>
            </a:r>
            <a:r>
              <a:rPr lang="en-US" smtClean="0">
                <a:sym typeface="Wingdings" pitchFamily="2" charset="2"/>
              </a:rPr>
              <a:t> new measurements needed</a:t>
            </a:r>
            <a:r>
              <a:rPr lang="en-US" smtClean="0"/>
              <a:t> for benchmarking 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mtClean="0"/>
              <a:t>AGC: </a:t>
            </a:r>
            <a:r>
              <a:rPr lang="en-GB" dirty="0" smtClean="0"/>
              <a:t>Results from </a:t>
            </a:r>
            <a:r>
              <a:rPr lang="en-GB" smtClean="0"/>
              <a:t>cleaning </a:t>
            </a:r>
            <a:r>
              <a:rPr lang="en-GB" smtClean="0"/>
              <a:t>test</a:t>
            </a:r>
            <a:br>
              <a:rPr lang="en-GB" smtClean="0"/>
            </a:br>
            <a:r>
              <a:rPr lang="en-GB" sz="2200" smtClean="0"/>
              <a:t>(E. Gianfelice-Wendt, W. Höfle, T. Lefevre, ...)</a:t>
            </a:r>
            <a:endParaRPr lang="en-GB" dirty="0" smtClean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800" smtClean="0"/>
              <a:t>Cleaning test of a costing beam done, on 16-17 Dec.’09</a:t>
            </a:r>
          </a:p>
          <a:p>
            <a:pPr defTabSz="1279525">
              <a:buFontTx/>
              <a:buChar char="-"/>
            </a:pPr>
            <a:r>
              <a:rPr lang="en-US" sz="1800" smtClean="0"/>
              <a:t> 4 bunches of 2.5e10 protons</a:t>
            </a:r>
          </a:p>
          <a:p>
            <a:pPr defTabSz="1279525">
              <a:buFontTx/>
              <a:buChar char="-"/>
            </a:pPr>
            <a:r>
              <a:rPr lang="en-US" sz="1800" smtClean="0"/>
              <a:t> RF switched off</a:t>
            </a:r>
          </a:p>
          <a:p>
            <a:pPr defTabSz="1279525">
              <a:buFontTx/>
              <a:buChar char="-"/>
            </a:pPr>
            <a:r>
              <a:rPr lang="en-US" sz="1800" smtClean="0"/>
              <a:t> After 5 minutes, started cleaning using swept frequency around Q</a:t>
            </a:r>
            <a:r>
              <a:rPr lang="en-US" sz="1800" baseline="-25000" smtClean="0"/>
              <a:t>v</a:t>
            </a:r>
          </a:p>
          <a:p>
            <a:endParaRPr lang="en-US" sz="180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76200" y="3048000"/>
            <a:ext cx="4114800" cy="3276600"/>
            <a:chOff x="990600" y="1295400"/>
            <a:chExt cx="6392190" cy="4419600"/>
          </a:xfrm>
        </p:grpSpPr>
        <p:pic>
          <p:nvPicPr>
            <p:cNvPr id="6" name="Picture 227" descr="ag_pop_meas"/>
            <p:cNvPicPr>
              <a:picLocks noChangeAspect="1" noChangeArrowheads="1"/>
            </p:cNvPicPr>
            <p:nvPr/>
          </p:nvPicPr>
          <p:blipFill>
            <a:blip r:embed="rId3" cstate="print"/>
            <a:srcRect l="6363" t="10588" r="5455" b="10588"/>
            <a:stretch>
              <a:fillRect/>
            </a:stretch>
          </p:blipFill>
          <p:spPr bwMode="auto">
            <a:xfrm>
              <a:off x="990600" y="1295400"/>
              <a:ext cx="6392190" cy="4419600"/>
            </a:xfrm>
            <a:prstGeom prst="rect">
              <a:avLst/>
            </a:prstGeom>
            <a:noFill/>
          </p:spPr>
        </p:pic>
        <p:sp>
          <p:nvSpPr>
            <p:cNvPr id="14" name="Text Box 232"/>
            <p:cNvSpPr txBox="1">
              <a:spLocks noChangeArrowheads="1"/>
            </p:cNvSpPr>
            <p:nvPr/>
          </p:nvSpPr>
          <p:spPr bwMode="auto">
            <a:xfrm>
              <a:off x="4880321" y="2590800"/>
              <a:ext cx="1735653" cy="335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9900"/>
                  </a:solidFill>
                  <a:latin typeface="Arial" charset="0"/>
                </a:rPr>
                <a:t>cleaning </a:t>
              </a:r>
              <a:r>
                <a:rPr lang="en-US" sz="1400">
                  <a:solidFill>
                    <a:srgbClr val="009900"/>
                  </a:solidFill>
                  <a:latin typeface="Arial" charset="0"/>
                </a:rPr>
                <a:t>starts </a:t>
              </a:r>
              <a:endParaRPr lang="en-US" sz="1400" dirty="0">
                <a:solidFill>
                  <a:srgbClr val="009900"/>
                </a:solidFill>
                <a:latin typeface="Arial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16200000" flipV="1">
              <a:off x="4610100" y="2400300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230"/>
            <p:cNvSpPr txBox="1">
              <a:spLocks noChangeArrowheads="1"/>
            </p:cNvSpPr>
            <p:nvPr/>
          </p:nvSpPr>
          <p:spPr bwMode="auto">
            <a:xfrm>
              <a:off x="3429000" y="3048000"/>
              <a:ext cx="140775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9900"/>
                  </a:solidFill>
                  <a:latin typeface="Arial" charset="0"/>
                </a:rPr>
                <a:t>gap population </a:t>
              </a:r>
            </a:p>
            <a:p>
              <a:pPr defTabSz="12795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9900"/>
                  </a:solidFill>
                  <a:latin typeface="Arial" charset="0"/>
                </a:rPr>
                <a:t>equilibrium</a:t>
              </a:r>
              <a:r>
                <a:rPr lang="en-US" sz="1400" dirty="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4076700" y="2705100"/>
              <a:ext cx="5334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229"/>
            <p:cNvSpPr txBox="1">
              <a:spLocks noChangeArrowheads="1"/>
            </p:cNvSpPr>
            <p:nvPr/>
          </p:nvSpPr>
          <p:spPr bwMode="auto">
            <a:xfrm>
              <a:off x="2579316" y="5331023"/>
              <a:ext cx="66870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127952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B050"/>
                  </a:solidFill>
                  <a:latin typeface="Arial" charset="0"/>
                </a:rPr>
                <a:t>RF off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2807915" y="5102422"/>
              <a:ext cx="30480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221" descr="3D intensity plot with labe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0589" y="2895600"/>
            <a:ext cx="4661012" cy="34290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– TCDQ Performance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Estimated 1e-4 leakage from TCDQ system unsqueezed, and around 2-4e-3 leakage squeezed.</a:t>
            </a:r>
          </a:p>
          <a:p>
            <a:pPr lvl="1"/>
            <a:r>
              <a:rPr lang="en-US" sz="1800" smtClean="0"/>
              <a:t>Based on this, full sweep can let maybe 0.1 bunches through to TCT. However, almost certainly seeing scattering from TCSG/TCDQ and not ‘primary’ p+ (yet)</a:t>
            </a:r>
          </a:p>
          <a:p>
            <a:pPr lvl="1">
              <a:buNone/>
            </a:pPr>
            <a:endParaRPr lang="en-US" sz="1800" smtClean="0"/>
          </a:p>
          <a:p>
            <a:r>
              <a:rPr lang="en-US" sz="1800" smtClean="0"/>
              <a:t>Cannot yet conclude on effect of 1 s offset – not hugely different from beam centered</a:t>
            </a:r>
          </a:p>
          <a:p>
            <a:endParaRPr lang="en-US" sz="1800" smtClean="0"/>
          </a:p>
          <a:p>
            <a:r>
              <a:rPr lang="en-US" sz="1800" smtClean="0"/>
              <a:t>Analysis to refine with abort gap population data</a:t>
            </a:r>
          </a:p>
          <a:p>
            <a:endParaRPr lang="en-US" sz="1800" smtClean="0"/>
          </a:p>
          <a:p>
            <a:r>
              <a:rPr lang="en-US" sz="1800" smtClean="0"/>
              <a:t>BLM saturation in P6  - filters are installed</a:t>
            </a:r>
          </a:p>
          <a:p>
            <a:endParaRPr lang="en-US" sz="1800" smtClean="0"/>
          </a:p>
          <a:p>
            <a:r>
              <a:rPr lang="en-US" sz="1800" smtClean="0"/>
              <a:t>Response measured for TCDQ – to be done for TCT and TCSG6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– SixTrack Simulations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r>
              <a:rPr lang="en-US" sz="1800" smtClean="0"/>
              <a:t>Asynchronous beam dump simulated with SixTrack for a single bunch at 3.5 TeV</a:t>
            </a:r>
          </a:p>
          <a:p>
            <a:pPr>
              <a:buNone/>
            </a:pPr>
            <a:endParaRPr lang="en-US" sz="1800" smtClean="0"/>
          </a:p>
          <a:p>
            <a:r>
              <a:rPr lang="en-US" sz="1800" smtClean="0"/>
              <a:t>Losses at the TCT come only from scattered particles at the TCSG - no losses of primary protons </a:t>
            </a:r>
          </a:p>
          <a:p>
            <a:endParaRPr lang="en-US" sz="1800" smtClean="0"/>
          </a:p>
          <a:p>
            <a:r>
              <a:rPr lang="en-US" sz="1800" smtClean="0"/>
              <a:t>Peak </a:t>
            </a:r>
            <a:r>
              <a:rPr lang="en-US" sz="1800" smtClean="0"/>
              <a:t>density equivalent of 0.016% of full bunch with </a:t>
            </a:r>
            <a:r>
              <a:rPr lang="en-US" sz="1800" smtClean="0"/>
              <a:t>nominal </a:t>
            </a:r>
            <a:r>
              <a:rPr lang="en-US" sz="1800" smtClean="0"/>
              <a:t>emittance</a:t>
            </a:r>
          </a:p>
          <a:p>
            <a:endParaRPr lang="en-US" sz="1800" smtClean="0"/>
          </a:p>
          <a:p>
            <a:r>
              <a:rPr lang="en-US" sz="1800" smtClean="0"/>
              <a:t>Simulations compared to measurement:</a:t>
            </a:r>
          </a:p>
          <a:p>
            <a:pPr lvl="1"/>
            <a:r>
              <a:rPr lang="en-US" sz="1600" smtClean="0">
                <a:sym typeface="Wingdings" pitchFamily="2" charset="2"/>
              </a:rPr>
              <a:t>Data </a:t>
            </a:r>
            <a:r>
              <a:rPr lang="en-US" sz="1600" smtClean="0">
                <a:sym typeface="Wingdings" pitchFamily="2" charset="2"/>
              </a:rPr>
              <a:t>at 1.3s show that measurements are consistent (not worse) than simulations</a:t>
            </a:r>
          </a:p>
          <a:p>
            <a:pPr lvl="1"/>
            <a:r>
              <a:rPr lang="en-US" sz="1600" smtClean="0">
                <a:sym typeface="Wingdings" pitchFamily="2" charset="2"/>
              </a:rPr>
              <a:t>Filters </a:t>
            </a:r>
            <a:r>
              <a:rPr lang="en-US" sz="1600" smtClean="0">
                <a:sym typeface="Wingdings" pitchFamily="2" charset="2"/>
              </a:rPr>
              <a:t>applied at the TCDQ </a:t>
            </a:r>
            <a:r>
              <a:rPr lang="en-US" sz="1600" smtClean="0">
                <a:sym typeface="Wingdings" pitchFamily="2" charset="2"/>
              </a:rPr>
              <a:t>BLMs </a:t>
            </a:r>
            <a:r>
              <a:rPr lang="en-US" sz="1600" smtClean="0">
                <a:sym typeface="Wingdings" pitchFamily="2" charset="2"/>
              </a:rPr>
              <a:t> new measurements needed for benchmarking </a:t>
            </a:r>
            <a:endParaRPr lang="en-US" sz="1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– Abort Gap Cleaning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endParaRPr lang="en-US" sz="2000" smtClean="0"/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800" smtClean="0"/>
              <a:t>First AGC tests in Dec 09 with encouraging results</a:t>
            </a:r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endParaRPr lang="en-US" sz="1800" smtClean="0"/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800" smtClean="0"/>
              <a:t>In the 2009-2010 LHC shutdown, modifications on the damper system to improve the shape of the pulse</a:t>
            </a:r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endParaRPr lang="en-US" sz="1600" smtClean="0"/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800" smtClean="0"/>
              <a:t>Calibration of damper kicks to compare simulations with measurements</a:t>
            </a:r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endParaRPr lang="en-US" sz="1800" smtClean="0"/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800" smtClean="0"/>
              <a:t>The effect of all modifications has still to be demonstrated with beam</a:t>
            </a:r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endParaRPr lang="en-US" sz="1800" smtClean="0"/>
          </a:p>
          <a:p>
            <a:pPr marL="400050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800" smtClean="0"/>
              <a:t>NOT ready to include the abort gap population info to SIS</a:t>
            </a:r>
          </a:p>
          <a:p>
            <a:pPr marL="800100" lvl="1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/>
              <a:t>Abort gap monitoring almost operational</a:t>
            </a:r>
          </a:p>
          <a:p>
            <a:pPr marL="800100" lvl="1" indent="-400050" defTabSz="1279525"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/>
              <a:t>Need to define interlock level for abort gap </a:t>
            </a:r>
            <a:r>
              <a:rPr lang="en-US" sz="1400" smtClean="0"/>
              <a:t>population</a:t>
            </a:r>
            <a:endParaRPr lang="en-GB" sz="14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smtClean="0"/>
              <a:t>What is still to do </a:t>
            </a:r>
            <a:r>
              <a:rPr lang="en-US" sz="3600" smtClean="0"/>
              <a:t>for </a:t>
            </a:r>
            <a:r>
              <a:rPr lang="en-US" sz="3600" smtClean="0"/>
              <a:t>high bunch intensity stable beams?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smtClean="0"/>
              <a:t>LBDS MPS checks:</a:t>
            </a:r>
          </a:p>
          <a:p>
            <a:pPr lvl="1"/>
            <a:r>
              <a:rPr lang="en-US" sz="2600" smtClean="0"/>
              <a:t>Beam excursion interlock window</a:t>
            </a:r>
          </a:p>
          <a:p>
            <a:pPr lvl="1"/>
            <a:r>
              <a:rPr lang="en-US" sz="2600" smtClean="0"/>
              <a:t>TCSG/TCDQ settings cross-check with TCP scan</a:t>
            </a:r>
          </a:p>
          <a:p>
            <a:pPr lvl="1"/>
            <a:r>
              <a:rPr lang="en-US" sz="2600" smtClean="0"/>
              <a:t>Normal dumps from extreme orbit positions</a:t>
            </a:r>
          </a:p>
          <a:p>
            <a:pPr lvl="1"/>
            <a:r>
              <a:rPr lang="en-US" sz="2600" smtClean="0"/>
              <a:t>Checks of asynch dumps at 450 GeV with high bunch intensity, from extreme orbit positions</a:t>
            </a:r>
          </a:p>
          <a:p>
            <a:pPr lvl="1"/>
            <a:r>
              <a:rPr lang="en-US" sz="2600" smtClean="0"/>
              <a:t>Dumps with maximum energy offset AND maximum orbit excursion (H plane only)</a:t>
            </a:r>
          </a:p>
          <a:p>
            <a:pPr lvl="1"/>
            <a:r>
              <a:rPr lang="en-US" sz="2600" smtClean="0"/>
              <a:t>Verification of abort gap keeper settings and protection (only after all fine synch adjustments</a:t>
            </a:r>
            <a:r>
              <a:rPr lang="en-US" sz="2600" smtClean="0"/>
              <a:t>)</a:t>
            </a:r>
          </a:p>
          <a:p>
            <a:pPr lvl="1"/>
            <a:endParaRPr lang="en-US" sz="2600" smtClean="0"/>
          </a:p>
          <a:p>
            <a:r>
              <a:rPr lang="en-US" sz="2900" smtClean="0"/>
              <a:t>Dump protection validation at 3.5 TeV and 3.5 m </a:t>
            </a:r>
            <a:r>
              <a:rPr lang="el-GR" sz="2600" smtClean="0"/>
              <a:t>β</a:t>
            </a:r>
            <a:r>
              <a:rPr lang="en-US" sz="2600" smtClean="0"/>
              <a:t>*</a:t>
            </a:r>
          </a:p>
          <a:p>
            <a:pPr lvl="1"/>
            <a:r>
              <a:rPr lang="en-US" sz="2600" smtClean="0"/>
              <a:t>TCDQ hierarchy checks and settings checks</a:t>
            </a:r>
          </a:p>
          <a:p>
            <a:pPr lvl="1"/>
            <a:r>
              <a:rPr lang="en-GB" sz="2600" smtClean="0"/>
              <a:t>TCSG/TCDQ settings cross-check with TCP sigma scan (2 h)</a:t>
            </a:r>
            <a:endParaRPr lang="en-US" sz="3400" smtClean="0"/>
          </a:p>
          <a:p>
            <a:pPr lvl="1"/>
            <a:r>
              <a:rPr lang="en-GB" sz="2600" smtClean="0"/>
              <a:t>Asynchronous dump tests with beam on- and off-axis (3 </a:t>
            </a:r>
            <a:r>
              <a:rPr lang="en-GB" sz="2600" smtClean="0"/>
              <a:t>ramps</a:t>
            </a:r>
            <a:r>
              <a:rPr lang="en-GB" sz="2600" smtClean="0"/>
              <a:t>)</a:t>
            </a:r>
          </a:p>
          <a:p>
            <a:pPr lvl="1"/>
            <a:endParaRPr lang="en-US" sz="3400" smtClean="0"/>
          </a:p>
          <a:p>
            <a:r>
              <a:rPr lang="en-US" sz="2900" smtClean="0"/>
              <a:t>Abort </a:t>
            </a:r>
            <a:r>
              <a:rPr lang="en-US" sz="2900" smtClean="0"/>
              <a:t>gap cleaning tests – tbc when </a:t>
            </a:r>
            <a:r>
              <a:rPr lang="en-US" sz="2900" smtClean="0"/>
              <a:t>needed</a:t>
            </a:r>
          </a:p>
          <a:p>
            <a:endParaRPr lang="en-US" sz="2900" smtClean="0"/>
          </a:p>
          <a:p>
            <a:pPr lvl="1"/>
            <a:endParaRPr lang="en-US" sz="2400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TCDQ Performance</a:t>
            </a:r>
          </a:p>
          <a:p>
            <a:pPr lvl="1"/>
            <a:r>
              <a:rPr lang="en-US" sz="2400" smtClean="0"/>
              <a:t>hw/sw issues</a:t>
            </a:r>
          </a:p>
          <a:p>
            <a:pPr lvl="1"/>
            <a:r>
              <a:rPr lang="en-US" sz="2400" smtClean="0"/>
              <a:t>asynch dumps at 450 GeV and 3.5 TeV</a:t>
            </a:r>
          </a:p>
          <a:p>
            <a:pPr lvl="1"/>
            <a:r>
              <a:rPr lang="en-US" sz="2400" smtClean="0"/>
              <a:t>orbit tolerance</a:t>
            </a:r>
          </a:p>
          <a:p>
            <a:endParaRPr lang="en-US" sz="2800" smtClean="0"/>
          </a:p>
          <a:p>
            <a:r>
              <a:rPr lang="en-US" sz="2800" smtClean="0"/>
              <a:t>TCDQ leakage simulated with SixTrack</a:t>
            </a:r>
          </a:p>
          <a:p>
            <a:endParaRPr lang="en-US" sz="2800" smtClean="0"/>
          </a:p>
          <a:p>
            <a:r>
              <a:rPr lang="en-US" sz="2800" smtClean="0"/>
              <a:t>Abort gap cleaning</a:t>
            </a:r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TCDQ hw/sw issues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smtClean="0"/>
              <a:t>TCDQ movement problems:</a:t>
            </a:r>
          </a:p>
          <a:p>
            <a:pPr lvl="1"/>
            <a:r>
              <a:rPr lang="en-US" sz="2100" smtClean="0"/>
              <a:t>SW trigger problems, lost communication between FESA and PLC, fixed</a:t>
            </a:r>
          </a:p>
          <a:p>
            <a:pPr lvl="1"/>
            <a:r>
              <a:rPr lang="en-US" sz="2100" smtClean="0"/>
              <a:t>SW trigger failed in coll application after CPU update at the low level, fixed</a:t>
            </a:r>
          </a:p>
          <a:p>
            <a:pPr lvl="1"/>
            <a:r>
              <a:rPr lang="en-US" sz="2100" smtClean="0"/>
              <a:t>sequencer task problem, (e.g. sending TCDQ to position where it already is), management of states to be improved, at the next long shutdown (2010/2011) – requires a full recheck of the system after code modification!</a:t>
            </a:r>
          </a:p>
          <a:p>
            <a:pPr lvl="1"/>
            <a:r>
              <a:rPr lang="en-US" sz="2100"/>
              <a:t>applying angle settings out of tolerance possible – </a:t>
            </a:r>
            <a:r>
              <a:rPr lang="en-US" sz="2100" smtClean="0"/>
              <a:t>will be modified in low level SW, the compatibility  with mid- and high level SW needs to be reviewed in general</a:t>
            </a:r>
            <a:endParaRPr lang="en-US" sz="2100"/>
          </a:p>
          <a:p>
            <a:r>
              <a:rPr lang="en-US" sz="2400" smtClean="0"/>
              <a:t>settings in LSA only low level for the moment (no nsigma deployment)</a:t>
            </a:r>
          </a:p>
          <a:p>
            <a:r>
              <a:rPr lang="en-US" sz="2400" smtClean="0"/>
              <a:t>TCDQ will be damaged by impact of full intensity 25 ns  beam at 7 TeV – rebuild in 2012 shutdown - ongoing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smtClean="0"/>
              <a:t>Debunched dumps at 450 GeV, 1e11</a:t>
            </a:r>
            <a:endParaRPr lang="en-US" sz="4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DAFF7-1211-4763-99D7-8CC03193FA4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28" y="1143000"/>
            <a:ext cx="4501302" cy="364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0" y="495300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98463" algn="l"/>
              </a:tabLst>
            </a:pPr>
            <a:r>
              <a:rPr lang="en-US" smtClean="0">
                <a:sym typeface="Wingdings" pitchFamily="2" charset="2"/>
              </a:rPr>
              <a:t>	</a:t>
            </a:r>
            <a:r>
              <a:rPr lang="en-US" smtClean="0"/>
              <a:t>Losses as expected </a:t>
            </a:r>
          </a:p>
          <a:p>
            <a:pPr>
              <a:tabLst>
                <a:tab pos="398463" algn="l"/>
              </a:tabLst>
            </a:pPr>
            <a:r>
              <a:rPr lang="en-US" smtClean="0">
                <a:sym typeface="Wingdings" pitchFamily="2" charset="2"/>
              </a:rPr>
              <a:t>	</a:t>
            </a:r>
            <a:r>
              <a:rPr lang="en-US" smtClean="0"/>
              <a:t>a small spike on the TCLIB R2 (inj.prot. in 	for this test to see the losses on these 	objects)</a:t>
            </a:r>
          </a:p>
          <a:p>
            <a:pPr defTabSz="398463"/>
            <a:r>
              <a:rPr lang="en-US" smtClean="0">
                <a:sym typeface="Wingdings" pitchFamily="2" charset="2"/>
              </a:rPr>
              <a:t>	b</a:t>
            </a:r>
            <a:r>
              <a:rPr lang="en-US" smtClean="0"/>
              <a:t>ig saturation of BLMs in P6 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2999"/>
            <a:ext cx="4542816" cy="363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04800" y="2362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B1</a:t>
            </a:r>
            <a:endParaRPr lang="en-US" b="1"/>
          </a:p>
        </p:txBody>
      </p:sp>
      <p:sp>
        <p:nvSpPr>
          <p:cNvPr id="28" name="TextBox 27"/>
          <p:cNvSpPr txBox="1"/>
          <p:nvPr/>
        </p:nvSpPr>
        <p:spPr>
          <a:xfrm>
            <a:off x="8534400" y="236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B2</a:t>
            </a:r>
            <a:endParaRPr lang="en-US" b="1"/>
          </a:p>
        </p:txBody>
      </p:sp>
      <p:sp>
        <p:nvSpPr>
          <p:cNvPr id="29" name="TextBox 28"/>
          <p:cNvSpPr txBox="1"/>
          <p:nvPr/>
        </p:nvSpPr>
        <p:spPr>
          <a:xfrm>
            <a:off x="4724400" y="49530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39725" algn="l"/>
              </a:tabLst>
            </a:pPr>
            <a:r>
              <a:rPr lang="en-US" smtClean="0">
                <a:sym typeface="Wingdings" pitchFamily="2" charset="2"/>
              </a:rPr>
              <a:t>	</a:t>
            </a:r>
            <a:r>
              <a:rPr lang="en-US" smtClean="0"/>
              <a:t>Losses in P6, P7, P3 and very small amount (3e-6 Gy) on TCTH.4R5 </a:t>
            </a:r>
          </a:p>
          <a:p>
            <a:pPr>
              <a:tabLst>
                <a:tab pos="339725" algn="l"/>
              </a:tabLst>
            </a:pP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	no beam seen by B2 abort gap monitor </a:t>
            </a:r>
            <a:br>
              <a:rPr lang="en-US" smtClean="0"/>
            </a:br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4953000" y="61722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791200" y="58674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/>
              <a:t>Asynch Dump at 450 GeV, 1e11 looks OK</a:t>
            </a: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Debunched dumps at 3.5 TeV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4 separate tests made to date</a:t>
            </a:r>
          </a:p>
          <a:p>
            <a:pPr lvl="1"/>
            <a:r>
              <a:rPr lang="en-US" sz="2000" smtClean="0"/>
              <a:t>1x 3.5 TeV unsqueezed</a:t>
            </a:r>
          </a:p>
          <a:p>
            <a:pPr lvl="1"/>
            <a:r>
              <a:rPr lang="en-US" sz="2000" smtClean="0"/>
              <a:t>2x 3.5 TeV squeezed, low intensity, centered</a:t>
            </a:r>
          </a:p>
          <a:p>
            <a:pPr lvl="1"/>
            <a:r>
              <a:rPr lang="en-US" sz="2000" smtClean="0"/>
              <a:t>1x 3.5 TeV squeezed, higher intensity, offset</a:t>
            </a:r>
          </a:p>
          <a:p>
            <a:pPr lvl="1"/>
            <a:endParaRPr lang="en-US" sz="2000" smtClean="0"/>
          </a:p>
          <a:p>
            <a:r>
              <a:rPr lang="en-US" sz="2400" smtClean="0"/>
              <a:t>Assumptions</a:t>
            </a:r>
          </a:p>
          <a:p>
            <a:pPr lvl="1"/>
            <a:r>
              <a:rPr lang="en-US" sz="2000" smtClean="0"/>
              <a:t>36/120 of abort gap population impacts TCDQ</a:t>
            </a:r>
          </a:p>
          <a:p>
            <a:pPr lvl="1"/>
            <a:r>
              <a:rPr lang="en-US" sz="2000" smtClean="0"/>
              <a:t>Uniform abort gap population (pending deeper analysis!)</a:t>
            </a:r>
          </a:p>
          <a:p>
            <a:pPr lvl="1"/>
            <a:r>
              <a:rPr lang="en-US" sz="2000" smtClean="0"/>
              <a:t>1e12 p+/Gy response for BLMs at TCTs and, TCSG, TCDS</a:t>
            </a:r>
          </a:p>
          <a:p>
            <a:pPr lvl="1"/>
            <a:r>
              <a:rPr lang="en-US" sz="2000" smtClean="0"/>
              <a:t>Measured response at TCDQ:   1 – 5 e11 p+/Gy 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B5FF-E071-4FD8-B610-95DBE0C1322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smtClean="0"/>
              <a:t>Debunched dumps at 3.5 </a:t>
            </a:r>
            <a:r>
              <a:rPr lang="en-US" sz="3600"/>
              <a:t>TeV squeezed</a:t>
            </a:r>
            <a:r>
              <a:rPr lang="en-US" sz="3600" smtClean="0"/>
              <a:t>,</a:t>
            </a:r>
            <a:br>
              <a:rPr lang="en-US" sz="3600" smtClean="0"/>
            </a:br>
            <a:r>
              <a:rPr lang="en-US" sz="3600" smtClean="0"/>
              <a:t> 1</a:t>
            </a:r>
            <a:r>
              <a:rPr lang="el-GR" sz="3600" smtClean="0">
                <a:latin typeface="+mn-lt"/>
                <a:cs typeface="Arial"/>
              </a:rPr>
              <a:t>σ</a:t>
            </a:r>
            <a:r>
              <a:rPr lang="en-US" sz="3600" smtClean="0">
                <a:latin typeface="Arial"/>
                <a:cs typeface="Arial"/>
              </a:rPr>
              <a:t> </a:t>
            </a:r>
            <a:r>
              <a:rPr lang="en-US" sz="3600" smtClean="0"/>
              <a:t>offset</a:t>
            </a:r>
            <a:endParaRPr lang="en-US" sz="36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2200" y="1219200"/>
            <a:ext cx="2819400" cy="4221163"/>
          </a:xfrm>
        </p:spPr>
        <p:txBody>
          <a:bodyPr/>
          <a:lstStyle/>
          <a:p>
            <a:r>
              <a:rPr lang="en-US" sz="2000" smtClean="0"/>
              <a:t>1.6e10 </a:t>
            </a:r>
            <a:r>
              <a:rPr lang="en-US" sz="2000"/>
              <a:t>in 2b in B1, 1.7e10 in 2b in B2, </a:t>
            </a:r>
            <a:endParaRPr lang="en-US" sz="2000" smtClean="0"/>
          </a:p>
          <a:p>
            <a:r>
              <a:rPr lang="en-US" sz="2000" smtClean="0"/>
              <a:t>90 </a:t>
            </a:r>
            <a:r>
              <a:rPr lang="en-US" sz="2000"/>
              <a:t>s debunching, 1 </a:t>
            </a:r>
            <a:r>
              <a:rPr lang="en-US" sz="2000">
                <a:latin typeface="Symbol" pitchFamily="18" charset="2"/>
              </a:rPr>
              <a:t>s</a:t>
            </a:r>
            <a:r>
              <a:rPr lang="en-US" sz="2000"/>
              <a:t> offset</a:t>
            </a:r>
          </a:p>
          <a:p>
            <a:r>
              <a:rPr lang="en-US" sz="2000"/>
              <a:t>Measured ~4e9 in abort gap at moment of dump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96000" y="4114800"/>
            <a:ext cx="2971800" cy="18158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/>
              <a:t>IR6 saturated</a:t>
            </a:r>
          </a:p>
          <a:p>
            <a:r>
              <a:rPr lang="en-US" sz="1600"/>
              <a:t>IR7 15Gy/s</a:t>
            </a:r>
          </a:p>
          <a:p>
            <a:r>
              <a:rPr lang="en-US" sz="1600"/>
              <a:t>TCTH.4R5.B2 0.6 Gy/s, 2e7 p+</a:t>
            </a:r>
          </a:p>
          <a:p>
            <a:endParaRPr lang="en-US" sz="1600"/>
          </a:p>
          <a:p>
            <a:r>
              <a:rPr lang="en-US" sz="1600"/>
              <a:t>Leakage from TCDQ  ~2e-2 from BLMs (but saturated). Using abort gap population gives ~2e-3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 l="2553" t="13062" r="1703" b="51021"/>
          <a:stretch>
            <a:fillRect/>
          </a:stretch>
        </p:blipFill>
        <p:spPr bwMode="auto">
          <a:xfrm>
            <a:off x="0" y="1447800"/>
            <a:ext cx="597477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print"/>
          <a:srcRect t="18579"/>
          <a:stretch>
            <a:fillRect/>
          </a:stretch>
        </p:blipFill>
        <p:spPr bwMode="auto">
          <a:xfrm>
            <a:off x="0" y="3276600"/>
            <a:ext cx="6019800" cy="337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B5FF-E071-4FD8-B610-95DBE0C1322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Some other considerations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/>
              <a:t>Other observations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About 4-6e7 p+/m – ‘limit’ for abort gap at 7 TeV defined as 1e6 p+/m, for Q4 quench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No quench of Q4 (factor 10 above BLM threshold) 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Structure </a:t>
            </a:r>
            <a:r>
              <a:rPr lang="en-US" sz="1800"/>
              <a:t>on BSRA signal – what is this</a:t>
            </a:r>
            <a:r>
              <a:rPr lang="en-US" sz="1800" smtClean="0"/>
              <a:t>??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Analysis </a:t>
            </a:r>
            <a:r>
              <a:rPr lang="en-US" sz="1800"/>
              <a:t>of various unsaturated BLM data and comparing signals gives estimates of between 0.03% and 0.3% leakage to P5.TCT – comparable to the other estimates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Cross-calibration of losses “v.difficult” because of BLM saturation at 40 </a:t>
            </a:r>
            <a:r>
              <a:rPr lang="en-US" sz="1800" smtClean="0"/>
              <a:t>us – should be better now with filters, to be tested</a:t>
            </a:r>
            <a:endParaRPr lang="en-US" sz="1800"/>
          </a:p>
          <a:p>
            <a:pPr lvl="1">
              <a:lnSpc>
                <a:spcPct val="80000"/>
              </a:lnSpc>
            </a:pPr>
            <a:r>
              <a:rPr lang="en-US" sz="1800"/>
              <a:t>p+ on TCT calculated from assumed 1e12 p+/Gy scaling – to measure!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Main contribution to leakage probably from only a few </a:t>
            </a:r>
            <a:r>
              <a:rPr lang="el-GR" sz="1800" smtClean="0"/>
              <a:t>σ</a:t>
            </a:r>
            <a:r>
              <a:rPr lang="en-US" sz="1800" smtClean="0"/>
              <a:t> </a:t>
            </a:r>
            <a:r>
              <a:rPr lang="en-US" sz="1800"/>
              <a:t>impact parameter on TCDQ system – </a:t>
            </a:r>
            <a:r>
              <a:rPr lang="en-US" sz="1800" smtClean="0"/>
              <a:t>confirmed by simulations - increases </a:t>
            </a:r>
            <a:r>
              <a:rPr lang="en-US" sz="1800"/>
              <a:t>leakage figure!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Abort gap population and distribution known more accurately when BSRA not saturated</a:t>
            </a:r>
          </a:p>
          <a:p>
            <a:pPr>
              <a:lnSpc>
                <a:spcPct val="80000"/>
              </a:lnSpc>
            </a:pPr>
            <a:r>
              <a:rPr lang="en-US" sz="1800"/>
              <a:t>Actions, analysis ongoing to improve some of these unknowns – needs supporting </a:t>
            </a:r>
            <a:r>
              <a:rPr lang="en-US" sz="1800" smtClean="0"/>
              <a:t>measurements</a:t>
            </a:r>
            <a:endParaRPr lang="en-US" sz="1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B5FF-E071-4FD8-B610-95DBE0C1322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Orbit tolerance at TCDQ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62000" y="2590800"/>
          <a:ext cx="7543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Contribution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[</a:t>
                      </a:r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smtClean="0"/>
                        <a:t>]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smtClean="0"/>
                        <a:t>orbit measurement error at TCDQ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0.7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smtClean="0"/>
                        <a:t>orbit change at TCDQ (SIS interlocked)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2.5-3.0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smtClean="0"/>
                        <a:t>TCDQ setting up error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1.0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smtClean="0"/>
                        <a:t>dynamic beta beat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0.5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smtClean="0"/>
                        <a:t>TCT setting up error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0.5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smtClean="0"/>
                        <a:t>total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5.2 - 5.7</a:t>
                      </a:r>
                      <a:endParaRPr lang="en-US" b="1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19050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Retraction of TCT wrt TCDQ:</a:t>
            </a:r>
            <a:endParaRPr lang="en-US" sz="2000"/>
          </a:p>
        </p:txBody>
      </p:sp>
      <p:sp>
        <p:nvSpPr>
          <p:cNvPr id="10" name="TextBox 9"/>
          <p:cNvSpPr txBox="1"/>
          <p:nvPr/>
        </p:nvSpPr>
        <p:spPr>
          <a:xfrm>
            <a:off x="762000" y="55626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Agreement to 5</a:t>
            </a:r>
            <a:r>
              <a:rPr lang="el-GR" sz="2000" b="1" smtClean="0"/>
              <a:t>σ</a:t>
            </a:r>
            <a:r>
              <a:rPr lang="en-US" sz="2000" b="1" smtClean="0"/>
              <a:t> retraction TCT-TCDQ </a:t>
            </a:r>
            <a:endParaRPr lang="en-US" sz="20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r>
              <a:rPr lang="en-US" sz="3200"/>
              <a:t>Leakage from dump </a:t>
            </a:r>
            <a:r>
              <a:rPr lang="en-US" sz="3200" smtClean="0"/>
              <a:t>protection – SixTrack simulations</a:t>
            </a:r>
            <a:endParaRPr lang="en-US" sz="32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86200"/>
            <a:ext cx="47244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/>
              <a:t>All losses come from p+ scattered through TCSG which fills acceptance with scattered primaries</a:t>
            </a:r>
          </a:p>
          <a:p>
            <a:pPr>
              <a:lnSpc>
                <a:spcPct val="90000"/>
              </a:lnSpc>
            </a:pPr>
            <a:r>
              <a:rPr lang="en-US" sz="1600"/>
              <a:t>Total p+ on TCTH is 0.3% of single bunch (8% impacting TCSG in this simulation) or 3.4</a:t>
            </a:r>
            <a:r>
              <a:rPr lang="en-US" sz="1600">
                <a:sym typeface="Symbol" pitchFamily="18" charset="2"/>
              </a:rPr>
              <a:t>10</a:t>
            </a:r>
            <a:r>
              <a:rPr lang="en-US" sz="1600" baseline="30000">
                <a:sym typeface="Symbol" pitchFamily="18" charset="2"/>
              </a:rPr>
              <a:t>8</a:t>
            </a:r>
            <a:r>
              <a:rPr lang="en-US" sz="1600">
                <a:sym typeface="Symbol" pitchFamily="18" charset="2"/>
              </a:rPr>
              <a:t> p+</a:t>
            </a:r>
          </a:p>
          <a:p>
            <a:pPr>
              <a:lnSpc>
                <a:spcPct val="90000"/>
              </a:lnSpc>
            </a:pPr>
            <a:r>
              <a:rPr lang="en-US" sz="1600"/>
              <a:t>Peak p+ density is about 0.016% of single bunch (equivalent to 2.5</a:t>
            </a:r>
            <a:r>
              <a:rPr lang="en-US" sz="1600">
                <a:sym typeface="Symbol" pitchFamily="18" charset="2"/>
              </a:rPr>
              <a:t>10</a:t>
            </a:r>
            <a:r>
              <a:rPr lang="en-US" sz="1600" baseline="30000">
                <a:sym typeface="Symbol" pitchFamily="18" charset="2"/>
              </a:rPr>
              <a:t>6</a:t>
            </a:r>
            <a:r>
              <a:rPr lang="en-US" sz="1600">
                <a:sym typeface="Symbol" pitchFamily="18" charset="2"/>
              </a:rPr>
              <a:t> p+ with nominal e</a:t>
            </a:r>
            <a:r>
              <a:rPr lang="en-US" sz="1600" baseline="-25000">
                <a:sym typeface="Symbol" pitchFamily="18" charset="2"/>
              </a:rPr>
              <a:t>xy</a:t>
            </a:r>
            <a:r>
              <a:rPr lang="en-US" sz="1600">
                <a:sym typeface="Symbol" pitchFamily="18" charset="2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1600">
                <a:sym typeface="Symbol" pitchFamily="18" charset="2"/>
              </a:rPr>
              <a:t>Consistent with expectations - full bunch on TCSG would be attenuated by 10, and have 180 emittance increase</a:t>
            </a:r>
          </a:p>
        </p:txBody>
      </p:sp>
      <p:pic>
        <p:nvPicPr>
          <p:cNvPr id="22532" name="Picture 32" descr="tcth.png"/>
          <p:cNvPicPr>
            <a:picLocks noChangeAspect="1"/>
          </p:cNvPicPr>
          <p:nvPr/>
        </p:nvPicPr>
        <p:blipFill>
          <a:blip r:embed="rId2" cstate="print"/>
          <a:srcRect t="1848" r="11111"/>
          <a:stretch>
            <a:fillRect/>
          </a:stretch>
        </p:blipFill>
        <p:spPr bwMode="auto">
          <a:xfrm>
            <a:off x="457200" y="914400"/>
            <a:ext cx="3657600" cy="2733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2533" name="Picture 3" descr="particle_distribution.eps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5504" r="26582"/>
          <a:stretch>
            <a:fillRect/>
          </a:stretch>
        </p:blipFill>
        <p:spPr bwMode="auto">
          <a:xfrm>
            <a:off x="5181600" y="914400"/>
            <a:ext cx="3352800" cy="2735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2534" name="Picture 31" descr="TCT_3d_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18" t="3156" r="5263"/>
          <a:stretch>
            <a:fillRect/>
          </a:stretch>
        </p:blipFill>
        <p:spPr bwMode="auto">
          <a:xfrm>
            <a:off x="5257800" y="3962400"/>
            <a:ext cx="3581400" cy="2338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019800" y="4114800"/>
            <a:ext cx="21836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chemeClr val="bg1"/>
                </a:solidFill>
              </a:rPr>
              <a:t>p+ / </a:t>
            </a:r>
            <a:r>
              <a:rPr lang="el-GR" sz="1000" smtClean="0">
                <a:solidFill>
                  <a:schemeClr val="bg1"/>
                </a:solidFill>
                <a:latin typeface="Arial"/>
                <a:cs typeface="Arial"/>
              </a:rPr>
              <a:t>σ</a:t>
            </a:r>
            <a:r>
              <a:rPr lang="en-US" sz="1000" b="1" baseline="30000" smtClean="0">
                <a:solidFill>
                  <a:schemeClr val="bg1"/>
                </a:solidFill>
              </a:rPr>
              <a:t>2</a:t>
            </a:r>
            <a:r>
              <a:rPr lang="en-US" sz="1000" b="1" smtClean="0">
                <a:solidFill>
                  <a:schemeClr val="bg1"/>
                </a:solidFill>
              </a:rPr>
              <a:t> </a:t>
            </a:r>
            <a:r>
              <a:rPr lang="en-US" sz="1000" b="1">
                <a:solidFill>
                  <a:schemeClr val="bg1"/>
                </a:solidFill>
              </a:rPr>
              <a:t>on TCTH (for 8.5e6 p+ initial)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17-June 2010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D8A5-2DEF-493F-9046-6E04AD2C702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MPS Review - Dump Protection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</TotalTime>
  <Words>1715</Words>
  <Application>Microsoft Office PowerPoint</Application>
  <PresentationFormat>On-screen Show (4:3)</PresentationFormat>
  <Paragraphs>274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Dump protection</vt:lpstr>
      <vt:lpstr>Outline</vt:lpstr>
      <vt:lpstr>TCDQ hw/sw issues</vt:lpstr>
      <vt:lpstr>Debunched dumps at 450 GeV, 1e11</vt:lpstr>
      <vt:lpstr>Debunched dumps at 3.5 TeV</vt:lpstr>
      <vt:lpstr>Debunched dumps at 3.5 TeV squeezed,  1σ offset</vt:lpstr>
      <vt:lpstr>Some other considerations</vt:lpstr>
      <vt:lpstr>Orbit tolerance at TCDQ</vt:lpstr>
      <vt:lpstr>Leakage from dump protection – SixTrack simulations</vt:lpstr>
      <vt:lpstr>Loss Map for Beam 2, 3.5 TeV, 2m b* in IP5</vt:lpstr>
      <vt:lpstr>Slide 11</vt:lpstr>
      <vt:lpstr>Slide 12</vt:lpstr>
      <vt:lpstr>Slide 13</vt:lpstr>
      <vt:lpstr>Outcome of simulations</vt:lpstr>
      <vt:lpstr>AGC: Results from cleaning test (E. Gianfelice-Wendt, W. Höfle, T. Lefevre, ...)</vt:lpstr>
      <vt:lpstr>Summary – TCDQ Performance</vt:lpstr>
      <vt:lpstr>Summary – SixTrack Simulations</vt:lpstr>
      <vt:lpstr>Summary – Abort Gap Cleaning</vt:lpstr>
      <vt:lpstr>What is still to do for high bunch intensity stable beams?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Dump protection</dc:title>
  <dc:creator>wbartman</dc:creator>
  <cp:lastModifiedBy>wbartman</cp:lastModifiedBy>
  <cp:revision>107</cp:revision>
  <dcterms:created xsi:type="dcterms:W3CDTF">2010-06-09T10:58:11Z</dcterms:created>
  <dcterms:modified xsi:type="dcterms:W3CDTF">2010-06-17T06:35:44Z</dcterms:modified>
</cp:coreProperties>
</file>