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5" r:id="rId3"/>
    <p:sldId id="278" r:id="rId4"/>
    <p:sldId id="279" r:id="rId5"/>
    <p:sldId id="277" r:id="rId6"/>
    <p:sldId id="276" r:id="rId7"/>
  </p:sldIdLst>
  <p:sldSz cx="12192000" cy="6858000"/>
  <p:notesSz cx="6858000" cy="9144000"/>
  <p:defaultTextStyle>
    <a:defPPr>
      <a:defRPr lang="fr-F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278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e la date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F3AFE2C-5007-4057-8DFB-EC24DF7E4136}" type="datetimeFigureOut">
              <a:rPr lang="fr-FR"/>
              <a:t>11/11/2020</a:t>
            </a:fld>
            <a:endParaRPr lang="fr-FR"/>
          </a:p>
        </p:txBody>
      </p:sp>
      <p:sp>
        <p:nvSpPr>
          <p:cNvPr id="6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es commentaires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625FE0B-B3A6-4AF6-B265-A109385ED237}" type="slidenum">
              <a:rPr lang="fr-FR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5FE0B-B3A6-4AF6-B265-A109385ED23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032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9" descr="bandeau_titre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" y="0"/>
            <a:ext cx="4413503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ctrTitle"/>
          </p:nvPr>
        </p:nvSpPr>
        <p:spPr bwMode="auto">
          <a:xfrm>
            <a:off x="5280000" y="1855289"/>
            <a:ext cx="6384619" cy="2653831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r>
              <a:rPr lang="en-US"/>
              <a:t>Modifiez le style du titre</a:t>
            </a: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 bwMode="auto">
          <a:xfrm>
            <a:off x="5280000" y="5805264"/>
            <a:ext cx="6384619" cy="504056"/>
          </a:xfrm>
        </p:spPr>
        <p:txBody>
          <a:bodyPr anchor="b" anchorCtr="0"/>
          <a:lstStyle>
            <a:lvl1pPr marL="0" indent="0" algn="l">
              <a:buNone/>
              <a:defRPr sz="1550" cap="all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/>
              <a:t>Modifiez le style des sous-titres du masque</a:t>
            </a:r>
          </a:p>
        </p:txBody>
      </p:sp>
      <p:sp>
        <p:nvSpPr>
          <p:cNvPr id="7" name="Espace réservé du texte 8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280000" y="4509120"/>
            <a:ext cx="6384619" cy="1224136"/>
          </a:xfrm>
        </p:spPr>
        <p:txBody>
          <a:bodyPr anchor="b" anchorCtr="0"/>
          <a:lstStyle>
            <a:lvl1pPr marL="0" indent="0">
              <a:buFont typeface="Arial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>
              <a:defRPr/>
            </a:pPr>
            <a:r>
              <a:rPr lang="en-US"/>
              <a:t>Nom événement | Prénom Nom</a:t>
            </a:r>
          </a:p>
        </p:txBody>
      </p:sp>
      <p:sp>
        <p:nvSpPr>
          <p:cNvPr id="8" name="Espace réservé de la date 10"/>
          <p:cNvSpPr>
            <a:spLocks noGrp="1"/>
          </p:cNvSpPr>
          <p:nvPr>
            <p:ph type="dt" sz="half" idx="14"/>
          </p:nvPr>
        </p:nvSpPr>
        <p:spPr bwMode="auto">
          <a:xfrm>
            <a:off x="5280001" y="6305193"/>
            <a:ext cx="1934004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November 12, 2020</a:t>
            </a:r>
            <a:endParaRPr lang="en-US"/>
          </a:p>
        </p:txBody>
      </p:sp>
      <p:sp>
        <p:nvSpPr>
          <p:cNvPr id="9" name="Espace réservé du numéro de diapositive 11"/>
          <p:cNvSpPr>
            <a:spLocks noGrp="1"/>
          </p:cNvSpPr>
          <p:nvPr>
            <p:ph type="sldNum" sz="quarter" idx="15"/>
          </p:nvPr>
        </p:nvSpPr>
        <p:spPr bwMode="auto">
          <a:xfrm>
            <a:off x="10700405" y="6303599"/>
            <a:ext cx="149159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|  PAGE </a:t>
            </a:r>
            <a:fld id="{AEFB9B6D-867A-40B8-ACB0-35CC9F272C9C}" type="slidenum">
              <a:rPr lang="en-US"/>
              <a:t>‹N°›</a:t>
            </a:fld>
            <a:endParaRPr lang="en-US"/>
          </a:p>
        </p:txBody>
      </p:sp>
      <p:sp>
        <p:nvSpPr>
          <p:cNvPr id="10" name="Espace réservé du pied de page 12"/>
          <p:cNvSpPr>
            <a:spLocks noGrp="1"/>
          </p:cNvSpPr>
          <p:nvPr>
            <p:ph type="ftr" sz="quarter" idx="16"/>
          </p:nvPr>
        </p:nvSpPr>
        <p:spPr bwMode="auto">
          <a:xfrm>
            <a:off x="7248128" y="6305193"/>
            <a:ext cx="3407264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Intercalai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11" descr="bandeau_intercalaire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413503" y="0"/>
            <a:ext cx="7778496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 bwMode="auto">
          <a:xfrm>
            <a:off x="4896000" y="1949599"/>
            <a:ext cx="7152661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pPr>
              <a:defRPr/>
            </a:pPr>
            <a:r>
              <a:rPr lang="en-US"/>
              <a:t>Modifiez le style du titre</a:t>
            </a:r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896000" y="260650"/>
            <a:ext cx="7056651" cy="1584175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Modifiez les styles du texte du masque</a:t>
            </a:r>
            <a:endParaRPr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 bwMode="auto">
          <a:xfrm>
            <a:off x="1199457" y="6305193"/>
            <a:ext cx="1934004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November 12, 2020</a:t>
            </a:r>
            <a:endParaRPr lang="en-US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 bwMode="auto">
          <a:xfrm>
            <a:off x="768000" y="5877273"/>
            <a:ext cx="359980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|  PAGE </a:t>
            </a:r>
            <a:fld id="{AEFB9B6D-867A-40B8-ACB0-35CC9F272C9C}" type="slidenum">
              <a:rPr lang="en-US"/>
              <a:t>‹N°›</a:t>
            </a:fld>
            <a:endParaRPr lang="en-US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 bwMode="auto">
          <a:xfrm>
            <a:off x="768000" y="5445225"/>
            <a:ext cx="359980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  <p:grpSp>
        <p:nvGrpSpPr>
          <p:cNvPr id="10" name="Groupe 3"/>
          <p:cNvGrpSpPr/>
          <p:nvPr userDrawn="1"/>
        </p:nvGrpSpPr>
        <p:grpSpPr bwMode="auto">
          <a:xfrm>
            <a:off x="7632172" y="4626486"/>
            <a:ext cx="1585528" cy="2070750"/>
            <a:chOff x="1109801" y="4581128"/>
            <a:chExt cx="1189146" cy="2070750"/>
          </a:xfrm>
        </p:grpSpPr>
        <p:sp>
          <p:nvSpPr>
            <p:cNvPr id="11" name="ZoneTexte 9"/>
            <p:cNvSpPr>
              <a:spLocks noAdjustHandles="1"/>
            </p:cNvSpPr>
            <p:nvPr userDrawn="1"/>
          </p:nvSpPr>
          <p:spPr bwMode="auto">
            <a:xfrm>
              <a:off x="1109801" y="4581128"/>
              <a:ext cx="976469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fr-FR" sz="6600" b="1">
                  <a:solidFill>
                    <a:schemeClr val="bg1"/>
                  </a:solidFill>
                  <a:latin typeface="Arial Narrow"/>
                </a:rPr>
                <a:t>Irfu</a:t>
              </a:r>
            </a:p>
          </p:txBody>
        </p:sp>
        <p:pic>
          <p:nvPicPr>
            <p:cNvPr id="12" name="Image 10" descr="irfulogoversion4.jpg"/>
            <p:cNvPicPr>
              <a:picLocks noChangeAspect="1"/>
            </p:cNvPicPr>
            <p:nvPr userDrawn="1"/>
          </p:nvPicPr>
          <p:blipFill>
            <a:blip r:embed="rId3"/>
            <a:stretch/>
          </p:blipFill>
          <p:spPr bwMode="auto">
            <a:xfrm>
              <a:off x="1240853" y="5589240"/>
              <a:ext cx="1058094" cy="1062638"/>
            </a:xfrm>
            <a:prstGeom prst="rect">
              <a:avLst/>
            </a:prstGeom>
            <a:solidFill>
              <a:srgbClr val="A8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pic>
      </p:grpSp>
      <p:pic>
        <p:nvPicPr>
          <p:cNvPr id="13" name="Image 12" descr="bandeau_titre.p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512491" y="260649"/>
            <a:ext cx="1450432" cy="9906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Modifiez le style du titre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Modifiez les styles du texte du masque</a:t>
            </a:r>
            <a:endParaRPr/>
          </a:p>
          <a:p>
            <a:pPr lvl="1">
              <a:defRPr/>
            </a:pPr>
            <a:r>
              <a:rPr lang="en-US"/>
              <a:t>Deuxième niveau</a:t>
            </a:r>
          </a:p>
          <a:p>
            <a:pPr lvl="2">
              <a:defRPr/>
            </a:pPr>
            <a:r>
              <a:rPr lang="en-US"/>
              <a:t>Troisième niveau</a:t>
            </a:r>
          </a:p>
          <a:p>
            <a:pPr lvl="3">
              <a:defRPr/>
            </a:pPr>
            <a:r>
              <a:rPr lang="en-US"/>
              <a:t>Quatrième niveau</a:t>
            </a:r>
          </a:p>
          <a:p>
            <a:pPr lvl="4">
              <a:defRPr/>
            </a:pPr>
            <a:r>
              <a:rPr lang="en-US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11334195" y="6425326"/>
            <a:ext cx="76808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AEFB9B6D-867A-40B8-ACB0-35CC9F272C9C}" type="slidenum">
              <a:rPr lang="en-US"/>
              <a:t>‹N°›</a:t>
            </a:fld>
            <a:r>
              <a:rPr lang="en-US"/>
              <a:t> / 23</a:t>
            </a:r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-144693" y="6592268"/>
            <a:ext cx="883298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e graphiqu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Modifiez le style du titre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1199456" y="3707507"/>
            <a:ext cx="10753195" cy="2529805"/>
          </a:xfrm>
        </p:spPr>
        <p:txBody>
          <a:bodyPr/>
          <a:lstStyle/>
          <a:p>
            <a:pPr lvl="0">
              <a:defRPr/>
            </a:pPr>
            <a:r>
              <a:rPr lang="en-US"/>
              <a:t>Modifiez les styles du texte du masque</a:t>
            </a:r>
            <a:endParaRPr/>
          </a:p>
          <a:p>
            <a:pPr lvl="1">
              <a:defRPr/>
            </a:pPr>
            <a:r>
              <a:rPr lang="en-US"/>
              <a:t>Deuxième niveau</a:t>
            </a:r>
          </a:p>
          <a:p>
            <a:pPr lvl="2">
              <a:defRPr/>
            </a:pPr>
            <a:r>
              <a:rPr lang="en-US"/>
              <a:t>Troisième niveau</a:t>
            </a:r>
          </a:p>
          <a:p>
            <a:pPr lvl="3">
              <a:defRPr/>
            </a:pPr>
            <a:r>
              <a:rPr lang="en-US"/>
              <a:t>Quatrième niveau</a:t>
            </a:r>
          </a:p>
          <a:p>
            <a:pPr lvl="4">
              <a:defRPr/>
            </a:pPr>
            <a:r>
              <a:rPr lang="en-US"/>
              <a:t>Cinquième niveau</a:t>
            </a:r>
          </a:p>
        </p:txBody>
      </p:sp>
      <p:sp>
        <p:nvSpPr>
          <p:cNvPr id="6" name="Espace réservé du contenu 20"/>
          <p:cNvSpPr>
            <a:spLocks noGrp="1"/>
          </p:cNvSpPr>
          <p:nvPr>
            <p:ph sz="quarter" idx="21" hasCustomPrompt="1"/>
          </p:nvPr>
        </p:nvSpPr>
        <p:spPr bwMode="auto">
          <a:xfrm>
            <a:off x="1200651" y="1458000"/>
            <a:ext cx="10752000" cy="1908000"/>
          </a:xfrm>
          <a:prstGeom prst="rect">
            <a:avLst/>
          </a:prstGeo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Visuel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1199457" y="6520260"/>
            <a:ext cx="19340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 smtClean="0"/>
              <a:t>November 12, 2020</a:t>
            </a:r>
            <a:endParaRPr lang="en-US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10700405" y="6518666"/>
            <a:ext cx="14915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r>
              <a:rPr lang="en-US"/>
              <a:t>  PAGE </a:t>
            </a:r>
            <a:fld id="{AEFB9B6D-867A-40B8-ACB0-35CC9F272C9C}" type="slidenum">
              <a:rPr lang="en-US"/>
              <a:t>‹N°›</a:t>
            </a:fld>
            <a:endParaRPr lang="en-US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215680" y="6520260"/>
            <a:ext cx="743971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 userDrawn="1">
  <p:cSld name="1_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7" descr="bandeau_intercalaire.png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413503" y="0"/>
            <a:ext cx="7778496" cy="6858000"/>
          </a:xfrm>
          <a:prstGeom prst="rect">
            <a:avLst/>
          </a:prstGeom>
        </p:spPr>
      </p:pic>
      <p:pic>
        <p:nvPicPr>
          <p:cNvPr id="5" name="Image 6" descr="bandeau_dernière.png"/>
          <p:cNvPicPr>
            <a:picLocks noChangeAspect="1"/>
          </p:cNvPicPr>
          <p:nvPr userDrawn="1"/>
        </p:nvPicPr>
        <p:blipFill>
          <a:blip r:embed="rId3"/>
          <a:srcRect b="15349"/>
          <a:stretch/>
        </p:blipFill>
        <p:spPr bwMode="auto">
          <a:xfrm>
            <a:off x="4413503" y="0"/>
            <a:ext cx="7778496" cy="5805264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 bwMode="auto">
          <a:xfrm>
            <a:off x="9518400" y="5799600"/>
            <a:ext cx="25296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fr-FR"/>
              <a:t>Modifiez le style du titre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4719341" y="5799600"/>
            <a:ext cx="4737033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>
              <a:defRPr/>
            </a:pPr>
            <a:r>
              <a:rPr lang="fr-FR"/>
              <a:t>Modifiez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</a:p>
        </p:txBody>
      </p:sp>
      <p:sp>
        <p:nvSpPr>
          <p:cNvPr id="8" name="Espace réservé de la date 9"/>
          <p:cNvSpPr>
            <a:spLocks noGrp="1"/>
          </p:cNvSpPr>
          <p:nvPr>
            <p:ph type="dt" sz="half" idx="10"/>
          </p:nvPr>
        </p:nvSpPr>
        <p:spPr bwMode="auto">
          <a:xfrm>
            <a:off x="1199457" y="6305193"/>
            <a:ext cx="1934004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smtClean="0"/>
              <a:t>November 12, 2020</a:t>
            </a:r>
            <a:endParaRPr lang="fr-FR"/>
          </a:p>
        </p:txBody>
      </p:sp>
      <p:sp>
        <p:nvSpPr>
          <p:cNvPr id="9" name="Espace réservé du numéro de diapositive 10"/>
          <p:cNvSpPr>
            <a:spLocks noGrp="1"/>
          </p:cNvSpPr>
          <p:nvPr>
            <p:ph type="sldNum" sz="quarter" idx="11"/>
          </p:nvPr>
        </p:nvSpPr>
        <p:spPr bwMode="auto">
          <a:xfrm>
            <a:off x="768000" y="5445225"/>
            <a:ext cx="1491595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|  PAGE </a:t>
            </a:r>
            <a:fld id="{AEFB9B6D-867A-40B8-ACB0-35CC9F272C9C}" type="slidenum">
              <a:rPr lang="fr-FR"/>
              <a:t>‹N°›</a:t>
            </a:fld>
            <a:endParaRPr lang="fr-FR"/>
          </a:p>
        </p:txBody>
      </p:sp>
      <p:sp>
        <p:nvSpPr>
          <p:cNvPr id="10" name="Espace réservé du pied de page 11"/>
          <p:cNvSpPr>
            <a:spLocks noGrp="1"/>
          </p:cNvSpPr>
          <p:nvPr>
            <p:ph type="ftr" sz="quarter" idx="12"/>
          </p:nvPr>
        </p:nvSpPr>
        <p:spPr bwMode="auto">
          <a:xfrm>
            <a:off x="768001" y="5877273"/>
            <a:ext cx="355239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RMM T2K ND280 ERAM detectors - Introduction</a:t>
            </a:r>
            <a:endParaRPr lang="fr-FR"/>
          </a:p>
        </p:txBody>
      </p:sp>
      <p:pic>
        <p:nvPicPr>
          <p:cNvPr id="11" name="Image 8" descr="irfulogoversion4.jp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8688288" y="116632"/>
            <a:ext cx="960107" cy="71029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12" name="ZoneTexte 12"/>
          <p:cNvSpPr>
            <a:spLocks noAdjustHandles="1"/>
          </p:cNvSpPr>
          <p:nvPr userDrawn="1"/>
        </p:nvSpPr>
        <p:spPr bwMode="auto">
          <a:xfrm>
            <a:off x="9995156" y="77724"/>
            <a:ext cx="997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fr-FR" sz="4800" b="1">
                <a:solidFill>
                  <a:schemeClr val="bg1"/>
                </a:solidFill>
                <a:latin typeface="Arial Narrow"/>
              </a:rPr>
              <a:t>Irfu</a:t>
            </a:r>
          </a:p>
        </p:txBody>
      </p:sp>
      <p:pic>
        <p:nvPicPr>
          <p:cNvPr id="13" name="Image 13" descr="bandeau_titre.png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992545" y="116633"/>
            <a:ext cx="1056116" cy="72131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7" descr="bandeau_texte.png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0" y="0"/>
            <a:ext cx="12192000" cy="955548"/>
          </a:xfrm>
          <a:prstGeom prst="rect">
            <a:avLst/>
          </a:prstGeom>
        </p:spPr>
      </p:pic>
      <p:sp>
        <p:nvSpPr>
          <p:cNvPr id="5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2016000" y="52752"/>
            <a:ext cx="7440373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>
              <a:defRPr/>
            </a:pPr>
            <a:r>
              <a:rPr lang="en-US"/>
              <a:t>Cliquez pour modifier le style du titre</a:t>
            </a:r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199456" y="1268760"/>
            <a:ext cx="10465163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en-US"/>
              <a:t>Deuxième niveau</a:t>
            </a:r>
          </a:p>
          <a:p>
            <a:pPr lvl="2">
              <a:defRPr/>
            </a:pPr>
            <a:r>
              <a:rPr lang="en-US"/>
              <a:t>Troisième niveau</a:t>
            </a:r>
          </a:p>
          <a:p>
            <a:pPr lvl="3">
              <a:defRPr/>
            </a:pPr>
            <a:r>
              <a:rPr lang="en-US"/>
              <a:t>Quatrième niveau</a:t>
            </a:r>
          </a:p>
          <a:p>
            <a:pPr lvl="4">
              <a:defRPr/>
            </a:pPr>
            <a:r>
              <a:rPr lang="en-US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1199457" y="6520260"/>
            <a:ext cx="19340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 smtClean="0"/>
              <a:t>November 12, 2020</a:t>
            </a:r>
            <a:endParaRPr lang="en-US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215680" y="6520260"/>
            <a:ext cx="743971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10700405" y="6518666"/>
            <a:ext cx="149159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r>
              <a:rPr lang="en-US"/>
              <a:t>  PAGE </a:t>
            </a:r>
            <a:fld id="{AEFB9B6D-867A-40B8-ACB0-35CC9F272C9C}" type="slidenum">
              <a:rPr lang="en-US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/>
  <p:txStyles>
    <p:titleStyle>
      <a:lvl1pPr algn="l" defTabSz="914400">
        <a:spcBef>
          <a:spcPts val="0"/>
        </a:spcBef>
        <a:buNone/>
        <a:defRPr sz="2200" b="1" cap="all">
          <a:solidFill>
            <a:srgbClr val="FFE18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>
        <a:lnSpc>
          <a:spcPct val="100000"/>
        </a:lnSpc>
        <a:spcBef>
          <a:spcPts val="0"/>
        </a:spcBef>
        <a:spcAft>
          <a:spcPts val="400"/>
        </a:spcAft>
        <a:buFont typeface="Arial"/>
        <a:buNone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>
        <a:lnSpc>
          <a:spcPts val="2000"/>
        </a:lnSpc>
        <a:spcBef>
          <a:spcPts val="0"/>
        </a:spcBef>
        <a:buSzPct val="90000"/>
        <a:buFontTx/>
        <a:buChar char="*"/>
        <a:defRPr sz="16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>
        <a:lnSpc>
          <a:spcPts val="2000"/>
        </a:lnSpc>
        <a:spcBef>
          <a:spcPts val="0"/>
        </a:spcBef>
        <a:buSzPct val="36000"/>
        <a:buFont typeface="Arial"/>
        <a:buNone/>
        <a:defRPr sz="16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Char char="*"/>
        <a:defRPr sz="16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>
        <a:lnSpc>
          <a:spcPts val="2000"/>
        </a:lnSpc>
        <a:spcBef>
          <a:spcPts val="0"/>
        </a:spcBef>
        <a:buClr>
          <a:srgbClr val="666666"/>
        </a:buClr>
        <a:buFont typeface="Arial"/>
        <a:buChar char="-"/>
        <a:defRPr sz="16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13" Type="http://schemas.openxmlformats.org/officeDocument/2006/relationships/image" Target="../media/image20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12" Type="http://schemas.openxmlformats.org/officeDocument/2006/relationships/image" Target="../media/image19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jp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8"/>
          <p:cNvSpPr>
            <a:spLocks noGrp="1"/>
          </p:cNvSpPr>
          <p:nvPr>
            <p:ph type="ctrTitle"/>
          </p:nvPr>
        </p:nvSpPr>
        <p:spPr bwMode="auto">
          <a:xfrm>
            <a:off x="5938877" y="44624"/>
            <a:ext cx="4896544" cy="3456384"/>
          </a:xfrm>
        </p:spPr>
        <p:txBody>
          <a:bodyPr/>
          <a:lstStyle/>
          <a:p>
            <a:pPr algn="ctr">
              <a:lnSpc>
                <a:spcPct val="100000"/>
              </a:lnSpc>
              <a:defRPr/>
            </a:pPr>
            <a:r>
              <a:rPr lang="fr-FR" sz="1800" dirty="0"/>
              <a:t/>
            </a:r>
            <a:br>
              <a:rPr lang="fr-FR" sz="1800" dirty="0"/>
            </a:br>
            <a:r>
              <a:rPr lang="fr-FR" dirty="0"/>
              <a:t>T2K/ND280 HA-TPC</a:t>
            </a:r>
            <a:br>
              <a:rPr lang="fr-FR" dirty="0"/>
            </a:br>
            <a:r>
              <a:rPr lang="fr-FR" sz="2000" dirty="0"/>
              <a:t/>
            </a:r>
            <a:br>
              <a:rPr lang="fr-FR" sz="2000" dirty="0"/>
            </a:br>
            <a:r>
              <a:rPr lang="fr-FR" sz="2000" dirty="0" err="1"/>
              <a:t>Encapsulated</a:t>
            </a:r>
            <a:r>
              <a:rPr lang="fr-FR" sz="2000" dirty="0"/>
              <a:t> </a:t>
            </a:r>
            <a:r>
              <a:rPr lang="fr-FR" sz="2000" dirty="0" err="1"/>
              <a:t>Resistive</a:t>
            </a:r>
            <a:r>
              <a:rPr lang="fr-FR" sz="2000" dirty="0"/>
              <a:t> Anode </a:t>
            </a:r>
            <a:r>
              <a:rPr lang="fr-FR" sz="2000" dirty="0" err="1"/>
              <a:t>Micromegas</a:t>
            </a:r>
            <a:r>
              <a:rPr lang="fr-FR" sz="2000" dirty="0"/>
              <a:t> detector</a:t>
            </a:r>
            <a:br>
              <a:rPr lang="fr-FR" sz="2000" dirty="0"/>
            </a:br>
            <a:r>
              <a:rPr lang="fr-FR" sz="2000" dirty="0"/>
              <a:t>Production </a:t>
            </a:r>
            <a:r>
              <a:rPr lang="fr-FR" sz="2000" dirty="0" err="1"/>
              <a:t>Readiness</a:t>
            </a:r>
            <a:r>
              <a:rPr lang="fr-FR" sz="2000" dirty="0"/>
              <a:t> </a:t>
            </a:r>
            <a:r>
              <a:rPr lang="fr-FR" sz="2000" dirty="0" err="1"/>
              <a:t>Review</a:t>
            </a:r>
            <a:r>
              <a:rPr lang="fr-FR" sz="2000" dirty="0"/>
              <a:t/>
            </a:r>
            <a:br>
              <a:rPr lang="fr-FR" sz="2000" dirty="0"/>
            </a:br>
            <a:r>
              <a:rPr lang="fr-FR" sz="2000" dirty="0"/>
              <a:t/>
            </a:r>
            <a:br>
              <a:rPr lang="fr-FR" sz="2000" dirty="0"/>
            </a:br>
            <a:r>
              <a:rPr lang="fr-FR" sz="2000" dirty="0"/>
              <a:t/>
            </a:r>
            <a:br>
              <a:rPr lang="fr-FR" sz="2000" dirty="0"/>
            </a:br>
            <a:r>
              <a:rPr lang="fr-FR" sz="2000" dirty="0"/>
              <a:t>Introduction</a:t>
            </a:r>
            <a:br>
              <a:rPr lang="fr-FR" sz="2000" dirty="0"/>
            </a:br>
            <a:endParaRPr lang="fr-FR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887478" y="188640"/>
            <a:ext cx="760250" cy="864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1" descr="T2K_logo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3287689" y="2735054"/>
            <a:ext cx="643429" cy="629523"/>
          </a:xfrm>
          <a:prstGeom prst="rect">
            <a:avLst/>
          </a:prstGeom>
          <a:noFill/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915980" y="3371509"/>
            <a:ext cx="4680520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b="1" i="1" dirty="0"/>
              <a:t>ERAM detector group</a:t>
            </a:r>
            <a:endParaRPr lang="fr-FR" sz="1200" dirty="0"/>
          </a:p>
          <a:p>
            <a:pPr algn="ctr">
              <a:defRPr/>
            </a:pPr>
            <a:r>
              <a:rPr lang="fr-FR" sz="1200" dirty="0"/>
              <a:t>D. </a:t>
            </a:r>
            <a:r>
              <a:rPr lang="fr-FR" sz="1200" dirty="0" err="1"/>
              <a:t>Attié</a:t>
            </a:r>
            <a:r>
              <a:rPr lang="fr-FR" sz="1200" dirty="0"/>
              <a:t>, S. Bolognesi, D. Calvet, P. Colas, A. </a:t>
            </a:r>
            <a:r>
              <a:rPr lang="fr-FR" sz="1200" dirty="0" err="1" smtClean="0"/>
              <a:t>Delbart</a:t>
            </a:r>
            <a:r>
              <a:rPr lang="fr-FR" sz="1200" dirty="0" smtClean="0"/>
              <a:t>,</a:t>
            </a:r>
            <a:r>
              <a:rPr lang="fr-FR" sz="1200" b="1" dirty="0" smtClean="0"/>
              <a:t> </a:t>
            </a:r>
            <a:r>
              <a:rPr lang="fr-FR" sz="1200" dirty="0"/>
              <a:t>S. Emery, S. Hassani, M. </a:t>
            </a:r>
            <a:r>
              <a:rPr lang="fr-FR" sz="1200" dirty="0" err="1"/>
              <a:t>Lehuraux</a:t>
            </a:r>
            <a:r>
              <a:rPr lang="fr-FR" sz="1200" dirty="0"/>
              <a:t>, J. </a:t>
            </a:r>
            <a:r>
              <a:rPr lang="fr-FR" sz="1200" dirty="0" err="1"/>
              <a:t>Porthault</a:t>
            </a:r>
            <a:r>
              <a:rPr lang="fr-FR" sz="1200" dirty="0"/>
              <a:t>, M. </a:t>
            </a:r>
            <a:r>
              <a:rPr lang="fr-FR" sz="1200" dirty="0" err="1"/>
              <a:t>Riallot</a:t>
            </a:r>
            <a:r>
              <a:rPr lang="fr-FR" sz="1200" dirty="0"/>
              <a:t>, </a:t>
            </a:r>
            <a:r>
              <a:rPr lang="bn-IN" sz="1200" dirty="0"/>
              <a:t>F. Rossi</a:t>
            </a:r>
            <a:r>
              <a:rPr lang="fr-FR" sz="1200" dirty="0"/>
              <a:t>.</a:t>
            </a:r>
          </a:p>
          <a:p>
            <a:pPr algn="ctr">
              <a:defRPr/>
            </a:pPr>
            <a:r>
              <a:rPr lang="fr-FR" sz="1200" i="1" dirty="0"/>
              <a:t>CEA/DSM-IRFU, </a:t>
            </a:r>
            <a:r>
              <a:rPr lang="fr-FR" sz="1200" i="1" dirty="0" err="1"/>
              <a:t>Univ</a:t>
            </a:r>
            <a:r>
              <a:rPr lang="fr-FR" sz="1200" i="1" dirty="0"/>
              <a:t>. Paris – Saclay</a:t>
            </a:r>
            <a:endParaRPr dirty="0"/>
          </a:p>
          <a:p>
            <a:pPr algn="ctr">
              <a:defRPr/>
            </a:pPr>
            <a:endParaRPr lang="fr-FR" sz="1200" i="1" dirty="0"/>
          </a:p>
          <a:p>
            <a:pPr algn="ctr">
              <a:defRPr/>
            </a:pPr>
            <a:r>
              <a:rPr lang="fr-FR" sz="1200" dirty="0"/>
              <a:t>R. De Oliveira, B. </a:t>
            </a:r>
            <a:r>
              <a:rPr lang="fr-FR" sz="1200" dirty="0" err="1"/>
              <a:t>Mehl</a:t>
            </a:r>
            <a:r>
              <a:rPr lang="fr-FR" sz="1200" dirty="0"/>
              <a:t>, O. Pizzirusso,</a:t>
            </a:r>
            <a:endParaRPr dirty="0"/>
          </a:p>
          <a:p>
            <a:pPr algn="ctr">
              <a:defRPr/>
            </a:pPr>
            <a:r>
              <a:rPr lang="fr-FR" sz="1200" i="1" dirty="0"/>
              <a:t>CERN-EP-DT-EF, PCB Workshop</a:t>
            </a:r>
            <a:endParaRPr dirty="0"/>
          </a:p>
        </p:txBody>
      </p:sp>
      <p:pic>
        <p:nvPicPr>
          <p:cNvPr id="9" name="Image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911424" y="2731372"/>
            <a:ext cx="1429352" cy="621787"/>
          </a:xfrm>
          <a:prstGeom prst="rect">
            <a:avLst/>
          </a:prstGeom>
        </p:spPr>
      </p:pic>
      <p:sp>
        <p:nvSpPr>
          <p:cNvPr id="10" name="Espace réservé du pied de page 4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|  PAGE </a:t>
            </a:r>
            <a:fld id="{AEFB9B6D-867A-40B8-ACB0-35CC9F272C9C}" type="slidenum">
              <a:rPr lang="en-US"/>
              <a:t>1</a:t>
            </a:fld>
            <a:endParaRPr lang="en-US"/>
          </a:p>
        </p:txBody>
      </p:sp>
      <p:sp>
        <p:nvSpPr>
          <p:cNvPr id="12" name="Sous-titre 9"/>
          <p:cNvSpPr>
            <a:spLocks noGrp="1"/>
          </p:cNvSpPr>
          <p:nvPr>
            <p:ph type="subTitle" idx="1"/>
          </p:nvPr>
        </p:nvSpPr>
        <p:spPr bwMode="auto">
          <a:xfrm>
            <a:off x="5447928" y="6289523"/>
            <a:ext cx="5472608" cy="504056"/>
          </a:xfrm>
        </p:spPr>
        <p:txBody>
          <a:bodyPr/>
          <a:lstStyle/>
          <a:p>
            <a:pPr algn="ctr">
              <a:defRPr/>
            </a:pPr>
            <a:r>
              <a:rPr lang="en-US" sz="1200" cap="none" dirty="0">
                <a:solidFill>
                  <a:srgbClr val="2E01ED"/>
                </a:solidFill>
              </a:rPr>
              <a:t> </a:t>
            </a:r>
            <a:r>
              <a:rPr lang="fr-FR" sz="1200" cap="none" dirty="0">
                <a:solidFill>
                  <a:srgbClr val="2E01ED"/>
                </a:solidFill>
              </a:rPr>
              <a:t>T2K/HA-TPC, ERAM detector PRR</a:t>
            </a:r>
            <a:r>
              <a:rPr lang="en-US" sz="1200" cap="none" dirty="0">
                <a:solidFill>
                  <a:srgbClr val="2E01ED"/>
                </a:solidFill>
              </a:rPr>
              <a:t>, </a:t>
            </a:r>
            <a:r>
              <a:rPr lang="en-US" sz="1200" cap="none" dirty="0" err="1">
                <a:solidFill>
                  <a:srgbClr val="2E01ED"/>
                </a:solidFill>
              </a:rPr>
              <a:t>vidyo</a:t>
            </a:r>
            <a:r>
              <a:rPr lang="en-US" sz="1200" cap="none" dirty="0">
                <a:solidFill>
                  <a:srgbClr val="2E01ED"/>
                </a:solidFill>
              </a:rPr>
              <a:t>, </a:t>
            </a:r>
            <a:r>
              <a:rPr lang="en-US" sz="1200" cap="none" dirty="0" smtClean="0">
                <a:solidFill>
                  <a:srgbClr val="2E01ED"/>
                </a:solidFill>
              </a:rPr>
              <a:t>12th of </a:t>
            </a:r>
            <a:r>
              <a:rPr lang="fr-FR" sz="1200" cap="none" dirty="0" err="1" smtClean="0">
                <a:solidFill>
                  <a:srgbClr val="2E01ED"/>
                </a:solidFill>
              </a:rPr>
              <a:t>November</a:t>
            </a:r>
            <a:r>
              <a:rPr lang="fr-FR" sz="1200" cap="none" dirty="0" smtClean="0">
                <a:solidFill>
                  <a:srgbClr val="2E01ED"/>
                </a:solidFill>
              </a:rPr>
              <a:t>, </a:t>
            </a:r>
            <a:r>
              <a:rPr lang="en-US" sz="1200" cap="none" dirty="0">
                <a:solidFill>
                  <a:srgbClr val="2E01ED"/>
                </a:solidFill>
              </a:rPr>
              <a:t>2020</a:t>
            </a:r>
          </a:p>
        </p:txBody>
      </p:sp>
      <p:sp>
        <p:nvSpPr>
          <p:cNvPr id="13" name="ZoneTexte 2"/>
          <p:cNvSpPr>
            <a:spLocks/>
          </p:cNvSpPr>
          <p:nvPr/>
        </p:nvSpPr>
        <p:spPr bwMode="auto">
          <a:xfrm>
            <a:off x="14127678" y="24463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14" name="Image 1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635358" y="5295372"/>
            <a:ext cx="390528" cy="359516"/>
          </a:xfrm>
          <a:prstGeom prst="rect">
            <a:avLst/>
          </a:prstGeom>
        </p:spPr>
      </p:pic>
      <p:pic>
        <p:nvPicPr>
          <p:cNvPr id="15" name="Image 16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2315012" y="4790894"/>
            <a:ext cx="1331802" cy="361767"/>
          </a:xfrm>
          <a:prstGeom prst="rect">
            <a:avLst/>
          </a:prstGeom>
        </p:spPr>
      </p:pic>
      <p:pic>
        <p:nvPicPr>
          <p:cNvPr id="16" name="Image 17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178784" y="4816500"/>
            <a:ext cx="1080879" cy="322908"/>
          </a:xfrm>
          <a:prstGeom prst="rect">
            <a:avLst/>
          </a:prstGeom>
        </p:spPr>
      </p:pic>
      <p:pic>
        <p:nvPicPr>
          <p:cNvPr id="17" name="Image 18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919536" y="5297162"/>
            <a:ext cx="655358" cy="364087"/>
          </a:xfrm>
          <a:prstGeom prst="rect">
            <a:avLst/>
          </a:prstGeom>
        </p:spPr>
      </p:pic>
      <p:pic>
        <p:nvPicPr>
          <p:cNvPr id="18" name="Image 20"/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1236064" y="6093296"/>
            <a:ext cx="540000" cy="540000"/>
          </a:xfrm>
          <a:prstGeom prst="rect">
            <a:avLst/>
          </a:prstGeom>
        </p:spPr>
      </p:pic>
      <p:pic>
        <p:nvPicPr>
          <p:cNvPr id="19" name="Image 21"/>
          <p:cNvPicPr>
            <a:picLocks noChangeAspect="1"/>
          </p:cNvPicPr>
          <p:nvPr/>
        </p:nvPicPr>
        <p:blipFill>
          <a:blip r:embed="rId10"/>
          <a:stretch/>
        </p:blipFill>
        <p:spPr bwMode="auto">
          <a:xfrm>
            <a:off x="1832622" y="6170850"/>
            <a:ext cx="1364980" cy="384995"/>
          </a:xfrm>
          <a:prstGeom prst="rect">
            <a:avLst/>
          </a:prstGeom>
        </p:spPr>
      </p:pic>
      <p:sp>
        <p:nvSpPr>
          <p:cNvPr id="20" name="ZoneTexte 10"/>
          <p:cNvSpPr>
            <a:spLocks/>
          </p:cNvSpPr>
          <p:nvPr/>
        </p:nvSpPr>
        <p:spPr bwMode="auto">
          <a:xfrm>
            <a:off x="1631505" y="4385688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ERAM module</a:t>
            </a:r>
          </a:p>
        </p:txBody>
      </p:sp>
      <p:sp>
        <p:nvSpPr>
          <p:cNvPr id="21" name="ZoneTexte 22"/>
          <p:cNvSpPr>
            <a:spLocks/>
          </p:cNvSpPr>
          <p:nvPr/>
        </p:nvSpPr>
        <p:spPr bwMode="auto">
          <a:xfrm>
            <a:off x="1883772" y="573150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HA-TPC</a:t>
            </a:r>
          </a:p>
        </p:txBody>
      </p:sp>
      <p:pic>
        <p:nvPicPr>
          <p:cNvPr id="22" name="Image 23"/>
          <p:cNvPicPr>
            <a:picLocks noChangeAspect="1"/>
          </p:cNvPicPr>
          <p:nvPr/>
        </p:nvPicPr>
        <p:blipFill>
          <a:blip r:embed="rId11"/>
          <a:stretch/>
        </p:blipFill>
        <p:spPr bwMode="auto">
          <a:xfrm>
            <a:off x="3263418" y="6149127"/>
            <a:ext cx="456319" cy="455559"/>
          </a:xfrm>
          <a:prstGeom prst="rect">
            <a:avLst/>
          </a:prstGeom>
        </p:spPr>
      </p:pic>
      <p:sp>
        <p:nvSpPr>
          <p:cNvPr id="23" name="ZoneTexte 24"/>
          <p:cNvSpPr>
            <a:spLocks/>
          </p:cNvSpPr>
          <p:nvPr/>
        </p:nvSpPr>
        <p:spPr bwMode="auto">
          <a:xfrm>
            <a:off x="1572028" y="350100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>
                <a:solidFill>
                  <a:schemeClr val="bg1"/>
                </a:solidFill>
              </a:rPr>
              <a:t>ERAM Detector</a:t>
            </a:r>
          </a:p>
        </p:txBody>
      </p:sp>
      <p:pic>
        <p:nvPicPr>
          <p:cNvPr id="24" name="Image 26"/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2648561" y="3916178"/>
            <a:ext cx="491515" cy="490696"/>
          </a:xfrm>
          <a:prstGeom prst="rect">
            <a:avLst/>
          </a:prstGeom>
        </p:spPr>
      </p:pic>
      <p:pic>
        <p:nvPicPr>
          <p:cNvPr id="25" name="Image 27"/>
          <p:cNvPicPr>
            <a:picLocks noChangeAspect="1"/>
          </p:cNvPicPr>
          <p:nvPr/>
        </p:nvPicPr>
        <p:blipFill>
          <a:blip r:embed="rId13"/>
          <a:stretch/>
        </p:blipFill>
        <p:spPr bwMode="auto">
          <a:xfrm>
            <a:off x="2049584" y="3937417"/>
            <a:ext cx="449286" cy="44827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pic>
        <p:nvPicPr>
          <p:cNvPr id="26" name="Image 12"/>
          <p:cNvPicPr>
            <a:picLocks noChangeAspect="1"/>
          </p:cNvPicPr>
          <p:nvPr/>
        </p:nvPicPr>
        <p:blipFill>
          <a:blip r:embed="rId14"/>
          <a:stretch/>
        </p:blipFill>
        <p:spPr bwMode="auto">
          <a:xfrm>
            <a:off x="2432682" y="2740944"/>
            <a:ext cx="782999" cy="64827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/>
          </p:cNvSpPr>
          <p:nvPr/>
        </p:nvSpPr>
        <p:spPr bwMode="auto">
          <a:xfrm>
            <a:off x="2566988" y="58738"/>
            <a:ext cx="8101012" cy="83661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>
              <a:spcBef>
                <a:spcPts val="0"/>
              </a:spcBef>
              <a:buNone/>
              <a:defRPr sz="2200" b="1" cap="all">
                <a:solidFill>
                  <a:srgbClr val="FFE18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fr-FR" sz="2400" dirty="0" err="1" smtClean="0">
                <a:solidFill>
                  <a:schemeClr val="bg1"/>
                </a:solidFill>
              </a:rPr>
              <a:t>History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endParaRPr lang="fr-FR" sz="1800" dirty="0">
              <a:solidFill>
                <a:schemeClr val="bg1"/>
              </a:solidFill>
            </a:endParaRPr>
          </a:p>
        </p:txBody>
      </p:sp>
      <p:pic>
        <p:nvPicPr>
          <p:cNvPr id="5" name="Image 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984432" y="188641"/>
            <a:ext cx="585544" cy="58422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pic>
        <p:nvPicPr>
          <p:cNvPr id="6" name="Picture 51" descr="T2K_logo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9342722" y="188640"/>
            <a:ext cx="588790" cy="576064"/>
          </a:xfrm>
          <a:prstGeom prst="rect">
            <a:avLst/>
          </a:prstGeom>
          <a:noFill/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4781290" y="6492875"/>
            <a:ext cx="367240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pPr algn="l">
              <a:defRPr/>
            </a:pPr>
            <a:r>
              <a:rPr lang="en-US" dirty="0" smtClean="0"/>
              <a:t>RMM T2K ND280 ERAM detectors - Introduction</a:t>
            </a:r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407368" y="2354422"/>
            <a:ext cx="115212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Large Water </a:t>
            </a:r>
            <a:r>
              <a:rPr lang="fr-FR" b="1" dirty="0" err="1" smtClean="0"/>
              <a:t>Cherenkov</a:t>
            </a:r>
            <a:endParaRPr lang="fr-FR" b="1" dirty="0" smtClean="0"/>
          </a:p>
          <a:p>
            <a:r>
              <a:rPr lang="fr-FR" dirty="0" err="1" smtClean="0"/>
              <a:t>Kamioka</a:t>
            </a:r>
            <a:r>
              <a:rPr lang="fr-FR" dirty="0" smtClean="0"/>
              <a:t> Neutrino Detector, 1983, 3 </a:t>
            </a:r>
            <a:r>
              <a:rPr lang="fr-FR" dirty="0" err="1" smtClean="0"/>
              <a:t>ktons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then</a:t>
            </a:r>
            <a:r>
              <a:rPr lang="fr-FR" dirty="0" smtClean="0"/>
              <a:t> </a:t>
            </a:r>
            <a:r>
              <a:rPr lang="fr-FR" dirty="0" err="1" smtClean="0"/>
              <a:t>SuperK</a:t>
            </a:r>
            <a:r>
              <a:rPr lang="fr-FR" dirty="0" smtClean="0"/>
              <a:t> -1996, 50 </a:t>
            </a:r>
            <a:r>
              <a:rPr lang="fr-FR" dirty="0" err="1" smtClean="0"/>
              <a:t>ktons</a:t>
            </a:r>
            <a:r>
              <a:rPr lang="fr-FR" dirty="0" smtClean="0"/>
              <a:t> and </a:t>
            </a:r>
            <a:r>
              <a:rPr lang="fr-FR" dirty="0" err="1" smtClean="0"/>
              <a:t>later</a:t>
            </a:r>
            <a:r>
              <a:rPr lang="fr-FR" dirty="0" smtClean="0"/>
              <a:t> </a:t>
            </a:r>
            <a:r>
              <a:rPr lang="fr-FR" dirty="0" err="1" smtClean="0"/>
              <a:t>HyperK</a:t>
            </a:r>
            <a:r>
              <a:rPr lang="fr-FR" dirty="0" smtClean="0"/>
              <a:t> –  ~2027, 500 </a:t>
            </a:r>
            <a:r>
              <a:rPr lang="fr-FR" dirty="0" err="1" smtClean="0"/>
              <a:t>ktons</a:t>
            </a:r>
            <a:r>
              <a:rPr lang="fr-FR" dirty="0" smtClean="0"/>
              <a:t> </a:t>
            </a:r>
          </a:p>
          <a:p>
            <a:endParaRPr lang="fr-FR" dirty="0"/>
          </a:p>
          <a:p>
            <a:r>
              <a:rPr lang="fr-FR" b="1" dirty="0" smtClean="0"/>
              <a:t>Neutrino source </a:t>
            </a:r>
            <a:r>
              <a:rPr lang="fr-FR" dirty="0" smtClean="0"/>
              <a:t>: </a:t>
            </a:r>
            <a:r>
              <a:rPr lang="fr-FR" dirty="0" err="1" smtClean="0"/>
              <a:t>atmospheric</a:t>
            </a:r>
            <a:r>
              <a:rPr lang="fr-FR" dirty="0" smtClean="0"/>
              <a:t>, </a:t>
            </a:r>
            <a:r>
              <a:rPr lang="fr-FR" dirty="0" err="1" smtClean="0"/>
              <a:t>then</a:t>
            </a:r>
            <a:r>
              <a:rPr lang="fr-FR" dirty="0" smtClean="0"/>
              <a:t> KEK (K2K, 1999-2004), </a:t>
            </a:r>
            <a:r>
              <a:rPr lang="fr-FR" dirty="0" err="1" smtClean="0"/>
              <a:t>then</a:t>
            </a:r>
            <a:r>
              <a:rPr lang="fr-FR" dirty="0" smtClean="0"/>
              <a:t> Tokai (T2K, </a:t>
            </a:r>
            <a:r>
              <a:rPr lang="fr-FR" dirty="0" err="1" smtClean="0"/>
              <a:t>since</a:t>
            </a:r>
            <a:r>
              <a:rPr lang="fr-FR" dirty="0" smtClean="0"/>
              <a:t> 2009)</a:t>
            </a:r>
          </a:p>
          <a:p>
            <a:endParaRPr lang="fr-FR" dirty="0"/>
          </a:p>
          <a:p>
            <a:r>
              <a:rPr lang="fr-FR" dirty="0" err="1" smtClean="0"/>
              <a:t>Proposal</a:t>
            </a:r>
            <a:r>
              <a:rPr lang="fr-FR" dirty="0" smtClean="0"/>
              <a:t> to have a </a:t>
            </a:r>
            <a:r>
              <a:rPr lang="fr-FR" b="1" dirty="0" smtClean="0"/>
              <a:t>TPC</a:t>
            </a:r>
            <a:r>
              <a:rPr lang="fr-FR" dirty="0" smtClean="0"/>
              <a:t> in the </a:t>
            </a:r>
            <a:r>
              <a:rPr lang="fr-FR" dirty="0" err="1" smtClean="0"/>
              <a:t>near</a:t>
            </a:r>
            <a:r>
              <a:rPr lang="fr-FR" dirty="0" smtClean="0"/>
              <a:t> detector to </a:t>
            </a:r>
            <a:r>
              <a:rPr lang="fr-FR" dirty="0" err="1" smtClean="0"/>
              <a:t>study</a:t>
            </a:r>
            <a:r>
              <a:rPr lang="fr-FR" dirty="0" smtClean="0"/>
              <a:t> </a:t>
            </a:r>
            <a:r>
              <a:rPr lang="fr-FR" dirty="0" err="1" smtClean="0"/>
              <a:t>beam</a:t>
            </a:r>
            <a:r>
              <a:rPr lang="fr-FR" dirty="0" smtClean="0"/>
              <a:t> and </a:t>
            </a:r>
            <a:r>
              <a:rPr lang="fr-FR" dirty="0" err="1" smtClean="0"/>
              <a:t>systematics</a:t>
            </a:r>
            <a:r>
              <a:rPr lang="fr-FR" dirty="0" smtClean="0"/>
              <a:t> by Dean </a:t>
            </a:r>
            <a:r>
              <a:rPr lang="fr-FR" dirty="0" err="1" smtClean="0"/>
              <a:t>Karlen</a:t>
            </a:r>
            <a:r>
              <a:rPr lang="fr-FR" dirty="0" smtClean="0"/>
              <a:t> and Marco Zito in 2004, </a:t>
            </a:r>
            <a:r>
              <a:rPr lang="fr-FR" dirty="0" err="1" smtClean="0"/>
              <a:t>technology</a:t>
            </a:r>
            <a:r>
              <a:rPr lang="fr-FR" dirty="0" smtClean="0"/>
              <a:t> </a:t>
            </a:r>
            <a:r>
              <a:rPr lang="fr-FR" dirty="0" err="1" smtClean="0"/>
              <a:t>choice</a:t>
            </a:r>
            <a:r>
              <a:rPr lang="fr-FR" dirty="0" smtClean="0"/>
              <a:t> (GEM/</a:t>
            </a:r>
            <a:r>
              <a:rPr lang="fr-FR" dirty="0" err="1" smtClean="0"/>
              <a:t>Micromegas</a:t>
            </a:r>
            <a:r>
              <a:rPr lang="fr-FR" dirty="0" smtClean="0"/>
              <a:t>) in 2006.</a:t>
            </a:r>
          </a:p>
          <a:p>
            <a:r>
              <a:rPr lang="fr-FR" dirty="0" err="1" smtClean="0"/>
              <a:t>Based</a:t>
            </a:r>
            <a:r>
              <a:rPr lang="fr-FR" dirty="0" smtClean="0"/>
              <a:t> on </a:t>
            </a:r>
            <a:r>
              <a:rPr lang="fr-FR" dirty="0" err="1" smtClean="0"/>
              <a:t>Micromegas</a:t>
            </a:r>
            <a:r>
              <a:rPr lang="fr-FR" dirty="0" smtClean="0"/>
              <a:t> R&amp;D, and </a:t>
            </a:r>
            <a:r>
              <a:rPr lang="fr-FR" dirty="0" err="1" smtClean="0"/>
              <a:t>specific</a:t>
            </a:r>
            <a:r>
              <a:rPr lang="fr-FR" dirty="0" smtClean="0"/>
              <a:t> TPC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conducted</a:t>
            </a:r>
            <a:r>
              <a:rPr lang="fr-FR" dirty="0" smtClean="0"/>
              <a:t> for ILC </a:t>
            </a:r>
            <a:r>
              <a:rPr lang="fr-FR" dirty="0" err="1" smtClean="0"/>
              <a:t>since</a:t>
            </a:r>
            <a:r>
              <a:rPr lang="fr-FR" dirty="0" smtClean="0"/>
              <a:t> 1998. </a:t>
            </a:r>
          </a:p>
          <a:p>
            <a:endParaRPr lang="fr-FR" dirty="0"/>
          </a:p>
          <a:p>
            <a:r>
              <a:rPr lang="fr-FR" b="1" dirty="0" smtClean="0"/>
              <a:t>PRR </a:t>
            </a:r>
            <a:r>
              <a:rPr lang="fr-FR" b="1" dirty="0" err="1" smtClean="0"/>
              <a:t>bulk</a:t>
            </a:r>
            <a:r>
              <a:rPr lang="fr-FR" b="1" dirty="0" smtClean="0"/>
              <a:t> </a:t>
            </a:r>
            <a:r>
              <a:rPr lang="fr-FR" b="1" dirty="0" err="1" smtClean="0"/>
              <a:t>Micromegas</a:t>
            </a:r>
            <a:r>
              <a:rPr lang="fr-FR" b="1" dirty="0" smtClean="0"/>
              <a:t> </a:t>
            </a:r>
            <a:r>
              <a:rPr lang="fr-FR" dirty="0" smtClean="0"/>
              <a:t>detector in </a:t>
            </a:r>
            <a:r>
              <a:rPr lang="fr-FR" dirty="0" err="1" smtClean="0"/>
              <a:t>December</a:t>
            </a:r>
            <a:r>
              <a:rPr lang="fr-FR" dirty="0" smtClean="0"/>
              <a:t> 2007, first data in 2010</a:t>
            </a:r>
          </a:p>
          <a:p>
            <a:endParaRPr lang="fr-FR" dirty="0"/>
          </a:p>
          <a:p>
            <a:r>
              <a:rPr lang="fr-FR" dirty="0" smtClean="0"/>
              <a:t>In 2017, </a:t>
            </a:r>
            <a:r>
              <a:rPr lang="fr-FR" dirty="0" err="1" smtClean="0"/>
              <a:t>proposal</a:t>
            </a:r>
            <a:r>
              <a:rPr lang="fr-FR" dirty="0" smtClean="0"/>
              <a:t> to use the </a:t>
            </a:r>
            <a:r>
              <a:rPr lang="fr-FR" dirty="0" err="1" smtClean="0"/>
              <a:t>latest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/>
              <a:t> </a:t>
            </a:r>
            <a:r>
              <a:rPr lang="fr-FR" dirty="0" smtClean="0"/>
              <a:t>for ILC : the </a:t>
            </a:r>
            <a:r>
              <a:rPr lang="fr-FR" b="1" dirty="0" err="1" smtClean="0"/>
              <a:t>Encapsulated</a:t>
            </a:r>
            <a:r>
              <a:rPr lang="fr-FR" b="1" dirty="0" smtClean="0"/>
              <a:t> </a:t>
            </a:r>
            <a:r>
              <a:rPr lang="fr-FR" b="1" dirty="0" err="1" smtClean="0"/>
              <a:t>Resistive</a:t>
            </a:r>
            <a:r>
              <a:rPr lang="fr-FR" b="1" dirty="0" smtClean="0"/>
              <a:t> Anode </a:t>
            </a:r>
            <a:r>
              <a:rPr lang="fr-FR" dirty="0" err="1" smtClean="0"/>
              <a:t>scheme</a:t>
            </a:r>
            <a:r>
              <a:rPr lang="fr-FR" dirty="0" smtClean="0"/>
              <a:t>.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172741"/>
            <a:ext cx="3128153" cy="30913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Past</a:t>
            </a:r>
            <a:r>
              <a:rPr lang="fr-FR" dirty="0" smtClean="0"/>
              <a:t> </a:t>
            </a:r>
            <a:r>
              <a:rPr lang="fr-FR" dirty="0" err="1" smtClean="0"/>
              <a:t>experience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November 12, 2020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PAGE </a:t>
            </a:r>
            <a:fld id="{AEFB9B6D-867A-40B8-ACB0-35CC9F272C9C}" type="slidenum">
              <a:rPr lang="en-US" smtClean="0"/>
              <a:t>3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2264" y="1412776"/>
            <a:ext cx="3447876" cy="2475563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99456" y="1412776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As a </a:t>
            </a:r>
            <a:r>
              <a:rPr lang="fr-FR" dirty="0" err="1" smtClean="0"/>
              <a:t>development</a:t>
            </a:r>
            <a:r>
              <a:rPr lang="fr-FR" dirty="0" smtClean="0"/>
              <a:t> for ILC TPC, 11 </a:t>
            </a:r>
            <a:r>
              <a:rPr lang="fr-FR" dirty="0" err="1" smtClean="0"/>
              <a:t>beam</a:t>
            </a:r>
            <a:r>
              <a:rPr lang="fr-FR" dirty="0" smtClean="0"/>
              <a:t> tests in </a:t>
            </a:r>
            <a:r>
              <a:rPr lang="fr-FR" dirty="0" err="1" smtClean="0"/>
              <a:t>magnet</a:t>
            </a:r>
            <a:r>
              <a:rPr lang="fr-FR" dirty="0" smtClean="0"/>
              <a:t>, </a:t>
            </a:r>
            <a:r>
              <a:rPr lang="fr-FR" dirty="0" err="1" smtClean="0"/>
              <a:t>cosmic</a:t>
            </a:r>
            <a:r>
              <a:rPr lang="fr-FR" dirty="0" smtClean="0"/>
              <a:t> tests and 2 </a:t>
            </a:r>
            <a:r>
              <a:rPr lang="fr-FR" dirty="0" err="1" smtClean="0"/>
              <a:t>theses</a:t>
            </a:r>
            <a:r>
              <a:rPr lang="fr-FR" dirty="0"/>
              <a:t> </a:t>
            </a:r>
            <a:r>
              <a:rPr lang="fr-FR" dirty="0" smtClean="0"/>
              <a:t>have been </a:t>
            </a:r>
            <a:r>
              <a:rPr lang="fr-FR" dirty="0" err="1" smtClean="0"/>
              <a:t>carried</a:t>
            </a:r>
            <a:r>
              <a:rPr lang="fr-FR" dirty="0" smtClean="0"/>
              <a:t> out over the last  11 </a:t>
            </a:r>
            <a:r>
              <a:rPr lang="fr-FR" dirty="0" err="1" smtClean="0"/>
              <a:t>years</a:t>
            </a:r>
            <a:r>
              <a:rPr lang="fr-FR" dirty="0" smtClean="0"/>
              <a:t>. 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2336106"/>
            <a:ext cx="6548882" cy="2405018"/>
          </a:xfrm>
          <a:prstGeom prst="rect">
            <a:avLst/>
          </a:prstGeom>
        </p:spPr>
      </p:pic>
      <p:pic>
        <p:nvPicPr>
          <p:cNvPr id="10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544272" y="4110874"/>
            <a:ext cx="2853586" cy="246791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343472" y="496802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Performances </a:t>
            </a:r>
            <a:r>
              <a:rPr lang="fr-FR" dirty="0" err="1" smtClean="0"/>
              <a:t>were</a:t>
            </a:r>
            <a:r>
              <a:rPr lang="fr-FR" dirty="0" smtClean="0"/>
              <a:t> excellent (60 µm position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3mm pads), and </a:t>
            </a:r>
            <a:r>
              <a:rPr lang="fr-FR" dirty="0" err="1" smtClean="0"/>
              <a:t>stability</a:t>
            </a:r>
            <a:r>
              <a:rPr lang="fr-FR" dirty="0" smtClean="0"/>
              <a:t> of </a:t>
            </a:r>
            <a:r>
              <a:rPr lang="fr-FR" dirty="0" err="1" smtClean="0"/>
              <a:t>operation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satisfactory</a:t>
            </a:r>
            <a:r>
              <a:rPr lang="fr-FR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7862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MORE on DLC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November 12, 2020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PAGE </a:t>
            </a:r>
            <a:fld id="{AEFB9B6D-867A-40B8-ACB0-35CC9F272C9C}" type="slidenum">
              <a:rPr lang="en-US" smtClean="0"/>
              <a:t>4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983431" y="1340768"/>
            <a:ext cx="97169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Diamond-Like</a:t>
            </a:r>
            <a:r>
              <a:rPr lang="fr-FR" b="1" dirty="0" smtClean="0"/>
              <a:t> </a:t>
            </a:r>
            <a:r>
              <a:rPr lang="fr-FR" b="1" dirty="0" err="1" smtClean="0"/>
              <a:t>Carbon</a:t>
            </a:r>
            <a:r>
              <a:rPr lang="fr-FR" b="1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one of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materials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in </a:t>
            </a:r>
            <a:r>
              <a:rPr lang="fr-FR" dirty="0" err="1" smtClean="0"/>
              <a:t>thin</a:t>
            </a:r>
            <a:r>
              <a:rPr lang="fr-FR" dirty="0" smtClean="0"/>
              <a:t> </a:t>
            </a:r>
            <a:r>
              <a:rPr lang="fr-FR" dirty="0" err="1" smtClean="0"/>
              <a:t>layers</a:t>
            </a:r>
            <a:r>
              <a:rPr lang="fr-FR" dirty="0" smtClean="0"/>
              <a:t> on </a:t>
            </a:r>
            <a:r>
              <a:rPr lang="fr-FR" dirty="0" err="1" smtClean="0"/>
              <a:t>kapton</a:t>
            </a:r>
            <a:r>
              <a:rPr lang="fr-FR" dirty="0" smtClean="0"/>
              <a:t>.</a:t>
            </a:r>
          </a:p>
          <a:p>
            <a:r>
              <a:rPr lang="fr-FR" dirty="0" smtClean="0"/>
              <a:t>It has </a:t>
            </a: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advantages</a:t>
            </a:r>
            <a:r>
              <a:rPr lang="fr-FR" dirty="0" smtClean="0"/>
              <a:t> : </a:t>
            </a:r>
            <a:r>
              <a:rPr lang="fr-FR" dirty="0" err="1" smtClean="0"/>
              <a:t>robustness</a:t>
            </a:r>
            <a:r>
              <a:rPr lang="fr-FR" dirty="0" smtClean="0"/>
              <a:t>, </a:t>
            </a:r>
            <a:r>
              <a:rPr lang="fr-FR" dirty="0" smtClean="0"/>
              <a:t>simple </a:t>
            </a:r>
            <a:r>
              <a:rPr lang="fr-FR" dirty="0" err="1" smtClean="0"/>
              <a:t>raw</a:t>
            </a:r>
            <a:r>
              <a:rPr lang="fr-FR" dirty="0" smtClean="0"/>
              <a:t> </a:t>
            </a:r>
            <a:r>
              <a:rPr lang="fr-FR" dirty="0" err="1" smtClean="0"/>
              <a:t>matter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have 5-6 </a:t>
            </a:r>
            <a:r>
              <a:rPr lang="fr-FR" dirty="0" err="1" smtClean="0"/>
              <a:t>years</a:t>
            </a:r>
            <a:r>
              <a:rPr lang="fr-FR" dirty="0" smtClean="0"/>
              <a:t> of </a:t>
            </a:r>
            <a:r>
              <a:rPr lang="fr-FR" dirty="0" err="1" smtClean="0"/>
              <a:t>hindsight</a:t>
            </a:r>
            <a:r>
              <a:rPr lang="fr-FR" dirty="0" smtClean="0"/>
              <a:t> on DLC, but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just</a:t>
            </a:r>
            <a:r>
              <a:rPr lang="fr-FR" dirty="0" smtClean="0"/>
              <a:t> </a:t>
            </a:r>
            <a:r>
              <a:rPr lang="fr-FR" dirty="0" err="1" smtClean="0"/>
              <a:t>start</a:t>
            </a:r>
            <a:r>
              <a:rPr lang="fr-FR" dirty="0" smtClean="0"/>
              <a:t> to explore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resistivity</a:t>
            </a:r>
            <a:r>
              <a:rPr lang="fr-FR" dirty="0"/>
              <a:t> </a:t>
            </a:r>
            <a:r>
              <a:rPr lang="fr-FR" dirty="0" smtClean="0"/>
              <a:t>~200 k</a:t>
            </a:r>
            <a:r>
              <a:rPr lang="fr-FR" dirty="0" smtClean="0">
                <a:latin typeface="Symbol" panose="05050102010706020507" pitchFamily="18" charset="2"/>
              </a:rPr>
              <a:t>W</a:t>
            </a:r>
            <a:r>
              <a:rPr lang="fr-FR" dirty="0" smtClean="0"/>
              <a:t>/</a:t>
            </a:r>
            <a:r>
              <a:rPr lang="fr-FR" dirty="0" smtClean="0">
                <a:sym typeface="Symbol" panose="05050102010706020507" pitchFamily="18" charset="2"/>
              </a:rPr>
              <a:t>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For the </a:t>
            </a:r>
            <a:r>
              <a:rPr lang="fr-FR" dirty="0" err="1" smtClean="0"/>
              <a:t>procurement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use the Be-</a:t>
            </a:r>
            <a:r>
              <a:rPr lang="fr-FR" dirty="0" err="1" smtClean="0"/>
              <a:t>Sputter</a:t>
            </a:r>
            <a:r>
              <a:rPr lang="fr-FR" dirty="0" smtClean="0"/>
              <a:t> </a:t>
            </a:r>
            <a:r>
              <a:rPr lang="fr-FR" dirty="0" err="1" smtClean="0"/>
              <a:t>company</a:t>
            </a:r>
            <a:r>
              <a:rPr lang="fr-FR" dirty="0" smtClean="0"/>
              <a:t> (Kyoto, </a:t>
            </a:r>
            <a:r>
              <a:rPr lang="fr-FR" dirty="0" err="1" smtClean="0"/>
              <a:t>Japan</a:t>
            </a:r>
            <a:r>
              <a:rPr lang="fr-FR" dirty="0" smtClean="0"/>
              <a:t>) </a:t>
            </a:r>
            <a:r>
              <a:rPr lang="fr-FR" dirty="0" err="1" smtClean="0"/>
              <a:t>through</a:t>
            </a:r>
            <a:r>
              <a:rPr lang="fr-FR" dirty="0" smtClean="0"/>
              <a:t> the contact of Atsuhiko </a:t>
            </a:r>
            <a:r>
              <a:rPr lang="fr-FR" dirty="0" err="1" smtClean="0"/>
              <a:t>Ochi</a:t>
            </a:r>
            <a:r>
              <a:rPr lang="fr-FR" dirty="0" smtClean="0"/>
              <a:t> and the REPIC </a:t>
            </a:r>
            <a:r>
              <a:rPr lang="fr-FR" dirty="0" err="1" smtClean="0"/>
              <a:t>company</a:t>
            </a:r>
            <a:r>
              <a:rPr lang="fr-FR" dirty="0" smtClean="0"/>
              <a:t>. 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072" y="3284984"/>
            <a:ext cx="4701992" cy="300223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012851" y="3429000"/>
            <a:ext cx="53711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4 DLC modules have been </a:t>
            </a:r>
            <a:r>
              <a:rPr lang="fr-FR" dirty="0" err="1" smtClean="0"/>
              <a:t>tested</a:t>
            </a:r>
            <a:r>
              <a:rPr lang="fr-FR" dirty="0" smtClean="0"/>
              <a:t> in DESY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2 </a:t>
            </a:r>
            <a:r>
              <a:rPr lang="fr-FR" dirty="0" err="1" smtClean="0"/>
              <a:t>weeks</a:t>
            </a:r>
            <a:r>
              <a:rPr lang="fr-FR" dirty="0" smtClean="0"/>
              <a:t> in </a:t>
            </a:r>
            <a:r>
              <a:rPr lang="fr-FR" dirty="0" err="1" smtClean="0"/>
              <a:t>November</a:t>
            </a:r>
            <a:r>
              <a:rPr lang="fr-FR" dirty="0" smtClean="0"/>
              <a:t> 2018, and </a:t>
            </a:r>
            <a:r>
              <a:rPr lang="fr-FR" dirty="0" err="1" smtClean="0"/>
              <a:t>cosmic</a:t>
            </a:r>
            <a:r>
              <a:rPr lang="fr-FR" dirty="0" err="1" smtClean="0"/>
              <a:t>s</a:t>
            </a:r>
            <a:r>
              <a:rPr lang="fr-FR" dirty="0" smtClean="0"/>
              <a:t> are </a:t>
            </a:r>
            <a:r>
              <a:rPr lang="fr-FR" dirty="0" err="1" smtClean="0"/>
              <a:t>continuously</a:t>
            </a:r>
            <a:r>
              <a:rPr lang="fr-FR" dirty="0" smtClean="0"/>
              <a:t> </a:t>
            </a:r>
            <a:r>
              <a:rPr lang="fr-FR" dirty="0" err="1" smtClean="0"/>
              <a:t>recorded</a:t>
            </a:r>
            <a:r>
              <a:rPr lang="fr-FR" dirty="0" smtClean="0"/>
              <a:t> </a:t>
            </a:r>
            <a:r>
              <a:rPr lang="fr-FR" dirty="0" err="1" smtClean="0"/>
              <a:t>since</a:t>
            </a:r>
            <a:r>
              <a:rPr lang="fr-FR" dirty="0" smtClean="0"/>
              <a:t> </a:t>
            </a:r>
            <a:r>
              <a:rPr lang="fr-FR" dirty="0" err="1" smtClean="0"/>
              <a:t>January</a:t>
            </a:r>
            <a:r>
              <a:rPr lang="fr-FR" dirty="0" smtClean="0"/>
              <a:t> 2019 </a:t>
            </a:r>
          </a:p>
          <a:p>
            <a:r>
              <a:rPr lang="fr-FR" dirty="0" smtClean="0"/>
              <a:t>(7 </a:t>
            </a:r>
            <a:r>
              <a:rPr lang="fr-FR" dirty="0" err="1" smtClean="0"/>
              <a:t>months</a:t>
            </a:r>
            <a:r>
              <a:rPr lang="fr-FR" dirty="0" smtClean="0"/>
              <a:t> </a:t>
            </a:r>
            <a:r>
              <a:rPr lang="fr-FR" dirty="0" err="1" smtClean="0"/>
              <a:t>integrated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far).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5050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This PRR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336" y="4551875"/>
            <a:ext cx="11953328" cy="945629"/>
          </a:xfrm>
        </p:spPr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Chilo</a:t>
            </a:r>
            <a:r>
              <a:rPr lang="fr-FR" dirty="0" smtClean="0"/>
              <a:t> </a:t>
            </a:r>
            <a:r>
              <a:rPr lang="fr-FR" dirty="0" err="1" smtClean="0"/>
              <a:t>Garabatos</a:t>
            </a:r>
            <a:r>
              <a:rPr lang="fr-FR" dirty="0" smtClean="0"/>
              <a:t> and Mauro Iodice for </a:t>
            </a:r>
            <a:r>
              <a:rPr lang="fr-FR" dirty="0" err="1" smtClean="0"/>
              <a:t>accepting</a:t>
            </a:r>
            <a:r>
              <a:rPr lang="fr-FR" dirty="0" smtClean="0"/>
              <a:t> to </a:t>
            </a:r>
            <a:r>
              <a:rPr lang="fr-FR" dirty="0" err="1" smtClean="0"/>
              <a:t>participate</a:t>
            </a:r>
            <a:r>
              <a:rPr lang="fr-FR" dirty="0" smtClean="0"/>
              <a:t> in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November 12, 2020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  PAGE </a:t>
            </a:r>
            <a:fld id="{AEFB9B6D-867A-40B8-ACB0-35CC9F272C9C}" type="slidenum">
              <a:rPr lang="en-US" smtClean="0"/>
              <a:t>5</a:t>
            </a:fld>
            <a:endParaRPr lang="en-US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2016000" y="1340768"/>
            <a:ext cx="674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The PRR of </a:t>
            </a:r>
            <a:r>
              <a:rPr lang="fr-FR" dirty="0" err="1" smtClean="0"/>
              <a:t>stiffener</a:t>
            </a:r>
            <a:r>
              <a:rPr lang="fr-FR" dirty="0" smtClean="0"/>
              <a:t> </a:t>
            </a:r>
            <a:r>
              <a:rPr lang="fr-FR" dirty="0" err="1" smtClean="0"/>
              <a:t>mechanics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held</a:t>
            </a:r>
            <a:r>
              <a:rPr lang="fr-FR" dirty="0" smtClean="0"/>
              <a:t> on </a:t>
            </a:r>
            <a:r>
              <a:rPr lang="fr-FR" dirty="0" err="1" smtClean="0"/>
              <a:t>September</a:t>
            </a:r>
            <a:r>
              <a:rPr lang="fr-FR" dirty="0" smtClean="0"/>
              <a:t> 29</a:t>
            </a:r>
          </a:p>
          <a:p>
            <a:r>
              <a:rPr lang="fr-FR" dirty="0" smtClean="0"/>
              <a:t>The PRR of </a:t>
            </a:r>
            <a:r>
              <a:rPr lang="fr-FR" dirty="0" err="1" smtClean="0"/>
              <a:t>readout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held</a:t>
            </a:r>
            <a:r>
              <a:rPr lang="fr-FR" dirty="0" smtClean="0"/>
              <a:t> on </a:t>
            </a:r>
            <a:r>
              <a:rPr lang="fr-FR" dirty="0" err="1" smtClean="0"/>
              <a:t>October</a:t>
            </a:r>
            <a:r>
              <a:rPr lang="fr-FR" dirty="0" smtClean="0"/>
              <a:t> 29</a:t>
            </a:r>
          </a:p>
          <a:p>
            <a:r>
              <a:rPr lang="fr-FR" dirty="0" err="1" smtClean="0"/>
              <a:t>External</a:t>
            </a:r>
            <a:r>
              <a:rPr lang="fr-FR" dirty="0" smtClean="0"/>
              <a:t> </a:t>
            </a:r>
            <a:r>
              <a:rPr lang="fr-FR" dirty="0" err="1" smtClean="0"/>
              <a:t>mechanics</a:t>
            </a:r>
            <a:r>
              <a:rPr lang="fr-FR" dirty="0" smtClean="0"/>
              <a:t>, </a:t>
            </a:r>
            <a:r>
              <a:rPr lang="fr-FR" dirty="0" err="1" smtClean="0"/>
              <a:t>cooling</a:t>
            </a:r>
            <a:r>
              <a:rPr lang="fr-FR" dirty="0" smtClean="0"/>
              <a:t>, </a:t>
            </a:r>
            <a:r>
              <a:rPr lang="fr-FR" dirty="0" err="1" smtClean="0"/>
              <a:t>field</a:t>
            </a:r>
            <a:r>
              <a:rPr lang="fr-FR" dirty="0" smtClean="0"/>
              <a:t> cage </a:t>
            </a:r>
            <a:r>
              <a:rPr lang="fr-FR" dirty="0" err="1" smtClean="0"/>
              <a:t>will</a:t>
            </a:r>
            <a:r>
              <a:rPr lang="fr-FR" dirty="0" smtClean="0"/>
              <a:t> come in due time</a:t>
            </a:r>
          </a:p>
          <a:p>
            <a:endParaRPr lang="fr-FR" dirty="0"/>
          </a:p>
          <a:p>
            <a:r>
              <a:rPr lang="fr-FR" dirty="0" err="1" smtClean="0"/>
              <a:t>Today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deal </a:t>
            </a:r>
            <a:r>
              <a:rPr lang="fr-FR" dirty="0" err="1" smtClean="0"/>
              <a:t>with</a:t>
            </a:r>
            <a:r>
              <a:rPr lang="fr-FR" dirty="0" smtClean="0"/>
              <a:t> the detector module </a:t>
            </a:r>
            <a:r>
              <a:rPr lang="fr-FR" dirty="0" err="1" smtClean="0"/>
              <a:t>itself</a:t>
            </a:r>
            <a:r>
              <a:rPr lang="fr-FR" dirty="0" smtClean="0"/>
              <a:t> : </a:t>
            </a:r>
            <a:r>
              <a:rPr lang="fr-FR" dirty="0" err="1" smtClean="0"/>
              <a:t>Bulk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resistive</a:t>
            </a:r>
            <a:r>
              <a:rPr lang="fr-FR" dirty="0" smtClean="0"/>
              <a:t>-capacitive anode. 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7600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Sous-titr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9548814" y="6518276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  PAGE </a:t>
            </a:r>
            <a:fld id="{AEFB9B6D-867A-40B8-ACB0-35CC9F272C9C}" type="slidenum">
              <a:rPr lang="en-US" smtClean="0"/>
              <a:t>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294967295"/>
          </p:nvPr>
        </p:nvSpPr>
        <p:spPr>
          <a:xfrm>
            <a:off x="5087938" y="6519864"/>
            <a:ext cx="5580062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RMM T2K ND280 ERAM detectors - Introduction</a:t>
            </a:r>
            <a:endParaRPr lang="en-US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92448" y="0"/>
            <a:ext cx="7899552" cy="6858000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November 12,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3832"/>
      </p:ext>
    </p:extLst>
  </p:cSld>
  <p:clrMapOvr>
    <a:masterClrMapping/>
  </p:clrMapOvr>
</p:sld>
</file>

<file path=ppt/theme/theme1.xml><?xml version="1.0" encoding="utf-8"?>
<a:theme xmlns:a="http://schemas.openxmlformats.org/drawingml/2006/main" name="cea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solidFill>
            <a:schemeClr val="tx1"/>
          </a:solidFill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529</Words>
  <Application>Microsoft Office PowerPoint</Application>
  <DocSecurity>0</DocSecurity>
  <PresentationFormat>Grand écran</PresentationFormat>
  <Paragraphs>58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Symbol</vt:lpstr>
      <vt:lpstr>cea</vt:lpstr>
      <vt:lpstr> T2K/ND280 HA-TPC  Encapsulated Resistive Anode Micromegas detector Production Readiness Review   Introduction </vt:lpstr>
      <vt:lpstr>Présentation PowerPoint</vt:lpstr>
      <vt:lpstr>Past experience</vt:lpstr>
      <vt:lpstr>MORE on DLC</vt:lpstr>
      <vt:lpstr>This PRR</vt:lpstr>
      <vt:lpstr>Présentation PowerPoint</vt:lpstr>
    </vt:vector>
  </TitlesOfParts>
  <Manager/>
  <Company>CEA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aliquando tempo tatum commentum</dc:title>
  <dc:subject/>
  <dc:creator>CHOMAZ Philippe</dc:creator>
  <cp:keywords/>
  <dc:description/>
  <cp:lastModifiedBy>Colas Paul</cp:lastModifiedBy>
  <cp:revision>1789</cp:revision>
  <dcterms:created xsi:type="dcterms:W3CDTF">2012-06-02T09:46:04Z</dcterms:created>
  <dcterms:modified xsi:type="dcterms:W3CDTF">2020-11-11T18:42:48Z</dcterms:modified>
  <cp:category/>
  <dc:identifier/>
  <cp:contentStatus/>
  <dc:language/>
  <cp:version/>
</cp:coreProperties>
</file>