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7" r:id="rId2"/>
    <p:sldId id="258" r:id="rId3"/>
    <p:sldId id="256" r:id="rId4"/>
    <p:sldId id="261" r:id="rId5"/>
    <p:sldId id="265" r:id="rId6"/>
    <p:sldId id="274" r:id="rId7"/>
    <p:sldId id="275" r:id="rId8"/>
    <p:sldId id="276" r:id="rId9"/>
    <p:sldId id="277" r:id="rId10"/>
    <p:sldId id="278" r:id="rId11"/>
    <p:sldId id="262" r:id="rId12"/>
    <p:sldId id="263" r:id="rId13"/>
    <p:sldId id="264" r:id="rId14"/>
    <p:sldId id="272" r:id="rId15"/>
    <p:sldId id="260" r:id="rId16"/>
    <p:sldId id="259" r:id="rId17"/>
    <p:sldId id="279" r:id="rId18"/>
    <p:sldId id="280" r:id="rId19"/>
    <p:sldId id="281" r:id="rId20"/>
    <p:sldId id="282" r:id="rId21"/>
    <p:sldId id="283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4660"/>
  </p:normalViewPr>
  <p:slideViewPr>
    <p:cSldViewPr snapToGrid="0">
      <p:cViewPr varScale="1">
        <p:scale>
          <a:sx n="89" d="100"/>
          <a:sy n="89" d="100"/>
        </p:scale>
        <p:origin x="16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60"/>
      <c:rotY val="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4.9916669086981162E-2"/>
          <c:y val="7.2285772172970247E-2"/>
          <c:w val="0.85074025871755288"/>
          <c:h val="0.7048126486701175"/>
        </c:manualLayout>
      </c:layout>
      <c:surface3DChart>
        <c:wireframe val="0"/>
        <c:ser>
          <c:idx val="0"/>
          <c:order val="0"/>
          <c:tx>
            <c:strRef>
              <c:f>Sheet2!$B$4</c:f>
              <c:strCache>
                <c:ptCount val="1"/>
                <c:pt idx="0">
                  <c:v>5</c:v>
                </c:pt>
              </c:strCache>
            </c:strRef>
          </c:tx>
          <c:spPr>
            <a:solidFill>
              <a:schemeClr val="accent1"/>
            </a:solidFill>
            <a:ln/>
            <a:effectLst/>
            <a:sp3d/>
          </c:spPr>
          <c:cat>
            <c:numRef>
              <c:f>Sheet2!$C$3:$L$3</c:f>
              <c:numCache>
                <c:formatCode>General</c:formatCode>
                <c:ptCount val="10"/>
                <c:pt idx="0">
                  <c:v>5</c:v>
                </c:pt>
                <c:pt idx="1">
                  <c:v>15</c:v>
                </c:pt>
                <c:pt idx="2">
                  <c:v>25</c:v>
                </c:pt>
                <c:pt idx="3">
                  <c:v>35</c:v>
                </c:pt>
                <c:pt idx="4">
                  <c:v>45</c:v>
                </c:pt>
                <c:pt idx="5">
                  <c:v>55</c:v>
                </c:pt>
                <c:pt idx="6">
                  <c:v>65</c:v>
                </c:pt>
                <c:pt idx="7">
                  <c:v>75</c:v>
                </c:pt>
                <c:pt idx="8">
                  <c:v>85</c:v>
                </c:pt>
                <c:pt idx="9">
                  <c:v>95</c:v>
                </c:pt>
              </c:numCache>
            </c:numRef>
          </c:cat>
          <c:val>
            <c:numRef>
              <c:f>Sheet2!$C$4:$L$4</c:f>
              <c:numCache>
                <c:formatCode>General</c:formatCode>
                <c:ptCount val="10"/>
                <c:pt idx="0">
                  <c:v>532</c:v>
                </c:pt>
                <c:pt idx="1">
                  <c:v>615</c:v>
                </c:pt>
                <c:pt idx="2">
                  <c:v>708</c:v>
                </c:pt>
                <c:pt idx="3">
                  <c:v>554</c:v>
                </c:pt>
                <c:pt idx="4">
                  <c:v>467</c:v>
                </c:pt>
                <c:pt idx="5">
                  <c:v>430</c:v>
                </c:pt>
                <c:pt idx="6">
                  <c:v>360</c:v>
                </c:pt>
                <c:pt idx="7">
                  <c:v>339</c:v>
                </c:pt>
                <c:pt idx="8">
                  <c:v>290</c:v>
                </c:pt>
                <c:pt idx="9">
                  <c:v>293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F2A-48C4-95E4-C88B145017AA}"/>
            </c:ext>
          </c:extLst>
        </c:ser>
        <c:ser>
          <c:idx val="1"/>
          <c:order val="1"/>
          <c:tx>
            <c:strRef>
              <c:f>Sheet2!$B$5</c:f>
              <c:strCache>
                <c:ptCount val="1"/>
                <c:pt idx="0">
                  <c:v>15</c:v>
                </c:pt>
              </c:strCache>
            </c:strRef>
          </c:tx>
          <c:spPr>
            <a:solidFill>
              <a:schemeClr val="accent2"/>
            </a:solidFill>
            <a:ln/>
            <a:effectLst/>
            <a:sp3d/>
          </c:spPr>
          <c:cat>
            <c:numRef>
              <c:f>Sheet2!$C$3:$L$3</c:f>
              <c:numCache>
                <c:formatCode>General</c:formatCode>
                <c:ptCount val="10"/>
                <c:pt idx="0">
                  <c:v>5</c:v>
                </c:pt>
                <c:pt idx="1">
                  <c:v>15</c:v>
                </c:pt>
                <c:pt idx="2">
                  <c:v>25</c:v>
                </c:pt>
                <c:pt idx="3">
                  <c:v>35</c:v>
                </c:pt>
                <c:pt idx="4">
                  <c:v>45</c:v>
                </c:pt>
                <c:pt idx="5">
                  <c:v>55</c:v>
                </c:pt>
                <c:pt idx="6">
                  <c:v>65</c:v>
                </c:pt>
                <c:pt idx="7">
                  <c:v>75</c:v>
                </c:pt>
                <c:pt idx="8">
                  <c:v>85</c:v>
                </c:pt>
                <c:pt idx="9">
                  <c:v>95</c:v>
                </c:pt>
              </c:numCache>
            </c:numRef>
          </c:cat>
          <c:val>
            <c:numRef>
              <c:f>Sheet2!$C$5:$L$5</c:f>
              <c:numCache>
                <c:formatCode>General</c:formatCode>
                <c:ptCount val="10"/>
                <c:pt idx="0">
                  <c:v>526</c:v>
                </c:pt>
                <c:pt idx="1">
                  <c:v>625</c:v>
                </c:pt>
                <c:pt idx="2">
                  <c:v>708</c:v>
                </c:pt>
                <c:pt idx="3">
                  <c:v>559</c:v>
                </c:pt>
                <c:pt idx="4">
                  <c:v>442</c:v>
                </c:pt>
                <c:pt idx="5">
                  <c:v>384</c:v>
                </c:pt>
                <c:pt idx="6">
                  <c:v>348</c:v>
                </c:pt>
                <c:pt idx="7">
                  <c:v>350</c:v>
                </c:pt>
                <c:pt idx="8">
                  <c:v>286</c:v>
                </c:pt>
                <c:pt idx="9">
                  <c:v>270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F2A-48C4-95E4-C88B145017AA}"/>
            </c:ext>
          </c:extLst>
        </c:ser>
        <c:ser>
          <c:idx val="2"/>
          <c:order val="2"/>
          <c:tx>
            <c:strRef>
              <c:f>Sheet2!$B$6</c:f>
              <c:strCache>
                <c:ptCount val="1"/>
                <c:pt idx="0">
                  <c:v>25</c:v>
                </c:pt>
              </c:strCache>
            </c:strRef>
          </c:tx>
          <c:spPr>
            <a:solidFill>
              <a:schemeClr val="accent3"/>
            </a:solidFill>
            <a:ln/>
            <a:effectLst/>
            <a:sp3d/>
          </c:spPr>
          <c:cat>
            <c:numRef>
              <c:f>Sheet2!$C$3:$L$3</c:f>
              <c:numCache>
                <c:formatCode>General</c:formatCode>
                <c:ptCount val="10"/>
                <c:pt idx="0">
                  <c:v>5</c:v>
                </c:pt>
                <c:pt idx="1">
                  <c:v>15</c:v>
                </c:pt>
                <c:pt idx="2">
                  <c:v>25</c:v>
                </c:pt>
                <c:pt idx="3">
                  <c:v>35</c:v>
                </c:pt>
                <c:pt idx="4">
                  <c:v>45</c:v>
                </c:pt>
                <c:pt idx="5">
                  <c:v>55</c:v>
                </c:pt>
                <c:pt idx="6">
                  <c:v>65</c:v>
                </c:pt>
                <c:pt idx="7">
                  <c:v>75</c:v>
                </c:pt>
                <c:pt idx="8">
                  <c:v>85</c:v>
                </c:pt>
                <c:pt idx="9">
                  <c:v>95</c:v>
                </c:pt>
              </c:numCache>
            </c:numRef>
          </c:cat>
          <c:val>
            <c:numRef>
              <c:f>Sheet2!$C$6:$L$6</c:f>
              <c:numCache>
                <c:formatCode>General</c:formatCode>
                <c:ptCount val="10"/>
                <c:pt idx="0">
                  <c:v>525</c:v>
                </c:pt>
                <c:pt idx="1">
                  <c:v>597</c:v>
                </c:pt>
                <c:pt idx="2">
                  <c:v>712</c:v>
                </c:pt>
                <c:pt idx="3">
                  <c:v>556</c:v>
                </c:pt>
                <c:pt idx="4">
                  <c:v>462</c:v>
                </c:pt>
                <c:pt idx="5">
                  <c:v>377</c:v>
                </c:pt>
                <c:pt idx="6">
                  <c:v>342</c:v>
                </c:pt>
                <c:pt idx="7">
                  <c:v>346</c:v>
                </c:pt>
                <c:pt idx="8">
                  <c:v>305</c:v>
                </c:pt>
                <c:pt idx="9">
                  <c:v>270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F2A-48C4-95E4-C88B145017AA}"/>
            </c:ext>
          </c:extLst>
        </c:ser>
        <c:ser>
          <c:idx val="3"/>
          <c:order val="3"/>
          <c:tx>
            <c:strRef>
              <c:f>Sheet2!$B$7</c:f>
              <c:strCache>
                <c:ptCount val="1"/>
                <c:pt idx="0">
                  <c:v>35</c:v>
                </c:pt>
              </c:strCache>
            </c:strRef>
          </c:tx>
          <c:spPr>
            <a:solidFill>
              <a:schemeClr val="accent4"/>
            </a:solidFill>
            <a:ln/>
            <a:effectLst/>
            <a:sp3d/>
          </c:spPr>
          <c:cat>
            <c:numRef>
              <c:f>Sheet2!$C$3:$L$3</c:f>
              <c:numCache>
                <c:formatCode>General</c:formatCode>
                <c:ptCount val="10"/>
                <c:pt idx="0">
                  <c:v>5</c:v>
                </c:pt>
                <c:pt idx="1">
                  <c:v>15</c:v>
                </c:pt>
                <c:pt idx="2">
                  <c:v>25</c:v>
                </c:pt>
                <c:pt idx="3">
                  <c:v>35</c:v>
                </c:pt>
                <c:pt idx="4">
                  <c:v>45</c:v>
                </c:pt>
                <c:pt idx="5">
                  <c:v>55</c:v>
                </c:pt>
                <c:pt idx="6">
                  <c:v>65</c:v>
                </c:pt>
                <c:pt idx="7">
                  <c:v>75</c:v>
                </c:pt>
                <c:pt idx="8">
                  <c:v>85</c:v>
                </c:pt>
                <c:pt idx="9">
                  <c:v>95</c:v>
                </c:pt>
              </c:numCache>
            </c:numRef>
          </c:cat>
          <c:val>
            <c:numRef>
              <c:f>Sheet2!$C$7:$L$7</c:f>
              <c:numCache>
                <c:formatCode>General</c:formatCode>
                <c:ptCount val="10"/>
                <c:pt idx="0">
                  <c:v>520</c:v>
                </c:pt>
                <c:pt idx="1">
                  <c:v>600</c:v>
                </c:pt>
                <c:pt idx="2">
                  <c:v>726</c:v>
                </c:pt>
                <c:pt idx="3">
                  <c:v>512</c:v>
                </c:pt>
                <c:pt idx="4">
                  <c:v>431</c:v>
                </c:pt>
                <c:pt idx="5">
                  <c:v>376</c:v>
                </c:pt>
                <c:pt idx="6">
                  <c:v>327</c:v>
                </c:pt>
                <c:pt idx="7">
                  <c:v>338</c:v>
                </c:pt>
                <c:pt idx="8">
                  <c:v>293</c:v>
                </c:pt>
                <c:pt idx="9">
                  <c:v>278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F2A-48C4-95E4-C88B145017AA}"/>
            </c:ext>
          </c:extLst>
        </c:ser>
        <c:ser>
          <c:idx val="4"/>
          <c:order val="4"/>
          <c:tx>
            <c:strRef>
              <c:f>Sheet2!$B$8</c:f>
              <c:strCache>
                <c:ptCount val="1"/>
                <c:pt idx="0">
                  <c:v>45</c:v>
                </c:pt>
              </c:strCache>
            </c:strRef>
          </c:tx>
          <c:spPr>
            <a:solidFill>
              <a:schemeClr val="accent5"/>
            </a:solidFill>
            <a:ln/>
            <a:effectLst/>
            <a:sp3d/>
          </c:spPr>
          <c:cat>
            <c:numRef>
              <c:f>Sheet2!$C$3:$L$3</c:f>
              <c:numCache>
                <c:formatCode>General</c:formatCode>
                <c:ptCount val="10"/>
                <c:pt idx="0">
                  <c:v>5</c:v>
                </c:pt>
                <c:pt idx="1">
                  <c:v>15</c:v>
                </c:pt>
                <c:pt idx="2">
                  <c:v>25</c:v>
                </c:pt>
                <c:pt idx="3">
                  <c:v>35</c:v>
                </c:pt>
                <c:pt idx="4">
                  <c:v>45</c:v>
                </c:pt>
                <c:pt idx="5">
                  <c:v>55</c:v>
                </c:pt>
                <c:pt idx="6">
                  <c:v>65</c:v>
                </c:pt>
                <c:pt idx="7">
                  <c:v>75</c:v>
                </c:pt>
                <c:pt idx="8">
                  <c:v>85</c:v>
                </c:pt>
                <c:pt idx="9">
                  <c:v>95</c:v>
                </c:pt>
              </c:numCache>
            </c:numRef>
          </c:cat>
          <c:val>
            <c:numRef>
              <c:f>Sheet2!$C$8:$L$8</c:f>
              <c:numCache>
                <c:formatCode>General</c:formatCode>
                <c:ptCount val="10"/>
                <c:pt idx="0">
                  <c:v>546</c:v>
                </c:pt>
                <c:pt idx="1">
                  <c:v>623</c:v>
                </c:pt>
                <c:pt idx="2">
                  <c:v>728</c:v>
                </c:pt>
                <c:pt idx="3">
                  <c:v>570</c:v>
                </c:pt>
                <c:pt idx="4">
                  <c:v>453</c:v>
                </c:pt>
                <c:pt idx="5">
                  <c:v>380</c:v>
                </c:pt>
                <c:pt idx="6">
                  <c:v>349</c:v>
                </c:pt>
                <c:pt idx="7">
                  <c:v>328</c:v>
                </c:pt>
                <c:pt idx="8">
                  <c:v>282</c:v>
                </c:pt>
                <c:pt idx="9">
                  <c:v>267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F2A-48C4-95E4-C88B145017AA}"/>
            </c:ext>
          </c:extLst>
        </c:ser>
        <c:ser>
          <c:idx val="5"/>
          <c:order val="5"/>
          <c:tx>
            <c:strRef>
              <c:f>Sheet2!$B$9</c:f>
              <c:strCache>
                <c:ptCount val="1"/>
                <c:pt idx="0">
                  <c:v>55</c:v>
                </c:pt>
              </c:strCache>
            </c:strRef>
          </c:tx>
          <c:spPr>
            <a:solidFill>
              <a:schemeClr val="accent6"/>
            </a:solidFill>
            <a:ln/>
            <a:effectLst/>
            <a:sp3d/>
          </c:spPr>
          <c:cat>
            <c:numRef>
              <c:f>Sheet2!$C$3:$L$3</c:f>
              <c:numCache>
                <c:formatCode>General</c:formatCode>
                <c:ptCount val="10"/>
                <c:pt idx="0">
                  <c:v>5</c:v>
                </c:pt>
                <c:pt idx="1">
                  <c:v>15</c:v>
                </c:pt>
                <c:pt idx="2">
                  <c:v>25</c:v>
                </c:pt>
                <c:pt idx="3">
                  <c:v>35</c:v>
                </c:pt>
                <c:pt idx="4">
                  <c:v>45</c:v>
                </c:pt>
                <c:pt idx="5">
                  <c:v>55</c:v>
                </c:pt>
                <c:pt idx="6">
                  <c:v>65</c:v>
                </c:pt>
                <c:pt idx="7">
                  <c:v>75</c:v>
                </c:pt>
                <c:pt idx="8">
                  <c:v>85</c:v>
                </c:pt>
                <c:pt idx="9">
                  <c:v>95</c:v>
                </c:pt>
              </c:numCache>
            </c:numRef>
          </c:cat>
          <c:val>
            <c:numRef>
              <c:f>Sheet2!$C$9:$L$9</c:f>
              <c:numCache>
                <c:formatCode>General</c:formatCode>
                <c:ptCount val="10"/>
                <c:pt idx="0">
                  <c:v>537</c:v>
                </c:pt>
                <c:pt idx="1">
                  <c:v>599</c:v>
                </c:pt>
                <c:pt idx="2">
                  <c:v>721</c:v>
                </c:pt>
                <c:pt idx="3">
                  <c:v>532</c:v>
                </c:pt>
                <c:pt idx="4">
                  <c:v>425</c:v>
                </c:pt>
                <c:pt idx="5">
                  <c:v>383</c:v>
                </c:pt>
                <c:pt idx="6">
                  <c:v>360</c:v>
                </c:pt>
                <c:pt idx="7">
                  <c:v>332</c:v>
                </c:pt>
                <c:pt idx="8">
                  <c:v>283</c:v>
                </c:pt>
                <c:pt idx="9">
                  <c:v>296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F2A-48C4-95E4-C88B145017AA}"/>
            </c:ext>
          </c:extLst>
        </c:ser>
        <c:bandFmts>
          <c:bandFmt>
            <c:idx val="0"/>
            <c:spPr>
              <a:solidFill>
                <a:schemeClr val="accent1"/>
              </a:solidFill>
              <a:ln/>
              <a:effectLst/>
              <a:sp3d/>
            </c:spPr>
          </c:bandFmt>
          <c:bandFmt>
            <c:idx val="1"/>
            <c:spPr>
              <a:solidFill>
                <a:schemeClr val="accent2"/>
              </a:solidFill>
              <a:ln/>
              <a:effectLst/>
              <a:sp3d/>
            </c:spPr>
          </c:bandFmt>
          <c:bandFmt>
            <c:idx val="2"/>
            <c:spPr>
              <a:solidFill>
                <a:schemeClr val="accent3"/>
              </a:solidFill>
              <a:ln/>
              <a:effectLst/>
              <a:sp3d/>
            </c:spPr>
          </c:bandFmt>
          <c:bandFmt>
            <c:idx val="3"/>
            <c:spPr>
              <a:solidFill>
                <a:schemeClr val="accent4"/>
              </a:solidFill>
              <a:ln/>
              <a:effectLst/>
              <a:sp3d/>
            </c:spPr>
          </c:bandFmt>
          <c:bandFmt>
            <c:idx val="4"/>
            <c:spPr>
              <a:solidFill>
                <a:schemeClr val="accent5"/>
              </a:solidFill>
              <a:ln/>
              <a:effectLst/>
              <a:sp3d/>
            </c:spPr>
          </c:bandFmt>
          <c:bandFmt>
            <c:idx val="5"/>
            <c:spPr>
              <a:solidFill>
                <a:schemeClr val="accent6"/>
              </a:solidFill>
              <a:ln/>
              <a:effectLst/>
              <a:sp3d/>
            </c:spPr>
          </c:bandFmt>
          <c:bandFmt>
            <c:idx val="6"/>
            <c:spPr>
              <a:solidFill>
                <a:schemeClr val="accent1">
                  <a:lumMod val="60000"/>
                </a:schemeClr>
              </a:solidFill>
              <a:ln/>
              <a:effectLst/>
              <a:sp3d/>
            </c:spPr>
          </c:bandFmt>
          <c:bandFmt>
            <c:idx val="7"/>
            <c:spPr>
              <a:solidFill>
                <a:schemeClr val="accent2">
                  <a:lumMod val="60000"/>
                </a:schemeClr>
              </a:solidFill>
              <a:ln/>
              <a:effectLst/>
              <a:sp3d/>
            </c:spPr>
          </c:bandFmt>
          <c:bandFmt>
            <c:idx val="8"/>
            <c:spPr>
              <a:solidFill>
                <a:schemeClr val="accent3">
                  <a:lumMod val="60000"/>
                </a:schemeClr>
              </a:solidFill>
              <a:ln/>
              <a:effectLst/>
              <a:sp3d/>
            </c:spPr>
          </c:bandFmt>
          <c:bandFmt>
            <c:idx val="9"/>
            <c:spPr>
              <a:solidFill>
                <a:schemeClr val="accent4">
                  <a:lumMod val="60000"/>
                </a:schemeClr>
              </a:solidFill>
              <a:ln/>
              <a:effectLst/>
              <a:sp3d/>
            </c:spPr>
          </c:bandFmt>
          <c:bandFmt>
            <c:idx val="10"/>
            <c:spPr>
              <a:solidFill>
                <a:schemeClr val="accent5">
                  <a:lumMod val="60000"/>
                </a:schemeClr>
              </a:solidFill>
              <a:ln/>
              <a:effectLst/>
              <a:sp3d/>
            </c:spPr>
          </c:bandFmt>
          <c:bandFmt>
            <c:idx val="11"/>
            <c:spPr>
              <a:solidFill>
                <a:schemeClr val="accent6">
                  <a:lumMod val="60000"/>
                </a:schemeClr>
              </a:solidFill>
              <a:ln/>
              <a:effectLst/>
              <a:sp3d/>
            </c:spPr>
          </c:bandFmt>
          <c:bandFmt>
            <c:idx val="12"/>
            <c:spPr>
              <a:solidFill>
                <a:schemeClr val="accent1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3"/>
            <c:spPr>
              <a:solidFill>
                <a:schemeClr val="accent2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4"/>
            <c:spPr>
              <a:solidFill>
                <a:schemeClr val="accent3">
                  <a:lumMod val="80000"/>
                  <a:lumOff val="20000"/>
                </a:schemeClr>
              </a:solidFill>
              <a:ln/>
              <a:effectLst/>
              <a:sp3d/>
            </c:spPr>
          </c:bandFmt>
        </c:bandFmts>
        <c:axId val="480107768"/>
        <c:axId val="480109080"/>
        <c:axId val="447559152"/>
      </c:surface3DChart>
      <c:catAx>
        <c:axId val="4801077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0109080"/>
        <c:crosses val="autoZero"/>
        <c:auto val="1"/>
        <c:lblAlgn val="ctr"/>
        <c:lblOffset val="100"/>
        <c:noMultiLvlLbl val="0"/>
      </c:catAx>
      <c:valAx>
        <c:axId val="480109080"/>
        <c:scaling>
          <c:orientation val="minMax"/>
          <c:min val="20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80107768"/>
        <c:crosses val="autoZero"/>
        <c:crossBetween val="midCat"/>
        <c:majorUnit val="100"/>
      </c:valAx>
      <c:serAx>
        <c:axId val="44755915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0109080"/>
        <c:crosses val="autoZero"/>
      </c:ser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83467332207026401"/>
          <c:y val="0.14604015967495523"/>
          <c:w val="0.14911868057202235"/>
          <c:h val="0.7041271266721790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ln>
      <a:solidFill>
        <a:schemeClr val="tx1"/>
      </a:solidFill>
    </a:ln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 </a:t>
            </a:r>
            <a:r>
              <a:rPr lang="en-US" dirty="0" smtClean="0"/>
              <a:t>foil 3</a:t>
            </a:r>
            <a:r>
              <a:rPr lang="en-US" baseline="0" dirty="0" smtClean="0"/>
              <a:t> </a:t>
            </a:r>
            <a:r>
              <a:rPr lang="en-US" dirty="0" smtClean="0"/>
              <a:t>as</a:t>
            </a:r>
            <a:r>
              <a:rPr lang="en-US" baseline="0" dirty="0" smtClean="0"/>
              <a:t> received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surface3DChart>
        <c:wireframe val="0"/>
        <c:ser>
          <c:idx val="0"/>
          <c:order val="0"/>
          <c:tx>
            <c:strRef>
              <c:f>Sheet1!$A$3</c:f>
              <c:strCache>
                <c:ptCount val="1"/>
                <c:pt idx="0">
                  <c:v>1</c:v>
                </c:pt>
              </c:strCache>
            </c:strRef>
          </c:tx>
          <c:spPr>
            <a:solidFill>
              <a:schemeClr val="accent1"/>
            </a:solidFill>
            <a:ln/>
            <a:effectLst/>
            <a:sp3d/>
          </c:spPr>
          <c:cat>
            <c:multiLvlStrRef>
              <c:f>Sheet1!$B$1:$K$2</c:f>
              <c:multiLvlStrCache>
                <c:ptCount val="10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</c:lvl>
                <c:lvl>
                  <c:pt idx="0">
                    <c:v>mesures  DLC avant cuisson   feuille complete 08/09/2020 Antonio</c:v>
                  </c:pt>
                </c:lvl>
              </c:multiLvlStrCache>
            </c:multiLvlStrRef>
          </c:cat>
          <c:val>
            <c:numRef>
              <c:f>Sheet1!$B$3:$K$3</c:f>
              <c:numCache>
                <c:formatCode>General</c:formatCode>
                <c:ptCount val="10"/>
                <c:pt idx="0">
                  <c:v>760</c:v>
                </c:pt>
                <c:pt idx="1">
                  <c:v>900</c:v>
                </c:pt>
                <c:pt idx="2">
                  <c:v>960</c:v>
                </c:pt>
                <c:pt idx="3">
                  <c:v>840</c:v>
                </c:pt>
                <c:pt idx="4">
                  <c:v>980</c:v>
                </c:pt>
                <c:pt idx="5">
                  <c:v>980</c:v>
                </c:pt>
                <c:pt idx="6">
                  <c:v>1270</c:v>
                </c:pt>
                <c:pt idx="7">
                  <c:v>1080</c:v>
                </c:pt>
                <c:pt idx="8">
                  <c:v>970</c:v>
                </c:pt>
                <c:pt idx="9">
                  <c:v>900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C67-46F3-B8C4-6D2A1E0ED963}"/>
            </c:ext>
          </c:extLst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chemeClr val="accent2"/>
            </a:solidFill>
            <a:ln/>
            <a:effectLst/>
            <a:sp3d/>
          </c:spPr>
          <c:cat>
            <c:multiLvlStrRef>
              <c:f>Sheet1!$B$1:$K$2</c:f>
              <c:multiLvlStrCache>
                <c:ptCount val="10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</c:lvl>
                <c:lvl>
                  <c:pt idx="0">
                    <c:v>mesures  DLC avant cuisson   feuille complete 08/09/2020 Antonio</c:v>
                  </c:pt>
                </c:lvl>
              </c:multiLvlStrCache>
            </c:multiLvlStrRef>
          </c:cat>
          <c:val>
            <c:numRef>
              <c:f>Sheet1!$B$4:$K$4</c:f>
              <c:numCache>
                <c:formatCode>General</c:formatCode>
                <c:ptCount val="10"/>
                <c:pt idx="0">
                  <c:v>880</c:v>
                </c:pt>
                <c:pt idx="1">
                  <c:v>800</c:v>
                </c:pt>
                <c:pt idx="2">
                  <c:v>900</c:v>
                </c:pt>
                <c:pt idx="3">
                  <c:v>880</c:v>
                </c:pt>
                <c:pt idx="4">
                  <c:v>930</c:v>
                </c:pt>
                <c:pt idx="5">
                  <c:v>840</c:v>
                </c:pt>
                <c:pt idx="6">
                  <c:v>930</c:v>
                </c:pt>
                <c:pt idx="7">
                  <c:v>1000</c:v>
                </c:pt>
                <c:pt idx="8">
                  <c:v>950</c:v>
                </c:pt>
                <c:pt idx="9">
                  <c:v>820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C67-46F3-B8C4-6D2A1E0ED963}"/>
            </c:ext>
          </c:extLst>
        </c:ser>
        <c:ser>
          <c:idx val="2"/>
          <c:order val="2"/>
          <c:tx>
            <c:strRef>
              <c:f>Sheet1!$A$5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accent3"/>
            </a:solidFill>
            <a:ln/>
            <a:effectLst/>
            <a:sp3d/>
          </c:spPr>
          <c:cat>
            <c:multiLvlStrRef>
              <c:f>Sheet1!$B$1:$K$2</c:f>
              <c:multiLvlStrCache>
                <c:ptCount val="10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</c:lvl>
                <c:lvl>
                  <c:pt idx="0">
                    <c:v>mesures  DLC avant cuisson   feuille complete 08/09/2020 Antonio</c:v>
                  </c:pt>
                </c:lvl>
              </c:multiLvlStrCache>
            </c:multiLvlStrRef>
          </c:cat>
          <c:val>
            <c:numRef>
              <c:f>Sheet1!$B$5:$K$5</c:f>
              <c:numCache>
                <c:formatCode>General</c:formatCode>
                <c:ptCount val="10"/>
                <c:pt idx="0">
                  <c:v>780</c:v>
                </c:pt>
                <c:pt idx="1">
                  <c:v>770</c:v>
                </c:pt>
                <c:pt idx="2">
                  <c:v>920</c:v>
                </c:pt>
                <c:pt idx="3">
                  <c:v>860</c:v>
                </c:pt>
                <c:pt idx="4">
                  <c:v>950</c:v>
                </c:pt>
                <c:pt idx="5">
                  <c:v>890</c:v>
                </c:pt>
                <c:pt idx="6">
                  <c:v>950</c:v>
                </c:pt>
                <c:pt idx="7">
                  <c:v>1000</c:v>
                </c:pt>
                <c:pt idx="8">
                  <c:v>1000</c:v>
                </c:pt>
                <c:pt idx="9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C67-46F3-B8C4-6D2A1E0ED963}"/>
            </c:ext>
          </c:extLst>
        </c:ser>
        <c:ser>
          <c:idx val="3"/>
          <c:order val="3"/>
          <c:tx>
            <c:strRef>
              <c:f>Sheet1!$A$6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chemeClr val="accent4"/>
            </a:solidFill>
            <a:ln/>
            <a:effectLst/>
            <a:sp3d/>
          </c:spPr>
          <c:cat>
            <c:multiLvlStrRef>
              <c:f>Sheet1!$B$1:$K$2</c:f>
              <c:multiLvlStrCache>
                <c:ptCount val="10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</c:lvl>
                <c:lvl>
                  <c:pt idx="0">
                    <c:v>mesures  DLC avant cuisson   feuille complete 08/09/2020 Antonio</c:v>
                  </c:pt>
                </c:lvl>
              </c:multiLvlStrCache>
            </c:multiLvlStrRef>
          </c:cat>
          <c:val>
            <c:numRef>
              <c:f>Sheet1!$B$6:$K$6</c:f>
              <c:numCache>
                <c:formatCode>General</c:formatCode>
                <c:ptCount val="10"/>
                <c:pt idx="0">
                  <c:v>700</c:v>
                </c:pt>
                <c:pt idx="1">
                  <c:v>770</c:v>
                </c:pt>
                <c:pt idx="2">
                  <c:v>890</c:v>
                </c:pt>
                <c:pt idx="3">
                  <c:v>900</c:v>
                </c:pt>
                <c:pt idx="4">
                  <c:v>940</c:v>
                </c:pt>
                <c:pt idx="5">
                  <c:v>900</c:v>
                </c:pt>
                <c:pt idx="6">
                  <c:v>1000</c:v>
                </c:pt>
                <c:pt idx="7">
                  <c:v>1000</c:v>
                </c:pt>
                <c:pt idx="8">
                  <c:v>1000</c:v>
                </c:pt>
                <c:pt idx="9">
                  <c:v>870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C67-46F3-B8C4-6D2A1E0ED963}"/>
            </c:ext>
          </c:extLst>
        </c:ser>
        <c:ser>
          <c:idx val="4"/>
          <c:order val="4"/>
          <c:tx>
            <c:strRef>
              <c:f>Sheet1!$A$7</c:f>
              <c:strCache>
                <c:ptCount val="1"/>
                <c:pt idx="0">
                  <c:v>5</c:v>
                </c:pt>
              </c:strCache>
            </c:strRef>
          </c:tx>
          <c:spPr>
            <a:solidFill>
              <a:schemeClr val="accent5"/>
            </a:solidFill>
            <a:ln/>
            <a:effectLst/>
            <a:sp3d/>
          </c:spPr>
          <c:cat>
            <c:multiLvlStrRef>
              <c:f>Sheet1!$B$1:$K$2</c:f>
              <c:multiLvlStrCache>
                <c:ptCount val="10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</c:lvl>
                <c:lvl>
                  <c:pt idx="0">
                    <c:v>mesures  DLC avant cuisson   feuille complete 08/09/2020 Antonio</c:v>
                  </c:pt>
                </c:lvl>
              </c:multiLvlStrCache>
            </c:multiLvlStrRef>
          </c:cat>
          <c:val>
            <c:numRef>
              <c:f>Sheet1!$B$7:$K$7</c:f>
              <c:numCache>
                <c:formatCode>General</c:formatCode>
                <c:ptCount val="10"/>
                <c:pt idx="0">
                  <c:v>640</c:v>
                </c:pt>
                <c:pt idx="1">
                  <c:v>690</c:v>
                </c:pt>
                <c:pt idx="2">
                  <c:v>890</c:v>
                </c:pt>
                <c:pt idx="3">
                  <c:v>870</c:v>
                </c:pt>
                <c:pt idx="4">
                  <c:v>970</c:v>
                </c:pt>
                <c:pt idx="5">
                  <c:v>970</c:v>
                </c:pt>
                <c:pt idx="6">
                  <c:v>1000</c:v>
                </c:pt>
                <c:pt idx="7">
                  <c:v>1000</c:v>
                </c:pt>
                <c:pt idx="8">
                  <c:v>1000</c:v>
                </c:pt>
                <c:pt idx="9">
                  <c:v>880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C67-46F3-B8C4-6D2A1E0ED963}"/>
            </c:ext>
          </c:extLst>
        </c:ser>
        <c:ser>
          <c:idx val="5"/>
          <c:order val="5"/>
          <c:tx>
            <c:strRef>
              <c:f>Sheet1!$A$8</c:f>
              <c:strCache>
                <c:ptCount val="1"/>
                <c:pt idx="0">
                  <c:v>6</c:v>
                </c:pt>
              </c:strCache>
            </c:strRef>
          </c:tx>
          <c:spPr>
            <a:solidFill>
              <a:schemeClr val="accent6"/>
            </a:solidFill>
            <a:ln/>
            <a:effectLst/>
            <a:sp3d/>
          </c:spPr>
          <c:cat>
            <c:multiLvlStrRef>
              <c:f>Sheet1!$B$1:$K$2</c:f>
              <c:multiLvlStrCache>
                <c:ptCount val="10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</c:lvl>
                <c:lvl>
                  <c:pt idx="0">
                    <c:v>mesures  DLC avant cuisson   feuille complete 08/09/2020 Antonio</c:v>
                  </c:pt>
                </c:lvl>
              </c:multiLvlStrCache>
            </c:multiLvlStrRef>
          </c:cat>
          <c:val>
            <c:numRef>
              <c:f>Sheet1!$B$8:$K$8</c:f>
              <c:numCache>
                <c:formatCode>General</c:formatCode>
                <c:ptCount val="10"/>
                <c:pt idx="0">
                  <c:v>570</c:v>
                </c:pt>
                <c:pt idx="1">
                  <c:v>780</c:v>
                </c:pt>
                <c:pt idx="2">
                  <c:v>910</c:v>
                </c:pt>
                <c:pt idx="3">
                  <c:v>920</c:v>
                </c:pt>
                <c:pt idx="4">
                  <c:v>980</c:v>
                </c:pt>
                <c:pt idx="5">
                  <c:v>950</c:v>
                </c:pt>
                <c:pt idx="6">
                  <c:v>1000</c:v>
                </c:pt>
                <c:pt idx="7">
                  <c:v>1000</c:v>
                </c:pt>
                <c:pt idx="8">
                  <c:v>1000</c:v>
                </c:pt>
                <c:pt idx="9">
                  <c:v>870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C67-46F3-B8C4-6D2A1E0ED963}"/>
            </c:ext>
          </c:extLst>
        </c:ser>
        <c:ser>
          <c:idx val="6"/>
          <c:order val="6"/>
          <c:tx>
            <c:strRef>
              <c:f>Sheet1!$A$9</c:f>
              <c:strCache>
                <c:ptCount val="1"/>
                <c:pt idx="0">
                  <c:v>7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/>
            <a:effectLst/>
            <a:sp3d/>
          </c:spPr>
          <c:cat>
            <c:multiLvlStrRef>
              <c:f>Sheet1!$B$1:$K$2</c:f>
              <c:multiLvlStrCache>
                <c:ptCount val="10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</c:lvl>
                <c:lvl>
                  <c:pt idx="0">
                    <c:v>mesures  DLC avant cuisson   feuille complete 08/09/2020 Antonio</c:v>
                  </c:pt>
                </c:lvl>
              </c:multiLvlStrCache>
            </c:multiLvlStrRef>
          </c:cat>
          <c:val>
            <c:numRef>
              <c:f>Sheet1!$B$9:$K$9</c:f>
              <c:numCache>
                <c:formatCode>General</c:formatCode>
                <c:ptCount val="10"/>
                <c:pt idx="0">
                  <c:v>710</c:v>
                </c:pt>
                <c:pt idx="1">
                  <c:v>750</c:v>
                </c:pt>
                <c:pt idx="2">
                  <c:v>920</c:v>
                </c:pt>
                <c:pt idx="3">
                  <c:v>890</c:v>
                </c:pt>
                <c:pt idx="4">
                  <c:v>980</c:v>
                </c:pt>
                <c:pt idx="5">
                  <c:v>950</c:v>
                </c:pt>
                <c:pt idx="6">
                  <c:v>1000</c:v>
                </c:pt>
                <c:pt idx="7">
                  <c:v>1000</c:v>
                </c:pt>
                <c:pt idx="8">
                  <c:v>1000</c:v>
                </c:pt>
                <c:pt idx="9">
                  <c:v>900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C67-46F3-B8C4-6D2A1E0ED963}"/>
            </c:ext>
          </c:extLst>
        </c:ser>
        <c:bandFmts>
          <c:bandFmt>
            <c:idx val="0"/>
            <c:spPr>
              <a:solidFill>
                <a:schemeClr val="accent1"/>
              </a:solidFill>
              <a:ln/>
              <a:effectLst/>
              <a:sp3d/>
            </c:spPr>
          </c:bandFmt>
          <c:bandFmt>
            <c:idx val="1"/>
            <c:spPr>
              <a:solidFill>
                <a:schemeClr val="accent2"/>
              </a:solidFill>
              <a:ln/>
              <a:effectLst/>
              <a:sp3d/>
            </c:spPr>
          </c:bandFmt>
          <c:bandFmt>
            <c:idx val="2"/>
            <c:spPr>
              <a:solidFill>
                <a:schemeClr val="accent3"/>
              </a:solidFill>
              <a:ln/>
              <a:effectLst/>
              <a:sp3d/>
            </c:spPr>
          </c:bandFmt>
          <c:bandFmt>
            <c:idx val="3"/>
            <c:spPr>
              <a:solidFill>
                <a:schemeClr val="accent4"/>
              </a:solidFill>
              <a:ln/>
              <a:effectLst/>
              <a:sp3d/>
            </c:spPr>
          </c:bandFmt>
          <c:bandFmt>
            <c:idx val="4"/>
            <c:spPr>
              <a:solidFill>
                <a:schemeClr val="accent5"/>
              </a:solidFill>
              <a:ln/>
              <a:effectLst/>
              <a:sp3d/>
            </c:spPr>
          </c:bandFmt>
          <c:bandFmt>
            <c:idx val="5"/>
            <c:spPr>
              <a:solidFill>
                <a:schemeClr val="accent6"/>
              </a:solidFill>
              <a:ln/>
              <a:effectLst/>
              <a:sp3d/>
            </c:spPr>
          </c:bandFmt>
          <c:bandFmt>
            <c:idx val="6"/>
            <c:spPr>
              <a:solidFill>
                <a:schemeClr val="accent1">
                  <a:lumMod val="60000"/>
                </a:schemeClr>
              </a:solidFill>
              <a:ln/>
              <a:effectLst/>
              <a:sp3d/>
            </c:spPr>
          </c:bandFmt>
          <c:bandFmt>
            <c:idx val="7"/>
            <c:spPr>
              <a:solidFill>
                <a:schemeClr val="accent2">
                  <a:lumMod val="60000"/>
                </a:schemeClr>
              </a:solidFill>
              <a:ln/>
              <a:effectLst/>
              <a:sp3d/>
            </c:spPr>
          </c:bandFmt>
          <c:bandFmt>
            <c:idx val="8"/>
            <c:spPr>
              <a:solidFill>
                <a:schemeClr val="accent3">
                  <a:lumMod val="60000"/>
                </a:schemeClr>
              </a:solidFill>
              <a:ln/>
              <a:effectLst/>
              <a:sp3d/>
            </c:spPr>
          </c:bandFmt>
          <c:bandFmt>
            <c:idx val="9"/>
            <c:spPr>
              <a:solidFill>
                <a:schemeClr val="accent4">
                  <a:lumMod val="60000"/>
                </a:schemeClr>
              </a:solidFill>
              <a:ln/>
              <a:effectLst/>
              <a:sp3d/>
            </c:spPr>
          </c:bandFmt>
          <c:bandFmt>
            <c:idx val="10"/>
            <c:spPr>
              <a:solidFill>
                <a:schemeClr val="accent5">
                  <a:lumMod val="60000"/>
                </a:schemeClr>
              </a:solidFill>
              <a:ln/>
              <a:effectLst/>
              <a:sp3d/>
            </c:spPr>
          </c:bandFmt>
          <c:bandFmt>
            <c:idx val="11"/>
            <c:spPr>
              <a:solidFill>
                <a:schemeClr val="accent6">
                  <a:lumMod val="60000"/>
                </a:schemeClr>
              </a:solidFill>
              <a:ln/>
              <a:effectLst/>
              <a:sp3d/>
            </c:spPr>
          </c:bandFmt>
          <c:bandFmt>
            <c:idx val="12"/>
            <c:spPr>
              <a:solidFill>
                <a:schemeClr val="accent1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3"/>
            <c:spPr>
              <a:solidFill>
                <a:schemeClr val="accent2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4"/>
            <c:spPr>
              <a:solidFill>
                <a:schemeClr val="accent3">
                  <a:lumMod val="80000"/>
                  <a:lumOff val="20000"/>
                </a:schemeClr>
              </a:solidFill>
              <a:ln/>
              <a:effectLst/>
              <a:sp3d/>
            </c:spPr>
          </c:bandFmt>
        </c:bandFmts>
        <c:axId val="1007286936"/>
        <c:axId val="1007287264"/>
        <c:axId val="523504480"/>
      </c:surface3DChart>
      <c:catAx>
        <c:axId val="10072869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07287264"/>
        <c:crosses val="autoZero"/>
        <c:auto val="1"/>
        <c:lblAlgn val="ctr"/>
        <c:lblOffset val="100"/>
        <c:noMultiLvlLbl val="0"/>
      </c:catAx>
      <c:valAx>
        <c:axId val="10072872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07286936"/>
        <c:crosses val="autoZero"/>
        <c:crossBetween val="midCat"/>
      </c:valAx>
      <c:serAx>
        <c:axId val="523504480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07287264"/>
        <c:crosses val="autoZero"/>
      </c:serAx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160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deg</a:t>
            </a:r>
            <a:endParaRPr lang="en-GB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surface3DChart>
        <c:wireframe val="0"/>
        <c:ser>
          <c:idx val="0"/>
          <c:order val="0"/>
          <c:tx>
            <c:strRef>
              <c:f>Sheet1!$A$16</c:f>
              <c:strCache>
                <c:ptCount val="1"/>
                <c:pt idx="0">
                  <c:v>1</c:v>
                </c:pt>
              </c:strCache>
            </c:strRef>
          </c:tx>
          <c:spPr>
            <a:solidFill>
              <a:schemeClr val="accent1"/>
            </a:solidFill>
            <a:ln/>
            <a:effectLst/>
            <a:sp3d/>
          </c:spPr>
          <c:cat>
            <c:multiLvlStrRef>
              <c:f>Sheet1!$B$14:$K$15</c:f>
              <c:multiLvlStrCache>
                <c:ptCount val="10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</c:lvl>
                <c:lvl>
                  <c:pt idx="0">
                    <c:v>mesures  DLC apres cuisson 160 degres   feuille complete 08/09/2020 Antonio</c:v>
                  </c:pt>
                </c:lvl>
              </c:multiLvlStrCache>
            </c:multiLvlStrRef>
          </c:cat>
          <c:val>
            <c:numRef>
              <c:f>Sheet1!$B$16:$K$16</c:f>
              <c:numCache>
                <c:formatCode>General</c:formatCode>
                <c:ptCount val="10"/>
                <c:pt idx="0">
                  <c:v>370</c:v>
                </c:pt>
                <c:pt idx="1">
                  <c:v>350</c:v>
                </c:pt>
                <c:pt idx="2">
                  <c:v>400</c:v>
                </c:pt>
                <c:pt idx="3">
                  <c:v>440</c:v>
                </c:pt>
                <c:pt idx="4">
                  <c:v>460</c:v>
                </c:pt>
                <c:pt idx="5">
                  <c:v>430</c:v>
                </c:pt>
                <c:pt idx="6">
                  <c:v>500</c:v>
                </c:pt>
                <c:pt idx="7">
                  <c:v>540</c:v>
                </c:pt>
                <c:pt idx="8">
                  <c:v>442</c:v>
                </c:pt>
                <c:pt idx="9">
                  <c:v>470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9E4-43F3-AE1F-DBF4EF709F3D}"/>
            </c:ext>
          </c:extLst>
        </c:ser>
        <c:ser>
          <c:idx val="1"/>
          <c:order val="1"/>
          <c:tx>
            <c:strRef>
              <c:f>Sheet1!$A$17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chemeClr val="accent2"/>
            </a:solidFill>
            <a:ln/>
            <a:effectLst/>
            <a:sp3d/>
          </c:spPr>
          <c:cat>
            <c:multiLvlStrRef>
              <c:f>Sheet1!$B$14:$K$15</c:f>
              <c:multiLvlStrCache>
                <c:ptCount val="10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</c:lvl>
                <c:lvl>
                  <c:pt idx="0">
                    <c:v>mesures  DLC apres cuisson 160 degres   feuille complete 08/09/2020 Antonio</c:v>
                  </c:pt>
                </c:lvl>
              </c:multiLvlStrCache>
            </c:multiLvlStrRef>
          </c:cat>
          <c:val>
            <c:numRef>
              <c:f>Sheet1!$B$17:$K$17</c:f>
              <c:numCache>
                <c:formatCode>General</c:formatCode>
                <c:ptCount val="10"/>
                <c:pt idx="0">
                  <c:v>370</c:v>
                </c:pt>
                <c:pt idx="1">
                  <c:v>340</c:v>
                </c:pt>
                <c:pt idx="2">
                  <c:v>430</c:v>
                </c:pt>
                <c:pt idx="3">
                  <c:v>470</c:v>
                </c:pt>
                <c:pt idx="4">
                  <c:v>460</c:v>
                </c:pt>
                <c:pt idx="5">
                  <c:v>480</c:v>
                </c:pt>
                <c:pt idx="6">
                  <c:v>480</c:v>
                </c:pt>
                <c:pt idx="7">
                  <c:v>560</c:v>
                </c:pt>
                <c:pt idx="8">
                  <c:v>450</c:v>
                </c:pt>
                <c:pt idx="9">
                  <c:v>410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9E4-43F3-AE1F-DBF4EF709F3D}"/>
            </c:ext>
          </c:extLst>
        </c:ser>
        <c:ser>
          <c:idx val="2"/>
          <c:order val="2"/>
          <c:tx>
            <c:strRef>
              <c:f>Sheet1!$A$18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accent3"/>
            </a:solidFill>
            <a:ln/>
            <a:effectLst/>
            <a:sp3d/>
          </c:spPr>
          <c:cat>
            <c:multiLvlStrRef>
              <c:f>Sheet1!$B$14:$K$15</c:f>
              <c:multiLvlStrCache>
                <c:ptCount val="10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</c:lvl>
                <c:lvl>
                  <c:pt idx="0">
                    <c:v>mesures  DLC apres cuisson 160 degres   feuille complete 08/09/2020 Antonio</c:v>
                  </c:pt>
                </c:lvl>
              </c:multiLvlStrCache>
            </c:multiLvlStrRef>
          </c:cat>
          <c:val>
            <c:numRef>
              <c:f>Sheet1!$B$18:$K$18</c:f>
              <c:numCache>
                <c:formatCode>General</c:formatCode>
                <c:ptCount val="10"/>
                <c:pt idx="0">
                  <c:v>300</c:v>
                </c:pt>
                <c:pt idx="1">
                  <c:v>340</c:v>
                </c:pt>
                <c:pt idx="2">
                  <c:v>360</c:v>
                </c:pt>
                <c:pt idx="3">
                  <c:v>330</c:v>
                </c:pt>
                <c:pt idx="4">
                  <c:v>380</c:v>
                </c:pt>
                <c:pt idx="5">
                  <c:v>390</c:v>
                </c:pt>
                <c:pt idx="6">
                  <c:v>390</c:v>
                </c:pt>
                <c:pt idx="7">
                  <c:v>470</c:v>
                </c:pt>
                <c:pt idx="8">
                  <c:v>390</c:v>
                </c:pt>
                <c:pt idx="9">
                  <c:v>350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9E4-43F3-AE1F-DBF4EF709F3D}"/>
            </c:ext>
          </c:extLst>
        </c:ser>
        <c:ser>
          <c:idx val="3"/>
          <c:order val="3"/>
          <c:tx>
            <c:strRef>
              <c:f>Sheet1!$A$19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chemeClr val="accent4"/>
            </a:solidFill>
            <a:ln/>
            <a:effectLst/>
            <a:sp3d/>
          </c:spPr>
          <c:cat>
            <c:multiLvlStrRef>
              <c:f>Sheet1!$B$14:$K$15</c:f>
              <c:multiLvlStrCache>
                <c:ptCount val="10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</c:lvl>
                <c:lvl>
                  <c:pt idx="0">
                    <c:v>mesures  DLC apres cuisson 160 degres   feuille complete 08/09/2020 Antonio</c:v>
                  </c:pt>
                </c:lvl>
              </c:multiLvlStrCache>
            </c:multiLvlStrRef>
          </c:cat>
          <c:val>
            <c:numRef>
              <c:f>Sheet1!$B$19:$K$19</c:f>
              <c:numCache>
                <c:formatCode>General</c:formatCode>
                <c:ptCount val="10"/>
                <c:pt idx="0">
                  <c:v>340</c:v>
                </c:pt>
                <c:pt idx="1">
                  <c:v>350</c:v>
                </c:pt>
                <c:pt idx="2">
                  <c:v>420</c:v>
                </c:pt>
                <c:pt idx="3">
                  <c:v>390</c:v>
                </c:pt>
                <c:pt idx="4">
                  <c:v>360</c:v>
                </c:pt>
                <c:pt idx="5">
                  <c:v>370</c:v>
                </c:pt>
                <c:pt idx="6">
                  <c:v>420</c:v>
                </c:pt>
                <c:pt idx="7">
                  <c:v>420</c:v>
                </c:pt>
                <c:pt idx="8">
                  <c:v>450</c:v>
                </c:pt>
                <c:pt idx="9">
                  <c:v>345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9E4-43F3-AE1F-DBF4EF709F3D}"/>
            </c:ext>
          </c:extLst>
        </c:ser>
        <c:ser>
          <c:idx val="4"/>
          <c:order val="4"/>
          <c:tx>
            <c:strRef>
              <c:f>Sheet1!$A$20</c:f>
              <c:strCache>
                <c:ptCount val="1"/>
                <c:pt idx="0">
                  <c:v>5</c:v>
                </c:pt>
              </c:strCache>
            </c:strRef>
          </c:tx>
          <c:spPr>
            <a:solidFill>
              <a:schemeClr val="accent5"/>
            </a:solidFill>
            <a:ln/>
            <a:effectLst/>
            <a:sp3d/>
          </c:spPr>
          <c:cat>
            <c:multiLvlStrRef>
              <c:f>Sheet1!$B$14:$K$15</c:f>
              <c:multiLvlStrCache>
                <c:ptCount val="10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</c:lvl>
                <c:lvl>
                  <c:pt idx="0">
                    <c:v>mesures  DLC apres cuisson 160 degres   feuille complete 08/09/2020 Antonio</c:v>
                  </c:pt>
                </c:lvl>
              </c:multiLvlStrCache>
            </c:multiLvlStrRef>
          </c:cat>
          <c:val>
            <c:numRef>
              <c:f>Sheet1!$B$20:$K$20</c:f>
              <c:numCache>
                <c:formatCode>General</c:formatCode>
                <c:ptCount val="10"/>
                <c:pt idx="0">
                  <c:v>330</c:v>
                </c:pt>
                <c:pt idx="1">
                  <c:v>340</c:v>
                </c:pt>
                <c:pt idx="2">
                  <c:v>425</c:v>
                </c:pt>
                <c:pt idx="3">
                  <c:v>440</c:v>
                </c:pt>
                <c:pt idx="4">
                  <c:v>490</c:v>
                </c:pt>
                <c:pt idx="5">
                  <c:v>430</c:v>
                </c:pt>
                <c:pt idx="6">
                  <c:v>520</c:v>
                </c:pt>
                <c:pt idx="7">
                  <c:v>530</c:v>
                </c:pt>
                <c:pt idx="8">
                  <c:v>550</c:v>
                </c:pt>
                <c:pt idx="9">
                  <c:v>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9E4-43F3-AE1F-DBF4EF709F3D}"/>
            </c:ext>
          </c:extLst>
        </c:ser>
        <c:ser>
          <c:idx val="5"/>
          <c:order val="5"/>
          <c:tx>
            <c:strRef>
              <c:f>Sheet1!$A$21</c:f>
              <c:strCache>
                <c:ptCount val="1"/>
                <c:pt idx="0">
                  <c:v>6</c:v>
                </c:pt>
              </c:strCache>
            </c:strRef>
          </c:tx>
          <c:spPr>
            <a:solidFill>
              <a:schemeClr val="accent6"/>
            </a:solidFill>
            <a:ln/>
            <a:effectLst/>
            <a:sp3d/>
          </c:spPr>
          <c:cat>
            <c:multiLvlStrRef>
              <c:f>Sheet1!$B$14:$K$15</c:f>
              <c:multiLvlStrCache>
                <c:ptCount val="10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</c:lvl>
                <c:lvl>
                  <c:pt idx="0">
                    <c:v>mesures  DLC apres cuisson 160 degres   feuille complete 08/09/2020 Antonio</c:v>
                  </c:pt>
                </c:lvl>
              </c:multiLvlStrCache>
            </c:multiLvlStrRef>
          </c:cat>
          <c:val>
            <c:numRef>
              <c:f>Sheet1!$B$21:$K$21</c:f>
              <c:numCache>
                <c:formatCode>General</c:formatCode>
                <c:ptCount val="10"/>
                <c:pt idx="0">
                  <c:v>330</c:v>
                </c:pt>
                <c:pt idx="1">
                  <c:v>360</c:v>
                </c:pt>
                <c:pt idx="2">
                  <c:v>430</c:v>
                </c:pt>
                <c:pt idx="3">
                  <c:v>430</c:v>
                </c:pt>
                <c:pt idx="4">
                  <c:v>460</c:v>
                </c:pt>
                <c:pt idx="5">
                  <c:v>470</c:v>
                </c:pt>
                <c:pt idx="6">
                  <c:v>550</c:v>
                </c:pt>
                <c:pt idx="7">
                  <c:v>510</c:v>
                </c:pt>
                <c:pt idx="8">
                  <c:v>540</c:v>
                </c:pt>
                <c:pt idx="9">
                  <c:v>420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9E4-43F3-AE1F-DBF4EF709F3D}"/>
            </c:ext>
          </c:extLst>
        </c:ser>
        <c:ser>
          <c:idx val="6"/>
          <c:order val="6"/>
          <c:tx>
            <c:strRef>
              <c:f>Sheet1!$A$22</c:f>
              <c:strCache>
                <c:ptCount val="1"/>
                <c:pt idx="0">
                  <c:v>7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/>
            <a:effectLst/>
            <a:sp3d/>
          </c:spPr>
          <c:cat>
            <c:multiLvlStrRef>
              <c:f>Sheet1!$B$14:$K$15</c:f>
              <c:multiLvlStrCache>
                <c:ptCount val="10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</c:lvl>
                <c:lvl>
                  <c:pt idx="0">
                    <c:v>mesures  DLC apres cuisson 160 degres   feuille complete 08/09/2020 Antonio</c:v>
                  </c:pt>
                </c:lvl>
              </c:multiLvlStrCache>
            </c:multiLvlStrRef>
          </c:cat>
          <c:val>
            <c:numRef>
              <c:f>Sheet1!$B$22:$K$22</c:f>
              <c:numCache>
                <c:formatCode>General</c:formatCode>
                <c:ptCount val="10"/>
                <c:pt idx="0">
                  <c:v>330</c:v>
                </c:pt>
                <c:pt idx="1">
                  <c:v>370</c:v>
                </c:pt>
                <c:pt idx="2">
                  <c:v>430</c:v>
                </c:pt>
                <c:pt idx="3">
                  <c:v>420</c:v>
                </c:pt>
                <c:pt idx="4">
                  <c:v>460</c:v>
                </c:pt>
                <c:pt idx="5">
                  <c:v>460</c:v>
                </c:pt>
                <c:pt idx="6">
                  <c:v>530</c:v>
                </c:pt>
                <c:pt idx="7">
                  <c:v>490</c:v>
                </c:pt>
                <c:pt idx="8">
                  <c:v>540</c:v>
                </c:pt>
                <c:pt idx="9">
                  <c:v>430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9E4-43F3-AE1F-DBF4EF709F3D}"/>
            </c:ext>
          </c:extLst>
        </c:ser>
        <c:bandFmts>
          <c:bandFmt>
            <c:idx val="0"/>
            <c:spPr>
              <a:solidFill>
                <a:schemeClr val="accent1"/>
              </a:solidFill>
              <a:ln/>
              <a:effectLst/>
              <a:sp3d/>
            </c:spPr>
          </c:bandFmt>
          <c:bandFmt>
            <c:idx val="1"/>
            <c:spPr>
              <a:solidFill>
                <a:schemeClr val="accent2"/>
              </a:solidFill>
              <a:ln/>
              <a:effectLst/>
              <a:sp3d/>
            </c:spPr>
          </c:bandFmt>
          <c:bandFmt>
            <c:idx val="2"/>
            <c:spPr>
              <a:solidFill>
                <a:schemeClr val="accent3"/>
              </a:solidFill>
              <a:ln/>
              <a:effectLst/>
              <a:sp3d/>
            </c:spPr>
          </c:bandFmt>
          <c:bandFmt>
            <c:idx val="3"/>
            <c:spPr>
              <a:solidFill>
                <a:schemeClr val="accent4"/>
              </a:solidFill>
              <a:ln/>
              <a:effectLst/>
              <a:sp3d/>
            </c:spPr>
          </c:bandFmt>
          <c:bandFmt>
            <c:idx val="4"/>
            <c:spPr>
              <a:solidFill>
                <a:schemeClr val="accent5"/>
              </a:solidFill>
              <a:ln/>
              <a:effectLst/>
              <a:sp3d/>
            </c:spPr>
          </c:bandFmt>
          <c:bandFmt>
            <c:idx val="5"/>
            <c:spPr>
              <a:solidFill>
                <a:schemeClr val="accent6"/>
              </a:solidFill>
              <a:ln/>
              <a:effectLst/>
              <a:sp3d/>
            </c:spPr>
          </c:bandFmt>
          <c:bandFmt>
            <c:idx val="6"/>
            <c:spPr>
              <a:solidFill>
                <a:schemeClr val="accent1">
                  <a:lumMod val="60000"/>
                </a:schemeClr>
              </a:solidFill>
              <a:ln/>
              <a:effectLst/>
              <a:sp3d/>
            </c:spPr>
          </c:bandFmt>
          <c:bandFmt>
            <c:idx val="7"/>
            <c:spPr>
              <a:solidFill>
                <a:schemeClr val="accent2">
                  <a:lumMod val="60000"/>
                </a:schemeClr>
              </a:solidFill>
              <a:ln/>
              <a:effectLst/>
              <a:sp3d/>
            </c:spPr>
          </c:bandFmt>
          <c:bandFmt>
            <c:idx val="8"/>
            <c:spPr>
              <a:solidFill>
                <a:schemeClr val="accent3">
                  <a:lumMod val="60000"/>
                </a:schemeClr>
              </a:solidFill>
              <a:ln/>
              <a:effectLst/>
              <a:sp3d/>
            </c:spPr>
          </c:bandFmt>
          <c:bandFmt>
            <c:idx val="9"/>
            <c:spPr>
              <a:solidFill>
                <a:schemeClr val="accent4">
                  <a:lumMod val="60000"/>
                </a:schemeClr>
              </a:solidFill>
              <a:ln/>
              <a:effectLst/>
              <a:sp3d/>
            </c:spPr>
          </c:bandFmt>
          <c:bandFmt>
            <c:idx val="10"/>
            <c:spPr>
              <a:solidFill>
                <a:schemeClr val="accent5">
                  <a:lumMod val="60000"/>
                </a:schemeClr>
              </a:solidFill>
              <a:ln/>
              <a:effectLst/>
              <a:sp3d/>
            </c:spPr>
          </c:bandFmt>
          <c:bandFmt>
            <c:idx val="11"/>
            <c:spPr>
              <a:solidFill>
                <a:schemeClr val="accent6">
                  <a:lumMod val="60000"/>
                </a:schemeClr>
              </a:solidFill>
              <a:ln/>
              <a:effectLst/>
              <a:sp3d/>
            </c:spPr>
          </c:bandFmt>
          <c:bandFmt>
            <c:idx val="12"/>
            <c:spPr>
              <a:solidFill>
                <a:schemeClr val="accent1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3"/>
            <c:spPr>
              <a:solidFill>
                <a:schemeClr val="accent2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4"/>
            <c:spPr>
              <a:solidFill>
                <a:schemeClr val="accent3">
                  <a:lumMod val="80000"/>
                  <a:lumOff val="20000"/>
                </a:schemeClr>
              </a:solidFill>
              <a:ln/>
              <a:effectLst/>
              <a:sp3d/>
            </c:spPr>
          </c:bandFmt>
        </c:bandFmts>
        <c:axId val="864525880"/>
        <c:axId val="864526536"/>
        <c:axId val="1008396208"/>
      </c:surface3DChart>
      <c:catAx>
        <c:axId val="8645258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4526536"/>
        <c:crosses val="autoZero"/>
        <c:auto val="1"/>
        <c:lblAlgn val="ctr"/>
        <c:lblOffset val="100"/>
        <c:noMultiLvlLbl val="0"/>
      </c:catAx>
      <c:valAx>
        <c:axId val="864526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4525880"/>
        <c:crosses val="autoZero"/>
        <c:crossBetween val="midCat"/>
      </c:valAx>
      <c:serAx>
        <c:axId val="1008396208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4526536"/>
        <c:crosses val="autoZero"/>
      </c:serAx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190 </a:t>
            </a:r>
            <a:r>
              <a:rPr lang="en-US" dirty="0" err="1" smtClean="0"/>
              <a:t>deg</a:t>
            </a:r>
            <a:endParaRPr lang="en-GB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surface3DChart>
        <c:wireframe val="0"/>
        <c:ser>
          <c:idx val="0"/>
          <c:order val="0"/>
          <c:tx>
            <c:strRef>
              <c:f>Sheet1!$A$29</c:f>
              <c:strCache>
                <c:ptCount val="1"/>
                <c:pt idx="0">
                  <c:v>1</c:v>
                </c:pt>
              </c:strCache>
            </c:strRef>
          </c:tx>
          <c:spPr>
            <a:solidFill>
              <a:schemeClr val="accent1"/>
            </a:solidFill>
            <a:ln/>
            <a:effectLst/>
            <a:sp3d/>
          </c:spPr>
          <c:cat>
            <c:multiLvlStrRef>
              <c:f>Sheet1!$B$27:$K$28</c:f>
              <c:multiLvlStrCache>
                <c:ptCount val="10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</c:lvl>
                <c:lvl>
                  <c:pt idx="0">
                    <c:v>mesures  DLC apres cuisson 190 degres   feuille complete 08/09/2020 Antonio</c:v>
                  </c:pt>
                </c:lvl>
              </c:multiLvlStrCache>
            </c:multiLvlStrRef>
          </c:cat>
          <c:val>
            <c:numRef>
              <c:f>Sheet1!$B$29:$K$29</c:f>
              <c:numCache>
                <c:formatCode>General</c:formatCode>
                <c:ptCount val="10"/>
                <c:pt idx="0">
                  <c:v>320</c:v>
                </c:pt>
                <c:pt idx="1">
                  <c:v>310</c:v>
                </c:pt>
                <c:pt idx="2">
                  <c:v>400</c:v>
                </c:pt>
                <c:pt idx="3">
                  <c:v>410</c:v>
                </c:pt>
                <c:pt idx="4">
                  <c:v>450</c:v>
                </c:pt>
                <c:pt idx="5">
                  <c:v>420</c:v>
                </c:pt>
                <c:pt idx="6">
                  <c:v>480</c:v>
                </c:pt>
                <c:pt idx="7">
                  <c:v>550</c:v>
                </c:pt>
                <c:pt idx="8">
                  <c:v>520</c:v>
                </c:pt>
                <c:pt idx="9">
                  <c:v>430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079-4954-B496-011500C797F9}"/>
            </c:ext>
          </c:extLst>
        </c:ser>
        <c:ser>
          <c:idx val="1"/>
          <c:order val="1"/>
          <c:tx>
            <c:strRef>
              <c:f>Sheet1!$A$30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chemeClr val="accent2"/>
            </a:solidFill>
            <a:ln/>
            <a:effectLst/>
            <a:sp3d/>
          </c:spPr>
          <c:cat>
            <c:multiLvlStrRef>
              <c:f>Sheet1!$B$27:$K$28</c:f>
              <c:multiLvlStrCache>
                <c:ptCount val="10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</c:lvl>
                <c:lvl>
                  <c:pt idx="0">
                    <c:v>mesures  DLC apres cuisson 190 degres   feuille complete 08/09/2020 Antonio</c:v>
                  </c:pt>
                </c:lvl>
              </c:multiLvlStrCache>
            </c:multiLvlStrRef>
          </c:cat>
          <c:val>
            <c:numRef>
              <c:f>Sheet1!$B$30:$K$30</c:f>
              <c:numCache>
                <c:formatCode>General</c:formatCode>
                <c:ptCount val="10"/>
                <c:pt idx="0">
                  <c:v>320</c:v>
                </c:pt>
                <c:pt idx="1">
                  <c:v>330</c:v>
                </c:pt>
                <c:pt idx="2">
                  <c:v>420</c:v>
                </c:pt>
                <c:pt idx="3">
                  <c:v>370</c:v>
                </c:pt>
                <c:pt idx="4">
                  <c:v>450</c:v>
                </c:pt>
                <c:pt idx="5">
                  <c:v>400</c:v>
                </c:pt>
                <c:pt idx="6">
                  <c:v>460</c:v>
                </c:pt>
                <c:pt idx="7">
                  <c:v>550</c:v>
                </c:pt>
                <c:pt idx="8">
                  <c:v>520</c:v>
                </c:pt>
                <c:pt idx="9">
                  <c:v>440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079-4954-B496-011500C797F9}"/>
            </c:ext>
          </c:extLst>
        </c:ser>
        <c:ser>
          <c:idx val="2"/>
          <c:order val="2"/>
          <c:tx>
            <c:strRef>
              <c:f>Sheet1!$A$31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accent3"/>
            </a:solidFill>
            <a:ln/>
            <a:effectLst/>
            <a:sp3d/>
          </c:spPr>
          <c:cat>
            <c:multiLvlStrRef>
              <c:f>Sheet1!$B$27:$K$28</c:f>
              <c:multiLvlStrCache>
                <c:ptCount val="10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</c:lvl>
                <c:lvl>
                  <c:pt idx="0">
                    <c:v>mesures  DLC apres cuisson 190 degres   feuille complete 08/09/2020 Antonio</c:v>
                  </c:pt>
                </c:lvl>
              </c:multiLvlStrCache>
            </c:multiLvlStrRef>
          </c:cat>
          <c:val>
            <c:numRef>
              <c:f>Sheet1!$B$31:$K$31</c:f>
              <c:numCache>
                <c:formatCode>General</c:formatCode>
                <c:ptCount val="10"/>
                <c:pt idx="0">
                  <c:v>320</c:v>
                </c:pt>
                <c:pt idx="1">
                  <c:v>320</c:v>
                </c:pt>
                <c:pt idx="2">
                  <c:v>410</c:v>
                </c:pt>
                <c:pt idx="3">
                  <c:v>410</c:v>
                </c:pt>
                <c:pt idx="4">
                  <c:v>440</c:v>
                </c:pt>
                <c:pt idx="5">
                  <c:v>420</c:v>
                </c:pt>
                <c:pt idx="6">
                  <c:v>480</c:v>
                </c:pt>
                <c:pt idx="7">
                  <c:v>580</c:v>
                </c:pt>
                <c:pt idx="8">
                  <c:v>530</c:v>
                </c:pt>
                <c:pt idx="9">
                  <c:v>440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079-4954-B496-011500C797F9}"/>
            </c:ext>
          </c:extLst>
        </c:ser>
        <c:ser>
          <c:idx val="3"/>
          <c:order val="3"/>
          <c:tx>
            <c:strRef>
              <c:f>Sheet1!$A$32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chemeClr val="accent4"/>
            </a:solidFill>
            <a:ln/>
            <a:effectLst/>
            <a:sp3d/>
          </c:spPr>
          <c:cat>
            <c:multiLvlStrRef>
              <c:f>Sheet1!$B$27:$K$28</c:f>
              <c:multiLvlStrCache>
                <c:ptCount val="10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</c:lvl>
                <c:lvl>
                  <c:pt idx="0">
                    <c:v>mesures  DLC apres cuisson 190 degres   feuille complete 08/09/2020 Antonio</c:v>
                  </c:pt>
                </c:lvl>
              </c:multiLvlStrCache>
            </c:multiLvlStrRef>
          </c:cat>
          <c:val>
            <c:numRef>
              <c:f>Sheet1!$B$32:$K$32</c:f>
              <c:numCache>
                <c:formatCode>General</c:formatCode>
                <c:ptCount val="10"/>
                <c:pt idx="0">
                  <c:v>320</c:v>
                </c:pt>
                <c:pt idx="1">
                  <c:v>310</c:v>
                </c:pt>
                <c:pt idx="2">
                  <c:v>370</c:v>
                </c:pt>
                <c:pt idx="3">
                  <c:v>390</c:v>
                </c:pt>
                <c:pt idx="4">
                  <c:v>420</c:v>
                </c:pt>
                <c:pt idx="5">
                  <c:v>420</c:v>
                </c:pt>
                <c:pt idx="6">
                  <c:v>480</c:v>
                </c:pt>
                <c:pt idx="7">
                  <c:v>550</c:v>
                </c:pt>
                <c:pt idx="8">
                  <c:v>540</c:v>
                </c:pt>
                <c:pt idx="9">
                  <c:v>430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079-4954-B496-011500C797F9}"/>
            </c:ext>
          </c:extLst>
        </c:ser>
        <c:ser>
          <c:idx val="4"/>
          <c:order val="4"/>
          <c:tx>
            <c:strRef>
              <c:f>Sheet1!$A$33</c:f>
              <c:strCache>
                <c:ptCount val="1"/>
                <c:pt idx="0">
                  <c:v>5</c:v>
                </c:pt>
              </c:strCache>
            </c:strRef>
          </c:tx>
          <c:spPr>
            <a:solidFill>
              <a:schemeClr val="accent5"/>
            </a:solidFill>
            <a:ln/>
            <a:effectLst/>
            <a:sp3d/>
          </c:spPr>
          <c:cat>
            <c:multiLvlStrRef>
              <c:f>Sheet1!$B$27:$K$28</c:f>
              <c:multiLvlStrCache>
                <c:ptCount val="10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</c:lvl>
                <c:lvl>
                  <c:pt idx="0">
                    <c:v>mesures  DLC apres cuisson 190 degres   feuille complete 08/09/2020 Antonio</c:v>
                  </c:pt>
                </c:lvl>
              </c:multiLvlStrCache>
            </c:multiLvlStrRef>
          </c:cat>
          <c:val>
            <c:numRef>
              <c:f>Sheet1!$B$33:$K$33</c:f>
              <c:numCache>
                <c:formatCode>General</c:formatCode>
                <c:ptCount val="10"/>
                <c:pt idx="0">
                  <c:v>320</c:v>
                </c:pt>
                <c:pt idx="1">
                  <c:v>340</c:v>
                </c:pt>
                <c:pt idx="2">
                  <c:v>390</c:v>
                </c:pt>
                <c:pt idx="3">
                  <c:v>360</c:v>
                </c:pt>
                <c:pt idx="4">
                  <c:v>430</c:v>
                </c:pt>
                <c:pt idx="5">
                  <c:v>410</c:v>
                </c:pt>
                <c:pt idx="6">
                  <c:v>480</c:v>
                </c:pt>
                <c:pt idx="7">
                  <c:v>500</c:v>
                </c:pt>
                <c:pt idx="8">
                  <c:v>480</c:v>
                </c:pt>
                <c:pt idx="9">
                  <c:v>410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079-4954-B496-011500C797F9}"/>
            </c:ext>
          </c:extLst>
        </c:ser>
        <c:ser>
          <c:idx val="5"/>
          <c:order val="5"/>
          <c:tx>
            <c:strRef>
              <c:f>Sheet1!$A$34</c:f>
              <c:strCache>
                <c:ptCount val="1"/>
                <c:pt idx="0">
                  <c:v>6</c:v>
                </c:pt>
              </c:strCache>
            </c:strRef>
          </c:tx>
          <c:spPr>
            <a:solidFill>
              <a:schemeClr val="accent6"/>
            </a:solidFill>
            <a:ln/>
            <a:effectLst/>
            <a:sp3d/>
          </c:spPr>
          <c:cat>
            <c:multiLvlStrRef>
              <c:f>Sheet1!$B$27:$K$28</c:f>
              <c:multiLvlStrCache>
                <c:ptCount val="10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</c:lvl>
                <c:lvl>
                  <c:pt idx="0">
                    <c:v>mesures  DLC apres cuisson 190 degres   feuille complete 08/09/2020 Antonio</c:v>
                  </c:pt>
                </c:lvl>
              </c:multiLvlStrCache>
            </c:multiLvlStrRef>
          </c:cat>
          <c:val>
            <c:numRef>
              <c:f>Sheet1!$B$34:$K$34</c:f>
              <c:numCache>
                <c:formatCode>General</c:formatCode>
                <c:ptCount val="10"/>
                <c:pt idx="0">
                  <c:v>300</c:v>
                </c:pt>
                <c:pt idx="1">
                  <c:v>340</c:v>
                </c:pt>
                <c:pt idx="2">
                  <c:v>390</c:v>
                </c:pt>
                <c:pt idx="3">
                  <c:v>400</c:v>
                </c:pt>
                <c:pt idx="4">
                  <c:v>430</c:v>
                </c:pt>
                <c:pt idx="5">
                  <c:v>430</c:v>
                </c:pt>
                <c:pt idx="6">
                  <c:v>510</c:v>
                </c:pt>
                <c:pt idx="7">
                  <c:v>480</c:v>
                </c:pt>
                <c:pt idx="8">
                  <c:v>530</c:v>
                </c:pt>
                <c:pt idx="9">
                  <c:v>450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079-4954-B496-011500C797F9}"/>
            </c:ext>
          </c:extLst>
        </c:ser>
        <c:ser>
          <c:idx val="6"/>
          <c:order val="6"/>
          <c:tx>
            <c:strRef>
              <c:f>Sheet1!$A$35</c:f>
              <c:strCache>
                <c:ptCount val="1"/>
                <c:pt idx="0">
                  <c:v>7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/>
            <a:effectLst/>
            <a:sp3d/>
          </c:spPr>
          <c:cat>
            <c:multiLvlStrRef>
              <c:f>Sheet1!$B$27:$K$28</c:f>
              <c:multiLvlStrCache>
                <c:ptCount val="10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</c:lvl>
                <c:lvl>
                  <c:pt idx="0">
                    <c:v>mesures  DLC apres cuisson 190 degres   feuille complete 08/09/2020 Antonio</c:v>
                  </c:pt>
                </c:lvl>
              </c:multiLvlStrCache>
            </c:multiLvlStrRef>
          </c:cat>
          <c:val>
            <c:numRef>
              <c:f>Sheet1!$B$35:$K$35</c:f>
              <c:numCache>
                <c:formatCode>General</c:formatCode>
                <c:ptCount val="10"/>
                <c:pt idx="0">
                  <c:v>270</c:v>
                </c:pt>
                <c:pt idx="1">
                  <c:v>330</c:v>
                </c:pt>
                <c:pt idx="2">
                  <c:v>380</c:v>
                </c:pt>
                <c:pt idx="3">
                  <c:v>370</c:v>
                </c:pt>
                <c:pt idx="4">
                  <c:v>430</c:v>
                </c:pt>
                <c:pt idx="5">
                  <c:v>440</c:v>
                </c:pt>
                <c:pt idx="6">
                  <c:v>500</c:v>
                </c:pt>
                <c:pt idx="7">
                  <c:v>470</c:v>
                </c:pt>
                <c:pt idx="8">
                  <c:v>520</c:v>
                </c:pt>
                <c:pt idx="9">
                  <c:v>410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079-4954-B496-011500C797F9}"/>
            </c:ext>
          </c:extLst>
        </c:ser>
        <c:bandFmts>
          <c:bandFmt>
            <c:idx val="0"/>
            <c:spPr>
              <a:solidFill>
                <a:schemeClr val="accent1"/>
              </a:solidFill>
              <a:ln/>
              <a:effectLst/>
              <a:sp3d/>
            </c:spPr>
          </c:bandFmt>
          <c:bandFmt>
            <c:idx val="1"/>
            <c:spPr>
              <a:solidFill>
                <a:schemeClr val="accent2"/>
              </a:solidFill>
              <a:ln/>
              <a:effectLst/>
              <a:sp3d/>
            </c:spPr>
          </c:bandFmt>
          <c:bandFmt>
            <c:idx val="2"/>
            <c:spPr>
              <a:solidFill>
                <a:schemeClr val="accent3"/>
              </a:solidFill>
              <a:ln/>
              <a:effectLst/>
              <a:sp3d/>
            </c:spPr>
          </c:bandFmt>
          <c:bandFmt>
            <c:idx val="3"/>
            <c:spPr>
              <a:solidFill>
                <a:schemeClr val="accent4"/>
              </a:solidFill>
              <a:ln/>
              <a:effectLst/>
              <a:sp3d/>
            </c:spPr>
          </c:bandFmt>
          <c:bandFmt>
            <c:idx val="4"/>
            <c:spPr>
              <a:solidFill>
                <a:schemeClr val="accent5"/>
              </a:solidFill>
              <a:ln/>
              <a:effectLst/>
              <a:sp3d/>
            </c:spPr>
          </c:bandFmt>
          <c:bandFmt>
            <c:idx val="5"/>
            <c:spPr>
              <a:solidFill>
                <a:schemeClr val="accent6"/>
              </a:solidFill>
              <a:ln/>
              <a:effectLst/>
              <a:sp3d/>
            </c:spPr>
          </c:bandFmt>
          <c:bandFmt>
            <c:idx val="6"/>
            <c:spPr>
              <a:solidFill>
                <a:schemeClr val="accent1">
                  <a:lumMod val="60000"/>
                </a:schemeClr>
              </a:solidFill>
              <a:ln/>
              <a:effectLst/>
              <a:sp3d/>
            </c:spPr>
          </c:bandFmt>
          <c:bandFmt>
            <c:idx val="7"/>
            <c:spPr>
              <a:solidFill>
                <a:schemeClr val="accent2">
                  <a:lumMod val="60000"/>
                </a:schemeClr>
              </a:solidFill>
              <a:ln/>
              <a:effectLst/>
              <a:sp3d/>
            </c:spPr>
          </c:bandFmt>
          <c:bandFmt>
            <c:idx val="8"/>
            <c:spPr>
              <a:solidFill>
                <a:schemeClr val="accent3">
                  <a:lumMod val="60000"/>
                </a:schemeClr>
              </a:solidFill>
              <a:ln/>
              <a:effectLst/>
              <a:sp3d/>
            </c:spPr>
          </c:bandFmt>
          <c:bandFmt>
            <c:idx val="9"/>
            <c:spPr>
              <a:solidFill>
                <a:schemeClr val="accent4">
                  <a:lumMod val="60000"/>
                </a:schemeClr>
              </a:solidFill>
              <a:ln/>
              <a:effectLst/>
              <a:sp3d/>
            </c:spPr>
          </c:bandFmt>
          <c:bandFmt>
            <c:idx val="10"/>
            <c:spPr>
              <a:solidFill>
                <a:schemeClr val="accent5">
                  <a:lumMod val="60000"/>
                </a:schemeClr>
              </a:solidFill>
              <a:ln/>
              <a:effectLst/>
              <a:sp3d/>
            </c:spPr>
          </c:bandFmt>
          <c:bandFmt>
            <c:idx val="11"/>
            <c:spPr>
              <a:solidFill>
                <a:schemeClr val="accent6">
                  <a:lumMod val="60000"/>
                </a:schemeClr>
              </a:solidFill>
              <a:ln/>
              <a:effectLst/>
              <a:sp3d/>
            </c:spPr>
          </c:bandFmt>
          <c:bandFmt>
            <c:idx val="12"/>
            <c:spPr>
              <a:solidFill>
                <a:schemeClr val="accent1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3"/>
            <c:spPr>
              <a:solidFill>
                <a:schemeClr val="accent2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4"/>
            <c:spPr>
              <a:solidFill>
                <a:schemeClr val="accent3">
                  <a:lumMod val="80000"/>
                  <a:lumOff val="20000"/>
                </a:schemeClr>
              </a:solidFill>
              <a:ln/>
              <a:effectLst/>
              <a:sp3d/>
            </c:spPr>
          </c:bandFmt>
        </c:bandFmts>
        <c:axId val="878249664"/>
        <c:axId val="878250320"/>
        <c:axId val="868710896"/>
      </c:surface3DChart>
      <c:catAx>
        <c:axId val="8782496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78250320"/>
        <c:crosses val="autoZero"/>
        <c:auto val="1"/>
        <c:lblAlgn val="ctr"/>
        <c:lblOffset val="100"/>
        <c:noMultiLvlLbl val="0"/>
      </c:catAx>
      <c:valAx>
        <c:axId val="878250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78249664"/>
        <c:crosses val="autoZero"/>
        <c:crossBetween val="midCat"/>
      </c:valAx>
      <c:serAx>
        <c:axId val="868710896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78250320"/>
        <c:crosses val="autoZero"/>
      </c:serAx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220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deg</a:t>
            </a:r>
            <a:endParaRPr lang="en-GB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surface3DChart>
        <c:wireframe val="0"/>
        <c:ser>
          <c:idx val="0"/>
          <c:order val="0"/>
          <c:tx>
            <c:strRef>
              <c:f>Sheet1!$A$42</c:f>
              <c:strCache>
                <c:ptCount val="1"/>
                <c:pt idx="0">
                  <c:v>1</c:v>
                </c:pt>
              </c:strCache>
            </c:strRef>
          </c:tx>
          <c:spPr>
            <a:solidFill>
              <a:schemeClr val="accent1"/>
            </a:solidFill>
            <a:ln/>
            <a:effectLst/>
            <a:sp3d/>
          </c:spPr>
          <c:cat>
            <c:multiLvlStrRef>
              <c:f>Sheet1!$B$40:$K$41</c:f>
              <c:multiLvlStrCache>
                <c:ptCount val="10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</c:lvl>
                <c:lvl>
                  <c:pt idx="0">
                    <c:v>mesures  DLC apres cuisson 220 degres   feuille complete 08/09/2020 Antonio</c:v>
                  </c:pt>
                </c:lvl>
              </c:multiLvlStrCache>
            </c:multiLvlStrRef>
          </c:cat>
          <c:val>
            <c:numRef>
              <c:f>Sheet1!$B$42:$K$42</c:f>
              <c:numCache>
                <c:formatCode>General</c:formatCode>
                <c:ptCount val="10"/>
                <c:pt idx="0">
                  <c:v>220</c:v>
                </c:pt>
                <c:pt idx="1">
                  <c:v>230</c:v>
                </c:pt>
                <c:pt idx="2">
                  <c:v>300</c:v>
                </c:pt>
                <c:pt idx="3">
                  <c:v>290</c:v>
                </c:pt>
                <c:pt idx="4">
                  <c:v>330</c:v>
                </c:pt>
                <c:pt idx="5">
                  <c:v>310</c:v>
                </c:pt>
                <c:pt idx="6">
                  <c:v>350</c:v>
                </c:pt>
                <c:pt idx="7">
                  <c:v>420</c:v>
                </c:pt>
                <c:pt idx="8">
                  <c:v>400</c:v>
                </c:pt>
                <c:pt idx="9">
                  <c:v>370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AB6-4853-8DF9-7FD0B270A3FA}"/>
            </c:ext>
          </c:extLst>
        </c:ser>
        <c:ser>
          <c:idx val="1"/>
          <c:order val="1"/>
          <c:tx>
            <c:strRef>
              <c:f>Sheet1!$A$43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chemeClr val="accent2"/>
            </a:solidFill>
            <a:ln/>
            <a:effectLst/>
            <a:sp3d/>
          </c:spPr>
          <c:cat>
            <c:multiLvlStrRef>
              <c:f>Sheet1!$B$40:$K$41</c:f>
              <c:multiLvlStrCache>
                <c:ptCount val="10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</c:lvl>
                <c:lvl>
                  <c:pt idx="0">
                    <c:v>mesures  DLC apres cuisson 220 degres   feuille complete 08/09/2020 Antonio</c:v>
                  </c:pt>
                </c:lvl>
              </c:multiLvlStrCache>
            </c:multiLvlStrRef>
          </c:cat>
          <c:val>
            <c:numRef>
              <c:f>Sheet1!$B$43:$K$43</c:f>
              <c:numCache>
                <c:formatCode>General</c:formatCode>
                <c:ptCount val="10"/>
                <c:pt idx="0">
                  <c:v>230</c:v>
                </c:pt>
                <c:pt idx="1">
                  <c:v>240</c:v>
                </c:pt>
                <c:pt idx="2">
                  <c:v>320</c:v>
                </c:pt>
                <c:pt idx="3">
                  <c:v>320</c:v>
                </c:pt>
                <c:pt idx="4">
                  <c:v>320</c:v>
                </c:pt>
                <c:pt idx="5">
                  <c:v>380</c:v>
                </c:pt>
                <c:pt idx="6">
                  <c:v>420</c:v>
                </c:pt>
                <c:pt idx="7">
                  <c:v>430</c:v>
                </c:pt>
                <c:pt idx="8">
                  <c:v>340</c:v>
                </c:pt>
                <c:pt idx="9">
                  <c:v>360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AB6-4853-8DF9-7FD0B270A3FA}"/>
            </c:ext>
          </c:extLst>
        </c:ser>
        <c:ser>
          <c:idx val="2"/>
          <c:order val="2"/>
          <c:tx>
            <c:strRef>
              <c:f>Sheet1!$A$44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accent3"/>
            </a:solidFill>
            <a:ln/>
            <a:effectLst/>
            <a:sp3d/>
          </c:spPr>
          <c:cat>
            <c:multiLvlStrRef>
              <c:f>Sheet1!$B$40:$K$41</c:f>
              <c:multiLvlStrCache>
                <c:ptCount val="10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</c:lvl>
                <c:lvl>
                  <c:pt idx="0">
                    <c:v>mesures  DLC apres cuisson 220 degres   feuille complete 08/09/2020 Antonio</c:v>
                  </c:pt>
                </c:lvl>
              </c:multiLvlStrCache>
            </c:multiLvlStrRef>
          </c:cat>
          <c:val>
            <c:numRef>
              <c:f>Sheet1!$B$44:$K$44</c:f>
              <c:numCache>
                <c:formatCode>General</c:formatCode>
                <c:ptCount val="10"/>
                <c:pt idx="0">
                  <c:v>250</c:v>
                </c:pt>
                <c:pt idx="1">
                  <c:v>270</c:v>
                </c:pt>
                <c:pt idx="2">
                  <c:v>330</c:v>
                </c:pt>
                <c:pt idx="3">
                  <c:v>320</c:v>
                </c:pt>
                <c:pt idx="4">
                  <c:v>300</c:v>
                </c:pt>
                <c:pt idx="5">
                  <c:v>390</c:v>
                </c:pt>
                <c:pt idx="6">
                  <c:v>370</c:v>
                </c:pt>
                <c:pt idx="7">
                  <c:v>420</c:v>
                </c:pt>
                <c:pt idx="8">
                  <c:v>360</c:v>
                </c:pt>
                <c:pt idx="9">
                  <c:v>360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AB6-4853-8DF9-7FD0B270A3FA}"/>
            </c:ext>
          </c:extLst>
        </c:ser>
        <c:ser>
          <c:idx val="3"/>
          <c:order val="3"/>
          <c:tx>
            <c:strRef>
              <c:f>Sheet1!$A$45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chemeClr val="accent4"/>
            </a:solidFill>
            <a:ln/>
            <a:effectLst/>
            <a:sp3d/>
          </c:spPr>
          <c:cat>
            <c:multiLvlStrRef>
              <c:f>Sheet1!$B$40:$K$41</c:f>
              <c:multiLvlStrCache>
                <c:ptCount val="10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</c:lvl>
                <c:lvl>
                  <c:pt idx="0">
                    <c:v>mesures  DLC apres cuisson 220 degres   feuille complete 08/09/2020 Antonio</c:v>
                  </c:pt>
                </c:lvl>
              </c:multiLvlStrCache>
            </c:multiLvlStrRef>
          </c:cat>
          <c:val>
            <c:numRef>
              <c:f>Sheet1!$B$45:$K$45</c:f>
              <c:numCache>
                <c:formatCode>General</c:formatCode>
                <c:ptCount val="10"/>
                <c:pt idx="0">
                  <c:v>230</c:v>
                </c:pt>
                <c:pt idx="1">
                  <c:v>250</c:v>
                </c:pt>
                <c:pt idx="2">
                  <c:v>320</c:v>
                </c:pt>
                <c:pt idx="3">
                  <c:v>300</c:v>
                </c:pt>
                <c:pt idx="4">
                  <c:v>330</c:v>
                </c:pt>
                <c:pt idx="5">
                  <c:v>390</c:v>
                </c:pt>
                <c:pt idx="6">
                  <c:v>410</c:v>
                </c:pt>
                <c:pt idx="7">
                  <c:v>440</c:v>
                </c:pt>
                <c:pt idx="8">
                  <c:v>360</c:v>
                </c:pt>
                <c:pt idx="9">
                  <c:v>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AB6-4853-8DF9-7FD0B270A3FA}"/>
            </c:ext>
          </c:extLst>
        </c:ser>
        <c:ser>
          <c:idx val="4"/>
          <c:order val="4"/>
          <c:tx>
            <c:strRef>
              <c:f>Sheet1!$A$46</c:f>
              <c:strCache>
                <c:ptCount val="1"/>
                <c:pt idx="0">
                  <c:v>5</c:v>
                </c:pt>
              </c:strCache>
            </c:strRef>
          </c:tx>
          <c:spPr>
            <a:solidFill>
              <a:schemeClr val="accent5"/>
            </a:solidFill>
            <a:ln/>
            <a:effectLst/>
            <a:sp3d/>
          </c:spPr>
          <c:cat>
            <c:multiLvlStrRef>
              <c:f>Sheet1!$B$40:$K$41</c:f>
              <c:multiLvlStrCache>
                <c:ptCount val="10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</c:lvl>
                <c:lvl>
                  <c:pt idx="0">
                    <c:v>mesures  DLC apres cuisson 220 degres   feuille complete 08/09/2020 Antonio</c:v>
                  </c:pt>
                </c:lvl>
              </c:multiLvlStrCache>
            </c:multiLvlStrRef>
          </c:cat>
          <c:val>
            <c:numRef>
              <c:f>Sheet1!$B$46:$K$46</c:f>
              <c:numCache>
                <c:formatCode>General</c:formatCode>
                <c:ptCount val="10"/>
                <c:pt idx="0">
                  <c:v>250</c:v>
                </c:pt>
                <c:pt idx="1">
                  <c:v>260</c:v>
                </c:pt>
                <c:pt idx="2">
                  <c:v>340</c:v>
                </c:pt>
                <c:pt idx="3">
                  <c:v>320</c:v>
                </c:pt>
                <c:pt idx="4">
                  <c:v>370</c:v>
                </c:pt>
                <c:pt idx="5">
                  <c:v>350</c:v>
                </c:pt>
                <c:pt idx="6">
                  <c:v>400</c:v>
                </c:pt>
                <c:pt idx="7">
                  <c:v>420</c:v>
                </c:pt>
                <c:pt idx="8">
                  <c:v>400</c:v>
                </c:pt>
                <c:pt idx="9">
                  <c:v>420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AB6-4853-8DF9-7FD0B270A3FA}"/>
            </c:ext>
          </c:extLst>
        </c:ser>
        <c:ser>
          <c:idx val="5"/>
          <c:order val="5"/>
          <c:tx>
            <c:strRef>
              <c:f>Sheet1!$A$47</c:f>
              <c:strCache>
                <c:ptCount val="1"/>
                <c:pt idx="0">
                  <c:v>6</c:v>
                </c:pt>
              </c:strCache>
            </c:strRef>
          </c:tx>
          <c:spPr>
            <a:solidFill>
              <a:schemeClr val="accent6"/>
            </a:solidFill>
            <a:ln/>
            <a:effectLst/>
            <a:sp3d/>
          </c:spPr>
          <c:cat>
            <c:multiLvlStrRef>
              <c:f>Sheet1!$B$40:$K$41</c:f>
              <c:multiLvlStrCache>
                <c:ptCount val="10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</c:lvl>
                <c:lvl>
                  <c:pt idx="0">
                    <c:v>mesures  DLC apres cuisson 220 degres   feuille complete 08/09/2020 Antonio</c:v>
                  </c:pt>
                </c:lvl>
              </c:multiLvlStrCache>
            </c:multiLvlStrRef>
          </c:cat>
          <c:val>
            <c:numRef>
              <c:f>Sheet1!$B$47:$K$47</c:f>
              <c:numCache>
                <c:formatCode>General</c:formatCode>
                <c:ptCount val="10"/>
                <c:pt idx="0">
                  <c:v>260</c:v>
                </c:pt>
                <c:pt idx="1">
                  <c:v>260</c:v>
                </c:pt>
                <c:pt idx="2">
                  <c:v>370</c:v>
                </c:pt>
                <c:pt idx="3">
                  <c:v>380</c:v>
                </c:pt>
                <c:pt idx="4">
                  <c:v>380</c:v>
                </c:pt>
                <c:pt idx="5">
                  <c:v>340</c:v>
                </c:pt>
                <c:pt idx="6">
                  <c:v>420</c:v>
                </c:pt>
                <c:pt idx="7">
                  <c:v>400</c:v>
                </c:pt>
                <c:pt idx="8">
                  <c:v>430</c:v>
                </c:pt>
                <c:pt idx="9">
                  <c:v>440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AB6-4853-8DF9-7FD0B270A3FA}"/>
            </c:ext>
          </c:extLst>
        </c:ser>
        <c:ser>
          <c:idx val="6"/>
          <c:order val="6"/>
          <c:tx>
            <c:strRef>
              <c:f>Sheet1!$A$48</c:f>
              <c:strCache>
                <c:ptCount val="1"/>
                <c:pt idx="0">
                  <c:v>7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/>
            <a:effectLst/>
            <a:sp3d/>
          </c:spPr>
          <c:cat>
            <c:multiLvlStrRef>
              <c:f>Sheet1!$B$40:$K$41</c:f>
              <c:multiLvlStrCache>
                <c:ptCount val="10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</c:lvl>
                <c:lvl>
                  <c:pt idx="0">
                    <c:v>mesures  DLC apres cuisson 220 degres   feuille complete 08/09/2020 Antonio</c:v>
                  </c:pt>
                </c:lvl>
              </c:multiLvlStrCache>
            </c:multiLvlStrRef>
          </c:cat>
          <c:val>
            <c:numRef>
              <c:f>Sheet1!$B$48:$K$48</c:f>
              <c:numCache>
                <c:formatCode>General</c:formatCode>
                <c:ptCount val="10"/>
                <c:pt idx="0">
                  <c:v>230</c:v>
                </c:pt>
                <c:pt idx="1">
                  <c:v>260</c:v>
                </c:pt>
                <c:pt idx="2">
                  <c:v>330</c:v>
                </c:pt>
                <c:pt idx="3">
                  <c:v>310</c:v>
                </c:pt>
                <c:pt idx="4">
                  <c:v>360</c:v>
                </c:pt>
                <c:pt idx="5">
                  <c:v>340</c:v>
                </c:pt>
                <c:pt idx="6">
                  <c:v>400</c:v>
                </c:pt>
                <c:pt idx="7">
                  <c:v>370</c:v>
                </c:pt>
                <c:pt idx="8">
                  <c:v>420</c:v>
                </c:pt>
                <c:pt idx="9">
                  <c:v>470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AB6-4853-8DF9-7FD0B270A3FA}"/>
            </c:ext>
          </c:extLst>
        </c:ser>
        <c:bandFmts>
          <c:bandFmt>
            <c:idx val="0"/>
            <c:spPr>
              <a:solidFill>
                <a:schemeClr val="accent1"/>
              </a:solidFill>
              <a:ln/>
              <a:effectLst/>
              <a:sp3d/>
            </c:spPr>
          </c:bandFmt>
          <c:bandFmt>
            <c:idx val="1"/>
            <c:spPr>
              <a:solidFill>
                <a:schemeClr val="accent2"/>
              </a:solidFill>
              <a:ln/>
              <a:effectLst/>
              <a:sp3d/>
            </c:spPr>
          </c:bandFmt>
          <c:bandFmt>
            <c:idx val="2"/>
            <c:spPr>
              <a:solidFill>
                <a:schemeClr val="accent3"/>
              </a:solidFill>
              <a:ln/>
              <a:effectLst/>
              <a:sp3d/>
            </c:spPr>
          </c:bandFmt>
          <c:bandFmt>
            <c:idx val="3"/>
            <c:spPr>
              <a:solidFill>
                <a:schemeClr val="accent4"/>
              </a:solidFill>
              <a:ln/>
              <a:effectLst/>
              <a:sp3d/>
            </c:spPr>
          </c:bandFmt>
          <c:bandFmt>
            <c:idx val="4"/>
            <c:spPr>
              <a:solidFill>
                <a:schemeClr val="accent5"/>
              </a:solidFill>
              <a:ln/>
              <a:effectLst/>
              <a:sp3d/>
            </c:spPr>
          </c:bandFmt>
          <c:bandFmt>
            <c:idx val="5"/>
            <c:spPr>
              <a:solidFill>
                <a:schemeClr val="accent6"/>
              </a:solidFill>
              <a:ln/>
              <a:effectLst/>
              <a:sp3d/>
            </c:spPr>
          </c:bandFmt>
          <c:bandFmt>
            <c:idx val="6"/>
            <c:spPr>
              <a:solidFill>
                <a:schemeClr val="accent1">
                  <a:lumMod val="60000"/>
                </a:schemeClr>
              </a:solidFill>
              <a:ln/>
              <a:effectLst/>
              <a:sp3d/>
            </c:spPr>
          </c:bandFmt>
          <c:bandFmt>
            <c:idx val="7"/>
            <c:spPr>
              <a:solidFill>
                <a:schemeClr val="accent2">
                  <a:lumMod val="60000"/>
                </a:schemeClr>
              </a:solidFill>
              <a:ln/>
              <a:effectLst/>
              <a:sp3d/>
            </c:spPr>
          </c:bandFmt>
          <c:bandFmt>
            <c:idx val="8"/>
            <c:spPr>
              <a:solidFill>
                <a:schemeClr val="accent3">
                  <a:lumMod val="60000"/>
                </a:schemeClr>
              </a:solidFill>
              <a:ln/>
              <a:effectLst/>
              <a:sp3d/>
            </c:spPr>
          </c:bandFmt>
          <c:bandFmt>
            <c:idx val="9"/>
            <c:spPr>
              <a:solidFill>
                <a:schemeClr val="accent4">
                  <a:lumMod val="60000"/>
                </a:schemeClr>
              </a:solidFill>
              <a:ln/>
              <a:effectLst/>
              <a:sp3d/>
            </c:spPr>
          </c:bandFmt>
          <c:bandFmt>
            <c:idx val="10"/>
            <c:spPr>
              <a:solidFill>
                <a:schemeClr val="accent5">
                  <a:lumMod val="60000"/>
                </a:schemeClr>
              </a:solidFill>
              <a:ln/>
              <a:effectLst/>
              <a:sp3d/>
            </c:spPr>
          </c:bandFmt>
          <c:bandFmt>
            <c:idx val="11"/>
            <c:spPr>
              <a:solidFill>
                <a:schemeClr val="accent6">
                  <a:lumMod val="60000"/>
                </a:schemeClr>
              </a:solidFill>
              <a:ln/>
              <a:effectLst/>
              <a:sp3d/>
            </c:spPr>
          </c:bandFmt>
          <c:bandFmt>
            <c:idx val="12"/>
            <c:spPr>
              <a:solidFill>
                <a:schemeClr val="accent1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3"/>
            <c:spPr>
              <a:solidFill>
                <a:schemeClr val="accent2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4"/>
            <c:spPr>
              <a:solidFill>
                <a:schemeClr val="accent3">
                  <a:lumMod val="80000"/>
                  <a:lumOff val="20000"/>
                </a:schemeClr>
              </a:solidFill>
              <a:ln/>
              <a:effectLst/>
              <a:sp3d/>
            </c:spPr>
          </c:bandFmt>
        </c:bandFmts>
        <c:axId val="864535392"/>
        <c:axId val="864532768"/>
        <c:axId val="1011177336"/>
      </c:surface3DChart>
      <c:catAx>
        <c:axId val="8645353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4532768"/>
        <c:crosses val="autoZero"/>
        <c:auto val="1"/>
        <c:lblAlgn val="ctr"/>
        <c:lblOffset val="100"/>
        <c:noMultiLvlLbl val="0"/>
      </c:catAx>
      <c:valAx>
        <c:axId val="864532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4535392"/>
        <c:crosses val="autoZero"/>
        <c:crossBetween val="midCat"/>
      </c:valAx>
      <c:serAx>
        <c:axId val="1011177336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4532768"/>
        <c:crosses val="autoZero"/>
      </c:serAx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250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deg</a:t>
            </a:r>
            <a:endParaRPr lang="en-GB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15"/>
      <c:rotY val="20"/>
      <c:rAngAx val="0"/>
    </c:view3D>
    <c:floor>
      <c:thickness val="0"/>
      <c:spPr>
        <a:noFill/>
        <a:ln w="6350"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surface3DChart>
        <c:wireframe val="0"/>
        <c:ser>
          <c:idx val="0"/>
          <c:order val="0"/>
          <c:tx>
            <c:strRef>
              <c:f>Sheet1!$A$55</c:f>
              <c:strCache>
                <c:ptCount val="1"/>
                <c:pt idx="0">
                  <c:v>1</c:v>
                </c:pt>
              </c:strCache>
            </c:strRef>
          </c:tx>
          <c:spPr>
            <a:solidFill>
              <a:schemeClr val="accent1"/>
            </a:solidFill>
            <a:ln/>
            <a:effectLst/>
            <a:sp3d/>
          </c:spPr>
          <c:cat>
            <c:multiLvlStrRef>
              <c:f>Sheet1!$B$53:$K$54</c:f>
              <c:multiLvlStrCache>
                <c:ptCount val="10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</c:lvl>
                <c:lvl>
                  <c:pt idx="0">
                    <c:v>mesures  DLC apres cuisson 250 degres   feuille complete 08/09/2020 Antonio</c:v>
                  </c:pt>
                </c:lvl>
              </c:multiLvlStrCache>
            </c:multiLvlStrRef>
          </c:cat>
          <c:val>
            <c:numRef>
              <c:f>Sheet1!$B$55:$K$55</c:f>
              <c:numCache>
                <c:formatCode>General</c:formatCode>
                <c:ptCount val="10"/>
                <c:pt idx="0">
                  <c:v>260</c:v>
                </c:pt>
                <c:pt idx="1">
                  <c:v>260</c:v>
                </c:pt>
                <c:pt idx="2">
                  <c:v>350</c:v>
                </c:pt>
                <c:pt idx="3">
                  <c:v>350</c:v>
                </c:pt>
                <c:pt idx="4">
                  <c:v>390</c:v>
                </c:pt>
                <c:pt idx="5">
                  <c:v>370</c:v>
                </c:pt>
                <c:pt idx="6">
                  <c:v>370</c:v>
                </c:pt>
                <c:pt idx="7">
                  <c:v>480</c:v>
                </c:pt>
                <c:pt idx="8">
                  <c:v>380</c:v>
                </c:pt>
                <c:pt idx="9">
                  <c:v>310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DF4-4A23-BB20-4B34C5224BBF}"/>
            </c:ext>
          </c:extLst>
        </c:ser>
        <c:ser>
          <c:idx val="1"/>
          <c:order val="1"/>
          <c:tx>
            <c:strRef>
              <c:f>Sheet1!$A$56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chemeClr val="accent2"/>
            </a:solidFill>
            <a:ln/>
            <a:effectLst/>
            <a:sp3d/>
          </c:spPr>
          <c:cat>
            <c:multiLvlStrRef>
              <c:f>Sheet1!$B$53:$K$54</c:f>
              <c:multiLvlStrCache>
                <c:ptCount val="10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</c:lvl>
                <c:lvl>
                  <c:pt idx="0">
                    <c:v>mesures  DLC apres cuisson 250 degres   feuille complete 08/09/2020 Antonio</c:v>
                  </c:pt>
                </c:lvl>
              </c:multiLvlStrCache>
            </c:multiLvlStrRef>
          </c:cat>
          <c:val>
            <c:numRef>
              <c:f>Sheet1!$B$56:$K$56</c:f>
              <c:numCache>
                <c:formatCode>General</c:formatCode>
                <c:ptCount val="10"/>
                <c:pt idx="0">
                  <c:v>280</c:v>
                </c:pt>
                <c:pt idx="1">
                  <c:v>290</c:v>
                </c:pt>
                <c:pt idx="2">
                  <c:v>330</c:v>
                </c:pt>
                <c:pt idx="3">
                  <c:v>311</c:v>
                </c:pt>
                <c:pt idx="4">
                  <c:v>350</c:v>
                </c:pt>
                <c:pt idx="5">
                  <c:v>420</c:v>
                </c:pt>
                <c:pt idx="6">
                  <c:v>380</c:v>
                </c:pt>
                <c:pt idx="7">
                  <c:v>480</c:v>
                </c:pt>
                <c:pt idx="8">
                  <c:v>350</c:v>
                </c:pt>
                <c:pt idx="9">
                  <c:v>300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DF4-4A23-BB20-4B34C5224BBF}"/>
            </c:ext>
          </c:extLst>
        </c:ser>
        <c:ser>
          <c:idx val="2"/>
          <c:order val="2"/>
          <c:tx>
            <c:strRef>
              <c:f>Sheet1!$A$57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accent3"/>
            </a:solidFill>
            <a:ln/>
            <a:effectLst/>
            <a:sp3d/>
          </c:spPr>
          <c:cat>
            <c:multiLvlStrRef>
              <c:f>Sheet1!$B$53:$K$54</c:f>
              <c:multiLvlStrCache>
                <c:ptCount val="10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</c:lvl>
                <c:lvl>
                  <c:pt idx="0">
                    <c:v>mesures  DLC apres cuisson 250 degres   feuille complete 08/09/2020 Antonio</c:v>
                  </c:pt>
                </c:lvl>
              </c:multiLvlStrCache>
            </c:multiLvlStrRef>
          </c:cat>
          <c:val>
            <c:numRef>
              <c:f>Sheet1!$B$57:$K$57</c:f>
              <c:numCache>
                <c:formatCode>General</c:formatCode>
                <c:ptCount val="10"/>
                <c:pt idx="0">
                  <c:v>250</c:v>
                </c:pt>
                <c:pt idx="1">
                  <c:v>260</c:v>
                </c:pt>
                <c:pt idx="2">
                  <c:v>340</c:v>
                </c:pt>
                <c:pt idx="3">
                  <c:v>320</c:v>
                </c:pt>
                <c:pt idx="4">
                  <c:v>340</c:v>
                </c:pt>
                <c:pt idx="5">
                  <c:v>420</c:v>
                </c:pt>
                <c:pt idx="6">
                  <c:v>380</c:v>
                </c:pt>
                <c:pt idx="7">
                  <c:v>450</c:v>
                </c:pt>
                <c:pt idx="8">
                  <c:v>330</c:v>
                </c:pt>
                <c:pt idx="9">
                  <c:v>280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DF4-4A23-BB20-4B34C5224BBF}"/>
            </c:ext>
          </c:extLst>
        </c:ser>
        <c:ser>
          <c:idx val="3"/>
          <c:order val="3"/>
          <c:tx>
            <c:strRef>
              <c:f>Sheet1!$A$58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chemeClr val="accent4"/>
            </a:solidFill>
            <a:ln/>
            <a:effectLst/>
            <a:sp3d/>
          </c:spPr>
          <c:cat>
            <c:multiLvlStrRef>
              <c:f>Sheet1!$B$53:$K$54</c:f>
              <c:multiLvlStrCache>
                <c:ptCount val="10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</c:lvl>
                <c:lvl>
                  <c:pt idx="0">
                    <c:v>mesures  DLC apres cuisson 250 degres   feuille complete 08/09/2020 Antonio</c:v>
                  </c:pt>
                </c:lvl>
              </c:multiLvlStrCache>
            </c:multiLvlStrRef>
          </c:cat>
          <c:val>
            <c:numRef>
              <c:f>Sheet1!$B$58:$K$58</c:f>
              <c:numCache>
                <c:formatCode>General</c:formatCode>
                <c:ptCount val="10"/>
                <c:pt idx="0">
                  <c:v>250</c:v>
                </c:pt>
                <c:pt idx="1">
                  <c:v>280</c:v>
                </c:pt>
                <c:pt idx="2">
                  <c:v>340</c:v>
                </c:pt>
                <c:pt idx="3">
                  <c:v>330</c:v>
                </c:pt>
                <c:pt idx="4">
                  <c:v>330</c:v>
                </c:pt>
                <c:pt idx="5">
                  <c:v>420</c:v>
                </c:pt>
                <c:pt idx="6">
                  <c:v>450</c:v>
                </c:pt>
                <c:pt idx="7">
                  <c:v>420</c:v>
                </c:pt>
                <c:pt idx="8">
                  <c:v>320</c:v>
                </c:pt>
                <c:pt idx="9">
                  <c:v>280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DF4-4A23-BB20-4B34C5224BBF}"/>
            </c:ext>
          </c:extLst>
        </c:ser>
        <c:ser>
          <c:idx val="4"/>
          <c:order val="4"/>
          <c:tx>
            <c:strRef>
              <c:f>Sheet1!$A$59</c:f>
              <c:strCache>
                <c:ptCount val="1"/>
                <c:pt idx="0">
                  <c:v>5</c:v>
                </c:pt>
              </c:strCache>
            </c:strRef>
          </c:tx>
          <c:spPr>
            <a:solidFill>
              <a:schemeClr val="accent5"/>
            </a:solidFill>
            <a:ln/>
            <a:effectLst/>
            <a:sp3d/>
          </c:spPr>
          <c:cat>
            <c:multiLvlStrRef>
              <c:f>Sheet1!$B$53:$K$54</c:f>
              <c:multiLvlStrCache>
                <c:ptCount val="10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</c:lvl>
                <c:lvl>
                  <c:pt idx="0">
                    <c:v>mesures  DLC apres cuisson 250 degres   feuille complete 08/09/2020 Antonio</c:v>
                  </c:pt>
                </c:lvl>
              </c:multiLvlStrCache>
            </c:multiLvlStrRef>
          </c:cat>
          <c:val>
            <c:numRef>
              <c:f>Sheet1!$B$59:$K$59</c:f>
              <c:numCache>
                <c:formatCode>General</c:formatCode>
                <c:ptCount val="10"/>
                <c:pt idx="0">
                  <c:v>280</c:v>
                </c:pt>
                <c:pt idx="1">
                  <c:v>260</c:v>
                </c:pt>
                <c:pt idx="2">
                  <c:v>360</c:v>
                </c:pt>
                <c:pt idx="3">
                  <c:v>350</c:v>
                </c:pt>
                <c:pt idx="4">
                  <c:v>340</c:v>
                </c:pt>
                <c:pt idx="5">
                  <c:v>440</c:v>
                </c:pt>
                <c:pt idx="6">
                  <c:v>480</c:v>
                </c:pt>
                <c:pt idx="7">
                  <c:v>480</c:v>
                </c:pt>
                <c:pt idx="8">
                  <c:v>350</c:v>
                </c:pt>
                <c:pt idx="9">
                  <c:v>290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DF4-4A23-BB20-4B34C5224BBF}"/>
            </c:ext>
          </c:extLst>
        </c:ser>
        <c:ser>
          <c:idx val="5"/>
          <c:order val="5"/>
          <c:tx>
            <c:strRef>
              <c:f>Sheet1!$A$60</c:f>
              <c:strCache>
                <c:ptCount val="1"/>
                <c:pt idx="0">
                  <c:v>6</c:v>
                </c:pt>
              </c:strCache>
            </c:strRef>
          </c:tx>
          <c:spPr>
            <a:solidFill>
              <a:schemeClr val="accent6"/>
            </a:solidFill>
            <a:ln/>
            <a:effectLst/>
            <a:sp3d/>
          </c:spPr>
          <c:cat>
            <c:multiLvlStrRef>
              <c:f>Sheet1!$B$53:$K$54</c:f>
              <c:multiLvlStrCache>
                <c:ptCount val="10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</c:lvl>
                <c:lvl>
                  <c:pt idx="0">
                    <c:v>mesures  DLC apres cuisson 250 degres   feuille complete 08/09/2020 Antonio</c:v>
                  </c:pt>
                </c:lvl>
              </c:multiLvlStrCache>
            </c:multiLvlStrRef>
          </c:cat>
          <c:val>
            <c:numRef>
              <c:f>Sheet1!$B$60:$K$60</c:f>
              <c:numCache>
                <c:formatCode>General</c:formatCode>
                <c:ptCount val="10"/>
                <c:pt idx="0">
                  <c:v>270</c:v>
                </c:pt>
                <c:pt idx="1">
                  <c:v>300</c:v>
                </c:pt>
                <c:pt idx="2">
                  <c:v>370</c:v>
                </c:pt>
                <c:pt idx="3">
                  <c:v>330</c:v>
                </c:pt>
                <c:pt idx="4">
                  <c:v>350</c:v>
                </c:pt>
                <c:pt idx="5">
                  <c:v>450</c:v>
                </c:pt>
                <c:pt idx="6">
                  <c:v>480</c:v>
                </c:pt>
                <c:pt idx="7">
                  <c:v>490</c:v>
                </c:pt>
                <c:pt idx="8">
                  <c:v>350</c:v>
                </c:pt>
                <c:pt idx="9">
                  <c:v>290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DF4-4A23-BB20-4B34C5224BBF}"/>
            </c:ext>
          </c:extLst>
        </c:ser>
        <c:ser>
          <c:idx val="6"/>
          <c:order val="6"/>
          <c:tx>
            <c:strRef>
              <c:f>Sheet1!$A$61</c:f>
              <c:strCache>
                <c:ptCount val="1"/>
                <c:pt idx="0">
                  <c:v>7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/>
            <a:effectLst/>
            <a:sp3d/>
          </c:spPr>
          <c:cat>
            <c:multiLvlStrRef>
              <c:f>Sheet1!$B$53:$K$54</c:f>
              <c:multiLvlStrCache>
                <c:ptCount val="10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</c:lvl>
                <c:lvl>
                  <c:pt idx="0">
                    <c:v>mesures  DLC apres cuisson 250 degres   feuille complete 08/09/2020 Antonio</c:v>
                  </c:pt>
                </c:lvl>
              </c:multiLvlStrCache>
            </c:multiLvlStrRef>
          </c:cat>
          <c:val>
            <c:numRef>
              <c:f>Sheet1!$B$61:$K$61</c:f>
              <c:numCache>
                <c:formatCode>General</c:formatCode>
                <c:ptCount val="10"/>
                <c:pt idx="0">
                  <c:v>280</c:v>
                </c:pt>
                <c:pt idx="1">
                  <c:v>280</c:v>
                </c:pt>
                <c:pt idx="2">
                  <c:v>360</c:v>
                </c:pt>
                <c:pt idx="3">
                  <c:v>380</c:v>
                </c:pt>
                <c:pt idx="4">
                  <c:v>340</c:v>
                </c:pt>
                <c:pt idx="5">
                  <c:v>440</c:v>
                </c:pt>
                <c:pt idx="6">
                  <c:v>480</c:v>
                </c:pt>
                <c:pt idx="7">
                  <c:v>500</c:v>
                </c:pt>
                <c:pt idx="8">
                  <c:v>380</c:v>
                </c:pt>
                <c:pt idx="9">
                  <c:v>320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DF4-4A23-BB20-4B34C5224BBF}"/>
            </c:ext>
          </c:extLst>
        </c:ser>
        <c:bandFmts>
          <c:bandFmt>
            <c:idx val="0"/>
            <c:spPr>
              <a:solidFill>
                <a:schemeClr val="accent1"/>
              </a:solidFill>
              <a:ln/>
              <a:effectLst/>
              <a:sp3d/>
            </c:spPr>
          </c:bandFmt>
          <c:bandFmt>
            <c:idx val="1"/>
            <c:spPr>
              <a:solidFill>
                <a:schemeClr val="accent2"/>
              </a:solidFill>
              <a:ln/>
              <a:effectLst/>
              <a:sp3d/>
            </c:spPr>
          </c:bandFmt>
          <c:bandFmt>
            <c:idx val="2"/>
            <c:spPr>
              <a:solidFill>
                <a:schemeClr val="accent3"/>
              </a:solidFill>
              <a:ln/>
              <a:effectLst/>
              <a:sp3d/>
            </c:spPr>
          </c:bandFmt>
          <c:bandFmt>
            <c:idx val="3"/>
            <c:spPr>
              <a:solidFill>
                <a:schemeClr val="accent4"/>
              </a:solidFill>
              <a:ln/>
              <a:effectLst/>
              <a:sp3d/>
            </c:spPr>
          </c:bandFmt>
          <c:bandFmt>
            <c:idx val="4"/>
            <c:spPr>
              <a:solidFill>
                <a:schemeClr val="accent5"/>
              </a:solidFill>
              <a:ln/>
              <a:effectLst/>
              <a:sp3d/>
            </c:spPr>
          </c:bandFmt>
          <c:bandFmt>
            <c:idx val="5"/>
            <c:spPr>
              <a:solidFill>
                <a:schemeClr val="accent6"/>
              </a:solidFill>
              <a:ln/>
              <a:effectLst/>
              <a:sp3d/>
            </c:spPr>
          </c:bandFmt>
          <c:bandFmt>
            <c:idx val="6"/>
            <c:spPr>
              <a:solidFill>
                <a:schemeClr val="accent1">
                  <a:lumMod val="60000"/>
                </a:schemeClr>
              </a:solidFill>
              <a:ln/>
              <a:effectLst/>
              <a:sp3d/>
            </c:spPr>
          </c:bandFmt>
          <c:bandFmt>
            <c:idx val="7"/>
            <c:spPr>
              <a:solidFill>
                <a:schemeClr val="accent2">
                  <a:lumMod val="60000"/>
                </a:schemeClr>
              </a:solidFill>
              <a:ln/>
              <a:effectLst/>
              <a:sp3d/>
            </c:spPr>
          </c:bandFmt>
          <c:bandFmt>
            <c:idx val="8"/>
            <c:spPr>
              <a:solidFill>
                <a:schemeClr val="accent3">
                  <a:lumMod val="60000"/>
                </a:schemeClr>
              </a:solidFill>
              <a:ln/>
              <a:effectLst/>
              <a:sp3d/>
            </c:spPr>
          </c:bandFmt>
          <c:bandFmt>
            <c:idx val="9"/>
            <c:spPr>
              <a:solidFill>
                <a:schemeClr val="accent4">
                  <a:lumMod val="60000"/>
                </a:schemeClr>
              </a:solidFill>
              <a:ln/>
              <a:effectLst/>
              <a:sp3d/>
            </c:spPr>
          </c:bandFmt>
          <c:bandFmt>
            <c:idx val="10"/>
            <c:spPr>
              <a:solidFill>
                <a:schemeClr val="accent5">
                  <a:lumMod val="60000"/>
                </a:schemeClr>
              </a:solidFill>
              <a:ln/>
              <a:effectLst/>
              <a:sp3d/>
            </c:spPr>
          </c:bandFmt>
          <c:bandFmt>
            <c:idx val="11"/>
            <c:spPr>
              <a:solidFill>
                <a:schemeClr val="accent6">
                  <a:lumMod val="60000"/>
                </a:schemeClr>
              </a:solidFill>
              <a:ln/>
              <a:effectLst/>
              <a:sp3d/>
            </c:spPr>
          </c:bandFmt>
          <c:bandFmt>
            <c:idx val="12"/>
            <c:spPr>
              <a:solidFill>
                <a:schemeClr val="accent1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3"/>
            <c:spPr>
              <a:solidFill>
                <a:schemeClr val="accent2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4"/>
            <c:spPr>
              <a:solidFill>
                <a:schemeClr val="accent3">
                  <a:lumMod val="80000"/>
                  <a:lumOff val="20000"/>
                </a:schemeClr>
              </a:solidFill>
              <a:ln/>
              <a:effectLst/>
              <a:sp3d/>
            </c:spPr>
          </c:bandFmt>
        </c:bandFmts>
        <c:axId val="474541816"/>
        <c:axId val="474542144"/>
        <c:axId val="362283704"/>
      </c:surface3DChart>
      <c:catAx>
        <c:axId val="4745418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4542144"/>
        <c:crosses val="autoZero"/>
        <c:auto val="1"/>
        <c:lblAlgn val="ctr"/>
        <c:lblOffset val="100"/>
        <c:noMultiLvlLbl val="0"/>
      </c:catAx>
      <c:valAx>
        <c:axId val="4745421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4541816"/>
        <c:crosses val="autoZero"/>
        <c:crossBetween val="midCat"/>
      </c:valAx>
      <c:serAx>
        <c:axId val="362283704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4542144"/>
        <c:crosses val="autoZero"/>
      </c:serAx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8B7DC8-E3DB-4F93-867B-43927BE837FB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E66433-C34D-4D8D-AE4B-70A13962B3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3906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D1A10-DEC0-4B5A-B678-CD9B39354631}" type="datetime1">
              <a:rPr lang="en-GB" smtClean="0"/>
              <a:t>12/11/2020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78794-3EB5-4207-9594-4D3822F44E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1546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DA185-BA6A-4342-BDF6-748C7573D160}" type="datetime1">
              <a:rPr lang="en-GB" smtClean="0"/>
              <a:t>12/11/2020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78794-3EB5-4207-9594-4D3822F44E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1699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1B7E1-5A3C-4CDA-8ADB-E9F19AB42FC5}" type="datetime1">
              <a:rPr lang="en-GB" smtClean="0"/>
              <a:t>12/11/2020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78794-3EB5-4207-9594-4D3822F44E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9982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0ABD8-53C3-4FB8-A8FA-413AFE395A0A}" type="datetime1">
              <a:rPr lang="en-GB" smtClean="0"/>
              <a:t>12/11/2020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78794-3EB5-4207-9594-4D3822F44E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90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24C50-7F37-4C12-B927-799FA0A3D7FC}" type="datetime1">
              <a:rPr lang="en-GB" smtClean="0"/>
              <a:t>12/11/2020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78794-3EB5-4207-9594-4D3822F44E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3627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8E20-D1F4-44C4-A2C0-08B30BB473F3}" type="datetime1">
              <a:rPr lang="en-GB" smtClean="0"/>
              <a:t>12/11/2020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78794-3EB5-4207-9594-4D3822F44E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2857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98D72-B88C-45A0-A976-A9C9D358680C}" type="datetime1">
              <a:rPr lang="en-GB" smtClean="0"/>
              <a:t>12/11/2020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78794-3EB5-4207-9594-4D3822F44E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6756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2474B-59DA-4474-AAEC-C3ABC00D1987}" type="datetime1">
              <a:rPr lang="en-GB" smtClean="0"/>
              <a:t>12/11/2020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78794-3EB5-4207-9594-4D3822F44E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1720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39842-06C9-48A1-9F24-A19130BA5B30}" type="datetime1">
              <a:rPr lang="en-GB" smtClean="0"/>
              <a:t>12/11/2020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78794-3EB5-4207-9594-4D3822F44E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3596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0DF7D-58E5-4F29-80FD-F53694B5C177}" type="datetime1">
              <a:rPr lang="en-GB" smtClean="0"/>
              <a:t>12/11/2020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78794-3EB5-4207-9594-4D3822F44E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064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22191-01B4-4C85-B453-7AAF747AA2A0}" type="datetime1">
              <a:rPr lang="en-GB" smtClean="0"/>
              <a:t>12/11/2020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78794-3EB5-4207-9594-4D3822F44E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0022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F18A67-87A7-4072-8802-C3FD53B0A2F9}" type="datetime1">
              <a:rPr lang="en-GB" smtClean="0"/>
              <a:t>12/11/2020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978794-3EB5-4207-9594-4D3822F44E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1327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 ERAM detector production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T2K </a:t>
            </a:r>
            <a:r>
              <a:rPr lang="en-US" dirty="0" err="1" smtClean="0">
                <a:latin typeface="Comic Sans MS" panose="030F0702030302020204" pitchFamily="66" charset="0"/>
              </a:rPr>
              <a:t>Micromegas</a:t>
            </a:r>
            <a:r>
              <a:rPr lang="en-US" dirty="0" smtClean="0">
                <a:latin typeface="Comic Sans MS" panose="030F0702030302020204" pitchFamily="66" charset="0"/>
              </a:rPr>
              <a:t> PRR 12/11/20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Rui De Oliveira on behalf of the CERN MPT workshop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78794-3EB5-4207-9594-4D3822F44E1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15740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AFFE-9915-4141-8F16-2160B8C26952}" type="slidenum">
              <a:rPr lang="en-GB" smtClean="0"/>
              <a:t>10</a:t>
            </a:fld>
            <a:endParaRPr lang="en-GB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287693" y="780597"/>
          <a:ext cx="11459547" cy="48177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368351" y="5792692"/>
            <a:ext cx="5700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250 k to 500 k </a:t>
            </a:r>
            <a:r>
              <a:rPr lang="en-US" dirty="0" smtClean="0">
                <a:sym typeface="Wingdings" panose="05000000000000000000" pitchFamily="2" charset="2"/>
              </a:rPr>
              <a:t> center value 375k  value divided by 2.5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98806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4191000" cy="1325563"/>
          </a:xfrm>
        </p:spPr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DLC foil gluing</a:t>
            </a:r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5547" y="1857940"/>
            <a:ext cx="4061890" cy="254423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5973" y="1690688"/>
            <a:ext cx="5551520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mic Sans MS" panose="030F0702030302020204" pitchFamily="66" charset="0"/>
              </a:rPr>
              <a:t>1/Select DLC foil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2/Glue the foil with 150um </a:t>
            </a:r>
            <a:r>
              <a:rPr lang="en-US" sz="1600" dirty="0" err="1" smtClean="0">
                <a:latin typeface="Comic Sans MS" panose="030F0702030302020204" pitchFamily="66" charset="0"/>
              </a:rPr>
              <a:t>Preg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3/Create active area image on DLC with resist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4/Pattern DLC with Jet scrubbing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5/DLC </a:t>
            </a:r>
            <a:r>
              <a:rPr lang="en-US" sz="1600" dirty="0">
                <a:latin typeface="Comic Sans MS" panose="030F0702030302020204" pitchFamily="66" charset="0"/>
              </a:rPr>
              <a:t>active area mapping after </a:t>
            </a:r>
            <a:r>
              <a:rPr lang="en-US" sz="1600" dirty="0" smtClean="0">
                <a:latin typeface="Comic Sans MS" panose="030F0702030302020204" pitchFamily="66" charset="0"/>
              </a:rPr>
              <a:t>pressing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6/CNC drilling to access Cu Anode electrode in PCB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7/DLC to Cu connection, printed with silver paste (ESL)</a:t>
            </a:r>
          </a:p>
          <a:p>
            <a:endParaRPr lang="en-US" sz="1600" dirty="0" smtClean="0">
              <a:latin typeface="Comic Sans MS" panose="030F0702030302020204" pitchFamily="66" charset="0"/>
            </a:endParaRPr>
          </a:p>
          <a:p>
            <a:endParaRPr lang="en-US" sz="1600" dirty="0" smtClean="0">
              <a:latin typeface="Comic Sans MS" panose="030F0702030302020204" pitchFamily="66" charset="0"/>
            </a:endParaRPr>
          </a:p>
          <a:p>
            <a:endParaRPr lang="en-US" sz="1600" dirty="0" smtClean="0">
              <a:solidFill>
                <a:srgbClr val="00B0F0"/>
              </a:solidFill>
              <a:latin typeface="Comic Sans MS" panose="030F0702030302020204" pitchFamily="66" charset="0"/>
            </a:endParaRPr>
          </a:p>
          <a:p>
            <a:r>
              <a:rPr lang="en-US" sz="16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-4 DLC squares are patterned for later controls</a:t>
            </a:r>
          </a:p>
          <a:p>
            <a:endParaRPr lang="en-US" sz="1600" dirty="0" smtClean="0">
              <a:latin typeface="Comic Sans MS" panose="030F0702030302020204" pitchFamily="66" charset="0"/>
            </a:endParaRPr>
          </a:p>
          <a:p>
            <a:endParaRPr lang="en-GB" dirty="0"/>
          </a:p>
        </p:txBody>
      </p:sp>
      <p:grpSp>
        <p:nvGrpSpPr>
          <p:cNvPr id="22" name="Group 21"/>
          <p:cNvGrpSpPr/>
          <p:nvPr/>
        </p:nvGrpSpPr>
        <p:grpSpPr>
          <a:xfrm>
            <a:off x="6202163" y="432780"/>
            <a:ext cx="3388660" cy="1058426"/>
            <a:chOff x="6314738" y="632262"/>
            <a:chExt cx="3388660" cy="1058426"/>
          </a:xfrm>
        </p:grpSpPr>
        <p:sp>
          <p:nvSpPr>
            <p:cNvPr id="6" name="Rectangle 5"/>
            <p:cNvSpPr/>
            <p:nvPr/>
          </p:nvSpPr>
          <p:spPr>
            <a:xfrm>
              <a:off x="6314739" y="1065007"/>
              <a:ext cx="3388659" cy="625681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6314739" y="774551"/>
              <a:ext cx="3388659" cy="290456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/>
            <p:cNvSpPr/>
            <p:nvPr/>
          </p:nvSpPr>
          <p:spPr>
            <a:xfrm>
              <a:off x="6314739" y="634701"/>
              <a:ext cx="3388659" cy="13985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6314738" y="632262"/>
              <a:ext cx="3388659" cy="0"/>
            </a:xfrm>
            <a:prstGeom prst="line">
              <a:avLst/>
            </a:prstGeom>
            <a:ln w="412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9866175" y="167391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DLC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866175" y="506892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PI 50um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866174" y="830172"/>
            <a:ext cx="1418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Comic Sans MS" panose="030F0702030302020204" pitchFamily="66" charset="0"/>
              </a:rPr>
              <a:t>Preg</a:t>
            </a:r>
            <a:r>
              <a:rPr lang="en-US" dirty="0" smtClean="0">
                <a:latin typeface="Comic Sans MS" panose="030F0702030302020204" pitchFamily="66" charset="0"/>
              </a:rPr>
              <a:t> 150um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866174" y="1163183"/>
            <a:ext cx="1358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PCB 2.4mm</a:t>
            </a:r>
            <a:endParaRPr lang="en-GB" dirty="0">
              <a:latin typeface="Comic Sans MS" panose="030F0702030302020204" pitchFamily="66" charset="0"/>
            </a:endParaRPr>
          </a:p>
        </p:txBody>
      </p:sp>
      <p:cxnSp>
        <p:nvCxnSpPr>
          <p:cNvPr id="24" name="Straight Arrow Connector 23"/>
          <p:cNvCxnSpPr>
            <a:stCxn id="17" idx="1"/>
          </p:cNvCxnSpPr>
          <p:nvPr/>
        </p:nvCxnSpPr>
        <p:spPr>
          <a:xfrm flipH="1">
            <a:off x="9590822" y="352057"/>
            <a:ext cx="275353" cy="510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8" idx="1"/>
            <a:endCxn id="8" idx="3"/>
          </p:cNvCxnSpPr>
          <p:nvPr/>
        </p:nvCxnSpPr>
        <p:spPr>
          <a:xfrm flipH="1" flipV="1">
            <a:off x="9590823" y="505144"/>
            <a:ext cx="275352" cy="1864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9" idx="1"/>
            <a:endCxn id="7" idx="3"/>
          </p:cNvCxnSpPr>
          <p:nvPr/>
        </p:nvCxnSpPr>
        <p:spPr>
          <a:xfrm flipH="1" flipV="1">
            <a:off x="9590823" y="720297"/>
            <a:ext cx="275351" cy="2945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21" idx="1"/>
            <a:endCxn id="6" idx="3"/>
          </p:cNvCxnSpPr>
          <p:nvPr/>
        </p:nvCxnSpPr>
        <p:spPr>
          <a:xfrm flipH="1" flipV="1">
            <a:off x="9590823" y="1178366"/>
            <a:ext cx="275351" cy="1694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7099" y="4802582"/>
            <a:ext cx="3010127" cy="1743123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1380" y="4810214"/>
            <a:ext cx="3098884" cy="174312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443831" y="1014838"/>
            <a:ext cx="828338" cy="14834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6626711" y="403058"/>
            <a:ext cx="441063" cy="61178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Isosceles Triangle 10"/>
          <p:cNvSpPr/>
          <p:nvPr/>
        </p:nvSpPr>
        <p:spPr>
          <a:xfrm rot="10800000">
            <a:off x="6665617" y="1023780"/>
            <a:ext cx="375263" cy="96624"/>
          </a:xfrm>
          <a:prstGeom prst="triangl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6462713" y="352056"/>
            <a:ext cx="781049" cy="71781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4918067" y="135812"/>
            <a:ext cx="1321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Silver glue</a:t>
            </a:r>
            <a:endParaRPr lang="en-GB" dirty="0">
              <a:latin typeface="Comic Sans MS" panose="030F0702030302020204" pitchFamily="66" charset="0"/>
            </a:endParaRPr>
          </a:p>
        </p:txBody>
      </p:sp>
      <p:cxnSp>
        <p:nvCxnSpPr>
          <p:cNvPr id="14" name="Straight Arrow Connector 13"/>
          <p:cNvCxnSpPr>
            <a:stCxn id="25" idx="2"/>
            <a:endCxn id="9" idx="1"/>
          </p:cNvCxnSpPr>
          <p:nvPr/>
        </p:nvCxnSpPr>
        <p:spPr>
          <a:xfrm>
            <a:off x="5578665" y="505144"/>
            <a:ext cx="1048046" cy="2038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493795" y="6207151"/>
            <a:ext cx="1353447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Isostatic press</a:t>
            </a:r>
            <a:endParaRPr lang="en-GB" sz="1600" dirty="0"/>
          </a:p>
        </p:txBody>
      </p:sp>
      <p:sp>
        <p:nvSpPr>
          <p:cNvPr id="30" name="TextBox 29"/>
          <p:cNvSpPr txBox="1"/>
          <p:nvPr/>
        </p:nvSpPr>
        <p:spPr>
          <a:xfrm>
            <a:off x="8951608" y="6224634"/>
            <a:ext cx="1278427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Jet scrubbing</a:t>
            </a:r>
            <a:endParaRPr lang="en-GB" sz="1600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78794-3EB5-4207-9594-4D3822F44E1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53331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BULK </a:t>
            </a:r>
            <a:r>
              <a:rPr lang="en-US" dirty="0" err="1" smtClean="0">
                <a:latin typeface="Comic Sans MS" panose="030F0702030302020204" pitchFamily="66" charset="0"/>
              </a:rPr>
              <a:t>Micromegas</a:t>
            </a:r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9939" y="573081"/>
            <a:ext cx="4294283" cy="322071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5860" y="2368400"/>
            <a:ext cx="3021919" cy="29369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7727" y="1660611"/>
            <a:ext cx="3672800" cy="58015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mic Sans MS" panose="030F0702030302020204" pitchFamily="66" charset="0"/>
              </a:rPr>
              <a:t>1/Select PCB with DLC 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2/64um PC1025 lamination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3/64um PC1025 lamination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4/Mesh on frame deposition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5/64um PC1025 lamination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6/UV Exposure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7/Development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8/160 </a:t>
            </a:r>
            <a:r>
              <a:rPr lang="en-US" sz="1600" dirty="0" err="1" smtClean="0">
                <a:latin typeface="Comic Sans MS" panose="030F0702030302020204" pitchFamily="66" charset="0"/>
              </a:rPr>
              <a:t>deg</a:t>
            </a:r>
            <a:r>
              <a:rPr lang="en-US" sz="1600" dirty="0" smtClean="0">
                <a:latin typeface="Comic Sans MS" panose="030F0702030302020204" pitchFamily="66" charset="0"/>
              </a:rPr>
              <a:t> curing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9/Cross </a:t>
            </a:r>
            <a:r>
              <a:rPr lang="en-US" sz="1600" dirty="0">
                <a:latin typeface="Comic Sans MS" panose="030F0702030302020204" pitchFamily="66" charset="0"/>
              </a:rPr>
              <a:t>section </a:t>
            </a:r>
            <a:r>
              <a:rPr lang="en-US" sz="1600" dirty="0" smtClean="0">
                <a:latin typeface="Comic Sans MS" panose="030F0702030302020204" pitchFamily="66" charset="0"/>
              </a:rPr>
              <a:t>control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10/mesh Silver connections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11/Detector cleaning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12/protect with 0.5mm Glass epoxy 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13/Electrical test at HV max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100" dirty="0" smtClean="0">
                <a:latin typeface="Comic Sans MS" panose="030F0702030302020204" pitchFamily="66" charset="0"/>
              </a:rPr>
              <a:t>900V </a:t>
            </a:r>
            <a:r>
              <a:rPr lang="en-US" sz="1100" dirty="0">
                <a:latin typeface="Comic Sans MS" panose="030F0702030302020204" pitchFamily="66" charset="0"/>
              </a:rPr>
              <a:t>in Air @ 20% RH max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100" dirty="0">
                <a:latin typeface="Comic Sans MS" panose="030F0702030302020204" pitchFamily="66" charset="0"/>
              </a:rPr>
              <a:t>Max leakage current : </a:t>
            </a:r>
            <a:r>
              <a:rPr lang="en-US" sz="1100" dirty="0" smtClean="0">
                <a:latin typeface="Comic Sans MS" panose="030F0702030302020204" pitchFamily="66" charset="0"/>
              </a:rPr>
              <a:t>20nA</a:t>
            </a:r>
            <a:endParaRPr lang="en-US" sz="1100" dirty="0">
              <a:latin typeface="Comic Sans MS" panose="030F0702030302020204" pitchFamily="66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100" dirty="0">
                <a:latin typeface="Comic Sans MS" panose="030F0702030302020204" pitchFamily="66" charset="0"/>
              </a:rPr>
              <a:t>+/-2nA </a:t>
            </a:r>
            <a:r>
              <a:rPr lang="en-US" sz="1100" dirty="0" smtClean="0">
                <a:latin typeface="Comic Sans MS" panose="030F0702030302020204" pitchFamily="66" charset="0"/>
              </a:rPr>
              <a:t>fluctuation</a:t>
            </a:r>
            <a:endParaRPr lang="en-US" sz="1600" dirty="0" smtClean="0">
              <a:latin typeface="Comic Sans MS" panose="030F0702030302020204" pitchFamily="66" charset="0"/>
            </a:endParaRPr>
          </a:p>
          <a:p>
            <a:r>
              <a:rPr lang="en-US" sz="1600" dirty="0" smtClean="0">
                <a:latin typeface="Comic Sans MS" panose="030F0702030302020204" pitchFamily="66" charset="0"/>
              </a:rPr>
              <a:t>14/DLC control on 4 squares</a:t>
            </a:r>
          </a:p>
          <a:p>
            <a:endParaRPr lang="en-US" sz="1600" dirty="0"/>
          </a:p>
          <a:p>
            <a:r>
              <a:rPr lang="en-US" sz="1600" dirty="0">
                <a:solidFill>
                  <a:srgbClr val="00B0F0"/>
                </a:solidFill>
                <a:latin typeface="Comic Sans MS" panose="030F0702030302020204" pitchFamily="66" charset="0"/>
              </a:rPr>
              <a:t>-DUPONT PC 1025 </a:t>
            </a:r>
            <a:r>
              <a:rPr lang="en-US" sz="1600" dirty="0" err="1" smtClean="0">
                <a:solidFill>
                  <a:srgbClr val="00B0F0"/>
                </a:solidFill>
                <a:latin typeface="Comic Sans MS" panose="030F0702030302020204" pitchFamily="66" charset="0"/>
              </a:rPr>
              <a:t>coverlay</a:t>
            </a:r>
            <a:endParaRPr lang="en-US" sz="1600" dirty="0">
              <a:solidFill>
                <a:srgbClr val="00B0F0"/>
              </a:solidFill>
              <a:latin typeface="Comic Sans MS" panose="030F0702030302020204" pitchFamily="66" charset="0"/>
            </a:endParaRPr>
          </a:p>
          <a:p>
            <a:r>
              <a:rPr lang="en-US" sz="1600" dirty="0">
                <a:solidFill>
                  <a:srgbClr val="00B0F0"/>
                </a:solidFill>
                <a:latin typeface="Comic Sans MS" panose="030F0702030302020204" pitchFamily="66" charset="0"/>
              </a:rPr>
              <a:t>-BOPP Meshes 45/18</a:t>
            </a:r>
          </a:p>
          <a:p>
            <a:r>
              <a:rPr lang="en-US" sz="1600" dirty="0">
                <a:solidFill>
                  <a:srgbClr val="00B0F0"/>
                </a:solidFill>
                <a:latin typeface="Comic Sans MS" panose="030F0702030302020204" pitchFamily="66" charset="0"/>
              </a:rPr>
              <a:t>-SERITEC stretching</a:t>
            </a:r>
          </a:p>
          <a:p>
            <a:endParaRPr lang="en-US" sz="1600" dirty="0" smtClean="0">
              <a:latin typeface="Comic Sans MS" panose="030F0702030302020204" pitchFamily="66" charset="0"/>
            </a:endParaRPr>
          </a:p>
          <a:p>
            <a:endParaRPr lang="en-US" sz="1600" dirty="0">
              <a:latin typeface="Comic Sans MS" panose="030F0702030302020204" pitchFamily="66" charset="0"/>
            </a:endParaRPr>
          </a:p>
          <a:p>
            <a:endParaRPr lang="en-GB" dirty="0"/>
          </a:p>
        </p:txBody>
      </p:sp>
      <p:pic>
        <p:nvPicPr>
          <p:cNvPr id="6" name="Picture 5" descr="DSCN168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937" y="3948794"/>
            <a:ext cx="1435027" cy="1076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843686" y="2330516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1</a:t>
            </a:r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9" name="Picture 5" descr="P908010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938" y="5180429"/>
            <a:ext cx="1435027" cy="1076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4159" y="3948794"/>
            <a:ext cx="2650064" cy="2291332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9448801" y="5094460"/>
            <a:ext cx="0" cy="796753"/>
          </a:xfrm>
          <a:prstGeom prst="straightConnector1">
            <a:avLst/>
          </a:prstGeom>
          <a:ln w="34925"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10800096" y="4457891"/>
            <a:ext cx="4763" cy="453853"/>
          </a:xfrm>
          <a:prstGeom prst="straightConnector1">
            <a:avLst/>
          </a:prstGeom>
          <a:ln w="34925"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9894972" y="4911744"/>
            <a:ext cx="16043" cy="212897"/>
          </a:xfrm>
          <a:prstGeom prst="straightConnector1">
            <a:avLst/>
          </a:prstGeom>
          <a:ln w="34925"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9448801" y="4128508"/>
            <a:ext cx="0" cy="796753"/>
          </a:xfrm>
          <a:prstGeom prst="straightConnector1">
            <a:avLst/>
          </a:prstGeom>
          <a:ln w="34925"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9448801" y="4468548"/>
            <a:ext cx="1052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Total BULK</a:t>
            </a:r>
            <a:endParaRPr lang="en-GB" sz="12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914272" y="4879692"/>
            <a:ext cx="8858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PI</a:t>
            </a:r>
            <a:endParaRPr lang="en-GB" sz="12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460080" y="5322888"/>
            <a:ext cx="8858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srgbClr val="FFFF00"/>
                </a:solidFill>
                <a:latin typeface="Comic Sans MS" panose="030F0702030302020204" pitchFamily="66" charset="0"/>
              </a:rPr>
              <a:t>Preg</a:t>
            </a:r>
            <a:endParaRPr lang="en-GB" sz="12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910887" y="4546317"/>
            <a:ext cx="8858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A-gap</a:t>
            </a:r>
            <a:endParaRPr lang="en-GB" sz="12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529191" y="5963127"/>
            <a:ext cx="8858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Pads</a:t>
            </a:r>
            <a:endParaRPr lang="en-GB" sz="12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10801959" y="5856268"/>
            <a:ext cx="1" cy="182294"/>
          </a:xfrm>
          <a:prstGeom prst="straightConnector1">
            <a:avLst/>
          </a:prstGeom>
          <a:ln w="34925"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843686" y="288156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2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843686" y="3390914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3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843686" y="3897523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4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843686" y="4437958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5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843686" y="4986406"/>
            <a:ext cx="585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6/7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78794-3EB5-4207-9594-4D3822F44E1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77592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Connector Assembly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7587" y="1757801"/>
            <a:ext cx="3368230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mic Sans MS" panose="030F0702030302020204" pitchFamily="66" charset="0"/>
              </a:rPr>
              <a:t>1/Check protection cover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2/Solder paste inkjet deposition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3/Connector deposition </a:t>
            </a:r>
            <a:r>
              <a:rPr lang="en-US" sz="16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 </a:t>
            </a:r>
            <a:r>
              <a:rPr lang="en-US" sz="1600" dirty="0" smtClean="0">
                <a:latin typeface="Comic Sans MS" panose="030F0702030302020204" pitchFamily="66" charset="0"/>
              </a:rPr>
              <a:t>manual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4/Vapor Phase Reflow</a:t>
            </a:r>
          </a:p>
          <a:p>
            <a:endParaRPr lang="en-US" sz="1600" dirty="0" smtClean="0">
              <a:latin typeface="Comic Sans MS" panose="030F0702030302020204" pitchFamily="66" charset="0"/>
            </a:endParaRPr>
          </a:p>
          <a:p>
            <a:endParaRPr lang="en-US" sz="1600" dirty="0">
              <a:latin typeface="Comic Sans MS" panose="030F0702030302020204" pitchFamily="66" charset="0"/>
            </a:endParaRPr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5574" y="4226187"/>
            <a:ext cx="3987192" cy="22427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5574" y="1276341"/>
            <a:ext cx="3987192" cy="224279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881489" y="6130429"/>
            <a:ext cx="2255361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Vapor phase reflow oven</a:t>
            </a:r>
            <a:endParaRPr lang="en-GB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7788194" y="3180582"/>
            <a:ext cx="2348656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Solder paste inkjet printer</a:t>
            </a:r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78794-3EB5-4207-9594-4D3822F44E1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4695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Detector Finishing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7587" y="1757801"/>
            <a:ext cx="4246675" cy="25699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mic Sans MS" panose="030F0702030302020204" pitchFamily="66" charset="0"/>
              </a:rPr>
              <a:t>1/Soldering cover removal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2/Detector cleaning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3/Electrical test at HV max in dry cabinet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100" dirty="0" smtClean="0">
                <a:latin typeface="Comic Sans MS" panose="030F0702030302020204" pitchFamily="66" charset="0"/>
              </a:rPr>
              <a:t>900V </a:t>
            </a:r>
            <a:r>
              <a:rPr lang="en-US" sz="1100" dirty="0">
                <a:latin typeface="Comic Sans MS" panose="030F0702030302020204" pitchFamily="66" charset="0"/>
              </a:rPr>
              <a:t>in Air @ 20% RH max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100" dirty="0">
                <a:latin typeface="Comic Sans MS" panose="030F0702030302020204" pitchFamily="66" charset="0"/>
              </a:rPr>
              <a:t>Max leakage current : </a:t>
            </a:r>
            <a:r>
              <a:rPr lang="en-US" sz="1100" dirty="0" smtClean="0">
                <a:latin typeface="Comic Sans MS" panose="030F0702030302020204" pitchFamily="66" charset="0"/>
              </a:rPr>
              <a:t>20nA</a:t>
            </a:r>
            <a:endParaRPr lang="en-US" sz="1100" dirty="0">
              <a:latin typeface="Comic Sans MS" panose="030F0702030302020204" pitchFamily="66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100" dirty="0">
                <a:latin typeface="Comic Sans MS" panose="030F0702030302020204" pitchFamily="66" charset="0"/>
              </a:rPr>
              <a:t>+/-2nA </a:t>
            </a:r>
            <a:r>
              <a:rPr lang="en-US" sz="1100" dirty="0" smtClean="0">
                <a:latin typeface="Comic Sans MS" panose="030F0702030302020204" pitchFamily="66" charset="0"/>
              </a:rPr>
              <a:t>fluctuation</a:t>
            </a:r>
            <a:endParaRPr lang="en-US" sz="1600" dirty="0" smtClean="0">
              <a:latin typeface="Comic Sans MS" panose="030F0702030302020204" pitchFamily="66" charset="0"/>
            </a:endParaRPr>
          </a:p>
          <a:p>
            <a:r>
              <a:rPr lang="en-US" sz="1600" dirty="0" smtClean="0">
                <a:latin typeface="Comic Sans MS" panose="030F0702030302020204" pitchFamily="66" charset="0"/>
              </a:rPr>
              <a:t>4/DLC control on 4 squares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5/Final Glass Epoxy cover sticking</a:t>
            </a:r>
            <a:endParaRPr lang="en-US" sz="1600" dirty="0">
              <a:latin typeface="Comic Sans MS" panose="030F0702030302020204" pitchFamily="66" charset="0"/>
            </a:endParaRPr>
          </a:p>
          <a:p>
            <a:r>
              <a:rPr lang="en-US" sz="1600" dirty="0" smtClean="0">
                <a:latin typeface="Comic Sans MS" panose="030F0702030302020204" pitchFamily="66" charset="0"/>
              </a:rPr>
              <a:t>6/CNC milling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7/Board size measurement</a:t>
            </a:r>
            <a:endParaRPr lang="en-US" sz="1600" dirty="0">
              <a:latin typeface="Comic Sans MS" panose="030F0702030302020204" pitchFamily="66" charset="0"/>
            </a:endParaRPr>
          </a:p>
          <a:p>
            <a:r>
              <a:rPr lang="en-US" sz="1600" dirty="0" smtClean="0">
                <a:latin typeface="Comic Sans MS" panose="030F0702030302020204" pitchFamily="66" charset="0"/>
              </a:rPr>
              <a:t>8/Detector packing/delivery</a:t>
            </a:r>
          </a:p>
        </p:txBody>
      </p:sp>
      <p:pic>
        <p:nvPicPr>
          <p:cNvPr id="4" name="Picture 7" descr="DSCN18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6501" y="365125"/>
            <a:ext cx="2843463" cy="1756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788625" y="3363105"/>
            <a:ext cx="4142990" cy="23304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80779" y="3680455"/>
            <a:ext cx="3014633" cy="169573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209102" y="6261262"/>
            <a:ext cx="1138260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Dry cabinet</a:t>
            </a:r>
            <a:endParaRPr lang="en-GB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6796353" y="5697083"/>
            <a:ext cx="783484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V/I test</a:t>
            </a:r>
            <a:endParaRPr lang="en-GB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9080739" y="1781450"/>
            <a:ext cx="1135247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CNC milling</a:t>
            </a:r>
            <a:endParaRPr lang="en-GB" sz="16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78794-3EB5-4207-9594-4D3822F44E1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28723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Description folder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Gerber , drilling , milling files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Stack up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Material specification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Production Flow Chart documents for each batch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PCB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DLC gluing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BULK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Test report document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For each board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Comic Sans MS" panose="030F0702030302020204" pitchFamily="66" charset="0"/>
              </a:rPr>
              <a:t>Shared documents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78794-3EB5-4207-9594-4D3822F44E1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95193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Board thickness and size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DLC Foil </a:t>
            </a:r>
            <a:r>
              <a:rPr lang="en-US" dirty="0">
                <a:latin typeface="Comic Sans MS" panose="030F0702030302020204" pitchFamily="66" charset="0"/>
              </a:rPr>
              <a:t>reception mapping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DLC Foil </a:t>
            </a:r>
            <a:r>
              <a:rPr lang="en-US" dirty="0">
                <a:latin typeface="Comic Sans MS" panose="030F0702030302020204" pitchFamily="66" charset="0"/>
              </a:rPr>
              <a:t>mapping after thermal treatment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>
                <a:latin typeface="Comic Sans MS" panose="030F0702030302020204" pitchFamily="66" charset="0"/>
              </a:rPr>
              <a:t>Detector active area mapping after DLC foil pressing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>
                <a:latin typeface="Comic Sans MS" panose="030F0702030302020204" pitchFamily="66" charset="0"/>
              </a:rPr>
              <a:t>DLC measurement on test patterns after BULK processing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>
                <a:latin typeface="Comic Sans MS" panose="030F0702030302020204" pitchFamily="66" charset="0"/>
              </a:rPr>
              <a:t>DLC measurement on test patterns after connector </a:t>
            </a:r>
            <a:r>
              <a:rPr lang="en-US" dirty="0" smtClean="0">
                <a:latin typeface="Comic Sans MS" panose="030F0702030302020204" pitchFamily="66" charset="0"/>
              </a:rPr>
              <a:t>soldering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HV test before soldering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>
                <a:latin typeface="Comic Sans MS" panose="030F0702030302020204" pitchFamily="66" charset="0"/>
              </a:rPr>
              <a:t>900V in Air @ 20% RH max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>
                <a:latin typeface="Comic Sans MS" panose="030F0702030302020204" pitchFamily="66" charset="0"/>
              </a:rPr>
              <a:t>Max leakage current : 10nA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>
                <a:latin typeface="Comic Sans MS" panose="030F0702030302020204" pitchFamily="66" charset="0"/>
              </a:rPr>
              <a:t>+/-2nA </a:t>
            </a:r>
            <a:r>
              <a:rPr lang="en-US" dirty="0" smtClean="0">
                <a:latin typeface="Comic Sans MS" panose="030F0702030302020204" pitchFamily="66" charset="0"/>
              </a:rPr>
              <a:t>fluctuation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New HV test before delivery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Comic Sans MS" panose="030F0702030302020204" pitchFamily="66" charset="0"/>
              </a:rPr>
              <a:t>Test report document</a:t>
            </a:r>
          </a:p>
          <a:p>
            <a:r>
              <a:rPr lang="en-US" sz="3900" dirty="0">
                <a:latin typeface="Comic Sans MS" panose="030F0702030302020204" pitchFamily="66" charset="0"/>
              </a:rPr>
              <a:t>f</a:t>
            </a:r>
            <a:r>
              <a:rPr lang="en-US" sz="3900" dirty="0" smtClean="0">
                <a:latin typeface="Comic Sans MS" panose="030F0702030302020204" pitchFamily="66" charset="0"/>
              </a:rPr>
              <a:t>or each board</a:t>
            </a:r>
            <a:endParaRPr lang="en-GB" sz="3900" dirty="0">
              <a:latin typeface="Comic Sans MS" panose="030F0702030302020204" pitchFamily="66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78794-3EB5-4207-9594-4D3822F44E1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5918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685" y="137477"/>
            <a:ext cx="10515600" cy="1325563"/>
          </a:xfrm>
        </p:spPr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PCB flow chart &amp; stack up</a:t>
            </a:r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1134" y="1463040"/>
            <a:ext cx="3438059" cy="496069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2127" y="1580525"/>
            <a:ext cx="3797200" cy="425376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78794-3EB5-4207-9594-4D3822F44E1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32156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685" y="137477"/>
            <a:ext cx="10515600" cy="1325563"/>
          </a:xfrm>
        </p:spPr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PCB + DLC flow chart &amp; stack up</a:t>
            </a:r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8543" y="1775010"/>
            <a:ext cx="4615503" cy="421941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9741" y="1231871"/>
            <a:ext cx="4168852" cy="5023617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78794-3EB5-4207-9594-4D3822F44E14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05353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685" y="137477"/>
            <a:ext cx="10515600" cy="1325563"/>
          </a:xfrm>
        </p:spPr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BULK flow chart</a:t>
            </a:r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1977" y="1771374"/>
            <a:ext cx="4488682" cy="445607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78794-3EB5-4207-9594-4D3822F44E1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7442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omic Sans MS" panose="030F0702030302020204" pitchFamily="66" charset="0"/>
              </a:rPr>
              <a:t>O</a:t>
            </a:r>
            <a:r>
              <a:rPr lang="en-US" dirty="0" smtClean="0">
                <a:latin typeface="Comic Sans MS" panose="030F0702030302020204" pitchFamily="66" charset="0"/>
              </a:rPr>
              <a:t>utline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ERAM production 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Production tests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Documents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Planning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78794-3EB5-4207-9594-4D3822F44E1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61997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omic Sans MS" panose="030F0702030302020204" pitchFamily="66" charset="0"/>
              </a:rPr>
              <a:t>PCB production  			</a:t>
            </a:r>
            <a:r>
              <a:rPr lang="en-US" sz="20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 4 weeks for 8 PCBs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DLC production 			 8 weeks for 4m2 or 12 weeks for 40m2</a:t>
            </a:r>
            <a:endParaRPr lang="en-US" sz="2000" dirty="0" smtClean="0">
              <a:latin typeface="Comic Sans MS" panose="030F0702030302020204" pitchFamily="66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omic Sans MS" panose="030F0702030302020204" pitchFamily="66" charset="0"/>
              </a:rPr>
              <a:t>DLC mapping and selection		</a:t>
            </a:r>
            <a:r>
              <a:rPr lang="en-US" sz="20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 2 weeks for 8 foils</a:t>
            </a:r>
            <a:endParaRPr lang="en-US" sz="2000" dirty="0" smtClean="0">
              <a:latin typeface="Comic Sans MS" panose="030F0702030302020204" pitchFamily="66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omic Sans MS" panose="030F0702030302020204" pitchFamily="66" charset="0"/>
              </a:rPr>
              <a:t>DLC foil gluing			</a:t>
            </a:r>
            <a:r>
              <a:rPr lang="en-US" sz="20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 2 weeks for 8 detectors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Mesh stretching			 2 weeks for 10 frames</a:t>
            </a:r>
            <a:endParaRPr lang="en-US" sz="2000" dirty="0" smtClean="0">
              <a:latin typeface="Comic Sans MS" panose="030F0702030302020204" pitchFamily="66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omic Sans MS" panose="030F0702030302020204" pitchFamily="66" charset="0"/>
              </a:rPr>
              <a:t>Bulk </a:t>
            </a:r>
            <a:r>
              <a:rPr lang="en-US" sz="2000" dirty="0" err="1" smtClean="0">
                <a:latin typeface="Comic Sans MS" panose="030F0702030302020204" pitchFamily="66" charset="0"/>
              </a:rPr>
              <a:t>Micromegas</a:t>
            </a:r>
            <a:r>
              <a:rPr lang="en-US" sz="2000" dirty="0" smtClean="0">
                <a:latin typeface="Comic Sans MS" panose="030F0702030302020204" pitchFamily="66" charset="0"/>
              </a:rPr>
              <a:t>			</a:t>
            </a:r>
            <a:r>
              <a:rPr lang="en-US" sz="20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 1 detector /week</a:t>
            </a:r>
            <a:endParaRPr lang="en-US" sz="2000" dirty="0" smtClean="0">
              <a:latin typeface="Comic Sans MS" panose="030F0702030302020204" pitchFamily="66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omic Sans MS" panose="030F0702030302020204" pitchFamily="66" charset="0"/>
              </a:rPr>
              <a:t>Connectors Assembly		</a:t>
            </a:r>
            <a:r>
              <a:rPr lang="en-US" sz="20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 8 detectors /week</a:t>
            </a:r>
            <a:endParaRPr lang="en-US" sz="2000" dirty="0" smtClean="0">
              <a:latin typeface="Comic Sans MS" panose="030F0702030302020204" pitchFamily="66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omic Sans MS" panose="030F0702030302020204" pitchFamily="66" charset="0"/>
              </a:rPr>
              <a:t>Detector Finish			</a:t>
            </a:r>
            <a:r>
              <a:rPr lang="en-US" sz="20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 1 detector /week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dirty="0">
              <a:latin typeface="Comic Sans MS" panose="030F0702030302020204" pitchFamily="66" charset="0"/>
              <a:sym typeface="Wingdings" panose="05000000000000000000" pitchFamily="2" charset="2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All these steps can be done in parallel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Resources: </a:t>
            </a:r>
            <a:endParaRPr lang="en-GB" sz="1400" dirty="0">
              <a:latin typeface="Comic Sans MS" panose="030F0702030302020204" pitchFamily="66" charset="0"/>
              <a:sym typeface="Wingdings" panose="05000000000000000000" pitchFamily="2" charset="2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2 staffs + 4 FSUs + </a:t>
            </a:r>
            <a:r>
              <a:rPr lang="en-US" sz="1600" dirty="0" err="1" smtClean="0">
                <a:latin typeface="Comic Sans MS" panose="030F0702030302020204" pitchFamily="66" charset="0"/>
                <a:sym typeface="Wingdings" panose="05000000000000000000" pitchFamily="2" charset="2"/>
              </a:rPr>
              <a:t>Bsputter</a:t>
            </a:r>
            <a:r>
              <a:rPr lang="en-US" sz="16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 + </a:t>
            </a:r>
            <a:r>
              <a:rPr lang="en-US" sz="1600" dirty="0" err="1" smtClean="0">
                <a:latin typeface="Comic Sans MS" panose="030F0702030302020204" pitchFamily="66" charset="0"/>
                <a:sym typeface="Wingdings" panose="05000000000000000000" pitchFamily="2" charset="2"/>
              </a:rPr>
              <a:t>Seritec</a:t>
            </a:r>
            <a:endParaRPr lang="en-US" sz="1600" dirty="0" smtClean="0">
              <a:latin typeface="Comic Sans MS" panose="030F0702030302020204" pitchFamily="66" charset="0"/>
              <a:sym typeface="Wingdings" panose="05000000000000000000" pitchFamily="2" charset="2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Raw Materials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Apical Np in rolls	     easy to procure and we have some stock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Glass epoxy for PCB	     easy to procure and we have some stock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Mesh		     easy to procure and we have some stock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Frames for mesh	</a:t>
            </a:r>
            <a:r>
              <a:rPr lang="en-US" sz="1400" dirty="0">
                <a:latin typeface="Comic Sans MS" panose="030F0702030302020204" pitchFamily="66" charset="0"/>
                <a:sym typeface="Wingdings" panose="05000000000000000000" pitchFamily="2" charset="2"/>
              </a:rPr>
              <a:t> </a:t>
            </a:r>
            <a:r>
              <a:rPr lang="en-US" sz="14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    6 on stock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sz="1400" dirty="0" err="1" smtClean="0">
                <a:latin typeface="Comic Sans MS" panose="030F0702030302020204" pitchFamily="66" charset="0"/>
                <a:sym typeface="Wingdings" panose="05000000000000000000" pitchFamily="2" charset="2"/>
              </a:rPr>
              <a:t>Photoimageable</a:t>
            </a:r>
            <a:r>
              <a:rPr lang="en-US" sz="14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  <a:sym typeface="Wingdings" panose="05000000000000000000" pitchFamily="2" charset="2"/>
              </a:rPr>
              <a:t>coverlay</a:t>
            </a:r>
            <a:r>
              <a:rPr lang="en-US" sz="14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	</a:t>
            </a:r>
            <a:r>
              <a:rPr lang="en-US" sz="1400" dirty="0">
                <a:latin typeface="Comic Sans MS" panose="030F0702030302020204" pitchFamily="66" charset="0"/>
                <a:sym typeface="Wingdings" panose="05000000000000000000" pitchFamily="2" charset="2"/>
              </a:rPr>
              <a:t> </a:t>
            </a:r>
            <a:r>
              <a:rPr lang="en-US" sz="14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    all the quantity needed on stock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Protection covers	     easy to procure at CERN store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32590" y="11769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Comic Sans MS" panose="030F0702030302020204" pitchFamily="66" charset="0"/>
              </a:rPr>
              <a:t>Planning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78794-3EB5-4207-9594-4D3822F44E14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55040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300" y="2764082"/>
            <a:ext cx="8424134" cy="1325563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Thank you for your attention Questions ?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78794-3EB5-4207-9594-4D3822F44E14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4390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PCB production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DLC mapping and selection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DLC foil gluing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Bulk </a:t>
            </a:r>
            <a:r>
              <a:rPr lang="en-US" dirty="0" err="1" smtClean="0">
                <a:latin typeface="Comic Sans MS" panose="030F0702030302020204" pitchFamily="66" charset="0"/>
              </a:rPr>
              <a:t>Micromegas</a:t>
            </a:r>
            <a:endParaRPr lang="en-US" dirty="0" smtClean="0">
              <a:latin typeface="Comic Sans MS" panose="030F0702030302020204" pitchFamily="66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Connectors Assembly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Detector Finish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Comic Sans MS" panose="030F0702030302020204" pitchFamily="66" charset="0"/>
              </a:rPr>
              <a:t>ERAM production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78794-3EB5-4207-9594-4D3822F44E1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87821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611" y="150711"/>
            <a:ext cx="5534939" cy="1325563"/>
          </a:xfrm>
        </p:spPr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PCB production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19" y="1582469"/>
            <a:ext cx="3243196" cy="50475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mic Sans MS" panose="030F0702030302020204" pitchFamily="66" charset="0"/>
              </a:rPr>
              <a:t>-6 Layers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-4 layers core with PTH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-2 outer layers with blind holes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-Solder mask Bottom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-NI/AU plating Bottom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-Inter-pad epoxy filling on Top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-Brown oxide Top</a:t>
            </a:r>
          </a:p>
          <a:p>
            <a:endParaRPr lang="en-US" sz="1600" dirty="0" smtClean="0">
              <a:latin typeface="Comic Sans MS" panose="030F0702030302020204" pitchFamily="66" charset="0"/>
            </a:endParaRPr>
          </a:p>
          <a:p>
            <a:r>
              <a:rPr lang="en-US" sz="1600" dirty="0" smtClean="0">
                <a:latin typeface="Comic Sans MS" panose="030F0702030302020204" pitchFamily="66" charset="0"/>
              </a:rPr>
              <a:t>-</a:t>
            </a:r>
            <a:r>
              <a:rPr lang="en-US" sz="1600" dirty="0">
                <a:latin typeface="Comic Sans MS" panose="030F0702030302020204" pitchFamily="66" charset="0"/>
              </a:rPr>
              <a:t>F</a:t>
            </a:r>
            <a:r>
              <a:rPr lang="en-US" sz="1600" dirty="0" smtClean="0">
                <a:latin typeface="Comic Sans MS" panose="030F0702030302020204" pitchFamily="66" charset="0"/>
              </a:rPr>
              <a:t>inal outer size 419.9 x 339.9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-Thickness: 2.4mm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-Copper layers 35um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-Minimum hole </a:t>
            </a:r>
            <a:r>
              <a:rPr lang="en-US" sz="1600" dirty="0" err="1" smtClean="0">
                <a:latin typeface="Comic Sans MS" panose="030F0702030302020204" pitchFamily="66" charset="0"/>
              </a:rPr>
              <a:t>dia</a:t>
            </a:r>
            <a:r>
              <a:rPr lang="en-US" sz="1600" dirty="0" smtClean="0">
                <a:latin typeface="Comic Sans MS" panose="030F0702030302020204" pitchFamily="66" charset="0"/>
              </a:rPr>
              <a:t>: 0.5mm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-0.12mm line/space mini</a:t>
            </a:r>
          </a:p>
          <a:p>
            <a:endParaRPr lang="en-US" sz="1600" dirty="0">
              <a:latin typeface="Comic Sans MS" panose="030F0702030302020204" pitchFamily="66" charset="0"/>
            </a:endParaRPr>
          </a:p>
          <a:p>
            <a:r>
              <a:rPr lang="en-US" sz="1600" dirty="0" smtClean="0">
                <a:latin typeface="Comic Sans MS" panose="030F0702030302020204" pitchFamily="66" charset="0"/>
              </a:rPr>
              <a:t>-Base material Halogen free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-UL 94V-0 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-TG : 150 </a:t>
            </a:r>
            <a:r>
              <a:rPr lang="en-US" sz="1600" dirty="0" err="1" smtClean="0">
                <a:latin typeface="Comic Sans MS" panose="030F0702030302020204" pitchFamily="66" charset="0"/>
              </a:rPr>
              <a:t>deg</a:t>
            </a:r>
            <a:endParaRPr lang="en-US" sz="1600" dirty="0" smtClean="0">
              <a:latin typeface="Comic Sans MS" panose="030F0702030302020204" pitchFamily="66" charset="0"/>
            </a:endParaRPr>
          </a:p>
          <a:p>
            <a:r>
              <a:rPr lang="en-US" sz="1600" dirty="0" smtClean="0">
                <a:latin typeface="Comic Sans MS" panose="030F0702030302020204" pitchFamily="66" charset="0"/>
              </a:rPr>
              <a:t>-TD: 288 </a:t>
            </a:r>
            <a:r>
              <a:rPr lang="en-US" sz="1600" dirty="0" err="1" smtClean="0">
                <a:latin typeface="Comic Sans MS" panose="030F0702030302020204" pitchFamily="66" charset="0"/>
              </a:rPr>
              <a:t>deg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 </a:t>
            </a:r>
            <a:r>
              <a:rPr lang="en-US" sz="1600" dirty="0" smtClean="0">
                <a:latin typeface="Comic Sans MS" panose="030F0702030302020204" pitchFamily="66" charset="0"/>
              </a:rPr>
              <a:t>35 min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-IPC–A-600 Class 3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9061" y="1582469"/>
            <a:ext cx="4092686" cy="230213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1069" y="4096994"/>
            <a:ext cx="4092687" cy="23021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5355" y="4096994"/>
            <a:ext cx="4066392" cy="22873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1069" y="1582469"/>
            <a:ext cx="4092687" cy="230213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660877" y="4285228"/>
            <a:ext cx="56124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TOP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9617847" y="1874874"/>
            <a:ext cx="56797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BOT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113158" y="1874874"/>
            <a:ext cx="114743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BOT detail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113158" y="4276957"/>
            <a:ext cx="114069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TOP detail</a:t>
            </a:r>
            <a:endParaRPr lang="en-GB" dirty="0"/>
          </a:p>
        </p:txBody>
      </p:sp>
      <p:grpSp>
        <p:nvGrpSpPr>
          <p:cNvPr id="26" name="Group 25"/>
          <p:cNvGrpSpPr/>
          <p:nvPr/>
        </p:nvGrpSpPr>
        <p:grpSpPr>
          <a:xfrm>
            <a:off x="6932855" y="196999"/>
            <a:ext cx="1721224" cy="1113552"/>
            <a:chOff x="6422315" y="322729"/>
            <a:chExt cx="1721224" cy="1113552"/>
          </a:xfrm>
        </p:grpSpPr>
        <p:sp>
          <p:nvSpPr>
            <p:cNvPr id="12" name="Rectangle 11"/>
            <p:cNvSpPr/>
            <p:nvPr/>
          </p:nvSpPr>
          <p:spPr>
            <a:xfrm>
              <a:off x="6422315" y="322729"/>
              <a:ext cx="1721224" cy="5378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422315" y="531653"/>
              <a:ext cx="1721224" cy="5378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422315" y="743903"/>
              <a:ext cx="1721224" cy="5378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422315" y="956153"/>
              <a:ext cx="1721224" cy="5378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422315" y="1168403"/>
              <a:ext cx="1721224" cy="5378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422315" y="1382492"/>
              <a:ext cx="1721224" cy="5378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422315" y="389021"/>
              <a:ext cx="1721224" cy="142493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422315" y="596990"/>
              <a:ext cx="1721224" cy="142493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422315" y="804757"/>
              <a:ext cx="1721224" cy="142493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422315" y="1017146"/>
              <a:ext cx="1721224" cy="142493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422315" y="1230956"/>
              <a:ext cx="1721224" cy="142493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705600" y="1195297"/>
              <a:ext cx="125730" cy="21408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705600" y="349623"/>
              <a:ext cx="125730" cy="21408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361704" y="561191"/>
              <a:ext cx="125730" cy="629772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7" name="Picture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0877" y="223893"/>
            <a:ext cx="1925143" cy="1082893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5825130" y="529576"/>
            <a:ext cx="1156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Stack-up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78794-3EB5-4207-9594-4D3822F44E1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57957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158" y="34993"/>
            <a:ext cx="10515600" cy="1325563"/>
          </a:xfrm>
        </p:spPr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DLC mapping &amp; selection</a:t>
            </a:r>
            <a:endParaRPr lang="en-GB" dirty="0">
              <a:latin typeface="Comic Sans MS" panose="030F0702030302020204" pitchFamily="66" charset="0"/>
            </a:endParaRPr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729955"/>
              </p:ext>
            </p:extLst>
          </p:nvPr>
        </p:nvGraphicFramePr>
        <p:xfrm>
          <a:off x="8001001" y="2555405"/>
          <a:ext cx="3597442" cy="18262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2" descr="D:\ochi\Pictures\work13\P10408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8993" y="2577113"/>
            <a:ext cx="1335734" cy="1781769"/>
          </a:xfrm>
          <a:prstGeom prst="rect">
            <a:avLst/>
          </a:prstGeom>
          <a:noFill/>
        </p:spPr>
      </p:pic>
      <p:pic>
        <p:nvPicPr>
          <p:cNvPr id="5" name="Content Placeholder 8"/>
          <p:cNvPicPr>
            <a:picLocks noChangeAspect="1"/>
          </p:cNvPicPr>
          <p:nvPr/>
        </p:nvPicPr>
        <p:blipFill rotWithShape="1">
          <a:blip r:embed="rId4"/>
          <a:srcRect l="21084" t="13657" r="29607" b="6318"/>
          <a:stretch/>
        </p:blipFill>
        <p:spPr>
          <a:xfrm>
            <a:off x="3346794" y="1357326"/>
            <a:ext cx="1088713" cy="132514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6794" y="2907265"/>
            <a:ext cx="1088713" cy="1451617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668993" y="1251550"/>
            <a:ext cx="1496692" cy="1171521"/>
            <a:chOff x="3534508" y="1905766"/>
            <a:chExt cx="4465614" cy="3273482"/>
          </a:xfrm>
        </p:grpSpPr>
        <p:grpSp>
          <p:nvGrpSpPr>
            <p:cNvPr id="10" name="Group 9"/>
            <p:cNvGrpSpPr/>
            <p:nvPr/>
          </p:nvGrpSpPr>
          <p:grpSpPr>
            <a:xfrm>
              <a:off x="3534508" y="1905766"/>
              <a:ext cx="4465614" cy="3259030"/>
              <a:chOff x="3328043" y="1029615"/>
              <a:chExt cx="5402719" cy="3173108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732" b="21454"/>
              <a:stretch/>
            </p:blipFill>
            <p:spPr>
              <a:xfrm>
                <a:off x="3328043" y="1029615"/>
                <a:ext cx="5402719" cy="3173108"/>
              </a:xfrm>
              <a:prstGeom prst="rect">
                <a:avLst/>
              </a:prstGeom>
            </p:spPr>
          </p:pic>
          <p:sp>
            <p:nvSpPr>
              <p:cNvPr id="13" name="TextBox 12"/>
              <p:cNvSpPr txBox="1"/>
              <p:nvPr/>
            </p:nvSpPr>
            <p:spPr>
              <a:xfrm>
                <a:off x="3553395" y="3875935"/>
                <a:ext cx="930682" cy="1692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GB" sz="500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7219059" y="3875935"/>
                <a:ext cx="930682" cy="1692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GB" sz="500" dirty="0"/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7694553" y="3790047"/>
              <a:ext cx="305569" cy="138920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GB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459024" y="4704854"/>
            <a:ext cx="231185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u="sng" dirty="0" smtClean="0">
                <a:latin typeface="Comic Sans MS" panose="030F0702030302020204" pitchFamily="66" charset="0"/>
              </a:rPr>
              <a:t>DLC deposition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-APICAL-NP PI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-REPIC (Japan)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-4m2/batch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-8 weeks for 7 foils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-10Weeks for 70 foils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-Target 500K +/-150K</a:t>
            </a:r>
            <a:endParaRPr lang="en-GB" sz="1600" dirty="0">
              <a:latin typeface="Comic Sans MS" panose="030F0702030302020204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13158" y="4704854"/>
            <a:ext cx="16081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u="sng" dirty="0" smtClean="0">
                <a:latin typeface="Comic Sans MS" panose="030F0702030302020204" pitchFamily="66" charset="0"/>
              </a:rPr>
              <a:t>DLC test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-Ohms/square </a:t>
            </a:r>
            <a:endParaRPr lang="en-GB" sz="1600" dirty="0">
              <a:latin typeface="Comic Sans MS" panose="030F0702030302020204" pitchFamily="66" charset="0"/>
            </a:endParaRPr>
          </a:p>
        </p:txBody>
      </p:sp>
      <p:pic>
        <p:nvPicPr>
          <p:cNvPr id="17" name="Image 2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404281" y="2941259"/>
            <a:ext cx="1451616" cy="1383631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TextBox 17"/>
          <p:cNvSpPr txBox="1"/>
          <p:nvPr/>
        </p:nvSpPr>
        <p:spPr>
          <a:xfrm>
            <a:off x="5089357" y="4704854"/>
            <a:ext cx="2276585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u="sng" dirty="0" smtClean="0">
                <a:latin typeface="Comic Sans MS" panose="030F0702030302020204" pitchFamily="66" charset="0"/>
              </a:rPr>
              <a:t>DLC thermal tuning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latin typeface="Comic Sans MS" panose="030F0702030302020204" pitchFamily="66" charset="0"/>
              </a:rPr>
              <a:t>In air divide by :</a:t>
            </a:r>
          </a:p>
          <a:p>
            <a:pPr marL="742950" lvl="1" indent="-285750">
              <a:buFontTx/>
              <a:buChar char="-"/>
            </a:pPr>
            <a:r>
              <a:rPr lang="en-US" sz="1600" dirty="0" smtClean="0">
                <a:latin typeface="Comic Sans MS" panose="030F0702030302020204" pitchFamily="66" charset="0"/>
              </a:rPr>
              <a:t>2.1 at 160deg</a:t>
            </a:r>
          </a:p>
          <a:p>
            <a:pPr marL="742950" lvl="1" indent="-285750">
              <a:buFontTx/>
              <a:buChar char="-"/>
            </a:pPr>
            <a:r>
              <a:rPr lang="en-US" sz="1600" dirty="0" smtClean="0">
                <a:latin typeface="Comic Sans MS" panose="030F0702030302020204" pitchFamily="66" charset="0"/>
              </a:rPr>
              <a:t>2.3 </a:t>
            </a:r>
            <a:r>
              <a:rPr lang="en-US" sz="1600" dirty="0">
                <a:latin typeface="Comic Sans MS" panose="030F0702030302020204" pitchFamily="66" charset="0"/>
              </a:rPr>
              <a:t>at </a:t>
            </a:r>
            <a:r>
              <a:rPr lang="en-US" sz="1600" dirty="0" smtClean="0">
                <a:latin typeface="Comic Sans MS" panose="030F0702030302020204" pitchFamily="66" charset="0"/>
              </a:rPr>
              <a:t>190deg</a:t>
            </a:r>
            <a:endParaRPr lang="en-US" sz="1600" dirty="0">
              <a:latin typeface="Comic Sans MS" panose="030F0702030302020204" pitchFamily="66" charset="0"/>
            </a:endParaRPr>
          </a:p>
          <a:p>
            <a:pPr marL="742950" lvl="1" indent="-285750">
              <a:buFontTx/>
              <a:buChar char="-"/>
            </a:pPr>
            <a:r>
              <a:rPr lang="en-US" sz="1600" dirty="0" smtClean="0">
                <a:latin typeface="Comic Sans MS" panose="030F0702030302020204" pitchFamily="66" charset="0"/>
              </a:rPr>
              <a:t>2.7 </a:t>
            </a:r>
            <a:r>
              <a:rPr lang="en-US" sz="1600" dirty="0">
                <a:latin typeface="Comic Sans MS" panose="030F0702030302020204" pitchFamily="66" charset="0"/>
              </a:rPr>
              <a:t>at </a:t>
            </a:r>
            <a:r>
              <a:rPr lang="en-US" sz="1600" dirty="0" smtClean="0">
                <a:latin typeface="Comic Sans MS" panose="030F0702030302020204" pitchFamily="66" charset="0"/>
              </a:rPr>
              <a:t>220deg</a:t>
            </a:r>
            <a:endParaRPr lang="en-US" sz="1600" dirty="0">
              <a:latin typeface="Comic Sans MS" panose="030F0702030302020204" pitchFamily="66" charset="0"/>
            </a:endParaRPr>
          </a:p>
          <a:p>
            <a:pPr marL="742950" lvl="1" indent="-285750">
              <a:buFontTx/>
              <a:buChar char="-"/>
            </a:pPr>
            <a:r>
              <a:rPr lang="en-US" sz="1600" dirty="0" smtClean="0">
                <a:latin typeface="Comic Sans MS" panose="030F0702030302020204" pitchFamily="66" charset="0"/>
              </a:rPr>
              <a:t>2.5 </a:t>
            </a:r>
            <a:r>
              <a:rPr lang="en-US" sz="1600" dirty="0">
                <a:latin typeface="Comic Sans MS" panose="030F0702030302020204" pitchFamily="66" charset="0"/>
              </a:rPr>
              <a:t>at </a:t>
            </a:r>
            <a:r>
              <a:rPr lang="en-US" sz="1600" dirty="0" smtClean="0">
                <a:latin typeface="Comic Sans MS" panose="030F0702030302020204" pitchFamily="66" charset="0"/>
              </a:rPr>
              <a:t>250deg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latin typeface="Comic Sans MS" panose="030F0702030302020204" pitchFamily="66" charset="0"/>
              </a:rPr>
              <a:t>In Vacuum</a:t>
            </a:r>
          </a:p>
          <a:p>
            <a:pPr marL="742950" lvl="1" indent="-285750">
              <a:buFontTx/>
              <a:buChar char="-"/>
            </a:pPr>
            <a:r>
              <a:rPr lang="en-US" sz="1600" dirty="0" smtClean="0">
                <a:latin typeface="Comic Sans MS" panose="030F0702030302020204" pitchFamily="66" charset="0"/>
              </a:rPr>
              <a:t>1.8 at 180deg</a:t>
            </a:r>
            <a:endParaRPr lang="en-US" sz="1600" dirty="0">
              <a:latin typeface="Comic Sans MS" panose="030F0702030302020204" pitchFamily="66" charset="0"/>
            </a:endParaRPr>
          </a:p>
          <a:p>
            <a:pPr marL="742950" lvl="1" indent="-285750">
              <a:buFontTx/>
              <a:buChar char="-"/>
            </a:pPr>
            <a:endParaRPr lang="en-US" sz="1600" dirty="0" smtClean="0">
              <a:latin typeface="Comic Sans MS" panose="030F0702030302020204" pitchFamily="66" charset="0"/>
            </a:endParaRPr>
          </a:p>
          <a:p>
            <a:endParaRPr lang="en-GB" sz="1600" dirty="0">
              <a:latin typeface="Comic Sans MS" panose="030F0702030302020204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726453" y="4704854"/>
            <a:ext cx="22188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u="sng" dirty="0" smtClean="0">
                <a:latin typeface="Comic Sans MS" panose="030F0702030302020204" pitchFamily="66" charset="0"/>
              </a:rPr>
              <a:t>Final DLC mapping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-Target 200K +/-60K</a:t>
            </a:r>
            <a:endParaRPr lang="en-GB" sz="1600" dirty="0">
              <a:latin typeface="Comic Sans MS" panose="030F0702030302020204" pitchFamily="66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78794-3EB5-4207-9594-4D3822F44E1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8634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AFFE-9915-4141-8F16-2160B8C26952}" type="slidenum">
              <a:rPr lang="en-GB" smtClean="0"/>
              <a:t>6</a:t>
            </a:fld>
            <a:endParaRPr lang="en-GB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/>
          </p:nvPr>
        </p:nvGraphicFramePr>
        <p:xfrm>
          <a:off x="362824" y="620874"/>
          <a:ext cx="10990976" cy="5416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292081" y="6036906"/>
            <a:ext cx="3845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570 k to 1270 k   </a:t>
            </a:r>
            <a:r>
              <a:rPr lang="en-US" dirty="0" smtClean="0">
                <a:sym typeface="Wingdings" panose="05000000000000000000" pitchFamily="2" charset="2"/>
              </a:rPr>
              <a:t> center value  920K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9468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AFFE-9915-4141-8F16-2160B8C26952}" type="slidenum">
              <a:rPr lang="en-GB" smtClean="0"/>
              <a:t>7</a:t>
            </a:fld>
            <a:endParaRPr lang="en-GB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/>
          </p:nvPr>
        </p:nvGraphicFramePr>
        <p:xfrm>
          <a:off x="399661" y="1116498"/>
          <a:ext cx="11263604" cy="4677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125755" y="5890664"/>
            <a:ext cx="6090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330 k to 550 k  </a:t>
            </a:r>
            <a:r>
              <a:rPr lang="en-US" dirty="0" smtClean="0">
                <a:sym typeface="Wingdings" panose="05000000000000000000" pitchFamily="2" charset="2"/>
              </a:rPr>
              <a:t> center value 440 k  value  divided by 2.09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3476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AFFE-9915-4141-8F16-2160B8C26952}" type="slidenum">
              <a:rPr lang="en-GB" smtClean="0"/>
              <a:t>8</a:t>
            </a:fld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483636" y="771265"/>
          <a:ext cx="11067661" cy="47337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187952" y="5746039"/>
            <a:ext cx="5911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270 k to 550 k  </a:t>
            </a:r>
            <a:r>
              <a:rPr lang="en-US" dirty="0" smtClean="0">
                <a:sym typeface="Wingdings" panose="05000000000000000000" pitchFamily="2" charset="2"/>
              </a:rPr>
              <a:t> center value 410 k   value divided by 2.3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00224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AFFE-9915-4141-8F16-2160B8C26952}" type="slidenum">
              <a:rPr lang="en-GB" smtClean="0"/>
              <a:t>9</a:t>
            </a:fld>
            <a:endParaRPr lang="en-GB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362338" y="901894"/>
          <a:ext cx="11188959" cy="4584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415004" y="5837729"/>
            <a:ext cx="5753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230 k to 440 k </a:t>
            </a:r>
            <a:r>
              <a:rPr lang="en-US" dirty="0" smtClean="0">
                <a:sym typeface="Wingdings" panose="05000000000000000000" pitchFamily="2" charset="2"/>
              </a:rPr>
              <a:t> center value 335 k  value divided by 2.7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99140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</TotalTime>
  <Words>850</Words>
  <Application>Microsoft Office PowerPoint</Application>
  <PresentationFormat>Widescreen</PresentationFormat>
  <Paragraphs>215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Comic Sans MS</vt:lpstr>
      <vt:lpstr>Wingdings</vt:lpstr>
      <vt:lpstr>Office Theme</vt:lpstr>
      <vt:lpstr> ERAM detector production</vt:lpstr>
      <vt:lpstr>Outline</vt:lpstr>
      <vt:lpstr>PowerPoint Presentation</vt:lpstr>
      <vt:lpstr>PCB production</vt:lpstr>
      <vt:lpstr>DLC mapping &amp; selection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DLC foil gluing</vt:lpstr>
      <vt:lpstr>BULK Micromegas</vt:lpstr>
      <vt:lpstr>Connector Assembly</vt:lpstr>
      <vt:lpstr>Detector Finishing</vt:lpstr>
      <vt:lpstr>PowerPoint Presentation</vt:lpstr>
      <vt:lpstr>PowerPoint Presentation</vt:lpstr>
      <vt:lpstr>PCB flow chart &amp; stack up</vt:lpstr>
      <vt:lpstr>PCB + DLC flow chart &amp; stack up</vt:lpstr>
      <vt:lpstr>BULK flow chart</vt:lpstr>
      <vt:lpstr>PowerPoint Presentation</vt:lpstr>
      <vt:lpstr>Thank you for your attention Questions ?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Rui De Oliveira</dc:creator>
  <cp:lastModifiedBy>Rui De Oliveira</cp:lastModifiedBy>
  <cp:revision>221</cp:revision>
  <dcterms:created xsi:type="dcterms:W3CDTF">2020-11-09T11:07:28Z</dcterms:created>
  <dcterms:modified xsi:type="dcterms:W3CDTF">2020-11-12T07:06:15Z</dcterms:modified>
</cp:coreProperties>
</file>