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5"/>
  </p:notesMasterIdLst>
  <p:handoutMasterIdLst>
    <p:handoutMasterId r:id="rId46"/>
  </p:handoutMasterIdLst>
  <p:sldIdLst>
    <p:sldId id="263" r:id="rId5"/>
    <p:sldId id="267" r:id="rId6"/>
    <p:sldId id="270" r:id="rId7"/>
    <p:sldId id="299" r:id="rId8"/>
    <p:sldId id="273" r:id="rId9"/>
    <p:sldId id="274" r:id="rId10"/>
    <p:sldId id="275" r:id="rId11"/>
    <p:sldId id="300" r:id="rId12"/>
    <p:sldId id="303" r:id="rId13"/>
    <p:sldId id="304" r:id="rId14"/>
    <p:sldId id="302" r:id="rId15"/>
    <p:sldId id="277" r:id="rId16"/>
    <p:sldId id="305" r:id="rId17"/>
    <p:sldId id="278" r:id="rId18"/>
    <p:sldId id="279" r:id="rId19"/>
    <p:sldId id="306" r:id="rId20"/>
    <p:sldId id="280" r:id="rId21"/>
    <p:sldId id="282" r:id="rId22"/>
    <p:sldId id="284" r:id="rId23"/>
    <p:sldId id="285" r:id="rId24"/>
    <p:sldId id="286" r:id="rId25"/>
    <p:sldId id="290" r:id="rId26"/>
    <p:sldId id="291" r:id="rId27"/>
    <p:sldId id="292" r:id="rId28"/>
    <p:sldId id="296" r:id="rId29"/>
    <p:sldId id="307" r:id="rId30"/>
    <p:sldId id="297" r:id="rId31"/>
    <p:sldId id="308" r:id="rId32"/>
    <p:sldId id="298" r:id="rId33"/>
    <p:sldId id="310" r:id="rId34"/>
    <p:sldId id="309" r:id="rId35"/>
    <p:sldId id="258" r:id="rId36"/>
    <p:sldId id="266" r:id="rId37"/>
    <p:sldId id="295" r:id="rId38"/>
    <p:sldId id="281" r:id="rId39"/>
    <p:sldId id="283" r:id="rId40"/>
    <p:sldId id="287" r:id="rId41"/>
    <p:sldId id="288" r:id="rId42"/>
    <p:sldId id="289" r:id="rId43"/>
    <p:sldId id="293" r:id="rId4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0"/>
  </p:normalViewPr>
  <p:slideViewPr>
    <p:cSldViewPr snapToObjects="1" showGuides="1">
      <p:cViewPr varScale="1">
        <p:scale>
          <a:sx n="141" d="100"/>
          <a:sy n="141" d="100"/>
        </p:scale>
        <p:origin x="660" y="11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-260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073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867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88354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4174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38880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252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586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1492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23428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94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593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4330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734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6354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837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963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385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73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665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180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1" name="Grupo 10"/>
          <p:cNvGrpSpPr/>
          <p:nvPr userDrawn="1"/>
        </p:nvGrpSpPr>
        <p:grpSpPr>
          <a:xfrm>
            <a:off x="107504" y="4424364"/>
            <a:ext cx="1158226" cy="653733"/>
            <a:chOff x="107504" y="4424364"/>
            <a:chExt cx="1158226" cy="653733"/>
          </a:xfrm>
        </p:grpSpPr>
        <p:pic>
          <p:nvPicPr>
            <p:cNvPr id="13" name="Picture 5" descr="E:\Dropbox\CIEMAT\Keynote Material\ciemat.jpg"/>
            <p:cNvPicPr>
              <a:picLocks noChangeAspect="1" noChangeArrowheads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38"/>
            <a:stretch/>
          </p:blipFill>
          <p:spPr bwMode="auto">
            <a:xfrm>
              <a:off x="107504" y="4424364"/>
              <a:ext cx="1158226" cy="326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Imagen 1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120" y="4747441"/>
              <a:ext cx="1157610" cy="3306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259632" y="4587423"/>
            <a:ext cx="826877" cy="469066"/>
            <a:chOff x="1259632" y="4587423"/>
            <a:chExt cx="826877" cy="469066"/>
          </a:xfrm>
        </p:grpSpPr>
        <p:pic>
          <p:nvPicPr>
            <p:cNvPr id="10" name="Picture 5" descr="E:\Dropbox\CIEMAT\Keynote Material\ciemat.jp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38"/>
            <a:stretch/>
          </p:blipFill>
          <p:spPr bwMode="auto">
            <a:xfrm>
              <a:off x="1259632" y="4587423"/>
              <a:ext cx="826877" cy="232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Imagen 1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4" y="4820303"/>
              <a:ext cx="826875" cy="23618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grpSp>
        <p:nvGrpSpPr>
          <p:cNvPr id="16" name="Grupo 15"/>
          <p:cNvGrpSpPr/>
          <p:nvPr userDrawn="1"/>
        </p:nvGrpSpPr>
        <p:grpSpPr>
          <a:xfrm>
            <a:off x="1259632" y="4587423"/>
            <a:ext cx="826877" cy="469066"/>
            <a:chOff x="1259632" y="4587423"/>
            <a:chExt cx="826877" cy="469066"/>
          </a:xfrm>
        </p:grpSpPr>
        <p:pic>
          <p:nvPicPr>
            <p:cNvPr id="17" name="Picture 5" descr="E:\Dropbox\CIEMAT\Keynote Material\ciemat.jp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38"/>
            <a:stretch/>
          </p:blipFill>
          <p:spPr bwMode="auto">
            <a:xfrm>
              <a:off x="1259632" y="4587423"/>
              <a:ext cx="826877" cy="232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Imagen 1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4" y="4820303"/>
              <a:ext cx="826875" cy="23618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grpSp>
        <p:nvGrpSpPr>
          <p:cNvPr id="12" name="Grupo 11"/>
          <p:cNvGrpSpPr/>
          <p:nvPr userDrawn="1"/>
        </p:nvGrpSpPr>
        <p:grpSpPr>
          <a:xfrm>
            <a:off x="1259632" y="4587423"/>
            <a:ext cx="826877" cy="469066"/>
            <a:chOff x="1259632" y="4587423"/>
            <a:chExt cx="826877" cy="469066"/>
          </a:xfrm>
        </p:grpSpPr>
        <p:pic>
          <p:nvPicPr>
            <p:cNvPr id="13" name="Picture 5" descr="E:\Dropbox\CIEMAT\Keynote Material\ciemat.jp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38"/>
            <a:stretch/>
          </p:blipFill>
          <p:spPr bwMode="auto">
            <a:xfrm>
              <a:off x="1259632" y="4587423"/>
              <a:ext cx="826877" cy="232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Imagen 1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4" y="4820303"/>
              <a:ext cx="826875" cy="23618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grpSp>
        <p:nvGrpSpPr>
          <p:cNvPr id="11" name="Grupo 10"/>
          <p:cNvGrpSpPr/>
          <p:nvPr userDrawn="1"/>
        </p:nvGrpSpPr>
        <p:grpSpPr>
          <a:xfrm>
            <a:off x="1259632" y="4587423"/>
            <a:ext cx="826877" cy="469066"/>
            <a:chOff x="1259632" y="4587423"/>
            <a:chExt cx="826877" cy="469066"/>
          </a:xfrm>
        </p:grpSpPr>
        <p:pic>
          <p:nvPicPr>
            <p:cNvPr id="12" name="Picture 5" descr="E:\Dropbox\CIEMAT\Keynote Material\ciemat.jp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38"/>
            <a:stretch/>
          </p:blipFill>
          <p:spPr bwMode="auto">
            <a:xfrm>
              <a:off x="1259632" y="4587423"/>
              <a:ext cx="826877" cy="232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Imagen 1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4" y="4820303"/>
              <a:ext cx="826875" cy="23618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grpSp>
        <p:nvGrpSpPr>
          <p:cNvPr id="14" name="Grupo 13"/>
          <p:cNvGrpSpPr/>
          <p:nvPr userDrawn="1"/>
        </p:nvGrpSpPr>
        <p:grpSpPr>
          <a:xfrm>
            <a:off x="1259632" y="4587423"/>
            <a:ext cx="826877" cy="469066"/>
            <a:chOff x="1259632" y="4587423"/>
            <a:chExt cx="826877" cy="469066"/>
          </a:xfrm>
        </p:grpSpPr>
        <p:pic>
          <p:nvPicPr>
            <p:cNvPr id="15" name="Picture 5" descr="E:\Dropbox\CIEMAT\Keynote Material\ciemat.jp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38"/>
            <a:stretch/>
          </p:blipFill>
          <p:spPr bwMode="auto">
            <a:xfrm>
              <a:off x="1259632" y="4587423"/>
              <a:ext cx="826877" cy="232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Imagen 15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4" y="4820303"/>
              <a:ext cx="826875" cy="23618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upo 9"/>
          <p:cNvGrpSpPr/>
          <p:nvPr userDrawn="1"/>
        </p:nvGrpSpPr>
        <p:grpSpPr>
          <a:xfrm>
            <a:off x="107504" y="4611060"/>
            <a:ext cx="826877" cy="469066"/>
            <a:chOff x="1259632" y="4587423"/>
            <a:chExt cx="826877" cy="469066"/>
          </a:xfrm>
        </p:grpSpPr>
        <p:pic>
          <p:nvPicPr>
            <p:cNvPr id="11" name="Picture 5" descr="E:\Dropbox\CIEMAT\Keynote Material\ciemat.jpg"/>
            <p:cNvPicPr>
              <a:picLocks noChangeAspect="1" noChangeArrowheads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38"/>
            <a:stretch/>
          </p:blipFill>
          <p:spPr bwMode="auto">
            <a:xfrm>
              <a:off x="1259632" y="4587423"/>
              <a:ext cx="826877" cy="232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Imagen 11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4" y="4820303"/>
              <a:ext cx="826875" cy="23618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J. A. García Matos – 12th November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Simulation results of the design iteration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J. A. García Matos, F. Toral.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 b="0" i="0" dirty="0" smtClean="0">
                <a:solidFill>
                  <a:schemeClr val="bg2"/>
                </a:solidFill>
              </a:rPr>
              <a:t>12th </a:t>
            </a:r>
            <a:r>
              <a:rPr lang="es-ES" b="0" i="0" dirty="0" err="1" smtClean="0">
                <a:solidFill>
                  <a:schemeClr val="bg2"/>
                </a:solidFill>
              </a:rPr>
              <a:t>November</a:t>
            </a:r>
            <a:r>
              <a:rPr lang="es-ES" b="0" i="0" dirty="0" smtClean="0">
                <a:solidFill>
                  <a:schemeClr val="bg2"/>
                </a:solidFill>
              </a:rPr>
              <a:t> 2020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Torque load </a:t>
            </a:r>
            <a:r>
              <a:rPr lang="es-ES" dirty="0" err="1" smtClean="0"/>
              <a:t>distribution</a:t>
            </a:r>
            <a:r>
              <a:rPr lang="es-ES" dirty="0" smtClean="0"/>
              <a:t> </a:t>
            </a:r>
            <a:r>
              <a:rPr lang="es-ES" dirty="0" err="1" smtClean="0"/>
              <a:t>along</a:t>
            </a:r>
            <a:r>
              <a:rPr lang="es-ES" dirty="0" smtClean="0"/>
              <a:t> Z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5" name="Marcador de contenido 2"/>
          <p:cNvSpPr>
            <a:spLocks noGrp="1"/>
          </p:cNvSpPr>
          <p:nvPr>
            <p:ph idx="1"/>
          </p:nvPr>
        </p:nvSpPr>
        <p:spPr>
          <a:xfrm>
            <a:off x="5806920" y="1347614"/>
            <a:ext cx="2879880" cy="2520280"/>
          </a:xfrm>
        </p:spPr>
        <p:txBody>
          <a:bodyPr>
            <a:noAutofit/>
          </a:bodyPr>
          <a:lstStyle/>
          <a:p>
            <a:pPr algn="just"/>
            <a:r>
              <a:rPr lang="en-GB" sz="1400" dirty="0" smtClean="0"/>
              <a:t>EM Torque is the only load applied to the model (Room temperature is considered)</a:t>
            </a:r>
          </a:p>
          <a:p>
            <a:pPr algn="just"/>
            <a:r>
              <a:rPr lang="en-GB" sz="1400" dirty="0" smtClean="0"/>
              <a:t>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assumption: Coil cables suffer a torque profile like the one obtained at the magnet axis.</a:t>
            </a:r>
          </a:p>
          <a:p>
            <a:pPr algn="just"/>
            <a:r>
              <a:rPr lang="en-GB" sz="1400" dirty="0" smtClean="0"/>
              <a:t>This torque profile is simplified by a polyline so constant torque can be applied at the different dipole sections along Z direction</a:t>
            </a:r>
          </a:p>
          <a:p>
            <a:pPr algn="just"/>
            <a:endParaRPr lang="en-GB" sz="1400" dirty="0" smtClean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740" y="1131590"/>
            <a:ext cx="3675258" cy="148039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7675" y="2614958"/>
            <a:ext cx="3812437" cy="146896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51520" y="1539538"/>
            <a:ext cx="1376804" cy="600164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Present ID</a:t>
            </a:r>
          </a:p>
          <a:p>
            <a:pPr algn="r"/>
            <a:endParaRPr lang="en-GB" sz="1100" b="1" dirty="0" smtClean="0"/>
          </a:p>
          <a:p>
            <a:pPr algn="r"/>
            <a:r>
              <a:rPr lang="en-GB" sz="1100" b="1" dirty="0" smtClean="0"/>
              <a:t>M</a:t>
            </a:r>
            <a:r>
              <a:rPr lang="en-GB" sz="1100" b="1" baseline="-25000" dirty="0" smtClean="0"/>
              <a:t>SS</a:t>
            </a:r>
            <a:r>
              <a:rPr lang="en-GB" sz="1100" b="1" dirty="0" smtClean="0"/>
              <a:t> = 137 </a:t>
            </a:r>
            <a:r>
              <a:rPr lang="en-GB" sz="1100" b="1" dirty="0" err="1"/>
              <a:t>k</a:t>
            </a:r>
            <a:r>
              <a:rPr lang="en-GB" sz="1100" b="1" dirty="0" err="1" smtClean="0"/>
              <a:t>Nm</a:t>
            </a:r>
            <a:r>
              <a:rPr lang="en-GB" sz="1100" b="1" dirty="0" smtClean="0"/>
              <a:t>/m</a:t>
            </a:r>
            <a:endParaRPr lang="en-GB" sz="1100" b="1" dirty="0"/>
          </a:p>
        </p:txBody>
      </p:sp>
      <p:sp>
        <p:nvSpPr>
          <p:cNvPr id="10" name="Rectángulo 9"/>
          <p:cNvSpPr/>
          <p:nvPr/>
        </p:nvSpPr>
        <p:spPr>
          <a:xfrm>
            <a:off x="251520" y="3003798"/>
            <a:ext cx="1376804" cy="600164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Shorter ID</a:t>
            </a:r>
          </a:p>
          <a:p>
            <a:pPr algn="r"/>
            <a:endParaRPr lang="en-GB" sz="1100" b="1" dirty="0" smtClean="0"/>
          </a:p>
          <a:p>
            <a:pPr algn="r"/>
            <a:r>
              <a:rPr lang="en-GB" sz="1100" b="1" dirty="0" smtClean="0"/>
              <a:t>M</a:t>
            </a:r>
            <a:r>
              <a:rPr lang="en-GB" sz="1100" b="1" baseline="-25000" dirty="0" smtClean="0"/>
              <a:t>SS</a:t>
            </a:r>
            <a:r>
              <a:rPr lang="en-GB" sz="1100" b="1" dirty="0" smtClean="0"/>
              <a:t> = 151 </a:t>
            </a:r>
            <a:r>
              <a:rPr lang="en-GB" sz="1100" b="1" dirty="0" err="1"/>
              <a:t>k</a:t>
            </a:r>
            <a:r>
              <a:rPr lang="en-GB" sz="1100" b="1" dirty="0" err="1" smtClean="0"/>
              <a:t>Nm</a:t>
            </a:r>
            <a:r>
              <a:rPr lang="en-GB" sz="1100" b="1" dirty="0" smtClean="0"/>
              <a:t>/m</a:t>
            </a:r>
            <a:endParaRPr lang="en-GB" sz="1100" b="1" dirty="0"/>
          </a:p>
        </p:txBody>
      </p:sp>
      <p:cxnSp>
        <p:nvCxnSpPr>
          <p:cNvPr id="11" name="Conector recto 10"/>
          <p:cNvCxnSpPr/>
          <p:nvPr/>
        </p:nvCxnSpPr>
        <p:spPr>
          <a:xfrm>
            <a:off x="2152756" y="1063300"/>
            <a:ext cx="0" cy="309932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ángulo 12"/>
          <p:cNvSpPr/>
          <p:nvPr/>
        </p:nvSpPr>
        <p:spPr>
          <a:xfrm>
            <a:off x="1941128" y="79127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410</a:t>
            </a:r>
            <a:endParaRPr lang="en-GB" sz="1100" b="1" dirty="0"/>
          </a:p>
        </p:txBody>
      </p:sp>
      <p:sp>
        <p:nvSpPr>
          <p:cNvPr id="14" name="Rectángulo 13"/>
          <p:cNvSpPr/>
          <p:nvPr/>
        </p:nvSpPr>
        <p:spPr>
          <a:xfrm>
            <a:off x="1767675" y="4148675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410</a:t>
            </a:r>
            <a:endParaRPr lang="en-GB" sz="1100" b="1" dirty="0"/>
          </a:p>
        </p:txBody>
      </p:sp>
      <p:cxnSp>
        <p:nvCxnSpPr>
          <p:cNvPr id="16" name="Conector recto 15"/>
          <p:cNvCxnSpPr/>
          <p:nvPr/>
        </p:nvCxnSpPr>
        <p:spPr>
          <a:xfrm>
            <a:off x="2973310" y="1065297"/>
            <a:ext cx="0" cy="1404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2223710" y="2690742"/>
            <a:ext cx="0" cy="1476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2129005" y="4148675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413</a:t>
            </a:r>
            <a:endParaRPr lang="en-GB" sz="1100" b="1" dirty="0"/>
          </a:p>
        </p:txBody>
      </p:sp>
      <p:cxnSp>
        <p:nvCxnSpPr>
          <p:cNvPr id="25" name="Conector recto 24"/>
          <p:cNvCxnSpPr/>
          <p:nvPr/>
        </p:nvCxnSpPr>
        <p:spPr>
          <a:xfrm>
            <a:off x="4197446" y="1066839"/>
            <a:ext cx="0" cy="1404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>
            <a:off x="4745044" y="2694440"/>
            <a:ext cx="0" cy="1476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3455595" y="2694557"/>
            <a:ext cx="0" cy="1476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3240133" y="414661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511</a:t>
            </a:r>
            <a:endParaRPr lang="en-GB" sz="1100" b="1" dirty="0"/>
          </a:p>
        </p:txBody>
      </p:sp>
      <p:sp>
        <p:nvSpPr>
          <p:cNvPr id="29" name="Rectángulo 28"/>
          <p:cNvSpPr/>
          <p:nvPr/>
        </p:nvSpPr>
        <p:spPr>
          <a:xfrm>
            <a:off x="4537251" y="4146049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612</a:t>
            </a:r>
            <a:endParaRPr lang="en-GB" sz="1100" b="1" dirty="0"/>
          </a:p>
        </p:txBody>
      </p:sp>
      <p:sp>
        <p:nvSpPr>
          <p:cNvPr id="30" name="Rectángulo 29"/>
          <p:cNvSpPr/>
          <p:nvPr/>
        </p:nvSpPr>
        <p:spPr>
          <a:xfrm>
            <a:off x="2758822" y="79127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473</a:t>
            </a:r>
            <a:endParaRPr lang="en-GB" sz="1100" b="1" dirty="0"/>
          </a:p>
        </p:txBody>
      </p:sp>
      <p:sp>
        <p:nvSpPr>
          <p:cNvPr id="31" name="Rectángulo 30"/>
          <p:cNvSpPr/>
          <p:nvPr/>
        </p:nvSpPr>
        <p:spPr>
          <a:xfrm>
            <a:off x="3995936" y="79127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570</a:t>
            </a:r>
            <a:endParaRPr lang="en-GB" sz="1100" b="1" dirty="0"/>
          </a:p>
        </p:txBody>
      </p:sp>
      <p:sp>
        <p:nvSpPr>
          <p:cNvPr id="32" name="Rectángulo 31"/>
          <p:cNvSpPr/>
          <p:nvPr/>
        </p:nvSpPr>
        <p:spPr>
          <a:xfrm>
            <a:off x="5300873" y="79127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671</a:t>
            </a:r>
            <a:endParaRPr lang="en-GB" sz="1100" b="1" dirty="0"/>
          </a:p>
        </p:txBody>
      </p:sp>
      <p:cxnSp>
        <p:nvCxnSpPr>
          <p:cNvPr id="33" name="Conector recto 32"/>
          <p:cNvCxnSpPr/>
          <p:nvPr/>
        </p:nvCxnSpPr>
        <p:spPr>
          <a:xfrm>
            <a:off x="5494152" y="1063300"/>
            <a:ext cx="0" cy="1404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343024" y="920866"/>
            <a:ext cx="1492672" cy="276999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2"/>
                </a:solidFill>
              </a:rPr>
              <a:t>Straight Section </a:t>
            </a:r>
            <a:endParaRPr lang="en-GB" sz="1200" b="1" dirty="0">
              <a:solidFill>
                <a:schemeClr val="bg2"/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80169" y="927972"/>
            <a:ext cx="77862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Cant. SS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3204304" y="937019"/>
            <a:ext cx="8636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Head beg.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4427984" y="937019"/>
            <a:ext cx="8636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Head end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1757072" y="4310091"/>
            <a:ext cx="77862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Cant. SS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2427783" y="4020957"/>
            <a:ext cx="8636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Head beg.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3651463" y="4020957"/>
            <a:ext cx="8636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Head end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12" name="Elipse 11"/>
          <p:cNvSpPr>
            <a:spLocks noChangeAspect="1"/>
          </p:cNvSpPr>
          <p:nvPr/>
        </p:nvSpPr>
        <p:spPr>
          <a:xfrm>
            <a:off x="5433540" y="2411881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Elipse 40"/>
          <p:cNvSpPr>
            <a:spLocks noChangeAspect="1"/>
          </p:cNvSpPr>
          <p:nvPr/>
        </p:nvSpPr>
        <p:spPr>
          <a:xfrm>
            <a:off x="4135860" y="2317585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Elipse 41"/>
          <p:cNvSpPr>
            <a:spLocks noChangeAspect="1"/>
          </p:cNvSpPr>
          <p:nvPr/>
        </p:nvSpPr>
        <p:spPr>
          <a:xfrm>
            <a:off x="2921669" y="1839556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Elipse 42"/>
          <p:cNvSpPr>
            <a:spLocks noChangeAspect="1"/>
          </p:cNvSpPr>
          <p:nvPr/>
        </p:nvSpPr>
        <p:spPr>
          <a:xfrm>
            <a:off x="2093765" y="1324589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Elipse 43"/>
          <p:cNvSpPr>
            <a:spLocks noChangeAspect="1"/>
          </p:cNvSpPr>
          <p:nvPr/>
        </p:nvSpPr>
        <p:spPr>
          <a:xfrm>
            <a:off x="2101022" y="2638988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Elipse 44"/>
          <p:cNvSpPr>
            <a:spLocks noChangeAspect="1"/>
          </p:cNvSpPr>
          <p:nvPr/>
        </p:nvSpPr>
        <p:spPr>
          <a:xfrm>
            <a:off x="2168629" y="2682455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Elipse 45"/>
          <p:cNvSpPr>
            <a:spLocks noChangeAspect="1"/>
          </p:cNvSpPr>
          <p:nvPr/>
        </p:nvSpPr>
        <p:spPr>
          <a:xfrm>
            <a:off x="3405920" y="3381999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Elipse 46"/>
          <p:cNvSpPr>
            <a:spLocks noChangeAspect="1"/>
          </p:cNvSpPr>
          <p:nvPr/>
        </p:nvSpPr>
        <p:spPr>
          <a:xfrm>
            <a:off x="4698307" y="3571733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ángulo 47"/>
          <p:cNvSpPr/>
          <p:nvPr/>
        </p:nvSpPr>
        <p:spPr>
          <a:xfrm>
            <a:off x="4806294" y="3526720"/>
            <a:ext cx="687857" cy="24521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GB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Torque load </a:t>
            </a:r>
            <a:r>
              <a:rPr lang="es-ES" dirty="0" err="1" smtClean="0"/>
              <a:t>distribution</a:t>
            </a:r>
            <a:r>
              <a:rPr lang="es-ES" dirty="0" smtClean="0"/>
              <a:t> </a:t>
            </a:r>
            <a:r>
              <a:rPr lang="es-ES" dirty="0" err="1" smtClean="0"/>
              <a:t>along</a:t>
            </a:r>
            <a:r>
              <a:rPr lang="es-ES" dirty="0" smtClean="0"/>
              <a:t> Z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5" name="Marcador de contenido 2"/>
          <p:cNvSpPr>
            <a:spLocks noGrp="1"/>
          </p:cNvSpPr>
          <p:nvPr>
            <p:ph idx="1"/>
          </p:nvPr>
        </p:nvSpPr>
        <p:spPr>
          <a:xfrm>
            <a:off x="5806920" y="1347614"/>
            <a:ext cx="2879880" cy="2520280"/>
          </a:xfrm>
        </p:spPr>
        <p:txBody>
          <a:bodyPr>
            <a:noAutofit/>
          </a:bodyPr>
          <a:lstStyle/>
          <a:p>
            <a:pPr algn="just"/>
            <a:r>
              <a:rPr lang="en-GB" sz="1400" dirty="0" smtClean="0"/>
              <a:t>EM Torque is the only load applied to the model (Room temperature is considered)</a:t>
            </a:r>
          </a:p>
          <a:p>
            <a:pPr algn="just"/>
            <a:r>
              <a:rPr lang="en-GB" sz="1400" dirty="0" smtClean="0"/>
              <a:t>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assumption: Coil cables suffer a torque profile like the one obtained at the magnet axis.</a:t>
            </a:r>
          </a:p>
          <a:p>
            <a:pPr algn="just"/>
            <a:r>
              <a:rPr lang="en-GB" sz="1400" dirty="0" smtClean="0"/>
              <a:t>This torque profile is simplified by a polyline so constant torque can be applied at the different dipole sections along Z direction</a:t>
            </a:r>
          </a:p>
          <a:p>
            <a:pPr algn="just"/>
            <a:endParaRPr lang="en-GB" sz="1400" dirty="0" smtClean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740" y="1131590"/>
            <a:ext cx="3675258" cy="148039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7675" y="2614958"/>
            <a:ext cx="3812437" cy="146896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51520" y="1539538"/>
            <a:ext cx="1376804" cy="600164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Present ID</a:t>
            </a:r>
          </a:p>
          <a:p>
            <a:pPr algn="r"/>
            <a:endParaRPr lang="en-GB" sz="1100" b="1" dirty="0" smtClean="0"/>
          </a:p>
          <a:p>
            <a:pPr algn="r"/>
            <a:r>
              <a:rPr lang="en-GB" sz="1100" b="1" dirty="0" smtClean="0"/>
              <a:t>M</a:t>
            </a:r>
            <a:r>
              <a:rPr lang="en-GB" sz="1100" b="1" baseline="-25000" dirty="0" smtClean="0"/>
              <a:t>SS</a:t>
            </a:r>
            <a:r>
              <a:rPr lang="en-GB" sz="1100" b="1" dirty="0" smtClean="0"/>
              <a:t> = 137 </a:t>
            </a:r>
            <a:r>
              <a:rPr lang="en-GB" sz="1100" b="1" dirty="0" err="1"/>
              <a:t>k</a:t>
            </a:r>
            <a:r>
              <a:rPr lang="en-GB" sz="1100" b="1" dirty="0" err="1" smtClean="0"/>
              <a:t>Nm</a:t>
            </a:r>
            <a:r>
              <a:rPr lang="en-GB" sz="1100" b="1" dirty="0" smtClean="0"/>
              <a:t>/m</a:t>
            </a:r>
            <a:endParaRPr lang="en-GB" sz="1100" b="1" dirty="0"/>
          </a:p>
        </p:txBody>
      </p:sp>
      <p:sp>
        <p:nvSpPr>
          <p:cNvPr id="10" name="Rectángulo 9"/>
          <p:cNvSpPr/>
          <p:nvPr/>
        </p:nvSpPr>
        <p:spPr>
          <a:xfrm>
            <a:off x="251520" y="3003798"/>
            <a:ext cx="1376804" cy="600164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Shorter ID</a:t>
            </a:r>
          </a:p>
          <a:p>
            <a:pPr algn="r"/>
            <a:endParaRPr lang="en-GB" sz="1100" b="1" dirty="0" smtClean="0"/>
          </a:p>
          <a:p>
            <a:pPr algn="r"/>
            <a:r>
              <a:rPr lang="en-GB" sz="1100" b="1" dirty="0" smtClean="0"/>
              <a:t>M</a:t>
            </a:r>
            <a:r>
              <a:rPr lang="en-GB" sz="1100" b="1" baseline="-25000" dirty="0" smtClean="0"/>
              <a:t>SS</a:t>
            </a:r>
            <a:r>
              <a:rPr lang="en-GB" sz="1100" b="1" dirty="0" smtClean="0"/>
              <a:t> = 151 </a:t>
            </a:r>
            <a:r>
              <a:rPr lang="en-GB" sz="1100" b="1" dirty="0" err="1"/>
              <a:t>k</a:t>
            </a:r>
            <a:r>
              <a:rPr lang="en-GB" sz="1100" b="1" dirty="0" err="1" smtClean="0"/>
              <a:t>Nm</a:t>
            </a:r>
            <a:r>
              <a:rPr lang="en-GB" sz="1100" b="1" dirty="0" smtClean="0"/>
              <a:t>/m</a:t>
            </a:r>
            <a:endParaRPr lang="en-GB" sz="1100" b="1" dirty="0"/>
          </a:p>
        </p:txBody>
      </p:sp>
      <p:cxnSp>
        <p:nvCxnSpPr>
          <p:cNvPr id="11" name="Conector recto 10"/>
          <p:cNvCxnSpPr/>
          <p:nvPr/>
        </p:nvCxnSpPr>
        <p:spPr>
          <a:xfrm>
            <a:off x="2152756" y="1063300"/>
            <a:ext cx="0" cy="309932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ángulo 12"/>
          <p:cNvSpPr/>
          <p:nvPr/>
        </p:nvSpPr>
        <p:spPr>
          <a:xfrm>
            <a:off x="1941128" y="79127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410</a:t>
            </a:r>
            <a:endParaRPr lang="en-GB" sz="1100" b="1" dirty="0"/>
          </a:p>
        </p:txBody>
      </p:sp>
      <p:sp>
        <p:nvSpPr>
          <p:cNvPr id="14" name="Rectángulo 13"/>
          <p:cNvSpPr/>
          <p:nvPr/>
        </p:nvSpPr>
        <p:spPr>
          <a:xfrm>
            <a:off x="1767675" y="4148675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410</a:t>
            </a:r>
            <a:endParaRPr lang="en-GB" sz="1100" b="1" dirty="0"/>
          </a:p>
        </p:txBody>
      </p:sp>
      <p:cxnSp>
        <p:nvCxnSpPr>
          <p:cNvPr id="16" name="Conector recto 15"/>
          <p:cNvCxnSpPr/>
          <p:nvPr/>
        </p:nvCxnSpPr>
        <p:spPr>
          <a:xfrm>
            <a:off x="2973310" y="1065297"/>
            <a:ext cx="0" cy="1404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2223710" y="2690742"/>
            <a:ext cx="0" cy="1476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2129005" y="4148675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413</a:t>
            </a:r>
            <a:endParaRPr lang="en-GB" sz="1100" b="1" dirty="0"/>
          </a:p>
        </p:txBody>
      </p:sp>
      <p:cxnSp>
        <p:nvCxnSpPr>
          <p:cNvPr id="25" name="Conector recto 24"/>
          <p:cNvCxnSpPr/>
          <p:nvPr/>
        </p:nvCxnSpPr>
        <p:spPr>
          <a:xfrm>
            <a:off x="4197446" y="1066839"/>
            <a:ext cx="0" cy="1404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>
            <a:off x="4745044" y="2694440"/>
            <a:ext cx="0" cy="1476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3455595" y="2694557"/>
            <a:ext cx="0" cy="1476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3240133" y="414661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511</a:t>
            </a:r>
            <a:endParaRPr lang="en-GB" sz="1100" b="1" dirty="0"/>
          </a:p>
        </p:txBody>
      </p:sp>
      <p:sp>
        <p:nvSpPr>
          <p:cNvPr id="29" name="Rectángulo 28"/>
          <p:cNvSpPr/>
          <p:nvPr/>
        </p:nvSpPr>
        <p:spPr>
          <a:xfrm>
            <a:off x="4537251" y="4146049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612</a:t>
            </a:r>
            <a:endParaRPr lang="en-GB" sz="1100" b="1" dirty="0"/>
          </a:p>
        </p:txBody>
      </p:sp>
      <p:sp>
        <p:nvSpPr>
          <p:cNvPr id="30" name="Rectángulo 29"/>
          <p:cNvSpPr/>
          <p:nvPr/>
        </p:nvSpPr>
        <p:spPr>
          <a:xfrm>
            <a:off x="2758822" y="79127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473</a:t>
            </a:r>
            <a:endParaRPr lang="en-GB" sz="1100" b="1" dirty="0"/>
          </a:p>
        </p:txBody>
      </p:sp>
      <p:sp>
        <p:nvSpPr>
          <p:cNvPr id="31" name="Rectángulo 30"/>
          <p:cNvSpPr/>
          <p:nvPr/>
        </p:nvSpPr>
        <p:spPr>
          <a:xfrm>
            <a:off x="3995936" y="79127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570</a:t>
            </a:r>
            <a:endParaRPr lang="en-GB" sz="1100" b="1" dirty="0"/>
          </a:p>
        </p:txBody>
      </p:sp>
      <p:sp>
        <p:nvSpPr>
          <p:cNvPr id="32" name="Rectángulo 31"/>
          <p:cNvSpPr/>
          <p:nvPr/>
        </p:nvSpPr>
        <p:spPr>
          <a:xfrm>
            <a:off x="5300873" y="79127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671</a:t>
            </a:r>
            <a:endParaRPr lang="en-GB" sz="1100" b="1" dirty="0"/>
          </a:p>
        </p:txBody>
      </p:sp>
      <p:cxnSp>
        <p:nvCxnSpPr>
          <p:cNvPr id="33" name="Conector recto 32"/>
          <p:cNvCxnSpPr/>
          <p:nvPr/>
        </p:nvCxnSpPr>
        <p:spPr>
          <a:xfrm>
            <a:off x="5494152" y="1063300"/>
            <a:ext cx="0" cy="14040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343024" y="920866"/>
            <a:ext cx="1492672" cy="276999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2"/>
                </a:solidFill>
              </a:rPr>
              <a:t>Straight Section </a:t>
            </a:r>
            <a:endParaRPr lang="en-GB" sz="1200" b="1" dirty="0">
              <a:solidFill>
                <a:schemeClr val="bg2"/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80169" y="927972"/>
            <a:ext cx="77862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Cant. SS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3204304" y="937019"/>
            <a:ext cx="8636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Head beg.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4427984" y="937019"/>
            <a:ext cx="8636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Head end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1757072" y="4310091"/>
            <a:ext cx="77862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Cant. SS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2427783" y="4020957"/>
            <a:ext cx="8636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Head beg.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3651463" y="4020957"/>
            <a:ext cx="8636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2"/>
                </a:solidFill>
              </a:rPr>
              <a:t>Head end</a:t>
            </a:r>
            <a:endParaRPr lang="en-GB" sz="1100" b="1" dirty="0">
              <a:solidFill>
                <a:schemeClr val="bg2"/>
              </a:solidFill>
            </a:endParaRPr>
          </a:p>
        </p:txBody>
      </p:sp>
      <p:sp>
        <p:nvSpPr>
          <p:cNvPr id="12" name="Elipse 11"/>
          <p:cNvSpPr>
            <a:spLocks noChangeAspect="1"/>
          </p:cNvSpPr>
          <p:nvPr/>
        </p:nvSpPr>
        <p:spPr>
          <a:xfrm>
            <a:off x="5433540" y="2411881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Elipse 40"/>
          <p:cNvSpPr>
            <a:spLocks noChangeAspect="1"/>
          </p:cNvSpPr>
          <p:nvPr/>
        </p:nvSpPr>
        <p:spPr>
          <a:xfrm>
            <a:off x="4135860" y="2317585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Elipse 41"/>
          <p:cNvSpPr>
            <a:spLocks noChangeAspect="1"/>
          </p:cNvSpPr>
          <p:nvPr/>
        </p:nvSpPr>
        <p:spPr>
          <a:xfrm>
            <a:off x="2921669" y="1839556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Elipse 42"/>
          <p:cNvSpPr>
            <a:spLocks noChangeAspect="1"/>
          </p:cNvSpPr>
          <p:nvPr/>
        </p:nvSpPr>
        <p:spPr>
          <a:xfrm>
            <a:off x="2093765" y="1324589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Elipse 43"/>
          <p:cNvSpPr>
            <a:spLocks noChangeAspect="1"/>
          </p:cNvSpPr>
          <p:nvPr/>
        </p:nvSpPr>
        <p:spPr>
          <a:xfrm>
            <a:off x="2101022" y="2638988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Elipse 44"/>
          <p:cNvSpPr>
            <a:spLocks noChangeAspect="1"/>
          </p:cNvSpPr>
          <p:nvPr/>
        </p:nvSpPr>
        <p:spPr>
          <a:xfrm>
            <a:off x="2168629" y="2682455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Elipse 45"/>
          <p:cNvSpPr>
            <a:spLocks noChangeAspect="1"/>
          </p:cNvSpPr>
          <p:nvPr/>
        </p:nvSpPr>
        <p:spPr>
          <a:xfrm>
            <a:off x="3405920" y="3381999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Elipse 46"/>
          <p:cNvSpPr>
            <a:spLocks noChangeAspect="1"/>
          </p:cNvSpPr>
          <p:nvPr/>
        </p:nvSpPr>
        <p:spPr>
          <a:xfrm>
            <a:off x="4698307" y="3571733"/>
            <a:ext cx="107988" cy="1080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ángulo 47"/>
          <p:cNvSpPr/>
          <p:nvPr/>
        </p:nvSpPr>
        <p:spPr>
          <a:xfrm>
            <a:off x="4806294" y="3526720"/>
            <a:ext cx="687857" cy="24521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GB" sz="1200" b="1" dirty="0">
              <a:solidFill>
                <a:schemeClr val="bg2"/>
              </a:solidFill>
            </a:endParaRPr>
          </a:p>
        </p:txBody>
      </p:sp>
      <p:cxnSp>
        <p:nvCxnSpPr>
          <p:cNvPr id="50" name="Conector recto 49"/>
          <p:cNvCxnSpPr>
            <a:stCxn id="12" idx="2"/>
            <a:endCxn id="41" idx="6"/>
          </p:cNvCxnSpPr>
          <p:nvPr/>
        </p:nvCxnSpPr>
        <p:spPr>
          <a:xfrm flipH="1" flipV="1">
            <a:off x="4243848" y="2371585"/>
            <a:ext cx="1189692" cy="94296"/>
          </a:xfrm>
          <a:prstGeom prst="line">
            <a:avLst/>
          </a:prstGeom>
          <a:ln w="38100">
            <a:solidFill>
              <a:srgbClr val="00FF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/>
          <p:cNvCxnSpPr>
            <a:stCxn id="41" idx="2"/>
            <a:endCxn id="42" idx="2"/>
          </p:cNvCxnSpPr>
          <p:nvPr/>
        </p:nvCxnSpPr>
        <p:spPr>
          <a:xfrm flipH="1" flipV="1">
            <a:off x="2921669" y="1893556"/>
            <a:ext cx="1214191" cy="478029"/>
          </a:xfrm>
          <a:prstGeom prst="line">
            <a:avLst/>
          </a:prstGeom>
          <a:ln w="38100">
            <a:solidFill>
              <a:srgbClr val="00FF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/>
          <p:cNvCxnSpPr>
            <a:stCxn id="43" idx="5"/>
            <a:endCxn id="42" idx="5"/>
          </p:cNvCxnSpPr>
          <p:nvPr/>
        </p:nvCxnSpPr>
        <p:spPr>
          <a:xfrm>
            <a:off x="2185939" y="1416773"/>
            <a:ext cx="827904" cy="514967"/>
          </a:xfrm>
          <a:prstGeom prst="line">
            <a:avLst/>
          </a:prstGeom>
          <a:ln w="38100">
            <a:solidFill>
              <a:srgbClr val="00FF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/>
          <p:cNvCxnSpPr>
            <a:stCxn id="47" idx="2"/>
          </p:cNvCxnSpPr>
          <p:nvPr/>
        </p:nvCxnSpPr>
        <p:spPr>
          <a:xfrm flipH="1" flipV="1">
            <a:off x="3473207" y="3435999"/>
            <a:ext cx="1225100" cy="189734"/>
          </a:xfrm>
          <a:prstGeom prst="line">
            <a:avLst/>
          </a:prstGeom>
          <a:ln w="38100">
            <a:solidFill>
              <a:srgbClr val="00FF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/>
          <p:cNvCxnSpPr>
            <a:stCxn id="46" idx="5"/>
          </p:cNvCxnSpPr>
          <p:nvPr/>
        </p:nvCxnSpPr>
        <p:spPr>
          <a:xfrm flipH="1" flipV="1">
            <a:off x="2229827" y="2740073"/>
            <a:ext cx="1268267" cy="734110"/>
          </a:xfrm>
          <a:prstGeom prst="line">
            <a:avLst/>
          </a:prstGeom>
          <a:ln w="38100">
            <a:solidFill>
              <a:srgbClr val="00FF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91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A</a:t>
            </a:r>
            <a:r>
              <a:rPr lang="es-ES" dirty="0" err="1" smtClean="0"/>
              <a:t>zimuthal</a:t>
            </a:r>
            <a:r>
              <a:rPr lang="es-ES" dirty="0" smtClean="0"/>
              <a:t> torque load </a:t>
            </a:r>
            <a:r>
              <a:rPr lang="es-ES" dirty="0" err="1" smtClean="0"/>
              <a:t>distribution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5" name="Marcador de contenido 2"/>
          <p:cNvSpPr>
            <a:spLocks noGrp="1"/>
          </p:cNvSpPr>
          <p:nvPr>
            <p:ph idx="1"/>
          </p:nvPr>
        </p:nvSpPr>
        <p:spPr>
          <a:xfrm>
            <a:off x="5806920" y="2787774"/>
            <a:ext cx="2879880" cy="1800200"/>
          </a:xfrm>
        </p:spPr>
        <p:txBody>
          <a:bodyPr>
            <a:noAutofit/>
          </a:bodyPr>
          <a:lstStyle/>
          <a:p>
            <a:pPr algn="l"/>
            <a:r>
              <a:rPr lang="en-GB" sz="1400" dirty="0" smtClean="0"/>
              <a:t>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assumption: Torque distributes among the coil cable blocks as in a 2D Roxie simulation.</a:t>
            </a:r>
          </a:p>
          <a:p>
            <a:pPr algn="l"/>
            <a:r>
              <a:rPr lang="en-GB" sz="1400" dirty="0"/>
              <a:t>T</a:t>
            </a:r>
            <a:r>
              <a:rPr lang="en-GB" sz="1400" dirty="0" smtClean="0"/>
              <a:t>orque load is </a:t>
            </a:r>
            <a:r>
              <a:rPr lang="en-GB" sz="1400" dirty="0"/>
              <a:t>proportionally </a:t>
            </a:r>
            <a:r>
              <a:rPr lang="en-GB" sz="1400" dirty="0" smtClean="0"/>
              <a:t>computed for each coil block and sector and then applied in the model.</a:t>
            </a:r>
          </a:p>
        </p:txBody>
      </p:sp>
      <p:grpSp>
        <p:nvGrpSpPr>
          <p:cNvPr id="19" name="Grupo 18"/>
          <p:cNvGrpSpPr>
            <a:grpSpLocks noChangeAspect="1"/>
          </p:cNvGrpSpPr>
          <p:nvPr/>
        </p:nvGrpSpPr>
        <p:grpSpPr>
          <a:xfrm>
            <a:off x="323528" y="1131590"/>
            <a:ext cx="5364000" cy="2519938"/>
            <a:chOff x="0" y="1078410"/>
            <a:chExt cx="6357536" cy="2986679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3"/>
            <a:srcRect r="81500"/>
            <a:stretch/>
          </p:blipFill>
          <p:spPr>
            <a:xfrm>
              <a:off x="0" y="1078410"/>
              <a:ext cx="1691680" cy="298667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3"/>
            <a:srcRect l="48824"/>
            <a:stretch/>
          </p:blipFill>
          <p:spPr>
            <a:xfrm>
              <a:off x="1678032" y="1078410"/>
              <a:ext cx="4679504" cy="2986679"/>
            </a:xfrm>
            <a:prstGeom prst="rect">
              <a:avLst/>
            </a:prstGeom>
          </p:spPr>
        </p:pic>
      </p:grpSp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29" y="1923678"/>
            <a:ext cx="4646514" cy="2190777"/>
          </a:xfrm>
          <a:prstGeom prst="rect">
            <a:avLst/>
          </a:prstGeom>
        </p:spPr>
      </p:pic>
      <p:pic>
        <p:nvPicPr>
          <p:cNvPr id="51" name="Imagen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9730" y="750777"/>
            <a:ext cx="1851147" cy="177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Description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Geometry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&amp;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Materials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Boundary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conditions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Contacts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Torque load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definition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/>
              <a:t>Model</a:t>
            </a:r>
            <a:r>
              <a:rPr lang="es-ES" sz="1800" dirty="0" smtClean="0"/>
              <a:t> </a:t>
            </a:r>
            <a:r>
              <a:rPr lang="es-ES" sz="1800" dirty="0" err="1" smtClean="0"/>
              <a:t>checks</a:t>
            </a:r>
            <a:endParaRPr lang="es-ES" sz="1800" dirty="0" smtClean="0"/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 VS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Shorter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using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20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VS 15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cables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Work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progress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en-GB" sz="1800" dirty="0" smtClean="0"/>
          </a:p>
          <a:p>
            <a:pPr algn="just"/>
            <a:endParaRPr lang="en-GB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83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78" y="1765314"/>
            <a:ext cx="4331619" cy="255959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Smeared-out</a:t>
            </a:r>
            <a:r>
              <a:rPr lang="es-ES" dirty="0" smtClean="0"/>
              <a:t> </a:t>
            </a:r>
            <a:r>
              <a:rPr lang="es-ES" dirty="0" err="1" smtClean="0"/>
              <a:t>dipole</a:t>
            </a:r>
            <a:r>
              <a:rPr lang="es-ES" dirty="0" smtClean="0"/>
              <a:t> (35 </a:t>
            </a:r>
            <a:r>
              <a:rPr lang="es-ES" dirty="0" err="1" smtClean="0"/>
              <a:t>Gpa</a:t>
            </a:r>
            <a:r>
              <a:rPr lang="es-ES" dirty="0" smtClean="0"/>
              <a:t>)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279" y="3061603"/>
            <a:ext cx="1628250" cy="125062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8542" y="1765314"/>
            <a:ext cx="3943938" cy="255959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8541" y="3077512"/>
            <a:ext cx="1463161" cy="1247396"/>
          </a:xfrm>
          <a:prstGeom prst="rect">
            <a:avLst/>
          </a:prstGeom>
        </p:spPr>
      </p:pic>
      <p:sp>
        <p:nvSpPr>
          <p:cNvPr id="18" name="Marcador de contenido 2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/>
              <a:t>Smeared out results for a 35 </a:t>
            </a:r>
            <a:r>
              <a:rPr lang="en-GB" sz="1800" dirty="0" err="1" smtClean="0"/>
              <a:t>GPa</a:t>
            </a:r>
            <a:r>
              <a:rPr lang="en-GB" sz="1800" dirty="0" smtClean="0"/>
              <a:t> dipole are not far from the ones obtained with real materials.  </a:t>
            </a:r>
            <a:endParaRPr lang="en-GB" sz="1600" dirty="0" smtClean="0"/>
          </a:p>
          <a:p>
            <a:pPr algn="just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6455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Stress at </a:t>
            </a:r>
            <a:r>
              <a:rPr lang="es-ES" dirty="0" err="1" smtClean="0"/>
              <a:t>locked</a:t>
            </a:r>
            <a:r>
              <a:rPr lang="es-ES" dirty="0" smtClean="0"/>
              <a:t> pole and </a:t>
            </a:r>
            <a:r>
              <a:rPr lang="es-ES" dirty="0" err="1" smtClean="0"/>
              <a:t>displacement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free </a:t>
            </a:r>
            <a:r>
              <a:rPr lang="es-ES" dirty="0" err="1" smtClean="0"/>
              <a:t>one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8" name="Marcador de contenido 2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/>
              <a:t>Coherent with the arc length and smeared out straight section of 30 </a:t>
            </a:r>
            <a:r>
              <a:rPr lang="en-GB" sz="1800" dirty="0" err="1" smtClean="0"/>
              <a:t>GPa</a:t>
            </a:r>
            <a:r>
              <a:rPr lang="en-GB" sz="1800" dirty="0" smtClean="0"/>
              <a:t> </a:t>
            </a:r>
            <a:endParaRPr lang="en-GB" sz="1600" dirty="0" smtClean="0"/>
          </a:p>
          <a:p>
            <a:pPr algn="just"/>
            <a:endParaRPr lang="en-GB" sz="1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t="61200"/>
          <a:stretch/>
        </p:blipFill>
        <p:spPr>
          <a:xfrm>
            <a:off x="791181" y="2713920"/>
            <a:ext cx="3614290" cy="182925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b="54363"/>
          <a:stretch/>
        </p:blipFill>
        <p:spPr>
          <a:xfrm>
            <a:off x="1547664" y="1262583"/>
            <a:ext cx="2249751" cy="133928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b="64000"/>
          <a:stretch/>
        </p:blipFill>
        <p:spPr>
          <a:xfrm>
            <a:off x="4860032" y="1268743"/>
            <a:ext cx="2962672" cy="135885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4"/>
          <a:srcRect t="61726"/>
          <a:stretch/>
        </p:blipFill>
        <p:spPr>
          <a:xfrm>
            <a:off x="4631582" y="2713920"/>
            <a:ext cx="3674306" cy="1791697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2843808" y="2841266"/>
            <a:ext cx="1440160" cy="162531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ángulo 15"/>
          <p:cNvSpPr/>
          <p:nvPr/>
        </p:nvSpPr>
        <p:spPr>
          <a:xfrm>
            <a:off x="6660232" y="2792323"/>
            <a:ext cx="1440160" cy="162531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ángulo 16"/>
          <p:cNvSpPr/>
          <p:nvPr/>
        </p:nvSpPr>
        <p:spPr>
          <a:xfrm>
            <a:off x="1351136" y="2211710"/>
            <a:ext cx="1492672" cy="461665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2"/>
                </a:solidFill>
              </a:rPr>
              <a:t>Free pole displacement</a:t>
            </a:r>
            <a:endParaRPr lang="en-GB" sz="1200" b="1" dirty="0">
              <a:solidFill>
                <a:schemeClr val="bg2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807520" y="2216660"/>
            <a:ext cx="1492672" cy="461665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2"/>
                </a:solidFill>
              </a:rPr>
              <a:t>Locked pole azimuthal stress</a:t>
            </a:r>
            <a:endParaRPr lang="en-GB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6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Description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Geometry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&amp;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Materials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Boundary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conditions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Contacts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Torque load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definition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checks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/>
              <a:t>Results</a:t>
            </a:r>
            <a:r>
              <a:rPr lang="es-ES" sz="1800" dirty="0" smtClean="0"/>
              <a:t> of </a:t>
            </a:r>
            <a:r>
              <a:rPr lang="es-ES" sz="1800" dirty="0" err="1" smtClean="0"/>
              <a:t>Present</a:t>
            </a:r>
            <a:r>
              <a:rPr lang="es-ES" sz="1800" dirty="0" smtClean="0"/>
              <a:t> ID VS </a:t>
            </a:r>
            <a:r>
              <a:rPr lang="es-ES" sz="1800" dirty="0" err="1" smtClean="0"/>
              <a:t>Shorter</a:t>
            </a:r>
            <a:r>
              <a:rPr lang="es-ES" sz="1800" dirty="0" smtClean="0"/>
              <a:t> ID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using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20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VS 15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cables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Work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progress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en-GB" sz="1800" dirty="0" smtClean="0"/>
          </a:p>
          <a:p>
            <a:pPr algn="just"/>
            <a:endParaRPr lang="en-GB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716016" y="2450935"/>
            <a:ext cx="3168352" cy="9372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charset="2"/>
              <a:buNone/>
            </a:pPr>
            <a:r>
              <a:rPr lang="en-GB" sz="1800" b="1" smtClean="0">
                <a:solidFill>
                  <a:srgbClr val="FF0000"/>
                </a:solidFill>
              </a:rPr>
              <a:t>All displacements </a:t>
            </a:r>
            <a:r>
              <a:rPr lang="en-GB" sz="1800" smtClean="0">
                <a:solidFill>
                  <a:srgbClr val="FF0000"/>
                </a:solidFill>
              </a:rPr>
              <a:t>have been graphically multiplied </a:t>
            </a:r>
            <a:r>
              <a:rPr lang="en-GB" sz="1800" b="1" smtClean="0">
                <a:solidFill>
                  <a:srgbClr val="FF0000"/>
                </a:solidFill>
              </a:rPr>
              <a:t>x40</a:t>
            </a:r>
            <a:endParaRPr lang="en-GB" sz="1600" b="1" smtClean="0">
              <a:solidFill>
                <a:srgbClr val="FF0000"/>
              </a:solidFill>
            </a:endParaRPr>
          </a:p>
          <a:p>
            <a:pPr algn="r"/>
            <a:endParaRPr lang="en-GB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Azimuthal deformation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25814" y="1543050"/>
            <a:ext cx="3102960" cy="2963863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08537" y="1543050"/>
            <a:ext cx="3114750" cy="2963863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334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Path along Free pole: Azimuthal displacement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" name="Marcador de contenido 11"/>
          <p:cNvPicPr>
            <a:picLocks noChangeAspect="1"/>
          </p:cNvPicPr>
          <p:nvPr/>
        </p:nvPicPr>
        <p:blipFill rotWithShape="1">
          <a:blip r:embed="rId2"/>
          <a:srcRect t="14095" b="48569"/>
          <a:stretch/>
        </p:blipFill>
        <p:spPr>
          <a:xfrm>
            <a:off x="890555" y="1296390"/>
            <a:ext cx="3173478" cy="1707407"/>
          </a:xfrm>
          <a:prstGeom prst="rect">
            <a:avLst/>
          </a:prstGeom>
        </p:spPr>
      </p:pic>
      <p:pic>
        <p:nvPicPr>
          <p:cNvPr id="10" name="Marcador de contenido 11"/>
          <p:cNvPicPr>
            <a:picLocks noChangeAspect="1"/>
          </p:cNvPicPr>
          <p:nvPr/>
        </p:nvPicPr>
        <p:blipFill rotWithShape="1">
          <a:blip r:embed="rId2"/>
          <a:srcRect t="68721" r="11379" b="1310"/>
          <a:stretch/>
        </p:blipFill>
        <p:spPr>
          <a:xfrm>
            <a:off x="923949" y="2993010"/>
            <a:ext cx="3106690" cy="1513903"/>
          </a:xfrm>
          <a:prstGeom prst="rect">
            <a:avLst/>
          </a:prstGeom>
        </p:spPr>
      </p:pic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4" name="Marcador de contenido 14"/>
          <p:cNvPicPr>
            <a:picLocks noChangeAspect="1"/>
          </p:cNvPicPr>
          <p:nvPr/>
        </p:nvPicPr>
        <p:blipFill rotWithShape="1">
          <a:blip r:embed="rId3"/>
          <a:srcRect t="15474" b="41278"/>
          <a:stretch/>
        </p:blipFill>
        <p:spPr>
          <a:xfrm>
            <a:off x="5277887" y="1285604"/>
            <a:ext cx="2776051" cy="1707406"/>
          </a:xfrm>
          <a:prstGeom prst="rect">
            <a:avLst/>
          </a:prstGeom>
        </p:spPr>
      </p:pic>
      <p:pic>
        <p:nvPicPr>
          <p:cNvPr id="13" name="Marcador de contenido 14"/>
          <p:cNvPicPr>
            <a:picLocks noChangeAspect="1"/>
          </p:cNvPicPr>
          <p:nvPr/>
        </p:nvPicPr>
        <p:blipFill rotWithShape="1">
          <a:blip r:embed="rId3"/>
          <a:srcRect t="69537" r="9988"/>
          <a:stretch/>
        </p:blipFill>
        <p:spPr>
          <a:xfrm>
            <a:off x="5104405" y="3003798"/>
            <a:ext cx="3123014" cy="150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2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Path along Locked pole: Azimuthal displacement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Marcador de contenido 8"/>
          <p:cNvPicPr>
            <a:picLocks noChangeAspect="1"/>
          </p:cNvPicPr>
          <p:nvPr/>
        </p:nvPicPr>
        <p:blipFill rotWithShape="1">
          <a:blip r:embed="rId2"/>
          <a:srcRect t="71151" r="8002"/>
          <a:stretch/>
        </p:blipFill>
        <p:spPr>
          <a:xfrm>
            <a:off x="959953" y="3145864"/>
            <a:ext cx="3034680" cy="1360652"/>
          </a:xfrm>
          <a:prstGeom prst="rect">
            <a:avLst/>
          </a:prstGeom>
        </p:spPr>
      </p:pic>
      <p:pic>
        <p:nvPicPr>
          <p:cNvPr id="12" name="Marcador de contenido 8"/>
          <p:cNvPicPr>
            <a:picLocks noChangeAspect="1"/>
          </p:cNvPicPr>
          <p:nvPr/>
        </p:nvPicPr>
        <p:blipFill rotWithShape="1">
          <a:blip r:embed="rId2"/>
          <a:srcRect t="14989" b="33991"/>
          <a:stretch/>
        </p:blipFill>
        <p:spPr>
          <a:xfrm>
            <a:off x="1182451" y="1238587"/>
            <a:ext cx="2589685" cy="1889173"/>
          </a:xfrm>
          <a:prstGeom prst="rect">
            <a:avLst/>
          </a:prstGeom>
        </p:spPr>
      </p:pic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3" name="Marcador de contenido 9"/>
          <p:cNvPicPr>
            <a:picLocks noChangeAspect="1"/>
          </p:cNvPicPr>
          <p:nvPr/>
        </p:nvPicPr>
        <p:blipFill rotWithShape="1">
          <a:blip r:embed="rId3"/>
          <a:srcRect t="70846" r="8755"/>
          <a:stretch/>
        </p:blipFill>
        <p:spPr>
          <a:xfrm>
            <a:off x="5154254" y="3130852"/>
            <a:ext cx="3023318" cy="1375664"/>
          </a:xfrm>
          <a:prstGeom prst="rect">
            <a:avLst/>
          </a:prstGeom>
        </p:spPr>
      </p:pic>
      <p:pic>
        <p:nvPicPr>
          <p:cNvPr id="14" name="Marcador de contenido 9"/>
          <p:cNvPicPr>
            <a:picLocks noChangeAspect="1"/>
          </p:cNvPicPr>
          <p:nvPr/>
        </p:nvPicPr>
        <p:blipFill rotWithShape="1">
          <a:blip r:embed="rId3"/>
          <a:srcRect t="14683" b="34296"/>
          <a:stretch/>
        </p:blipFill>
        <p:spPr>
          <a:xfrm>
            <a:off x="5364598" y="1249871"/>
            <a:ext cx="2602630" cy="189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60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/>
              <a:t>Introduction</a:t>
            </a:r>
          </a:p>
          <a:p>
            <a:pPr algn="just"/>
            <a:r>
              <a:rPr lang="es-ES" sz="1800" dirty="0" err="1" smtClean="0"/>
              <a:t>Model</a:t>
            </a:r>
            <a:r>
              <a:rPr lang="es-ES" sz="1800" dirty="0" smtClean="0"/>
              <a:t> </a:t>
            </a:r>
            <a:r>
              <a:rPr lang="es-ES" sz="1800" dirty="0" err="1" smtClean="0"/>
              <a:t>Description</a:t>
            </a:r>
            <a:endParaRPr lang="es-ES" sz="1800" dirty="0" smtClean="0"/>
          </a:p>
          <a:p>
            <a:pPr lvl="1" algn="just"/>
            <a:r>
              <a:rPr lang="es-ES" sz="1600" dirty="0" err="1" smtClean="0"/>
              <a:t>Geometry</a:t>
            </a:r>
            <a:r>
              <a:rPr lang="es-ES" sz="1600" dirty="0" smtClean="0"/>
              <a:t> &amp; </a:t>
            </a:r>
            <a:r>
              <a:rPr lang="es-ES" sz="1600" dirty="0" err="1" smtClean="0"/>
              <a:t>Materials</a:t>
            </a:r>
            <a:endParaRPr lang="es-ES" sz="1600" dirty="0" smtClean="0"/>
          </a:p>
          <a:p>
            <a:pPr lvl="1" algn="just"/>
            <a:r>
              <a:rPr lang="es-ES" sz="1600" dirty="0" err="1" smtClean="0"/>
              <a:t>Boundary</a:t>
            </a:r>
            <a:r>
              <a:rPr lang="es-ES" sz="1600" dirty="0" smtClean="0"/>
              <a:t> </a:t>
            </a:r>
            <a:r>
              <a:rPr lang="es-ES" sz="1600" dirty="0" err="1" smtClean="0"/>
              <a:t>conditions</a:t>
            </a:r>
            <a:endParaRPr lang="es-ES" sz="1600" dirty="0" smtClean="0"/>
          </a:p>
          <a:p>
            <a:pPr lvl="1" algn="just"/>
            <a:r>
              <a:rPr lang="es-ES" sz="1600" dirty="0" err="1" smtClean="0"/>
              <a:t>Contacts</a:t>
            </a:r>
            <a:endParaRPr lang="es-ES" sz="1600" dirty="0" smtClean="0"/>
          </a:p>
          <a:p>
            <a:pPr algn="just"/>
            <a:r>
              <a:rPr lang="es-ES" sz="1800" dirty="0" smtClean="0"/>
              <a:t>Torque load </a:t>
            </a:r>
            <a:r>
              <a:rPr lang="es-ES" sz="1800" dirty="0" err="1" smtClean="0"/>
              <a:t>definition</a:t>
            </a:r>
            <a:endParaRPr lang="es-ES" sz="1800" dirty="0" smtClean="0"/>
          </a:p>
          <a:p>
            <a:pPr algn="just"/>
            <a:r>
              <a:rPr lang="es-ES" sz="1800" dirty="0" err="1" smtClean="0"/>
              <a:t>Model</a:t>
            </a:r>
            <a:r>
              <a:rPr lang="es-ES" sz="1800" dirty="0" smtClean="0"/>
              <a:t> </a:t>
            </a:r>
            <a:r>
              <a:rPr lang="es-ES" sz="1800" dirty="0" err="1" smtClean="0"/>
              <a:t>checks</a:t>
            </a:r>
            <a:endParaRPr lang="es-ES" sz="1800" dirty="0" smtClean="0"/>
          </a:p>
          <a:p>
            <a:pPr algn="just"/>
            <a:r>
              <a:rPr lang="es-ES" sz="1800" dirty="0" err="1" smtClean="0"/>
              <a:t>Results</a:t>
            </a:r>
            <a:r>
              <a:rPr lang="es-ES" sz="1800" dirty="0" smtClean="0"/>
              <a:t> of </a:t>
            </a:r>
            <a:r>
              <a:rPr lang="es-ES" sz="1800" dirty="0" err="1" smtClean="0"/>
              <a:t>Present</a:t>
            </a:r>
            <a:r>
              <a:rPr lang="es-ES" sz="1800" dirty="0" smtClean="0"/>
              <a:t> ID VS </a:t>
            </a:r>
            <a:r>
              <a:rPr lang="es-ES" sz="1800" dirty="0" err="1" smtClean="0"/>
              <a:t>Shorter</a:t>
            </a:r>
            <a:r>
              <a:rPr lang="es-ES" sz="1800" dirty="0" smtClean="0"/>
              <a:t> ID</a:t>
            </a:r>
          </a:p>
          <a:p>
            <a:pPr algn="just"/>
            <a:r>
              <a:rPr lang="es-ES" sz="1800" dirty="0" err="1" smtClean="0"/>
              <a:t>Results</a:t>
            </a:r>
            <a:r>
              <a:rPr lang="es-ES" sz="1800" dirty="0"/>
              <a:t> </a:t>
            </a:r>
            <a:r>
              <a:rPr lang="es-ES" sz="1800" dirty="0" smtClean="0"/>
              <a:t>of </a:t>
            </a:r>
            <a:r>
              <a:rPr lang="es-ES" sz="1800" dirty="0" err="1" smtClean="0"/>
              <a:t>Present</a:t>
            </a:r>
            <a:r>
              <a:rPr lang="es-ES" sz="1800" dirty="0" smtClean="0"/>
              <a:t> ID</a:t>
            </a:r>
            <a:r>
              <a:rPr lang="es-ES" sz="1800" dirty="0"/>
              <a:t> </a:t>
            </a:r>
            <a:r>
              <a:rPr lang="es-ES" sz="1800" dirty="0" err="1" smtClean="0"/>
              <a:t>using</a:t>
            </a:r>
            <a:r>
              <a:rPr lang="es-ES" sz="1800" dirty="0" smtClean="0"/>
              <a:t> 20 </a:t>
            </a:r>
            <a:r>
              <a:rPr lang="es-ES" sz="1800" dirty="0" err="1" smtClean="0"/>
              <a:t>GPa</a:t>
            </a:r>
            <a:r>
              <a:rPr lang="es-ES" sz="1800" dirty="0" smtClean="0"/>
              <a:t> VS 15 </a:t>
            </a:r>
            <a:r>
              <a:rPr lang="es-ES" sz="1800" dirty="0" err="1" smtClean="0"/>
              <a:t>GPa</a:t>
            </a:r>
            <a:r>
              <a:rPr lang="es-ES" sz="1800" dirty="0" smtClean="0"/>
              <a:t> cables</a:t>
            </a:r>
          </a:p>
          <a:p>
            <a:pPr algn="just"/>
            <a:r>
              <a:rPr lang="es-ES" sz="1800" dirty="0" err="1" smtClean="0"/>
              <a:t>Work</a:t>
            </a:r>
            <a:r>
              <a:rPr lang="es-ES" sz="1800" dirty="0" smtClean="0"/>
              <a:t> in </a:t>
            </a:r>
            <a:r>
              <a:rPr lang="es-ES" sz="1800" dirty="0" err="1" smtClean="0"/>
              <a:t>progress</a:t>
            </a:r>
            <a:endParaRPr lang="es-ES" sz="1800" dirty="0" smtClean="0"/>
          </a:p>
          <a:p>
            <a:pPr algn="just"/>
            <a:r>
              <a:rPr lang="es-ES" sz="1800" dirty="0" err="1" smtClean="0"/>
              <a:t>Conclusions</a:t>
            </a:r>
            <a:endParaRPr lang="es-ES" sz="1800" dirty="0" smtClean="0"/>
          </a:p>
          <a:p>
            <a:pPr algn="just"/>
            <a:endParaRPr lang="en-GB" sz="1800" dirty="0" smtClean="0"/>
          </a:p>
          <a:p>
            <a:pPr algn="just"/>
            <a:endParaRPr lang="en-GB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90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Path along Locked pole: Azimuthal Stress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Marcador de contenido 10"/>
          <p:cNvPicPr>
            <a:picLocks noChangeAspect="1"/>
          </p:cNvPicPr>
          <p:nvPr/>
        </p:nvPicPr>
        <p:blipFill rotWithShape="1">
          <a:blip r:embed="rId2"/>
          <a:srcRect t="71151" r="8592"/>
          <a:stretch/>
        </p:blipFill>
        <p:spPr>
          <a:xfrm>
            <a:off x="963941" y="3139408"/>
            <a:ext cx="3026704" cy="1346640"/>
          </a:xfrm>
          <a:prstGeom prst="rect">
            <a:avLst/>
          </a:prstGeom>
        </p:spPr>
      </p:pic>
      <p:pic>
        <p:nvPicPr>
          <p:cNvPr id="13" name="Marcador de contenido 10"/>
          <p:cNvPicPr>
            <a:picLocks noChangeAspect="1"/>
          </p:cNvPicPr>
          <p:nvPr/>
        </p:nvPicPr>
        <p:blipFill rotWithShape="1">
          <a:blip r:embed="rId2"/>
          <a:srcRect t="14989" b="43709"/>
          <a:stretch/>
        </p:blipFill>
        <p:spPr>
          <a:xfrm>
            <a:off x="889045" y="1282402"/>
            <a:ext cx="3176497" cy="1849497"/>
          </a:xfrm>
          <a:prstGeom prst="rect">
            <a:avLst/>
          </a:prstGeom>
        </p:spPr>
      </p:pic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Marcador de contenido 11"/>
          <p:cNvPicPr>
            <a:picLocks noChangeAspect="1"/>
          </p:cNvPicPr>
          <p:nvPr/>
        </p:nvPicPr>
        <p:blipFill rotWithShape="1">
          <a:blip r:embed="rId3"/>
          <a:srcRect t="71151" r="9082"/>
          <a:stretch/>
        </p:blipFill>
        <p:spPr>
          <a:xfrm>
            <a:off x="5132719" y="3131899"/>
            <a:ext cx="3066388" cy="1374618"/>
          </a:xfrm>
          <a:prstGeom prst="rect">
            <a:avLst/>
          </a:prstGeom>
        </p:spPr>
      </p:pic>
      <p:pic>
        <p:nvPicPr>
          <p:cNvPr id="15" name="Marcador de contenido 11"/>
          <p:cNvPicPr>
            <a:picLocks noChangeAspect="1"/>
          </p:cNvPicPr>
          <p:nvPr/>
        </p:nvPicPr>
        <p:blipFill rotWithShape="1">
          <a:blip r:embed="rId3"/>
          <a:srcRect t="14989" b="43709"/>
          <a:stretch/>
        </p:blipFill>
        <p:spPr>
          <a:xfrm>
            <a:off x="5051309" y="1243050"/>
            <a:ext cx="3229208" cy="188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1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Cables: Azimuthal Stress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25495" y="1543050"/>
            <a:ext cx="3103598" cy="2963863"/>
          </a:xfrm>
          <a:prstGeom prst="rect">
            <a:avLst/>
          </a:prstGeom>
        </p:spPr>
      </p:pic>
      <p:pic>
        <p:nvPicPr>
          <p:cNvPr id="11" name="Marcador de contenido 10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3347" y="1543050"/>
            <a:ext cx="3325130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50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Contacts: Pressure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1644" y="1543050"/>
            <a:ext cx="3291299" cy="2963863"/>
          </a:xfrm>
          <a:prstGeom prst="rect">
            <a:avLst/>
          </a:prstGeom>
        </p:spPr>
      </p:pic>
      <p:pic>
        <p:nvPicPr>
          <p:cNvPr id="12" name="Marcador de contenido 11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94250" y="1543050"/>
            <a:ext cx="3143325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71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Contacts: Pressure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55661" y="1543050"/>
            <a:ext cx="3243266" cy="2963863"/>
          </a:xfrm>
          <a:prstGeom prst="rect">
            <a:avLst/>
          </a:prstGeom>
        </p:spPr>
      </p:pic>
      <p:pic>
        <p:nvPicPr>
          <p:cNvPr id="10" name="Marcador de contenido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86982" y="1543050"/>
            <a:ext cx="3157861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62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Contacts: Frictional Stress (Mid-coil)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01569" y="1543050"/>
            <a:ext cx="3151449" cy="2963863"/>
          </a:xfrm>
          <a:prstGeom prst="rect">
            <a:avLst/>
          </a:prstGeom>
        </p:spPr>
      </p:pic>
      <p:pic>
        <p:nvPicPr>
          <p:cNvPr id="12" name="Marcador de contenido 11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98843" y="1543050"/>
            <a:ext cx="3134139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Contacts: Frictional Stress (Endspacers tips)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85045" y="1543050"/>
            <a:ext cx="3184498" cy="2963863"/>
          </a:xfrm>
          <a:prstGeom prst="rect">
            <a:avLst/>
          </a:prstGeom>
        </p:spPr>
      </p:pic>
      <p:pic>
        <p:nvPicPr>
          <p:cNvPr id="10" name="Marcador de contenido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67418" y="1543050"/>
            <a:ext cx="3796989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97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Description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Geometry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&amp;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Materials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Boundary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conditions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Contacts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Torque load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definition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checks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 VS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Shorter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</a:p>
          <a:p>
            <a:pPr algn="just"/>
            <a:r>
              <a:rPr lang="es-ES" sz="1800" dirty="0" err="1" smtClean="0">
                <a:solidFill>
                  <a:schemeClr val="tx1"/>
                </a:solidFill>
              </a:rPr>
              <a:t>Results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smtClean="0">
                <a:solidFill>
                  <a:schemeClr val="tx1"/>
                </a:solidFill>
              </a:rPr>
              <a:t>of </a:t>
            </a:r>
            <a:r>
              <a:rPr lang="es-ES" sz="1800" dirty="0" err="1" smtClean="0">
                <a:solidFill>
                  <a:schemeClr val="tx1"/>
                </a:solidFill>
              </a:rPr>
              <a:t>Present</a:t>
            </a:r>
            <a:r>
              <a:rPr lang="es-ES" sz="1800" dirty="0" smtClean="0">
                <a:solidFill>
                  <a:schemeClr val="tx1"/>
                </a:solidFill>
              </a:rPr>
              <a:t> ID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 smtClean="0">
                <a:solidFill>
                  <a:schemeClr val="tx1"/>
                </a:solidFill>
              </a:rPr>
              <a:t>using</a:t>
            </a:r>
            <a:r>
              <a:rPr lang="es-ES" sz="1800" dirty="0" smtClean="0">
                <a:solidFill>
                  <a:schemeClr val="tx1"/>
                </a:solidFill>
              </a:rPr>
              <a:t> 20 </a:t>
            </a:r>
            <a:r>
              <a:rPr lang="es-ES" sz="1800" dirty="0" err="1" smtClean="0">
                <a:solidFill>
                  <a:schemeClr val="tx1"/>
                </a:solidFill>
              </a:rPr>
              <a:t>GPa</a:t>
            </a:r>
            <a:r>
              <a:rPr lang="es-ES" sz="1800" dirty="0" smtClean="0">
                <a:solidFill>
                  <a:schemeClr val="tx1"/>
                </a:solidFill>
              </a:rPr>
              <a:t> VS 15 </a:t>
            </a:r>
            <a:r>
              <a:rPr lang="es-ES" sz="1800" dirty="0" err="1" smtClean="0">
                <a:solidFill>
                  <a:schemeClr val="tx1"/>
                </a:solidFill>
              </a:rPr>
              <a:t>GPa</a:t>
            </a:r>
            <a:r>
              <a:rPr lang="es-ES" sz="1800" dirty="0" smtClean="0">
                <a:solidFill>
                  <a:schemeClr val="tx1"/>
                </a:solidFill>
              </a:rPr>
              <a:t> cables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Work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progress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en-GB" sz="1800" dirty="0" smtClean="0"/>
          </a:p>
          <a:p>
            <a:pPr algn="just"/>
            <a:endParaRPr lang="en-GB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716016" y="2450935"/>
            <a:ext cx="3168352" cy="9372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charset="2"/>
              <a:buNone/>
            </a:pPr>
            <a:r>
              <a:rPr lang="en-GB" sz="1800" b="1" smtClean="0">
                <a:solidFill>
                  <a:srgbClr val="FF0000"/>
                </a:solidFill>
              </a:rPr>
              <a:t>All displacements </a:t>
            </a:r>
            <a:r>
              <a:rPr lang="en-GB" sz="1800" smtClean="0">
                <a:solidFill>
                  <a:srgbClr val="FF0000"/>
                </a:solidFill>
              </a:rPr>
              <a:t>have been graphically multiplied </a:t>
            </a:r>
            <a:r>
              <a:rPr lang="en-GB" sz="1800" b="1" smtClean="0">
                <a:solidFill>
                  <a:srgbClr val="FF0000"/>
                </a:solidFill>
              </a:rPr>
              <a:t>x40</a:t>
            </a:r>
            <a:endParaRPr lang="en-GB" sz="1600" b="1" smtClean="0">
              <a:solidFill>
                <a:srgbClr val="FF0000"/>
              </a:solidFill>
            </a:endParaRPr>
          </a:p>
          <a:p>
            <a:pPr algn="r"/>
            <a:endParaRPr lang="en-GB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51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Path along Locked pole: Azimuthal displacement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 (P1, 20 </a:t>
            </a:r>
            <a:r>
              <a:rPr lang="en-GB" dirty="0" err="1" smtClean="0"/>
              <a:t>GPa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Present </a:t>
            </a:r>
            <a:r>
              <a:rPr lang="en-GB" dirty="0"/>
              <a:t>ID-IL </a:t>
            </a:r>
            <a:r>
              <a:rPr lang="en-GB" dirty="0" smtClean="0"/>
              <a:t>(P2, 15 </a:t>
            </a:r>
            <a:r>
              <a:rPr lang="en-GB" dirty="0" err="1"/>
              <a:t>GPa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" name="Marcador de contenido 8"/>
          <p:cNvPicPr>
            <a:picLocks noChangeAspect="1"/>
          </p:cNvPicPr>
          <p:nvPr/>
        </p:nvPicPr>
        <p:blipFill rotWithShape="1">
          <a:blip r:embed="rId2"/>
          <a:srcRect t="71151" r="8002"/>
          <a:stretch/>
        </p:blipFill>
        <p:spPr>
          <a:xfrm>
            <a:off x="959954" y="3158167"/>
            <a:ext cx="3034680" cy="1360652"/>
          </a:xfrm>
          <a:prstGeom prst="rect">
            <a:avLst/>
          </a:prstGeom>
        </p:spPr>
      </p:pic>
      <p:pic>
        <p:nvPicPr>
          <p:cNvPr id="11" name="Marcador de contenido 8"/>
          <p:cNvPicPr>
            <a:picLocks noChangeAspect="1"/>
          </p:cNvPicPr>
          <p:nvPr/>
        </p:nvPicPr>
        <p:blipFill rotWithShape="1">
          <a:blip r:embed="rId2"/>
          <a:srcRect t="14989" b="33991"/>
          <a:stretch/>
        </p:blipFill>
        <p:spPr>
          <a:xfrm>
            <a:off x="1200536" y="1270199"/>
            <a:ext cx="2554033" cy="1863165"/>
          </a:xfrm>
          <a:prstGeom prst="rect">
            <a:avLst/>
          </a:prstGeom>
        </p:spPr>
      </p:pic>
      <p:sp>
        <p:nvSpPr>
          <p:cNvPr id="12" name="Marcador de contenido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3" name="Marcador de contenido 5"/>
          <p:cNvPicPr>
            <a:picLocks noChangeAspect="1"/>
          </p:cNvPicPr>
          <p:nvPr/>
        </p:nvPicPr>
        <p:blipFill rotWithShape="1">
          <a:blip r:embed="rId3"/>
          <a:srcRect t="66292" r="7511"/>
          <a:stretch/>
        </p:blipFill>
        <p:spPr>
          <a:xfrm>
            <a:off x="5370278" y="3133364"/>
            <a:ext cx="2591270" cy="1385455"/>
          </a:xfrm>
          <a:prstGeom prst="rect">
            <a:avLst/>
          </a:prstGeom>
        </p:spPr>
      </p:pic>
      <p:pic>
        <p:nvPicPr>
          <p:cNvPr id="14" name="Marcador de contenido 5"/>
          <p:cNvPicPr>
            <a:picLocks noChangeAspect="1"/>
          </p:cNvPicPr>
          <p:nvPr/>
        </p:nvPicPr>
        <p:blipFill rotWithShape="1">
          <a:blip r:embed="rId3"/>
          <a:srcRect t="14989" b="36420"/>
          <a:stretch/>
        </p:blipFill>
        <p:spPr>
          <a:xfrm>
            <a:off x="5358906" y="1282302"/>
            <a:ext cx="2614014" cy="1863364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1108843" y="3363147"/>
            <a:ext cx="432048" cy="162531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ángulo 15"/>
          <p:cNvSpPr/>
          <p:nvPr/>
        </p:nvSpPr>
        <p:spPr>
          <a:xfrm>
            <a:off x="5477198" y="3354013"/>
            <a:ext cx="432048" cy="162531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04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Description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Geometry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&amp;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Materials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Boundary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conditions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Contacts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Torque load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definition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checks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 VS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Shorter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using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20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VS 15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cables</a:t>
            </a:r>
          </a:p>
          <a:p>
            <a:pPr algn="just"/>
            <a:r>
              <a:rPr lang="es-ES" sz="1800" dirty="0" err="1" smtClean="0"/>
              <a:t>Work</a:t>
            </a:r>
            <a:r>
              <a:rPr lang="es-ES" sz="1800" dirty="0" smtClean="0"/>
              <a:t> in </a:t>
            </a:r>
            <a:r>
              <a:rPr lang="es-ES" sz="1800" dirty="0" err="1" smtClean="0"/>
              <a:t>progress</a:t>
            </a:r>
            <a:endParaRPr lang="es-ES" sz="1800" dirty="0" smtClean="0"/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en-GB" sz="1800" dirty="0" smtClean="0"/>
          </a:p>
          <a:p>
            <a:pPr algn="just"/>
            <a:endParaRPr lang="en-GB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3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Work</a:t>
            </a:r>
            <a:r>
              <a:rPr lang="es-ES" dirty="0" smtClean="0"/>
              <a:t> in </a:t>
            </a:r>
            <a:r>
              <a:rPr lang="es-ES" dirty="0" err="1" smtClean="0"/>
              <a:t>progress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914401"/>
            <a:ext cx="3815984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/>
              <a:t>Outer Dipole Inner Layer model.</a:t>
            </a:r>
          </a:p>
          <a:p>
            <a:pPr lvl="1" algn="just"/>
            <a:r>
              <a:rPr lang="en-GB" sz="1400" dirty="0" smtClean="0"/>
              <a:t>Goal: Compare displacements and stress between both dipole heads.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949042"/>
            <a:ext cx="3130939" cy="198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8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Introduction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 smtClean="0"/>
              <a:t>As solution to improve MCBXFB performance shorter ID coils have been proposed.</a:t>
            </a:r>
          </a:p>
          <a:p>
            <a:pPr algn="just"/>
            <a:endParaRPr lang="en-GB" sz="2400" dirty="0" smtClean="0"/>
          </a:p>
          <a:p>
            <a:pPr algn="just"/>
            <a:r>
              <a:rPr lang="en-GB" sz="2400" dirty="0" smtClean="0"/>
              <a:t>The goals of the ongoing simulations are:</a:t>
            </a:r>
          </a:p>
          <a:p>
            <a:pPr lvl="1" algn="just"/>
            <a:r>
              <a:rPr lang="en-GB" sz="2000" dirty="0" smtClean="0"/>
              <a:t>Understand why the inner dipole coil heads are the cause of the majority of quenches.</a:t>
            </a:r>
          </a:p>
          <a:p>
            <a:pPr lvl="1" algn="just"/>
            <a:r>
              <a:rPr lang="en-GB" sz="2000" dirty="0" smtClean="0"/>
              <a:t>Evaluate if shorter ID coils could improve performance.</a:t>
            </a:r>
          </a:p>
          <a:p>
            <a:pPr algn="just"/>
            <a:endParaRPr lang="en-GB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143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000" y="128226"/>
            <a:ext cx="7920000" cy="540000"/>
          </a:xfrm>
        </p:spPr>
        <p:txBody>
          <a:bodyPr/>
          <a:lstStyle/>
          <a:p>
            <a:r>
              <a:rPr lang="es-ES" dirty="0" err="1" smtClean="0"/>
              <a:t>Work</a:t>
            </a:r>
            <a:r>
              <a:rPr lang="es-ES" dirty="0" smtClean="0"/>
              <a:t> in </a:t>
            </a:r>
            <a:r>
              <a:rPr lang="es-ES" dirty="0" err="1" smtClean="0"/>
              <a:t>progress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914401"/>
            <a:ext cx="3815984" cy="3680222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Outer Dipole Inner Layer model.</a:t>
            </a:r>
          </a:p>
          <a:p>
            <a:pPr lvl="1" algn="l"/>
            <a:r>
              <a:rPr lang="en-GB" sz="1400" dirty="0" smtClean="0"/>
              <a:t>Goal: Compare displacements and stress between both dipole heads.</a:t>
            </a:r>
          </a:p>
          <a:p>
            <a:pPr algn="l"/>
            <a:r>
              <a:rPr lang="en-GB" sz="1800" dirty="0" smtClean="0"/>
              <a:t>Assessment of changes in the model:</a:t>
            </a:r>
          </a:p>
          <a:p>
            <a:pPr lvl="1" algn="l"/>
            <a:r>
              <a:rPr lang="en-GB" sz="1400" dirty="0" smtClean="0"/>
              <a:t>Frictionless contact at midplane </a:t>
            </a:r>
            <a:r>
              <a:rPr lang="en-GB" sz="1400" dirty="0" err="1" smtClean="0"/>
              <a:t>Kapton</a:t>
            </a:r>
            <a:r>
              <a:rPr lang="en-GB" sz="1400" dirty="0" smtClean="0"/>
              <a:t> while coupling Z </a:t>
            </a:r>
            <a:r>
              <a:rPr lang="en-GB" sz="1400" dirty="0" smtClean="0"/>
              <a:t>displacements </a:t>
            </a:r>
            <a:r>
              <a:rPr lang="en-GB" sz="1400" dirty="0" smtClean="0"/>
              <a:t>at dipole </a:t>
            </a:r>
            <a:r>
              <a:rPr lang="en-GB" sz="1400" dirty="0" err="1" smtClean="0"/>
              <a:t>endface</a:t>
            </a:r>
            <a:r>
              <a:rPr lang="en-GB" sz="1400" dirty="0" smtClean="0"/>
              <a:t>.</a:t>
            </a:r>
          </a:p>
          <a:p>
            <a:pPr lvl="1" algn="l"/>
            <a:r>
              <a:rPr lang="en-GB" sz="1400" dirty="0" smtClean="0"/>
              <a:t>Frictionless contacts at wedges/</a:t>
            </a:r>
            <a:r>
              <a:rPr lang="en-GB" sz="1400" dirty="0" err="1" smtClean="0"/>
              <a:t>endspacer</a:t>
            </a:r>
            <a:r>
              <a:rPr lang="en-GB" sz="1400" dirty="0" smtClean="0"/>
              <a:t> interfaces.</a:t>
            </a:r>
          </a:p>
          <a:p>
            <a:pPr lvl="1" algn="l"/>
            <a:r>
              <a:rPr lang="en-GB" sz="1400" dirty="0" smtClean="0"/>
              <a:t>Include pole preload.</a:t>
            </a:r>
            <a:endParaRPr lang="en-GB" sz="1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3278353"/>
            <a:ext cx="3838498" cy="148891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4644008" y="3344347"/>
            <a:ext cx="432048" cy="162531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ángulo 10"/>
          <p:cNvSpPr/>
          <p:nvPr/>
        </p:nvSpPr>
        <p:spPr>
          <a:xfrm>
            <a:off x="5518596" y="3389671"/>
            <a:ext cx="1789708" cy="93871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Endspacers detaching from wedges cause maximum azimuthal displacement to increase from 0.33 to 0.48 !!</a:t>
            </a:r>
          </a:p>
        </p:txBody>
      </p:sp>
      <p:cxnSp>
        <p:nvCxnSpPr>
          <p:cNvPr id="10" name="Conector recto de flecha 9"/>
          <p:cNvCxnSpPr/>
          <p:nvPr/>
        </p:nvCxnSpPr>
        <p:spPr>
          <a:xfrm flipH="1" flipV="1">
            <a:off x="5109873" y="3515662"/>
            <a:ext cx="430427" cy="23490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4250" y="1131591"/>
            <a:ext cx="3292550" cy="221938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5" y="668225"/>
            <a:ext cx="2529919" cy="183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3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Description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Geometry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&amp;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Materials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Boundary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conditions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Contacts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Torque load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definition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checks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 VS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Shorter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using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20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VS 15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cables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Work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progress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tx1"/>
                </a:solidFill>
              </a:rPr>
              <a:t>Conclusions</a:t>
            </a:r>
            <a:endParaRPr lang="es-ES" sz="1800" dirty="0" smtClean="0">
              <a:solidFill>
                <a:schemeClr val="tx1"/>
              </a:solidFill>
            </a:endParaRPr>
          </a:p>
          <a:p>
            <a:pPr algn="just"/>
            <a:endParaRPr lang="en-GB" sz="1800" dirty="0" smtClean="0"/>
          </a:p>
          <a:p>
            <a:pPr algn="just"/>
            <a:endParaRPr lang="en-GB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34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Conclusions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10" name="Marcador de contenido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680222"/>
          </a:xfrm>
        </p:spPr>
        <p:txBody>
          <a:bodyPr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0" dirty="0" smtClean="0"/>
              <a:t>4Q ID-IL model has been developed in order to understand ID coil heads behavior under EM torsion.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0" dirty="0" smtClean="0"/>
              <a:t>First result seems coherent compared with analytic computations.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0" dirty="0" smtClean="0"/>
              <a:t>Using this model, azimuthal displacements and frictional stress, specially at endspacers tips are lower for a shorter version of the dipole.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0" dirty="0" smtClean="0"/>
              <a:t>Further analysis is necessary to evaluate model behavior, boundary conditions and contact definitions in order to know if the model results are trustworthy.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Thank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Back-up </a:t>
            </a:r>
            <a:r>
              <a:rPr lang="es-ES" dirty="0" err="1" smtClean="0"/>
              <a:t>slides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448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 Displacement of saddle endspacers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95305" y="1543050"/>
            <a:ext cx="3163977" cy="2963863"/>
          </a:xfrm>
          <a:prstGeom prst="rect">
            <a:avLst/>
          </a:prstGeom>
        </p:spPr>
      </p:pic>
      <p:pic>
        <p:nvPicPr>
          <p:cNvPr id="13" name="Marcador de contenido 12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00149" y="1543050"/>
            <a:ext cx="3131526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56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Path along Free pole: Azimuthal stress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27365" y="1543050"/>
            <a:ext cx="2099858" cy="2963863"/>
          </a:xfrm>
          <a:prstGeom prst="rect">
            <a:avLst/>
          </a:prstGeom>
        </p:spPr>
      </p:pic>
      <p:pic>
        <p:nvPicPr>
          <p:cNvPr id="10" name="Marcador de contenido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621452" y="1543050"/>
            <a:ext cx="2088921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8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Cables: Z stress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15" name="Marcador de contenido 1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90280" y="1543050"/>
            <a:ext cx="3174027" cy="2963863"/>
          </a:xfrm>
          <a:prstGeom prst="rect">
            <a:avLst/>
          </a:prstGeom>
        </p:spPr>
      </p:pic>
      <p:pic>
        <p:nvPicPr>
          <p:cNvPr id="16" name="Marcador de contenido 15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25343" y="1543050"/>
            <a:ext cx="3081138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6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Cables: YZ Shear stress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91227" y="1543050"/>
            <a:ext cx="3172134" cy="2963863"/>
          </a:xfrm>
          <a:prstGeom prst="rect">
            <a:avLst/>
          </a:prstGeom>
        </p:spPr>
      </p:pic>
      <p:pic>
        <p:nvPicPr>
          <p:cNvPr id="10" name="Marcador de contenido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04021" y="1543050"/>
            <a:ext cx="3123783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8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Cables: XZ Shear </a:t>
            </a:r>
            <a:r>
              <a:rPr lang="en-GB" dirty="0" err="1" smtClean="0"/>
              <a:t>strees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94384" y="1543050"/>
            <a:ext cx="3165820" cy="2963863"/>
          </a:xfrm>
          <a:prstGeom prst="rect">
            <a:avLst/>
          </a:prstGeom>
        </p:spPr>
      </p:pic>
      <p:pic>
        <p:nvPicPr>
          <p:cNvPr id="12" name="Marcador de contenido 11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03001" y="1543050"/>
            <a:ext cx="3125822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8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algn="just"/>
            <a:r>
              <a:rPr lang="es-ES" sz="1800" dirty="0" err="1" smtClean="0"/>
              <a:t>Model</a:t>
            </a:r>
            <a:r>
              <a:rPr lang="es-ES" sz="1800" dirty="0" smtClean="0"/>
              <a:t> </a:t>
            </a:r>
            <a:r>
              <a:rPr lang="es-ES" sz="1800" dirty="0" err="1" smtClean="0"/>
              <a:t>Description</a:t>
            </a:r>
            <a:endParaRPr lang="es-ES" sz="1800" dirty="0" smtClean="0"/>
          </a:p>
          <a:p>
            <a:pPr lvl="1" algn="just"/>
            <a:r>
              <a:rPr lang="es-ES" sz="1600" dirty="0" err="1" smtClean="0"/>
              <a:t>Geometry</a:t>
            </a:r>
            <a:r>
              <a:rPr lang="es-ES" sz="1600" dirty="0" smtClean="0"/>
              <a:t> &amp; </a:t>
            </a:r>
            <a:r>
              <a:rPr lang="es-ES" sz="1600" dirty="0" err="1" smtClean="0"/>
              <a:t>Materials</a:t>
            </a:r>
            <a:endParaRPr lang="es-ES" sz="1600" dirty="0" smtClean="0"/>
          </a:p>
          <a:p>
            <a:pPr lvl="1" algn="just"/>
            <a:r>
              <a:rPr lang="es-ES" sz="1600" dirty="0" err="1" smtClean="0"/>
              <a:t>Boundary</a:t>
            </a:r>
            <a:r>
              <a:rPr lang="es-ES" sz="1600" dirty="0" smtClean="0"/>
              <a:t> </a:t>
            </a:r>
            <a:r>
              <a:rPr lang="es-ES" sz="1600" dirty="0" err="1" smtClean="0"/>
              <a:t>conditions</a:t>
            </a:r>
            <a:endParaRPr lang="es-ES" sz="1600" dirty="0" smtClean="0"/>
          </a:p>
          <a:p>
            <a:pPr lvl="1" algn="just"/>
            <a:r>
              <a:rPr lang="es-ES" sz="1600" dirty="0" err="1" smtClean="0"/>
              <a:t>Contacts</a:t>
            </a:r>
            <a:endParaRPr lang="es-ES" sz="1600" dirty="0" smtClean="0"/>
          </a:p>
          <a:p>
            <a:pPr algn="just"/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Torque load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definition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checks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 VS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Shorter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using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20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VS 15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cables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Work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progress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en-GB" sz="1800" dirty="0" smtClean="0"/>
          </a:p>
          <a:p>
            <a:pPr algn="just"/>
            <a:endParaRPr lang="en-GB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11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Contacts: Frictional Stress (Gradient)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 ID-IL</a:t>
            </a:r>
            <a:endParaRPr lang="en-GB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Shorter ID-IL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22745" y="1543050"/>
            <a:ext cx="3109097" cy="2963863"/>
          </a:xfrm>
          <a:prstGeom prst="rect">
            <a:avLst/>
          </a:prstGeom>
        </p:spPr>
      </p:pic>
      <p:pic>
        <p:nvPicPr>
          <p:cNvPr id="10" name="Marcador de contenido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01207" y="1543050"/>
            <a:ext cx="3129411" cy="296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95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Geometry</a:t>
            </a:r>
            <a:r>
              <a:rPr lang="es-ES" dirty="0" smtClean="0"/>
              <a:t> &amp; </a:t>
            </a:r>
            <a:r>
              <a:rPr lang="es-ES" dirty="0" err="1" smtClean="0"/>
              <a:t>materials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763736"/>
            <a:ext cx="4320040" cy="3680222"/>
          </a:xfrm>
        </p:spPr>
        <p:txBody>
          <a:bodyPr>
            <a:noAutofit/>
          </a:bodyPr>
          <a:lstStyle/>
          <a:p>
            <a:pPr algn="just"/>
            <a:r>
              <a:rPr lang="en-GB" sz="1200" dirty="0" smtClean="0"/>
              <a:t>Only ID inner layer has been modelled for the sake of simplicity.</a:t>
            </a:r>
          </a:p>
          <a:p>
            <a:pPr algn="just"/>
            <a:r>
              <a:rPr lang="en-GB" sz="1200" dirty="0"/>
              <a:t>R</a:t>
            </a:r>
            <a:r>
              <a:rPr lang="en-GB" sz="1200" dirty="0" smtClean="0"/>
              <a:t>eal endspacers geometry was used to generate the corresponding coils and wedges by solid Boolean operations.</a:t>
            </a:r>
          </a:p>
          <a:p>
            <a:pPr algn="just"/>
            <a:r>
              <a:rPr lang="en-GB" sz="1200" dirty="0" smtClean="0"/>
              <a:t>Full 4 quadrant model is used to assure precision. Several half symmetry application options have been  tested and discarded by the moment.</a:t>
            </a:r>
          </a:p>
          <a:p>
            <a:pPr algn="just"/>
            <a:r>
              <a:rPr lang="en-GB" sz="1200" dirty="0" smtClean="0"/>
              <a:t>Model is divided azimuthally in quadrants and in 4 sections along Z direction to ease </a:t>
            </a:r>
            <a:r>
              <a:rPr lang="en-GB" sz="1200" dirty="0"/>
              <a:t>t</a:t>
            </a:r>
            <a:r>
              <a:rPr lang="en-GB" sz="1200" dirty="0" smtClean="0"/>
              <a:t>orque load application:</a:t>
            </a:r>
          </a:p>
          <a:p>
            <a:pPr lvl="1" algn="just"/>
            <a:r>
              <a:rPr lang="en-GB" sz="1100" dirty="0" smtClean="0"/>
              <a:t>Fasten straight section (SS)</a:t>
            </a:r>
          </a:p>
          <a:p>
            <a:pPr lvl="1" algn="just"/>
            <a:r>
              <a:rPr lang="en-GB" sz="1100" dirty="0" smtClean="0"/>
              <a:t>Loose part of the straight section (Cantilever SS)</a:t>
            </a:r>
          </a:p>
          <a:p>
            <a:pPr lvl="1" algn="just"/>
            <a:r>
              <a:rPr lang="en-GB" sz="1100" dirty="0" smtClean="0"/>
              <a:t>Head beginning</a:t>
            </a:r>
          </a:p>
          <a:p>
            <a:pPr lvl="1" algn="just"/>
            <a:r>
              <a:rPr lang="en-GB" sz="1100" dirty="0" smtClean="0"/>
              <a:t>Head end</a:t>
            </a:r>
          </a:p>
          <a:p>
            <a:pPr algn="just"/>
            <a:r>
              <a:rPr lang="en-GB" sz="1200" dirty="0" smtClean="0"/>
              <a:t>Isotropic materials used:</a:t>
            </a:r>
          </a:p>
          <a:p>
            <a:pPr lvl="1" algn="just"/>
            <a:r>
              <a:rPr lang="en-GB" sz="1100" dirty="0"/>
              <a:t>Cables: 20 </a:t>
            </a:r>
            <a:r>
              <a:rPr lang="en-GB" sz="1100" dirty="0" err="1"/>
              <a:t>Gpa</a:t>
            </a:r>
            <a:endParaRPr lang="en-GB" sz="1100" dirty="0"/>
          </a:p>
          <a:p>
            <a:pPr lvl="1" algn="just"/>
            <a:r>
              <a:rPr lang="en-GB" sz="1100" dirty="0"/>
              <a:t>Wedges: 130 </a:t>
            </a:r>
            <a:r>
              <a:rPr lang="en-GB" sz="1100" dirty="0" err="1"/>
              <a:t>Gpa</a:t>
            </a:r>
            <a:endParaRPr lang="en-GB" sz="1100" dirty="0"/>
          </a:p>
          <a:p>
            <a:pPr lvl="1" algn="just"/>
            <a:r>
              <a:rPr lang="en-GB" sz="1100" dirty="0"/>
              <a:t>Endspacers: </a:t>
            </a:r>
            <a:r>
              <a:rPr lang="en-GB" sz="1100" dirty="0" smtClean="0"/>
              <a:t>193 </a:t>
            </a:r>
            <a:r>
              <a:rPr lang="en-GB" sz="1100" dirty="0" err="1"/>
              <a:t>Gpa</a:t>
            </a:r>
            <a:endParaRPr lang="en-GB" sz="1100" dirty="0"/>
          </a:p>
          <a:p>
            <a:pPr lvl="1" algn="just"/>
            <a:r>
              <a:rPr lang="en-GB" sz="1100" dirty="0"/>
              <a:t>Midplane </a:t>
            </a:r>
            <a:r>
              <a:rPr lang="en-GB" sz="1100" dirty="0" err="1"/>
              <a:t>Kapton</a:t>
            </a:r>
            <a:r>
              <a:rPr lang="en-GB" sz="1100" dirty="0"/>
              <a:t>: </a:t>
            </a:r>
            <a:r>
              <a:rPr lang="en-GB" sz="1100" dirty="0" smtClean="0"/>
              <a:t>2.5 </a:t>
            </a:r>
            <a:r>
              <a:rPr lang="en-GB" sz="1100" dirty="0" err="1" smtClean="0"/>
              <a:t>Gpa</a:t>
            </a:r>
            <a:endParaRPr lang="en-GB" sz="11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747673"/>
            <a:ext cx="2750058" cy="181495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2646958"/>
            <a:ext cx="2750058" cy="201302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6419" y="627227"/>
            <a:ext cx="1066949" cy="847843"/>
          </a:xfrm>
          <a:prstGeom prst="rect">
            <a:avLst/>
          </a:prstGeom>
        </p:spPr>
      </p:pic>
      <p:cxnSp>
        <p:nvCxnSpPr>
          <p:cNvPr id="10" name="Conector recto de flecha 9"/>
          <p:cNvCxnSpPr/>
          <p:nvPr/>
        </p:nvCxnSpPr>
        <p:spPr>
          <a:xfrm flipH="1" flipV="1">
            <a:off x="6804248" y="2139702"/>
            <a:ext cx="576064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>
            <a:off x="7164288" y="2931790"/>
            <a:ext cx="216024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ángulo 14"/>
          <p:cNvSpPr/>
          <p:nvPr/>
        </p:nvSpPr>
        <p:spPr>
          <a:xfrm>
            <a:off x="7392425" y="2579677"/>
            <a:ext cx="1597403" cy="93871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Only difference between present ID and shorter ID geometry is the Cantilever SS length </a:t>
            </a:r>
            <a:endParaRPr lang="en-GB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5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066796"/>
              </p:ext>
            </p:extLst>
          </p:nvPr>
        </p:nvGraphicFramePr>
        <p:xfrm>
          <a:off x="612000" y="699543"/>
          <a:ext cx="8208472" cy="1917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236"/>
                <a:gridCol w="4104236"/>
              </a:tblGrid>
              <a:tr h="33370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Mid-dipole displacement along Z =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Radial displacement of outer face = 0</a:t>
                      </a:r>
                    </a:p>
                  </a:txBody>
                  <a:tcPr/>
                </a:tc>
              </a:tr>
              <a:tr h="1582673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Half dipole symmetry 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Collaring</a:t>
                      </a:r>
                      <a:endParaRPr lang="en-GB" sz="1600" baseline="0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restriction</a:t>
                      </a:r>
                      <a:endParaRPr lang="en-GB" sz="1600" dirty="0" smtClean="0"/>
                    </a:p>
                    <a:p>
                      <a:pPr algn="l"/>
                      <a:endParaRPr lang="en-GB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1" name="Tab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155369"/>
              </p:ext>
            </p:extLst>
          </p:nvPr>
        </p:nvGraphicFramePr>
        <p:xfrm>
          <a:off x="612000" y="2630505"/>
          <a:ext cx="8208472" cy="1892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236"/>
                <a:gridCol w="4104236"/>
              </a:tblGrid>
              <a:tr h="32832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SS poles fixed at</a:t>
                      </a:r>
                      <a:r>
                        <a:rPr lang="en-GB" sz="1600" baseline="0" dirty="0" smtClean="0"/>
                        <a:t> Q1 and Q3</a:t>
                      </a:r>
                      <a:endParaRPr lang="en-GB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Σ</a:t>
                      </a:r>
                      <a:r>
                        <a:rPr lang="es-ES" sz="1600" dirty="0" smtClean="0"/>
                        <a:t> Z </a:t>
                      </a:r>
                      <a:r>
                        <a:rPr lang="es-ES" sz="1600" dirty="0" err="1" smtClean="0"/>
                        <a:t>Rot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Dipole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endface</a:t>
                      </a:r>
                      <a:r>
                        <a:rPr lang="es-ES" sz="1600" dirty="0" smtClean="0"/>
                        <a:t> </a:t>
                      </a:r>
                      <a:r>
                        <a:rPr lang="en-GB" sz="1600" dirty="0" smtClean="0"/>
                        <a:t>= 0</a:t>
                      </a:r>
                    </a:p>
                  </a:txBody>
                  <a:tcPr anchor="ctr"/>
                </a:tc>
              </a:tr>
              <a:tr h="15571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Torque</a:t>
                      </a:r>
                      <a:r>
                        <a:rPr lang="en-GB" sz="1600" baseline="0" dirty="0" smtClean="0"/>
                        <a:t> locking </a:t>
                      </a:r>
                    </a:p>
                    <a:p>
                      <a:pPr algn="l"/>
                      <a:r>
                        <a:rPr lang="en-GB" sz="1600" baseline="0" dirty="0" smtClean="0"/>
                        <a:t>provided </a:t>
                      </a:r>
                    </a:p>
                    <a:p>
                      <a:pPr algn="l"/>
                      <a:r>
                        <a:rPr lang="en-GB" sz="1600" baseline="0" dirty="0" smtClean="0"/>
                        <a:t>by the collars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Fixed</a:t>
                      </a:r>
                      <a:r>
                        <a:rPr lang="en-GB" sz="1600" baseline="0" dirty="0" smtClean="0"/>
                        <a:t> end </a:t>
                      </a:r>
                    </a:p>
                    <a:p>
                      <a:pPr algn="l"/>
                      <a:r>
                        <a:rPr lang="en-GB" sz="1600" baseline="0" dirty="0" smtClean="0"/>
                        <a:t>(it can move along Z</a:t>
                      </a:r>
                    </a:p>
                    <a:p>
                      <a:pPr algn="l"/>
                      <a:r>
                        <a:rPr lang="en-GB" sz="1600" baseline="0" dirty="0" smtClean="0"/>
                        <a:t>but not rotate)</a:t>
                      </a:r>
                      <a:endParaRPr lang="en-GB" sz="16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Boundary</a:t>
            </a:r>
            <a:r>
              <a:rPr lang="es-ES" dirty="0" smtClean="0"/>
              <a:t> </a:t>
            </a:r>
            <a:r>
              <a:rPr lang="es-ES" dirty="0" err="1" smtClean="0"/>
              <a:t>contitions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b="6169"/>
          <a:stretch/>
        </p:blipFill>
        <p:spPr>
          <a:xfrm>
            <a:off x="6420643" y="1067402"/>
            <a:ext cx="2366091" cy="1534284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4"/>
          <a:srcRect t="9020" b="5379"/>
          <a:stretch/>
        </p:blipFill>
        <p:spPr>
          <a:xfrm>
            <a:off x="2843809" y="1067826"/>
            <a:ext cx="1836222" cy="1548094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5"/>
          <a:srcRect l="32082"/>
          <a:stretch/>
        </p:blipFill>
        <p:spPr>
          <a:xfrm>
            <a:off x="2074794" y="3005974"/>
            <a:ext cx="2590655" cy="1459755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4248" y="3014037"/>
            <a:ext cx="1982486" cy="146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9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Contacts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4149" y="1179379"/>
            <a:ext cx="5092651" cy="2694012"/>
          </a:xfrm>
          <a:prstGeom prst="rect">
            <a:avLst/>
          </a:prstGeom>
        </p:spPr>
      </p:pic>
      <p:sp>
        <p:nvSpPr>
          <p:cNvPr id="15" name="Marcador de contenido 2"/>
          <p:cNvSpPr>
            <a:spLocks noGrp="1"/>
          </p:cNvSpPr>
          <p:nvPr>
            <p:ph idx="1"/>
          </p:nvPr>
        </p:nvSpPr>
        <p:spPr>
          <a:xfrm>
            <a:off x="539552" y="1203598"/>
            <a:ext cx="2879880" cy="2520280"/>
          </a:xfrm>
        </p:spPr>
        <p:txBody>
          <a:bodyPr>
            <a:noAutofit/>
          </a:bodyPr>
          <a:lstStyle/>
          <a:p>
            <a:pPr algn="l"/>
            <a:r>
              <a:rPr lang="en-GB" sz="1400" dirty="0" smtClean="0"/>
              <a:t>Define </a:t>
            </a:r>
            <a:r>
              <a:rPr lang="en-GB" sz="1400" dirty="0"/>
              <a:t>between </a:t>
            </a:r>
            <a:r>
              <a:rPr lang="en-GB" sz="1400" dirty="0" smtClean="0"/>
              <a:t>the different bodies: wedges, cables, </a:t>
            </a:r>
            <a:r>
              <a:rPr lang="en-GB" sz="1400" dirty="0" err="1" smtClean="0"/>
              <a:t>endpacers</a:t>
            </a:r>
            <a:r>
              <a:rPr lang="en-GB" sz="1400" dirty="0" smtClean="0"/>
              <a:t> and midplane </a:t>
            </a:r>
            <a:r>
              <a:rPr lang="en-GB" sz="1400" dirty="0" err="1" smtClean="0"/>
              <a:t>kapton</a:t>
            </a:r>
            <a:r>
              <a:rPr lang="en-GB" sz="1400" dirty="0" smtClean="0"/>
              <a:t>.</a:t>
            </a:r>
          </a:p>
          <a:p>
            <a:pPr algn="l"/>
            <a:endParaRPr lang="en-GB" sz="1400" dirty="0"/>
          </a:p>
          <a:p>
            <a:pPr algn="l"/>
            <a:r>
              <a:rPr lang="en-GB" sz="1400" dirty="0" smtClean="0"/>
              <a:t>Same body interfaces share topology.</a:t>
            </a:r>
          </a:p>
          <a:p>
            <a:pPr algn="l"/>
            <a:endParaRPr lang="en-GB" sz="1400" dirty="0" smtClean="0"/>
          </a:p>
          <a:p>
            <a:pPr algn="l"/>
            <a:r>
              <a:rPr lang="en-GB" sz="1400" dirty="0" smtClean="0"/>
              <a:t>All the contacts are considered bonded as a first approximation to the problem.</a:t>
            </a:r>
          </a:p>
        </p:txBody>
      </p:sp>
    </p:spTree>
    <p:extLst>
      <p:ext uri="{BB962C8B-B14F-4D97-AF65-F5344CB8AC3E}">
        <p14:creationId xmlns:p14="http://schemas.microsoft.com/office/powerpoint/2010/main" val="201687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Description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Geometry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&amp;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Materials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Boundary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conditions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 algn="just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Contacts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smtClean="0"/>
              <a:t>Torque load </a:t>
            </a:r>
            <a:r>
              <a:rPr lang="es-ES" sz="1800" dirty="0" err="1" smtClean="0"/>
              <a:t>definition</a:t>
            </a:r>
            <a:endParaRPr lang="es-ES" sz="1800" dirty="0" smtClean="0"/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Model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checks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 VS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Shorter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of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Present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ID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using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20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VS 15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GPa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cables</a:t>
            </a: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Work</a:t>
            </a: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progress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s-ES" sz="1800" dirty="0" err="1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s-E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en-GB" sz="1800" dirty="0" smtClean="0"/>
          </a:p>
          <a:p>
            <a:pPr algn="just"/>
            <a:endParaRPr lang="en-GB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79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Torque load </a:t>
            </a:r>
            <a:r>
              <a:rPr lang="es-ES" dirty="0" err="1" smtClean="0"/>
              <a:t>distribution</a:t>
            </a:r>
            <a:r>
              <a:rPr lang="es-ES" dirty="0" smtClean="0"/>
              <a:t> </a:t>
            </a:r>
            <a:r>
              <a:rPr lang="es-ES" dirty="0" err="1" smtClean="0"/>
              <a:t>along</a:t>
            </a:r>
            <a:r>
              <a:rPr lang="es-ES" dirty="0" smtClean="0"/>
              <a:t> Z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J. A. García Matos – 12th November 2020</a:t>
            </a:r>
            <a:endParaRPr lang="en-GB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5" name="Marcador de contenido 2"/>
          <p:cNvSpPr>
            <a:spLocks noGrp="1"/>
          </p:cNvSpPr>
          <p:nvPr>
            <p:ph idx="1"/>
          </p:nvPr>
        </p:nvSpPr>
        <p:spPr>
          <a:xfrm>
            <a:off x="5806920" y="1347614"/>
            <a:ext cx="2879880" cy="2520280"/>
          </a:xfrm>
        </p:spPr>
        <p:txBody>
          <a:bodyPr>
            <a:noAutofit/>
          </a:bodyPr>
          <a:lstStyle/>
          <a:p>
            <a:pPr algn="just"/>
            <a:r>
              <a:rPr lang="en-GB" sz="1400" dirty="0" smtClean="0"/>
              <a:t>EM Torque is the only load applied to the model (Room temperature is considered)</a:t>
            </a:r>
          </a:p>
          <a:p>
            <a:pPr algn="just"/>
            <a:r>
              <a:rPr lang="en-GB" sz="1400" dirty="0" smtClean="0"/>
              <a:t>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assumption: Coil cables suffer a torque profile like the one obtained at the magnet axis.</a:t>
            </a:r>
          </a:p>
          <a:p>
            <a:pPr algn="just"/>
            <a:r>
              <a:rPr lang="en-GB" sz="1400" dirty="0" smtClean="0"/>
              <a:t>This torque profile is simplified by a polyline so constant torque can be applied at the different dipole sections along Z direction</a:t>
            </a:r>
          </a:p>
          <a:p>
            <a:pPr algn="just"/>
            <a:endParaRPr lang="en-GB" sz="1400" dirty="0" smtClean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740" y="1131590"/>
            <a:ext cx="3675258" cy="148039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7675" y="2614958"/>
            <a:ext cx="3812437" cy="146896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51520" y="1539538"/>
            <a:ext cx="1376804" cy="600164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Present ID</a:t>
            </a:r>
          </a:p>
          <a:p>
            <a:pPr algn="r"/>
            <a:endParaRPr lang="en-GB" sz="1100" b="1" dirty="0" smtClean="0"/>
          </a:p>
          <a:p>
            <a:pPr algn="r"/>
            <a:r>
              <a:rPr lang="en-GB" sz="1100" b="1" dirty="0" smtClean="0"/>
              <a:t>M</a:t>
            </a:r>
            <a:r>
              <a:rPr lang="en-GB" sz="1100" b="1" baseline="-25000" dirty="0" smtClean="0"/>
              <a:t>SS</a:t>
            </a:r>
            <a:r>
              <a:rPr lang="en-GB" sz="1100" b="1" dirty="0" smtClean="0"/>
              <a:t> = 137 </a:t>
            </a:r>
            <a:r>
              <a:rPr lang="en-GB" sz="1100" b="1" dirty="0" err="1" smtClean="0"/>
              <a:t>kNm</a:t>
            </a:r>
            <a:r>
              <a:rPr lang="en-GB" sz="1100" b="1" dirty="0" smtClean="0"/>
              <a:t>/m</a:t>
            </a:r>
            <a:endParaRPr lang="en-GB" sz="1100" b="1" dirty="0"/>
          </a:p>
        </p:txBody>
      </p:sp>
      <p:sp>
        <p:nvSpPr>
          <p:cNvPr id="10" name="Rectángulo 9"/>
          <p:cNvSpPr/>
          <p:nvPr/>
        </p:nvSpPr>
        <p:spPr>
          <a:xfrm>
            <a:off x="251520" y="3003798"/>
            <a:ext cx="1376804" cy="600164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Shorter ID</a:t>
            </a:r>
          </a:p>
          <a:p>
            <a:pPr algn="r"/>
            <a:endParaRPr lang="en-GB" sz="1100" b="1" dirty="0" smtClean="0"/>
          </a:p>
          <a:p>
            <a:pPr algn="r"/>
            <a:r>
              <a:rPr lang="en-GB" sz="1100" b="1" dirty="0" smtClean="0"/>
              <a:t>M</a:t>
            </a:r>
            <a:r>
              <a:rPr lang="en-GB" sz="1100" b="1" baseline="-25000" dirty="0" smtClean="0"/>
              <a:t>SS</a:t>
            </a:r>
            <a:r>
              <a:rPr lang="en-GB" sz="1100" b="1" dirty="0" smtClean="0"/>
              <a:t> = 151 </a:t>
            </a:r>
            <a:r>
              <a:rPr lang="en-GB" sz="1100" b="1" dirty="0" err="1" smtClean="0"/>
              <a:t>kNm</a:t>
            </a:r>
            <a:r>
              <a:rPr lang="en-GB" sz="1100" b="1" dirty="0" smtClean="0"/>
              <a:t>/m</a:t>
            </a:r>
            <a:endParaRPr lang="en-GB" sz="1100" b="1" dirty="0"/>
          </a:p>
        </p:txBody>
      </p:sp>
      <p:cxnSp>
        <p:nvCxnSpPr>
          <p:cNvPr id="11" name="Conector recto 10"/>
          <p:cNvCxnSpPr/>
          <p:nvPr/>
        </p:nvCxnSpPr>
        <p:spPr>
          <a:xfrm>
            <a:off x="2152756" y="1063300"/>
            <a:ext cx="0" cy="309932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ángulo 12"/>
          <p:cNvSpPr/>
          <p:nvPr/>
        </p:nvSpPr>
        <p:spPr>
          <a:xfrm>
            <a:off x="1941128" y="791277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410</a:t>
            </a:r>
            <a:endParaRPr lang="en-GB" sz="1100" b="1" dirty="0"/>
          </a:p>
        </p:txBody>
      </p:sp>
      <p:sp>
        <p:nvSpPr>
          <p:cNvPr id="14" name="Rectángulo 13"/>
          <p:cNvSpPr/>
          <p:nvPr/>
        </p:nvSpPr>
        <p:spPr>
          <a:xfrm>
            <a:off x="1767675" y="4148675"/>
            <a:ext cx="423255" cy="26161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100" b="1" dirty="0" smtClean="0"/>
              <a:t>410</a:t>
            </a:r>
            <a:endParaRPr lang="en-GB" sz="1100" b="1" dirty="0"/>
          </a:p>
        </p:txBody>
      </p:sp>
      <p:sp>
        <p:nvSpPr>
          <p:cNvPr id="34" name="Rectángulo 33"/>
          <p:cNvSpPr/>
          <p:nvPr/>
        </p:nvSpPr>
        <p:spPr>
          <a:xfrm>
            <a:off x="343024" y="920866"/>
            <a:ext cx="1492672" cy="276999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2"/>
                </a:solidFill>
              </a:rPr>
              <a:t>Straight Section </a:t>
            </a:r>
            <a:endParaRPr lang="en-GB" sz="1200" b="1" dirty="0">
              <a:solidFill>
                <a:schemeClr val="bg2"/>
              </a:solidFill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4806294" y="3526720"/>
            <a:ext cx="687857" cy="24521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GB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76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B4D459-97E4-4AFB-8B36-8A9BE1329DA8}">
  <ds:schemaRefs>
    <ds:schemaRef ds:uri="http://schemas.microsoft.com/office/2006/metadata/properties"/>
    <ds:schemaRef ds:uri="8946e33d-fd2f-4ae4-8ee9-d90c129cdf9e"/>
    <ds:schemaRef ds:uri="http://www.w3.org/XML/1998/namespace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4534</TotalTime>
  <Words>1744</Words>
  <Application>Microsoft Office PowerPoint</Application>
  <PresentationFormat>Presentación en pantalla (16:9)</PresentationFormat>
  <Paragraphs>379</Paragraphs>
  <Slides>40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4" baseType="lpstr">
      <vt:lpstr>Arial</vt:lpstr>
      <vt:lpstr>Calibri</vt:lpstr>
      <vt:lpstr>Wingdings</vt:lpstr>
      <vt:lpstr>Thème Office</vt:lpstr>
      <vt:lpstr>Simulation results of the design iteration</vt:lpstr>
      <vt:lpstr>Outline</vt:lpstr>
      <vt:lpstr>Introduction</vt:lpstr>
      <vt:lpstr>Outline</vt:lpstr>
      <vt:lpstr>Geometry &amp; materials</vt:lpstr>
      <vt:lpstr>Boundary contitions</vt:lpstr>
      <vt:lpstr>Contacts</vt:lpstr>
      <vt:lpstr>Outline</vt:lpstr>
      <vt:lpstr>Torque load distribution along Z</vt:lpstr>
      <vt:lpstr>Torque load distribution along Z</vt:lpstr>
      <vt:lpstr>Torque load distribution along Z</vt:lpstr>
      <vt:lpstr>Azimuthal torque load distribution</vt:lpstr>
      <vt:lpstr>Outline</vt:lpstr>
      <vt:lpstr>Smeared-out dipole (35 Gpa)</vt:lpstr>
      <vt:lpstr>Stress at locked pole and displacement in the free one</vt:lpstr>
      <vt:lpstr>Outline</vt:lpstr>
      <vt:lpstr>Azimuthal deformation</vt:lpstr>
      <vt:lpstr>Path along Free pole: Azimuthal displacement</vt:lpstr>
      <vt:lpstr>Path along Locked pole: Azimuthal displacement</vt:lpstr>
      <vt:lpstr>Path along Locked pole: Azimuthal Stress</vt:lpstr>
      <vt:lpstr>Cables: Azimuthal Stress</vt:lpstr>
      <vt:lpstr>Contacts: Pressure</vt:lpstr>
      <vt:lpstr>Contacts: Pressure</vt:lpstr>
      <vt:lpstr>Contacts: Frictional Stress (Mid-coil)</vt:lpstr>
      <vt:lpstr>Contacts: Frictional Stress (Endspacers tips)</vt:lpstr>
      <vt:lpstr>Outline</vt:lpstr>
      <vt:lpstr>Path along Locked pole: Azimuthal displacement</vt:lpstr>
      <vt:lpstr>Outline</vt:lpstr>
      <vt:lpstr>Work in progress</vt:lpstr>
      <vt:lpstr>Work in progress</vt:lpstr>
      <vt:lpstr>Outline</vt:lpstr>
      <vt:lpstr>Conclusions</vt:lpstr>
      <vt:lpstr>Thank you</vt:lpstr>
      <vt:lpstr>Back-up slides</vt:lpstr>
      <vt:lpstr>Z Displacement of saddle endspacers</vt:lpstr>
      <vt:lpstr>Path along Free pole: Azimuthal stress</vt:lpstr>
      <vt:lpstr>Cables: Z stress</vt:lpstr>
      <vt:lpstr>Cables: YZ Shear stress</vt:lpstr>
      <vt:lpstr>Cables: XZ Shear strees</vt:lpstr>
      <vt:lpstr>Contacts: Frictional Stress (Gradient)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Jesús García</cp:lastModifiedBy>
  <cp:revision>159</cp:revision>
  <dcterms:created xsi:type="dcterms:W3CDTF">2016-02-12T09:02:01Z</dcterms:created>
  <dcterms:modified xsi:type="dcterms:W3CDTF">2020-11-12T09:22:15Z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