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79" r:id="rId3"/>
    <p:sldId id="278" r:id="rId4"/>
    <p:sldId id="316" r:id="rId5"/>
    <p:sldId id="317" r:id="rId6"/>
    <p:sldId id="340" r:id="rId7"/>
    <p:sldId id="257" r:id="rId8"/>
    <p:sldId id="306" r:id="rId9"/>
    <p:sldId id="318" r:id="rId10"/>
    <p:sldId id="319" r:id="rId11"/>
    <p:sldId id="321" r:id="rId12"/>
    <p:sldId id="322" r:id="rId13"/>
    <p:sldId id="323" r:id="rId14"/>
    <p:sldId id="324" r:id="rId15"/>
    <p:sldId id="325" r:id="rId16"/>
    <p:sldId id="326" r:id="rId17"/>
    <p:sldId id="327" r:id="rId18"/>
    <p:sldId id="329" r:id="rId19"/>
    <p:sldId id="330" r:id="rId20"/>
    <p:sldId id="331" r:id="rId21"/>
    <p:sldId id="332" r:id="rId22"/>
    <p:sldId id="334" r:id="rId23"/>
    <p:sldId id="333" r:id="rId24"/>
    <p:sldId id="335" r:id="rId25"/>
    <p:sldId id="336" r:id="rId26"/>
    <p:sldId id="337" r:id="rId27"/>
    <p:sldId id="339" r:id="rId28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FFCC00"/>
    <a:srgbClr val="E245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14" autoAdjust="0"/>
    <p:restoredTop sz="79712" autoAdjust="0"/>
  </p:normalViewPr>
  <p:slideViewPr>
    <p:cSldViewPr snapToGrid="0">
      <p:cViewPr varScale="1">
        <p:scale>
          <a:sx n="99" d="100"/>
          <a:sy n="99" d="100"/>
        </p:scale>
        <p:origin x="1128" y="86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9C1E5-6D5C-47B7-8CF6-E57E7294520A}" type="datetimeFigureOut">
              <a:rPr lang="en-US" smtClean="0"/>
              <a:t>19-Jan-21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C055BF-4E3E-4277-BFFC-BBC845D16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973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3950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5289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2744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1739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1184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9069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5956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449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361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016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128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7601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7239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57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4767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5956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7405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6471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8147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111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1238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4607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3558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94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355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094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055BF-4E3E-4277-BFFC-BBC845D1657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945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577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  <p:grpSp>
        <p:nvGrpSpPr>
          <p:cNvPr id="9" name="Grouper 8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20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  <p:grpSp>
        <p:nvGrpSpPr>
          <p:cNvPr id="11" name="Grouper 10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952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  <p:grpSp>
        <p:nvGrpSpPr>
          <p:cNvPr id="7" name="Grouper 6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409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  <p:grpSp>
        <p:nvGrpSpPr>
          <p:cNvPr id="6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497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25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045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685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58EC0004-85FC-4CF3-96F9-49A000A98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569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73841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https://edms.cern.ch/document/2414418/2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6.png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package" Target="../embeddings/Microsoft_Word_Document.docx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em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emf"/><Relationship Id="rId5" Type="http://schemas.openxmlformats.org/officeDocument/2006/relationships/image" Target="../media/image12.png"/><Relationship Id="rId4" Type="http://schemas.openxmlformats.org/officeDocument/2006/relationships/image" Target="../media/image11.jpg"/><Relationship Id="rId9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Test results of MCBXFBP2a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6000" y="3352800"/>
            <a:ext cx="8640000" cy="9906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Salvador </a:t>
            </a:r>
            <a:r>
              <a:rPr lang="en-US" dirty="0" err="1"/>
              <a:t>Ferradás</a:t>
            </a:r>
            <a:r>
              <a:rPr lang="en-US" dirty="0"/>
              <a:t>, Jerome Feuvrier, Jean-Luc Guyon, Franco Mangiarotti, Juan Carlos Pérez, Guillaume Pichon, Gerard Willering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764280" y="5791200"/>
            <a:ext cx="8640000" cy="349251"/>
          </a:xfrm>
        </p:spPr>
        <p:txBody>
          <a:bodyPr/>
          <a:lstStyle/>
          <a:p>
            <a:r>
              <a:rPr lang="en-GB" b="1" dirty="0"/>
              <a:t>WP3 Meeting </a:t>
            </a:r>
            <a:r>
              <a:rPr lang="en-US" dirty="0"/>
              <a:t>– 12 November 2020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764280" y="6343651"/>
            <a:ext cx="382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https://indico.cern.ch/event/973841/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5BFF98-6EE0-45B6-AB88-8CDDB936445C}"/>
              </a:ext>
            </a:extLst>
          </p:cNvPr>
          <p:cNvSpPr txBox="1"/>
          <p:nvPr/>
        </p:nvSpPr>
        <p:spPr>
          <a:xfrm>
            <a:off x="1776000" y="4596368"/>
            <a:ext cx="2993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Test plan: </a:t>
            </a:r>
            <a:r>
              <a:rPr lang="en-US" dirty="0">
                <a:hlinkClick r:id="rId4"/>
              </a:rPr>
              <a:t>EDMS #2414418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807F7-EF53-4B4C-8AF9-12202AFE3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</a:t>
            </a:fld>
            <a:endParaRPr lang="en-GB"/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A2D6090D-70E8-4F0B-AA2A-9780A506F1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595" y="5788025"/>
            <a:ext cx="1992099" cy="106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119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46060" y="1851114"/>
            <a:ext cx="2596656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ultimate in both circuits standalone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1980 A Inner circuit stand alone</a:t>
            </a:r>
            <a:endParaRPr lang="en-US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280 Events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nominal + torque 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97% of -nominal torque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Summary of events, for completeness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10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731818-B958-49A4-AFF4-32EC7E90AE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2" r="3802"/>
          <a:stretch/>
        </p:blipFill>
        <p:spPr>
          <a:xfrm>
            <a:off x="2496854" y="708766"/>
            <a:ext cx="9695146" cy="5579737"/>
          </a:xfrm>
          <a:prstGeom prst="rect">
            <a:avLst/>
          </a:prstGeom>
        </p:spPr>
      </p:pic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graphicFrame>
        <p:nvGraphicFramePr>
          <p:cNvPr id="9" name="Table 15">
            <a:extLst>
              <a:ext uri="{FF2B5EF4-FFF2-40B4-BE49-F238E27FC236}">
                <a16:creationId xmlns:a16="http://schemas.microsoft.com/office/drawing/2014/main" id="{A2047057-E5DF-4DC0-9301-1872F1F413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439378"/>
              </p:ext>
            </p:extLst>
          </p:nvPr>
        </p:nvGraphicFramePr>
        <p:xfrm>
          <a:off x="101657" y="3694114"/>
          <a:ext cx="2263784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946">
                  <a:extLst>
                    <a:ext uri="{9D8B030D-6E8A-4147-A177-3AD203B41FA5}">
                      <a16:colId xmlns:a16="http://schemas.microsoft.com/office/drawing/2014/main" val="1434582332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45807988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4231476440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075574857"/>
                    </a:ext>
                  </a:extLst>
                </a:gridCol>
              </a:tblGrid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s-ES" sz="1000" dirty="0"/>
                        <a:t>Training </a:t>
                      </a:r>
                      <a:r>
                        <a:rPr lang="es-ES" sz="1000" dirty="0" err="1"/>
                        <a:t>quenches</a:t>
                      </a:r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749748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OC3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838821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91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83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4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855483"/>
                  </a:ext>
                </a:extLst>
              </a:tr>
              <a:tr h="231664">
                <a:tc>
                  <a:txBody>
                    <a:bodyPr/>
                    <a:lstStyle/>
                    <a:p>
                      <a:r>
                        <a:rPr lang="es-ES" sz="1000" dirty="0"/>
                        <a:t>Total</a:t>
                      </a:r>
                      <a:endParaRPr 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177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0484201"/>
                  </a:ext>
                </a:extLst>
              </a:tr>
            </a:tbl>
          </a:graphicData>
        </a:graphic>
      </p:graphicFrame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A3CFACB-2AD0-4E5F-9727-1872CDD1A242}"/>
              </a:ext>
            </a:extLst>
          </p:cNvPr>
          <p:cNvCxnSpPr/>
          <p:nvPr/>
        </p:nvCxnSpPr>
        <p:spPr>
          <a:xfrm>
            <a:off x="4073936" y="900000"/>
            <a:ext cx="0" cy="559693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1D962E2-5AA2-49F9-8370-90F313D0B696}"/>
              </a:ext>
            </a:extLst>
          </p:cNvPr>
          <p:cNvCxnSpPr/>
          <p:nvPr/>
        </p:nvCxnSpPr>
        <p:spPr>
          <a:xfrm>
            <a:off x="5005756" y="900000"/>
            <a:ext cx="0" cy="559693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228AC16-A52D-49F4-A39D-9906CBA762BD}"/>
              </a:ext>
            </a:extLst>
          </p:cNvPr>
          <p:cNvCxnSpPr/>
          <p:nvPr/>
        </p:nvCxnSpPr>
        <p:spPr>
          <a:xfrm>
            <a:off x="5749438" y="900000"/>
            <a:ext cx="0" cy="559693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2A2425E-EB9C-4878-B7F4-7F13F01AED23}"/>
              </a:ext>
            </a:extLst>
          </p:cNvPr>
          <p:cNvSpPr txBox="1"/>
          <p:nvPr/>
        </p:nvSpPr>
        <p:spPr>
          <a:xfrm>
            <a:off x="3315956" y="9000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C00F4CB-4187-4ABE-A254-5870AD64ECF4}"/>
              </a:ext>
            </a:extLst>
          </p:cNvPr>
          <p:cNvSpPr txBox="1"/>
          <p:nvPr/>
        </p:nvSpPr>
        <p:spPr>
          <a:xfrm>
            <a:off x="4539227" y="9000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A606300-E624-4242-9D49-13D913AAEEC6}"/>
              </a:ext>
            </a:extLst>
          </p:cNvPr>
          <p:cNvSpPr txBox="1"/>
          <p:nvPr/>
        </p:nvSpPr>
        <p:spPr>
          <a:xfrm>
            <a:off x="5367916" y="9000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1416F5E-1CF7-46B7-938A-010319E66609}"/>
              </a:ext>
            </a:extLst>
          </p:cNvPr>
          <p:cNvCxnSpPr/>
          <p:nvPr/>
        </p:nvCxnSpPr>
        <p:spPr>
          <a:xfrm>
            <a:off x="6313562" y="900000"/>
            <a:ext cx="0" cy="559693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8A9862D-67D2-4FAC-AB8A-63015BE00CFC}"/>
              </a:ext>
            </a:extLst>
          </p:cNvPr>
          <p:cNvSpPr txBox="1"/>
          <p:nvPr/>
        </p:nvSpPr>
        <p:spPr>
          <a:xfrm>
            <a:off x="5927117" y="9000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12B3044-0643-4833-A3BF-8E32134CB152}"/>
              </a:ext>
            </a:extLst>
          </p:cNvPr>
          <p:cNvCxnSpPr/>
          <p:nvPr/>
        </p:nvCxnSpPr>
        <p:spPr>
          <a:xfrm>
            <a:off x="6625273" y="895648"/>
            <a:ext cx="0" cy="559693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BA7F71C-9BA0-4160-9A14-D9BCC6BBC7F4}"/>
              </a:ext>
            </a:extLst>
          </p:cNvPr>
          <p:cNvCxnSpPr/>
          <p:nvPr/>
        </p:nvCxnSpPr>
        <p:spPr>
          <a:xfrm>
            <a:off x="6890603" y="895648"/>
            <a:ext cx="0" cy="559693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1C61E97-74EB-4879-84DA-9811A224AECC}"/>
              </a:ext>
            </a:extLst>
          </p:cNvPr>
          <p:cNvCxnSpPr/>
          <p:nvPr/>
        </p:nvCxnSpPr>
        <p:spPr>
          <a:xfrm>
            <a:off x="7385540" y="900000"/>
            <a:ext cx="0" cy="559693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088E554-A791-4757-94A9-6615A694F649}"/>
              </a:ext>
            </a:extLst>
          </p:cNvPr>
          <p:cNvCxnSpPr/>
          <p:nvPr/>
        </p:nvCxnSpPr>
        <p:spPr>
          <a:xfrm>
            <a:off x="7738907" y="900000"/>
            <a:ext cx="0" cy="559693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59D65B9-FB49-4758-9B64-C55A7B787B56}"/>
              </a:ext>
            </a:extLst>
          </p:cNvPr>
          <p:cNvCxnSpPr/>
          <p:nvPr/>
        </p:nvCxnSpPr>
        <p:spPr>
          <a:xfrm>
            <a:off x="8293242" y="900000"/>
            <a:ext cx="0" cy="559693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67D183BE-4AFE-4191-9A5B-F8EF6449508C}"/>
              </a:ext>
            </a:extLst>
          </p:cNvPr>
          <p:cNvSpPr txBox="1"/>
          <p:nvPr/>
        </p:nvSpPr>
        <p:spPr>
          <a:xfrm>
            <a:off x="6342295" y="9000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E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4D1116A-33ED-4474-9AEE-D66B4347D015}"/>
              </a:ext>
            </a:extLst>
          </p:cNvPr>
          <p:cNvSpPr txBox="1"/>
          <p:nvPr/>
        </p:nvSpPr>
        <p:spPr>
          <a:xfrm>
            <a:off x="6615113" y="9000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F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37DE13D-58C0-497C-90AF-75CF2A559311}"/>
              </a:ext>
            </a:extLst>
          </p:cNvPr>
          <p:cNvSpPr txBox="1"/>
          <p:nvPr/>
        </p:nvSpPr>
        <p:spPr>
          <a:xfrm>
            <a:off x="6964397" y="900000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G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28251F8-6031-4711-A510-70AB90B6F955}"/>
              </a:ext>
            </a:extLst>
          </p:cNvPr>
          <p:cNvSpPr txBox="1"/>
          <p:nvPr/>
        </p:nvSpPr>
        <p:spPr>
          <a:xfrm>
            <a:off x="7379941" y="9000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H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18C043C-C251-4FBF-AA57-3020BC245F76}"/>
              </a:ext>
            </a:extLst>
          </p:cNvPr>
          <p:cNvSpPr txBox="1"/>
          <p:nvPr/>
        </p:nvSpPr>
        <p:spPr>
          <a:xfrm>
            <a:off x="7854469" y="90000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I</a:t>
            </a:r>
            <a:endParaRPr lang="en-US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B8A7A16-FC11-4CF8-B71C-C1393C4AFDAF}"/>
              </a:ext>
            </a:extLst>
          </p:cNvPr>
          <p:cNvCxnSpPr/>
          <p:nvPr/>
        </p:nvCxnSpPr>
        <p:spPr>
          <a:xfrm>
            <a:off x="9681590" y="900000"/>
            <a:ext cx="0" cy="559693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C1A1350-BD33-4D8B-9F73-32BE21D5BF8E}"/>
              </a:ext>
            </a:extLst>
          </p:cNvPr>
          <p:cNvSpPr txBox="1"/>
          <p:nvPr/>
        </p:nvSpPr>
        <p:spPr>
          <a:xfrm>
            <a:off x="8896456" y="9000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J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0390A3E-4F18-4492-85B2-0F96C0DDAF7B}"/>
              </a:ext>
            </a:extLst>
          </p:cNvPr>
          <p:cNvSpPr txBox="1"/>
          <p:nvPr/>
        </p:nvSpPr>
        <p:spPr>
          <a:xfrm>
            <a:off x="10544228" y="9000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46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2" grpId="0"/>
      <p:bldP spid="25" grpId="0"/>
      <p:bldP spid="29" grpId="0"/>
      <p:bldP spid="30" grpId="0"/>
      <p:bldP spid="31" grpId="0"/>
      <p:bldP spid="32" grpId="0"/>
      <p:bldP spid="33" grpId="0"/>
      <p:bldP spid="36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46060" y="1851114"/>
            <a:ext cx="2596656" cy="2099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32 quenches to nominal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A. Training Q1 (from event 0)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11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graphicFrame>
        <p:nvGraphicFramePr>
          <p:cNvPr id="9" name="Table 15">
            <a:extLst>
              <a:ext uri="{FF2B5EF4-FFF2-40B4-BE49-F238E27FC236}">
                <a16:creationId xmlns:a16="http://schemas.microsoft.com/office/drawing/2014/main" id="{A2047057-E5DF-4DC0-9301-1872F1F413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859615"/>
              </p:ext>
            </p:extLst>
          </p:nvPr>
        </p:nvGraphicFramePr>
        <p:xfrm>
          <a:off x="212496" y="2769548"/>
          <a:ext cx="2263784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946">
                  <a:extLst>
                    <a:ext uri="{9D8B030D-6E8A-4147-A177-3AD203B41FA5}">
                      <a16:colId xmlns:a16="http://schemas.microsoft.com/office/drawing/2014/main" val="1434582332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45807988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4231476440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075574857"/>
                    </a:ext>
                  </a:extLst>
                </a:gridCol>
              </a:tblGrid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s-ES" sz="1000" dirty="0"/>
                        <a:t>Training </a:t>
                      </a:r>
                      <a:r>
                        <a:rPr lang="es-ES" sz="1000" dirty="0" err="1"/>
                        <a:t>quenches</a:t>
                      </a:r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749748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OC3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838821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20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11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1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855483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109DF81C-3342-4C79-9ACC-D274BCF33F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4920" y="1364697"/>
            <a:ext cx="8868793" cy="4732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41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46060" y="1851114"/>
            <a:ext cx="259665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31 quenches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First quench at 23% of nominal torque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94% of nominal torque in event #60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B. Training Q2 </a:t>
            </a:r>
            <a:r>
              <a:rPr lang="en-US" sz="3200"/>
              <a:t>right after</a:t>
            </a:r>
            <a:endParaRPr lang="en-US" sz="3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12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graphicFrame>
        <p:nvGraphicFramePr>
          <p:cNvPr id="9" name="Table 15">
            <a:extLst>
              <a:ext uri="{FF2B5EF4-FFF2-40B4-BE49-F238E27FC236}">
                <a16:creationId xmlns:a16="http://schemas.microsoft.com/office/drawing/2014/main" id="{A2047057-E5DF-4DC0-9301-1872F1F413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062103"/>
              </p:ext>
            </p:extLst>
          </p:nvPr>
        </p:nvGraphicFramePr>
        <p:xfrm>
          <a:off x="212496" y="2769548"/>
          <a:ext cx="2263784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946">
                  <a:extLst>
                    <a:ext uri="{9D8B030D-6E8A-4147-A177-3AD203B41FA5}">
                      <a16:colId xmlns:a16="http://schemas.microsoft.com/office/drawing/2014/main" val="1434582332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45807988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4231476440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075574857"/>
                    </a:ext>
                  </a:extLst>
                </a:gridCol>
              </a:tblGrid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s-ES" sz="1000" dirty="0"/>
                        <a:t>Training </a:t>
                      </a:r>
                      <a:r>
                        <a:rPr lang="es-ES" sz="1000" dirty="0" err="1"/>
                        <a:t>quenches</a:t>
                      </a:r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749748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OC3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838821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11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18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855483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DB6A5AA5-E26F-4352-B44A-6C36B980B6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2163" y="1065992"/>
            <a:ext cx="9207589" cy="4865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432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46060" y="1851114"/>
            <a:ext cx="259665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22 quenches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First quench at 27% of nominal torque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97% of nominal torque in event #87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C. Training Q1 again right after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13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graphicFrame>
        <p:nvGraphicFramePr>
          <p:cNvPr id="9" name="Table 15">
            <a:extLst>
              <a:ext uri="{FF2B5EF4-FFF2-40B4-BE49-F238E27FC236}">
                <a16:creationId xmlns:a16="http://schemas.microsoft.com/office/drawing/2014/main" id="{A2047057-E5DF-4DC0-9301-1872F1F413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80343"/>
              </p:ext>
            </p:extLst>
          </p:nvPr>
        </p:nvGraphicFramePr>
        <p:xfrm>
          <a:off x="212496" y="2769548"/>
          <a:ext cx="2263784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946">
                  <a:extLst>
                    <a:ext uri="{9D8B030D-6E8A-4147-A177-3AD203B41FA5}">
                      <a16:colId xmlns:a16="http://schemas.microsoft.com/office/drawing/2014/main" val="1434582332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45807988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4231476440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075574857"/>
                    </a:ext>
                  </a:extLst>
                </a:gridCol>
              </a:tblGrid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s-ES" sz="1000" dirty="0"/>
                        <a:t>Training </a:t>
                      </a:r>
                      <a:r>
                        <a:rPr lang="es-ES" sz="1000" dirty="0" err="1"/>
                        <a:t>quenches</a:t>
                      </a:r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749748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OC3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838821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12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10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0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855483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C8381D4A-45E9-45DA-9425-23AF380868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8752" y="1103761"/>
            <a:ext cx="9163648" cy="479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383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80559" y="900000"/>
            <a:ext cx="6876297" cy="382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Times New Roman" panose="02020603050405020304" pitchFamily="18" charset="0"/>
              </a:rPr>
              <a:t>Up to 90% of nominal torque in the first and third quadrant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ffectLst/>
              <a:ea typeface="Calibri" panose="020F050202020403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Times New Roman" panose="02020603050405020304" pitchFamily="18" charset="0"/>
              </a:rPr>
              <a:t>The magnet quenched twice before reaching the 90% target in Q1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ffectLst/>
              <a:ea typeface="Calibri" panose="020F050202020403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Times New Roman" panose="02020603050405020304" pitchFamily="18" charset="0"/>
              </a:rPr>
              <a:t>Quenched at 45% in Q3 after inversing the torque in Q2. Three more quenches were performed before moving to Q4. Target was not reached.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ffectLst/>
              <a:ea typeface="Calibri" panose="020F050202020403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Times New Roman" panose="02020603050405020304" pitchFamily="18" charset="0"/>
              </a:rPr>
              <a:t>A last ramp in Q1 (</a:t>
            </a: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Times New Roman" panose="02020603050405020304" pitchFamily="18" charset="0"/>
              </a:rPr>
              <a:t>not shown in the plot bottom right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Times New Roman" panose="02020603050405020304" pitchFamily="18" charset="0"/>
              </a:rPr>
              <a:t>) was performed after the last ramp in Q4 and the magnet quenched at 60% of nominal torque.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ffectLst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Times New Roman" panose="02020603050405020304" pitchFamily="18" charset="0"/>
              </a:rPr>
              <a:t>Up to 25% of nominal torque in the second and fourth quadrant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ffectLst/>
              <a:ea typeface="Calibri" panose="020F050202020403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Times New Roman" panose="02020603050405020304" pitchFamily="18" charset="0"/>
              </a:rPr>
              <a:t>Reached without quench in Q2 and Q3.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ffectLst/>
              <a:ea typeface="Calibri" panose="020F0502020204030204" pitchFamily="34" charset="0"/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D. Quench free cycle before thermal cycle I/II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14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736711-1BE5-4250-A6D8-0628164F5F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7254" y="521203"/>
            <a:ext cx="5268686" cy="27566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C0E3CB5-4784-40A2-8481-F0E4A09A5C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8089" y="3580109"/>
            <a:ext cx="7757851" cy="321093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91BB316-88AE-4B23-89FA-F3F10546A5B4}"/>
              </a:ext>
            </a:extLst>
          </p:cNvPr>
          <p:cNvSpPr/>
          <p:nvPr/>
        </p:nvSpPr>
        <p:spPr>
          <a:xfrm>
            <a:off x="7254910" y="900000"/>
            <a:ext cx="2602523" cy="211450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2886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542611" y="900000"/>
            <a:ext cx="6414245" cy="3391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lvl="0"/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Times New Roman" panose="02020603050405020304" pitchFamily="18" charset="0"/>
              </a:rPr>
              <a:t>1.	The magnet was retrained up to 74% of nominal torque in Q1 (last event was at 60%), it took 5 more quenches</a:t>
            </a:r>
          </a:p>
          <a:p>
            <a:pPr lvl="0"/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Times New Roman" panose="02020603050405020304" pitchFamily="18" charset="0"/>
              </a:rPr>
              <a:t>2.	Reached 25% of nominal torque in quadrant 2 without quench</a:t>
            </a:r>
          </a:p>
          <a:p>
            <a:pPr lvl="0"/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Times New Roman" panose="02020603050405020304" pitchFamily="18" charset="0"/>
              </a:rPr>
              <a:t>3.	Reached 33% of nominal torque in quadrant 3 without quench</a:t>
            </a:r>
          </a:p>
          <a:p>
            <a:pPr lvl="0"/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Times New Roman" panose="02020603050405020304" pitchFamily="18" charset="0"/>
              </a:rPr>
              <a:t>4.	Reached 25% of nominal torque in quadrant 4 without quench</a:t>
            </a:r>
          </a:p>
          <a:p>
            <a:pPr lvl="0"/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Times New Roman" panose="02020603050405020304" pitchFamily="18" charset="0"/>
              </a:rPr>
              <a:t>5.	Ramp to quench in Q1, reaching 60% of nominal torque (not shown in the plot bottom right)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D. Quench free cycle before thermal cycle II/II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15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736711-1BE5-4250-A6D8-0628164F5F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7254" y="521203"/>
            <a:ext cx="5268686" cy="27566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193002-0E43-4DD5-AEF8-D35C0EF784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9560" y="3580110"/>
            <a:ext cx="6991350" cy="28956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8C05CC1-8050-48B2-BC15-0F87FB28EB34}"/>
              </a:ext>
            </a:extLst>
          </p:cNvPr>
          <p:cNvSpPr/>
          <p:nvPr/>
        </p:nvSpPr>
        <p:spPr>
          <a:xfrm>
            <a:off x="9894770" y="842295"/>
            <a:ext cx="1861801" cy="200139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755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46059" y="1851114"/>
            <a:ext cx="4093861" cy="4512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Last quench in Q1 before TC at 61% of nominal torque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First quench at 75% of nominal torque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7 quenches until 90% of nominal after TC (9 in total in this test due to a bit of detraining in the last two)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Reached 90% of nominal torque in event #120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E. Training verification in Q1 after TC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16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graphicFrame>
        <p:nvGraphicFramePr>
          <p:cNvPr id="9" name="Table 15">
            <a:extLst>
              <a:ext uri="{FF2B5EF4-FFF2-40B4-BE49-F238E27FC236}">
                <a16:creationId xmlns:a16="http://schemas.microsoft.com/office/drawing/2014/main" id="{A2047057-E5DF-4DC0-9301-1872F1F413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643123"/>
              </p:ext>
            </p:extLst>
          </p:nvPr>
        </p:nvGraphicFramePr>
        <p:xfrm>
          <a:off x="212496" y="3892166"/>
          <a:ext cx="2263784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946">
                  <a:extLst>
                    <a:ext uri="{9D8B030D-6E8A-4147-A177-3AD203B41FA5}">
                      <a16:colId xmlns:a16="http://schemas.microsoft.com/office/drawing/2014/main" val="1434582332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45807988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4231476440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075574857"/>
                    </a:ext>
                  </a:extLst>
                </a:gridCol>
              </a:tblGrid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s-ES" sz="1000" dirty="0"/>
                        <a:t>Training </a:t>
                      </a:r>
                      <a:r>
                        <a:rPr lang="es-ES" sz="1000" dirty="0" err="1"/>
                        <a:t>quenches</a:t>
                      </a:r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749748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OC3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838821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6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0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855483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C6437DA8-6169-4EAD-884C-06910D03BB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9433" y="1939331"/>
            <a:ext cx="7402967" cy="38733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191686-CC26-4EDA-AB1D-34BFF7165D6C}"/>
              </a:ext>
            </a:extLst>
          </p:cNvPr>
          <p:cNvSpPr txBox="1"/>
          <p:nvPr/>
        </p:nvSpPr>
        <p:spPr>
          <a:xfrm>
            <a:off x="5431668" y="3876025"/>
            <a:ext cx="411443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700" dirty="0"/>
              <a:t>CD 2</a:t>
            </a:r>
            <a:endParaRPr lang="en-US" sz="7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1CA0D-474B-4635-AC2D-1332E0846963}"/>
              </a:ext>
            </a:extLst>
          </p:cNvPr>
          <p:cNvSpPr txBox="1"/>
          <p:nvPr/>
        </p:nvSpPr>
        <p:spPr>
          <a:xfrm>
            <a:off x="5487885" y="802483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CD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9732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542612" y="900000"/>
            <a:ext cx="4119824" cy="326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342900" lvl="0" indent="-342900">
              <a:buAutoNum type="arabicPeriod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Times New Roman" panose="02020603050405020304" pitchFamily="18" charset="0"/>
              </a:rPr>
              <a:t>Verified the quench free region. 3 ramps in quadrant 2, 3 and 4, coming from training in Q1</a:t>
            </a:r>
          </a:p>
          <a:p>
            <a:pPr marL="342900" lvl="0" indent="-342900">
              <a:buAutoNum type="arabicPeriod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ea typeface="Times New Roman" panose="02020603050405020304" pitchFamily="18" charset="0"/>
              </a:rPr>
              <a:t>OK 25% inversed torque</a:t>
            </a:r>
          </a:p>
          <a:p>
            <a:pPr marL="342900" lvl="0" indent="-342900">
              <a:buAutoNum type="arabicPeriod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Times New Roman" panose="02020603050405020304" pitchFamily="18" charset="0"/>
              </a:rPr>
              <a:t>OK 33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ea typeface="Times New Roman" panose="02020603050405020304" pitchFamily="18" charset="0"/>
              </a:rPr>
              <a:t>% direct torque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effectLst/>
              <a:ea typeface="Times New Roman" panose="02020603050405020304" pitchFamily="18" charset="0"/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F. Quench free cycle after </a:t>
            </a:r>
            <a:r>
              <a:rPr lang="en-US" sz="3200" dirty="0" err="1"/>
              <a:t>th</a:t>
            </a:r>
            <a:r>
              <a:rPr lang="en-US" sz="3200" dirty="0"/>
              <a:t> cycle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17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pic>
        <p:nvPicPr>
          <p:cNvPr id="1026" name="Picture 3">
            <a:extLst>
              <a:ext uri="{FF2B5EF4-FFF2-40B4-BE49-F238E27FC236}">
                <a16:creationId xmlns:a16="http://schemas.microsoft.com/office/drawing/2014/main" id="{18272AE2-13EE-4F22-849F-5B8A7DE172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080" y="1398474"/>
            <a:ext cx="5559920" cy="347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D99F1B-DD5E-481C-8D37-A921F6778A98}"/>
              </a:ext>
            </a:extLst>
          </p:cNvPr>
          <p:cNvSpPr txBox="1"/>
          <p:nvPr/>
        </p:nvSpPr>
        <p:spPr>
          <a:xfrm>
            <a:off x="5487885" y="802483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CD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8017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46059" y="1851114"/>
            <a:ext cx="3752217" cy="476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Quench in Q1 right after the quench free cycle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First quench at 35%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19 quenches until 87% of nominal torque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Reached 87% of nominal torque in event #151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G. Training Q2 after TC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18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graphicFrame>
        <p:nvGraphicFramePr>
          <p:cNvPr id="9" name="Table 15">
            <a:extLst>
              <a:ext uri="{FF2B5EF4-FFF2-40B4-BE49-F238E27FC236}">
                <a16:creationId xmlns:a16="http://schemas.microsoft.com/office/drawing/2014/main" id="{A2047057-E5DF-4DC0-9301-1872F1F413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330024"/>
              </p:ext>
            </p:extLst>
          </p:nvPr>
        </p:nvGraphicFramePr>
        <p:xfrm>
          <a:off x="498379" y="3429000"/>
          <a:ext cx="2263784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946">
                  <a:extLst>
                    <a:ext uri="{9D8B030D-6E8A-4147-A177-3AD203B41FA5}">
                      <a16:colId xmlns:a16="http://schemas.microsoft.com/office/drawing/2014/main" val="1434582332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45807988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4231476440"/>
                    </a:ext>
                  </a:extLst>
                </a:gridCol>
                <a:gridCol w="565946">
                  <a:extLst>
                    <a:ext uri="{9D8B030D-6E8A-4147-A177-3AD203B41FA5}">
                      <a16:colId xmlns:a16="http://schemas.microsoft.com/office/drawing/2014/main" val="1075574857"/>
                    </a:ext>
                  </a:extLst>
                </a:gridCol>
              </a:tblGrid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s-ES" sz="1000" dirty="0"/>
                        <a:t>Training </a:t>
                      </a:r>
                      <a:r>
                        <a:rPr lang="es-ES" sz="1000" dirty="0" err="1"/>
                        <a:t>quenches</a:t>
                      </a:r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749748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IC5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OC3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838821"/>
                  </a:ext>
                </a:extLst>
              </a:tr>
              <a:tr h="238373">
                <a:tc>
                  <a:txBody>
                    <a:bodyPr/>
                    <a:lstStyle/>
                    <a:p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11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0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855483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078E8393-53D3-416E-9EA5-2CAD9A75E2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2487" y="1567542"/>
            <a:ext cx="8017017" cy="419467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79EB9E3-9344-427A-A7B3-7A6137540236}"/>
              </a:ext>
            </a:extLst>
          </p:cNvPr>
          <p:cNvSpPr txBox="1"/>
          <p:nvPr/>
        </p:nvSpPr>
        <p:spPr>
          <a:xfrm>
            <a:off x="4837308" y="3664878"/>
            <a:ext cx="411443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700" dirty="0"/>
              <a:t>CD 2</a:t>
            </a:r>
            <a:endParaRPr lang="en-US" sz="7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28579F-A0CB-4CE3-A84A-781E5A6C998A}"/>
              </a:ext>
            </a:extLst>
          </p:cNvPr>
          <p:cNvSpPr txBox="1"/>
          <p:nvPr/>
        </p:nvSpPr>
        <p:spPr>
          <a:xfrm>
            <a:off x="5487885" y="802483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CD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6880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46059" y="1851114"/>
            <a:ext cx="4606328" cy="4081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8 quenches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Those quenches happened between: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•	33% and 45% of nominal torque, average 41% 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•	58% and 68% of nominal field, average 64%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H. Alternating torque sense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19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5F46D22-0A36-4143-8F6D-91123E1B3B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5257" y="1505031"/>
            <a:ext cx="6857143" cy="44285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C1577F8-F61B-498C-9E2E-66929480DF43}"/>
              </a:ext>
            </a:extLst>
          </p:cNvPr>
          <p:cNvSpPr txBox="1"/>
          <p:nvPr/>
        </p:nvSpPr>
        <p:spPr>
          <a:xfrm>
            <a:off x="5487885" y="802483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CD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518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16E9AA2-FA87-454C-881B-BDCE8E1EFF54}"/>
              </a:ext>
            </a:extLst>
          </p:cNvPr>
          <p:cNvSpPr txBox="1">
            <a:spLocks/>
          </p:cNvSpPr>
          <p:nvPr/>
        </p:nvSpPr>
        <p:spPr>
          <a:xfrm>
            <a:off x="1984387" y="384649"/>
            <a:ext cx="8223225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>
                <a:solidFill>
                  <a:srgbClr val="0093BE"/>
                </a:solidFill>
                <a:latin typeface="Arial"/>
              </a:rPr>
              <a:t>Contents</a:t>
            </a:r>
            <a:endParaRPr lang="en-US" dirty="0">
              <a:solidFill>
                <a:srgbClr val="0093BE"/>
              </a:solidFill>
              <a:latin typeface="Arial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22F19C9-40C0-477C-A86D-1D20E6A42FC5}"/>
              </a:ext>
            </a:extLst>
          </p:cNvPr>
          <p:cNvSpPr txBox="1">
            <a:spLocks/>
          </p:cNvSpPr>
          <p:nvPr/>
        </p:nvSpPr>
        <p:spPr>
          <a:xfrm>
            <a:off x="859817" y="1267944"/>
            <a:ext cx="8223225" cy="52653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B963C"/>
              </a:buClr>
              <a:buFont typeface="+mj-lt"/>
              <a:buAutoNum type="arabicPeriod"/>
            </a:pPr>
            <a:r>
              <a:rPr lang="nl-NL" dirty="0">
                <a:solidFill>
                  <a:schemeClr val="bg2">
                    <a:lumMod val="50000"/>
                  </a:schemeClr>
                </a:solidFill>
                <a:latin typeface="Arial"/>
              </a:rPr>
              <a:t>HV Tests</a:t>
            </a:r>
          </a:p>
          <a:p>
            <a:pPr>
              <a:buClr>
                <a:srgbClr val="FB963C"/>
              </a:buClr>
              <a:buFont typeface="+mj-lt"/>
              <a:buAutoNum type="arabicPeriod"/>
            </a:pPr>
            <a:r>
              <a:rPr lang="nl-NL" dirty="0">
                <a:solidFill>
                  <a:schemeClr val="bg2">
                    <a:lumMod val="50000"/>
                  </a:schemeClr>
                </a:solidFill>
                <a:latin typeface="Arial"/>
              </a:rPr>
              <a:t>Protection scheme</a:t>
            </a:r>
          </a:p>
          <a:p>
            <a:pPr>
              <a:buClr>
                <a:srgbClr val="FB963C"/>
              </a:buClr>
              <a:buFont typeface="+mj-lt"/>
              <a:buAutoNum type="arabicPeriod"/>
            </a:pPr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Cooldown &amp; Warm-up</a:t>
            </a:r>
          </a:p>
          <a:p>
            <a:pPr>
              <a:buClr>
                <a:srgbClr val="FB963C"/>
              </a:buClr>
              <a:buFont typeface="+mj-lt"/>
              <a:buAutoNum type="arabicPeriod"/>
            </a:pPr>
            <a:r>
              <a:rPr lang="nl-NL" dirty="0">
                <a:solidFill>
                  <a:schemeClr val="bg2">
                    <a:lumMod val="50000"/>
                  </a:schemeClr>
                </a:solidFill>
                <a:latin typeface="Arial"/>
              </a:rPr>
              <a:t>Cold powering</a:t>
            </a:r>
          </a:p>
          <a:p>
            <a:pPr>
              <a:buClr>
                <a:srgbClr val="FB963C"/>
              </a:buClr>
              <a:buFont typeface="+mj-lt"/>
              <a:buAutoNum type="arabicPeriod"/>
            </a:pPr>
            <a:r>
              <a:rPr lang="nl-NL" dirty="0">
                <a:solidFill>
                  <a:schemeClr val="bg2">
                    <a:lumMod val="50000"/>
                  </a:schemeClr>
                </a:solidFill>
                <a:latin typeface="Arial"/>
              </a:rPr>
              <a:t>Conclusions</a:t>
            </a:r>
          </a:p>
          <a:p>
            <a:pPr>
              <a:buClr>
                <a:srgbClr val="FB963C"/>
              </a:buClr>
              <a:buFont typeface="+mj-lt"/>
              <a:buAutoNum type="arabicPeriod"/>
            </a:pPr>
            <a:endParaRPr lang="en-US" dirty="0">
              <a:solidFill>
                <a:sysClr val="windowText" lastClr="000000">
                  <a:lumMod val="50000"/>
                  <a:lumOff val="50000"/>
                </a:sysClr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1237460-0AC0-4CB5-B6A8-91E700ECF4AD}"/>
              </a:ext>
            </a:extLst>
          </p:cNvPr>
          <p:cNvCxnSpPr>
            <a:cxnSpLocks/>
          </p:cNvCxnSpPr>
          <p:nvPr/>
        </p:nvCxnSpPr>
        <p:spPr>
          <a:xfrm>
            <a:off x="743407" y="1159080"/>
            <a:ext cx="10930433" cy="0"/>
          </a:xfrm>
          <a:prstGeom prst="line">
            <a:avLst/>
          </a:prstGeom>
          <a:noFill/>
          <a:ln w="25400" cap="flat" cmpd="sng" algn="ctr">
            <a:solidFill>
              <a:srgbClr val="64BCD9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474658-5D63-4DF3-B42F-3F4736449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AED5E429-BB55-463F-9363-C6C0AE7980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67" y="6088237"/>
            <a:ext cx="1291677" cy="69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5391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46059" y="1851114"/>
            <a:ext cx="4606328" cy="4081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Coming from a quench in Q1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Re trained Q2 in 13 quenches from 44% to 85% of nominal torque and then verified in Q4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I. Re-train in Q2, quench free at 33% and circular cycle (I/II)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20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D73DB5B-3FBA-4EC7-9B81-6E47456E09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4227" y="1541564"/>
            <a:ext cx="7214678" cy="37748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1CEB361-A9B3-4C24-9DD3-AC5C9FC6AD1D}"/>
              </a:ext>
            </a:extLst>
          </p:cNvPr>
          <p:cNvSpPr txBox="1"/>
          <p:nvPr/>
        </p:nvSpPr>
        <p:spPr>
          <a:xfrm>
            <a:off x="5553588" y="3429000"/>
            <a:ext cx="411443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700" dirty="0"/>
              <a:t>CD 2</a:t>
            </a:r>
            <a:endParaRPr lang="en-US" sz="7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69F56F-6108-4AEC-9D58-ED42FC6DCECB}"/>
              </a:ext>
            </a:extLst>
          </p:cNvPr>
          <p:cNvSpPr txBox="1"/>
          <p:nvPr/>
        </p:nvSpPr>
        <p:spPr>
          <a:xfrm>
            <a:off x="5766885" y="1050625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CD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4194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46059" y="1851114"/>
            <a:ext cx="5882468" cy="586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Coming from a quench in Q1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Re trained Q2 in 13 quenches from 44% to 85% of nominal torque and then verified in Q4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The circular cycle is not shown in the events plot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Quench in Q1 to reset after the training (event 172) before the quench free cycle</a:t>
            </a:r>
            <a:endParaRPr lang="en-GB" dirty="0">
              <a:solidFill>
                <a:schemeClr val="accent5"/>
              </a:solidFill>
            </a:endParaRPr>
          </a:p>
          <a:p>
            <a:pPr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endParaRPr lang="en-GB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Quench free cycle targeting 33% of nominal torque (57% of nominal field) in Q4 and 25% of torque (50% of field) in Q1 and Q3. 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A ramp to quench was performed in the diagonal after the cycle again in Q2 reaching 52% of nominal torque (72% of nominal field).</a:t>
            </a: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I. Re-train in Q2, quench free at 33% and circular cycle (II/II)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21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pic>
        <p:nvPicPr>
          <p:cNvPr id="9" name="Picture 8" descr="Diagram, engineering drawing&#10;&#10;Description automatically generated">
            <a:extLst>
              <a:ext uri="{FF2B5EF4-FFF2-40B4-BE49-F238E27FC236}">
                <a16:creationId xmlns:a16="http://schemas.microsoft.com/office/drawing/2014/main" id="{C5220376-3CC0-486A-9260-8632B76645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538" y="1227820"/>
            <a:ext cx="5427862" cy="47574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9E92B99-BBBB-406F-BF85-6B26511FF4BB}"/>
              </a:ext>
            </a:extLst>
          </p:cNvPr>
          <p:cNvSpPr txBox="1"/>
          <p:nvPr/>
        </p:nvSpPr>
        <p:spPr>
          <a:xfrm>
            <a:off x="5769754" y="1110654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CD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2064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1D18245-24D1-4E07-AC57-A4ED7E47B0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3840" y="3019915"/>
            <a:ext cx="7207516" cy="37711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3657796" y="1357921"/>
            <a:ext cx="840460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6858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Ramp to quench in Q2:                                                                                         </a:t>
            </a:r>
            <a:r>
              <a:rPr lang="en-GB" sz="1400" dirty="0">
                <a:solidFill>
                  <a:srgbClr val="4472C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60% of nominal torque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6858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Ramp Inner in Q1 to nominal current and then outer until quench (3 cycles): </a:t>
            </a:r>
            <a:r>
              <a:rPr lang="en-GB" sz="1400" dirty="0">
                <a:solidFill>
                  <a:srgbClr val="4472C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 25,25,27 % of nominal torque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6858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Ramp to quench in Q2:                                                                                         </a:t>
            </a:r>
            <a:r>
              <a:rPr lang="en-GB" sz="1400" dirty="0">
                <a:solidFill>
                  <a:srgbClr val="4472C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52% of nominal torque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6858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Ramp both magnets in diagonal until quench in Q1(3 cycles):                            </a:t>
            </a:r>
            <a:r>
              <a:rPr lang="en-GB" sz="1400" dirty="0">
                <a:solidFill>
                  <a:srgbClr val="4472C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54,54,57 % of nominal torque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6858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Ramp to quench in Q2                                                                                          </a:t>
            </a:r>
            <a:r>
              <a:rPr lang="en-GB" sz="1400" dirty="0">
                <a:solidFill>
                  <a:srgbClr val="4472C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45% of nominal torque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6858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Ramp Outer in Q1 until nominal and the inner until quench (3 cycles)              </a:t>
            </a:r>
            <a:r>
              <a:rPr lang="en-GB" sz="1400" dirty="0">
                <a:solidFill>
                  <a:srgbClr val="4472C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30, 36, 38 % of nominal torque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6858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Ramp to quench in Q2                                                                                          </a:t>
            </a:r>
            <a:r>
              <a:rPr lang="en-GB" sz="1400" dirty="0">
                <a:solidFill>
                  <a:srgbClr val="4472C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47 % of nominal torque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J. Verification of the powering sequence and more quench free cycles (I/III)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22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27EC52F-FC74-4487-91D5-2939379B54B2}"/>
              </a:ext>
            </a:extLst>
          </p:cNvPr>
          <p:cNvSpPr/>
          <p:nvPr/>
        </p:nvSpPr>
        <p:spPr>
          <a:xfrm>
            <a:off x="4551904" y="3591046"/>
            <a:ext cx="1115366" cy="2499967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4205F0-7F46-4F8F-AE87-B21ED3A78118}"/>
              </a:ext>
            </a:extLst>
          </p:cNvPr>
          <p:cNvSpPr txBox="1"/>
          <p:nvPr/>
        </p:nvSpPr>
        <p:spPr>
          <a:xfrm>
            <a:off x="444640" y="1118226"/>
            <a:ext cx="3052186" cy="27515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A third cooldown was requested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The magnet quenched twice in Q2 just before this cycle. This might explain the low quench current of the ramps in Q1</a:t>
            </a:r>
            <a:endParaRPr lang="en-US" sz="1400" dirty="0">
              <a:solidFill>
                <a:schemeClr val="accent5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280F6F-E68C-404F-88E3-B999A5AA5D04}"/>
              </a:ext>
            </a:extLst>
          </p:cNvPr>
          <p:cNvSpPr txBox="1"/>
          <p:nvPr/>
        </p:nvSpPr>
        <p:spPr>
          <a:xfrm>
            <a:off x="4806828" y="4905477"/>
            <a:ext cx="411443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700" dirty="0"/>
              <a:t>CD 3</a:t>
            </a:r>
            <a:endParaRPr lang="en-US" sz="7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684D03-B6F5-4D2D-9D1C-030896414AFA}"/>
              </a:ext>
            </a:extLst>
          </p:cNvPr>
          <p:cNvSpPr txBox="1"/>
          <p:nvPr/>
        </p:nvSpPr>
        <p:spPr>
          <a:xfrm>
            <a:off x="5487885" y="93356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CD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3628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377655" y="1080000"/>
            <a:ext cx="11901431" cy="329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2000" dirty="0">
              <a:solidFill>
                <a:schemeClr val="accent5"/>
              </a:solidFill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1600" dirty="0">
                <a:ea typeface="Times New Roman" panose="02020603050405020304" pitchFamily="18" charset="0"/>
              </a:rPr>
              <a:t>Quench free cycle of 4 points (diagonals) </a:t>
            </a:r>
            <a:r>
              <a:rPr lang="en-US" sz="1600" dirty="0">
                <a:effectLst/>
                <a:ea typeface="Times New Roman" panose="02020603050405020304" pitchFamily="18" charset="0"/>
              </a:rPr>
              <a:t>20, 23, 26, 29, 32, 35, 38% of nominal torque</a:t>
            </a:r>
          </a:p>
          <a:p>
            <a:pPr marL="742950" lvl="1" indent="-285750">
              <a:buFont typeface="+mj-lt"/>
              <a:buAutoNum type="alphaLcPeriod"/>
            </a:pPr>
            <a:r>
              <a:rPr lang="en-US" sz="1600" dirty="0">
                <a:ea typeface="Calibri" panose="020F0502020204030204" pitchFamily="34" charset="0"/>
              </a:rPr>
              <a:t>Quench when attempting 41%</a:t>
            </a:r>
          </a:p>
          <a:p>
            <a:pPr marL="742950" lvl="1" indent="-285750">
              <a:buFont typeface="+mj-lt"/>
              <a:buAutoNum type="alphaLcPeriod"/>
            </a:pPr>
            <a:endParaRPr lang="en-US" sz="1600" dirty="0">
              <a:effectLst/>
              <a:ea typeface="Calibri" panose="020F0502020204030204" pitchFamily="34" charset="0"/>
            </a:endParaRPr>
          </a:p>
          <a:p>
            <a:pPr lvl="0">
              <a:buSzPts val="1000"/>
              <a:tabLst>
                <a:tab pos="6858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                                                                                      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J. Verification of the powering sequence and more quench free cycles (II/III)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23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E2C849C-AD34-4265-8E18-9E09D8458DBE}"/>
              </a:ext>
            </a:extLst>
          </p:cNvPr>
          <p:cNvGrpSpPr/>
          <p:nvPr/>
        </p:nvGrpSpPr>
        <p:grpSpPr>
          <a:xfrm>
            <a:off x="5187118" y="2811220"/>
            <a:ext cx="6769541" cy="3545131"/>
            <a:chOff x="4753391" y="3113840"/>
            <a:chExt cx="6769541" cy="354513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3A41F43-3A8C-457A-9FDF-C0685AE038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753391" y="3113840"/>
              <a:ext cx="6769541" cy="3545131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E2DB91D-4C48-4C37-9AE8-BFE41378AB32}"/>
                </a:ext>
              </a:extLst>
            </p:cNvPr>
            <p:cNvSpPr/>
            <p:nvPr/>
          </p:nvSpPr>
          <p:spPr>
            <a:xfrm>
              <a:off x="6511332" y="4020335"/>
              <a:ext cx="2642716" cy="2001390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0" name="Picture 2">
            <a:extLst>
              <a:ext uri="{FF2B5EF4-FFF2-40B4-BE49-F238E27FC236}">
                <a16:creationId xmlns:a16="http://schemas.microsoft.com/office/drawing/2014/main" id="{31089BC8-142E-4A68-BCF8-E575433FC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31" y="2933840"/>
            <a:ext cx="4708361" cy="298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70B863-34A2-44D8-8B64-46B03DE836B3}"/>
              </a:ext>
            </a:extLst>
          </p:cNvPr>
          <p:cNvSpPr txBox="1"/>
          <p:nvPr/>
        </p:nvSpPr>
        <p:spPr>
          <a:xfrm>
            <a:off x="5860367" y="4559365"/>
            <a:ext cx="411443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700" dirty="0"/>
              <a:t>CD 3</a:t>
            </a:r>
            <a:endParaRPr lang="en-US" sz="7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A8B2F8-AE6B-4165-B17C-7A46B31C9C7F}"/>
              </a:ext>
            </a:extLst>
          </p:cNvPr>
          <p:cNvSpPr txBox="1"/>
          <p:nvPr/>
        </p:nvSpPr>
        <p:spPr>
          <a:xfrm>
            <a:off x="5487885" y="93356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CD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257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377655" y="1080000"/>
            <a:ext cx="11901431" cy="3545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2000" dirty="0">
              <a:solidFill>
                <a:schemeClr val="accent5"/>
              </a:solidFill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US" sz="1600" dirty="0">
                <a:ea typeface="Times New Roman" panose="02020603050405020304" pitchFamily="18" charset="0"/>
              </a:rPr>
              <a:t>Quench free cycle of 4 points (diagonals) </a:t>
            </a:r>
            <a:r>
              <a:rPr lang="en-US" sz="1600" dirty="0">
                <a:effectLst/>
                <a:ea typeface="Times New Roman" panose="02020603050405020304" pitchFamily="18" charset="0"/>
              </a:rPr>
              <a:t>20, 23, 26, 29, 32, 35, 38% of nominal torque</a:t>
            </a:r>
          </a:p>
          <a:p>
            <a:pPr marL="742950" lvl="1" indent="-285750">
              <a:buFont typeface="+mj-lt"/>
              <a:buAutoNum type="alphaLcPeriod"/>
            </a:pPr>
            <a:r>
              <a:rPr lang="en-US" sz="1600" dirty="0">
                <a:ea typeface="Calibri" panose="020F0502020204030204" pitchFamily="34" charset="0"/>
              </a:rPr>
              <a:t>Quench when attempting 41%</a:t>
            </a:r>
          </a:p>
          <a:p>
            <a:pPr marL="742950" lvl="1" indent="-285750">
              <a:buFont typeface="+mj-lt"/>
              <a:buAutoNum type="alphaLcPeriod"/>
            </a:pPr>
            <a:r>
              <a:rPr lang="en-US" sz="1600" dirty="0">
                <a:ea typeface="Calibri" panose="020F0502020204030204" pitchFamily="34" charset="0"/>
              </a:rPr>
              <a:t>Quench free cycle attempt of 12 points at 38%, quench. </a:t>
            </a:r>
          </a:p>
          <a:p>
            <a:pPr marL="742950" lvl="1" indent="-285750">
              <a:buFont typeface="+mj-lt"/>
              <a:buAutoNum type="alphaLcPeriod"/>
            </a:pPr>
            <a:r>
              <a:rPr lang="en-US" sz="1600" dirty="0">
                <a:ea typeface="Calibri" panose="020F0502020204030204" pitchFamily="34" charset="0"/>
              </a:rPr>
              <a:t>Quench free cycle of 12 points at 35% OK </a:t>
            </a:r>
          </a:p>
          <a:p>
            <a:pPr lvl="0">
              <a:buSzPts val="1000"/>
              <a:tabLst>
                <a:tab pos="6858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                                                                                     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J. Verification of the powering sequence and more quench free cycles (III/III)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24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E2C849C-AD34-4265-8E18-9E09D8458DBE}"/>
              </a:ext>
            </a:extLst>
          </p:cNvPr>
          <p:cNvGrpSpPr/>
          <p:nvPr/>
        </p:nvGrpSpPr>
        <p:grpSpPr>
          <a:xfrm>
            <a:off x="5187118" y="2811220"/>
            <a:ext cx="6769541" cy="3545131"/>
            <a:chOff x="4753391" y="3113840"/>
            <a:chExt cx="6769541" cy="354513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3A41F43-3A8C-457A-9FDF-C0685AE038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753391" y="3113840"/>
              <a:ext cx="6769541" cy="3545131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E2DB91D-4C48-4C37-9AE8-BFE41378AB32}"/>
                </a:ext>
              </a:extLst>
            </p:cNvPr>
            <p:cNvSpPr/>
            <p:nvPr/>
          </p:nvSpPr>
          <p:spPr>
            <a:xfrm>
              <a:off x="9242836" y="3731620"/>
              <a:ext cx="1699436" cy="2290105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74" name="Picture 3">
            <a:extLst>
              <a:ext uri="{FF2B5EF4-FFF2-40B4-BE49-F238E27FC236}">
                <a16:creationId xmlns:a16="http://schemas.microsoft.com/office/drawing/2014/main" id="{B3EDBB66-9285-4508-A851-EA734F31B1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92" y="3076208"/>
            <a:ext cx="5270990" cy="301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CFD7BD-91F4-4E34-B768-396894709917}"/>
              </a:ext>
            </a:extLst>
          </p:cNvPr>
          <p:cNvSpPr txBox="1"/>
          <p:nvPr/>
        </p:nvSpPr>
        <p:spPr>
          <a:xfrm>
            <a:off x="5487885" y="93356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CD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4622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377655" y="1080000"/>
            <a:ext cx="11901431" cy="256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2000" dirty="0">
              <a:solidFill>
                <a:schemeClr val="accent5"/>
              </a:solidFill>
            </a:endParaRPr>
          </a:p>
          <a:p>
            <a:pPr lvl="0">
              <a:buSzPts val="1000"/>
              <a:tabLst>
                <a:tab pos="6858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                                                                                     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K. Second verification of the powering sequence and more quench free cycles (I/II)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25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4BE312E-0F4B-4492-9497-CEE164DA192E}"/>
              </a:ext>
            </a:extLst>
          </p:cNvPr>
          <p:cNvSpPr txBox="1"/>
          <p:nvPr/>
        </p:nvSpPr>
        <p:spPr>
          <a:xfrm>
            <a:off x="502614" y="1509017"/>
            <a:ext cx="840460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6858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Ramp to Q1 to 35% of nominal torque (event 238)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6858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Ramp Inner in Q1 to nominal current and then outer until quench (3 cycles): </a:t>
            </a:r>
            <a:r>
              <a:rPr lang="en-GB" sz="1400" dirty="0">
                <a:solidFill>
                  <a:srgbClr val="4472C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 55, 61, 66 % of nominal torque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6858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Ramp to quench in Q2:                                                                                         </a:t>
            </a:r>
            <a:r>
              <a:rPr lang="en-GB" sz="1400" dirty="0">
                <a:solidFill>
                  <a:srgbClr val="4472C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31% of nominal torque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6858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Ramp both magnets in diagonal until quench in Q1(3 cycles):                            </a:t>
            </a:r>
            <a:r>
              <a:rPr lang="en-GB" sz="1400" dirty="0">
                <a:solidFill>
                  <a:srgbClr val="4472C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56, 58, 70 % of nominal torque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6858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Ramp to quench in Q2                                                                                          </a:t>
            </a:r>
            <a:r>
              <a:rPr lang="en-GB" sz="1400" dirty="0">
                <a:solidFill>
                  <a:srgbClr val="4472C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47% of nominal torque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6858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Ramp Outer in Q1 until nominal and the inner until quench (3 cycles)              </a:t>
            </a:r>
            <a:r>
              <a:rPr lang="en-GB" sz="1400" dirty="0">
                <a:solidFill>
                  <a:srgbClr val="4472C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46, 48, 49 % of nominal torque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6858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Ramp to quench in Q2                                                                                          </a:t>
            </a:r>
            <a:r>
              <a:rPr lang="en-GB" sz="1400" dirty="0">
                <a:solidFill>
                  <a:srgbClr val="4472C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28 % of nominal torque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B4D11C8-81F8-4D0D-9CBE-08140AF715BC}"/>
              </a:ext>
            </a:extLst>
          </p:cNvPr>
          <p:cNvGrpSpPr/>
          <p:nvPr/>
        </p:nvGrpSpPr>
        <p:grpSpPr>
          <a:xfrm>
            <a:off x="4459386" y="3133603"/>
            <a:ext cx="6916614" cy="3618919"/>
            <a:chOff x="4053840" y="2917432"/>
            <a:chExt cx="6916614" cy="361891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0713532-A5C5-43B3-B46B-0B7602D153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53840" y="2917432"/>
              <a:ext cx="6916614" cy="3618919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E2DB91D-4C48-4C37-9AE8-BFE41378AB32}"/>
                </a:ext>
              </a:extLst>
            </p:cNvPr>
            <p:cNvSpPr/>
            <p:nvPr/>
          </p:nvSpPr>
          <p:spPr>
            <a:xfrm>
              <a:off x="4628934" y="3422870"/>
              <a:ext cx="1832156" cy="2290105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169C532E-4F86-4D2A-858C-CA0C2A76F7E1}"/>
              </a:ext>
            </a:extLst>
          </p:cNvPr>
          <p:cNvSpPr txBox="1"/>
          <p:nvPr/>
        </p:nvSpPr>
        <p:spPr>
          <a:xfrm>
            <a:off x="5172588" y="4917974"/>
            <a:ext cx="411443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700" dirty="0"/>
              <a:t>CD 3</a:t>
            </a:r>
            <a:endParaRPr lang="en-US" sz="7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DC69AB-6E42-4922-AC38-9BAA6D6C24ED}"/>
              </a:ext>
            </a:extLst>
          </p:cNvPr>
          <p:cNvSpPr txBox="1"/>
          <p:nvPr/>
        </p:nvSpPr>
        <p:spPr>
          <a:xfrm>
            <a:off x="5487885" y="93356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CD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3910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377655" y="1080000"/>
            <a:ext cx="11901431" cy="406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accent5"/>
                </a:solidFill>
              </a:rPr>
              <a:t>1.	Attempted the 12 point quench free cycle at 35% of nominal torque (quench, event 254)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accent5"/>
                </a:solidFill>
              </a:rPr>
              <a:t>2.	Successfully performed a 12 point quench free cycle at 32 % of nominal torque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accent5"/>
                </a:solidFill>
              </a:rPr>
              <a:t>3.	Ramped Inner circuit alone to test stability at high current (event 267)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accent5"/>
                </a:solidFill>
              </a:rPr>
              <a:t>4.	Successfully performed a 12 point quench free cycle at 35 % of nominal torque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2000" dirty="0">
              <a:solidFill>
                <a:schemeClr val="accent5"/>
              </a:solidFill>
            </a:endParaRPr>
          </a:p>
          <a:p>
            <a:pPr lvl="0">
              <a:buSzPts val="1000"/>
              <a:tabLst>
                <a:tab pos="6858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                                                                                     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K. Second verification of the powering sequence and more quench free cycles (II/II)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26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6B4D11C8-81F8-4D0D-9CBE-08140AF715BC}"/>
              </a:ext>
            </a:extLst>
          </p:cNvPr>
          <p:cNvGrpSpPr/>
          <p:nvPr/>
        </p:nvGrpSpPr>
        <p:grpSpPr>
          <a:xfrm>
            <a:off x="4459386" y="3133603"/>
            <a:ext cx="6916614" cy="3618919"/>
            <a:chOff x="4053840" y="2917432"/>
            <a:chExt cx="6916614" cy="361891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0713532-A5C5-43B3-B46B-0B7602D153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53840" y="2917432"/>
              <a:ext cx="6916614" cy="3618919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E2DB91D-4C48-4C37-9AE8-BFE41378AB32}"/>
                </a:ext>
              </a:extLst>
            </p:cNvPr>
            <p:cNvSpPr/>
            <p:nvPr/>
          </p:nvSpPr>
          <p:spPr>
            <a:xfrm flipH="1">
              <a:off x="6461090" y="3422870"/>
              <a:ext cx="3945390" cy="2290105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E00E532E-AF2E-4A42-8C45-F038F185362D}"/>
              </a:ext>
            </a:extLst>
          </p:cNvPr>
          <p:cNvSpPr txBox="1"/>
          <p:nvPr/>
        </p:nvSpPr>
        <p:spPr>
          <a:xfrm>
            <a:off x="5172588" y="4917974"/>
            <a:ext cx="411443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700" dirty="0"/>
              <a:t>CD 3</a:t>
            </a:r>
            <a:endParaRPr lang="en-US" sz="7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AB2A16-389A-478F-876A-85D264381EBE}"/>
              </a:ext>
            </a:extLst>
          </p:cNvPr>
          <p:cNvSpPr txBox="1"/>
          <p:nvPr/>
        </p:nvSpPr>
        <p:spPr>
          <a:xfrm>
            <a:off x="5487885" y="93356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CD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0405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5A9A459-3653-49B6-95C0-69D7791DFC76}"/>
              </a:ext>
            </a:extLst>
          </p:cNvPr>
          <p:cNvSpPr txBox="1"/>
          <p:nvPr/>
        </p:nvSpPr>
        <p:spPr>
          <a:xfrm>
            <a:off x="633469" y="1080000"/>
            <a:ext cx="11901431" cy="6777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MCBXFBP2a: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accent5"/>
                </a:solidFill>
              </a:rPr>
              <a:t>Good margin in standalone configuration</a:t>
            </a: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accent5"/>
                </a:solidFill>
              </a:rPr>
              <a:t>No quench inner nor outer</a:t>
            </a: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accent5"/>
                </a:solidFill>
              </a:rPr>
              <a:t>Reached 1980 A in the inner circuit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accent5"/>
                </a:solidFill>
              </a:rPr>
              <a:t>33 quenches from </a:t>
            </a:r>
            <a:r>
              <a:rPr lang="en-GB" sz="2000" i="1" dirty="0">
                <a:solidFill>
                  <a:schemeClr val="accent5"/>
                </a:solidFill>
              </a:rPr>
              <a:t>new</a:t>
            </a:r>
            <a:r>
              <a:rPr lang="en-GB" sz="2000" dirty="0">
                <a:solidFill>
                  <a:schemeClr val="accent5"/>
                </a:solidFill>
              </a:rPr>
              <a:t> to nominal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/>
              <a:t>~ </a:t>
            </a:r>
            <a:r>
              <a:rPr lang="en-GB" sz="2000" dirty="0">
                <a:solidFill>
                  <a:schemeClr val="accent5"/>
                </a:solidFill>
              </a:rPr>
              <a:t>20 quenches from </a:t>
            </a:r>
            <a:r>
              <a:rPr lang="en-GB" sz="2000" dirty="0"/>
              <a:t>~ </a:t>
            </a:r>
            <a:r>
              <a:rPr lang="en-GB" sz="2000" dirty="0">
                <a:solidFill>
                  <a:schemeClr val="accent5"/>
                </a:solidFill>
              </a:rPr>
              <a:t>nominal in one torque sense to </a:t>
            </a:r>
            <a:r>
              <a:rPr lang="en-GB" sz="2000" dirty="0"/>
              <a:t>~ </a:t>
            </a:r>
            <a:r>
              <a:rPr lang="en-GB" sz="2000" dirty="0">
                <a:solidFill>
                  <a:schemeClr val="accent5"/>
                </a:solidFill>
              </a:rPr>
              <a:t>nominal in the other, when the magnet was already trained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accent5"/>
                </a:solidFill>
              </a:rPr>
              <a:t>Perfect memory after thermal cycle</a:t>
            </a: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accent5"/>
                </a:solidFill>
              </a:rPr>
              <a:t>Quench free region: </a:t>
            </a: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rgbClr val="00B050"/>
                </a:solidFill>
              </a:rPr>
              <a:t>Q1/Q3: ~35% of nominal torque		Q2/Q4: ~35% of nominal torque</a:t>
            </a: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2000" dirty="0">
              <a:solidFill>
                <a:srgbClr val="00B050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accent5"/>
                </a:solidFill>
              </a:rPr>
              <a:t>Ongoing: vibration analysis of the voltage signals</a:t>
            </a:r>
          </a:p>
          <a:p>
            <a:pPr marL="914389" lvl="1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2000" dirty="0">
              <a:solidFill>
                <a:srgbClr val="00B050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2000" dirty="0">
              <a:solidFill>
                <a:schemeClr val="accent5"/>
              </a:solidFill>
            </a:endParaRPr>
          </a:p>
          <a:p>
            <a:pPr lvl="0">
              <a:buSzPts val="1000"/>
              <a:tabLst>
                <a:tab pos="6858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                                                                                     </a:t>
            </a:r>
            <a:endParaRPr lang="en-US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457189" indent="-457189" defTabSz="609585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C0EB16-6B7D-458F-8D54-0DC22665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/>
              <a:t>C</a:t>
            </a:r>
            <a:r>
              <a:rPr lang="en-US" sz="3200" dirty="0" err="1"/>
              <a:t>onclusions</a:t>
            </a:r>
            <a:endParaRPr lang="en-US" sz="3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4126F-F331-4468-B068-DF34D240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27</a:t>
            </a:fld>
            <a:endParaRPr lang="en-GB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9694AC00-6E74-42BA-BAD1-58FA0D18DE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732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1EF95-FDAC-4926-904F-E01C75A62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Electrical insulation test (I/III)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430F9CB-3A2E-4F5A-8AD5-57E3B5A1A5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380060"/>
              </p:ext>
            </p:extLst>
          </p:nvPr>
        </p:nvGraphicFramePr>
        <p:xfrm>
          <a:off x="664425" y="1969784"/>
          <a:ext cx="2947256" cy="144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6814">
                  <a:extLst>
                    <a:ext uri="{9D8B030D-6E8A-4147-A177-3AD203B41FA5}">
                      <a16:colId xmlns:a16="http://schemas.microsoft.com/office/drawing/2014/main" val="365196735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299476909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72467221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519663944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Circuit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 [kV]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Time [s]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Resistance [G</a:t>
                      </a:r>
                      <a:r>
                        <a:rPr lang="el-GR" sz="1100" dirty="0"/>
                        <a:t>Ω</a:t>
                      </a:r>
                      <a:r>
                        <a:rPr lang="en-US" sz="110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027250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Inner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/>
                        <a:t>140</a:t>
                      </a:r>
                      <a:endParaRPr 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263817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Outer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/>
                        <a:t>104</a:t>
                      </a:r>
                      <a:endParaRPr 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983577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5B019DD-AF96-4188-AB06-8226AA8EF5F0}"/>
              </a:ext>
            </a:extLst>
          </p:cNvPr>
          <p:cNvSpPr txBox="1"/>
          <p:nvPr/>
        </p:nvSpPr>
        <p:spPr>
          <a:xfrm>
            <a:off x="1355257" y="802056"/>
            <a:ext cx="14574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@Reception</a:t>
            </a:r>
          </a:p>
          <a:p>
            <a:r>
              <a:rPr lang="en-US" dirty="0"/>
              <a:t>SM18 Hall</a:t>
            </a:r>
          </a:p>
          <a:p>
            <a:r>
              <a:rPr lang="en-US" dirty="0"/>
              <a:t>293 K, Air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CDA91F-E234-4F2A-9820-2357858CC5A8}"/>
              </a:ext>
            </a:extLst>
          </p:cNvPr>
          <p:cNvSpPr txBox="1"/>
          <p:nvPr/>
        </p:nvSpPr>
        <p:spPr>
          <a:xfrm>
            <a:off x="259958" y="4877629"/>
            <a:ext cx="4613920" cy="15799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MIT515</a:t>
            </a:r>
          </a:p>
          <a:p>
            <a:pPr marL="285750" indent="-28575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Voltage: 5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kV (+4%, -0%, ±10 V nominal test voltage at 1 GΩ load (0°C to 30°C) </a:t>
            </a:r>
          </a:p>
          <a:p>
            <a:pPr marL="285750" indent="-28575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urrent: ±5% ±0.2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at all voltages (20 °C) [1].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F14826D-10C8-4AD8-A247-65ACA4C877F8}"/>
              </a:ext>
            </a:extLst>
          </p:cNvPr>
          <p:cNvSpPr txBox="1"/>
          <p:nvPr/>
        </p:nvSpPr>
        <p:spPr>
          <a:xfrm>
            <a:off x="3984859" y="6435122"/>
            <a:ext cx="6123645" cy="230832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[1]</a:t>
            </a:r>
            <a:r>
              <a:rPr lang="en-GB" sz="900" dirty="0">
                <a:latin typeface="Calibri" panose="020F0502020204030204" pitchFamily="34" charset="0"/>
                <a:cs typeface="Calibri" panose="020F0502020204030204" pitchFamily="34" charset="0"/>
              </a:rPr>
              <a:t> MIT515; 5 kV </a:t>
            </a:r>
            <a:r>
              <a:rPr lang="en-GB" sz="900" dirty="0" err="1">
                <a:latin typeface="Calibri" panose="020F0502020204030204" pitchFamily="34" charset="0"/>
                <a:cs typeface="Calibri" panose="020F0502020204030204" pitchFamily="34" charset="0"/>
              </a:rPr>
              <a:t>d.c.</a:t>
            </a:r>
            <a:r>
              <a:rPr lang="en-GB" sz="900" dirty="0">
                <a:latin typeface="Calibri" panose="020F0502020204030204" pitchFamily="34" charset="0"/>
                <a:cs typeface="Calibri" panose="020F0502020204030204" pitchFamily="34" charset="0"/>
              </a:rPr>
              <a:t> Insulation Resistance Testers; https://us.megger.com/5-kv-insulation-resistance-tester-mit525#technical</a:t>
            </a:r>
            <a:endParaRPr 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DFE2BE-2A86-49EC-9DBA-80D145C58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20300" y="6356351"/>
            <a:ext cx="480000" cy="360000"/>
          </a:xfrm>
        </p:spPr>
        <p:txBody>
          <a:bodyPr/>
          <a:lstStyle/>
          <a:p>
            <a:fld id="{58EC0004-85FC-4CF3-96F9-49A000A98FA1}" type="slidenum">
              <a:rPr lang="en-GB" smtClean="0"/>
              <a:t>3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BFE2E9-DFA5-465E-AFFE-81E94C342482}"/>
              </a:ext>
            </a:extLst>
          </p:cNvPr>
          <p:cNvSpPr txBox="1"/>
          <p:nvPr/>
        </p:nvSpPr>
        <p:spPr>
          <a:xfrm>
            <a:off x="4770676" y="900000"/>
            <a:ext cx="18261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@Cryostat</a:t>
            </a:r>
          </a:p>
          <a:p>
            <a:r>
              <a:rPr lang="en-US" dirty="0"/>
              <a:t>Cluster D</a:t>
            </a:r>
          </a:p>
          <a:p>
            <a:r>
              <a:rPr lang="en-US" dirty="0"/>
              <a:t>293 K, Air</a:t>
            </a:r>
          </a:p>
          <a:p>
            <a:r>
              <a:rPr lang="en-US" dirty="0"/>
              <a:t>CD1 Before test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DA7BD1-906A-4094-A5DA-BF496EDAC1E9}"/>
              </a:ext>
            </a:extLst>
          </p:cNvPr>
          <p:cNvSpPr txBox="1"/>
          <p:nvPr/>
        </p:nvSpPr>
        <p:spPr>
          <a:xfrm>
            <a:off x="9314206" y="949300"/>
            <a:ext cx="18261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@Cryostat</a:t>
            </a:r>
          </a:p>
          <a:p>
            <a:r>
              <a:rPr lang="en-US" dirty="0"/>
              <a:t>Cluster D</a:t>
            </a:r>
          </a:p>
          <a:p>
            <a:r>
              <a:rPr lang="en-US" dirty="0"/>
              <a:t>1.9 K, He</a:t>
            </a:r>
          </a:p>
          <a:p>
            <a:r>
              <a:rPr lang="en-US" dirty="0"/>
              <a:t>CD1 Before test</a:t>
            </a:r>
          </a:p>
        </p:txBody>
      </p:sp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66C1D959-44D8-46EF-9D46-CE0AEBD3E1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763079"/>
              </p:ext>
            </p:extLst>
          </p:nvPr>
        </p:nvGraphicFramePr>
        <p:xfrm>
          <a:off x="4377709" y="2144979"/>
          <a:ext cx="2947256" cy="144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6814">
                  <a:extLst>
                    <a:ext uri="{9D8B030D-6E8A-4147-A177-3AD203B41FA5}">
                      <a16:colId xmlns:a16="http://schemas.microsoft.com/office/drawing/2014/main" val="365196735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299476909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72467221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519663944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Circuit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 [kV]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Time [s]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Resistance [G</a:t>
                      </a:r>
                      <a:r>
                        <a:rPr lang="el-GR" sz="1100" dirty="0"/>
                        <a:t>Ω</a:t>
                      </a:r>
                      <a:r>
                        <a:rPr lang="en-US" sz="110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027250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Inner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263817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Outer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9835779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15D8D524-9D80-41DA-B235-BF2874CB51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43653"/>
              </p:ext>
            </p:extLst>
          </p:nvPr>
        </p:nvGraphicFramePr>
        <p:xfrm>
          <a:off x="8752458" y="2337466"/>
          <a:ext cx="2947256" cy="144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6814">
                  <a:extLst>
                    <a:ext uri="{9D8B030D-6E8A-4147-A177-3AD203B41FA5}">
                      <a16:colId xmlns:a16="http://schemas.microsoft.com/office/drawing/2014/main" val="365196735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299476909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72467221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519663944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Circuit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 [kV]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Time [s]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Resistance [G</a:t>
                      </a:r>
                      <a:r>
                        <a:rPr lang="el-GR" sz="1100" dirty="0"/>
                        <a:t>Ω</a:t>
                      </a:r>
                      <a:r>
                        <a:rPr lang="en-US" sz="110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027250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Inner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5.7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263817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Outer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9835779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id="{F0F666DA-E6B1-4387-9D87-FC88028545E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5" t="20842"/>
          <a:stretch/>
        </p:blipFill>
        <p:spPr>
          <a:xfrm>
            <a:off x="6497052" y="3829916"/>
            <a:ext cx="4776139" cy="253953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18A6D2A-1DFD-4D8F-BB9C-C9474146D67D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338" b="79880"/>
          <a:stretch/>
        </p:blipFill>
        <p:spPr>
          <a:xfrm>
            <a:off x="4873878" y="4073560"/>
            <a:ext cx="1826141" cy="923330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0642DCD3-C15F-415A-AE17-D7D1AC0FF7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67" y="6088237"/>
            <a:ext cx="1291677" cy="69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362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1EF95-FDAC-4926-904F-E01C75A62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Electrical insulation test (II/III)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430F9CB-3A2E-4F5A-8AD5-57E3B5A1A5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321955"/>
              </p:ext>
            </p:extLst>
          </p:nvPr>
        </p:nvGraphicFramePr>
        <p:xfrm>
          <a:off x="664425" y="1969784"/>
          <a:ext cx="2947256" cy="144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6814">
                  <a:extLst>
                    <a:ext uri="{9D8B030D-6E8A-4147-A177-3AD203B41FA5}">
                      <a16:colId xmlns:a16="http://schemas.microsoft.com/office/drawing/2014/main" val="365196735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299476909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72467221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519663944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Circuit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 [kV]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Time [s]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Resistance [G</a:t>
                      </a:r>
                      <a:r>
                        <a:rPr lang="el-GR" sz="1100" dirty="0"/>
                        <a:t>Ω</a:t>
                      </a:r>
                      <a:r>
                        <a:rPr lang="en-US" sz="110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027250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Inner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/>
                        <a:t>54</a:t>
                      </a:r>
                      <a:endParaRPr 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263817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Outer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/>
                        <a:t>12</a:t>
                      </a:r>
                      <a:endParaRPr 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9835779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8CDA91F-E234-4F2A-9820-2357858CC5A8}"/>
              </a:ext>
            </a:extLst>
          </p:cNvPr>
          <p:cNvSpPr txBox="1"/>
          <p:nvPr/>
        </p:nvSpPr>
        <p:spPr>
          <a:xfrm>
            <a:off x="259958" y="4877629"/>
            <a:ext cx="4613920" cy="15799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MIT515</a:t>
            </a:r>
          </a:p>
          <a:p>
            <a:pPr marL="285750" indent="-28575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Voltage: 5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kV (+4%, -0%, ±10 V nominal test voltage at 1 GΩ load (0°C to 30°C) </a:t>
            </a:r>
          </a:p>
          <a:p>
            <a:pPr marL="285750" indent="-28575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urrent: ±5% ±0.2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at all voltages (20 °C) [1].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DFE2BE-2A86-49EC-9DBA-80D145C58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20300" y="6356351"/>
            <a:ext cx="480000" cy="360000"/>
          </a:xfrm>
        </p:spPr>
        <p:txBody>
          <a:bodyPr/>
          <a:lstStyle/>
          <a:p>
            <a:fld id="{58EC0004-85FC-4CF3-96F9-49A000A98FA1}" type="slidenum">
              <a:rPr lang="en-GB" smtClean="0"/>
              <a:t>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DA7BD1-906A-4094-A5DA-BF496EDAC1E9}"/>
              </a:ext>
            </a:extLst>
          </p:cNvPr>
          <p:cNvSpPr txBox="1"/>
          <p:nvPr/>
        </p:nvSpPr>
        <p:spPr>
          <a:xfrm>
            <a:off x="1067257" y="767029"/>
            <a:ext cx="16210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@Cryostat</a:t>
            </a:r>
          </a:p>
          <a:p>
            <a:r>
              <a:rPr lang="en-US" dirty="0"/>
              <a:t>Cluster D</a:t>
            </a:r>
          </a:p>
          <a:p>
            <a:r>
              <a:rPr lang="en-US" dirty="0"/>
              <a:t>1.9 K, He</a:t>
            </a:r>
          </a:p>
          <a:p>
            <a:r>
              <a:rPr lang="en-US" dirty="0"/>
              <a:t>CD1 After test</a:t>
            </a:r>
          </a:p>
        </p:txBody>
      </p:sp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66C1D959-44D8-46EF-9D46-CE0AEBD3E1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402379"/>
              </p:ext>
            </p:extLst>
          </p:nvPr>
        </p:nvGraphicFramePr>
        <p:xfrm>
          <a:off x="4377709" y="2144979"/>
          <a:ext cx="2947256" cy="144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6814">
                  <a:extLst>
                    <a:ext uri="{9D8B030D-6E8A-4147-A177-3AD203B41FA5}">
                      <a16:colId xmlns:a16="http://schemas.microsoft.com/office/drawing/2014/main" val="365196735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299476909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72467221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519663944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Circuit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 [kV]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Time [s]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Resistance [G</a:t>
                      </a:r>
                      <a:r>
                        <a:rPr lang="el-GR" sz="1100" dirty="0"/>
                        <a:t>Ω</a:t>
                      </a:r>
                      <a:r>
                        <a:rPr lang="en-US" sz="110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027250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Inner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263817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Outer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9835779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15D8D524-9D80-41DA-B235-BF2874CB51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808246"/>
              </p:ext>
            </p:extLst>
          </p:nvPr>
        </p:nvGraphicFramePr>
        <p:xfrm>
          <a:off x="8752458" y="2337466"/>
          <a:ext cx="2947256" cy="144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6814">
                  <a:extLst>
                    <a:ext uri="{9D8B030D-6E8A-4147-A177-3AD203B41FA5}">
                      <a16:colId xmlns:a16="http://schemas.microsoft.com/office/drawing/2014/main" val="365196735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299476909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72467221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519663944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Circuit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 [kV]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Time [s]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Resistance [G</a:t>
                      </a:r>
                      <a:r>
                        <a:rPr lang="el-GR" sz="1100" dirty="0"/>
                        <a:t>Ω</a:t>
                      </a:r>
                      <a:r>
                        <a:rPr lang="en-US" sz="110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027250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Inner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263817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Outer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983577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7C7BB54-2566-432E-B552-D9660C504159}"/>
              </a:ext>
            </a:extLst>
          </p:cNvPr>
          <p:cNvSpPr txBox="1"/>
          <p:nvPr/>
        </p:nvSpPr>
        <p:spPr>
          <a:xfrm>
            <a:off x="4770676" y="900000"/>
            <a:ext cx="18261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@Cryostat</a:t>
            </a:r>
          </a:p>
          <a:p>
            <a:r>
              <a:rPr lang="en-US" dirty="0"/>
              <a:t>Cluster D</a:t>
            </a:r>
          </a:p>
          <a:p>
            <a:r>
              <a:rPr lang="en-US" dirty="0"/>
              <a:t>4.5 K, He</a:t>
            </a:r>
          </a:p>
          <a:p>
            <a:r>
              <a:rPr lang="en-US" dirty="0"/>
              <a:t>CD2 Before test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087E8F-CA19-47E6-AB12-72361DBD81D3}"/>
              </a:ext>
            </a:extLst>
          </p:cNvPr>
          <p:cNvSpPr txBox="1"/>
          <p:nvPr/>
        </p:nvSpPr>
        <p:spPr>
          <a:xfrm>
            <a:off x="9549859" y="1021718"/>
            <a:ext cx="16210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@Cryostat</a:t>
            </a:r>
          </a:p>
          <a:p>
            <a:r>
              <a:rPr lang="en-US" dirty="0"/>
              <a:t>Cluster D</a:t>
            </a:r>
          </a:p>
          <a:p>
            <a:r>
              <a:rPr lang="en-US" dirty="0"/>
              <a:t>4.5 K, He</a:t>
            </a:r>
          </a:p>
          <a:p>
            <a:r>
              <a:rPr lang="en-US" dirty="0"/>
              <a:t>CD2 After test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9E7A0A3-82AA-4B3B-B4A3-5AFD29DD13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5" t="20842"/>
          <a:stretch/>
        </p:blipFill>
        <p:spPr>
          <a:xfrm>
            <a:off x="6497052" y="3829916"/>
            <a:ext cx="4776139" cy="253953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82A51C6-C805-4C17-B4E7-383217005B0B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338" b="79880"/>
          <a:stretch/>
        </p:blipFill>
        <p:spPr>
          <a:xfrm>
            <a:off x="4873878" y="4073560"/>
            <a:ext cx="1826141" cy="9233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0244B97-F183-4112-B02B-6E6E682D58A4}"/>
              </a:ext>
            </a:extLst>
          </p:cNvPr>
          <p:cNvSpPr txBox="1"/>
          <p:nvPr/>
        </p:nvSpPr>
        <p:spPr>
          <a:xfrm>
            <a:off x="3984859" y="6435122"/>
            <a:ext cx="6123645" cy="230832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[1]</a:t>
            </a:r>
            <a:r>
              <a:rPr lang="en-GB" sz="900" dirty="0">
                <a:latin typeface="Calibri" panose="020F0502020204030204" pitchFamily="34" charset="0"/>
                <a:cs typeface="Calibri" panose="020F0502020204030204" pitchFamily="34" charset="0"/>
              </a:rPr>
              <a:t> MIT515; 5 kV </a:t>
            </a:r>
            <a:r>
              <a:rPr lang="en-GB" sz="900" dirty="0" err="1">
                <a:latin typeface="Calibri" panose="020F0502020204030204" pitchFamily="34" charset="0"/>
                <a:cs typeface="Calibri" panose="020F0502020204030204" pitchFamily="34" charset="0"/>
              </a:rPr>
              <a:t>d.c.</a:t>
            </a:r>
            <a:r>
              <a:rPr lang="en-GB" sz="900" dirty="0">
                <a:latin typeface="Calibri" panose="020F0502020204030204" pitchFamily="34" charset="0"/>
                <a:cs typeface="Calibri" panose="020F0502020204030204" pitchFamily="34" charset="0"/>
              </a:rPr>
              <a:t> Insulation Resistance Testers; https://us.megger.com/5-kv-insulation-resistance-tester-mit525#technical</a:t>
            </a:r>
            <a:endParaRPr 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D868F10E-210E-4382-B032-261B316345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67" y="6088237"/>
            <a:ext cx="1291677" cy="69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055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1EF95-FDAC-4926-904F-E01C75A62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Electrical insulation test (III/III)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430F9CB-3A2E-4F5A-8AD5-57E3B5A1A5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004154"/>
              </p:ext>
            </p:extLst>
          </p:nvPr>
        </p:nvGraphicFramePr>
        <p:xfrm>
          <a:off x="664425" y="1969784"/>
          <a:ext cx="2947256" cy="144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6814">
                  <a:extLst>
                    <a:ext uri="{9D8B030D-6E8A-4147-A177-3AD203B41FA5}">
                      <a16:colId xmlns:a16="http://schemas.microsoft.com/office/drawing/2014/main" val="365196735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299476909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72467221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519663944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Circuit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 [kV]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Time [s]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Resistance [G</a:t>
                      </a:r>
                      <a:r>
                        <a:rPr lang="el-GR" sz="1100" dirty="0"/>
                        <a:t>Ω</a:t>
                      </a:r>
                      <a:r>
                        <a:rPr lang="en-US" sz="110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027250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Inner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/>
                        <a:t>40</a:t>
                      </a:r>
                      <a:endParaRPr 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263817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Outer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/>
                        <a:t>11</a:t>
                      </a:r>
                      <a:endParaRPr 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9835779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8CDA91F-E234-4F2A-9820-2357858CC5A8}"/>
              </a:ext>
            </a:extLst>
          </p:cNvPr>
          <p:cNvSpPr txBox="1"/>
          <p:nvPr/>
        </p:nvSpPr>
        <p:spPr>
          <a:xfrm>
            <a:off x="259958" y="4877629"/>
            <a:ext cx="4613920" cy="15799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MIT515</a:t>
            </a:r>
          </a:p>
          <a:p>
            <a:pPr marL="285750" indent="-28575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Voltage: 5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kV (+4%, -0%, ±10 V nominal test voltage at 1 GΩ load (0°C to 30°C) </a:t>
            </a:r>
          </a:p>
          <a:p>
            <a:pPr marL="285750" indent="-28575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urrent: ±5% ±0.2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at all voltages (20 °C) [1].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DFE2BE-2A86-49EC-9DBA-80D145C58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20300" y="6356351"/>
            <a:ext cx="480000" cy="360000"/>
          </a:xfrm>
        </p:spPr>
        <p:txBody>
          <a:bodyPr/>
          <a:lstStyle/>
          <a:p>
            <a:fld id="{58EC0004-85FC-4CF3-96F9-49A000A98FA1}" type="slidenum">
              <a:rPr lang="en-GB" smtClean="0"/>
              <a:t>5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DA7BD1-906A-4094-A5DA-BF496EDAC1E9}"/>
              </a:ext>
            </a:extLst>
          </p:cNvPr>
          <p:cNvSpPr txBox="1"/>
          <p:nvPr/>
        </p:nvSpPr>
        <p:spPr>
          <a:xfrm>
            <a:off x="1067257" y="767029"/>
            <a:ext cx="18261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@Cryostat</a:t>
            </a:r>
          </a:p>
          <a:p>
            <a:r>
              <a:rPr lang="en-US" dirty="0"/>
              <a:t>Cluster D</a:t>
            </a:r>
          </a:p>
          <a:p>
            <a:r>
              <a:rPr lang="en-US" dirty="0"/>
              <a:t>4.5 K, He</a:t>
            </a:r>
          </a:p>
          <a:p>
            <a:r>
              <a:rPr lang="en-US" dirty="0"/>
              <a:t>CD3 Before test</a:t>
            </a:r>
          </a:p>
        </p:txBody>
      </p:sp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66C1D959-44D8-46EF-9D46-CE0AEBD3E1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290630"/>
              </p:ext>
            </p:extLst>
          </p:nvPr>
        </p:nvGraphicFramePr>
        <p:xfrm>
          <a:off x="4377709" y="2144979"/>
          <a:ext cx="2947256" cy="144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6814">
                  <a:extLst>
                    <a:ext uri="{9D8B030D-6E8A-4147-A177-3AD203B41FA5}">
                      <a16:colId xmlns:a16="http://schemas.microsoft.com/office/drawing/2014/main" val="365196735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299476909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724672218"/>
                    </a:ext>
                  </a:extLst>
                </a:gridCol>
                <a:gridCol w="736814">
                  <a:extLst>
                    <a:ext uri="{9D8B030D-6E8A-4147-A177-3AD203B41FA5}">
                      <a16:colId xmlns:a16="http://schemas.microsoft.com/office/drawing/2014/main" val="2519663944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Circuit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 [kV]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Time [s]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Resistance [G</a:t>
                      </a:r>
                      <a:r>
                        <a:rPr lang="el-GR" sz="1100" dirty="0"/>
                        <a:t>Ω</a:t>
                      </a:r>
                      <a:r>
                        <a:rPr lang="en-US" sz="1100" dirty="0"/>
                        <a:t>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027250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Inner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263817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Outer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983577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7C7BB54-2566-432E-B552-D9660C504159}"/>
              </a:ext>
            </a:extLst>
          </p:cNvPr>
          <p:cNvSpPr txBox="1"/>
          <p:nvPr/>
        </p:nvSpPr>
        <p:spPr>
          <a:xfrm>
            <a:off x="4770676" y="900000"/>
            <a:ext cx="16210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@Cryostat</a:t>
            </a:r>
          </a:p>
          <a:p>
            <a:r>
              <a:rPr lang="en-US" dirty="0"/>
              <a:t>Cluster D</a:t>
            </a:r>
          </a:p>
          <a:p>
            <a:r>
              <a:rPr lang="en-US" dirty="0"/>
              <a:t>4.5 K, He</a:t>
            </a:r>
          </a:p>
          <a:p>
            <a:r>
              <a:rPr lang="en-US" dirty="0"/>
              <a:t>CD3 After test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BDEDC2-97BF-41CA-ACA7-91364561824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5" t="20842"/>
          <a:stretch/>
        </p:blipFill>
        <p:spPr>
          <a:xfrm>
            <a:off x="6497052" y="3829916"/>
            <a:ext cx="4776139" cy="25395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7489DB-4A60-4554-B532-FD2F57113268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338" b="79880"/>
          <a:stretch/>
        </p:blipFill>
        <p:spPr>
          <a:xfrm>
            <a:off x="4873878" y="4073560"/>
            <a:ext cx="1826141" cy="9233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D72047-35DB-4848-903F-402B44FA2D23}"/>
              </a:ext>
            </a:extLst>
          </p:cNvPr>
          <p:cNvSpPr txBox="1"/>
          <p:nvPr/>
        </p:nvSpPr>
        <p:spPr>
          <a:xfrm>
            <a:off x="3984859" y="6435122"/>
            <a:ext cx="6123645" cy="230832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[1]</a:t>
            </a:r>
            <a:r>
              <a:rPr lang="en-GB" sz="900" dirty="0">
                <a:latin typeface="Calibri" panose="020F0502020204030204" pitchFamily="34" charset="0"/>
                <a:cs typeface="Calibri" panose="020F0502020204030204" pitchFamily="34" charset="0"/>
              </a:rPr>
              <a:t> MIT515; 5 kV </a:t>
            </a:r>
            <a:r>
              <a:rPr lang="en-GB" sz="900" dirty="0" err="1">
                <a:latin typeface="Calibri" panose="020F0502020204030204" pitchFamily="34" charset="0"/>
                <a:cs typeface="Calibri" panose="020F0502020204030204" pitchFamily="34" charset="0"/>
              </a:rPr>
              <a:t>d.c.</a:t>
            </a:r>
            <a:r>
              <a:rPr lang="en-GB" sz="900" dirty="0">
                <a:latin typeface="Calibri" panose="020F0502020204030204" pitchFamily="34" charset="0"/>
                <a:cs typeface="Calibri" panose="020F0502020204030204" pitchFamily="34" charset="0"/>
              </a:rPr>
              <a:t> Insulation Resistance Testers; https://us.megger.com/5-kv-insulation-resistance-tester-mit525#technical</a:t>
            </a:r>
            <a:endParaRPr 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ECFA604F-3F21-492F-8A2F-F89F8DC32F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67" y="6088237"/>
            <a:ext cx="1291677" cy="69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585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1EF95-FDAC-4926-904F-E01C75A62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Protection scheme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DFE2BE-2A86-49EC-9DBA-80D145C58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20300" y="6356351"/>
            <a:ext cx="480000" cy="360000"/>
          </a:xfrm>
        </p:spPr>
        <p:txBody>
          <a:bodyPr/>
          <a:lstStyle/>
          <a:p>
            <a:fld id="{58EC0004-85FC-4CF3-96F9-49A000A98FA1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7489DB-4A60-4554-B532-FD2F57113268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338" b="79880"/>
          <a:stretch/>
        </p:blipFill>
        <p:spPr>
          <a:xfrm>
            <a:off x="9587229" y="5380537"/>
            <a:ext cx="1826141" cy="923330"/>
          </a:xfrm>
          <a:prstGeom prst="rect">
            <a:avLst/>
          </a:prstGeom>
        </p:spPr>
      </p:pic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ECFA604F-3F21-492F-8A2F-F89F8DC32F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67" y="6088237"/>
            <a:ext cx="1291677" cy="693772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665951D8-7B78-4599-ACEC-D335971D6D04}"/>
              </a:ext>
            </a:extLst>
          </p:cNvPr>
          <p:cNvGrpSpPr/>
          <p:nvPr/>
        </p:nvGrpSpPr>
        <p:grpSpPr>
          <a:xfrm>
            <a:off x="5966691" y="1163781"/>
            <a:ext cx="5726545" cy="4216755"/>
            <a:chOff x="3551383" y="1163781"/>
            <a:chExt cx="5726545" cy="4216755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D4BB57E-78C6-4237-87C2-B8D048137E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977" t="1769" r="2745" b="2407"/>
            <a:stretch/>
          </p:blipFill>
          <p:spPr>
            <a:xfrm>
              <a:off x="3551383" y="1163781"/>
              <a:ext cx="5726545" cy="4216755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D43B51B-EF20-421A-A0A7-A8F78400EB63}"/>
                </a:ext>
              </a:extLst>
            </p:cNvPr>
            <p:cNvSpPr txBox="1"/>
            <p:nvPr/>
          </p:nvSpPr>
          <p:spPr>
            <a:xfrm>
              <a:off x="6096000" y="4433086"/>
              <a:ext cx="14398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/>
                <a:t>EE: 150 m</a:t>
              </a:r>
              <a:r>
                <a:rPr lang="el-GR" dirty="0"/>
                <a:t>Ω</a:t>
              </a:r>
              <a:endParaRPr 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CE704D6-C302-4F51-B2D5-4997FF087FD8}"/>
                </a:ext>
              </a:extLst>
            </p:cNvPr>
            <p:cNvSpPr txBox="1"/>
            <p:nvPr/>
          </p:nvSpPr>
          <p:spPr>
            <a:xfrm>
              <a:off x="5925127" y="1592904"/>
              <a:ext cx="14398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/>
                <a:t>EE: 150 m</a:t>
              </a:r>
              <a:r>
                <a:rPr lang="el-GR" dirty="0"/>
                <a:t>Ω</a:t>
              </a:r>
              <a:endParaRPr lang="en-US" dirty="0"/>
            </a:p>
          </p:txBody>
        </p:sp>
      </p:grpSp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708C8899-1013-4950-A8B5-DEF8709C38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1632823"/>
              </p:ext>
            </p:extLst>
          </p:nvPr>
        </p:nvGraphicFramePr>
        <p:xfrm>
          <a:off x="211138" y="3503613"/>
          <a:ext cx="5456237" cy="210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6" imgW="5726462" imgH="2100972" progId="Word.Document.12">
                  <p:embed/>
                </p:oleObj>
              </mc:Choice>
              <mc:Fallback>
                <p:oleObj name="Document" r:id="rId6" imgW="5726462" imgH="210097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1138" y="3503613"/>
                        <a:ext cx="5456237" cy="2100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8838228C-61E7-4939-9F0D-DE04F06068DD}"/>
              </a:ext>
            </a:extLst>
          </p:cNvPr>
          <p:cNvSpPr txBox="1"/>
          <p:nvPr/>
        </p:nvSpPr>
        <p:spPr>
          <a:xfrm rot="16200000">
            <a:off x="5260545" y="1898124"/>
            <a:ext cx="1210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2 </a:t>
            </a:r>
            <a:r>
              <a:rPr lang="es-ES" dirty="0" err="1"/>
              <a:t>kA</a:t>
            </a:r>
            <a:r>
              <a:rPr lang="es-ES" dirty="0"/>
              <a:t> PC 1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731C3D-EAED-47E0-A1DE-9348C9C53A57}"/>
              </a:ext>
            </a:extLst>
          </p:cNvPr>
          <p:cNvSpPr txBox="1"/>
          <p:nvPr/>
        </p:nvSpPr>
        <p:spPr>
          <a:xfrm rot="16200000">
            <a:off x="5298207" y="4512370"/>
            <a:ext cx="1210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2 </a:t>
            </a:r>
            <a:r>
              <a:rPr lang="es-ES" dirty="0" err="1"/>
              <a:t>kA</a:t>
            </a:r>
            <a:r>
              <a:rPr lang="es-ES" dirty="0"/>
              <a:t> PC 2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E8DD0C-24A0-469D-9FA6-017F016C8BF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5190"/>
          <a:stretch/>
        </p:blipFill>
        <p:spPr>
          <a:xfrm>
            <a:off x="923636" y="2250728"/>
            <a:ext cx="4289044" cy="87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209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6526B8C-D1F2-4640-A7AF-002111F801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898" y="1794654"/>
            <a:ext cx="5514975" cy="4248150"/>
          </a:xfrm>
          <a:prstGeom prst="rect">
            <a:avLst/>
          </a:prstGeom>
        </p:spPr>
      </p:pic>
      <p:pic>
        <p:nvPicPr>
          <p:cNvPr id="3" name="0 Imagen">
            <a:extLst>
              <a:ext uri="{FF2B5EF4-FFF2-40B4-BE49-F238E27FC236}">
                <a16:creationId xmlns:a16="http://schemas.microsoft.com/office/drawing/2014/main" id="{211461E8-1ED5-419D-8FDE-B938BEE90A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381" y="1605638"/>
            <a:ext cx="3276446" cy="43679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26160" y="111420"/>
            <a:ext cx="10560000" cy="720000"/>
          </a:xfrm>
        </p:spPr>
        <p:txBody>
          <a:bodyPr/>
          <a:lstStyle/>
          <a:p>
            <a:r>
              <a:rPr lang="en-US" dirty="0"/>
              <a:t>Cooldown 1</a:t>
            </a:r>
            <a:endParaRPr lang="en-GB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9BE8913-3691-4B1A-B62C-63727858E5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5052" y="4152763"/>
            <a:ext cx="523875" cy="1524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B4812E2-26AE-4F6F-B32E-94437954B8BB}"/>
              </a:ext>
            </a:extLst>
          </p:cNvPr>
          <p:cNvSpPr txBox="1"/>
          <p:nvPr/>
        </p:nvSpPr>
        <p:spPr>
          <a:xfrm>
            <a:off x="9870012" y="3968097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Middle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3B3100B-5114-4B04-8B1C-904042B2EC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0379" y="5079381"/>
            <a:ext cx="523875" cy="15240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ED46CBDD-634F-431C-BDF7-9A386A398981}"/>
              </a:ext>
            </a:extLst>
          </p:cNvPr>
          <p:cNvSpPr txBox="1"/>
          <p:nvPr/>
        </p:nvSpPr>
        <p:spPr>
          <a:xfrm>
            <a:off x="9905339" y="4894715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Down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0E6A7A6-A376-47C8-B22F-EB20120D8FA1}"/>
              </a:ext>
            </a:extLst>
          </p:cNvPr>
          <p:cNvSpPr txBox="1"/>
          <p:nvPr/>
        </p:nvSpPr>
        <p:spPr>
          <a:xfrm>
            <a:off x="8054013" y="4927167"/>
            <a:ext cx="979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Down A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17D50DCE-CE23-4AAE-A516-4C47B6168C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34752" y="5125565"/>
            <a:ext cx="523875" cy="1524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0C7ED19B-1532-422B-BA9E-684C74A0DD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9676" y="3405322"/>
            <a:ext cx="523875" cy="15240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E3584B83-C13D-492B-A3AA-94233442D6BE}"/>
              </a:ext>
            </a:extLst>
          </p:cNvPr>
          <p:cNvSpPr txBox="1"/>
          <p:nvPr/>
        </p:nvSpPr>
        <p:spPr>
          <a:xfrm>
            <a:off x="9834636" y="3220656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Up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4FC80F-BEEB-4657-878F-698A35D66C9A}"/>
              </a:ext>
            </a:extLst>
          </p:cNvPr>
          <p:cNvSpPr txBox="1"/>
          <p:nvPr/>
        </p:nvSpPr>
        <p:spPr>
          <a:xfrm>
            <a:off x="8303959" y="3244334"/>
            <a:ext cx="684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Up A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15746C1F-BA26-4ED1-A22B-2C765AA419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34752" y="3441331"/>
            <a:ext cx="523875" cy="152400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4E77AF91-BC2C-4EC8-B4EE-2AB41ED9C123}"/>
              </a:ext>
            </a:extLst>
          </p:cNvPr>
          <p:cNvSpPr txBox="1"/>
          <p:nvPr/>
        </p:nvSpPr>
        <p:spPr>
          <a:xfrm>
            <a:off x="7860939" y="6394192"/>
            <a:ext cx="2945802" cy="27699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Disclaimer: Approximate sensor positioning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5B2734-B29E-4718-BB15-0AE06E684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7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349918-9DFC-4E3B-9373-149D8C15FE85}"/>
              </a:ext>
            </a:extLst>
          </p:cNvPr>
          <p:cNvSpPr txBox="1"/>
          <p:nvPr/>
        </p:nvSpPr>
        <p:spPr>
          <a:xfrm>
            <a:off x="2419274" y="1244634"/>
            <a:ext cx="2397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Max allowed ∆T = 100 K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5264841-58B7-438A-90F7-97B0E08DEEC9}"/>
              </a:ext>
            </a:extLst>
          </p:cNvPr>
          <p:cNvSpPr txBox="1">
            <a:spLocks/>
          </p:cNvSpPr>
          <p:nvPr/>
        </p:nvSpPr>
        <p:spPr>
          <a:xfrm>
            <a:off x="4107840" y="61931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Warmup 1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F015B4F-07BF-4381-B02E-3CA9156286A9}"/>
              </a:ext>
            </a:extLst>
          </p:cNvPr>
          <p:cNvSpPr txBox="1"/>
          <p:nvPr/>
        </p:nvSpPr>
        <p:spPr>
          <a:xfrm>
            <a:off x="8834588" y="1035488"/>
            <a:ext cx="2397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Max allowed ∆T = 100 K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45A3DA-FD69-474B-8779-F6902E54C3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30352" y="1794654"/>
            <a:ext cx="5514975" cy="4248150"/>
          </a:xfrm>
          <a:prstGeom prst="rect">
            <a:avLst/>
          </a:prstGeom>
        </p:spPr>
      </p:pic>
      <p:pic>
        <p:nvPicPr>
          <p:cNvPr id="14" name="Graphic 13" descr="Exclamation mark">
            <a:extLst>
              <a:ext uri="{FF2B5EF4-FFF2-40B4-BE49-F238E27FC236}">
                <a16:creationId xmlns:a16="http://schemas.microsoft.com/office/drawing/2014/main" id="{2EFBEEC5-EC1F-47F6-A1F7-396923C5B3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823524" y="4704838"/>
            <a:ext cx="574242" cy="57424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F75EA77-C6FB-40CA-936F-F4A36D3DB212}"/>
              </a:ext>
            </a:extLst>
          </p:cNvPr>
          <p:cNvSpPr/>
          <p:nvPr/>
        </p:nvSpPr>
        <p:spPr>
          <a:xfrm>
            <a:off x="4274537" y="4760514"/>
            <a:ext cx="681178" cy="333305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Graphic 15" descr="Exclamation mark">
            <a:extLst>
              <a:ext uri="{FF2B5EF4-FFF2-40B4-BE49-F238E27FC236}">
                <a16:creationId xmlns:a16="http://schemas.microsoft.com/office/drawing/2014/main" id="{5ED93567-37E5-452A-9BBF-FE9E3234C6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274537" y="6137545"/>
            <a:ext cx="574242" cy="57424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B176223-0DA3-4E2C-B1DC-E63E6B4094BE}"/>
              </a:ext>
            </a:extLst>
          </p:cNvPr>
          <p:cNvSpPr txBox="1"/>
          <p:nvPr/>
        </p:nvSpPr>
        <p:spPr>
          <a:xfrm>
            <a:off x="4692586" y="6178748"/>
            <a:ext cx="28068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Anomalous behavior of the sensors in the valve distribution box</a:t>
            </a:r>
          </a:p>
        </p:txBody>
      </p:sp>
      <p:pic>
        <p:nvPicPr>
          <p:cNvPr id="19" name="Picture 18" descr="Text&#10;&#10;Description automatically generated">
            <a:extLst>
              <a:ext uri="{FF2B5EF4-FFF2-40B4-BE49-F238E27FC236}">
                <a16:creationId xmlns:a16="http://schemas.microsoft.com/office/drawing/2014/main" id="{D2D4A414-11DE-4984-B2F0-8EA833F346A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75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0" grpId="0"/>
      <p:bldP spid="34" grpId="0"/>
      <p:bldP spid="35" grpId="0"/>
      <p:bldP spid="38" grpId="0" animBg="1"/>
      <p:bldP spid="4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26160" y="111420"/>
            <a:ext cx="10560000" cy="720000"/>
          </a:xfrm>
        </p:spPr>
        <p:txBody>
          <a:bodyPr/>
          <a:lstStyle/>
          <a:p>
            <a:r>
              <a:rPr lang="en-US" dirty="0"/>
              <a:t>Cooldown 2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5B2734-B29E-4718-BB15-0AE06E684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8</a:t>
            </a:fld>
            <a:endParaRPr lang="en-GB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69500E2B-7D65-49D0-AF69-AA6806C5C556}"/>
              </a:ext>
            </a:extLst>
          </p:cNvPr>
          <p:cNvSpPr txBox="1">
            <a:spLocks/>
          </p:cNvSpPr>
          <p:nvPr/>
        </p:nvSpPr>
        <p:spPr>
          <a:xfrm>
            <a:off x="4262319" y="119777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Warmup 2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5DB474-4ED6-4659-AF9D-F9B954D477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25" y="1304925"/>
            <a:ext cx="5514975" cy="42481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4BBE059-E28F-47EA-9E73-F1E20A3298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7425" y="1304925"/>
            <a:ext cx="5514975" cy="4248150"/>
          </a:xfrm>
          <a:prstGeom prst="rect">
            <a:avLst/>
          </a:prstGeom>
        </p:spPr>
      </p:pic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392F2389-6B5B-4619-B4A6-3C72F73D3E8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320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26160" y="111420"/>
            <a:ext cx="10560000" cy="720000"/>
          </a:xfrm>
        </p:spPr>
        <p:txBody>
          <a:bodyPr/>
          <a:lstStyle/>
          <a:p>
            <a:r>
              <a:rPr lang="en-US" dirty="0"/>
              <a:t>Cooldown 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5B2734-B29E-4718-BB15-0AE06E684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0004-85FC-4CF3-96F9-49A000A98FA1}" type="slidenum">
              <a:rPr lang="en-GB" smtClean="0"/>
              <a:t>9</a:t>
            </a:fld>
            <a:endParaRPr lang="en-GB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69500E2B-7D65-49D0-AF69-AA6806C5C556}"/>
              </a:ext>
            </a:extLst>
          </p:cNvPr>
          <p:cNvSpPr txBox="1">
            <a:spLocks/>
          </p:cNvSpPr>
          <p:nvPr/>
        </p:nvSpPr>
        <p:spPr>
          <a:xfrm>
            <a:off x="4262319" y="119777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Warmup 3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099D80-C427-43B9-97F2-84C66FCDA7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25" y="1304925"/>
            <a:ext cx="5514975" cy="42481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BFCF2FC-C039-4913-8E35-0F64C7242B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7425" y="1304925"/>
            <a:ext cx="5514975" cy="4248150"/>
          </a:xfrm>
          <a:prstGeom prst="rect">
            <a:avLst/>
          </a:prstGeom>
        </p:spPr>
      </p:pic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CD7E71C1-9DD7-46C2-A106-F70BFFC93B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163" y="6097268"/>
            <a:ext cx="1291677" cy="69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26361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" id="{C5D86E36-CFFE-4149-B856-9D3B5E66FBD6}" vid="{196B2FA9-7DA3-41C3-9C1B-BF9B535E51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3470</TotalTime>
  <Words>2552</Words>
  <Application>Microsoft Office PowerPoint</Application>
  <PresentationFormat>Widescreen</PresentationFormat>
  <Paragraphs>572</Paragraphs>
  <Slides>27</Slides>
  <Notes>27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Calibri</vt:lpstr>
      <vt:lpstr>Courier New</vt:lpstr>
      <vt:lpstr>Symbol</vt:lpstr>
      <vt:lpstr>Times New Roman</vt:lpstr>
      <vt:lpstr>Wingdings</vt:lpstr>
      <vt:lpstr>HiLumi</vt:lpstr>
      <vt:lpstr>Microsoft Word Document</vt:lpstr>
      <vt:lpstr>Test results of MCBXFBP2a</vt:lpstr>
      <vt:lpstr>PowerPoint Presentation</vt:lpstr>
      <vt:lpstr> Electrical insulation test (I/III)</vt:lpstr>
      <vt:lpstr> Electrical insulation test (II/III)</vt:lpstr>
      <vt:lpstr> Electrical insulation test (III/III)</vt:lpstr>
      <vt:lpstr> Protection scheme</vt:lpstr>
      <vt:lpstr>Cooldown 1</vt:lpstr>
      <vt:lpstr>Cooldown 2</vt:lpstr>
      <vt:lpstr>Cooldown 3</vt:lpstr>
      <vt:lpstr>Summary of events, for completeness</vt:lpstr>
      <vt:lpstr>A. Training Q1 (from event 0)</vt:lpstr>
      <vt:lpstr>B. Training Q2 right after</vt:lpstr>
      <vt:lpstr>C. Training Q1 again right after</vt:lpstr>
      <vt:lpstr>D. Quench free cycle before thermal cycle I/II </vt:lpstr>
      <vt:lpstr>D. Quench free cycle before thermal cycle II/II </vt:lpstr>
      <vt:lpstr>E. Training verification in Q1 after TC</vt:lpstr>
      <vt:lpstr>F. Quench free cycle after th cycle </vt:lpstr>
      <vt:lpstr>G. Training Q2 after TC</vt:lpstr>
      <vt:lpstr>H. Alternating torque sense</vt:lpstr>
      <vt:lpstr>I. Re-train in Q2, quench free at 33% and circular cycle (I/II)</vt:lpstr>
      <vt:lpstr>I. Re-train in Q2, quench free at 33% and circular cycle (II/II)</vt:lpstr>
      <vt:lpstr>J. Verification of the powering sequence and more quench free cycles (I/III)</vt:lpstr>
      <vt:lpstr>J. Verification of the powering sequence and more quench free cycles (II/III)</vt:lpstr>
      <vt:lpstr>J. Verification of the powering sequence and more quench free cycles (III/III)</vt:lpstr>
      <vt:lpstr>K. Second verification of the powering sequence and more quench free cycles (I/II)</vt:lpstr>
      <vt:lpstr>K. Second verification of the powering sequence and more quench free cycles (II/II)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MBRDS1c test results</dc:title>
  <dc:creator>Salvador Ferradas Troitino</dc:creator>
  <cp:lastModifiedBy>Salvador Ferradas Troitino</cp:lastModifiedBy>
  <cp:revision>238</cp:revision>
  <dcterms:created xsi:type="dcterms:W3CDTF">2020-08-11T09:53:01Z</dcterms:created>
  <dcterms:modified xsi:type="dcterms:W3CDTF">2021-01-19T10:31:39Z</dcterms:modified>
</cp:coreProperties>
</file>