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7" r:id="rId3"/>
    <p:sldId id="273" r:id="rId4"/>
    <p:sldId id="287" r:id="rId5"/>
    <p:sldId id="285" r:id="rId6"/>
    <p:sldId id="280" r:id="rId7"/>
    <p:sldId id="279" r:id="rId8"/>
    <p:sldId id="282" r:id="rId9"/>
    <p:sldId id="281" r:id="rId10"/>
    <p:sldId id="284" r:id="rId11"/>
    <p:sldId id="278" r:id="rId12"/>
    <p:sldId id="272" r:id="rId13"/>
    <p:sldId id="288" r:id="rId14"/>
    <p:sldId id="286" r:id="rId15"/>
    <p:sldId id="289" r:id="rId16"/>
    <p:sldId id="274" r:id="rId17"/>
    <p:sldId id="276" r:id="rId18"/>
    <p:sldId id="275" r:id="rId19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534">
          <p15:clr>
            <a:srgbClr val="A4A3A4"/>
          </p15:clr>
        </p15:guide>
        <p15:guide id="2" orient="horz" pos="2024">
          <p15:clr>
            <a:srgbClr val="A4A3A4"/>
          </p15:clr>
        </p15:guide>
        <p15:guide id="3" pos="5559">
          <p15:clr>
            <a:srgbClr val="A4A3A4"/>
          </p15:clr>
        </p15:guide>
        <p15:guide id="4" pos="183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60"/>
  </p:normalViewPr>
  <p:slideViewPr>
    <p:cSldViewPr showGuides="1">
      <p:cViewPr varScale="1">
        <p:scale>
          <a:sx n="93" d="100"/>
          <a:sy n="93" d="100"/>
        </p:scale>
        <p:origin x="587" y="48"/>
      </p:cViewPr>
      <p:guideLst>
        <p:guide orient="horz" pos="1534"/>
        <p:guide orient="horz" pos="2024"/>
        <p:guide pos="5559"/>
        <p:guide pos="1837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7" d="100"/>
          <a:sy n="67" d="100"/>
        </p:scale>
        <p:origin x="-279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147256E-432D-4C2F-B745-7E8D83088C93}" type="datetimeFigureOut">
              <a:rPr lang="de-DE"/>
              <a:pPr>
                <a:defRPr/>
              </a:pPr>
              <a:t>01.12.2020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86CAAE2E-769F-4300-A9C2-36E577E242B6}" type="slidenum">
              <a:rPr lang="de-DE" altLang="de-DE"/>
              <a:pPr/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529517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AAE2E-769F-4300-A9C2-36E577E242B6}" type="slidenum">
              <a:rPr lang="de-DE" altLang="de-DE" smtClean="0"/>
              <a:pPr/>
              <a:t>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09881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6" descr="Wissenschaftl_Info_ab_Willkommen.bmp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" y="0"/>
            <a:ext cx="9144000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3023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2 Fotos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7" descr="PPT_Image_Kopf.bmp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69"/>
            <a:ext cx="9144000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9200" y="1018800"/>
            <a:ext cx="8671689" cy="825104"/>
          </a:xfrm>
        </p:spPr>
        <p:txBody>
          <a:bodyPr/>
          <a:lstStyle>
            <a:lvl1pPr marL="0" indent="0">
              <a:lnSpc>
                <a:spcPts val="2800"/>
              </a:lnSpc>
              <a:defRPr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3143240" y="2435224"/>
            <a:ext cx="5000660" cy="230832"/>
          </a:xfrm>
        </p:spPr>
        <p:txBody>
          <a:bodyPr wrap="square">
            <a:spAutoFit/>
          </a:bodyPr>
          <a:lstStyle>
            <a:lvl1pPr marL="0" indent="0">
              <a:lnSpc>
                <a:spcPts val="1800"/>
              </a:lnSpc>
              <a:defRPr sz="1400" b="0" cap="none" baseline="0">
                <a:solidFill>
                  <a:schemeClr val="tx1"/>
                </a:solidFill>
              </a:defRPr>
            </a:lvl1pPr>
            <a:lvl2pPr>
              <a:lnSpc>
                <a:spcPts val="2400"/>
              </a:lnSpc>
              <a:buFont typeface="Arial" pitchFamily="34" charset="0"/>
              <a:buChar char="•"/>
              <a:defRPr b="1"/>
            </a:lvl2pPr>
          </a:lstStyle>
          <a:p>
            <a:pPr lvl="0"/>
            <a:r>
              <a:rPr lang="de-DE" dirty="0" smtClean="0"/>
              <a:t>Textmasterformate durch Klicken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3836386" y="3429000"/>
            <a:ext cx="5236208" cy="785818"/>
          </a:xfrm>
        </p:spPr>
        <p:txBody>
          <a:bodyPr>
            <a:noAutofit/>
          </a:bodyPr>
          <a:lstStyle>
            <a:lvl1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1pPr>
            <a:lvl2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2pPr>
            <a:lvl3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3pPr>
            <a:lvl4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4pPr>
            <a:lvl5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9BFA83D8-DA48-462B-9272-0F84C89B1D92}" type="slidenum">
              <a:rPr lang="de-DE" altLang="de-DE"/>
              <a:pPr/>
              <a:t>‹#›</a:t>
            </a:fld>
            <a:endParaRPr lang="de-DE" altLang="de-DE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4588" y="6408209"/>
            <a:ext cx="478025" cy="304781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149092" y="6372036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i="1" dirty="0" smtClean="0"/>
              <a:t>EASITrain – </a:t>
            </a:r>
            <a:r>
              <a:rPr lang="fr-CH" sz="900" i="1" dirty="0" err="1" smtClean="0"/>
              <a:t>European</a:t>
            </a:r>
            <a:r>
              <a:rPr lang="fr-CH" sz="900" i="1" dirty="0" smtClean="0"/>
              <a:t> Advanced </a:t>
            </a:r>
            <a:r>
              <a:rPr lang="fr-CH" sz="900" i="1" dirty="0" err="1" smtClean="0"/>
              <a:t>Superconductivity</a:t>
            </a:r>
            <a:r>
              <a:rPr lang="fr-CH" sz="900" i="1" dirty="0" smtClean="0"/>
              <a:t> Innovation and Training. This Marie </a:t>
            </a:r>
            <a:r>
              <a:rPr lang="fr-CH" sz="900" i="1" dirty="0" err="1" smtClean="0"/>
              <a:t>Sklodowska</a:t>
            </a:r>
            <a:r>
              <a:rPr lang="fr-CH" sz="900" i="1" dirty="0" smtClean="0"/>
              <a:t>-Curie Action (MSCA) </a:t>
            </a:r>
            <a:r>
              <a:rPr lang="fr-CH" sz="900" i="1" dirty="0" err="1" smtClean="0"/>
              <a:t>Innovative</a:t>
            </a:r>
            <a:r>
              <a:rPr lang="fr-CH" sz="900" i="1" dirty="0" smtClean="0"/>
              <a:t> Training Networks (ITN) has </a:t>
            </a:r>
            <a:r>
              <a:rPr lang="fr-CH" sz="900" i="1" dirty="0" err="1" smtClean="0"/>
              <a:t>received</a:t>
            </a:r>
            <a:r>
              <a:rPr lang="fr-CH" sz="900" i="1" dirty="0" smtClean="0"/>
              <a:t> </a:t>
            </a:r>
            <a:r>
              <a:rPr lang="fr-CH" sz="900" i="1" dirty="0" err="1" smtClean="0"/>
              <a:t>funding</a:t>
            </a:r>
            <a:r>
              <a:rPr lang="fr-CH" sz="900" i="1" dirty="0" smtClean="0"/>
              <a:t> </a:t>
            </a:r>
            <a:r>
              <a:rPr lang="fr-CH" sz="900" i="1" dirty="0" err="1" smtClean="0"/>
              <a:t>from</a:t>
            </a:r>
            <a:r>
              <a:rPr lang="fr-CH" sz="900" i="1" dirty="0" smtClean="0"/>
              <a:t> the </a:t>
            </a:r>
            <a:r>
              <a:rPr lang="fr-CH" sz="900" i="1" dirty="0" err="1" smtClean="0"/>
              <a:t>European</a:t>
            </a:r>
            <a:r>
              <a:rPr lang="fr-CH" sz="900" i="1" dirty="0" smtClean="0"/>
              <a:t> </a:t>
            </a:r>
            <a:r>
              <a:rPr lang="fr-CH" sz="900" i="1" dirty="0" err="1" smtClean="0"/>
              <a:t>Union’s</a:t>
            </a:r>
            <a:r>
              <a:rPr lang="fr-CH" sz="900" i="1" dirty="0" smtClean="0"/>
              <a:t> H2020 Framework Programme </a:t>
            </a:r>
            <a:r>
              <a:rPr lang="fr-CH" sz="900" i="1" dirty="0" err="1" smtClean="0"/>
              <a:t>under</a:t>
            </a:r>
            <a:r>
              <a:rPr lang="fr-CH" sz="900" i="1" dirty="0" smtClean="0"/>
              <a:t> Grant Agreement no. 764879 </a:t>
            </a:r>
            <a:endParaRPr lang="en-GB" sz="900" i="1" dirty="0"/>
          </a:p>
        </p:txBody>
      </p:sp>
    </p:spTree>
    <p:extLst>
      <p:ext uri="{BB962C8B-B14F-4D97-AF65-F5344CB8AC3E}">
        <p14:creationId xmlns:p14="http://schemas.microsoft.com/office/powerpoint/2010/main" val="2873617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800100" y="142875"/>
            <a:ext cx="82296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HIER STEHT EIN KOLUMNENTITEL IN VERSALIEN 14 PT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57188" y="1019175"/>
            <a:ext cx="8766175" cy="4778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96088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rgbClr val="00589C"/>
                </a:solidFill>
              </a:defRPr>
            </a:lvl1pPr>
          </a:lstStyle>
          <a:p>
            <a:fld id="{E387D3CE-1978-48BB-B602-BA552AC03F77}" type="slidenum">
              <a:rPr lang="de-DE" altLang="de-DE"/>
              <a:pPr/>
              <a:t>‹#›</a:t>
            </a:fld>
            <a:endParaRPr lang="de-DE" altLang="de-DE"/>
          </a:p>
        </p:txBody>
      </p:sp>
      <p:pic>
        <p:nvPicPr>
          <p:cNvPr id="1029" name="Grafik 8" descr="Wissenschaftl_Info_a_Kopf.bmp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7" descr="PPT_Image_Kopf.bmp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2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14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5156200" indent="-5156200" algn="l" rtl="0" fontAlgn="base">
        <a:lnSpc>
          <a:spcPts val="2800"/>
        </a:lnSpc>
        <a:spcBef>
          <a:spcPct val="20000"/>
        </a:spcBef>
        <a:spcAft>
          <a:spcPct val="0"/>
        </a:spcAft>
        <a:buFont typeface="Arial" panose="020B0604020202020204" pitchFamily="34" charset="0"/>
        <a:defRPr sz="2100" b="1" kern="1200" cap="all">
          <a:solidFill>
            <a:srgbClr val="00589C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922963" indent="-180975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tabLst>
          <a:tab pos="1169988" algn="l"/>
        </a:tabLst>
        <a:defRPr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3248025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el 1"/>
          <p:cNvSpPr>
            <a:spLocks noGrp="1"/>
          </p:cNvSpPr>
          <p:nvPr>
            <p:ph type="ctrTitle" idx="4294967295"/>
          </p:nvPr>
        </p:nvSpPr>
        <p:spPr>
          <a:xfrm>
            <a:off x="979720" y="1628800"/>
            <a:ext cx="7820347" cy="1068139"/>
          </a:xfrm>
        </p:spPr>
        <p:txBody>
          <a:bodyPr/>
          <a:lstStyle/>
          <a:p>
            <a:r>
              <a:rPr lang="en-US" altLang="de-DE" sz="2400" dirty="0" smtClean="0">
                <a:solidFill>
                  <a:srgbClr val="00589C"/>
                </a:solidFill>
              </a:rPr>
              <a:t>Results from test 23</a:t>
            </a:r>
            <a:endParaRPr lang="de-DE" altLang="de-DE" sz="2400" dirty="0" smtClean="0">
              <a:solidFill>
                <a:srgbClr val="00589C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436" y="6216158"/>
            <a:ext cx="1011981" cy="5972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31640" y="6167045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i="1" dirty="0" smtClean="0">
                <a:solidFill>
                  <a:schemeClr val="bg1"/>
                </a:solidFill>
              </a:rPr>
              <a:t>EASITrain – </a:t>
            </a:r>
            <a:r>
              <a:rPr lang="fr-CH" sz="1200" i="1" dirty="0" err="1" smtClean="0">
                <a:solidFill>
                  <a:schemeClr val="bg1"/>
                </a:solidFill>
              </a:rPr>
              <a:t>European</a:t>
            </a:r>
            <a:r>
              <a:rPr lang="fr-CH" sz="1200" i="1" dirty="0" smtClean="0">
                <a:solidFill>
                  <a:schemeClr val="bg1"/>
                </a:solidFill>
              </a:rPr>
              <a:t> Advanced </a:t>
            </a:r>
            <a:r>
              <a:rPr lang="fr-CH" sz="1200" i="1" dirty="0" err="1" smtClean="0">
                <a:solidFill>
                  <a:schemeClr val="bg1"/>
                </a:solidFill>
              </a:rPr>
              <a:t>Superconductivity</a:t>
            </a:r>
            <a:r>
              <a:rPr lang="fr-CH" sz="1200" i="1" dirty="0" smtClean="0">
                <a:solidFill>
                  <a:schemeClr val="bg1"/>
                </a:solidFill>
              </a:rPr>
              <a:t> Innovation and Training. This Marie </a:t>
            </a:r>
            <a:r>
              <a:rPr lang="fr-CH" sz="1200" i="1" dirty="0" err="1" smtClean="0">
                <a:solidFill>
                  <a:schemeClr val="bg1"/>
                </a:solidFill>
              </a:rPr>
              <a:t>Sklodowska</a:t>
            </a:r>
            <a:r>
              <a:rPr lang="fr-CH" sz="1200" i="1" dirty="0" smtClean="0">
                <a:solidFill>
                  <a:schemeClr val="bg1"/>
                </a:solidFill>
              </a:rPr>
              <a:t>-Curie Action (MSCA) </a:t>
            </a:r>
            <a:r>
              <a:rPr lang="fr-CH" sz="1200" i="1" dirty="0" err="1" smtClean="0">
                <a:solidFill>
                  <a:schemeClr val="bg1"/>
                </a:solidFill>
              </a:rPr>
              <a:t>Innovative</a:t>
            </a:r>
            <a:r>
              <a:rPr lang="fr-CH" sz="1200" i="1" dirty="0" smtClean="0">
                <a:solidFill>
                  <a:schemeClr val="bg1"/>
                </a:solidFill>
              </a:rPr>
              <a:t> Training Networks (ITN) has </a:t>
            </a:r>
            <a:r>
              <a:rPr lang="fr-CH" sz="1200" i="1" dirty="0" err="1" smtClean="0">
                <a:solidFill>
                  <a:schemeClr val="bg1"/>
                </a:solidFill>
              </a:rPr>
              <a:t>received</a:t>
            </a:r>
            <a:r>
              <a:rPr lang="fr-CH" sz="1200" i="1" dirty="0" smtClean="0">
                <a:solidFill>
                  <a:schemeClr val="bg1"/>
                </a:solidFill>
              </a:rPr>
              <a:t> </a:t>
            </a:r>
            <a:r>
              <a:rPr lang="fr-CH" sz="1200" i="1" dirty="0" err="1" smtClean="0">
                <a:solidFill>
                  <a:schemeClr val="bg1"/>
                </a:solidFill>
              </a:rPr>
              <a:t>funding</a:t>
            </a:r>
            <a:r>
              <a:rPr lang="fr-CH" sz="1200" i="1" dirty="0" smtClean="0">
                <a:solidFill>
                  <a:schemeClr val="bg1"/>
                </a:solidFill>
              </a:rPr>
              <a:t> </a:t>
            </a:r>
            <a:r>
              <a:rPr lang="fr-CH" sz="1200" i="1" dirty="0" err="1" smtClean="0">
                <a:solidFill>
                  <a:schemeClr val="bg1"/>
                </a:solidFill>
              </a:rPr>
              <a:t>from</a:t>
            </a:r>
            <a:r>
              <a:rPr lang="fr-CH" sz="1200" i="1" dirty="0" smtClean="0">
                <a:solidFill>
                  <a:schemeClr val="bg1"/>
                </a:solidFill>
              </a:rPr>
              <a:t> the </a:t>
            </a:r>
            <a:r>
              <a:rPr lang="fr-CH" sz="1200" i="1" dirty="0" err="1" smtClean="0">
                <a:solidFill>
                  <a:schemeClr val="bg1"/>
                </a:solidFill>
              </a:rPr>
              <a:t>European</a:t>
            </a:r>
            <a:r>
              <a:rPr lang="fr-CH" sz="1200" i="1" dirty="0" smtClean="0">
                <a:solidFill>
                  <a:schemeClr val="bg1"/>
                </a:solidFill>
              </a:rPr>
              <a:t> </a:t>
            </a:r>
            <a:r>
              <a:rPr lang="fr-CH" sz="1200" i="1" dirty="0" err="1" smtClean="0">
                <a:solidFill>
                  <a:schemeClr val="bg1"/>
                </a:solidFill>
              </a:rPr>
              <a:t>Union’s</a:t>
            </a:r>
            <a:r>
              <a:rPr lang="fr-CH" sz="1200" i="1" dirty="0" smtClean="0">
                <a:solidFill>
                  <a:schemeClr val="bg1"/>
                </a:solidFill>
              </a:rPr>
              <a:t> H2020 Framework Programme </a:t>
            </a:r>
            <a:r>
              <a:rPr lang="fr-CH" sz="1200" i="1" dirty="0" err="1" smtClean="0">
                <a:solidFill>
                  <a:schemeClr val="bg1"/>
                </a:solidFill>
              </a:rPr>
              <a:t>under</a:t>
            </a:r>
            <a:r>
              <a:rPr lang="fr-CH" sz="1200" i="1" dirty="0" smtClean="0">
                <a:solidFill>
                  <a:schemeClr val="bg1"/>
                </a:solidFill>
              </a:rPr>
              <a:t> Grant Agreement no. 764879 </a:t>
            </a:r>
            <a:endParaRPr lang="en-GB" sz="1200" i="1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04" y="102970"/>
            <a:ext cx="2046855" cy="1297461"/>
          </a:xfrm>
          <a:prstGeom prst="rect">
            <a:avLst/>
          </a:prstGeom>
        </p:spPr>
      </p:pic>
      <p:sp>
        <p:nvSpPr>
          <p:cNvPr id="11" name="Untertitel 2"/>
          <p:cNvSpPr txBox="1">
            <a:spLocks/>
          </p:cNvSpPr>
          <p:nvPr/>
        </p:nvSpPr>
        <p:spPr bwMode="auto">
          <a:xfrm>
            <a:off x="1145477" y="3037992"/>
            <a:ext cx="7488832" cy="27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lvl1pPr marL="5156200" indent="-5156200" algn="l" rtl="0" fontAlgn="base">
              <a:lnSpc>
                <a:spcPts val="28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100" b="1" kern="1200" cap="all">
                <a:solidFill>
                  <a:srgbClr val="00589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922963" indent="-180975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169988" algn="l"/>
              </a:tabLs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3248025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2400"/>
              </a:lnSpc>
            </a:pPr>
            <a:r>
              <a:rPr lang="en-US" altLang="de-DE" sz="1400" i="1" cap="none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15th WP15 Meeting</a:t>
            </a:r>
            <a:endParaRPr lang="de-DE" altLang="de-DE" sz="1400" i="1" cap="none" dirty="0" smtClean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1560" y="3648811"/>
            <a:ext cx="8476539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i="1" dirty="0" smtClean="0">
                <a:solidFill>
                  <a:schemeClr val="bg1"/>
                </a:solidFill>
              </a:rPr>
              <a:t>Presenter</a:t>
            </a:r>
          </a:p>
          <a:p>
            <a:r>
              <a:rPr 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Dmitry Tikhonov</a:t>
            </a:r>
          </a:p>
          <a:p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Early 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researcher</a:t>
            </a:r>
          </a:p>
          <a:p>
            <a:endParaRPr lang="en-US" sz="1600" b="1" i="1" dirty="0" smtClean="0">
              <a:solidFill>
                <a:schemeClr val="bg1"/>
              </a:solidFill>
            </a:endParaRPr>
          </a:p>
          <a:p>
            <a:r>
              <a:rPr lang="de-DE" altLang="de-DE" sz="1400" i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Helmholtz-Zentrum </a:t>
            </a:r>
            <a:r>
              <a:rPr lang="de-DE" altLang="de-DE" sz="1400" i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Berlin</a:t>
            </a:r>
            <a:endParaRPr lang="en-US" sz="1400" b="1" i="1" dirty="0" smtClean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400" i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dmitry.tikhonov@helmholtz-berlin.de</a:t>
            </a:r>
          </a:p>
          <a:p>
            <a:r>
              <a:rPr lang="en-US" sz="1400" i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+49-30-8062-12922</a:t>
            </a:r>
            <a:endParaRPr lang="en-US" sz="1400" i="1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ries.web.cern.ch/sites/aries.web.cern.ch/files/Project%20resources/Aries-Logo-std-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4036"/>
            <a:ext cx="1872207" cy="1318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10</a:t>
            </a:fld>
            <a:endParaRPr lang="de-DE" altLang="de-D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SIS results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2" r="7071"/>
          <a:stretch/>
        </p:blipFill>
        <p:spPr>
          <a:xfrm>
            <a:off x="35496" y="1124744"/>
            <a:ext cx="6524244" cy="4969572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3275856" y="1484784"/>
            <a:ext cx="0" cy="403244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771800" y="98072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Nb</a:t>
            </a:r>
            <a:r>
              <a:rPr lang="en-US" dirty="0" smtClean="0"/>
              <a:t> ~ 9.3 K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44208" y="450912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NbN</a:t>
            </a:r>
            <a:r>
              <a:rPr lang="en-US" dirty="0" smtClean="0">
                <a:solidFill>
                  <a:srgbClr val="FF0000"/>
                </a:solidFill>
              </a:rPr>
              <a:t> &gt;20K???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2" t="5526" r="6426"/>
          <a:stretch/>
        </p:blipFill>
        <p:spPr>
          <a:xfrm>
            <a:off x="6260702" y="980728"/>
            <a:ext cx="2883298" cy="2040721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0" name="Straight Arrow Connector 9"/>
          <p:cNvCxnSpPr/>
          <p:nvPr/>
        </p:nvCxnSpPr>
        <p:spPr>
          <a:xfrm flipH="1" flipV="1">
            <a:off x="7524328" y="2060848"/>
            <a:ext cx="216024" cy="151216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7884368" y="2492896"/>
            <a:ext cx="864096" cy="108012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164288" y="357301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444208" y="486916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Tc </a:t>
            </a:r>
            <a:r>
              <a:rPr lang="en-US" dirty="0" err="1" smtClean="0"/>
              <a:t>NbN</a:t>
            </a:r>
            <a:r>
              <a:rPr lang="en-US" dirty="0" smtClean="0"/>
              <a:t> &lt;17.2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6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11</a:t>
            </a:fld>
            <a:endParaRPr lang="de-DE" altLang="de-D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79" t="35285" r="34893" b="45087"/>
          <a:stretch/>
        </p:blipFill>
        <p:spPr>
          <a:xfrm>
            <a:off x="317241" y="836712"/>
            <a:ext cx="6428792" cy="259228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1" t="34721" r="37178" b="48558"/>
          <a:stretch/>
        </p:blipFill>
        <p:spPr>
          <a:xfrm>
            <a:off x="323528" y="3501008"/>
            <a:ext cx="6427812" cy="283757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275856" y="4437112"/>
            <a:ext cx="1584176" cy="129614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724128" y="2708920"/>
            <a:ext cx="3419872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Full EP sample: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No “Q-switches”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Lower </a:t>
            </a:r>
            <a:r>
              <a:rPr lang="en-US" dirty="0" err="1" smtClean="0">
                <a:solidFill>
                  <a:schemeClr val="tx2"/>
                </a:solidFill>
              </a:rPr>
              <a:t>Rres</a:t>
            </a:r>
            <a:endParaRPr lang="en-US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Better performance at 1.3 GHz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23728" y="980728"/>
            <a:ext cx="2448272" cy="36933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 smtClean="0"/>
              <a:t>B 4.9 SIS with EP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123728" y="3645024"/>
            <a:ext cx="2448272" cy="36933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 smtClean="0"/>
              <a:t>“Other samples”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47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12</a:t>
            </a:fld>
            <a:endParaRPr lang="de-DE" altLang="de-D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SIS results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695728" y="1052736"/>
            <a:ext cx="2448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Low </a:t>
            </a:r>
            <a:r>
              <a:rPr lang="en-US" sz="1600" dirty="0" err="1" smtClean="0">
                <a:solidFill>
                  <a:schemeClr val="tx2"/>
                </a:solidFill>
              </a:rPr>
              <a:t>Rres</a:t>
            </a:r>
            <a:r>
              <a:rPr lang="en-US" sz="1600" dirty="0" smtClean="0">
                <a:solidFill>
                  <a:schemeClr val="tx2"/>
                </a:solidFill>
              </a:rPr>
              <a:t> ~40 </a:t>
            </a:r>
            <a:r>
              <a:rPr lang="en-US" sz="1600" dirty="0" err="1" smtClean="0">
                <a:solidFill>
                  <a:schemeClr val="tx2"/>
                </a:solidFill>
              </a:rPr>
              <a:t>nOhm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No non-monotonic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Good </a:t>
            </a:r>
            <a:r>
              <a:rPr lang="en-US" sz="1600" dirty="0" err="1" smtClean="0">
                <a:solidFill>
                  <a:schemeClr val="tx2"/>
                </a:solidFill>
              </a:rPr>
              <a:t>Rs</a:t>
            </a:r>
            <a:r>
              <a:rPr lang="en-US" sz="1600" dirty="0" smtClean="0">
                <a:solidFill>
                  <a:schemeClr val="tx2"/>
                </a:solidFill>
              </a:rPr>
              <a:t> vs B 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" t="4222" r="7440"/>
          <a:stretch/>
        </p:blipFill>
        <p:spPr>
          <a:xfrm>
            <a:off x="107504" y="764704"/>
            <a:ext cx="6624736" cy="4670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13</a:t>
            </a:fld>
            <a:endParaRPr lang="de-DE" altLang="de-D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SIS results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1" t="4400" r="7021"/>
          <a:stretch/>
        </p:blipFill>
        <p:spPr>
          <a:xfrm>
            <a:off x="251520" y="1052736"/>
            <a:ext cx="6541356" cy="455266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88224" y="2060848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Still high losses at Q3</a:t>
            </a:r>
            <a:endParaRPr lang="en-US" sz="16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65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8671689" cy="504056"/>
          </a:xfrm>
        </p:spPr>
        <p:txBody>
          <a:bodyPr/>
          <a:lstStyle/>
          <a:p>
            <a:r>
              <a:rPr lang="en-US" dirty="0" smtClean="0"/>
              <a:t>Conclusions?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23528" y="1628800"/>
            <a:ext cx="8640960" cy="2808312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Non-monotonic effect</a:t>
            </a:r>
          </a:p>
          <a:p>
            <a:pPr lvl="4"/>
            <a:r>
              <a:rPr lang="en-US" dirty="0" smtClean="0">
                <a:solidFill>
                  <a:srgbClr val="002060"/>
                </a:solidFill>
              </a:rPr>
              <a:t>Effect of thickness, make the thickness 20-25 nm?</a:t>
            </a:r>
          </a:p>
          <a:p>
            <a:pPr lvl="4"/>
            <a:r>
              <a:rPr lang="en-US" dirty="0" smtClean="0">
                <a:solidFill>
                  <a:srgbClr val="002060"/>
                </a:solidFill>
              </a:rPr>
              <a:t>No exposure to air after each layer is the reason?</a:t>
            </a:r>
          </a:p>
          <a:p>
            <a:pPr lvl="4"/>
            <a:r>
              <a:rPr lang="en-US" dirty="0" smtClean="0">
                <a:solidFill>
                  <a:srgbClr val="002060"/>
                </a:solidFill>
              </a:rPr>
              <a:t>Flux trapping?</a:t>
            </a:r>
          </a:p>
          <a:p>
            <a:pPr lvl="4"/>
            <a:endParaRPr lang="en-US" dirty="0" smtClean="0">
              <a:solidFill>
                <a:srgbClr val="002060"/>
              </a:solidFill>
            </a:endParaRPr>
          </a:p>
          <a:p>
            <a:pPr marL="0" lvl="4" indent="0">
              <a:buNone/>
            </a:pPr>
            <a:r>
              <a:rPr lang="en-US" dirty="0" smtClean="0">
                <a:solidFill>
                  <a:srgbClr val="002060"/>
                </a:solidFill>
              </a:rPr>
              <a:t>2. Chemical ‘polishing’ of the whole sample should be implemented in the procedure</a:t>
            </a:r>
          </a:p>
          <a:p>
            <a:pPr marL="0" lvl="4" indent="0">
              <a:buNone/>
            </a:pPr>
            <a:r>
              <a:rPr lang="en-US" dirty="0" smtClean="0">
                <a:solidFill>
                  <a:srgbClr val="002060"/>
                </a:solidFill>
              </a:rPr>
              <a:t> 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14</a:t>
            </a:fld>
            <a:endParaRPr lang="de-DE" altLang="de-DE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9231094"/>
              </p:ext>
            </p:extLst>
          </p:nvPr>
        </p:nvGraphicFramePr>
        <p:xfrm>
          <a:off x="755576" y="4293096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449226605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27678725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4047204585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8237831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Mx</a:t>
                      </a:r>
                      <a:r>
                        <a:rPr lang="en-US" dirty="0" smtClean="0"/>
                        <a:t> field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Tc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27424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400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~40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nOhm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~35 </a:t>
                      </a:r>
                      <a:r>
                        <a:rPr lang="en-US" dirty="0" err="1" smtClean="0"/>
                        <a:t>mT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??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489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800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~140 </a:t>
                      </a:r>
                      <a:r>
                        <a:rPr lang="en-US" dirty="0" err="1" smtClean="0"/>
                        <a:t>nOhm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~35 </a:t>
                      </a:r>
                      <a:r>
                        <a:rPr lang="en-US" dirty="0" err="1" smtClean="0"/>
                        <a:t>mT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??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40962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428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8671689" cy="504056"/>
          </a:xfrm>
        </p:spPr>
        <p:txBody>
          <a:bodyPr/>
          <a:lstStyle/>
          <a:p>
            <a:r>
              <a:rPr lang="en-US" dirty="0" smtClean="0"/>
              <a:t>Conclusions?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15</a:t>
            </a:fld>
            <a:endParaRPr lang="de-DE" altLang="de-DE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344853"/>
              </p:ext>
            </p:extLst>
          </p:nvPr>
        </p:nvGraphicFramePr>
        <p:xfrm>
          <a:off x="1331640" y="1412776"/>
          <a:ext cx="6264696" cy="3960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2348">
                  <a:extLst>
                    <a:ext uri="{9D8B030D-6E8A-4147-A177-3AD203B41FA5}">
                      <a16:colId xmlns:a16="http://schemas.microsoft.com/office/drawing/2014/main" val="3827898018"/>
                    </a:ext>
                  </a:extLst>
                </a:gridCol>
                <a:gridCol w="3132348">
                  <a:extLst>
                    <a:ext uri="{9D8B030D-6E8A-4147-A177-3AD203B41FA5}">
                      <a16:colId xmlns:a16="http://schemas.microsoft.com/office/drawing/2014/main" val="783572832"/>
                    </a:ext>
                  </a:extLst>
                </a:gridCol>
              </a:tblGrid>
              <a:tr h="845115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Location,</a:t>
                      </a:r>
                      <a:r>
                        <a:rPr lang="en-US" sz="24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film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32845382"/>
                  </a:ext>
                </a:extLst>
              </a:tr>
              <a:tr h="77883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B-2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CERN, </a:t>
                      </a:r>
                      <a:r>
                        <a:rPr lang="en-US" sz="2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Nb</a:t>
                      </a: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thick film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4324985"/>
                  </a:ext>
                </a:extLst>
              </a:tr>
              <a:tr h="77883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B-3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HZB, SIS (</a:t>
                      </a:r>
                      <a:r>
                        <a:rPr lang="en-US" sz="2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siegen</a:t>
                      </a:r>
                      <a:r>
                        <a:rPr lang="en-US" sz="24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35 nm)</a:t>
                      </a:r>
                      <a:endParaRPr lang="en-US" sz="24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2379844"/>
                  </a:ext>
                </a:extLst>
              </a:tr>
              <a:tr h="77883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B-4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HZB, SIS (Siegen)</a:t>
                      </a:r>
                      <a:r>
                        <a:rPr lang="en-US" sz="24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en-US" sz="24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37153550"/>
                  </a:ext>
                </a:extLst>
              </a:tr>
              <a:tr h="77883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B-5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RTU, </a:t>
                      </a:r>
                      <a:r>
                        <a:rPr lang="en-US" sz="2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Nb</a:t>
                      </a:r>
                      <a:endParaRPr lang="en-US" sz="24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14135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831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2263"/>
            <a:ext cx="9144000" cy="5133474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16</a:t>
            </a:fld>
            <a:endParaRPr lang="de-DE" altLang="de-D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SIS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81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2263"/>
            <a:ext cx="9144000" cy="5133474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17</a:t>
            </a:fld>
            <a:endParaRPr lang="de-DE" altLang="de-D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SIS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17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2263"/>
            <a:ext cx="9144000" cy="5133474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18</a:t>
            </a:fld>
            <a:endParaRPr lang="de-DE" altLang="de-D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SIS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08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sample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2</a:t>
            </a:fld>
            <a:endParaRPr lang="de-DE" alt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71" r="14728"/>
          <a:stretch/>
        </p:blipFill>
        <p:spPr>
          <a:xfrm>
            <a:off x="1043608" y="908720"/>
            <a:ext cx="3240360" cy="2873846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43476"/>
              </p:ext>
            </p:extLst>
          </p:nvPr>
        </p:nvGraphicFramePr>
        <p:xfrm>
          <a:off x="899592" y="4005064"/>
          <a:ext cx="7272808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6404">
                  <a:extLst>
                    <a:ext uri="{9D8B030D-6E8A-4147-A177-3AD203B41FA5}">
                      <a16:colId xmlns:a16="http://schemas.microsoft.com/office/drawing/2014/main" val="3478468194"/>
                    </a:ext>
                  </a:extLst>
                </a:gridCol>
                <a:gridCol w="3636404">
                  <a:extLst>
                    <a:ext uri="{9D8B030D-6E8A-4147-A177-3AD203B41FA5}">
                      <a16:colId xmlns:a16="http://schemas.microsoft.com/office/drawing/2014/main" val="11181032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B-4.9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B-3.7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7335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Full </a:t>
                      </a:r>
                      <a:r>
                        <a:rPr lang="en-US" dirty="0" err="1" smtClean="0"/>
                        <a:t>HiPMS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DCMS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83955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Chemical ‘polishing’ before</a:t>
                      </a:r>
                      <a:r>
                        <a:rPr lang="en-US" baseline="0" dirty="0" smtClean="0"/>
                        <a:t> coating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(BCP), exposed to air</a:t>
                      </a:r>
                      <a:r>
                        <a:rPr lang="en-US" baseline="0" dirty="0" smtClean="0"/>
                        <a:t> before SIS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7211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Nb-AlN-NbN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4um-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8nm</a:t>
                      </a:r>
                      <a:r>
                        <a:rPr lang="en-US" dirty="0" smtClean="0"/>
                        <a:t>-180nm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Nb-AlN-NbN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4um-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35nm</a:t>
                      </a:r>
                      <a:r>
                        <a:rPr lang="en-US" dirty="0" smtClean="0"/>
                        <a:t>-200nm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1476204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9" t="40949" r="20074"/>
          <a:stretch/>
        </p:blipFill>
        <p:spPr>
          <a:xfrm>
            <a:off x="4860032" y="908720"/>
            <a:ext cx="2953572" cy="289760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55576" y="764704"/>
            <a:ext cx="3888432" cy="518457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33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9" t="4720" r="7821"/>
          <a:stretch/>
        </p:blipFill>
        <p:spPr>
          <a:xfrm>
            <a:off x="28564" y="764704"/>
            <a:ext cx="6766168" cy="4869188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3</a:t>
            </a:fld>
            <a:endParaRPr lang="de-DE" altLang="de-D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SIS results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695728" y="1052736"/>
            <a:ext cx="2448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Low </a:t>
            </a:r>
            <a:r>
              <a:rPr lang="en-US" sz="1600" dirty="0" err="1" smtClean="0">
                <a:solidFill>
                  <a:schemeClr val="tx2"/>
                </a:solidFill>
              </a:rPr>
              <a:t>Rres</a:t>
            </a:r>
            <a:r>
              <a:rPr lang="en-US" sz="1600" dirty="0" smtClean="0">
                <a:solidFill>
                  <a:schemeClr val="tx2"/>
                </a:solidFill>
              </a:rPr>
              <a:t> ~40 </a:t>
            </a:r>
            <a:r>
              <a:rPr lang="en-US" sz="1600" dirty="0" err="1" smtClean="0">
                <a:solidFill>
                  <a:schemeClr val="tx2"/>
                </a:solidFill>
              </a:rPr>
              <a:t>nOhm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No non-monotonic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Good </a:t>
            </a:r>
            <a:r>
              <a:rPr lang="en-US" sz="1600" dirty="0" err="1" smtClean="0">
                <a:solidFill>
                  <a:schemeClr val="tx2"/>
                </a:solidFill>
              </a:rPr>
              <a:t>Rs</a:t>
            </a:r>
            <a:r>
              <a:rPr lang="en-US" sz="1600" dirty="0" smtClean="0">
                <a:solidFill>
                  <a:schemeClr val="tx2"/>
                </a:solidFill>
              </a:rPr>
              <a:t> vs B 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31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5" t="3520" r="6114"/>
          <a:stretch/>
        </p:blipFill>
        <p:spPr>
          <a:xfrm>
            <a:off x="107504" y="764704"/>
            <a:ext cx="6840760" cy="4844367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4</a:t>
            </a:fld>
            <a:endParaRPr lang="de-DE" altLang="de-D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SIS results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695728" y="1052736"/>
            <a:ext cx="2448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Low </a:t>
            </a:r>
            <a:r>
              <a:rPr lang="en-US" sz="1600" dirty="0" err="1" smtClean="0">
                <a:solidFill>
                  <a:schemeClr val="tx2"/>
                </a:solidFill>
              </a:rPr>
              <a:t>Rres</a:t>
            </a:r>
            <a:r>
              <a:rPr lang="en-US" sz="1600" dirty="0" smtClean="0">
                <a:solidFill>
                  <a:schemeClr val="tx2"/>
                </a:solidFill>
              </a:rPr>
              <a:t> ~40 </a:t>
            </a:r>
            <a:r>
              <a:rPr lang="en-US" sz="1600" dirty="0" err="1" smtClean="0">
                <a:solidFill>
                  <a:schemeClr val="tx2"/>
                </a:solidFill>
              </a:rPr>
              <a:t>nOhm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No non-monotonic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Good </a:t>
            </a:r>
            <a:r>
              <a:rPr lang="en-US" sz="1600" dirty="0" err="1" smtClean="0">
                <a:solidFill>
                  <a:schemeClr val="tx2"/>
                </a:solidFill>
              </a:rPr>
              <a:t>Rs</a:t>
            </a:r>
            <a:r>
              <a:rPr lang="en-US" sz="1600" dirty="0" smtClean="0">
                <a:solidFill>
                  <a:schemeClr val="tx2"/>
                </a:solidFill>
              </a:rPr>
              <a:t> vs B 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59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2" t="4160" r="7341"/>
          <a:stretch/>
        </p:blipFill>
        <p:spPr>
          <a:xfrm>
            <a:off x="35496" y="764704"/>
            <a:ext cx="6768752" cy="4849859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5</a:t>
            </a:fld>
            <a:endParaRPr lang="de-DE" altLang="de-D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BCS part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695728" y="1052736"/>
            <a:ext cx="2448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Low </a:t>
            </a:r>
            <a:r>
              <a:rPr lang="en-US" sz="1600" dirty="0" err="1" smtClean="0">
                <a:solidFill>
                  <a:schemeClr val="tx2"/>
                </a:solidFill>
              </a:rPr>
              <a:t>Rres</a:t>
            </a:r>
            <a:r>
              <a:rPr lang="en-US" sz="1600" dirty="0" smtClean="0">
                <a:solidFill>
                  <a:schemeClr val="tx2"/>
                </a:solidFill>
              </a:rPr>
              <a:t> ~40 </a:t>
            </a:r>
            <a:r>
              <a:rPr lang="en-US" sz="1600" dirty="0" err="1" smtClean="0">
                <a:solidFill>
                  <a:schemeClr val="tx2"/>
                </a:solidFill>
              </a:rPr>
              <a:t>nOhm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No non-monotonic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Good </a:t>
            </a:r>
            <a:r>
              <a:rPr lang="en-US" sz="1600" dirty="0" err="1" smtClean="0">
                <a:solidFill>
                  <a:schemeClr val="tx2"/>
                </a:solidFill>
              </a:rPr>
              <a:t>Rs</a:t>
            </a:r>
            <a:r>
              <a:rPr lang="en-US" sz="1600" dirty="0" smtClean="0">
                <a:solidFill>
                  <a:schemeClr val="tx2"/>
                </a:solidFill>
              </a:rPr>
              <a:t> vs B </a:t>
            </a:r>
            <a:r>
              <a:rPr lang="en-US" sz="1600" dirty="0" smtClean="0">
                <a:solidFill>
                  <a:schemeClr val="tx2"/>
                </a:solidFill>
              </a:rPr>
              <a:t>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BCS is lower</a:t>
            </a:r>
            <a:endParaRPr lang="en-US" sz="1600" dirty="0" smtClean="0">
              <a:solidFill>
                <a:schemeClr val="tx2"/>
              </a:solidFill>
            </a:endParaRPr>
          </a:p>
          <a:p>
            <a:endParaRPr lang="en-US" sz="16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73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6</a:t>
            </a:fld>
            <a:endParaRPr lang="de-DE" altLang="de-D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SIS results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5" t="4916" r="8394"/>
          <a:stretch/>
        </p:blipFill>
        <p:spPr>
          <a:xfrm>
            <a:off x="251520" y="1048561"/>
            <a:ext cx="6264696" cy="454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08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7</a:t>
            </a:fld>
            <a:endParaRPr lang="de-DE" altLang="de-D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SIS results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5" t="4916" r="8394"/>
          <a:stretch/>
        </p:blipFill>
        <p:spPr>
          <a:xfrm>
            <a:off x="251520" y="1028700"/>
            <a:ext cx="6292095" cy="4560540"/>
          </a:xfrm>
          <a:prstGeom prst="rect">
            <a:avLst/>
          </a:prstGeom>
        </p:spPr>
      </p:pic>
      <p:cxnSp>
        <p:nvCxnSpPr>
          <p:cNvPr id="4" name="Straight Arrow Connector 3"/>
          <p:cNvCxnSpPr>
            <a:endCxn id="8" idx="1"/>
          </p:cNvCxnSpPr>
          <p:nvPr/>
        </p:nvCxnSpPr>
        <p:spPr>
          <a:xfrm flipV="1">
            <a:off x="3707904" y="1519918"/>
            <a:ext cx="2880320" cy="140502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6588224" y="1196752"/>
            <a:ext cx="2448272" cy="646331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 err="1"/>
              <a:t>Nb-AlN-NbN</a:t>
            </a:r>
            <a:endParaRPr lang="en-US" dirty="0"/>
          </a:p>
          <a:p>
            <a:pPr algn="ctr"/>
            <a:r>
              <a:rPr lang="en-US" dirty="0"/>
              <a:t>4um-</a:t>
            </a:r>
            <a:r>
              <a:rPr lang="en-US" b="1" dirty="0">
                <a:solidFill>
                  <a:srgbClr val="FF0000"/>
                </a:solidFill>
              </a:rPr>
              <a:t>35nm</a:t>
            </a:r>
            <a:r>
              <a:rPr lang="en-US" dirty="0"/>
              <a:t>-200nm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588224" y="3573016"/>
            <a:ext cx="2448272" cy="646331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 err="1" smtClean="0"/>
              <a:t>Nb-AlN-NbN</a:t>
            </a:r>
            <a:endParaRPr lang="en-US" dirty="0"/>
          </a:p>
          <a:p>
            <a:pPr algn="ctr"/>
            <a:r>
              <a:rPr lang="en-US" dirty="0" smtClean="0"/>
              <a:t>4um-</a:t>
            </a:r>
            <a:r>
              <a:rPr lang="en-US" b="1" dirty="0" smtClean="0">
                <a:solidFill>
                  <a:srgbClr val="FF0000"/>
                </a:solidFill>
              </a:rPr>
              <a:t>8nm</a:t>
            </a:r>
            <a:r>
              <a:rPr lang="en-US" dirty="0" smtClean="0"/>
              <a:t>-200nm</a:t>
            </a:r>
            <a:endParaRPr lang="en-US" dirty="0"/>
          </a:p>
        </p:txBody>
      </p:sp>
      <p:cxnSp>
        <p:nvCxnSpPr>
          <p:cNvPr id="12" name="Straight Arrow Connector 11"/>
          <p:cNvCxnSpPr>
            <a:endCxn id="11" idx="1"/>
          </p:cNvCxnSpPr>
          <p:nvPr/>
        </p:nvCxnSpPr>
        <p:spPr>
          <a:xfrm>
            <a:off x="4716016" y="3573016"/>
            <a:ext cx="1872208" cy="32316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940152" y="1916832"/>
            <a:ext cx="648072" cy="57606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6588224" y="2204864"/>
            <a:ext cx="2448272" cy="92333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 err="1" smtClean="0"/>
              <a:t>Nb-AlN-NbTiN</a:t>
            </a:r>
            <a:endParaRPr lang="en-US" dirty="0"/>
          </a:p>
          <a:p>
            <a:pPr algn="ctr"/>
            <a:r>
              <a:rPr lang="en-US" dirty="0" smtClean="0"/>
              <a:t>bulk-</a:t>
            </a:r>
            <a:r>
              <a:rPr lang="en-US" b="1" dirty="0" smtClean="0">
                <a:solidFill>
                  <a:srgbClr val="FF0000"/>
                </a:solidFill>
              </a:rPr>
              <a:t>15nm</a:t>
            </a:r>
            <a:r>
              <a:rPr lang="en-US" dirty="0" smtClean="0"/>
              <a:t>-75nm</a:t>
            </a:r>
          </a:p>
          <a:p>
            <a:pPr algn="ctr"/>
            <a:r>
              <a:rPr lang="en-US" dirty="0" smtClean="0"/>
              <a:t>J-Lab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31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6" t="4800" r="7287"/>
          <a:stretch/>
        </p:blipFill>
        <p:spPr>
          <a:xfrm>
            <a:off x="35496" y="836712"/>
            <a:ext cx="6480720" cy="4595981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8</a:t>
            </a:fld>
            <a:endParaRPr lang="de-DE" altLang="de-D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test of </a:t>
            </a:r>
            <a:r>
              <a:rPr lang="en-US" dirty="0" smtClean="0"/>
              <a:t>3.7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372200" y="1124744"/>
            <a:ext cx="2771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 test of </a:t>
            </a:r>
            <a:r>
              <a:rPr lang="en-US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B-3.7</a:t>
            </a:r>
            <a:r>
              <a:rPr lang="en-US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Peaks appear but changed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Reheating cavity up to 20 K and sample did not help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16216" y="3429000"/>
            <a:ext cx="2448272" cy="36933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err="1" smtClean="0"/>
              <a:t>cooldown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516216" y="4005064"/>
            <a:ext cx="2448272" cy="36933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 err="1" smtClean="0"/>
              <a:t>cooldown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572000" y="2060848"/>
            <a:ext cx="1944216" cy="151216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508104" y="3573016"/>
            <a:ext cx="1008112" cy="57606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378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9</a:t>
            </a:fld>
            <a:endParaRPr lang="de-DE" altLang="de-D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IDEAS and explanations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5" t="4916" r="8394"/>
          <a:stretch/>
        </p:blipFill>
        <p:spPr>
          <a:xfrm>
            <a:off x="251520" y="836712"/>
            <a:ext cx="3744416" cy="27139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39952" y="1412776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Ideas: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Peaks appear due to thermal properties of the  insulator layer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Flux trapping effects?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 smtClean="0">
                <a:solidFill>
                  <a:schemeClr val="tx2"/>
                </a:solidFill>
              </a:rPr>
              <a:t>Effects </a:t>
            </a:r>
            <a:r>
              <a:rPr lang="en-US" sz="1600" i="1" dirty="0" err="1" smtClean="0">
                <a:solidFill>
                  <a:schemeClr val="tx2"/>
                </a:solidFill>
              </a:rPr>
              <a:t>bc</a:t>
            </a:r>
            <a:r>
              <a:rPr lang="en-US" sz="1600" i="1" dirty="0" smtClean="0">
                <a:solidFill>
                  <a:schemeClr val="tx2"/>
                </a:solidFill>
              </a:rPr>
              <a:t>. exposed to air?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i="1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 smtClean="0">
                <a:solidFill>
                  <a:schemeClr val="tx2"/>
                </a:solidFill>
              </a:rPr>
              <a:t>Effects of the sample edges quality?</a:t>
            </a:r>
            <a:endParaRPr lang="en-US" sz="1600" i="1" dirty="0">
              <a:solidFill>
                <a:schemeClr val="tx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6" t="4800" r="7287"/>
          <a:stretch/>
        </p:blipFill>
        <p:spPr>
          <a:xfrm>
            <a:off x="179512" y="3573016"/>
            <a:ext cx="3816424" cy="2706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59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25352</TotalTime>
  <Words>391</Words>
  <Application>Microsoft Office PowerPoint</Application>
  <PresentationFormat>On-screen Show (4:3)</PresentationFormat>
  <Paragraphs>127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Larissa-Design</vt:lpstr>
      <vt:lpstr>Results from test 23</vt:lpstr>
      <vt:lpstr>Testing sample</vt:lpstr>
      <vt:lpstr>Last SIS results</vt:lpstr>
      <vt:lpstr>Last SIS results</vt:lpstr>
      <vt:lpstr>BCS part</vt:lpstr>
      <vt:lpstr>Last SIS results</vt:lpstr>
      <vt:lpstr>Last SIS results</vt:lpstr>
      <vt:lpstr>Second test of 3.7</vt:lpstr>
      <vt:lpstr>IDEAS and explanations</vt:lpstr>
      <vt:lpstr>Last SIS results</vt:lpstr>
      <vt:lpstr>Difference </vt:lpstr>
      <vt:lpstr>Last SIS results</vt:lpstr>
      <vt:lpstr>Last SIS results</vt:lpstr>
      <vt:lpstr>PowerPoint Presentation</vt:lpstr>
      <vt:lpstr>PowerPoint Presentation</vt:lpstr>
      <vt:lpstr>Last SIS results</vt:lpstr>
      <vt:lpstr>Last SIS results</vt:lpstr>
      <vt:lpstr>Last SIS results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Monica Mantel</dc:creator>
  <cp:lastModifiedBy>Tikhonov, Dmitry</cp:lastModifiedBy>
  <cp:revision>250</cp:revision>
  <dcterms:created xsi:type="dcterms:W3CDTF">2009-04-16T12:28:49Z</dcterms:created>
  <dcterms:modified xsi:type="dcterms:W3CDTF">2020-12-05T14:26:18Z</dcterms:modified>
</cp:coreProperties>
</file>