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0" r:id="rId1"/>
  </p:sldMasterIdLst>
  <p:notesMasterIdLst>
    <p:notesMasterId r:id="rId8"/>
  </p:notesMasterIdLst>
  <p:handoutMasterIdLst>
    <p:handoutMasterId r:id="rId9"/>
  </p:handoutMasterIdLst>
  <p:sldIdLst>
    <p:sldId id="337" r:id="rId2"/>
    <p:sldId id="369" r:id="rId3"/>
    <p:sldId id="350" r:id="rId4"/>
    <p:sldId id="371" r:id="rId5"/>
    <p:sldId id="370" r:id="rId6"/>
    <p:sldId id="367" r:id="rId7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0" autoAdjust="0"/>
    <p:restoredTop sz="94676" autoAdjust="0"/>
  </p:normalViewPr>
  <p:slideViewPr>
    <p:cSldViewPr>
      <p:cViewPr varScale="1">
        <p:scale>
          <a:sx n="55" d="100"/>
          <a:sy n="55" d="100"/>
        </p:scale>
        <p:origin x="678" y="2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53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2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76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5E61A-2C06-423B-8F91-FC8C8AF45E1F}" type="datetimeFigureOut">
              <a:rPr lang="en-GB" smtClean="0"/>
              <a:t>13/11/2020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76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D8D9-4B8A-4CB3-84E4-54A5C87A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7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67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0058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1946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9065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5675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510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036521" y="-21511"/>
            <a:ext cx="37973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7813" y="2708476"/>
            <a:ext cx="3589468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7813" y="4421081"/>
            <a:ext cx="3585620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33639" y="1516829"/>
            <a:ext cx="23114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45480" y="5719967"/>
            <a:ext cx="3067558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521" y="5719967"/>
            <a:ext cx="69730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304800"/>
            <a:ext cx="2311400" cy="365125"/>
          </a:xfrm>
        </p:spPr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29200" y="208639"/>
            <a:ext cx="1443169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0"/>
            <a:ext cx="2362200" cy="3813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G. Schneider BE-BI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30200" y="0"/>
            <a:ext cx="10760026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95300" y="333488"/>
            <a:ext cx="89154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41346" y="-21511"/>
            <a:ext cx="3985709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50" y="2323652"/>
            <a:ext cx="734209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7170" y="2244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28235" y="5852161"/>
            <a:ext cx="3793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6521" y="224492"/>
            <a:ext cx="1443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en-dep-mef-lpc/LS2/Global%20Schedules/Forms/AllItems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52500" y="14478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BI LHC Planning for LS2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13.11.2020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2667000"/>
            <a:ext cx="77343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/>
              <a:t>Global LHC LS2 Planning</a:t>
            </a:r>
          </a:p>
          <a:p>
            <a:r>
              <a:rPr lang="en-GB" sz="1400" b="0" dirty="0">
                <a:solidFill>
                  <a:srgbClr val="00B0F0"/>
                </a:solidFill>
                <a:hlinkClick r:id="rId3"/>
              </a:rPr>
              <a:t>https://espace.cern.ch/en-dep-mef-lpc/LS2/Global%20Schedules/Forms/AllItems.aspx</a:t>
            </a:r>
            <a:endParaRPr lang="en-GB" sz="1400" b="0" dirty="0">
              <a:solidFill>
                <a:srgbClr val="00B0F0"/>
              </a:solidFill>
            </a:endParaRPr>
          </a:p>
          <a:p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dirty="0"/>
              <a:t>BI Planning</a:t>
            </a:r>
          </a:p>
        </p:txBody>
      </p:sp>
    </p:spTree>
    <p:extLst>
      <p:ext uri="{BB962C8B-B14F-4D97-AF65-F5344CB8AC3E}">
        <p14:creationId xmlns:p14="http://schemas.microsoft.com/office/powerpoint/2010/main" val="225048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1336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en-GB" dirty="0">
                <a:solidFill>
                  <a:srgbClr val="FF0000"/>
                </a:solidFill>
              </a:rPr>
            </a:b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13.11.2020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76200" y="408161"/>
            <a:ext cx="9723465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br>
              <a:rPr lang="en-GB" sz="2700" b="0" dirty="0">
                <a:solidFill>
                  <a:srgbClr val="FF0000"/>
                </a:solidFill>
              </a:rPr>
            </a:br>
            <a:r>
              <a:rPr lang="en-GB" sz="2700" b="0" dirty="0">
                <a:solidFill>
                  <a:srgbClr val="FF0000"/>
                </a:solidFill>
              </a:rPr>
              <a:t>In-work Global planning LHC-LS2 V3.1</a:t>
            </a:r>
            <a:endParaRPr lang="en-US" sz="2700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A5CE982-54F1-47E9-AAAF-6691F4440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079763"/>
            <a:ext cx="8668274" cy="5600078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9E780A5-08B7-47CE-9FD7-9B188315DB27}"/>
              </a:ext>
            </a:extLst>
          </p:cNvPr>
          <p:cNvCxnSpPr/>
          <p:nvPr/>
        </p:nvCxnSpPr>
        <p:spPr>
          <a:xfrm>
            <a:off x="381000" y="2286000"/>
            <a:ext cx="8763000" cy="0"/>
          </a:xfrm>
          <a:prstGeom prst="line">
            <a:avLst/>
          </a:prstGeom>
          <a:ln w="444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37CE2CD-C739-4CAA-A152-2CC01AC1FEB0}"/>
              </a:ext>
            </a:extLst>
          </p:cNvPr>
          <p:cNvSpPr txBox="1"/>
          <p:nvPr/>
        </p:nvSpPr>
        <p:spPr>
          <a:xfrm>
            <a:off x="838200" y="5105400"/>
            <a:ext cx="7924800" cy="92333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endParaRPr lang="fr-CH" dirty="0"/>
          </a:p>
          <a:p>
            <a:pPr algn="ctr"/>
            <a:r>
              <a:rPr lang="fr-CH" dirty="0" err="1"/>
              <a:t>Annual</a:t>
            </a:r>
            <a:r>
              <a:rPr lang="fr-CH" dirty="0"/>
              <a:t> Maintenance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1565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49" y="1495925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000" dirty="0">
                <a:solidFill>
                  <a:srgbClr val="FF0000"/>
                </a:solidFill>
              </a:rPr>
              <a:t>Up-date of main activities with VSC implication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13.11.2020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3873" y="2209800"/>
            <a:ext cx="880358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BPM.11L3.B2. Finally, replaced faulty internal cryogenic cable and the cryostat flange</a:t>
            </a:r>
            <a:endParaRPr lang="fr-CH" sz="2200" dirty="0"/>
          </a:p>
          <a:p>
            <a:endParaRPr lang="fr-CH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2200" dirty="0"/>
              <a:t>BSRT </a:t>
            </a:r>
            <a:r>
              <a:rPr lang="fr-CH" sz="2200" dirty="0" err="1"/>
              <a:t>mirror</a:t>
            </a:r>
            <a:r>
              <a:rPr lang="fr-CH" sz="2200" dirty="0"/>
              <a:t> LSS4L possible replacement end 2021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5542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49" y="1495925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Other activities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13.11.2020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3873" y="2075271"/>
            <a:ext cx="880358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BLM: Following smoothly the planning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BPM maintenance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BTV maintenance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BRAN maintenance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Others?</a:t>
            </a:r>
          </a:p>
          <a:p>
            <a:endParaRPr lang="fr-CH" sz="2200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606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4" y="1143000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3200" dirty="0">
                <a:solidFill>
                  <a:srgbClr val="FF0000"/>
                </a:solidFill>
              </a:rPr>
              <a:t>Activities 2021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13.11.2020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DD2646-60E0-4683-801D-8D427AE44F8C}"/>
              </a:ext>
            </a:extLst>
          </p:cNvPr>
          <p:cNvSpPr txBox="1"/>
          <p:nvPr/>
        </p:nvSpPr>
        <p:spPr>
          <a:xfrm>
            <a:off x="428624" y="1583577"/>
            <a:ext cx="8898835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Handover for EN-ACE to BE-OP in February 2021</a:t>
            </a:r>
          </a:p>
          <a:p>
            <a:endParaRPr lang="fr-CH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H" sz="2200" dirty="0" err="1"/>
              <a:t>When</a:t>
            </a:r>
            <a:r>
              <a:rPr lang="fr-CH" sz="2200" dirty="0"/>
              <a:t> </a:t>
            </a:r>
            <a:r>
              <a:rPr lang="fr-CH" sz="2200" dirty="0" err="1"/>
              <a:t>does</a:t>
            </a:r>
            <a:r>
              <a:rPr lang="fr-CH" sz="2200" dirty="0"/>
              <a:t> BI </a:t>
            </a:r>
            <a:r>
              <a:rPr lang="fr-CH" sz="2200" dirty="0" err="1"/>
              <a:t>want</a:t>
            </a:r>
            <a:r>
              <a:rPr lang="fr-CH" sz="2200" dirty="0"/>
              <a:t> to do </a:t>
            </a:r>
            <a:r>
              <a:rPr lang="fr-CH" sz="2200" dirty="0" err="1"/>
              <a:t>what</a:t>
            </a:r>
            <a:r>
              <a:rPr lang="fr-CH" sz="2200" dirty="0"/>
              <a:t> in 2021 </a:t>
            </a:r>
            <a:r>
              <a:rPr lang="fr-CH" sz="2200" dirty="0" err="1"/>
              <a:t>after</a:t>
            </a:r>
            <a:r>
              <a:rPr lang="fr-CH" sz="2200" dirty="0"/>
              <a:t> </a:t>
            </a:r>
            <a:r>
              <a:rPr lang="fr-CH" sz="2200" dirty="0" err="1"/>
              <a:t>February</a:t>
            </a:r>
            <a:r>
              <a:rPr lang="fr-CH" sz="2200" dirty="0"/>
              <a:t>?</a:t>
            </a:r>
          </a:p>
          <a:p>
            <a:endParaRPr lang="fr-CH" sz="2200" dirty="0"/>
          </a:p>
          <a:p>
            <a:pPr marL="742950" lvl="1" indent="-285750">
              <a:buFontTx/>
              <a:buChar char="-"/>
            </a:pPr>
            <a:r>
              <a:rPr lang="fr-CH" dirty="0"/>
              <a:t>Do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</a:t>
            </a:r>
            <a:r>
              <a:rPr lang="fr-CH" dirty="0" err="1"/>
              <a:t>access</a:t>
            </a:r>
            <a:r>
              <a:rPr lang="fr-CH" dirty="0"/>
              <a:t> for instrument calibration for the pilot </a:t>
            </a:r>
            <a:r>
              <a:rPr lang="fr-CH" dirty="0" err="1"/>
              <a:t>beams</a:t>
            </a:r>
            <a:r>
              <a:rPr lang="fr-CH" dirty="0"/>
              <a:t>?</a:t>
            </a:r>
          </a:p>
          <a:p>
            <a:pPr marL="742950" lvl="1" indent="-285750">
              <a:buFontTx/>
              <a:buChar char="-"/>
            </a:pPr>
            <a:endParaRPr lang="fr-CH" dirty="0"/>
          </a:p>
          <a:p>
            <a:pPr marL="742950" lvl="1" indent="-285750">
              <a:buFontTx/>
              <a:buChar char="-"/>
            </a:pPr>
            <a:r>
              <a:rPr lang="fr-CH" dirty="0"/>
              <a:t>For all </a:t>
            </a:r>
            <a:r>
              <a:rPr lang="fr-CH" dirty="0" err="1"/>
              <a:t>activities</a:t>
            </a:r>
            <a:r>
              <a:rPr lang="fr-CH" dirty="0"/>
              <a:t> </a:t>
            </a:r>
            <a:r>
              <a:rPr lang="fr-CH" dirty="0" err="1"/>
              <a:t>between</a:t>
            </a:r>
            <a:r>
              <a:rPr lang="fr-CH" dirty="0"/>
              <a:t> </a:t>
            </a:r>
            <a:r>
              <a:rPr lang="fr-CH" dirty="0" err="1"/>
              <a:t>February</a:t>
            </a:r>
            <a:r>
              <a:rPr lang="fr-CH" dirty="0"/>
              <a:t> 2021 and </a:t>
            </a:r>
            <a:r>
              <a:rPr lang="fr-CH" dirty="0" err="1"/>
              <a:t>October</a:t>
            </a:r>
            <a:r>
              <a:rPr lang="fr-CH" dirty="0"/>
              <a:t> 2021 check </a:t>
            </a:r>
            <a:r>
              <a:rPr lang="fr-CH" dirty="0" err="1"/>
              <a:t>with</a:t>
            </a:r>
            <a:r>
              <a:rPr lang="fr-CH" dirty="0"/>
              <a:t> Jörg </a:t>
            </a:r>
            <a:r>
              <a:rPr lang="fr-CH"/>
              <a:t>Wenninger </a:t>
            </a:r>
            <a:r>
              <a:rPr lang="fr-CH" dirty="0"/>
              <a:t>and Matteo </a:t>
            </a:r>
            <a:r>
              <a:rPr lang="fr-CH" dirty="0" err="1"/>
              <a:t>Solfaroli</a:t>
            </a:r>
            <a:r>
              <a:rPr lang="fr-CH" dirty="0"/>
              <a:t> and EN-ACE, </a:t>
            </a:r>
            <a:r>
              <a:rPr lang="fr-CH" dirty="0" err="1"/>
              <a:t>please</a:t>
            </a:r>
            <a:r>
              <a:rPr lang="fr-CH" dirty="0"/>
              <a:t> </a:t>
            </a:r>
            <a:r>
              <a:rPr lang="fr-CH" dirty="0" err="1"/>
              <a:t>keep</a:t>
            </a:r>
            <a:r>
              <a:rPr lang="fr-CH" dirty="0"/>
              <a:t> me in the </a:t>
            </a:r>
            <a:r>
              <a:rPr lang="fr-CH" dirty="0" err="1"/>
              <a:t>loop</a:t>
            </a:r>
            <a:endParaRPr lang="fr-CH" dirty="0"/>
          </a:p>
          <a:p>
            <a:pPr marL="742950" lvl="1" indent="-285750">
              <a:buFontTx/>
              <a:buChar char="-"/>
            </a:pPr>
            <a:endParaRPr lang="fr-CH" dirty="0"/>
          </a:p>
          <a:p>
            <a:pPr marL="742950" lvl="1" indent="-285750">
              <a:buFontTx/>
              <a:buChar char="-"/>
            </a:pPr>
            <a:r>
              <a:rPr lang="fr-CH" dirty="0"/>
              <a:t>Need to </a:t>
            </a:r>
            <a:r>
              <a:rPr lang="fr-CH" dirty="0" err="1"/>
              <a:t>make</a:t>
            </a:r>
            <a:r>
              <a:rPr lang="fr-CH" dirty="0"/>
              <a:t> a </a:t>
            </a:r>
            <a:r>
              <a:rPr lang="fr-CH" dirty="0" err="1"/>
              <a:t>list</a:t>
            </a:r>
            <a:r>
              <a:rPr lang="fr-CH" dirty="0"/>
              <a:t> on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side</a:t>
            </a:r>
            <a:r>
              <a:rPr lang="fr-CH" dirty="0"/>
              <a:t> as a </a:t>
            </a:r>
            <a:r>
              <a:rPr lang="fr-CH" dirty="0" err="1"/>
              <a:t>starting</a:t>
            </a:r>
            <a:r>
              <a:rPr lang="fr-CH" dirty="0"/>
              <a:t> point. </a:t>
            </a:r>
            <a:r>
              <a:rPr lang="fr-CH" dirty="0" err="1"/>
              <a:t>Any</a:t>
            </a:r>
            <a:r>
              <a:rPr lang="fr-CH" dirty="0"/>
              <a:t> inputs? </a:t>
            </a:r>
          </a:p>
          <a:p>
            <a:pPr lvl="1"/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Annual Maintenance starts after pilot beams</a:t>
            </a:r>
            <a:endParaRPr lang="fr-CH" dirty="0"/>
          </a:p>
          <a:p>
            <a:endParaRPr lang="fr-CH" sz="2200" dirty="0"/>
          </a:p>
          <a:p>
            <a:endParaRPr lang="fr-CH" sz="2200" dirty="0"/>
          </a:p>
          <a:p>
            <a:pPr lvl="1"/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926340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11430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Latest Vacuum Schematic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15.11.2019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5003" y="1295400"/>
            <a:ext cx="6168394" cy="51456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14400" y="1981200"/>
            <a:ext cx="8839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3600" dirty="0">
                <a:solidFill>
                  <a:srgbClr val="FF0000"/>
                </a:solidFill>
              </a:rPr>
              <a:t>If </a:t>
            </a:r>
            <a:r>
              <a:rPr lang="fr-CH" sz="3600" dirty="0" err="1">
                <a:solidFill>
                  <a:srgbClr val="FF0000"/>
                </a:solidFill>
              </a:rPr>
              <a:t>you</a:t>
            </a:r>
            <a:r>
              <a:rPr lang="fr-CH" sz="3600" dirty="0">
                <a:solidFill>
                  <a:srgbClr val="FF0000"/>
                </a:solidFill>
              </a:rPr>
              <a:t> </a:t>
            </a:r>
            <a:r>
              <a:rPr lang="fr-CH" sz="3600" dirty="0" err="1">
                <a:solidFill>
                  <a:srgbClr val="FF0000"/>
                </a:solidFill>
              </a:rPr>
              <a:t>cannot</a:t>
            </a:r>
            <a:r>
              <a:rPr lang="fr-CH" sz="3600" dirty="0">
                <a:solidFill>
                  <a:srgbClr val="FF0000"/>
                </a:solidFill>
              </a:rPr>
              <a:t> </a:t>
            </a:r>
            <a:r>
              <a:rPr lang="fr-CH" sz="3600" dirty="0" err="1">
                <a:solidFill>
                  <a:srgbClr val="FF0000"/>
                </a:solidFill>
              </a:rPr>
              <a:t>read</a:t>
            </a:r>
            <a:r>
              <a:rPr lang="fr-CH" sz="3600" dirty="0">
                <a:solidFill>
                  <a:srgbClr val="FF0000"/>
                </a:solidFill>
              </a:rPr>
              <a:t> </a:t>
            </a:r>
            <a:r>
              <a:rPr lang="fr-CH" sz="3600" dirty="0" err="1">
                <a:solidFill>
                  <a:srgbClr val="FF0000"/>
                </a:solidFill>
              </a:rPr>
              <a:t>that</a:t>
            </a:r>
            <a:r>
              <a:rPr lang="fr-CH" sz="3600" dirty="0">
                <a:solidFill>
                  <a:srgbClr val="FF0000"/>
                </a:solidFill>
              </a:rPr>
              <a:t>: Check </a:t>
            </a:r>
            <a:r>
              <a:rPr lang="fr-CH" sz="3600" dirty="0" err="1">
                <a:solidFill>
                  <a:srgbClr val="FF0000"/>
                </a:solidFill>
              </a:rPr>
              <a:t>Indico</a:t>
            </a:r>
            <a:r>
              <a:rPr lang="fr-CH" sz="3600" dirty="0">
                <a:solidFill>
                  <a:srgbClr val="FF0000"/>
                </a:solidFill>
              </a:rPr>
              <a:t> https://indico.cern.ch/event/857131/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39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44438</TotalTime>
  <Words>238</Words>
  <Application>Microsoft Office PowerPoint</Application>
  <PresentationFormat>A4 Paper (210x297 mm)</PresentationFormat>
  <Paragraphs>59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Times New Roman</vt:lpstr>
      <vt:lpstr>Wingdings</vt:lpstr>
      <vt:lpstr>Wingdings 2</vt:lpstr>
      <vt:lpstr>Austin</vt:lpstr>
      <vt:lpstr> BI LHC Planning for LS2 </vt:lpstr>
      <vt:lpstr>  </vt:lpstr>
      <vt:lpstr> Up-date of main activities with VSC implication </vt:lpstr>
      <vt:lpstr> Other activities </vt:lpstr>
      <vt:lpstr>Activities 2021 </vt:lpstr>
      <vt:lpstr> Latest Vacuum Schematic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Gerhard Schneider</cp:lastModifiedBy>
  <cp:revision>1028</cp:revision>
  <cp:lastPrinted>2014-05-21T14:16:37Z</cp:lastPrinted>
  <dcterms:created xsi:type="dcterms:W3CDTF">1996-04-24T17:02:00Z</dcterms:created>
  <dcterms:modified xsi:type="dcterms:W3CDTF">2020-11-13T11:31:14Z</dcterms:modified>
</cp:coreProperties>
</file>