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8"/>
  </p:notesMasterIdLst>
  <p:handoutMasterIdLst>
    <p:handoutMasterId r:id="rId99"/>
  </p:handoutMasterIdLst>
  <p:sldIdLst>
    <p:sldId id="269" r:id="rId2"/>
    <p:sldId id="307" r:id="rId3"/>
    <p:sldId id="298" r:id="rId4"/>
    <p:sldId id="304" r:id="rId5"/>
    <p:sldId id="305" r:id="rId6"/>
    <p:sldId id="268" r:id="rId7"/>
    <p:sldId id="308" r:id="rId8"/>
    <p:sldId id="310" r:id="rId9"/>
    <p:sldId id="311" r:id="rId10"/>
    <p:sldId id="312" r:id="rId11"/>
    <p:sldId id="313" r:id="rId12"/>
    <p:sldId id="315" r:id="rId13"/>
    <p:sldId id="314" r:id="rId14"/>
    <p:sldId id="317" r:id="rId15"/>
    <p:sldId id="318" r:id="rId16"/>
    <p:sldId id="325" r:id="rId17"/>
    <p:sldId id="327" r:id="rId18"/>
    <p:sldId id="320" r:id="rId19"/>
    <p:sldId id="321" r:id="rId20"/>
    <p:sldId id="323" r:id="rId21"/>
    <p:sldId id="328" r:id="rId22"/>
    <p:sldId id="330" r:id="rId23"/>
    <p:sldId id="329" r:id="rId24"/>
    <p:sldId id="398" r:id="rId25"/>
    <p:sldId id="376" r:id="rId26"/>
    <p:sldId id="401" r:id="rId27"/>
    <p:sldId id="281" r:id="rId28"/>
    <p:sldId id="293" r:id="rId29"/>
    <p:sldId id="371" r:id="rId30"/>
    <p:sldId id="367" r:id="rId31"/>
    <p:sldId id="368" r:id="rId32"/>
    <p:sldId id="372" r:id="rId33"/>
    <p:sldId id="373" r:id="rId34"/>
    <p:sldId id="347" r:id="rId35"/>
    <p:sldId id="348" r:id="rId36"/>
    <p:sldId id="283" r:id="rId37"/>
    <p:sldId id="284" r:id="rId38"/>
    <p:sldId id="285" r:id="rId39"/>
    <p:sldId id="349" r:id="rId40"/>
    <p:sldId id="351" r:id="rId41"/>
    <p:sldId id="352" r:id="rId42"/>
    <p:sldId id="363" r:id="rId43"/>
    <p:sldId id="364" r:id="rId44"/>
    <p:sldId id="353" r:id="rId45"/>
    <p:sldId id="354" r:id="rId46"/>
    <p:sldId id="355" r:id="rId47"/>
    <p:sldId id="356" r:id="rId48"/>
    <p:sldId id="357" r:id="rId49"/>
    <p:sldId id="358" r:id="rId50"/>
    <p:sldId id="360" r:id="rId51"/>
    <p:sldId id="361" r:id="rId52"/>
    <p:sldId id="377" r:id="rId53"/>
    <p:sldId id="362" r:id="rId54"/>
    <p:sldId id="286" r:id="rId55"/>
    <p:sldId id="287" r:id="rId56"/>
    <p:sldId id="288" r:id="rId57"/>
    <p:sldId id="290" r:id="rId58"/>
    <p:sldId id="344" r:id="rId59"/>
    <p:sldId id="331" r:id="rId60"/>
    <p:sldId id="332" r:id="rId61"/>
    <p:sldId id="333" r:id="rId62"/>
    <p:sldId id="334" r:id="rId63"/>
    <p:sldId id="335" r:id="rId64"/>
    <p:sldId id="336" r:id="rId65"/>
    <p:sldId id="337" r:id="rId66"/>
    <p:sldId id="338" r:id="rId67"/>
    <p:sldId id="340" r:id="rId68"/>
    <p:sldId id="341" r:id="rId69"/>
    <p:sldId id="342" r:id="rId70"/>
    <p:sldId id="343" r:id="rId71"/>
    <p:sldId id="291" r:id="rId72"/>
    <p:sldId id="292" r:id="rId73"/>
    <p:sldId id="382" r:id="rId74"/>
    <p:sldId id="378" r:id="rId75"/>
    <p:sldId id="392" r:id="rId76"/>
    <p:sldId id="393" r:id="rId77"/>
    <p:sldId id="394" r:id="rId78"/>
    <p:sldId id="395" r:id="rId79"/>
    <p:sldId id="379" r:id="rId80"/>
    <p:sldId id="380" r:id="rId81"/>
    <p:sldId id="381" r:id="rId82"/>
    <p:sldId id="397" r:id="rId83"/>
    <p:sldId id="383" r:id="rId84"/>
    <p:sldId id="399" r:id="rId85"/>
    <p:sldId id="384" r:id="rId86"/>
    <p:sldId id="324" r:id="rId87"/>
    <p:sldId id="385" r:id="rId88"/>
    <p:sldId id="386" r:id="rId89"/>
    <p:sldId id="359" r:id="rId90"/>
    <p:sldId id="387" r:id="rId91"/>
    <p:sldId id="388" r:id="rId92"/>
    <p:sldId id="389" r:id="rId93"/>
    <p:sldId id="390" r:id="rId94"/>
    <p:sldId id="400" r:id="rId95"/>
    <p:sldId id="391" r:id="rId96"/>
    <p:sldId id="396" r:id="rId97"/>
  </p:sldIdLst>
  <p:sldSz cx="9144000" cy="6858000" type="screen4x3"/>
  <p:notesSz cx="6746875" cy="98679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accent2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66"/>
    <a:srgbClr val="FFFF00"/>
    <a:srgbClr val="000066"/>
    <a:srgbClr val="00B0F0"/>
    <a:srgbClr val="66FF33"/>
    <a:srgbClr val="66CCFF"/>
    <a:srgbClr val="FFCC66"/>
    <a:srgbClr val="CCCCFF"/>
    <a:srgbClr val="66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35" autoAdjust="0"/>
    <p:restoredTop sz="94660"/>
  </p:normalViewPr>
  <p:slideViewPr>
    <p:cSldViewPr>
      <p:cViewPr varScale="1">
        <p:scale>
          <a:sx n="94" d="100"/>
          <a:sy n="94" d="100"/>
        </p:scale>
        <p:origin x="8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-826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slide" Target="slides/slide86.xml"/><Relationship Id="rId102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handoutMaster" Target="handoutMasters/handoutMaster1.xml"/><Relationship Id="rId10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1113" y="0"/>
            <a:ext cx="292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1113" y="9374188"/>
            <a:ext cx="292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79306E6C-0B7E-4FB9-A7EB-2B7F653FD63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1113" y="0"/>
            <a:ext cx="292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1113" y="9374188"/>
            <a:ext cx="292417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>
                <a:solidFill>
                  <a:schemeClr val="tx1"/>
                </a:solidFill>
              </a:defRPr>
            </a:lvl1pPr>
          </a:lstStyle>
          <a:p>
            <a:fld id="{4C070D84-0961-4232-AFE4-D663E6A2E97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6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89B363EA-8E22-4F6C-BD80-6125E1C400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573082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411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31199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338584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5770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5960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4252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600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4638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751DFE06-C96D-41C6-8EB4-9DC1E575A26A}" type="slidenum">
              <a:rPr lang="en-GB" altLang="en-US" smtClean="0">
                <a:latin typeface="Symbol" panose="05050102010706020507" pitchFamily="18" charset="2"/>
              </a:rPr>
              <a:pPr>
                <a:spcBef>
                  <a:spcPct val="0"/>
                </a:spcBef>
              </a:pPr>
              <a:t>34</a:t>
            </a:fld>
            <a:endParaRPr lang="en-GB" altLang="en-US">
              <a:latin typeface="Symbol" panose="05050102010706020507" pitchFamily="18" charset="2"/>
            </a:endParaRPr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1838" y="511175"/>
            <a:ext cx="3400425" cy="2551113"/>
          </a:xfrm>
          <a:solidFill>
            <a:srgbClr val="FFFFFF"/>
          </a:solidFill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5563" y="3233738"/>
            <a:ext cx="7292975" cy="30607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388" tIns="46695" rIns="93388" bIns="46695"/>
          <a:lstStyle/>
          <a:p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92353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スライド イメージ プレースホル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7523" name="ノート プレースホル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1" lang="ja-JP" altLang="en-US">
              <a:latin typeface="Times New Roman" panose="02020603050405020304" pitchFamily="18" charset="0"/>
            </a:endParaRPr>
          </a:p>
        </p:txBody>
      </p:sp>
      <p:sp>
        <p:nvSpPr>
          <p:cNvPr id="107524" name="スライド番号プレースホル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5963" indent="-2730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1725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3050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5963" indent="-219075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3163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0363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7563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4763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886A2146-03DA-4F44-A02D-54DDA862C545}" type="slidenum">
              <a:rPr kumimoji="1" lang="ja-JP" altLang="en-US" smtClean="0">
                <a:latin typeface="Symbol" panose="05050102010706020507" pitchFamily="18" charset="2"/>
              </a:rPr>
              <a:pPr>
                <a:spcBef>
                  <a:spcPct val="0"/>
                </a:spcBef>
              </a:pPr>
              <a:t>47</a:t>
            </a:fld>
            <a:endParaRPr kumimoji="1" lang="ja-JP" altLang="en-US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13524095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Text Box 1"/>
          <p:cNvSpPr txBox="1">
            <a:spLocks noChangeArrowheads="1"/>
          </p:cNvSpPr>
          <p:nvPr/>
        </p:nvSpPr>
        <p:spPr bwMode="auto">
          <a:xfrm>
            <a:off x="1708150" y="455613"/>
            <a:ext cx="6831013" cy="243205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8344" tIns="44172" rIns="88344" bIns="44172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sl-SI" altLang="en-US" sz="2300">
              <a:latin typeface="Symbol" panose="05050102010706020507" pitchFamily="18" charset="2"/>
            </a:endParaRPr>
          </a:p>
        </p:txBody>
      </p:sp>
      <p:sp>
        <p:nvSpPr>
          <p:cNvPr id="109571" name="Rectangle 2"/>
          <p:cNvSpPr>
            <a:spLocks noGrp="1" noChangeArrowheads="1"/>
          </p:cNvSpPr>
          <p:nvPr>
            <p:ph type="body"/>
          </p:nvPr>
        </p:nvSpPr>
        <p:spPr>
          <a:xfrm>
            <a:off x="1585913" y="3036888"/>
            <a:ext cx="7075487" cy="2452687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cs-CZ" altLang="en-US">
              <a:latin typeface="Times New Roman" panose="02020603050405020304" pitchFamily="18" charset="0"/>
            </a:endParaRPr>
          </a:p>
        </p:txBody>
      </p:sp>
      <p:sp>
        <p:nvSpPr>
          <p:cNvPr id="109572" name="Text Box 3"/>
          <p:cNvSpPr txBox="1">
            <a:spLocks noChangeArrowheads="1"/>
          </p:cNvSpPr>
          <p:nvPr/>
        </p:nvSpPr>
        <p:spPr bwMode="auto">
          <a:xfrm>
            <a:off x="1779588" y="612775"/>
            <a:ext cx="6678612" cy="2208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8344" tIns="44172" rIns="88344" bIns="44172" anchor="ctr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sl-SI" altLang="en-US" sz="2300">
              <a:latin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8454072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D659C99A-A874-4199-A2BA-8ACCEBFEB9F9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387047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3A2A2D5-B2E7-4264-85F0-CAD16952BC91}" type="slidenum">
              <a:rPr lang="en-US" smtClean="0"/>
              <a:pPr>
                <a:defRPr/>
              </a:pPr>
              <a:t>83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249897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86074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384419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25768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853515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17550" indent="-274638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03313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544638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1987550" indent="-220663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4447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019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3591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16350" indent="-220663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fld id="{0A629DAE-C453-425F-87D7-4E90306E2E5F}" type="slidenum">
              <a:rPr lang="en-GB" altLang="en-US" smtClean="0">
                <a:latin typeface="Symbol" panose="05050102010706020507" pitchFamily="18" charset="2"/>
              </a:rPr>
              <a:pPr>
                <a:spcBef>
                  <a:spcPct val="0"/>
                </a:spcBef>
              </a:pPr>
              <a:t>91</a:t>
            </a:fld>
            <a:endParaRPr lang="en-GB" altLang="en-US">
              <a:latin typeface="Symbol" panose="05050102010706020507" pitchFamily="18" charset="2"/>
            </a:endParaRPr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271838" y="511175"/>
            <a:ext cx="3400425" cy="2551113"/>
          </a:xfrm>
          <a:solidFill>
            <a:srgbClr val="FFFFFF"/>
          </a:solidFill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25563" y="3233738"/>
            <a:ext cx="7292975" cy="30607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3388" tIns="46695" rIns="93388" bIns="46695"/>
          <a:lstStyle/>
          <a:p>
            <a:endParaRPr lang="en-GB" alt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94608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08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4058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1333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9988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42497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742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fr-F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1014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5a/</a:t>
            </a:r>
            <a:fld id="{BDD853FA-001E-43CA-BBA1-BBBB1B936E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23637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5a/</a:t>
            </a:r>
            <a:fld id="{558F1101-C614-419D-92B9-0506FD622E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531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5a/</a:t>
            </a:r>
            <a:fld id="{1B9A95F4-B6B2-4ECA-95D8-094EC3C7807A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270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userDrawn="1">
  <p:cSld name="Title &amp; Bulle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Text"/>
          <p:cNvSpPr>
            <a:spLocks noGrp="1"/>
          </p:cNvSpPr>
          <p:nvPr>
            <p:ph type="title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t>Title Text</a:t>
            </a:r>
          </a:p>
        </p:txBody>
      </p:sp>
      <p:sp>
        <p:nvSpPr>
          <p:cNvPr id="5" name="Body Level One…"/>
          <p:cNvSpPr>
            <a:spLocks noGrp="1"/>
          </p:cNvSpPr>
          <p:nvPr>
            <p:ph type="body" idx="1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dirty="0"/>
              <a:t>Body Level One</a:t>
            </a:r>
          </a:p>
          <a:p>
            <a:pPr lvl="1">
              <a:defRPr/>
            </a:pPr>
            <a:r>
              <a:rPr dirty="0"/>
              <a:t>Body Level Two</a:t>
            </a:r>
          </a:p>
          <a:p>
            <a:pPr lvl="2">
              <a:defRPr/>
            </a:pPr>
            <a:r>
              <a:rPr dirty="0"/>
              <a:t>Body Level Three</a:t>
            </a:r>
          </a:p>
          <a:p>
            <a:pPr lvl="3">
              <a:defRPr/>
            </a:pPr>
            <a:r>
              <a:rPr dirty="0"/>
              <a:t>Body Level Four</a:t>
            </a:r>
          </a:p>
          <a:p>
            <a:pPr lvl="4">
              <a:defRPr/>
            </a:pPr>
            <a:r>
              <a:rPr dirty="0"/>
              <a:t>Body Level Five</a:t>
            </a:r>
          </a:p>
        </p:txBody>
      </p:sp>
      <p:sp>
        <p:nvSpPr>
          <p:cNvPr id="6" name="Slide Number"/>
          <p:cNvSpPr>
            <a:spLocks noGrp="1"/>
          </p:cNvSpPr>
          <p:nvPr>
            <p:ph type="sldNum" sz="quarter" idx="2"/>
          </p:nvPr>
        </p:nvSpPr>
        <p:spPr bwMode="auto">
          <a:prstGeom prst="rect">
            <a:avLst/>
          </a:prstGeom>
        </p:spPr>
        <p:txBody>
          <a:bodyPr/>
          <a:lstStyle/>
          <a:p>
            <a:pPr>
              <a:defRPr/>
            </a:pPr>
            <a:fld id="{86CB4B4D-7CA3-9044-876B-883B54F8677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072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85818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r>
              <a:rPr lang="ja-JP" altLang="en-US"/>
              <a:t>マスタ タイトルの書式設定</a:t>
            </a:r>
            <a:endParaRPr lang="en-US"/>
          </a:p>
        </p:txBody>
      </p:sp>
      <p:sp>
        <p:nvSpPr>
          <p:cNvPr id="4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E54D5252-E761-4FD3-A1E8-51F78D64F702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6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solidFill>
                  <a:prstClr val="black"/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76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CE2CB2D-94DD-4500-86DC-4B57BF197B9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32951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8B4E7077-9608-4812-AFA5-A0F61C06BFDB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956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FA6BB9B-2165-4169-9FCB-C11894202D42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800557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94F009D-B0D0-4B18-ADBA-7480A17579C8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89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BA11655-8C56-4209-8447-0BD0C81E151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8128604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2E69212-B417-4C93-B921-33FDF977660E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57419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5a/</a:t>
            </a:r>
            <a:fld id="{FF25D5FE-FFED-45F5-B655-FF7D8A298EF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7883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/>
              <a:t>5a/</a:t>
            </a:r>
            <a:fld id="{C6AC9B19-493D-44F5-AB6F-832EA3E36AB5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7537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CCCCFF"/>
            </a:gs>
            <a:gs pos="100000">
              <a:srgbClr val="CCCCFF">
                <a:gamma/>
                <a:tint val="3137"/>
                <a:invGamma/>
              </a:srgbClr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85113" y="6597650"/>
            <a:ext cx="765175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900"/>
            </a:lvl1pPr>
          </a:lstStyle>
          <a:p>
            <a:fld id="{FDFC197A-6B5C-4444-ADEE-D77728A7B37D}" type="slidenum">
              <a:rPr lang="en-US" altLang="en-US" smtClean="0"/>
              <a:pPr/>
              <a:t>‹#›</a:t>
            </a:fld>
            <a:endParaRPr lang="en-US" altLang="en-US" dirty="0"/>
          </a:p>
        </p:txBody>
      </p:sp>
      <p:sp>
        <p:nvSpPr>
          <p:cNvPr id="1031" name="Text Box 7"/>
          <p:cNvSpPr txBox="1">
            <a:spLocks noChangeArrowheads="1"/>
          </p:cNvSpPr>
          <p:nvPr userDrawn="1"/>
        </p:nvSpPr>
        <p:spPr bwMode="auto">
          <a:xfrm>
            <a:off x="323850" y="6597650"/>
            <a:ext cx="2820003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900" b="0" u="none" dirty="0"/>
              <a:t>C. Joram </a:t>
            </a:r>
            <a:r>
              <a:rPr lang="en-US" altLang="en-US" sz="900" b="0" u="none" baseline="0" dirty="0"/>
              <a:t> </a:t>
            </a:r>
            <a:r>
              <a:rPr lang="en-US" altLang="en-US" sz="900" b="1" u="none" baseline="0" dirty="0"/>
              <a:t>	</a:t>
            </a:r>
            <a:r>
              <a:rPr lang="en-US" altLang="en-US" sz="900" dirty="0"/>
              <a:t>CERN 	EP Department</a:t>
            </a:r>
          </a:p>
        </p:txBody>
      </p:sp>
      <p:pic>
        <p:nvPicPr>
          <p:cNvPr id="1035" name="Picture 11" descr="Logo CERN width=144,      height=144"/>
          <p:cNvPicPr>
            <a:picLocks noChangeAspect="1" noChangeArrowheads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576263" cy="5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8" name="Line 14"/>
          <p:cNvSpPr>
            <a:spLocks noChangeShapeType="1"/>
          </p:cNvSpPr>
          <p:nvPr userDrawn="1"/>
        </p:nvSpPr>
        <p:spPr bwMode="auto">
          <a:xfrm>
            <a:off x="900113" y="692150"/>
            <a:ext cx="5183187" cy="0"/>
          </a:xfrm>
          <a:prstGeom prst="line">
            <a:avLst/>
          </a:prstGeom>
          <a:noFill/>
          <a:ln w="28575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9" name="Freeform 15"/>
          <p:cNvSpPr>
            <a:spLocks/>
          </p:cNvSpPr>
          <p:nvPr userDrawn="1"/>
        </p:nvSpPr>
        <p:spPr bwMode="auto">
          <a:xfrm>
            <a:off x="6084888" y="625475"/>
            <a:ext cx="2955925" cy="571500"/>
          </a:xfrm>
          <a:custGeom>
            <a:avLst/>
            <a:gdLst>
              <a:gd name="T0" fmla="*/ 0 w 1908"/>
              <a:gd name="T1" fmla="*/ 42 h 360"/>
              <a:gd name="T2" fmla="*/ 156 w 1908"/>
              <a:gd name="T3" fmla="*/ 42 h 360"/>
              <a:gd name="T4" fmla="*/ 198 w 1908"/>
              <a:gd name="T5" fmla="*/ 75 h 360"/>
              <a:gd name="T6" fmla="*/ 234 w 1908"/>
              <a:gd name="T7" fmla="*/ 48 h 360"/>
              <a:gd name="T8" fmla="*/ 288 w 1908"/>
              <a:gd name="T9" fmla="*/ 30 h 360"/>
              <a:gd name="T10" fmla="*/ 432 w 1908"/>
              <a:gd name="T11" fmla="*/ 0 h 360"/>
              <a:gd name="T12" fmla="*/ 492 w 1908"/>
              <a:gd name="T13" fmla="*/ 48 h 360"/>
              <a:gd name="T14" fmla="*/ 651 w 1908"/>
              <a:gd name="T15" fmla="*/ 30 h 360"/>
              <a:gd name="T16" fmla="*/ 726 w 1908"/>
              <a:gd name="T17" fmla="*/ 48 h 360"/>
              <a:gd name="T18" fmla="*/ 780 w 1908"/>
              <a:gd name="T19" fmla="*/ 0 h 360"/>
              <a:gd name="T20" fmla="*/ 840 w 1908"/>
              <a:gd name="T21" fmla="*/ 36 h 360"/>
              <a:gd name="T22" fmla="*/ 924 w 1908"/>
              <a:gd name="T23" fmla="*/ 30 h 360"/>
              <a:gd name="T24" fmla="*/ 984 w 1908"/>
              <a:gd name="T25" fmla="*/ 60 h 360"/>
              <a:gd name="T26" fmla="*/ 1060 w 1908"/>
              <a:gd name="T27" fmla="*/ 30 h 360"/>
              <a:gd name="T28" fmla="*/ 1122 w 1908"/>
              <a:gd name="T29" fmla="*/ 6 h 360"/>
              <a:gd name="T30" fmla="*/ 1194 w 1908"/>
              <a:gd name="T31" fmla="*/ 30 h 360"/>
              <a:gd name="T32" fmla="*/ 1241 w 1908"/>
              <a:gd name="T33" fmla="*/ 120 h 360"/>
              <a:gd name="T34" fmla="*/ 1266 w 1908"/>
              <a:gd name="T35" fmla="*/ 198 h 360"/>
              <a:gd name="T36" fmla="*/ 1290 w 1908"/>
              <a:gd name="T37" fmla="*/ 360 h 360"/>
              <a:gd name="T38" fmla="*/ 1338 w 1908"/>
              <a:gd name="T39" fmla="*/ 288 h 360"/>
              <a:gd name="T40" fmla="*/ 1368 w 1908"/>
              <a:gd name="T41" fmla="*/ 186 h 360"/>
              <a:gd name="T42" fmla="*/ 1398 w 1908"/>
              <a:gd name="T43" fmla="*/ 126 h 360"/>
              <a:gd name="T44" fmla="*/ 1410 w 1908"/>
              <a:gd name="T45" fmla="*/ 66 h 360"/>
              <a:gd name="T46" fmla="*/ 1458 w 1908"/>
              <a:gd name="T47" fmla="*/ 48 h 360"/>
              <a:gd name="T48" fmla="*/ 1518 w 1908"/>
              <a:gd name="T49" fmla="*/ 30 h 360"/>
              <a:gd name="T50" fmla="*/ 1559 w 1908"/>
              <a:gd name="T51" fmla="*/ 75 h 360"/>
              <a:gd name="T52" fmla="*/ 1604 w 1908"/>
              <a:gd name="T53" fmla="*/ 75 h 360"/>
              <a:gd name="T54" fmla="*/ 1649 w 1908"/>
              <a:gd name="T55" fmla="*/ 30 h 360"/>
              <a:gd name="T56" fmla="*/ 1686 w 1908"/>
              <a:gd name="T57" fmla="*/ 42 h 360"/>
              <a:gd name="T58" fmla="*/ 1908 w 1908"/>
              <a:gd name="T59" fmla="*/ 24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08" h="360">
                <a:moveTo>
                  <a:pt x="0" y="42"/>
                </a:moveTo>
                <a:cubicBezTo>
                  <a:pt x="52" y="42"/>
                  <a:pt x="104" y="42"/>
                  <a:pt x="156" y="42"/>
                </a:cubicBezTo>
                <a:lnTo>
                  <a:pt x="198" y="75"/>
                </a:lnTo>
                <a:lnTo>
                  <a:pt x="234" y="48"/>
                </a:lnTo>
                <a:lnTo>
                  <a:pt x="288" y="30"/>
                </a:lnTo>
                <a:lnTo>
                  <a:pt x="432" y="0"/>
                </a:lnTo>
                <a:lnTo>
                  <a:pt x="492" y="48"/>
                </a:lnTo>
                <a:lnTo>
                  <a:pt x="651" y="30"/>
                </a:lnTo>
                <a:lnTo>
                  <a:pt x="726" y="48"/>
                </a:lnTo>
                <a:lnTo>
                  <a:pt x="780" y="0"/>
                </a:lnTo>
                <a:lnTo>
                  <a:pt x="840" y="36"/>
                </a:lnTo>
                <a:lnTo>
                  <a:pt x="924" y="30"/>
                </a:lnTo>
                <a:lnTo>
                  <a:pt x="984" y="60"/>
                </a:lnTo>
                <a:lnTo>
                  <a:pt x="1060" y="30"/>
                </a:lnTo>
                <a:lnTo>
                  <a:pt x="1122" y="6"/>
                </a:lnTo>
                <a:lnTo>
                  <a:pt x="1194" y="30"/>
                </a:lnTo>
                <a:lnTo>
                  <a:pt x="1241" y="120"/>
                </a:lnTo>
                <a:lnTo>
                  <a:pt x="1266" y="198"/>
                </a:lnTo>
                <a:lnTo>
                  <a:pt x="1290" y="360"/>
                </a:lnTo>
                <a:lnTo>
                  <a:pt x="1338" y="288"/>
                </a:lnTo>
                <a:lnTo>
                  <a:pt x="1368" y="186"/>
                </a:lnTo>
                <a:lnTo>
                  <a:pt x="1398" y="126"/>
                </a:lnTo>
                <a:lnTo>
                  <a:pt x="1410" y="66"/>
                </a:lnTo>
                <a:lnTo>
                  <a:pt x="1458" y="48"/>
                </a:lnTo>
                <a:lnTo>
                  <a:pt x="1518" y="30"/>
                </a:lnTo>
                <a:lnTo>
                  <a:pt x="1559" y="75"/>
                </a:lnTo>
                <a:lnTo>
                  <a:pt x="1604" y="75"/>
                </a:lnTo>
                <a:cubicBezTo>
                  <a:pt x="1619" y="60"/>
                  <a:pt x="1629" y="38"/>
                  <a:pt x="1649" y="30"/>
                </a:cubicBezTo>
                <a:cubicBezTo>
                  <a:pt x="1661" y="25"/>
                  <a:pt x="1673" y="41"/>
                  <a:pt x="1686" y="42"/>
                </a:cubicBezTo>
                <a:cubicBezTo>
                  <a:pt x="1764" y="47"/>
                  <a:pt x="1830" y="23"/>
                  <a:pt x="1908" y="24"/>
                </a:cubicBezTo>
              </a:path>
            </a:pathLst>
          </a:custGeom>
          <a:noFill/>
          <a:ln w="28575" cmpd="sng">
            <a:solidFill>
              <a:srgbClr val="CCCCFF"/>
            </a:solidFill>
            <a:round/>
            <a:headEnd/>
            <a:tailEnd/>
          </a:ln>
          <a:effectLst>
            <a:outerShdw dist="35921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41" name="Rectangle 17"/>
          <p:cNvSpPr>
            <a:spLocks noChangeArrowheads="1"/>
          </p:cNvSpPr>
          <p:nvPr userDrawn="1"/>
        </p:nvSpPr>
        <p:spPr bwMode="auto">
          <a:xfrm rot="16200000">
            <a:off x="8370122" y="4723284"/>
            <a:ext cx="1274708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900" dirty="0"/>
              <a:t>ESIPAP</a:t>
            </a:r>
            <a:r>
              <a:rPr lang="en-US" altLang="en-US" sz="900" baseline="0" dirty="0"/>
              <a:t> School 2021</a:t>
            </a:r>
            <a:endParaRPr lang="en-US" altLang="en-US" sz="900" dirty="0"/>
          </a:p>
        </p:txBody>
      </p:sp>
      <p:sp>
        <p:nvSpPr>
          <p:cNvPr id="1054" name="Line 30"/>
          <p:cNvSpPr>
            <a:spLocks noChangeShapeType="1"/>
          </p:cNvSpPr>
          <p:nvPr userDrawn="1"/>
        </p:nvSpPr>
        <p:spPr bwMode="auto">
          <a:xfrm>
            <a:off x="322735" y="6597650"/>
            <a:ext cx="8569325" cy="0"/>
          </a:xfrm>
          <a:prstGeom prst="line">
            <a:avLst/>
          </a:prstGeom>
          <a:noFill/>
          <a:ln w="12700">
            <a:solidFill>
              <a:srgbClr val="CCCCFF"/>
            </a:solidFill>
            <a:round/>
            <a:headEnd/>
            <a:tailEnd/>
          </a:ln>
          <a:effectLst>
            <a:outerShdw dist="28398" dir="1593903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56" name="Rectangle 32"/>
          <p:cNvSpPr>
            <a:spLocks noChangeArrowheads="1"/>
          </p:cNvSpPr>
          <p:nvPr userDrawn="1"/>
        </p:nvSpPr>
        <p:spPr bwMode="auto">
          <a:xfrm>
            <a:off x="5179431" y="6588125"/>
            <a:ext cx="2550698" cy="232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61950" indent="-3619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0000"/>
              </a:lnSpc>
              <a:spcBef>
                <a:spcPct val="20000"/>
              </a:spcBef>
            </a:pPr>
            <a:r>
              <a:rPr lang="en-US" altLang="en-US" sz="900" dirty="0">
                <a:solidFill>
                  <a:schemeClr val="accent2"/>
                </a:solidFill>
              </a:rPr>
              <a:t>Cherenkov</a:t>
            </a:r>
            <a:r>
              <a:rPr lang="en-US" altLang="en-US" sz="900" baseline="0" dirty="0">
                <a:solidFill>
                  <a:schemeClr val="accent2"/>
                </a:solidFill>
              </a:rPr>
              <a:t> and Transition Radiation Detectors</a:t>
            </a:r>
            <a:endParaRPr lang="en-US" altLang="en-US" sz="900" dirty="0">
              <a:solidFill>
                <a:schemeClr val="accent2"/>
              </a:solidFill>
            </a:endParaRPr>
          </a:p>
        </p:txBody>
      </p:sp>
      <p:pic>
        <p:nvPicPr>
          <p:cNvPr id="11" name="Picture 2" descr="European School in Instrumentation for Particle and Astroparticle Physics ( ESIPAP) · Indico"/>
          <p:cNvPicPr>
            <a:picLocks noChangeAspect="1" noChangeArrowheads="1"/>
          </p:cNvPicPr>
          <p:nvPr userDrawn="1"/>
        </p:nvPicPr>
        <p:blipFill rotWithShape="1"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4262" y="794"/>
            <a:ext cx="1666875" cy="54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wmf"/><Relationship Id="rId3" Type="http://schemas.openxmlformats.org/officeDocument/2006/relationships/image" Target="../media/image17.png"/><Relationship Id="rId7" Type="http://schemas.openxmlformats.org/officeDocument/2006/relationships/image" Target="../media/image28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22.bin"/><Relationship Id="rId5" Type="http://schemas.openxmlformats.org/officeDocument/2006/relationships/image" Target="../media/image27.wmf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lhcb.physik.unizh.ch/time05/icons/Hamamatsu-logo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6.png"/><Relationship Id="rId5" Type="http://schemas.openxmlformats.org/officeDocument/2006/relationships/oleObject" Target="../embeddings/oleObject25.bin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3" Type="http://schemas.openxmlformats.org/officeDocument/2006/relationships/oleObject" Target="../embeddings/oleObject26.bin"/><Relationship Id="rId7" Type="http://schemas.openxmlformats.org/officeDocument/2006/relationships/oleObject" Target="../embeddings/oleObject28.bin"/><Relationship Id="rId12" Type="http://schemas.openxmlformats.org/officeDocument/2006/relationships/image" Target="../media/image4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30.bin"/><Relationship Id="rId5" Type="http://schemas.openxmlformats.org/officeDocument/2006/relationships/oleObject" Target="../embeddings/oleObject27.bin"/><Relationship Id="rId10" Type="http://schemas.openxmlformats.org/officeDocument/2006/relationships/image" Target="../media/image43.wmf"/><Relationship Id="rId4" Type="http://schemas.openxmlformats.org/officeDocument/2006/relationships/image" Target="../media/image40.wmf"/><Relationship Id="rId9" Type="http://schemas.openxmlformats.org/officeDocument/2006/relationships/oleObject" Target="../embeddings/oleObject29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blogbook.cern.ch/RICH/080910_153206/Logo.JPG" TargetMode="Externa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jpe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wmf"/><Relationship Id="rId5" Type="http://schemas.openxmlformats.org/officeDocument/2006/relationships/image" Target="../media/image57.wmf"/><Relationship Id="rId4" Type="http://schemas.openxmlformats.org/officeDocument/2006/relationships/image" Target="../media/image56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jpeg"/><Relationship Id="rId18" Type="http://schemas.openxmlformats.org/officeDocument/2006/relationships/image" Target="../media/image75.jpeg"/><Relationship Id="rId3" Type="http://schemas.openxmlformats.org/officeDocument/2006/relationships/image" Target="../media/image60.jpeg"/><Relationship Id="rId7" Type="http://schemas.openxmlformats.org/officeDocument/2006/relationships/image" Target="../media/image64.png"/><Relationship Id="rId12" Type="http://schemas.openxmlformats.org/officeDocument/2006/relationships/image" Target="../media/image69.jpeg"/><Relationship Id="rId17" Type="http://schemas.openxmlformats.org/officeDocument/2006/relationships/image" Target="../media/image74.png"/><Relationship Id="rId2" Type="http://schemas.openxmlformats.org/officeDocument/2006/relationships/image" Target="../media/image59.png"/><Relationship Id="rId16" Type="http://schemas.openxmlformats.org/officeDocument/2006/relationships/image" Target="../media/image7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11" Type="http://schemas.openxmlformats.org/officeDocument/2006/relationships/image" Target="../media/image68.jpeg"/><Relationship Id="rId5" Type="http://schemas.openxmlformats.org/officeDocument/2006/relationships/image" Target="../media/image62.png"/><Relationship Id="rId15" Type="http://schemas.openxmlformats.org/officeDocument/2006/relationships/image" Target="../media/image72.png"/><Relationship Id="rId10" Type="http://schemas.openxmlformats.org/officeDocument/2006/relationships/image" Target="../media/image67.jpeg"/><Relationship Id="rId4" Type="http://schemas.openxmlformats.org/officeDocument/2006/relationships/image" Target="../media/image61.png"/><Relationship Id="rId9" Type="http://schemas.openxmlformats.org/officeDocument/2006/relationships/image" Target="../media/image66.png"/><Relationship Id="rId14" Type="http://schemas.openxmlformats.org/officeDocument/2006/relationships/image" Target="../media/image71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1.bin"/><Relationship Id="rId3" Type="http://schemas.openxmlformats.org/officeDocument/2006/relationships/image" Target="../media/image78.jpe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1.jpeg"/><Relationship Id="rId5" Type="http://schemas.openxmlformats.org/officeDocument/2006/relationships/image" Target="../media/image80.wmf"/><Relationship Id="rId4" Type="http://schemas.openxmlformats.org/officeDocument/2006/relationships/image" Target="../media/image79.png"/><Relationship Id="rId9" Type="http://schemas.openxmlformats.org/officeDocument/2006/relationships/image" Target="../media/image8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oleObject" Target="../embeddings/oleObject32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png"/><Relationship Id="rId4" Type="http://schemas.openxmlformats.org/officeDocument/2006/relationships/image" Target="../media/image1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gif"/><Relationship Id="rId2" Type="http://schemas.openxmlformats.org/officeDocument/2006/relationships/image" Target="../media/image86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8.jpe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2.wmf"/><Relationship Id="rId13" Type="http://schemas.openxmlformats.org/officeDocument/2006/relationships/oleObject" Target="../embeddings/oleObject38.bin"/><Relationship Id="rId3" Type="http://schemas.openxmlformats.org/officeDocument/2006/relationships/oleObject" Target="../embeddings/oleObject33.bin"/><Relationship Id="rId7" Type="http://schemas.openxmlformats.org/officeDocument/2006/relationships/oleObject" Target="../embeddings/oleObject35.bin"/><Relationship Id="rId12" Type="http://schemas.openxmlformats.org/officeDocument/2006/relationships/image" Target="../media/image94.wmf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wmf"/><Relationship Id="rId11" Type="http://schemas.openxmlformats.org/officeDocument/2006/relationships/oleObject" Target="../embeddings/oleObject37.bin"/><Relationship Id="rId5" Type="http://schemas.openxmlformats.org/officeDocument/2006/relationships/oleObject" Target="../embeddings/oleObject34.bin"/><Relationship Id="rId10" Type="http://schemas.openxmlformats.org/officeDocument/2006/relationships/image" Target="../media/image93.png"/><Relationship Id="rId4" Type="http://schemas.openxmlformats.org/officeDocument/2006/relationships/image" Target="../media/image90.wmf"/><Relationship Id="rId9" Type="http://schemas.openxmlformats.org/officeDocument/2006/relationships/oleObject" Target="../embeddings/oleObject36.bin"/><Relationship Id="rId14" Type="http://schemas.openxmlformats.org/officeDocument/2006/relationships/image" Target="../media/image95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9.bin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wmf"/><Relationship Id="rId5" Type="http://schemas.openxmlformats.org/officeDocument/2006/relationships/oleObject" Target="../embeddings/oleObject40.bin"/><Relationship Id="rId4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101.png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43.bin"/><Relationship Id="rId5" Type="http://schemas.openxmlformats.org/officeDocument/2006/relationships/image" Target="../media/image100.png"/><Relationship Id="rId4" Type="http://schemas.openxmlformats.org/officeDocument/2006/relationships/oleObject" Target="../embeddings/oleObject4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wmf"/><Relationship Id="rId2" Type="http://schemas.openxmlformats.org/officeDocument/2006/relationships/oleObject" Target="../embeddings/oleObject44.bin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16/j.nima.2005.07.056" TargetMode="External"/><Relationship Id="rId2" Type="http://schemas.openxmlformats.org/officeDocument/2006/relationships/image" Target="../media/image10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7.jpeg"/><Relationship Id="rId4" Type="http://schemas.openxmlformats.org/officeDocument/2006/relationships/image" Target="../media/image106.gi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9.png"/><Relationship Id="rId4" Type="http://schemas.openxmlformats.org/officeDocument/2006/relationships/image" Target="../media/image108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oleObject" Target="../embeddings/oleObject45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4.jpeg"/><Relationship Id="rId5" Type="http://schemas.openxmlformats.org/officeDocument/2006/relationships/image" Target="../media/image113.jpeg"/><Relationship Id="rId4" Type="http://schemas.openxmlformats.org/officeDocument/2006/relationships/image" Target="../media/image112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6.bin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6.jpeg"/><Relationship Id="rId4" Type="http://schemas.openxmlformats.org/officeDocument/2006/relationships/image" Target="../media/image111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wmf"/><Relationship Id="rId2" Type="http://schemas.openxmlformats.org/officeDocument/2006/relationships/image" Target="../media/image117.wmf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emf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9.wmf"/><Relationship Id="rId17" Type="http://schemas.openxmlformats.org/officeDocument/2006/relationships/oleObject" Target="../embeddings/oleObject8.bin"/><Relationship Id="rId2" Type="http://schemas.openxmlformats.org/officeDocument/2006/relationships/image" Target="../media/image4.gif"/><Relationship Id="rId16" Type="http://schemas.openxmlformats.org/officeDocument/2006/relationships/image" Target="../media/image11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8.wmf"/><Relationship Id="rId4" Type="http://schemas.openxmlformats.org/officeDocument/2006/relationships/image" Target="../media/image5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10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3.jpe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jpeg"/><Relationship Id="rId2" Type="http://schemas.openxmlformats.org/officeDocument/2006/relationships/image" Target="../media/image126.jpe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jpe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Relationship Id="rId5" Type="http://schemas.openxmlformats.org/officeDocument/2006/relationships/image" Target="../media/image130.jpeg"/><Relationship Id="rId4" Type="http://schemas.openxmlformats.org/officeDocument/2006/relationships/image" Target="../media/image129.jpe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jpeg"/><Relationship Id="rId2" Type="http://schemas.openxmlformats.org/officeDocument/2006/relationships/image" Target="../media/image1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3.jpe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6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8.jpe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2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4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2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1.bin"/><Relationship Id="rId3" Type="http://schemas.openxmlformats.org/officeDocument/2006/relationships/oleObject" Target="../embeddings/oleObject9.bin"/><Relationship Id="rId7" Type="http://schemas.openxmlformats.org/officeDocument/2006/relationships/image" Target="../media/image15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10.bin"/><Relationship Id="rId5" Type="http://schemas.openxmlformats.org/officeDocument/2006/relationships/image" Target="../media/image14.jpeg"/><Relationship Id="rId4" Type="http://schemas.openxmlformats.org/officeDocument/2006/relationships/image" Target="../media/image13.wmf"/><Relationship Id="rId9" Type="http://schemas.openxmlformats.org/officeDocument/2006/relationships/image" Target="../media/image16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6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jpe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jpe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jpe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6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oleObject" Target="../embeddings/oleObject47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4.png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1.bin"/><Relationship Id="rId3" Type="http://schemas.openxmlformats.org/officeDocument/2006/relationships/image" Target="../media/image155.wmf"/><Relationship Id="rId7" Type="http://schemas.openxmlformats.org/officeDocument/2006/relationships/image" Target="../media/image157.png"/><Relationship Id="rId2" Type="http://schemas.openxmlformats.org/officeDocument/2006/relationships/oleObject" Target="../embeddings/oleObject48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50.bin"/><Relationship Id="rId11" Type="http://schemas.openxmlformats.org/officeDocument/2006/relationships/image" Target="../media/image159.wmf"/><Relationship Id="rId5" Type="http://schemas.openxmlformats.org/officeDocument/2006/relationships/image" Target="../media/image156.wmf"/><Relationship Id="rId10" Type="http://schemas.openxmlformats.org/officeDocument/2006/relationships/oleObject" Target="../embeddings/oleObject52.bin"/><Relationship Id="rId4" Type="http://schemas.openxmlformats.org/officeDocument/2006/relationships/oleObject" Target="../embeddings/oleObject49.bin"/><Relationship Id="rId9" Type="http://schemas.openxmlformats.org/officeDocument/2006/relationships/image" Target="../media/image158.wmf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0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4.png"/><Relationship Id="rId2" Type="http://schemas.openxmlformats.org/officeDocument/2006/relationships/image" Target="../media/image163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13" Type="http://schemas.openxmlformats.org/officeDocument/2006/relationships/image" Target="../media/image20.wmf"/><Relationship Id="rId18" Type="http://schemas.openxmlformats.org/officeDocument/2006/relationships/oleObject" Target="../embeddings/oleObject20.bin"/><Relationship Id="rId3" Type="http://schemas.openxmlformats.org/officeDocument/2006/relationships/image" Target="../media/image5.wmf"/><Relationship Id="rId7" Type="http://schemas.openxmlformats.org/officeDocument/2006/relationships/oleObject" Target="../embeddings/oleObject14.bin"/><Relationship Id="rId12" Type="http://schemas.openxmlformats.org/officeDocument/2006/relationships/oleObject" Target="../embeddings/oleObject17.bin"/><Relationship Id="rId17" Type="http://schemas.openxmlformats.org/officeDocument/2006/relationships/image" Target="../media/image22.wmf"/><Relationship Id="rId2" Type="http://schemas.openxmlformats.org/officeDocument/2006/relationships/oleObject" Target="../embeddings/oleObject12.bin"/><Relationship Id="rId16" Type="http://schemas.openxmlformats.org/officeDocument/2006/relationships/oleObject" Target="../embeddings/oleObject19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11" Type="http://schemas.openxmlformats.org/officeDocument/2006/relationships/image" Target="../media/image19.wmf"/><Relationship Id="rId5" Type="http://schemas.openxmlformats.org/officeDocument/2006/relationships/oleObject" Target="../embeddings/oleObject13.bin"/><Relationship Id="rId15" Type="http://schemas.openxmlformats.org/officeDocument/2006/relationships/image" Target="../media/image21.wmf"/><Relationship Id="rId10" Type="http://schemas.openxmlformats.org/officeDocument/2006/relationships/oleObject" Target="../embeddings/oleObject16.bin"/><Relationship Id="rId19" Type="http://schemas.openxmlformats.org/officeDocument/2006/relationships/image" Target="../media/image23.wmf"/><Relationship Id="rId4" Type="http://schemas.openxmlformats.org/officeDocument/2006/relationships/image" Target="../media/image17.png"/><Relationship Id="rId9" Type="http://schemas.openxmlformats.org/officeDocument/2006/relationships/image" Target="../media/image18.emf"/><Relationship Id="rId14" Type="http://schemas.openxmlformats.org/officeDocument/2006/relationships/oleObject" Target="../embeddings/oleObject18.bin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6.jpeg"/><Relationship Id="rId2" Type="http://schemas.openxmlformats.org/officeDocument/2006/relationships/image" Target="../media/image16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8.png"/><Relationship Id="rId4" Type="http://schemas.openxmlformats.org/officeDocument/2006/relationships/image" Target="../media/image167.jpe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5.png"/><Relationship Id="rId3" Type="http://schemas.openxmlformats.org/officeDocument/2006/relationships/image" Target="../media/image170.png"/><Relationship Id="rId7" Type="http://schemas.openxmlformats.org/officeDocument/2006/relationships/image" Target="../media/image174.png"/><Relationship Id="rId2" Type="http://schemas.openxmlformats.org/officeDocument/2006/relationships/image" Target="../media/image16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73.png"/><Relationship Id="rId5" Type="http://schemas.openxmlformats.org/officeDocument/2006/relationships/image" Target="../media/image172.png"/><Relationship Id="rId4" Type="http://schemas.openxmlformats.org/officeDocument/2006/relationships/image" Target="../media/image171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6.png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8.png"/><Relationship Id="rId2" Type="http://schemas.openxmlformats.org/officeDocument/2006/relationships/image" Target="../media/image17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1.png"/><Relationship Id="rId5" Type="http://schemas.openxmlformats.org/officeDocument/2006/relationships/image" Target="../media/image180.png"/><Relationship Id="rId4" Type="http://schemas.openxmlformats.org/officeDocument/2006/relationships/image" Target="../media/image179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3.png"/><Relationship Id="rId7" Type="http://schemas.openxmlformats.org/officeDocument/2006/relationships/image" Target="../media/image187.png"/><Relationship Id="rId2" Type="http://schemas.openxmlformats.org/officeDocument/2006/relationships/image" Target="../media/image18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6.png"/><Relationship Id="rId5" Type="http://schemas.openxmlformats.org/officeDocument/2006/relationships/image" Target="../media/image185.png"/><Relationship Id="rId4" Type="http://schemas.openxmlformats.org/officeDocument/2006/relationships/image" Target="../media/image184.png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8.png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2" Type="http://schemas.openxmlformats.org/officeDocument/2006/relationships/image" Target="../media/image189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2.png"/><Relationship Id="rId4" Type="http://schemas.openxmlformats.org/officeDocument/2006/relationships/image" Target="../media/image191.png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4.png"/><Relationship Id="rId2" Type="http://schemas.openxmlformats.org/officeDocument/2006/relationships/image" Target="../media/image193.png"/><Relationship Id="rId1" Type="http://schemas.openxmlformats.org/officeDocument/2006/relationships/slideLayout" Target="../slideLayouts/slideLayout12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6.jpeg"/><Relationship Id="rId2" Type="http://schemas.openxmlformats.org/officeDocument/2006/relationships/image" Target="../media/image195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98.png"/><Relationship Id="rId4" Type="http://schemas.openxmlformats.org/officeDocument/2006/relationships/image" Target="../media/image197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0.png"/><Relationship Id="rId7" Type="http://schemas.openxmlformats.org/officeDocument/2006/relationships/image" Target="../media/image204.jpeg"/><Relationship Id="rId2" Type="http://schemas.openxmlformats.org/officeDocument/2006/relationships/image" Target="../media/image19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0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9.png"/><Relationship Id="rId2" Type="http://schemas.openxmlformats.org/officeDocument/2006/relationships/image" Target="../media/image2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0.png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2.png"/><Relationship Id="rId2" Type="http://schemas.openxmlformats.org/officeDocument/2006/relationships/image" Target="../media/image211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wmf"/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wmf"/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wmf"/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3.wmf"/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6.wmf"/><Relationship Id="rId13" Type="http://schemas.openxmlformats.org/officeDocument/2006/relationships/image" Target="../media/image228.png"/><Relationship Id="rId3" Type="http://schemas.openxmlformats.org/officeDocument/2006/relationships/oleObject" Target="../embeddings/oleObject54.bin"/><Relationship Id="rId7" Type="http://schemas.openxmlformats.org/officeDocument/2006/relationships/oleObject" Target="../embeddings/oleObject56.bin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5.wmf"/><Relationship Id="rId11" Type="http://schemas.openxmlformats.org/officeDocument/2006/relationships/image" Target="../media/image217.wmf"/><Relationship Id="rId5" Type="http://schemas.openxmlformats.org/officeDocument/2006/relationships/oleObject" Target="../embeddings/oleObject55.bin"/><Relationship Id="rId10" Type="http://schemas.openxmlformats.org/officeDocument/2006/relationships/oleObject" Target="../embeddings/oleObject58.bin"/><Relationship Id="rId4" Type="http://schemas.openxmlformats.org/officeDocument/2006/relationships/image" Target="../media/image214.wmf"/><Relationship Id="rId9" Type="http://schemas.openxmlformats.org/officeDocument/2006/relationships/oleObject" Target="../embeddings/oleObject57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8.wmf"/><Relationship Id="rId7" Type="http://schemas.openxmlformats.org/officeDocument/2006/relationships/image" Target="../media/image231.png"/><Relationship Id="rId2" Type="http://schemas.openxmlformats.org/officeDocument/2006/relationships/oleObject" Target="../embeddings/oleObject59.bin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9.wmf"/><Relationship Id="rId4" Type="http://schemas.openxmlformats.org/officeDocument/2006/relationships/oleObject" Target="../embeddings/oleObject60.bin"/></Relationships>
</file>

<file path=ppt/slides/_rels/slide8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4.bin"/><Relationship Id="rId13" Type="http://schemas.openxmlformats.org/officeDocument/2006/relationships/image" Target="../media/image216.wmf"/><Relationship Id="rId18" Type="http://schemas.openxmlformats.org/officeDocument/2006/relationships/oleObject" Target="../embeddings/oleObject69.bin"/><Relationship Id="rId3" Type="http://schemas.openxmlformats.org/officeDocument/2006/relationships/image" Target="../media/image218.wmf"/><Relationship Id="rId7" Type="http://schemas.openxmlformats.org/officeDocument/2006/relationships/image" Target="../media/image221.wmf"/><Relationship Id="rId12" Type="http://schemas.openxmlformats.org/officeDocument/2006/relationships/oleObject" Target="../embeddings/oleObject66.bin"/><Relationship Id="rId17" Type="http://schemas.openxmlformats.org/officeDocument/2006/relationships/image" Target="../media/image225.wmf"/><Relationship Id="rId2" Type="http://schemas.openxmlformats.org/officeDocument/2006/relationships/oleObject" Target="../embeddings/oleObject61.bin"/><Relationship Id="rId16" Type="http://schemas.openxmlformats.org/officeDocument/2006/relationships/oleObject" Target="../embeddings/oleObject68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63.bin"/><Relationship Id="rId11" Type="http://schemas.openxmlformats.org/officeDocument/2006/relationships/image" Target="../media/image223.wmf"/><Relationship Id="rId5" Type="http://schemas.openxmlformats.org/officeDocument/2006/relationships/image" Target="../media/image220.wmf"/><Relationship Id="rId15" Type="http://schemas.openxmlformats.org/officeDocument/2006/relationships/image" Target="../media/image224.wmf"/><Relationship Id="rId10" Type="http://schemas.openxmlformats.org/officeDocument/2006/relationships/oleObject" Target="../embeddings/oleObject65.bin"/><Relationship Id="rId19" Type="http://schemas.openxmlformats.org/officeDocument/2006/relationships/image" Target="../media/image226.wmf"/><Relationship Id="rId4" Type="http://schemas.openxmlformats.org/officeDocument/2006/relationships/oleObject" Target="../embeddings/oleObject62.bin"/><Relationship Id="rId9" Type="http://schemas.openxmlformats.org/officeDocument/2006/relationships/image" Target="../media/image222.emf"/><Relationship Id="rId14" Type="http://schemas.openxmlformats.org/officeDocument/2006/relationships/oleObject" Target="../embeddings/oleObject67.bin"/></Relationships>
</file>

<file path=ppt/slides/_rels/slide8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9.wmf"/><Relationship Id="rId3" Type="http://schemas.openxmlformats.org/officeDocument/2006/relationships/image" Target="../media/image16.wmf"/><Relationship Id="rId7" Type="http://schemas.openxmlformats.org/officeDocument/2006/relationships/oleObject" Target="../embeddings/oleObject71.bin"/><Relationship Id="rId2" Type="http://schemas.openxmlformats.org/officeDocument/2006/relationships/oleObject" Target="../embeddings/oleObject11.bin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8.wmf"/><Relationship Id="rId5" Type="http://schemas.openxmlformats.org/officeDocument/2006/relationships/oleObject" Target="../embeddings/oleObject70.bin"/><Relationship Id="rId10" Type="http://schemas.openxmlformats.org/officeDocument/2006/relationships/image" Target="../media/image230.wmf"/><Relationship Id="rId4" Type="http://schemas.openxmlformats.org/officeDocument/2006/relationships/image" Target="../media/image227.png"/><Relationship Id="rId9" Type="http://schemas.openxmlformats.org/officeDocument/2006/relationships/oleObject" Target="../embeddings/oleObject72.bin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4.wmf"/><Relationship Id="rId3" Type="http://schemas.openxmlformats.org/officeDocument/2006/relationships/oleObject" Target="../embeddings/oleObject73.bin"/><Relationship Id="rId7" Type="http://schemas.openxmlformats.org/officeDocument/2006/relationships/oleObject" Target="../embeddings/oleObject75.bin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3.wmf"/><Relationship Id="rId11" Type="http://schemas.openxmlformats.org/officeDocument/2006/relationships/image" Target="../media/image237.png"/><Relationship Id="rId5" Type="http://schemas.openxmlformats.org/officeDocument/2006/relationships/oleObject" Target="../embeddings/oleObject74.bin"/><Relationship Id="rId10" Type="http://schemas.openxmlformats.org/officeDocument/2006/relationships/image" Target="../media/image236.png"/><Relationship Id="rId4" Type="http://schemas.openxmlformats.org/officeDocument/2006/relationships/image" Target="../media/image232.png"/><Relationship Id="rId9" Type="http://schemas.openxmlformats.org/officeDocument/2006/relationships/image" Target="../media/image235.png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9.wmf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1.png"/><Relationship Id="rId5" Type="http://schemas.openxmlformats.org/officeDocument/2006/relationships/image" Target="../media/image240.wmf"/><Relationship Id="rId4" Type="http://schemas.openxmlformats.org/officeDocument/2006/relationships/oleObject" Target="../embeddings/oleObject76.bin"/></Relationships>
</file>

<file path=ppt/slides/_rels/slide8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0.bin"/><Relationship Id="rId3" Type="http://schemas.openxmlformats.org/officeDocument/2006/relationships/image" Target="../media/image242.png"/><Relationship Id="rId7" Type="http://schemas.openxmlformats.org/officeDocument/2006/relationships/image" Target="../media/image244.wmf"/><Relationship Id="rId2" Type="http://schemas.openxmlformats.org/officeDocument/2006/relationships/oleObject" Target="../embeddings/oleObject77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79.bin"/><Relationship Id="rId11" Type="http://schemas.openxmlformats.org/officeDocument/2006/relationships/image" Target="../media/image246.png"/><Relationship Id="rId5" Type="http://schemas.openxmlformats.org/officeDocument/2006/relationships/image" Target="../media/image243.wmf"/><Relationship Id="rId10" Type="http://schemas.openxmlformats.org/officeDocument/2006/relationships/oleObject" Target="../embeddings/oleObject81.bin"/><Relationship Id="rId4" Type="http://schemas.openxmlformats.org/officeDocument/2006/relationships/oleObject" Target="../embeddings/oleObject78.bin"/><Relationship Id="rId9" Type="http://schemas.openxmlformats.org/officeDocument/2006/relationships/image" Target="../media/image245.wmf"/></Relationships>
</file>

<file path=ppt/slides/_rels/slide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4.wmf"/><Relationship Id="rId13" Type="http://schemas.openxmlformats.org/officeDocument/2006/relationships/oleObject" Target="../embeddings/oleObject87.bin"/><Relationship Id="rId3" Type="http://schemas.openxmlformats.org/officeDocument/2006/relationships/oleObject" Target="../embeddings/oleObject82.bin"/><Relationship Id="rId7" Type="http://schemas.openxmlformats.org/officeDocument/2006/relationships/oleObject" Target="../embeddings/oleObject84.bin"/><Relationship Id="rId12" Type="http://schemas.openxmlformats.org/officeDocument/2006/relationships/image" Target="../media/image250.wmf"/><Relationship Id="rId2" Type="http://schemas.openxmlformats.org/officeDocument/2006/relationships/image" Target="../media/image24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3.wmf"/><Relationship Id="rId11" Type="http://schemas.openxmlformats.org/officeDocument/2006/relationships/oleObject" Target="../embeddings/oleObject86.bin"/><Relationship Id="rId5" Type="http://schemas.openxmlformats.org/officeDocument/2006/relationships/oleObject" Target="../embeddings/oleObject83.bin"/><Relationship Id="rId10" Type="http://schemas.openxmlformats.org/officeDocument/2006/relationships/image" Target="../media/image249.png"/><Relationship Id="rId4" Type="http://schemas.openxmlformats.org/officeDocument/2006/relationships/image" Target="../media/image248.wmf"/><Relationship Id="rId9" Type="http://schemas.openxmlformats.org/officeDocument/2006/relationships/oleObject" Target="../embeddings/oleObject85.bin"/><Relationship Id="rId14" Type="http://schemas.openxmlformats.org/officeDocument/2006/relationships/image" Target="../media/image251.wmf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3.jpeg"/><Relationship Id="rId2" Type="http://schemas.openxmlformats.org/officeDocument/2006/relationships/image" Target="../media/image25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5.jpeg"/><Relationship Id="rId4" Type="http://schemas.openxmlformats.org/officeDocument/2006/relationships/image" Target="../media/image44.png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7.png"/></Relationships>
</file>

<file path=ppt/slides/_rels/slide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9.jpeg"/><Relationship Id="rId2" Type="http://schemas.openxmlformats.org/officeDocument/2006/relationships/image" Target="../media/image2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0.jpeg"/></Relationships>
</file>

<file path=ppt/slides/_rels/slide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2.emf"/><Relationship Id="rId2" Type="http://schemas.openxmlformats.org/officeDocument/2006/relationships/image" Target="../media/image261.emf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wmf"/><Relationship Id="rId2" Type="http://schemas.openxmlformats.org/officeDocument/2006/relationships/oleObject" Target="../embeddings/oleObject88.bin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6.png"/><Relationship Id="rId2" Type="http://schemas.openxmlformats.org/officeDocument/2006/relationships/image" Target="../media/image20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64.png"/><Relationship Id="rId4" Type="http://schemas.openxmlformats.org/officeDocument/2006/relationships/image" Target="../media/image263.png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60350"/>
            <a:ext cx="7859713" cy="417513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l"/>
            <a:r>
              <a:rPr lang="de-DE" altLang="en-US" sz="2400" dirty="0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552" y="836712"/>
            <a:ext cx="8182744" cy="460747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indent="0" algn="ctr">
              <a:lnSpc>
                <a:spcPct val="150000"/>
              </a:lnSpc>
              <a:buNone/>
            </a:pPr>
            <a:r>
              <a:rPr lang="en-US" altLang="en-US" sz="4400" b="1" dirty="0">
                <a:solidFill>
                  <a:schemeClr val="accent2"/>
                </a:solidFill>
              </a:rPr>
              <a:t>Cherenkov and Transition Radiation Detectors</a:t>
            </a:r>
          </a:p>
          <a:p>
            <a:pPr marL="0" indent="0" algn="ctr">
              <a:lnSpc>
                <a:spcPct val="150000"/>
              </a:lnSpc>
              <a:buNone/>
            </a:pPr>
            <a:r>
              <a:rPr lang="en-US" altLang="en-US" sz="4000" baseline="-25000" dirty="0">
                <a:solidFill>
                  <a:schemeClr val="accent2"/>
                </a:solidFill>
              </a:rPr>
              <a:t>Christian Joram</a:t>
            </a:r>
            <a:endParaRPr lang="en-US" altLang="en-US" sz="4000" dirty="0">
              <a:solidFill>
                <a:schemeClr val="accent2"/>
              </a:solidFill>
            </a:endParaRPr>
          </a:p>
          <a:p>
            <a:pPr marL="0" indent="0" algn="ctr">
              <a:lnSpc>
                <a:spcPct val="150000"/>
              </a:lnSpc>
              <a:buNone/>
            </a:pPr>
            <a:r>
              <a:rPr lang="en-US" altLang="en-US" sz="4000" baseline="-25000" dirty="0">
                <a:solidFill>
                  <a:schemeClr val="accent2"/>
                </a:solidFill>
              </a:rPr>
              <a:t>CERN</a:t>
            </a:r>
          </a:p>
          <a:p>
            <a:pPr marL="914400" lvl="2" indent="0" algn="ctr">
              <a:lnSpc>
                <a:spcPct val="150000"/>
              </a:lnSpc>
              <a:buNone/>
            </a:pPr>
            <a:endParaRPr lang="en-US" altLang="en-US" sz="4000" baseline="-25000" dirty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50579" y="5085184"/>
            <a:ext cx="5760690" cy="122495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Acknowledgement: I make use of a lot of material provided by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Peter Krizan, JSI, Ljubljana (Cherenkov)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Christoph Rembser, CERN (Transition Radiation) </a:t>
            </a:r>
          </a:p>
          <a:p>
            <a:r>
              <a:rPr lang="en-US" dirty="0"/>
              <a:t>Thanks!   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12FD91-8412-4CAB-9DF9-9D03C1317B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1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2513"/>
    </mc:Choice>
    <mc:Fallback xmlns="">
      <p:transition spd="slow" advTm="82513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fr-FR" sz="44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3078" name="Text Box 4"/>
          <p:cNvSpPr txBox="1">
            <a:spLocks noChangeArrowheads="1"/>
          </p:cNvSpPr>
          <p:nvPr/>
        </p:nvSpPr>
        <p:spPr bwMode="auto">
          <a:xfrm>
            <a:off x="533400" y="914400"/>
            <a:ext cx="7747000" cy="52328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190500" indent="-1905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b="1" dirty="0">
                <a:solidFill>
                  <a:srgbClr val="C00000"/>
                </a:solidFill>
                <a:latin typeface="Calibri" pitchFamily="34" charset="0"/>
              </a:rPr>
              <a:t>Requirements on photodetectors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Char char=""/>
            </a:pPr>
            <a:endParaRPr lang="en-GB" altLang="fr-FR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r>
              <a:rPr lang="en-GB" altLang="fr-FR" u="sng" dirty="0">
                <a:solidFill>
                  <a:srgbClr val="FF0000"/>
                </a:solidFill>
                <a:latin typeface="Calibri" pitchFamily="34" charset="0"/>
              </a:rPr>
              <a:t>High sensitivity</a:t>
            </a:r>
            <a:r>
              <a:rPr lang="en-GB" altLang="fr-FR" dirty="0">
                <a:latin typeface="Calibri" pitchFamily="34" charset="0"/>
              </a:rPr>
              <a:t>, usually expressed as: </a:t>
            </a:r>
            <a:r>
              <a:rPr lang="en-GB" altLang="fr-FR" u="sng" dirty="0">
                <a:solidFill>
                  <a:srgbClr val="FF0000"/>
                </a:solidFill>
                <a:latin typeface="Calibri" pitchFamily="34" charset="0"/>
              </a:rPr>
              <a:t>quantum efficiency</a:t>
            </a:r>
            <a:r>
              <a:rPr lang="en-GB" altLang="fr-FR" dirty="0">
                <a:latin typeface="Calibri" pitchFamily="34" charset="0"/>
              </a:rPr>
              <a:t>		 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endParaRPr lang="en-GB" altLang="fr-FR" dirty="0">
              <a:solidFill>
                <a:srgbClr val="333399"/>
              </a:solidFill>
              <a:latin typeface="Calibri" pitchFamily="34" charset="0"/>
            </a:endParaRPr>
          </a:p>
          <a:p>
            <a:pPr marL="0" indent="0"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</a:pPr>
            <a:r>
              <a:rPr lang="en-GB" altLang="fr-FR" dirty="0">
                <a:solidFill>
                  <a:srgbClr val="333399"/>
                </a:solidFill>
                <a:latin typeface="Calibri" pitchFamily="34" charset="0"/>
              </a:rPr>
              <a:t>	or </a:t>
            </a:r>
            <a:r>
              <a:rPr lang="en-GB" altLang="fr-FR" u="sng" dirty="0">
                <a:solidFill>
                  <a:srgbClr val="2D2D8A"/>
                </a:solidFill>
                <a:latin typeface="Calibri" pitchFamily="34" charset="0"/>
              </a:rPr>
              <a:t>radiant sensitivity</a:t>
            </a:r>
            <a:r>
              <a:rPr lang="en-GB" altLang="fr-FR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GB" altLang="fr-FR" i="1" dirty="0">
                <a:solidFill>
                  <a:schemeClr val="tx1"/>
                </a:solidFill>
              </a:rPr>
              <a:t>S </a:t>
            </a:r>
            <a:r>
              <a:rPr lang="en-GB" altLang="fr-FR" dirty="0">
                <a:solidFill>
                  <a:srgbClr val="333399"/>
                </a:solidFill>
                <a:latin typeface="Calibri" pitchFamily="34" charset="0"/>
              </a:rPr>
              <a:t>(mA/W), with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endParaRPr lang="en-GB" altLang="fr-FR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dirty="0">
                <a:latin typeface="Calibri" pitchFamily="34" charset="0"/>
              </a:rPr>
              <a:t>		QE can be &gt;100% (for high energetic photons) !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 i="1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 i="1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r>
              <a:rPr lang="en-GB" altLang="fr-FR" u="sng" dirty="0">
                <a:solidFill>
                  <a:srgbClr val="FF0000"/>
                </a:solidFill>
                <a:latin typeface="Calibri" pitchFamily="34" charset="0"/>
              </a:rPr>
              <a:t>Good Linearity</a:t>
            </a:r>
            <a:r>
              <a:rPr lang="en-GB" altLang="fr-FR" dirty="0">
                <a:solidFill>
                  <a:srgbClr val="C00000"/>
                </a:solidFill>
                <a:latin typeface="Calibri" pitchFamily="34" charset="0"/>
              </a:rPr>
              <a:t>: </a:t>
            </a:r>
            <a:r>
              <a:rPr lang="en-GB" altLang="fr-FR" dirty="0">
                <a:latin typeface="Calibri" pitchFamily="34" charset="0"/>
              </a:rPr>
              <a:t>Output signal </a:t>
            </a:r>
            <a:r>
              <a:rPr lang="en-GB" altLang="fr-FR" dirty="0">
                <a:latin typeface="Calibri" pitchFamily="34" charset="0"/>
                <a:sym typeface="Symbol" pitchFamily="18" charset="2"/>
              </a:rPr>
              <a:t> light intensity, over a large dynamic range (critical e.g. in calorimetr</a:t>
            </a:r>
            <a:r>
              <a:rPr lang="en-GB" altLang="fr-FR" dirty="0">
                <a:latin typeface="Calibri" pitchFamily="34" charset="0"/>
              </a:rPr>
              <a:t>y (energy measurement).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endParaRPr lang="en-GB" altLang="fr-FR" sz="300" i="1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r>
              <a:rPr lang="en-US" altLang="fr-FR" u="sng" dirty="0">
                <a:solidFill>
                  <a:srgbClr val="FF0000"/>
                </a:solidFill>
                <a:latin typeface="Calibri" pitchFamily="34" charset="0"/>
              </a:rPr>
              <a:t>Fast Time </a:t>
            </a:r>
            <a:r>
              <a:rPr lang="en-US" altLang="fr-FR" u="sng" dirty="0">
                <a:solidFill>
                  <a:srgbClr val="C00000"/>
                </a:solidFill>
                <a:latin typeface="Calibri" pitchFamily="34" charset="0"/>
              </a:rPr>
              <a:t>response</a:t>
            </a:r>
            <a:r>
              <a:rPr lang="en-US" altLang="fr-FR" dirty="0">
                <a:latin typeface="Calibri" pitchFamily="34" charset="0"/>
              </a:rPr>
              <a:t>: Signal is produced instantaneously (within ns), low jitter (&lt;ns), no afterpulses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endParaRPr lang="en-US" altLang="fr-FR" sz="200" dirty="0">
              <a:latin typeface="Calibri" pitchFamily="34" charset="0"/>
            </a:endParaRP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r>
              <a:rPr lang="en-US" altLang="fr-FR" u="sng" dirty="0">
                <a:solidFill>
                  <a:srgbClr val="FF0000"/>
                </a:solidFill>
                <a:latin typeface="Calibri" pitchFamily="34" charset="0"/>
              </a:rPr>
              <a:t>Low intrinsic noise</a:t>
            </a:r>
            <a:r>
              <a:rPr lang="en-US" altLang="fr-FR" dirty="0">
                <a:latin typeface="Calibri" pitchFamily="34" charset="0"/>
              </a:rPr>
              <a:t>. A noise-free detector doesn’t exist. Thermally created photoelectrons represent the lower limit for the noise rate </a:t>
            </a:r>
            <a:r>
              <a:rPr lang="en-US" altLang="fr-FR" dirty="0">
                <a:latin typeface="Calibri" pitchFamily="34" charset="0"/>
                <a:sym typeface="Symbol" pitchFamily="18" charset="2"/>
              </a:rPr>
              <a:t></a:t>
            </a:r>
            <a:r>
              <a:rPr lang="en-US" altLang="fr-FR" b="1" dirty="0">
                <a:solidFill>
                  <a:srgbClr val="0000FF"/>
                </a:solidFill>
              </a:rPr>
              <a:t> </a:t>
            </a:r>
            <a:r>
              <a:rPr lang="en-US" altLang="fr-FR" sz="1400" dirty="0">
                <a:solidFill>
                  <a:srgbClr val="0000FF"/>
                </a:solidFill>
                <a:latin typeface="Calibri" pitchFamily="34" charset="0"/>
              </a:rPr>
              <a:t>A</a:t>
            </a:r>
            <a:r>
              <a:rPr lang="en-US" altLang="fr-FR" sz="1400" baseline="-25000" dirty="0">
                <a:solidFill>
                  <a:srgbClr val="0000FF"/>
                </a:solidFill>
                <a:latin typeface="Calibri" pitchFamily="34" charset="0"/>
              </a:rPr>
              <a:t>o</a:t>
            </a:r>
            <a:r>
              <a:rPr lang="en-US" altLang="fr-FR" sz="1400" dirty="0">
                <a:solidFill>
                  <a:srgbClr val="0000FF"/>
                </a:solidFill>
                <a:latin typeface="Calibri" pitchFamily="34" charset="0"/>
              </a:rPr>
              <a:t>T</a:t>
            </a:r>
            <a:r>
              <a:rPr lang="en-US" altLang="fr-FR" sz="1400" baseline="30000" dirty="0">
                <a:solidFill>
                  <a:srgbClr val="0000FF"/>
                </a:solidFill>
                <a:latin typeface="Calibri" pitchFamily="34" charset="0"/>
              </a:rPr>
              <a:t>2</a:t>
            </a:r>
            <a:r>
              <a:rPr lang="en-US" altLang="fr-FR" sz="1400" dirty="0">
                <a:solidFill>
                  <a:srgbClr val="0000FF"/>
                </a:solidFill>
                <a:latin typeface="Calibri" pitchFamily="34" charset="0"/>
              </a:rPr>
              <a:t>exp(-</a:t>
            </a:r>
            <a:r>
              <a:rPr lang="en-US" altLang="fr-FR" sz="1400" dirty="0" err="1">
                <a:solidFill>
                  <a:srgbClr val="0000FF"/>
                </a:solidFill>
                <a:latin typeface="Calibri" pitchFamily="34" charset="0"/>
              </a:rPr>
              <a:t>eW</a:t>
            </a:r>
            <a:r>
              <a:rPr lang="en-US" altLang="fr-FR" sz="1400" baseline="-25000" dirty="0" err="1">
                <a:solidFill>
                  <a:srgbClr val="0000FF"/>
                </a:solidFill>
                <a:latin typeface="Calibri" pitchFamily="34" charset="0"/>
              </a:rPr>
              <a:t>ph</a:t>
            </a:r>
            <a:r>
              <a:rPr lang="en-US" altLang="fr-FR" sz="1400" dirty="0">
                <a:solidFill>
                  <a:srgbClr val="0000FF"/>
                </a:solidFill>
                <a:latin typeface="Calibri" pitchFamily="34" charset="0"/>
              </a:rPr>
              <a:t> /</a:t>
            </a:r>
            <a:r>
              <a:rPr lang="en-US" altLang="fr-FR" sz="1400" dirty="0" err="1">
                <a:solidFill>
                  <a:srgbClr val="0000FF"/>
                </a:solidFill>
                <a:latin typeface="Calibri" pitchFamily="34" charset="0"/>
              </a:rPr>
              <a:t>kT</a:t>
            </a:r>
            <a:r>
              <a:rPr lang="en-US" altLang="fr-FR" sz="1400" dirty="0">
                <a:solidFill>
                  <a:srgbClr val="0000FF"/>
                </a:solidFill>
                <a:latin typeface="Calibri" pitchFamily="34" charset="0"/>
              </a:rPr>
              <a:t>). </a:t>
            </a:r>
            <a:r>
              <a:rPr lang="en-US" altLang="fr-FR" dirty="0">
                <a:latin typeface="Calibri" pitchFamily="34" charset="0"/>
              </a:rPr>
              <a:t>In many detector types, noise is dominated by other sources.</a:t>
            </a:r>
          </a:p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Tx/>
              <a:buBlip>
                <a:blip r:embed="rId3"/>
              </a:buBlip>
            </a:pPr>
            <a:r>
              <a:rPr lang="en-US" altLang="fr-FR" dirty="0">
                <a:latin typeface="Calibri" pitchFamily="34" charset="0"/>
              </a:rPr>
              <a:t>+ many more (size, fill factor, radiation hardness, cost, tolerance/immunity to B-fields…)</a:t>
            </a:r>
          </a:p>
        </p:txBody>
      </p:sp>
      <p:sp>
        <p:nvSpPr>
          <p:cNvPr id="3079" name="Text Box 45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Basics of photon detection</a:t>
            </a:r>
          </a:p>
        </p:txBody>
      </p:sp>
      <p:graphicFrame>
        <p:nvGraphicFramePr>
          <p:cNvPr id="3074" name="Object 46"/>
          <p:cNvGraphicFramePr>
            <a:graphicFrameLocks noChangeAspect="1"/>
          </p:cNvGraphicFramePr>
          <p:nvPr/>
        </p:nvGraphicFramePr>
        <p:xfrm>
          <a:off x="5656064" y="1412776"/>
          <a:ext cx="1220192" cy="65552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876300" imgH="469900" progId="Equation.3">
                  <p:embed/>
                </p:oleObj>
              </mc:Choice>
              <mc:Fallback>
                <p:oleObj name="Equation" r:id="rId4" imgW="876300" imgH="469900" progId="Equation.3">
                  <p:embed/>
                  <p:pic>
                    <p:nvPicPr>
                      <p:cNvPr id="3074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6064" y="1412776"/>
                        <a:ext cx="1220192" cy="65552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47"/>
          <p:cNvGraphicFramePr>
            <a:graphicFrameLocks noChangeAspect="1"/>
          </p:cNvGraphicFramePr>
          <p:nvPr/>
        </p:nvGraphicFramePr>
        <p:xfrm>
          <a:off x="4644008" y="2079980"/>
          <a:ext cx="2052272" cy="55693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549400" imgH="419100" progId="Equation.3">
                  <p:embed/>
                </p:oleObj>
              </mc:Choice>
              <mc:Fallback>
                <p:oleObj name="Equation" r:id="rId6" imgW="1549400" imgH="419100" progId="Equation.3">
                  <p:embed/>
                  <p:pic>
                    <p:nvPicPr>
                      <p:cNvPr id="3075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2079980"/>
                        <a:ext cx="2052272" cy="55693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080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564904"/>
            <a:ext cx="469900" cy="98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CD756AD-7D00-4A8E-89C0-808DA5EF3C9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1114015"/>
      </p:ext>
    </p:extLst>
  </p:cSld>
  <p:clrMapOvr>
    <a:masterClrMapping/>
  </p:clrMapOvr>
  <p:transition advTm="85984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1026"/>
          <p:cNvSpPr>
            <a:spLocks noChangeArrowheads="1"/>
          </p:cNvSpPr>
          <p:nvPr/>
        </p:nvSpPr>
        <p:spPr bwMode="auto">
          <a:xfrm>
            <a:off x="1930400" y="220663"/>
            <a:ext cx="57912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fr-FR" sz="4400">
              <a:solidFill>
                <a:schemeClr val="tx2"/>
              </a:solidFill>
            </a:endParaRPr>
          </a:p>
        </p:txBody>
      </p:sp>
      <p:sp>
        <p:nvSpPr>
          <p:cNvPr id="21508" name="Text Box 1064"/>
          <p:cNvSpPr txBox="1">
            <a:spLocks noChangeArrowheads="1"/>
          </p:cNvSpPr>
          <p:nvPr/>
        </p:nvSpPr>
        <p:spPr bwMode="auto">
          <a:xfrm>
            <a:off x="898599" y="249213"/>
            <a:ext cx="7489825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1800" b="1" dirty="0">
                <a:latin typeface="Calibri" pitchFamily="34" charset="0"/>
              </a:rPr>
              <a:t>Frequently used photosensitive materials / photocathodes</a:t>
            </a:r>
          </a:p>
        </p:txBody>
      </p:sp>
      <p:sp>
        <p:nvSpPr>
          <p:cNvPr id="21509" name="Line 1211"/>
          <p:cNvSpPr>
            <a:spLocks noChangeShapeType="1"/>
          </p:cNvSpPr>
          <p:nvPr/>
        </p:nvSpPr>
        <p:spPr bwMode="auto">
          <a:xfrm flipV="1">
            <a:off x="3338513" y="1858963"/>
            <a:ext cx="0" cy="144780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pPr>
              <a:buNone/>
            </a:pPr>
            <a:endParaRPr lang="fr-FR"/>
          </a:p>
        </p:txBody>
      </p:sp>
      <p:sp>
        <p:nvSpPr>
          <p:cNvPr id="21510" name="Text Box 1212"/>
          <p:cNvSpPr txBox="1">
            <a:spLocks noChangeArrowheads="1"/>
          </p:cNvSpPr>
          <p:nvPr/>
        </p:nvSpPr>
        <p:spPr bwMode="auto">
          <a:xfrm>
            <a:off x="442913" y="4449763"/>
            <a:ext cx="79216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en-US" altLang="fr-FR">
                <a:solidFill>
                  <a:schemeClr val="tx1"/>
                </a:solidFill>
              </a:rPr>
              <a:t>100                  250                 400                  550                 700                850    </a:t>
            </a:r>
            <a:r>
              <a:rPr lang="en-US" altLang="fr-FR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altLang="fr-FR">
                <a:solidFill>
                  <a:schemeClr val="tx1"/>
                </a:solidFill>
              </a:rPr>
              <a:t> [nm]</a:t>
            </a:r>
          </a:p>
        </p:txBody>
      </p:sp>
      <p:sp>
        <p:nvSpPr>
          <p:cNvPr id="21511" name="Rectangle 1213"/>
          <p:cNvSpPr>
            <a:spLocks noChangeArrowheads="1"/>
          </p:cNvSpPr>
          <p:nvPr/>
        </p:nvSpPr>
        <p:spPr bwMode="auto">
          <a:xfrm flipH="1">
            <a:off x="5014913" y="3916363"/>
            <a:ext cx="990600" cy="228600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12" name="Rectangle 1214"/>
          <p:cNvSpPr>
            <a:spLocks noChangeArrowheads="1"/>
          </p:cNvSpPr>
          <p:nvPr/>
        </p:nvSpPr>
        <p:spPr bwMode="auto">
          <a:xfrm flipH="1">
            <a:off x="4710113" y="3916363"/>
            <a:ext cx="304800" cy="228600"/>
          </a:xfrm>
          <a:prstGeom prst="rect">
            <a:avLst/>
          </a:prstGeom>
          <a:gradFill rotWithShape="0">
            <a:gsLst>
              <a:gs pos="0">
                <a:srgbClr val="FFFF99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13" name="Rectangle 1215"/>
          <p:cNvSpPr>
            <a:spLocks noChangeArrowheads="1"/>
          </p:cNvSpPr>
          <p:nvPr/>
        </p:nvSpPr>
        <p:spPr bwMode="auto">
          <a:xfrm flipH="1">
            <a:off x="4329113" y="3916363"/>
            <a:ext cx="381000" cy="228600"/>
          </a:xfrm>
          <a:prstGeom prst="rect">
            <a:avLst/>
          </a:prstGeom>
          <a:gradFill rotWithShape="0">
            <a:gsLst>
              <a:gs pos="0">
                <a:srgbClr val="33CC33"/>
              </a:gs>
              <a:gs pos="100000">
                <a:srgbClr val="FFFF99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14" name="Rectangle 1216"/>
          <p:cNvSpPr>
            <a:spLocks noChangeArrowheads="1"/>
          </p:cNvSpPr>
          <p:nvPr/>
        </p:nvSpPr>
        <p:spPr bwMode="auto">
          <a:xfrm flipH="1">
            <a:off x="3795713" y="3916363"/>
            <a:ext cx="542925" cy="228600"/>
          </a:xfrm>
          <a:prstGeom prst="rect">
            <a:avLst/>
          </a:prstGeom>
          <a:gradFill rotWithShape="0">
            <a:gsLst>
              <a:gs pos="0">
                <a:srgbClr val="0033CC"/>
              </a:gs>
              <a:gs pos="100000">
                <a:srgbClr val="33CC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15" name="Rectangle 1217"/>
          <p:cNvSpPr>
            <a:spLocks noChangeArrowheads="1"/>
          </p:cNvSpPr>
          <p:nvPr/>
        </p:nvSpPr>
        <p:spPr bwMode="auto">
          <a:xfrm>
            <a:off x="671513" y="3916363"/>
            <a:ext cx="2084387" cy="228600"/>
          </a:xfrm>
          <a:prstGeom prst="rect">
            <a:avLst/>
          </a:prstGeom>
          <a:solidFill>
            <a:srgbClr val="000066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16" name="AutoShape 1225"/>
          <p:cNvSpPr>
            <a:spLocks noChangeArrowheads="1"/>
          </p:cNvSpPr>
          <p:nvPr/>
        </p:nvSpPr>
        <p:spPr bwMode="auto">
          <a:xfrm rot="10800000">
            <a:off x="747713" y="31543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17" name="AutoShape 1227"/>
          <p:cNvSpPr>
            <a:spLocks noChangeArrowheads="1"/>
          </p:cNvSpPr>
          <p:nvPr/>
        </p:nvSpPr>
        <p:spPr bwMode="auto">
          <a:xfrm rot="10800000">
            <a:off x="1204913" y="2773363"/>
            <a:ext cx="5016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18" name="AutoShape 1229"/>
          <p:cNvSpPr>
            <a:spLocks noChangeArrowheads="1"/>
          </p:cNvSpPr>
          <p:nvPr/>
        </p:nvSpPr>
        <p:spPr bwMode="auto">
          <a:xfrm rot="10800000">
            <a:off x="5091113" y="2925763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19" name="AutoShape 1232"/>
          <p:cNvSpPr>
            <a:spLocks noChangeArrowheads="1"/>
          </p:cNvSpPr>
          <p:nvPr/>
        </p:nvSpPr>
        <p:spPr bwMode="auto">
          <a:xfrm rot="10800000">
            <a:off x="6919913" y="3263900"/>
            <a:ext cx="550862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20" name="AutoShape 1234"/>
          <p:cNvSpPr>
            <a:spLocks noChangeArrowheads="1"/>
          </p:cNvSpPr>
          <p:nvPr/>
        </p:nvSpPr>
        <p:spPr bwMode="auto">
          <a:xfrm rot="10800000">
            <a:off x="7224713" y="25447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21" name="Rectangle 1235"/>
          <p:cNvSpPr>
            <a:spLocks noChangeArrowheads="1"/>
          </p:cNvSpPr>
          <p:nvPr/>
        </p:nvSpPr>
        <p:spPr bwMode="auto">
          <a:xfrm flipH="1">
            <a:off x="27289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000066"/>
              </a:gs>
              <a:gs pos="100000">
                <a:srgbClr val="6600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22" name="Rectangle 1236"/>
          <p:cNvSpPr>
            <a:spLocks noChangeArrowheads="1"/>
          </p:cNvSpPr>
          <p:nvPr/>
        </p:nvSpPr>
        <p:spPr bwMode="auto">
          <a:xfrm flipH="1">
            <a:off x="3262313" y="3916363"/>
            <a:ext cx="541337" cy="228600"/>
          </a:xfrm>
          <a:prstGeom prst="rect">
            <a:avLst/>
          </a:prstGeom>
          <a:gradFill rotWithShape="0">
            <a:gsLst>
              <a:gs pos="0">
                <a:srgbClr val="6600CC"/>
              </a:gs>
              <a:gs pos="100000">
                <a:srgbClr val="0033CC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23" name="Text Box 1241"/>
          <p:cNvSpPr txBox="1">
            <a:spLocks noChangeArrowheads="1"/>
          </p:cNvSpPr>
          <p:nvPr/>
        </p:nvSpPr>
        <p:spPr bwMode="auto">
          <a:xfrm>
            <a:off x="442913" y="3382963"/>
            <a:ext cx="827822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dirty="0">
                <a:solidFill>
                  <a:schemeClr val="tx1"/>
                </a:solidFill>
              </a:rPr>
              <a:t>12.3                 4.9                   3.1                  2.24               1.76               1.45    E [eV]</a:t>
            </a:r>
          </a:p>
        </p:txBody>
      </p:sp>
      <p:sp>
        <p:nvSpPr>
          <p:cNvPr id="21524" name="Text Box 1244"/>
          <p:cNvSpPr txBox="1">
            <a:spLocks noChangeArrowheads="1"/>
          </p:cNvSpPr>
          <p:nvPr/>
        </p:nvSpPr>
        <p:spPr bwMode="auto">
          <a:xfrm>
            <a:off x="4252913" y="1630363"/>
            <a:ext cx="7312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3300"/>
              </a:buClr>
              <a:buSzPct val="70000"/>
              <a:buNone/>
            </a:pPr>
            <a:r>
              <a:rPr lang="sv-SE" altLang="fr-FR">
                <a:solidFill>
                  <a:srgbClr val="C00000"/>
                </a:solidFill>
                <a:latin typeface="Calibri" pitchFamily="34" charset="0"/>
              </a:rPr>
              <a:t>Visible</a:t>
            </a:r>
          </a:p>
        </p:txBody>
      </p:sp>
      <p:sp>
        <p:nvSpPr>
          <p:cNvPr id="21525" name="Text Box 1245"/>
          <p:cNvSpPr txBox="1">
            <a:spLocks noChangeArrowheads="1"/>
          </p:cNvSpPr>
          <p:nvPr/>
        </p:nvSpPr>
        <p:spPr bwMode="auto">
          <a:xfrm>
            <a:off x="1814513" y="1630363"/>
            <a:ext cx="1319212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3300"/>
              </a:buClr>
              <a:buSzPct val="70000"/>
              <a:buNone/>
            </a:pPr>
            <a:r>
              <a:rPr lang="sv-SE" altLang="fr-FR">
                <a:solidFill>
                  <a:srgbClr val="C00000"/>
                </a:solidFill>
                <a:latin typeface="Calibri" pitchFamily="34" charset="0"/>
              </a:rPr>
              <a:t>Ultra Violet (UV)</a:t>
            </a:r>
          </a:p>
        </p:txBody>
      </p:sp>
      <p:sp>
        <p:nvSpPr>
          <p:cNvPr id="21526" name="Rectangle 1250"/>
          <p:cNvSpPr>
            <a:spLocks noChangeArrowheads="1"/>
          </p:cNvSpPr>
          <p:nvPr/>
        </p:nvSpPr>
        <p:spPr bwMode="auto">
          <a:xfrm flipH="1">
            <a:off x="60055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FF6600"/>
              </a:gs>
              <a:gs pos="100000">
                <a:srgbClr val="CC00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27" name="Line 1251"/>
          <p:cNvSpPr>
            <a:spLocks noChangeShapeType="1"/>
          </p:cNvSpPr>
          <p:nvPr/>
        </p:nvSpPr>
        <p:spPr bwMode="auto">
          <a:xfrm flipV="1">
            <a:off x="6081713" y="1858963"/>
            <a:ext cx="0" cy="1447800"/>
          </a:xfrm>
          <a:prstGeom prst="line">
            <a:avLst/>
          </a:prstGeom>
          <a:noFill/>
          <a:ln w="76200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pPr>
              <a:buNone/>
            </a:pPr>
            <a:endParaRPr lang="fr-FR"/>
          </a:p>
        </p:txBody>
      </p:sp>
      <p:sp>
        <p:nvSpPr>
          <p:cNvPr id="21528" name="Rectangle 1252"/>
          <p:cNvSpPr>
            <a:spLocks noChangeArrowheads="1"/>
          </p:cNvSpPr>
          <p:nvPr/>
        </p:nvSpPr>
        <p:spPr bwMode="auto">
          <a:xfrm>
            <a:off x="6619875" y="2709863"/>
            <a:ext cx="897682" cy="4924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Multialkali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NaKCsSb</a:t>
            </a:r>
            <a:endParaRPr lang="en-GB" altLang="fr-FR">
              <a:solidFill>
                <a:schemeClr val="tx1"/>
              </a:solidFill>
            </a:endParaRPr>
          </a:p>
        </p:txBody>
      </p:sp>
      <p:sp>
        <p:nvSpPr>
          <p:cNvPr id="21529" name="Rectangle 1253"/>
          <p:cNvSpPr>
            <a:spLocks noChangeArrowheads="1"/>
          </p:cNvSpPr>
          <p:nvPr/>
        </p:nvSpPr>
        <p:spPr bwMode="auto">
          <a:xfrm>
            <a:off x="4976813" y="2344738"/>
            <a:ext cx="711733" cy="4924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Bialkali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K</a:t>
            </a:r>
            <a:r>
              <a:rPr lang="en-US" altLang="fr-FR" baseline="-25000">
                <a:solidFill>
                  <a:schemeClr val="tx1"/>
                </a:solidFill>
              </a:rPr>
              <a:t>2</a:t>
            </a:r>
            <a:r>
              <a:rPr lang="en-US" altLang="fr-FR">
                <a:solidFill>
                  <a:schemeClr val="tx1"/>
                </a:solidFill>
              </a:rPr>
              <a:t>CsSb</a:t>
            </a:r>
            <a:endParaRPr lang="en-GB" altLang="fr-FR">
              <a:solidFill>
                <a:schemeClr val="tx1"/>
              </a:solidFill>
            </a:endParaRPr>
          </a:p>
        </p:txBody>
      </p:sp>
      <p:sp>
        <p:nvSpPr>
          <p:cNvPr id="21530" name="Rectangle 1254"/>
          <p:cNvSpPr>
            <a:spLocks noChangeArrowheads="1"/>
          </p:cNvSpPr>
          <p:nvPr/>
        </p:nvSpPr>
        <p:spPr bwMode="auto">
          <a:xfrm>
            <a:off x="7377113" y="2239963"/>
            <a:ext cx="512961" cy="24622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GaAs</a:t>
            </a:r>
            <a:endParaRPr lang="en-GB" altLang="fr-FR">
              <a:solidFill>
                <a:schemeClr val="tx1"/>
              </a:solidFill>
            </a:endParaRPr>
          </a:p>
        </p:txBody>
      </p:sp>
      <p:sp>
        <p:nvSpPr>
          <p:cNvPr id="21531" name="Rectangle 1255"/>
          <p:cNvSpPr>
            <a:spLocks noChangeArrowheads="1"/>
          </p:cNvSpPr>
          <p:nvPr/>
        </p:nvSpPr>
        <p:spPr bwMode="auto">
          <a:xfrm>
            <a:off x="214313" y="3078163"/>
            <a:ext cx="397545" cy="246221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TEA</a:t>
            </a:r>
            <a:endParaRPr lang="en-GB" altLang="fr-FR">
              <a:solidFill>
                <a:schemeClr val="tx1"/>
              </a:solidFill>
            </a:endParaRPr>
          </a:p>
        </p:txBody>
      </p:sp>
      <p:sp>
        <p:nvSpPr>
          <p:cNvPr id="21532" name="Rectangle 1256"/>
          <p:cNvSpPr>
            <a:spLocks noChangeArrowheads="1"/>
          </p:cNvSpPr>
          <p:nvPr/>
        </p:nvSpPr>
        <p:spPr bwMode="auto">
          <a:xfrm>
            <a:off x="1190625" y="2273300"/>
            <a:ext cx="627063" cy="49371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TMAE,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CsI</a:t>
            </a:r>
            <a:endParaRPr lang="en-GB" altLang="fr-FR">
              <a:solidFill>
                <a:schemeClr val="tx1"/>
              </a:solidFill>
            </a:endParaRPr>
          </a:p>
        </p:txBody>
      </p:sp>
      <p:sp>
        <p:nvSpPr>
          <p:cNvPr id="21533" name="Text Box 1257"/>
          <p:cNvSpPr txBox="1">
            <a:spLocks noChangeArrowheads="1"/>
          </p:cNvSpPr>
          <p:nvPr/>
        </p:nvSpPr>
        <p:spPr bwMode="auto">
          <a:xfrm>
            <a:off x="6386513" y="1630363"/>
            <a:ext cx="1219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CC3300"/>
              </a:buClr>
              <a:buSzPct val="70000"/>
              <a:buNone/>
            </a:pPr>
            <a:r>
              <a:rPr lang="sv-SE" altLang="fr-FR">
                <a:solidFill>
                  <a:srgbClr val="C00000"/>
                </a:solidFill>
                <a:latin typeface="Calibri" pitchFamily="34" charset="0"/>
              </a:rPr>
              <a:t>Infra Red</a:t>
            </a:r>
            <a:br>
              <a:rPr lang="sv-SE" altLang="fr-FR">
                <a:solidFill>
                  <a:srgbClr val="C00000"/>
                </a:solidFill>
                <a:latin typeface="Calibri" pitchFamily="34" charset="0"/>
              </a:rPr>
            </a:br>
            <a:r>
              <a:rPr lang="sv-SE" altLang="fr-FR">
                <a:solidFill>
                  <a:srgbClr val="C00000"/>
                </a:solidFill>
                <a:latin typeface="Calibri" pitchFamily="34" charset="0"/>
              </a:rPr>
              <a:t>(IR)</a:t>
            </a:r>
          </a:p>
        </p:txBody>
      </p:sp>
      <p:sp>
        <p:nvSpPr>
          <p:cNvPr id="21534" name="Rectangle 1258"/>
          <p:cNvSpPr>
            <a:spLocks noChangeArrowheads="1"/>
          </p:cNvSpPr>
          <p:nvPr/>
        </p:nvSpPr>
        <p:spPr bwMode="auto">
          <a:xfrm flipH="1">
            <a:off x="6996113" y="3916363"/>
            <a:ext cx="990600" cy="228600"/>
          </a:xfrm>
          <a:prstGeom prst="rect">
            <a:avLst/>
          </a:prstGeom>
          <a:gradFill rotWithShape="0">
            <a:gsLst>
              <a:gs pos="0">
                <a:srgbClr val="CC0000"/>
              </a:gs>
              <a:gs pos="100000">
                <a:srgbClr val="660033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</a:pPr>
            <a:endParaRPr lang="en-GB" altLang="fr-FR" sz="1800">
              <a:solidFill>
                <a:srgbClr val="0000FF"/>
              </a:solidFill>
            </a:endParaRPr>
          </a:p>
        </p:txBody>
      </p:sp>
      <p:grpSp>
        <p:nvGrpSpPr>
          <p:cNvPr id="21535" name="Group 1261"/>
          <p:cNvGrpSpPr>
            <a:grpSpLocks/>
          </p:cNvGrpSpPr>
          <p:nvPr/>
        </p:nvGrpSpPr>
        <p:grpSpPr bwMode="auto">
          <a:xfrm>
            <a:off x="671513" y="4221163"/>
            <a:ext cx="7315200" cy="152400"/>
            <a:chOff x="528" y="3600"/>
            <a:chExt cx="4608" cy="96"/>
          </a:xfrm>
        </p:grpSpPr>
        <p:sp>
          <p:nvSpPr>
            <p:cNvPr id="21562" name="Line 1218"/>
            <p:cNvSpPr>
              <a:spLocks noChangeShapeType="1"/>
            </p:cNvSpPr>
            <p:nvPr/>
          </p:nvSpPr>
          <p:spPr bwMode="auto">
            <a:xfrm>
              <a:off x="528" y="3648"/>
              <a:ext cx="460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 type="none" w="sm" len="sm"/>
              <a:tailEnd type="triangle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3" name="Line 1220"/>
            <p:cNvSpPr>
              <a:spLocks noChangeShapeType="1"/>
            </p:cNvSpPr>
            <p:nvPr/>
          </p:nvSpPr>
          <p:spPr bwMode="auto">
            <a:xfrm>
              <a:off x="2208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4" name="Line 1221"/>
            <p:cNvSpPr>
              <a:spLocks noChangeShapeType="1"/>
            </p:cNvSpPr>
            <p:nvPr/>
          </p:nvSpPr>
          <p:spPr bwMode="auto">
            <a:xfrm flipH="1">
              <a:off x="388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5" name="Line 1222"/>
            <p:cNvSpPr>
              <a:spLocks noChangeShapeType="1"/>
            </p:cNvSpPr>
            <p:nvPr/>
          </p:nvSpPr>
          <p:spPr bwMode="auto">
            <a:xfrm>
              <a:off x="1392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6" name="Line 1223"/>
            <p:cNvSpPr>
              <a:spLocks noChangeShapeType="1"/>
            </p:cNvSpPr>
            <p:nvPr/>
          </p:nvSpPr>
          <p:spPr bwMode="auto">
            <a:xfrm>
              <a:off x="528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7" name="Line 1224"/>
            <p:cNvSpPr>
              <a:spLocks noChangeShapeType="1"/>
            </p:cNvSpPr>
            <p:nvPr/>
          </p:nvSpPr>
          <p:spPr bwMode="auto">
            <a:xfrm>
              <a:off x="3072" y="3600"/>
              <a:ext cx="1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21568" name="Line 1259"/>
            <p:cNvSpPr>
              <a:spLocks noChangeShapeType="1"/>
            </p:cNvSpPr>
            <p:nvPr/>
          </p:nvSpPr>
          <p:spPr bwMode="auto">
            <a:xfrm flipH="1">
              <a:off x="4704" y="3600"/>
              <a:ext cx="0" cy="9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21555" name="Line 1263"/>
          <p:cNvSpPr>
            <a:spLocks noChangeShapeType="1"/>
          </p:cNvSpPr>
          <p:nvPr/>
        </p:nvSpPr>
        <p:spPr bwMode="auto">
          <a:xfrm>
            <a:off x="323528" y="3763963"/>
            <a:ext cx="766318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med" len="lg"/>
            <a:tailEnd type="none" w="med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56" name="Line 1264"/>
          <p:cNvSpPr>
            <a:spLocks noChangeShapeType="1"/>
          </p:cNvSpPr>
          <p:nvPr/>
        </p:nvSpPr>
        <p:spPr bwMode="auto">
          <a:xfrm>
            <a:off x="3338513" y="3687763"/>
            <a:ext cx="158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57" name="Line 1265"/>
          <p:cNvSpPr>
            <a:spLocks noChangeShapeType="1"/>
          </p:cNvSpPr>
          <p:nvPr/>
        </p:nvSpPr>
        <p:spPr bwMode="auto">
          <a:xfrm flipH="1">
            <a:off x="6005513" y="3687763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58" name="Line 1266"/>
          <p:cNvSpPr>
            <a:spLocks noChangeShapeType="1"/>
          </p:cNvSpPr>
          <p:nvPr/>
        </p:nvSpPr>
        <p:spPr bwMode="auto">
          <a:xfrm>
            <a:off x="2043113" y="3687763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59" name="Line 1267"/>
          <p:cNvSpPr>
            <a:spLocks noChangeShapeType="1"/>
          </p:cNvSpPr>
          <p:nvPr/>
        </p:nvSpPr>
        <p:spPr bwMode="auto">
          <a:xfrm>
            <a:off x="671513" y="3687763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60" name="Line 1268"/>
          <p:cNvSpPr>
            <a:spLocks noChangeShapeType="1"/>
          </p:cNvSpPr>
          <p:nvPr/>
        </p:nvSpPr>
        <p:spPr bwMode="auto">
          <a:xfrm>
            <a:off x="4710113" y="3687763"/>
            <a:ext cx="1588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61" name="Line 1269"/>
          <p:cNvSpPr>
            <a:spLocks noChangeShapeType="1"/>
          </p:cNvSpPr>
          <p:nvPr/>
        </p:nvSpPr>
        <p:spPr bwMode="auto">
          <a:xfrm flipH="1">
            <a:off x="7300913" y="3687763"/>
            <a:ext cx="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37" name="TextBox 48"/>
          <p:cNvSpPr txBox="1">
            <a:spLocks noChangeArrowheads="1"/>
          </p:cNvSpPr>
          <p:nvPr/>
        </p:nvSpPr>
        <p:spPr bwMode="auto">
          <a:xfrm>
            <a:off x="6011863" y="4797425"/>
            <a:ext cx="1911101" cy="584775"/>
          </a:xfrm>
          <a:prstGeom prst="rect">
            <a:avLst/>
          </a:prstGeom>
          <a:solidFill>
            <a:srgbClr val="FFFF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Remember : 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E[</a:t>
            </a:r>
            <a:r>
              <a:rPr lang="en-US" altLang="fr-FR" dirty="0" err="1">
                <a:solidFill>
                  <a:srgbClr val="2D2D8A"/>
                </a:solidFill>
                <a:latin typeface="Calibri" pitchFamily="34" charset="0"/>
              </a:rPr>
              <a:t>eV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] 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sym typeface="Symbol" pitchFamily="18" charset="2"/>
              </a:rPr>
              <a:t> 1239/</a:t>
            </a:r>
            <a:r>
              <a:rPr lang="en-US" altLang="fr-FR" dirty="0">
                <a:solidFill>
                  <a:srgbClr val="2D2D8A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sym typeface="Symbol" pitchFamily="18" charset="2"/>
              </a:rPr>
              <a:t>[nm]</a:t>
            </a:r>
            <a:endParaRPr lang="en-US" altLang="fr-FR" dirty="0">
              <a:solidFill>
                <a:srgbClr val="2D2D8A"/>
              </a:solidFill>
              <a:latin typeface="Calibri" pitchFamily="34" charset="0"/>
            </a:endParaRPr>
          </a:p>
        </p:txBody>
      </p:sp>
      <p:sp>
        <p:nvSpPr>
          <p:cNvPr id="21538" name="Text Box 17"/>
          <p:cNvSpPr txBox="1">
            <a:spLocks noChangeArrowheads="1"/>
          </p:cNvSpPr>
          <p:nvPr/>
        </p:nvSpPr>
        <p:spPr bwMode="auto">
          <a:xfrm rot="-5400000">
            <a:off x="177033" y="4991994"/>
            <a:ext cx="16557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 sz="1400" dirty="0" err="1">
                <a:solidFill>
                  <a:srgbClr val="2D2D8A"/>
                </a:solidFill>
                <a:latin typeface="Calibri" pitchFamily="34" charset="0"/>
              </a:rPr>
              <a:t>NaF</a:t>
            </a:r>
            <a:r>
              <a:rPr lang="en-US" altLang="fr-FR" sz="1400" dirty="0">
                <a:solidFill>
                  <a:srgbClr val="2D2D8A"/>
                </a:solidFill>
                <a:latin typeface="Calibri" pitchFamily="34" charset="0"/>
              </a:rPr>
              <a:t>, MgF</a:t>
            </a:r>
            <a:r>
              <a:rPr lang="en-US" altLang="fr-FR" sz="1400" baseline="-25000" dirty="0">
                <a:solidFill>
                  <a:srgbClr val="2D2D8A"/>
                </a:solidFill>
                <a:latin typeface="Calibri" pitchFamily="34" charset="0"/>
              </a:rPr>
              <a:t>2</a:t>
            </a:r>
            <a:r>
              <a:rPr lang="en-US" altLang="fr-FR" sz="1400" dirty="0">
                <a:solidFill>
                  <a:srgbClr val="2D2D8A"/>
                </a:solidFill>
                <a:latin typeface="Calibri" pitchFamily="34" charset="0"/>
              </a:rPr>
              <a:t>, </a:t>
            </a:r>
            <a:r>
              <a:rPr lang="en-US" altLang="fr-FR" sz="1400" dirty="0" err="1">
                <a:solidFill>
                  <a:srgbClr val="2D2D8A"/>
                </a:solidFill>
                <a:latin typeface="Calibri" pitchFamily="34" charset="0"/>
              </a:rPr>
              <a:t>LiF</a:t>
            </a:r>
            <a:r>
              <a:rPr lang="en-US" altLang="fr-FR" sz="1400" dirty="0">
                <a:solidFill>
                  <a:srgbClr val="2D2D8A"/>
                </a:solidFill>
                <a:latin typeface="Calibri" pitchFamily="34" charset="0"/>
              </a:rPr>
              <a:t>, CaF</a:t>
            </a:r>
            <a:r>
              <a:rPr lang="en-US" altLang="fr-FR" sz="1400" baseline="-25000" dirty="0">
                <a:solidFill>
                  <a:srgbClr val="2D2D8A"/>
                </a:solidFill>
                <a:latin typeface="Calibri" pitchFamily="34" charset="0"/>
              </a:rPr>
              <a:t>2</a:t>
            </a:r>
            <a:endParaRPr lang="en-US" altLang="fr-FR" sz="1400" dirty="0">
              <a:solidFill>
                <a:srgbClr val="2D2D8A"/>
              </a:solidFill>
              <a:latin typeface="Calibri" pitchFamily="34" charset="0"/>
            </a:endParaRPr>
          </a:p>
        </p:txBody>
      </p:sp>
      <p:sp>
        <p:nvSpPr>
          <p:cNvPr id="21539" name="AutoShape 1234"/>
          <p:cNvSpPr>
            <a:spLocks noChangeArrowheads="1"/>
          </p:cNvSpPr>
          <p:nvPr/>
        </p:nvSpPr>
        <p:spPr bwMode="auto">
          <a:xfrm rot="10800000">
            <a:off x="8424863" y="2049463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>
              <a:buNone/>
            </a:pPr>
            <a:endParaRPr lang="fr-FR"/>
          </a:p>
        </p:txBody>
      </p:sp>
      <p:sp>
        <p:nvSpPr>
          <p:cNvPr id="21540" name="Rectangle 1254"/>
          <p:cNvSpPr>
            <a:spLocks noChangeArrowheads="1"/>
          </p:cNvSpPr>
          <p:nvPr/>
        </p:nvSpPr>
        <p:spPr bwMode="auto">
          <a:xfrm>
            <a:off x="8056563" y="1558925"/>
            <a:ext cx="920893" cy="492443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Si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chemeClr val="tx1"/>
                </a:solidFill>
              </a:rPr>
              <a:t>(1100 nm)</a:t>
            </a:r>
            <a:endParaRPr lang="en-GB" altLang="fr-FR">
              <a:solidFill>
                <a:schemeClr val="tx1"/>
              </a:solidFill>
            </a:endParaRPr>
          </a:p>
        </p:txBody>
      </p:sp>
      <p:cxnSp>
        <p:nvCxnSpPr>
          <p:cNvPr id="21541" name="Straight Arrow Connector 62"/>
          <p:cNvCxnSpPr>
            <a:cxnSpLocks noChangeShapeType="1"/>
          </p:cNvCxnSpPr>
          <p:nvPr/>
        </p:nvCxnSpPr>
        <p:spPr bwMode="auto">
          <a:xfrm rot="5400000" flipH="1" flipV="1">
            <a:off x="2363787" y="5011738"/>
            <a:ext cx="1357313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42" name="TextBox 63"/>
          <p:cNvSpPr txBox="1">
            <a:spLocks noChangeArrowheads="1"/>
          </p:cNvSpPr>
          <p:nvPr/>
        </p:nvSpPr>
        <p:spPr bwMode="auto">
          <a:xfrm rot="-5400000">
            <a:off x="2409367" y="5003513"/>
            <a:ext cx="129631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rgbClr val="2D2D8A"/>
                </a:solidFill>
                <a:latin typeface="Calibri" pitchFamily="34" charset="0"/>
              </a:rPr>
              <a:t>normal </a:t>
            </a:r>
          </a:p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rgbClr val="2D2D8A"/>
                </a:solidFill>
                <a:latin typeface="Calibri" pitchFamily="34" charset="0"/>
              </a:rPr>
              <a:t>window glass</a:t>
            </a:r>
          </a:p>
        </p:txBody>
      </p:sp>
      <p:cxnSp>
        <p:nvCxnSpPr>
          <p:cNvPr id="21543" name="Straight Arrow Connector 64"/>
          <p:cNvCxnSpPr>
            <a:cxnSpLocks noChangeShapeType="1"/>
          </p:cNvCxnSpPr>
          <p:nvPr/>
        </p:nvCxnSpPr>
        <p:spPr bwMode="auto">
          <a:xfrm rot="5400000" flipH="1" flipV="1">
            <a:off x="1865313" y="5010150"/>
            <a:ext cx="1357312" cy="1588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" name="TextBox 65"/>
          <p:cNvSpPr txBox="1"/>
          <p:nvPr/>
        </p:nvSpPr>
        <p:spPr>
          <a:xfrm rot="16200000">
            <a:off x="1952685" y="5000724"/>
            <a:ext cx="1425455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Calibri" pitchFamily="34" charset="0"/>
              </a:rPr>
              <a:t>borosilicate glass</a:t>
            </a:r>
          </a:p>
        </p:txBody>
      </p:sp>
      <p:sp>
        <p:nvSpPr>
          <p:cNvPr id="67" name="TextBox 66"/>
          <p:cNvSpPr txBox="1"/>
          <p:nvPr/>
        </p:nvSpPr>
        <p:spPr>
          <a:xfrm rot="16200000">
            <a:off x="1407964" y="5438874"/>
            <a:ext cx="654346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Calibri" pitchFamily="34" charset="0"/>
              </a:rPr>
              <a:t>quartz</a:t>
            </a:r>
          </a:p>
        </p:txBody>
      </p:sp>
      <p:cxnSp>
        <p:nvCxnSpPr>
          <p:cNvPr id="21546" name="Straight Arrow Connector 67"/>
          <p:cNvCxnSpPr>
            <a:cxnSpLocks noChangeShapeType="1"/>
          </p:cNvCxnSpPr>
          <p:nvPr/>
        </p:nvCxnSpPr>
        <p:spPr bwMode="auto">
          <a:xfrm rot="5400000" flipH="1" flipV="1">
            <a:off x="936626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47" name="Straight Arrow Connector 68"/>
          <p:cNvCxnSpPr>
            <a:cxnSpLocks noChangeShapeType="1"/>
          </p:cNvCxnSpPr>
          <p:nvPr/>
        </p:nvCxnSpPr>
        <p:spPr bwMode="auto">
          <a:xfrm rot="5400000" flipH="1" flipV="1">
            <a:off x="222251" y="5010150"/>
            <a:ext cx="1357312" cy="1587"/>
          </a:xfrm>
          <a:prstGeom prst="straightConnector1">
            <a:avLst/>
          </a:prstGeom>
          <a:noFill/>
          <a:ln w="12700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48" name="TextBox 69"/>
          <p:cNvSpPr txBox="1">
            <a:spLocks noChangeArrowheads="1"/>
          </p:cNvSpPr>
          <p:nvPr/>
        </p:nvSpPr>
        <p:spPr bwMode="auto">
          <a:xfrm>
            <a:off x="539750" y="6092825"/>
            <a:ext cx="2989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>
                <a:solidFill>
                  <a:srgbClr val="2D2D8A"/>
                </a:solidFill>
                <a:latin typeface="Calibri" pitchFamily="34" charset="0"/>
              </a:rPr>
              <a:t>Cut-off limits of window materials</a:t>
            </a:r>
          </a:p>
        </p:txBody>
      </p:sp>
      <p:sp>
        <p:nvSpPr>
          <p:cNvPr id="21549" name="AutoShape 1234"/>
          <p:cNvSpPr>
            <a:spLocks noChangeArrowheads="1"/>
          </p:cNvSpPr>
          <p:nvPr/>
        </p:nvSpPr>
        <p:spPr bwMode="auto">
          <a:xfrm rot="10800000">
            <a:off x="1071563" y="1000125"/>
            <a:ext cx="552450" cy="152400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3300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72" name="TextBox 71"/>
          <p:cNvSpPr txBox="1"/>
          <p:nvPr/>
        </p:nvSpPr>
        <p:spPr>
          <a:xfrm>
            <a:off x="1714500" y="928688"/>
            <a:ext cx="3750001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US" dirty="0">
                <a:solidFill>
                  <a:schemeClr val="accent6"/>
                </a:solidFill>
                <a:latin typeface="Calibri" pitchFamily="34" charset="0"/>
              </a:rPr>
              <a:t>begin of arrow indicates threshold</a:t>
            </a:r>
          </a:p>
        </p:txBody>
      </p:sp>
      <p:sp>
        <p:nvSpPr>
          <p:cNvPr id="21551" name="AutoShape 62"/>
          <p:cNvSpPr>
            <a:spLocks/>
          </p:cNvSpPr>
          <p:nvPr/>
        </p:nvSpPr>
        <p:spPr bwMode="auto">
          <a:xfrm rot="5400000">
            <a:off x="2051844" y="4653756"/>
            <a:ext cx="71438" cy="2663825"/>
          </a:xfrm>
          <a:prstGeom prst="rightBrace">
            <a:avLst>
              <a:gd name="adj1" fmla="val 310739"/>
              <a:gd name="adj2" fmla="val 48509"/>
            </a:avLst>
          </a:prstGeom>
          <a:noFill/>
          <a:ln w="12700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21552" name="Text Box 63"/>
          <p:cNvSpPr txBox="1">
            <a:spLocks noChangeArrowheads="1"/>
          </p:cNvSpPr>
          <p:nvPr/>
        </p:nvSpPr>
        <p:spPr bwMode="auto">
          <a:xfrm>
            <a:off x="5219700" y="5445125"/>
            <a:ext cx="3529013" cy="107950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de-DE" altLang="fr-FR" dirty="0">
                <a:latin typeface="Calibri" pitchFamily="34" charset="0"/>
              </a:rPr>
              <a:t>Almost all photosensitive materials are very reactive (alkali metals). Operation only in vacuum or extremely clean gas.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de-DE" altLang="fr-FR" dirty="0">
                <a:latin typeface="Calibri" pitchFamily="34" charset="0"/>
              </a:rPr>
              <a:t>Exception: Silicon, CsI.</a:t>
            </a:r>
          </a:p>
        </p:txBody>
      </p:sp>
      <p:pic>
        <p:nvPicPr>
          <p:cNvPr id="21553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5300663"/>
            <a:ext cx="469900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54" name="Picture 65" descr="MCj04244660000[1]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797425"/>
            <a:ext cx="638175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5725C9-42A6-44B6-8681-46761BB19CB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67900079"/>
      </p:ext>
    </p:extLst>
  </p:cSld>
  <p:clrMapOvr>
    <a:masterClrMapping/>
  </p:clrMapOvr>
  <p:transition advTm="414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21"/>
          <p:cNvSpPr txBox="1">
            <a:spLocks noChangeArrowheads="1"/>
          </p:cNvSpPr>
          <p:nvPr/>
        </p:nvSpPr>
        <p:spPr bwMode="auto">
          <a:xfrm>
            <a:off x="152400" y="914400"/>
            <a:ext cx="3278911" cy="5402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1800" dirty="0">
                <a:solidFill>
                  <a:srgbClr val="990000"/>
                </a:solidFill>
                <a:latin typeface="Calibri" pitchFamily="34" charset="0"/>
              </a:rPr>
              <a:t>Basic principle: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GB" sz="1600" u="sng" dirty="0">
                <a:latin typeface="Calibri" pitchFamily="34" charset="0"/>
              </a:rPr>
              <a:t>Photo-emission</a:t>
            </a:r>
            <a:r>
              <a:rPr lang="en-GB" sz="1600" dirty="0">
                <a:latin typeface="Calibri" pitchFamily="34" charset="0"/>
              </a:rPr>
              <a:t> from photo-cathode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GB" sz="1600" u="sng" dirty="0">
                <a:latin typeface="Calibri" pitchFamily="34" charset="0"/>
              </a:rPr>
              <a:t>Secondary emission</a:t>
            </a:r>
            <a:r>
              <a:rPr lang="en-GB" sz="1600" dirty="0">
                <a:latin typeface="Calibri" pitchFamily="34" charset="0"/>
              </a:rPr>
              <a:t> from </a:t>
            </a:r>
            <a:r>
              <a:rPr lang="en-GB" sz="1600" i="1" dirty="0">
                <a:latin typeface="Times New Roman" pitchFamily="18" charset="0"/>
              </a:rPr>
              <a:t>N</a:t>
            </a:r>
            <a:r>
              <a:rPr lang="en-GB" sz="1600" dirty="0">
                <a:latin typeface="Calibri" pitchFamily="34" charset="0"/>
              </a:rPr>
              <a:t> dynodes:</a:t>
            </a:r>
            <a:endParaRPr lang="en-US" sz="1600" dirty="0">
              <a:latin typeface="Calibri" pitchFamily="34" charset="0"/>
            </a:endParaRPr>
          </a:p>
          <a:p>
            <a:pPr marL="174625" indent="-174625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-"/>
              <a:defRPr/>
            </a:pPr>
            <a:r>
              <a:rPr lang="en-US" sz="1600" dirty="0">
                <a:latin typeface="Calibri" pitchFamily="34" charset="0"/>
              </a:rPr>
              <a:t>dynode gain </a:t>
            </a:r>
            <a:r>
              <a:rPr lang="en-US" sz="1600" i="1" dirty="0">
                <a:latin typeface="Times New Roman" pitchFamily="18" charset="0"/>
              </a:rPr>
              <a:t>g</a:t>
            </a:r>
            <a:r>
              <a:rPr lang="en-US" sz="1600" dirty="0">
                <a:latin typeface="Calibri" pitchFamily="34" charset="0"/>
              </a:rPr>
              <a:t> </a:t>
            </a:r>
            <a:r>
              <a:rPr lang="en-US" sz="1600" dirty="0">
                <a:latin typeface="Calibri" pitchFamily="34" charset="0"/>
                <a:sym typeface="Symbol" pitchFamily="18" charset="2"/>
              </a:rPr>
              <a:t> 3-50  (function of</a:t>
            </a:r>
            <a:br>
              <a:rPr lang="en-US" sz="1600" dirty="0">
                <a:latin typeface="Calibri" pitchFamily="34" charset="0"/>
                <a:sym typeface="Symbol" pitchFamily="18" charset="2"/>
              </a:rPr>
            </a:br>
            <a:r>
              <a:rPr lang="en-US" sz="1600" dirty="0">
                <a:latin typeface="Calibri" pitchFamily="34" charset="0"/>
                <a:sym typeface="Symbol" pitchFamily="18" charset="2"/>
              </a:rPr>
              <a:t>incoming electron energy E);</a:t>
            </a:r>
            <a:endParaRPr lang="en-US" sz="1600" dirty="0">
              <a:latin typeface="Calibri" pitchFamily="34" charset="0"/>
            </a:endParaRPr>
          </a:p>
          <a:p>
            <a:pPr marL="174625" indent="-174625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-"/>
              <a:defRPr/>
            </a:pPr>
            <a:r>
              <a:rPr lang="en-US" sz="1600" dirty="0">
                <a:latin typeface="Calibri" pitchFamily="34" charset="0"/>
              </a:rPr>
              <a:t>total gain </a:t>
            </a:r>
            <a:r>
              <a:rPr lang="en-US" sz="1600" i="1" dirty="0">
                <a:latin typeface="Times New Roman" pitchFamily="18" charset="0"/>
              </a:rPr>
              <a:t>M</a:t>
            </a:r>
            <a:r>
              <a:rPr lang="en-US" sz="1600" dirty="0">
                <a:latin typeface="Calibri" pitchFamily="34" charset="0"/>
              </a:rPr>
              <a:t>:</a:t>
            </a:r>
          </a:p>
          <a:p>
            <a:pPr marL="631825" lvl="1" indent="-174625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Char char=""/>
              <a:defRPr/>
            </a:pPr>
            <a:endParaRPr lang="en-US" sz="1600" dirty="0">
              <a:latin typeface="Calibri" pitchFamily="34" charset="0"/>
            </a:endParaRPr>
          </a:p>
          <a:p>
            <a:pPr marL="631825" lvl="1" indent="-174625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Char char=""/>
              <a:defRPr/>
            </a:pPr>
            <a:endParaRPr lang="en-US" sz="1600" dirty="0">
              <a:solidFill>
                <a:srgbClr val="0000FF"/>
              </a:solidFill>
              <a:latin typeface="Calibri" pitchFamily="34" charset="0"/>
            </a:endParaRPr>
          </a:p>
          <a:p>
            <a:pPr marL="631825" lvl="1" indent="-174625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Char char=""/>
              <a:defRPr/>
            </a:pPr>
            <a:endParaRPr lang="en-US" sz="1600" dirty="0">
              <a:solidFill>
                <a:srgbClr val="0000FF"/>
              </a:solidFill>
              <a:latin typeface="Calibri" pitchFamily="34" charset="0"/>
            </a:endParaRP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US" sz="1600" dirty="0">
                <a:latin typeface="Calibri" pitchFamily="34" charset="0"/>
              </a:rPr>
              <a:t>Example:</a:t>
            </a:r>
          </a:p>
          <a:p>
            <a:pPr marL="190500" indent="-190500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Char char=""/>
              <a:defRPr/>
            </a:pPr>
            <a:r>
              <a:rPr lang="en-US" sz="1600" dirty="0">
                <a:latin typeface="Calibri" pitchFamily="34" charset="0"/>
              </a:rPr>
              <a:t>10 dynodes with </a:t>
            </a:r>
            <a:r>
              <a:rPr lang="en-US" sz="1600" i="1" dirty="0">
                <a:latin typeface="Times New Roman" pitchFamily="18" charset="0"/>
              </a:rPr>
              <a:t>g</a:t>
            </a:r>
            <a:r>
              <a:rPr lang="en-US" sz="1600" dirty="0">
                <a:latin typeface="Calibri" pitchFamily="34" charset="0"/>
              </a:rPr>
              <a:t> = 4</a:t>
            </a:r>
          </a:p>
          <a:p>
            <a:pPr marL="190500" indent="-190500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Char char=""/>
              <a:defRPr/>
            </a:pPr>
            <a:r>
              <a:rPr lang="en-US" sz="1600" i="1" dirty="0">
                <a:latin typeface="Times New Roman" pitchFamily="18" charset="0"/>
              </a:rPr>
              <a:t>M</a:t>
            </a:r>
            <a:r>
              <a:rPr lang="en-US" sz="1600" dirty="0">
                <a:latin typeface="Calibri" pitchFamily="34" charset="0"/>
              </a:rPr>
              <a:t> = 4</a:t>
            </a:r>
            <a:r>
              <a:rPr lang="en-US" sz="1600" baseline="30000" dirty="0">
                <a:latin typeface="Calibri" pitchFamily="34" charset="0"/>
              </a:rPr>
              <a:t>10 </a:t>
            </a:r>
            <a:r>
              <a:rPr lang="en-US" sz="1600" b="1" dirty="0">
                <a:latin typeface="Calibri" pitchFamily="34" charset="0"/>
                <a:sym typeface="Symbol" pitchFamily="18" charset="2"/>
              </a:rPr>
              <a:t></a:t>
            </a:r>
            <a:r>
              <a:rPr lang="en-US" sz="1600" dirty="0">
                <a:latin typeface="Calibri" pitchFamily="34" charset="0"/>
                <a:sym typeface="Symbol" pitchFamily="18" charset="2"/>
              </a:rPr>
              <a:t> 10</a:t>
            </a:r>
            <a:r>
              <a:rPr lang="en-US" sz="1600" baseline="30000" dirty="0">
                <a:latin typeface="Calibri" pitchFamily="34" charset="0"/>
                <a:sym typeface="Symbol" pitchFamily="18" charset="2"/>
              </a:rPr>
              <a:t>6</a:t>
            </a:r>
          </a:p>
          <a:p>
            <a:pPr marL="631825" lvl="1" indent="-174625"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-"/>
              <a:defRPr/>
            </a:pPr>
            <a:endParaRPr lang="en-US" sz="1600" i="1" baseline="30000" dirty="0">
              <a:latin typeface="Calibri" pitchFamily="34" charset="0"/>
              <a:sym typeface="Symbol" pitchFamily="18" charset="2"/>
            </a:endParaRP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US" sz="1600" dirty="0">
                <a:latin typeface="Calibri" pitchFamily="34" charset="0"/>
                <a:sym typeface="Symbol" pitchFamily="18" charset="2"/>
              </a:rPr>
              <a:t>Very sensitive to magnetic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US" sz="1600" dirty="0">
                <a:latin typeface="Calibri" pitchFamily="34" charset="0"/>
                <a:sym typeface="Symbol" pitchFamily="18" charset="2"/>
              </a:rPr>
              <a:t>fields, even to earth magnetic 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US" sz="1600" dirty="0">
                <a:latin typeface="Calibri" pitchFamily="34" charset="0"/>
                <a:sym typeface="Symbol" pitchFamily="18" charset="2"/>
              </a:rPr>
              <a:t>field (30-60 </a:t>
            </a:r>
            <a:r>
              <a:rPr lang="en-US" sz="1600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US" sz="1600" dirty="0" err="1">
                <a:latin typeface="Calibri" pitchFamily="34" charset="0"/>
                <a:sym typeface="Symbol" pitchFamily="18" charset="2"/>
              </a:rPr>
              <a:t>T</a:t>
            </a:r>
            <a:r>
              <a:rPr lang="en-US" sz="1600" dirty="0">
                <a:latin typeface="Calibri" pitchFamily="34" charset="0"/>
                <a:sym typeface="Symbol" pitchFamily="18" charset="2"/>
              </a:rPr>
              <a:t> = 0.3-0.6 Gauss).</a:t>
            </a:r>
          </a:p>
          <a:p>
            <a:pPr algn="l" eaLnBrk="0" hangingPunct="0">
              <a:lnSpc>
                <a:spcPct val="9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  <a:defRPr/>
            </a:pPr>
            <a:r>
              <a:rPr lang="en-US" sz="1600" dirty="0">
                <a:latin typeface="Calibri" pitchFamily="34" charset="0"/>
                <a:sym typeface="Wingdings" pitchFamily="2" charset="2"/>
              </a:rPr>
              <a:t> Shielding required (mu-metal).</a:t>
            </a:r>
            <a:endParaRPr lang="en-US" sz="1600" dirty="0">
              <a:latin typeface="Calibri" pitchFamily="34" charset="0"/>
            </a:endParaRPr>
          </a:p>
        </p:txBody>
      </p:sp>
      <p:graphicFrame>
        <p:nvGraphicFramePr>
          <p:cNvPr id="5122" name="Object 6"/>
          <p:cNvGraphicFramePr>
            <a:graphicFrameLocks noChangeAspect="1"/>
          </p:cNvGraphicFramePr>
          <p:nvPr/>
        </p:nvGraphicFramePr>
        <p:xfrm>
          <a:off x="862710" y="3046413"/>
          <a:ext cx="1143000" cy="7953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914400" imgH="635000" progId="Equation.3">
                  <p:embed/>
                </p:oleObj>
              </mc:Choice>
              <mc:Fallback>
                <p:oleObj name="Equation" r:id="rId3" imgW="914400" imgH="635000" progId="Equation.3">
                  <p:embed/>
                  <p:pic>
                    <p:nvPicPr>
                      <p:cNvPr id="51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62710" y="3046413"/>
                        <a:ext cx="1143000" cy="7953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5" name="Text Box 20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Photo-multiplier tubes (PMT’s)</a:t>
            </a: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3048000" y="3352800"/>
            <a:ext cx="174783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Clr>
                <a:schemeClr val="hlink"/>
              </a:buClr>
              <a:buSzPct val="70000"/>
            </a:pPr>
            <a:r>
              <a:rPr lang="en-GB" altLang="fr-FR" sz="1000">
                <a:solidFill>
                  <a:schemeClr val="tx1"/>
                </a:solidFill>
              </a:rPr>
              <a:t>http://micro.magnet.fsu.edu/</a:t>
            </a:r>
          </a:p>
        </p:txBody>
      </p:sp>
      <p:grpSp>
        <p:nvGrpSpPr>
          <p:cNvPr id="5127" name="Group 31"/>
          <p:cNvGrpSpPr>
            <a:grpSpLocks/>
          </p:cNvGrpSpPr>
          <p:nvPr/>
        </p:nvGrpSpPr>
        <p:grpSpPr bwMode="auto">
          <a:xfrm>
            <a:off x="3048000" y="2895600"/>
            <a:ext cx="5791200" cy="3676650"/>
            <a:chOff x="1736" y="1816"/>
            <a:chExt cx="3648" cy="2316"/>
          </a:xfrm>
        </p:grpSpPr>
        <p:pic>
          <p:nvPicPr>
            <p:cNvPr id="5132" name="Picture 25" descr="photomultiplier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36" y="1816"/>
              <a:ext cx="3648" cy="231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3" name="Text Box 12"/>
            <p:cNvSpPr txBox="1">
              <a:spLocks noChangeArrowheads="1"/>
            </p:cNvSpPr>
            <p:nvPr/>
          </p:nvSpPr>
          <p:spPr bwMode="auto">
            <a:xfrm>
              <a:off x="2072" y="3605"/>
              <a:ext cx="228" cy="1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GB" altLang="fr-FR" sz="1200" b="1">
                  <a:solidFill>
                    <a:schemeClr val="tx1"/>
                  </a:solidFill>
                </a:rPr>
                <a:t>pe</a:t>
              </a:r>
            </a:p>
          </p:txBody>
        </p:sp>
        <p:sp>
          <p:nvSpPr>
            <p:cNvPr id="5134" name="Line 27"/>
            <p:cNvSpPr>
              <a:spLocks noChangeShapeType="1"/>
            </p:cNvSpPr>
            <p:nvPr/>
          </p:nvSpPr>
          <p:spPr bwMode="auto">
            <a:xfrm flipV="1">
              <a:off x="2216" y="2789"/>
              <a:ext cx="192" cy="816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fr-FR"/>
            </a:p>
          </p:txBody>
        </p:sp>
        <p:sp>
          <p:nvSpPr>
            <p:cNvPr id="5135" name="Rectangle 29"/>
            <p:cNvSpPr>
              <a:spLocks noChangeArrowheads="1"/>
            </p:cNvSpPr>
            <p:nvPr/>
          </p:nvSpPr>
          <p:spPr bwMode="auto">
            <a:xfrm>
              <a:off x="2256" y="3936"/>
              <a:ext cx="1133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Clr>
                  <a:schemeClr val="hlink"/>
                </a:buClr>
                <a:buSzPct val="70000"/>
              </a:pPr>
              <a:r>
                <a:rPr lang="en-GB" altLang="fr-FR" sz="1000">
                  <a:solidFill>
                    <a:schemeClr val="tx1"/>
                  </a:solidFill>
                </a:rPr>
                <a:t>(http://micro.magnet.fsu.edu)</a:t>
              </a:r>
            </a:p>
          </p:txBody>
        </p:sp>
      </p:grpSp>
      <p:grpSp>
        <p:nvGrpSpPr>
          <p:cNvPr id="5128" name="Group 32"/>
          <p:cNvGrpSpPr>
            <a:grpSpLocks/>
          </p:cNvGrpSpPr>
          <p:nvPr/>
        </p:nvGrpSpPr>
        <p:grpSpPr bwMode="auto">
          <a:xfrm>
            <a:off x="4876800" y="914400"/>
            <a:ext cx="2819400" cy="2217738"/>
            <a:chOff x="2744" y="581"/>
            <a:chExt cx="1776" cy="1397"/>
          </a:xfrm>
        </p:grpSpPr>
        <p:pic>
          <p:nvPicPr>
            <p:cNvPr id="5130" name="Picture 22" descr="\\Srv1_home\DIV_PPE\TA2\LHCb\Gys\Private\Academic lectures\pmt3_Hamamatsu.jpg"/>
            <p:cNvPicPr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4" y="581"/>
              <a:ext cx="1776" cy="139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131" name="Text Box 23"/>
            <p:cNvSpPr txBox="1">
              <a:spLocks noChangeArrowheads="1"/>
            </p:cNvSpPr>
            <p:nvPr/>
          </p:nvSpPr>
          <p:spPr bwMode="auto">
            <a:xfrm>
              <a:off x="2784" y="1776"/>
              <a:ext cx="6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en-US" altLang="fr-FR" sz="1000" dirty="0">
                  <a:solidFill>
                    <a:schemeClr val="tx1"/>
                  </a:solidFill>
                </a:rPr>
                <a:t>(Hamamatsu)</a:t>
              </a:r>
            </a:p>
          </p:txBody>
        </p:sp>
      </p:grpSp>
      <p:sp>
        <p:nvSpPr>
          <p:cNvPr id="5136" name="Freeform 13"/>
          <p:cNvSpPr>
            <a:spLocks/>
          </p:cNvSpPr>
          <p:nvPr/>
        </p:nvSpPr>
        <p:spPr bwMode="auto">
          <a:xfrm rot="5400000">
            <a:off x="3679032" y="3229769"/>
            <a:ext cx="950912" cy="215900"/>
          </a:xfrm>
          <a:custGeom>
            <a:avLst/>
            <a:gdLst>
              <a:gd name="T0" fmla="*/ 0 w 1109"/>
              <a:gd name="T1" fmla="*/ 0 h 273"/>
              <a:gd name="T2" fmla="*/ 2147483647 w 1109"/>
              <a:gd name="T3" fmla="*/ 2147483647 h 273"/>
              <a:gd name="T4" fmla="*/ 0 w 1109"/>
              <a:gd name="T5" fmla="*/ 2147483647 h 273"/>
              <a:gd name="T6" fmla="*/ 2147483647 w 1109"/>
              <a:gd name="T7" fmla="*/ 2147483647 h 273"/>
              <a:gd name="T8" fmla="*/ 0 w 1109"/>
              <a:gd name="T9" fmla="*/ 2147483647 h 273"/>
              <a:gd name="T10" fmla="*/ 2147483647 w 1109"/>
              <a:gd name="T11" fmla="*/ 2147483647 h 273"/>
              <a:gd name="T12" fmla="*/ 0 w 1109"/>
              <a:gd name="T13" fmla="*/ 2147483647 h 273"/>
              <a:gd name="T14" fmla="*/ 2147483647 w 1109"/>
              <a:gd name="T15" fmla="*/ 2147483647 h 273"/>
              <a:gd name="T16" fmla="*/ 2147483647 w 1109"/>
              <a:gd name="T17" fmla="*/ 2147483647 h 27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109"/>
              <a:gd name="T28" fmla="*/ 0 h 273"/>
              <a:gd name="T29" fmla="*/ 104 w 1109"/>
              <a:gd name="T30" fmla="*/ 384 h 27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109" h="273">
                <a:moveTo>
                  <a:pt x="0" y="202"/>
                </a:moveTo>
                <a:cubicBezTo>
                  <a:pt x="53" y="101"/>
                  <a:pt x="104" y="0"/>
                  <a:pt x="146" y="4"/>
                </a:cubicBezTo>
                <a:cubicBezTo>
                  <a:pt x="188" y="8"/>
                  <a:pt x="213" y="221"/>
                  <a:pt x="254" y="224"/>
                </a:cubicBezTo>
                <a:cubicBezTo>
                  <a:pt x="297" y="228"/>
                  <a:pt x="358" y="23"/>
                  <a:pt x="400" y="27"/>
                </a:cubicBezTo>
                <a:cubicBezTo>
                  <a:pt x="442" y="30"/>
                  <a:pt x="467" y="243"/>
                  <a:pt x="509" y="247"/>
                </a:cubicBezTo>
                <a:cubicBezTo>
                  <a:pt x="551" y="251"/>
                  <a:pt x="613" y="45"/>
                  <a:pt x="654" y="49"/>
                </a:cubicBezTo>
                <a:cubicBezTo>
                  <a:pt x="697" y="53"/>
                  <a:pt x="721" y="266"/>
                  <a:pt x="763" y="270"/>
                </a:cubicBezTo>
                <a:cubicBezTo>
                  <a:pt x="805" y="273"/>
                  <a:pt x="873" y="87"/>
                  <a:pt x="908" y="72"/>
                </a:cubicBezTo>
                <a:cubicBezTo>
                  <a:pt x="943" y="57"/>
                  <a:pt x="938" y="162"/>
                  <a:pt x="971" y="180"/>
                </a:cubicBezTo>
                <a:cubicBezTo>
                  <a:pt x="1004" y="198"/>
                  <a:pt x="1080" y="180"/>
                  <a:pt x="1109" y="180"/>
                </a:cubicBezTo>
              </a:path>
            </a:pathLst>
          </a:custGeom>
          <a:noFill/>
          <a:ln w="28575">
            <a:solidFill>
              <a:schemeClr val="accent2"/>
            </a:solidFill>
            <a:round/>
            <a:headEnd/>
            <a:tailEnd type="triangle" w="med" len="med"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92075" tIns="46038" rIns="92075" bIns="46038">
            <a:spAutoFit/>
          </a:bodyPr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53F9AE-802A-474C-9170-27ECAB79651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4113195"/>
      </p:ext>
    </p:extLst>
  </p:cSld>
  <p:clrMapOvr>
    <a:masterClrMapping/>
  </p:clrMapOvr>
  <p:transition advTm="5777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7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260350"/>
            <a:ext cx="8229600" cy="433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 eaLnBrk="1" hangingPunct="1">
              <a:lnSpc>
                <a:spcPct val="110000"/>
              </a:lnSpc>
              <a:spcBef>
                <a:spcPct val="20000"/>
              </a:spcBef>
            </a:pPr>
            <a:r>
              <a:rPr lang="de-DE" altLang="fr-FR" sz="2400" b="1">
                <a:solidFill>
                  <a:schemeClr val="accent2"/>
                </a:solidFill>
                <a:latin typeface="Calibri" pitchFamily="34" charset="0"/>
              </a:rPr>
              <a:t>Latest generation of high performance photocathodes</a:t>
            </a:r>
          </a:p>
        </p:txBody>
      </p:sp>
      <p:grpSp>
        <p:nvGrpSpPr>
          <p:cNvPr id="22531" name="Group 42"/>
          <p:cNvGrpSpPr>
            <a:grpSpLocks noChangeAspect="1"/>
          </p:cNvGrpSpPr>
          <p:nvPr/>
        </p:nvGrpSpPr>
        <p:grpSpPr bwMode="auto">
          <a:xfrm>
            <a:off x="-917254" y="1284288"/>
            <a:ext cx="9737726" cy="5384800"/>
            <a:chOff x="-585" y="592"/>
            <a:chExt cx="6134" cy="3392"/>
          </a:xfrm>
        </p:grpSpPr>
        <p:sp>
          <p:nvSpPr>
            <p:cNvPr id="22545" name="AutoShape 41"/>
            <p:cNvSpPr>
              <a:spLocks noChangeAspect="1" noChangeArrowheads="1" noTextEdit="1"/>
            </p:cNvSpPr>
            <p:nvPr/>
          </p:nvSpPr>
          <p:spPr bwMode="auto">
            <a:xfrm>
              <a:off x="144" y="592"/>
              <a:ext cx="5405" cy="3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grpSp>
          <p:nvGrpSpPr>
            <p:cNvPr id="22546" name="Group 243"/>
            <p:cNvGrpSpPr>
              <a:grpSpLocks/>
            </p:cNvGrpSpPr>
            <p:nvPr/>
          </p:nvGrpSpPr>
          <p:grpSpPr bwMode="auto">
            <a:xfrm>
              <a:off x="-585" y="625"/>
              <a:ext cx="6102" cy="3328"/>
              <a:chOff x="-585" y="625"/>
              <a:chExt cx="6102" cy="3328"/>
            </a:xfrm>
          </p:grpSpPr>
          <p:sp>
            <p:nvSpPr>
              <p:cNvPr id="22574" name="Rectangle 43"/>
              <p:cNvSpPr>
                <a:spLocks noChangeArrowheads="1"/>
              </p:cNvSpPr>
              <p:nvPr/>
            </p:nvSpPr>
            <p:spPr bwMode="auto">
              <a:xfrm>
                <a:off x="177" y="625"/>
                <a:ext cx="5340" cy="332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22575" name="Rectangle 44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22576" name="Line 45"/>
              <p:cNvSpPr>
                <a:spLocks noChangeShapeType="1"/>
              </p:cNvSpPr>
              <p:nvPr/>
            </p:nvSpPr>
            <p:spPr bwMode="auto">
              <a:xfrm>
                <a:off x="818" y="299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77" name="Line 46"/>
              <p:cNvSpPr>
                <a:spLocks noChangeShapeType="1"/>
              </p:cNvSpPr>
              <p:nvPr/>
            </p:nvSpPr>
            <p:spPr bwMode="auto">
              <a:xfrm>
                <a:off x="818" y="251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78" name="Line 47"/>
              <p:cNvSpPr>
                <a:spLocks noChangeShapeType="1"/>
              </p:cNvSpPr>
              <p:nvPr/>
            </p:nvSpPr>
            <p:spPr bwMode="auto">
              <a:xfrm>
                <a:off x="818" y="2028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79" name="Line 48"/>
              <p:cNvSpPr>
                <a:spLocks noChangeShapeType="1"/>
              </p:cNvSpPr>
              <p:nvPr/>
            </p:nvSpPr>
            <p:spPr bwMode="auto">
              <a:xfrm>
                <a:off x="818" y="1543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0" name="Line 49"/>
              <p:cNvSpPr>
                <a:spLocks noChangeShapeType="1"/>
              </p:cNvSpPr>
              <p:nvPr/>
            </p:nvSpPr>
            <p:spPr bwMode="auto">
              <a:xfrm>
                <a:off x="818" y="1057"/>
                <a:ext cx="4523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1" name="Line 50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2" name="Line 51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3" name="Line 52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4" name="Line 53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5" name="Line 54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4523" cy="0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6" name="Line 55"/>
              <p:cNvSpPr>
                <a:spLocks noChangeShapeType="1"/>
              </p:cNvSpPr>
              <p:nvPr/>
            </p:nvSpPr>
            <p:spPr bwMode="auto">
              <a:xfrm>
                <a:off x="172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7" name="Line 56"/>
              <p:cNvSpPr>
                <a:spLocks noChangeShapeType="1"/>
              </p:cNvSpPr>
              <p:nvPr/>
            </p:nvSpPr>
            <p:spPr bwMode="auto">
              <a:xfrm>
                <a:off x="2627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8" name="Line 57"/>
              <p:cNvSpPr>
                <a:spLocks noChangeShapeType="1"/>
              </p:cNvSpPr>
              <p:nvPr/>
            </p:nvSpPr>
            <p:spPr bwMode="auto">
              <a:xfrm>
                <a:off x="3532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89" name="Line 58"/>
              <p:cNvSpPr>
                <a:spLocks noChangeShapeType="1"/>
              </p:cNvSpPr>
              <p:nvPr/>
            </p:nvSpPr>
            <p:spPr bwMode="auto">
              <a:xfrm>
                <a:off x="4436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0" name="Line 59"/>
              <p:cNvSpPr>
                <a:spLocks noChangeShapeType="1"/>
              </p:cNvSpPr>
              <p:nvPr/>
            </p:nvSpPr>
            <p:spPr bwMode="auto">
              <a:xfrm>
                <a:off x="5341" y="815"/>
                <a:ext cx="0" cy="24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1" name="Rectangle 60"/>
              <p:cNvSpPr>
                <a:spLocks noChangeArrowheads="1"/>
              </p:cNvSpPr>
              <p:nvPr/>
            </p:nvSpPr>
            <p:spPr bwMode="auto">
              <a:xfrm>
                <a:off x="818" y="815"/>
                <a:ext cx="4523" cy="2426"/>
              </a:xfrm>
              <a:prstGeom prst="rect">
                <a:avLst/>
              </a:prstGeom>
              <a:noFill/>
              <a:ln w="25400">
                <a:solidFill>
                  <a:srgbClr val="000000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22592" name="Line 61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0" cy="242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3" name="Line 62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4" name="Line 63"/>
              <p:cNvSpPr>
                <a:spLocks noChangeShapeType="1"/>
              </p:cNvSpPr>
              <p:nvPr/>
            </p:nvSpPr>
            <p:spPr bwMode="auto">
              <a:xfrm>
                <a:off x="818" y="275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5" name="Line 64"/>
              <p:cNvSpPr>
                <a:spLocks noChangeShapeType="1"/>
              </p:cNvSpPr>
              <p:nvPr/>
            </p:nvSpPr>
            <p:spPr bwMode="auto">
              <a:xfrm>
                <a:off x="818" y="227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6" name="Line 65"/>
              <p:cNvSpPr>
                <a:spLocks noChangeShapeType="1"/>
              </p:cNvSpPr>
              <p:nvPr/>
            </p:nvSpPr>
            <p:spPr bwMode="auto">
              <a:xfrm>
                <a:off x="818" y="178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7" name="Line 66"/>
              <p:cNvSpPr>
                <a:spLocks noChangeShapeType="1"/>
              </p:cNvSpPr>
              <p:nvPr/>
            </p:nvSpPr>
            <p:spPr bwMode="auto">
              <a:xfrm>
                <a:off x="818" y="1300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8" name="Line 67"/>
              <p:cNvSpPr>
                <a:spLocks noChangeShapeType="1"/>
              </p:cNvSpPr>
              <p:nvPr/>
            </p:nvSpPr>
            <p:spPr bwMode="auto">
              <a:xfrm>
                <a:off x="818" y="815"/>
                <a:ext cx="6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599" name="Line 68"/>
              <p:cNvSpPr>
                <a:spLocks noChangeShapeType="1"/>
              </p:cNvSpPr>
              <p:nvPr/>
            </p:nvSpPr>
            <p:spPr bwMode="auto">
              <a:xfrm>
                <a:off x="818" y="3241"/>
                <a:ext cx="4523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0" name="Line 69"/>
              <p:cNvSpPr>
                <a:spLocks noChangeShapeType="1"/>
              </p:cNvSpPr>
              <p:nvPr/>
            </p:nvSpPr>
            <p:spPr bwMode="auto">
              <a:xfrm flipV="1">
                <a:off x="81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1" name="Line 70"/>
              <p:cNvSpPr>
                <a:spLocks noChangeShapeType="1"/>
              </p:cNvSpPr>
              <p:nvPr/>
            </p:nvSpPr>
            <p:spPr bwMode="auto">
              <a:xfrm flipV="1">
                <a:off x="9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2" name="Line 71"/>
              <p:cNvSpPr>
                <a:spLocks noChangeShapeType="1"/>
              </p:cNvSpPr>
              <p:nvPr/>
            </p:nvSpPr>
            <p:spPr bwMode="auto">
              <a:xfrm flipV="1">
                <a:off x="9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3" name="Line 72"/>
              <p:cNvSpPr>
                <a:spLocks noChangeShapeType="1"/>
              </p:cNvSpPr>
              <p:nvPr/>
            </p:nvSpPr>
            <p:spPr bwMode="auto">
              <a:xfrm flipV="1">
                <a:off x="10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4" name="Line 73"/>
              <p:cNvSpPr>
                <a:spLocks noChangeShapeType="1"/>
              </p:cNvSpPr>
              <p:nvPr/>
            </p:nvSpPr>
            <p:spPr bwMode="auto">
              <a:xfrm flipV="1">
                <a:off x="118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5" name="Line 74"/>
              <p:cNvSpPr>
                <a:spLocks noChangeShapeType="1"/>
              </p:cNvSpPr>
              <p:nvPr/>
            </p:nvSpPr>
            <p:spPr bwMode="auto">
              <a:xfrm flipV="1">
                <a:off x="12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6" name="Line 75"/>
              <p:cNvSpPr>
                <a:spLocks noChangeShapeType="1"/>
              </p:cNvSpPr>
              <p:nvPr/>
            </p:nvSpPr>
            <p:spPr bwMode="auto">
              <a:xfrm flipV="1">
                <a:off x="13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7" name="Line 76"/>
              <p:cNvSpPr>
                <a:spLocks noChangeShapeType="1"/>
              </p:cNvSpPr>
              <p:nvPr/>
            </p:nvSpPr>
            <p:spPr bwMode="auto">
              <a:xfrm flipV="1">
                <a:off x="14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8" name="Line 77"/>
              <p:cNvSpPr>
                <a:spLocks noChangeShapeType="1"/>
              </p:cNvSpPr>
              <p:nvPr/>
            </p:nvSpPr>
            <p:spPr bwMode="auto">
              <a:xfrm flipV="1">
                <a:off x="154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09" name="Line 78"/>
              <p:cNvSpPr>
                <a:spLocks noChangeShapeType="1"/>
              </p:cNvSpPr>
              <p:nvPr/>
            </p:nvSpPr>
            <p:spPr bwMode="auto">
              <a:xfrm flipV="1">
                <a:off x="163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0" name="Line 79"/>
              <p:cNvSpPr>
                <a:spLocks noChangeShapeType="1"/>
              </p:cNvSpPr>
              <p:nvPr/>
            </p:nvSpPr>
            <p:spPr bwMode="auto">
              <a:xfrm flipV="1">
                <a:off x="17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1" name="Line 80"/>
              <p:cNvSpPr>
                <a:spLocks noChangeShapeType="1"/>
              </p:cNvSpPr>
              <p:nvPr/>
            </p:nvSpPr>
            <p:spPr bwMode="auto">
              <a:xfrm flipV="1">
                <a:off x="181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2" name="Line 81"/>
              <p:cNvSpPr>
                <a:spLocks noChangeShapeType="1"/>
              </p:cNvSpPr>
              <p:nvPr/>
            </p:nvSpPr>
            <p:spPr bwMode="auto">
              <a:xfrm flipV="1">
                <a:off x="190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3" name="Line 82"/>
              <p:cNvSpPr>
                <a:spLocks noChangeShapeType="1"/>
              </p:cNvSpPr>
              <p:nvPr/>
            </p:nvSpPr>
            <p:spPr bwMode="auto">
              <a:xfrm flipV="1">
                <a:off x="19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4" name="Line 83"/>
              <p:cNvSpPr>
                <a:spLocks noChangeShapeType="1"/>
              </p:cNvSpPr>
              <p:nvPr/>
            </p:nvSpPr>
            <p:spPr bwMode="auto">
              <a:xfrm flipV="1">
                <a:off x="20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5" name="Line 84"/>
              <p:cNvSpPr>
                <a:spLocks noChangeShapeType="1"/>
              </p:cNvSpPr>
              <p:nvPr/>
            </p:nvSpPr>
            <p:spPr bwMode="auto">
              <a:xfrm flipV="1">
                <a:off x="217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6" name="Line 85"/>
              <p:cNvSpPr>
                <a:spLocks noChangeShapeType="1"/>
              </p:cNvSpPr>
              <p:nvPr/>
            </p:nvSpPr>
            <p:spPr bwMode="auto">
              <a:xfrm flipV="1">
                <a:off x="226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7" name="Line 86"/>
              <p:cNvSpPr>
                <a:spLocks noChangeShapeType="1"/>
              </p:cNvSpPr>
              <p:nvPr/>
            </p:nvSpPr>
            <p:spPr bwMode="auto">
              <a:xfrm flipV="1">
                <a:off x="23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8" name="Line 87"/>
              <p:cNvSpPr>
                <a:spLocks noChangeShapeType="1"/>
              </p:cNvSpPr>
              <p:nvPr/>
            </p:nvSpPr>
            <p:spPr bwMode="auto">
              <a:xfrm flipV="1">
                <a:off x="24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19" name="Line 88"/>
              <p:cNvSpPr>
                <a:spLocks noChangeShapeType="1"/>
              </p:cNvSpPr>
              <p:nvPr/>
            </p:nvSpPr>
            <p:spPr bwMode="auto">
              <a:xfrm flipV="1">
                <a:off x="253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0" name="Line 89"/>
              <p:cNvSpPr>
                <a:spLocks noChangeShapeType="1"/>
              </p:cNvSpPr>
              <p:nvPr/>
            </p:nvSpPr>
            <p:spPr bwMode="auto">
              <a:xfrm flipV="1">
                <a:off x="26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1" name="Line 90"/>
              <p:cNvSpPr>
                <a:spLocks noChangeShapeType="1"/>
              </p:cNvSpPr>
              <p:nvPr/>
            </p:nvSpPr>
            <p:spPr bwMode="auto">
              <a:xfrm flipV="1">
                <a:off x="27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2" name="Line 91"/>
              <p:cNvSpPr>
                <a:spLocks noChangeShapeType="1"/>
              </p:cNvSpPr>
              <p:nvPr/>
            </p:nvSpPr>
            <p:spPr bwMode="auto">
              <a:xfrm flipV="1">
                <a:off x="28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3" name="Line 92"/>
              <p:cNvSpPr>
                <a:spLocks noChangeShapeType="1"/>
              </p:cNvSpPr>
              <p:nvPr/>
            </p:nvSpPr>
            <p:spPr bwMode="auto">
              <a:xfrm flipV="1">
                <a:off x="289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4" name="Line 93"/>
              <p:cNvSpPr>
                <a:spLocks noChangeShapeType="1"/>
              </p:cNvSpPr>
              <p:nvPr/>
            </p:nvSpPr>
            <p:spPr bwMode="auto">
              <a:xfrm flipV="1">
                <a:off x="298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5" name="Line 94"/>
              <p:cNvSpPr>
                <a:spLocks noChangeShapeType="1"/>
              </p:cNvSpPr>
              <p:nvPr/>
            </p:nvSpPr>
            <p:spPr bwMode="auto">
              <a:xfrm flipV="1">
                <a:off x="30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6" name="Line 95"/>
              <p:cNvSpPr>
                <a:spLocks noChangeShapeType="1"/>
              </p:cNvSpPr>
              <p:nvPr/>
            </p:nvSpPr>
            <p:spPr bwMode="auto">
              <a:xfrm flipV="1">
                <a:off x="31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7" name="Line 96"/>
              <p:cNvSpPr>
                <a:spLocks noChangeShapeType="1"/>
              </p:cNvSpPr>
              <p:nvPr/>
            </p:nvSpPr>
            <p:spPr bwMode="auto">
              <a:xfrm flipV="1">
                <a:off x="32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8" name="Line 97"/>
              <p:cNvSpPr>
                <a:spLocks noChangeShapeType="1"/>
              </p:cNvSpPr>
              <p:nvPr/>
            </p:nvSpPr>
            <p:spPr bwMode="auto">
              <a:xfrm flipV="1">
                <a:off x="335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29" name="Line 98"/>
              <p:cNvSpPr>
                <a:spLocks noChangeShapeType="1"/>
              </p:cNvSpPr>
              <p:nvPr/>
            </p:nvSpPr>
            <p:spPr bwMode="auto">
              <a:xfrm flipV="1">
                <a:off x="34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0" name="Line 99"/>
              <p:cNvSpPr>
                <a:spLocks noChangeShapeType="1"/>
              </p:cNvSpPr>
              <p:nvPr/>
            </p:nvSpPr>
            <p:spPr bwMode="auto">
              <a:xfrm flipV="1">
                <a:off x="353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1" name="Line 100"/>
              <p:cNvSpPr>
                <a:spLocks noChangeShapeType="1"/>
              </p:cNvSpPr>
              <p:nvPr/>
            </p:nvSpPr>
            <p:spPr bwMode="auto">
              <a:xfrm flipV="1">
                <a:off x="362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2" name="Line 101"/>
              <p:cNvSpPr>
                <a:spLocks noChangeShapeType="1"/>
              </p:cNvSpPr>
              <p:nvPr/>
            </p:nvSpPr>
            <p:spPr bwMode="auto">
              <a:xfrm flipV="1">
                <a:off x="3712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3" name="Line 102"/>
              <p:cNvSpPr>
                <a:spLocks noChangeShapeType="1"/>
              </p:cNvSpPr>
              <p:nvPr/>
            </p:nvSpPr>
            <p:spPr bwMode="auto">
              <a:xfrm flipV="1">
                <a:off x="380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4" name="Line 103"/>
              <p:cNvSpPr>
                <a:spLocks noChangeShapeType="1"/>
              </p:cNvSpPr>
              <p:nvPr/>
            </p:nvSpPr>
            <p:spPr bwMode="auto">
              <a:xfrm flipV="1">
                <a:off x="3893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5" name="Line 104"/>
              <p:cNvSpPr>
                <a:spLocks noChangeShapeType="1"/>
              </p:cNvSpPr>
              <p:nvPr/>
            </p:nvSpPr>
            <p:spPr bwMode="auto">
              <a:xfrm flipV="1">
                <a:off x="398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6" name="Line 105"/>
              <p:cNvSpPr>
                <a:spLocks noChangeShapeType="1"/>
              </p:cNvSpPr>
              <p:nvPr/>
            </p:nvSpPr>
            <p:spPr bwMode="auto">
              <a:xfrm flipV="1">
                <a:off x="4074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7" name="Line 106"/>
              <p:cNvSpPr>
                <a:spLocks noChangeShapeType="1"/>
              </p:cNvSpPr>
              <p:nvPr/>
            </p:nvSpPr>
            <p:spPr bwMode="auto">
              <a:xfrm flipV="1">
                <a:off x="416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8" name="Line 107"/>
              <p:cNvSpPr>
                <a:spLocks noChangeShapeType="1"/>
              </p:cNvSpPr>
              <p:nvPr/>
            </p:nvSpPr>
            <p:spPr bwMode="auto">
              <a:xfrm flipV="1">
                <a:off x="4255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39" name="Line 108"/>
              <p:cNvSpPr>
                <a:spLocks noChangeShapeType="1"/>
              </p:cNvSpPr>
              <p:nvPr/>
            </p:nvSpPr>
            <p:spPr bwMode="auto">
              <a:xfrm flipV="1">
                <a:off x="434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0" name="Line 109"/>
              <p:cNvSpPr>
                <a:spLocks noChangeShapeType="1"/>
              </p:cNvSpPr>
              <p:nvPr/>
            </p:nvSpPr>
            <p:spPr bwMode="auto">
              <a:xfrm flipV="1">
                <a:off x="4436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1" name="Line 110"/>
              <p:cNvSpPr>
                <a:spLocks noChangeShapeType="1"/>
              </p:cNvSpPr>
              <p:nvPr/>
            </p:nvSpPr>
            <p:spPr bwMode="auto">
              <a:xfrm flipV="1">
                <a:off x="452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2" name="Line 111"/>
              <p:cNvSpPr>
                <a:spLocks noChangeShapeType="1"/>
              </p:cNvSpPr>
              <p:nvPr/>
            </p:nvSpPr>
            <p:spPr bwMode="auto">
              <a:xfrm flipV="1">
                <a:off x="4617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3" name="Line 112"/>
              <p:cNvSpPr>
                <a:spLocks noChangeShapeType="1"/>
              </p:cNvSpPr>
              <p:nvPr/>
            </p:nvSpPr>
            <p:spPr bwMode="auto">
              <a:xfrm flipV="1">
                <a:off x="470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4" name="Line 113"/>
              <p:cNvSpPr>
                <a:spLocks noChangeShapeType="1"/>
              </p:cNvSpPr>
              <p:nvPr/>
            </p:nvSpPr>
            <p:spPr bwMode="auto">
              <a:xfrm flipV="1">
                <a:off x="479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5" name="Line 114"/>
              <p:cNvSpPr>
                <a:spLocks noChangeShapeType="1"/>
              </p:cNvSpPr>
              <p:nvPr/>
            </p:nvSpPr>
            <p:spPr bwMode="auto">
              <a:xfrm flipV="1">
                <a:off x="4888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6" name="Line 115"/>
              <p:cNvSpPr>
                <a:spLocks noChangeShapeType="1"/>
              </p:cNvSpPr>
              <p:nvPr/>
            </p:nvSpPr>
            <p:spPr bwMode="auto">
              <a:xfrm flipV="1">
                <a:off x="4979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7" name="Line 116"/>
              <p:cNvSpPr>
                <a:spLocks noChangeShapeType="1"/>
              </p:cNvSpPr>
              <p:nvPr/>
            </p:nvSpPr>
            <p:spPr bwMode="auto">
              <a:xfrm flipV="1">
                <a:off x="507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8" name="Line 117"/>
              <p:cNvSpPr>
                <a:spLocks noChangeShapeType="1"/>
              </p:cNvSpPr>
              <p:nvPr/>
            </p:nvSpPr>
            <p:spPr bwMode="auto">
              <a:xfrm flipV="1">
                <a:off x="516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49" name="Line 118"/>
              <p:cNvSpPr>
                <a:spLocks noChangeShapeType="1"/>
              </p:cNvSpPr>
              <p:nvPr/>
            </p:nvSpPr>
            <p:spPr bwMode="auto">
              <a:xfrm flipV="1">
                <a:off x="5250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0" name="Line 119"/>
              <p:cNvSpPr>
                <a:spLocks noChangeShapeType="1"/>
              </p:cNvSpPr>
              <p:nvPr/>
            </p:nvSpPr>
            <p:spPr bwMode="auto">
              <a:xfrm flipV="1">
                <a:off x="5341" y="3196"/>
                <a:ext cx="0" cy="45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1" name="Line 120"/>
              <p:cNvSpPr>
                <a:spLocks noChangeShapeType="1"/>
              </p:cNvSpPr>
              <p:nvPr/>
            </p:nvSpPr>
            <p:spPr bwMode="auto">
              <a:xfrm flipV="1">
                <a:off x="818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2" name="Line 121"/>
              <p:cNvSpPr>
                <a:spLocks noChangeShapeType="1"/>
              </p:cNvSpPr>
              <p:nvPr/>
            </p:nvSpPr>
            <p:spPr bwMode="auto">
              <a:xfrm flipV="1">
                <a:off x="172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3" name="Line 122"/>
              <p:cNvSpPr>
                <a:spLocks noChangeShapeType="1"/>
              </p:cNvSpPr>
              <p:nvPr/>
            </p:nvSpPr>
            <p:spPr bwMode="auto">
              <a:xfrm flipV="1">
                <a:off x="2627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4" name="Line 123"/>
              <p:cNvSpPr>
                <a:spLocks noChangeShapeType="1"/>
              </p:cNvSpPr>
              <p:nvPr/>
            </p:nvSpPr>
            <p:spPr bwMode="auto">
              <a:xfrm flipV="1">
                <a:off x="3532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5" name="Line 124"/>
              <p:cNvSpPr>
                <a:spLocks noChangeShapeType="1"/>
              </p:cNvSpPr>
              <p:nvPr/>
            </p:nvSpPr>
            <p:spPr bwMode="auto">
              <a:xfrm flipV="1">
                <a:off x="4436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6" name="Line 125"/>
              <p:cNvSpPr>
                <a:spLocks noChangeShapeType="1"/>
              </p:cNvSpPr>
              <p:nvPr/>
            </p:nvSpPr>
            <p:spPr bwMode="auto">
              <a:xfrm flipV="1">
                <a:off x="5341" y="3180"/>
                <a:ext cx="0" cy="61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7" name="Freeform 126"/>
              <p:cNvSpPr>
                <a:spLocks/>
              </p:cNvSpPr>
              <p:nvPr/>
            </p:nvSpPr>
            <p:spPr bwMode="auto">
              <a:xfrm>
                <a:off x="1451" y="2608"/>
                <a:ext cx="91" cy="145"/>
              </a:xfrm>
              <a:custGeom>
                <a:avLst/>
                <a:gdLst>
                  <a:gd name="T0" fmla="*/ 0 w 181"/>
                  <a:gd name="T1" fmla="*/ 5 h 290"/>
                  <a:gd name="T2" fmla="*/ 2 w 181"/>
                  <a:gd name="T3" fmla="*/ 2 h 290"/>
                  <a:gd name="T4" fmla="*/ 3 w 181"/>
                  <a:gd name="T5" fmla="*/ 0 h 29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90"/>
                  <a:gd name="T11" fmla="*/ 181 w 181"/>
                  <a:gd name="T12" fmla="*/ 290 h 29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90">
                    <a:moveTo>
                      <a:pt x="0" y="290"/>
                    </a:moveTo>
                    <a:lnTo>
                      <a:pt x="90" y="14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8" name="Freeform 127"/>
              <p:cNvSpPr>
                <a:spLocks/>
              </p:cNvSpPr>
              <p:nvPr/>
            </p:nvSpPr>
            <p:spPr bwMode="auto">
              <a:xfrm>
                <a:off x="1542" y="2467"/>
                <a:ext cx="89" cy="141"/>
              </a:xfrm>
              <a:custGeom>
                <a:avLst/>
                <a:gdLst>
                  <a:gd name="T0" fmla="*/ 0 w 180"/>
                  <a:gd name="T1" fmla="*/ 4 h 282"/>
                  <a:gd name="T2" fmla="*/ 0 w 180"/>
                  <a:gd name="T3" fmla="*/ 3 h 282"/>
                  <a:gd name="T4" fmla="*/ 1 w 180"/>
                  <a:gd name="T5" fmla="*/ 2 h 282"/>
                  <a:gd name="T6" fmla="*/ 2 w 180"/>
                  <a:gd name="T7" fmla="*/ 1 h 282"/>
                  <a:gd name="T8" fmla="*/ 2 w 180"/>
                  <a:gd name="T9" fmla="*/ 1 h 282"/>
                  <a:gd name="T10" fmla="*/ 2 w 180"/>
                  <a:gd name="T11" fmla="*/ 0 h 28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82"/>
                  <a:gd name="T20" fmla="*/ 180 w 180"/>
                  <a:gd name="T21" fmla="*/ 282 h 28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82">
                    <a:moveTo>
                      <a:pt x="0" y="282"/>
                    </a:moveTo>
                    <a:lnTo>
                      <a:pt x="46" y="209"/>
                    </a:lnTo>
                    <a:lnTo>
                      <a:pt x="89" y="136"/>
                    </a:lnTo>
                    <a:lnTo>
                      <a:pt x="134" y="67"/>
                    </a:lnTo>
                    <a:lnTo>
                      <a:pt x="158" y="31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59" name="Freeform 128"/>
              <p:cNvSpPr>
                <a:spLocks/>
              </p:cNvSpPr>
              <p:nvPr/>
            </p:nvSpPr>
            <p:spPr bwMode="auto">
              <a:xfrm>
                <a:off x="1631" y="2355"/>
                <a:ext cx="91" cy="112"/>
              </a:xfrm>
              <a:custGeom>
                <a:avLst/>
                <a:gdLst>
                  <a:gd name="T0" fmla="*/ 0 w 181"/>
                  <a:gd name="T1" fmla="*/ 3 h 225"/>
                  <a:gd name="T2" fmla="*/ 1 w 181"/>
                  <a:gd name="T3" fmla="*/ 3 h 225"/>
                  <a:gd name="T4" fmla="*/ 1 w 181"/>
                  <a:gd name="T5" fmla="*/ 2 h 225"/>
                  <a:gd name="T6" fmla="*/ 2 w 181"/>
                  <a:gd name="T7" fmla="*/ 1 h 225"/>
                  <a:gd name="T8" fmla="*/ 3 w 181"/>
                  <a:gd name="T9" fmla="*/ 0 h 225"/>
                  <a:gd name="T10" fmla="*/ 3 w 181"/>
                  <a:gd name="T11" fmla="*/ 0 h 2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225"/>
                  <a:gd name="T20" fmla="*/ 181 w 181"/>
                  <a:gd name="T21" fmla="*/ 225 h 22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225">
                    <a:moveTo>
                      <a:pt x="0" y="225"/>
                    </a:moveTo>
                    <a:lnTo>
                      <a:pt x="21" y="193"/>
                    </a:lnTo>
                    <a:lnTo>
                      <a:pt x="45" y="164"/>
                    </a:lnTo>
                    <a:lnTo>
                      <a:pt x="90" y="109"/>
                    </a:lnTo>
                    <a:lnTo>
                      <a:pt x="136" y="55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0" name="Freeform 129"/>
              <p:cNvSpPr>
                <a:spLocks/>
              </p:cNvSpPr>
              <p:nvPr/>
            </p:nvSpPr>
            <p:spPr bwMode="auto">
              <a:xfrm>
                <a:off x="1722" y="2247"/>
                <a:ext cx="91" cy="108"/>
              </a:xfrm>
              <a:custGeom>
                <a:avLst/>
                <a:gdLst>
                  <a:gd name="T0" fmla="*/ 0 w 182"/>
                  <a:gd name="T1" fmla="*/ 3 h 217"/>
                  <a:gd name="T2" fmla="*/ 1 w 182"/>
                  <a:gd name="T3" fmla="*/ 2 h 217"/>
                  <a:gd name="T4" fmla="*/ 1 w 182"/>
                  <a:gd name="T5" fmla="*/ 1 h 217"/>
                  <a:gd name="T6" fmla="*/ 1 w 182"/>
                  <a:gd name="T7" fmla="*/ 1 h 217"/>
                  <a:gd name="T8" fmla="*/ 3 w 182"/>
                  <a:gd name="T9" fmla="*/ 0 h 217"/>
                  <a:gd name="T10" fmla="*/ 3 w 182"/>
                  <a:gd name="T11" fmla="*/ 0 h 217"/>
                  <a:gd name="T12" fmla="*/ 3 w 182"/>
                  <a:gd name="T13" fmla="*/ 0 h 21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17"/>
                  <a:gd name="T23" fmla="*/ 182 w 182"/>
                  <a:gd name="T24" fmla="*/ 217 h 21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17">
                    <a:moveTo>
                      <a:pt x="0" y="217"/>
                    </a:moveTo>
                    <a:lnTo>
                      <a:pt x="46" y="160"/>
                    </a:lnTo>
                    <a:lnTo>
                      <a:pt x="91" y="103"/>
                    </a:lnTo>
                    <a:lnTo>
                      <a:pt x="115" y="75"/>
                    </a:lnTo>
                    <a:lnTo>
                      <a:pt x="136" y="48"/>
                    </a:lnTo>
                    <a:lnTo>
                      <a:pt x="160" y="2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1" name="Freeform 130"/>
              <p:cNvSpPr>
                <a:spLocks/>
              </p:cNvSpPr>
              <p:nvPr/>
            </p:nvSpPr>
            <p:spPr bwMode="auto">
              <a:xfrm>
                <a:off x="1813" y="2182"/>
                <a:ext cx="91" cy="65"/>
              </a:xfrm>
              <a:custGeom>
                <a:avLst/>
                <a:gdLst>
                  <a:gd name="T0" fmla="*/ 0 w 181"/>
                  <a:gd name="T1" fmla="*/ 2 h 130"/>
                  <a:gd name="T2" fmla="*/ 1 w 181"/>
                  <a:gd name="T3" fmla="*/ 1 h 130"/>
                  <a:gd name="T4" fmla="*/ 1 w 181"/>
                  <a:gd name="T5" fmla="*/ 1 h 130"/>
                  <a:gd name="T6" fmla="*/ 2 w 181"/>
                  <a:gd name="T7" fmla="*/ 1 h 130"/>
                  <a:gd name="T8" fmla="*/ 2 w 181"/>
                  <a:gd name="T9" fmla="*/ 1 h 130"/>
                  <a:gd name="T10" fmla="*/ 3 w 181"/>
                  <a:gd name="T11" fmla="*/ 1 h 130"/>
                  <a:gd name="T12" fmla="*/ 3 w 181"/>
                  <a:gd name="T13" fmla="*/ 1 h 130"/>
                  <a:gd name="T14" fmla="*/ 3 w 181"/>
                  <a:gd name="T15" fmla="*/ 0 h 13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130"/>
                  <a:gd name="T26" fmla="*/ 181 w 181"/>
                  <a:gd name="T27" fmla="*/ 130 h 13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130">
                    <a:moveTo>
                      <a:pt x="0" y="130"/>
                    </a:moveTo>
                    <a:lnTo>
                      <a:pt x="21" y="110"/>
                    </a:lnTo>
                    <a:lnTo>
                      <a:pt x="45" y="93"/>
                    </a:lnTo>
                    <a:lnTo>
                      <a:pt x="69" y="75"/>
                    </a:lnTo>
                    <a:lnTo>
                      <a:pt x="90" y="59"/>
                    </a:lnTo>
                    <a:lnTo>
                      <a:pt x="136" y="32"/>
                    </a:lnTo>
                    <a:lnTo>
                      <a:pt x="159" y="1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2" name="Freeform 131"/>
              <p:cNvSpPr>
                <a:spLocks/>
              </p:cNvSpPr>
              <p:nvPr/>
            </p:nvSpPr>
            <p:spPr bwMode="auto">
              <a:xfrm>
                <a:off x="1904" y="2112"/>
                <a:ext cx="89" cy="70"/>
              </a:xfrm>
              <a:custGeom>
                <a:avLst/>
                <a:gdLst>
                  <a:gd name="T0" fmla="*/ 0 w 180"/>
                  <a:gd name="T1" fmla="*/ 3 h 138"/>
                  <a:gd name="T2" fmla="*/ 0 w 180"/>
                  <a:gd name="T3" fmla="*/ 2 h 138"/>
                  <a:gd name="T4" fmla="*/ 1 w 180"/>
                  <a:gd name="T5" fmla="*/ 2 h 138"/>
                  <a:gd name="T6" fmla="*/ 2 w 180"/>
                  <a:gd name="T7" fmla="*/ 1 h 138"/>
                  <a:gd name="T8" fmla="*/ 2 w 180"/>
                  <a:gd name="T9" fmla="*/ 1 h 138"/>
                  <a:gd name="T10" fmla="*/ 2 w 180"/>
                  <a:gd name="T11" fmla="*/ 0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138"/>
                  <a:gd name="T20" fmla="*/ 180 w 180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138">
                    <a:moveTo>
                      <a:pt x="0" y="138"/>
                    </a:moveTo>
                    <a:lnTo>
                      <a:pt x="46" y="103"/>
                    </a:lnTo>
                    <a:lnTo>
                      <a:pt x="89" y="67"/>
                    </a:lnTo>
                    <a:lnTo>
                      <a:pt x="134" y="32"/>
                    </a:lnTo>
                    <a:lnTo>
                      <a:pt x="158" y="1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3" name="Freeform 132"/>
              <p:cNvSpPr>
                <a:spLocks/>
              </p:cNvSpPr>
              <p:nvPr/>
            </p:nvSpPr>
            <p:spPr bwMode="auto">
              <a:xfrm>
                <a:off x="1993" y="2068"/>
                <a:ext cx="91" cy="44"/>
              </a:xfrm>
              <a:custGeom>
                <a:avLst/>
                <a:gdLst>
                  <a:gd name="T0" fmla="*/ 0 w 181"/>
                  <a:gd name="T1" fmla="*/ 1 h 89"/>
                  <a:gd name="T2" fmla="*/ 1 w 181"/>
                  <a:gd name="T3" fmla="*/ 0 h 89"/>
                  <a:gd name="T4" fmla="*/ 2 w 181"/>
                  <a:gd name="T5" fmla="*/ 0 h 89"/>
                  <a:gd name="T6" fmla="*/ 3 w 181"/>
                  <a:gd name="T7" fmla="*/ 0 h 89"/>
                  <a:gd name="T8" fmla="*/ 3 w 181"/>
                  <a:gd name="T9" fmla="*/ 0 h 8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89"/>
                  <a:gd name="T17" fmla="*/ 181 w 181"/>
                  <a:gd name="T18" fmla="*/ 89 h 8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89">
                    <a:moveTo>
                      <a:pt x="0" y="89"/>
                    </a:moveTo>
                    <a:lnTo>
                      <a:pt x="45" y="63"/>
                    </a:lnTo>
                    <a:lnTo>
                      <a:pt x="90" y="40"/>
                    </a:lnTo>
                    <a:lnTo>
                      <a:pt x="136" y="20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4" name="Freeform 133"/>
              <p:cNvSpPr>
                <a:spLocks/>
              </p:cNvSpPr>
              <p:nvPr/>
            </p:nvSpPr>
            <p:spPr bwMode="auto">
              <a:xfrm>
                <a:off x="2084" y="2032"/>
                <a:ext cx="91" cy="36"/>
              </a:xfrm>
              <a:custGeom>
                <a:avLst/>
                <a:gdLst>
                  <a:gd name="T0" fmla="*/ 0 w 182"/>
                  <a:gd name="T1" fmla="*/ 1 h 73"/>
                  <a:gd name="T2" fmla="*/ 1 w 182"/>
                  <a:gd name="T3" fmla="*/ 0 h 73"/>
                  <a:gd name="T4" fmla="*/ 1 w 182"/>
                  <a:gd name="T5" fmla="*/ 0 h 73"/>
                  <a:gd name="T6" fmla="*/ 3 w 182"/>
                  <a:gd name="T7" fmla="*/ 0 h 73"/>
                  <a:gd name="T8" fmla="*/ 3 w 182"/>
                  <a:gd name="T9" fmla="*/ 0 h 7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73"/>
                  <a:gd name="T17" fmla="*/ 182 w 182"/>
                  <a:gd name="T18" fmla="*/ 73 h 7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73">
                    <a:moveTo>
                      <a:pt x="0" y="73"/>
                    </a:moveTo>
                    <a:lnTo>
                      <a:pt x="46" y="54"/>
                    </a:lnTo>
                    <a:lnTo>
                      <a:pt x="91" y="34"/>
                    </a:lnTo>
                    <a:lnTo>
                      <a:pt x="136" y="14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5" name="Freeform 134"/>
              <p:cNvSpPr>
                <a:spLocks/>
              </p:cNvSpPr>
              <p:nvPr/>
            </p:nvSpPr>
            <p:spPr bwMode="auto">
              <a:xfrm>
                <a:off x="2175" y="2019"/>
                <a:ext cx="91" cy="13"/>
              </a:xfrm>
              <a:custGeom>
                <a:avLst/>
                <a:gdLst>
                  <a:gd name="T0" fmla="*/ 0 w 181"/>
                  <a:gd name="T1" fmla="*/ 1 h 25"/>
                  <a:gd name="T2" fmla="*/ 1 w 181"/>
                  <a:gd name="T3" fmla="*/ 1 h 25"/>
                  <a:gd name="T4" fmla="*/ 2 w 181"/>
                  <a:gd name="T5" fmla="*/ 1 h 25"/>
                  <a:gd name="T6" fmla="*/ 3 w 181"/>
                  <a:gd name="T7" fmla="*/ 1 h 25"/>
                  <a:gd name="T8" fmla="*/ 3 w 181"/>
                  <a:gd name="T9" fmla="*/ 0 h 2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5"/>
                  <a:gd name="T17" fmla="*/ 181 w 181"/>
                  <a:gd name="T18" fmla="*/ 25 h 2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5">
                    <a:moveTo>
                      <a:pt x="0" y="25"/>
                    </a:moveTo>
                    <a:lnTo>
                      <a:pt x="45" y="15"/>
                    </a:lnTo>
                    <a:lnTo>
                      <a:pt x="90" y="8"/>
                    </a:lnTo>
                    <a:lnTo>
                      <a:pt x="136" y="4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6" name="Freeform 135"/>
              <p:cNvSpPr>
                <a:spLocks/>
              </p:cNvSpPr>
              <p:nvPr/>
            </p:nvSpPr>
            <p:spPr bwMode="auto">
              <a:xfrm>
                <a:off x="2266" y="2017"/>
                <a:ext cx="89" cy="2"/>
              </a:xfrm>
              <a:custGeom>
                <a:avLst/>
                <a:gdLst>
                  <a:gd name="T0" fmla="*/ 0 w 180"/>
                  <a:gd name="T1" fmla="*/ 1 h 4"/>
                  <a:gd name="T2" fmla="*/ 0 w 180"/>
                  <a:gd name="T3" fmla="*/ 1 h 4"/>
                  <a:gd name="T4" fmla="*/ 1 w 180"/>
                  <a:gd name="T5" fmla="*/ 0 h 4"/>
                  <a:gd name="T6" fmla="*/ 2 w 180"/>
                  <a:gd name="T7" fmla="*/ 0 h 4"/>
                  <a:gd name="T8" fmla="*/ 2 w 180"/>
                  <a:gd name="T9" fmla="*/ 0 h 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"/>
                  <a:gd name="T17" fmla="*/ 180 w 180"/>
                  <a:gd name="T18" fmla="*/ 4 h 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">
                    <a:moveTo>
                      <a:pt x="0" y="4"/>
                    </a:moveTo>
                    <a:lnTo>
                      <a:pt x="45" y="2"/>
                    </a:lnTo>
                    <a:lnTo>
                      <a:pt x="89" y="0"/>
                    </a:lnTo>
                    <a:lnTo>
                      <a:pt x="134" y="0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7" name="Freeform 136"/>
              <p:cNvSpPr>
                <a:spLocks/>
              </p:cNvSpPr>
              <p:nvPr/>
            </p:nvSpPr>
            <p:spPr bwMode="auto">
              <a:xfrm>
                <a:off x="2355" y="2014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2 w 181"/>
                  <a:gd name="T3" fmla="*/ 1 h 6"/>
                  <a:gd name="T4" fmla="*/ 3 w 181"/>
                  <a:gd name="T5" fmla="*/ 1 h 6"/>
                  <a:gd name="T6" fmla="*/ 3 w 181"/>
                  <a:gd name="T7" fmla="*/ 0 h 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"/>
                  <a:gd name="T14" fmla="*/ 181 w 181"/>
                  <a:gd name="T15" fmla="*/ 6 h 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">
                    <a:moveTo>
                      <a:pt x="0" y="6"/>
                    </a:moveTo>
                    <a:lnTo>
                      <a:pt x="90" y="4"/>
                    </a:lnTo>
                    <a:lnTo>
                      <a:pt x="136" y="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8" name="Freeform 137"/>
              <p:cNvSpPr>
                <a:spLocks/>
              </p:cNvSpPr>
              <p:nvPr/>
            </p:nvSpPr>
            <p:spPr bwMode="auto">
              <a:xfrm>
                <a:off x="2446" y="2001"/>
                <a:ext cx="91" cy="13"/>
              </a:xfrm>
              <a:custGeom>
                <a:avLst/>
                <a:gdLst>
                  <a:gd name="T0" fmla="*/ 0 w 182"/>
                  <a:gd name="T1" fmla="*/ 1 h 26"/>
                  <a:gd name="T2" fmla="*/ 1 w 182"/>
                  <a:gd name="T3" fmla="*/ 1 h 26"/>
                  <a:gd name="T4" fmla="*/ 1 w 182"/>
                  <a:gd name="T5" fmla="*/ 1 h 26"/>
                  <a:gd name="T6" fmla="*/ 1 w 182"/>
                  <a:gd name="T7" fmla="*/ 1 h 26"/>
                  <a:gd name="T8" fmla="*/ 3 w 182"/>
                  <a:gd name="T9" fmla="*/ 1 h 26"/>
                  <a:gd name="T10" fmla="*/ 3 w 182"/>
                  <a:gd name="T11" fmla="*/ 0 h 26"/>
                  <a:gd name="T12" fmla="*/ 3 w 182"/>
                  <a:gd name="T13" fmla="*/ 0 h 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6"/>
                  <a:gd name="T23" fmla="*/ 182 w 182"/>
                  <a:gd name="T24" fmla="*/ 26 h 2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6">
                    <a:moveTo>
                      <a:pt x="0" y="26"/>
                    </a:moveTo>
                    <a:lnTo>
                      <a:pt x="22" y="24"/>
                    </a:lnTo>
                    <a:lnTo>
                      <a:pt x="45" y="20"/>
                    </a:lnTo>
                    <a:lnTo>
                      <a:pt x="91" y="10"/>
                    </a:lnTo>
                    <a:lnTo>
                      <a:pt x="136" y="2"/>
                    </a:lnTo>
                    <a:lnTo>
                      <a:pt x="160" y="0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69" name="Freeform 138"/>
              <p:cNvSpPr>
                <a:spLocks/>
              </p:cNvSpPr>
              <p:nvPr/>
            </p:nvSpPr>
            <p:spPr bwMode="auto">
              <a:xfrm>
                <a:off x="2537" y="2001"/>
                <a:ext cx="90" cy="17"/>
              </a:xfrm>
              <a:custGeom>
                <a:avLst/>
                <a:gdLst>
                  <a:gd name="T0" fmla="*/ 0 w 179"/>
                  <a:gd name="T1" fmla="*/ 0 h 34"/>
                  <a:gd name="T2" fmla="*/ 1 w 179"/>
                  <a:gd name="T3" fmla="*/ 1 h 34"/>
                  <a:gd name="T4" fmla="*/ 1 w 179"/>
                  <a:gd name="T5" fmla="*/ 1 h 34"/>
                  <a:gd name="T6" fmla="*/ 2 w 179"/>
                  <a:gd name="T7" fmla="*/ 1 h 34"/>
                  <a:gd name="T8" fmla="*/ 3 w 179"/>
                  <a:gd name="T9" fmla="*/ 1 h 34"/>
                  <a:gd name="T10" fmla="*/ 3 w 179"/>
                  <a:gd name="T11" fmla="*/ 1 h 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34"/>
                  <a:gd name="T20" fmla="*/ 179 w 179"/>
                  <a:gd name="T21" fmla="*/ 34 h 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34">
                    <a:moveTo>
                      <a:pt x="0" y="0"/>
                    </a:moveTo>
                    <a:lnTo>
                      <a:pt x="21" y="2"/>
                    </a:lnTo>
                    <a:lnTo>
                      <a:pt x="45" y="4"/>
                    </a:lnTo>
                    <a:lnTo>
                      <a:pt x="88" y="14"/>
                    </a:lnTo>
                    <a:lnTo>
                      <a:pt x="134" y="24"/>
                    </a:lnTo>
                    <a:lnTo>
                      <a:pt x="179" y="3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0" name="Freeform 139"/>
              <p:cNvSpPr>
                <a:spLocks/>
              </p:cNvSpPr>
              <p:nvPr/>
            </p:nvSpPr>
            <p:spPr bwMode="auto">
              <a:xfrm>
                <a:off x="2627" y="2018"/>
                <a:ext cx="90" cy="14"/>
              </a:xfrm>
              <a:custGeom>
                <a:avLst/>
                <a:gdLst>
                  <a:gd name="T0" fmla="*/ 0 w 182"/>
                  <a:gd name="T1" fmla="*/ 0 h 27"/>
                  <a:gd name="T2" fmla="*/ 0 w 182"/>
                  <a:gd name="T3" fmla="*/ 1 h 27"/>
                  <a:gd name="T4" fmla="*/ 1 w 182"/>
                  <a:gd name="T5" fmla="*/ 1 h 27"/>
                  <a:gd name="T6" fmla="*/ 2 w 182"/>
                  <a:gd name="T7" fmla="*/ 1 h 27"/>
                  <a:gd name="T8" fmla="*/ 2 w 182"/>
                  <a:gd name="T9" fmla="*/ 1 h 2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7"/>
                  <a:gd name="T17" fmla="*/ 182 w 182"/>
                  <a:gd name="T18" fmla="*/ 27 h 2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7">
                    <a:moveTo>
                      <a:pt x="0" y="0"/>
                    </a:moveTo>
                    <a:lnTo>
                      <a:pt x="45" y="8"/>
                    </a:lnTo>
                    <a:lnTo>
                      <a:pt x="91" y="13"/>
                    </a:lnTo>
                    <a:lnTo>
                      <a:pt x="136" y="19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1" name="Freeform 140"/>
              <p:cNvSpPr>
                <a:spLocks/>
              </p:cNvSpPr>
              <p:nvPr/>
            </p:nvSpPr>
            <p:spPr bwMode="auto">
              <a:xfrm>
                <a:off x="2717" y="2032"/>
                <a:ext cx="91" cy="20"/>
              </a:xfrm>
              <a:custGeom>
                <a:avLst/>
                <a:gdLst>
                  <a:gd name="T0" fmla="*/ 0 w 181"/>
                  <a:gd name="T1" fmla="*/ 0 h 42"/>
                  <a:gd name="T2" fmla="*/ 1 w 181"/>
                  <a:gd name="T3" fmla="*/ 0 h 42"/>
                  <a:gd name="T4" fmla="*/ 2 w 181"/>
                  <a:gd name="T5" fmla="*/ 0 h 42"/>
                  <a:gd name="T6" fmla="*/ 3 w 181"/>
                  <a:gd name="T7" fmla="*/ 0 h 42"/>
                  <a:gd name="T8" fmla="*/ 3 w 181"/>
                  <a:gd name="T9" fmla="*/ 0 h 4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42"/>
                  <a:gd name="T17" fmla="*/ 181 w 181"/>
                  <a:gd name="T18" fmla="*/ 42 h 4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42">
                    <a:moveTo>
                      <a:pt x="0" y="0"/>
                    </a:moveTo>
                    <a:lnTo>
                      <a:pt x="45" y="10"/>
                    </a:lnTo>
                    <a:lnTo>
                      <a:pt x="90" y="20"/>
                    </a:lnTo>
                    <a:lnTo>
                      <a:pt x="136" y="32"/>
                    </a:lnTo>
                    <a:lnTo>
                      <a:pt x="181" y="4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2" name="Freeform 141"/>
              <p:cNvSpPr>
                <a:spLocks/>
              </p:cNvSpPr>
              <p:nvPr/>
            </p:nvSpPr>
            <p:spPr bwMode="auto">
              <a:xfrm>
                <a:off x="2808" y="2052"/>
                <a:ext cx="91" cy="17"/>
              </a:xfrm>
              <a:custGeom>
                <a:avLst/>
                <a:gdLst>
                  <a:gd name="T0" fmla="*/ 0 w 182"/>
                  <a:gd name="T1" fmla="*/ 0 h 33"/>
                  <a:gd name="T2" fmla="*/ 1 w 182"/>
                  <a:gd name="T3" fmla="*/ 1 h 33"/>
                  <a:gd name="T4" fmla="*/ 1 w 182"/>
                  <a:gd name="T5" fmla="*/ 1 h 33"/>
                  <a:gd name="T6" fmla="*/ 3 w 182"/>
                  <a:gd name="T7" fmla="*/ 1 h 33"/>
                  <a:gd name="T8" fmla="*/ 3 w 182"/>
                  <a:gd name="T9" fmla="*/ 1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33"/>
                  <a:gd name="T17" fmla="*/ 182 w 182"/>
                  <a:gd name="T18" fmla="*/ 33 h 3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33">
                    <a:moveTo>
                      <a:pt x="0" y="0"/>
                    </a:moveTo>
                    <a:lnTo>
                      <a:pt x="45" y="8"/>
                    </a:lnTo>
                    <a:lnTo>
                      <a:pt x="91" y="15"/>
                    </a:lnTo>
                    <a:lnTo>
                      <a:pt x="136" y="23"/>
                    </a:lnTo>
                    <a:lnTo>
                      <a:pt x="182" y="3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3" name="Freeform 142"/>
              <p:cNvSpPr>
                <a:spLocks/>
              </p:cNvSpPr>
              <p:nvPr/>
            </p:nvSpPr>
            <p:spPr bwMode="auto">
              <a:xfrm>
                <a:off x="2899" y="2069"/>
                <a:ext cx="90" cy="34"/>
              </a:xfrm>
              <a:custGeom>
                <a:avLst/>
                <a:gdLst>
                  <a:gd name="T0" fmla="*/ 0 w 179"/>
                  <a:gd name="T1" fmla="*/ 0 h 67"/>
                  <a:gd name="T2" fmla="*/ 1 w 179"/>
                  <a:gd name="T3" fmla="*/ 1 h 67"/>
                  <a:gd name="T4" fmla="*/ 2 w 179"/>
                  <a:gd name="T5" fmla="*/ 1 h 67"/>
                  <a:gd name="T6" fmla="*/ 3 w 179"/>
                  <a:gd name="T7" fmla="*/ 2 h 6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79"/>
                  <a:gd name="T13" fmla="*/ 0 h 67"/>
                  <a:gd name="T14" fmla="*/ 179 w 179"/>
                  <a:gd name="T15" fmla="*/ 67 h 6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79" h="67">
                    <a:moveTo>
                      <a:pt x="0" y="0"/>
                    </a:moveTo>
                    <a:lnTo>
                      <a:pt x="45" y="14"/>
                    </a:lnTo>
                    <a:lnTo>
                      <a:pt x="88" y="32"/>
                    </a:lnTo>
                    <a:lnTo>
                      <a:pt x="179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4" name="Freeform 143"/>
              <p:cNvSpPr>
                <a:spLocks/>
              </p:cNvSpPr>
              <p:nvPr/>
            </p:nvSpPr>
            <p:spPr bwMode="auto">
              <a:xfrm>
                <a:off x="2989" y="2103"/>
                <a:ext cx="90" cy="37"/>
              </a:xfrm>
              <a:custGeom>
                <a:avLst/>
                <a:gdLst>
                  <a:gd name="T0" fmla="*/ 0 w 182"/>
                  <a:gd name="T1" fmla="*/ 0 h 75"/>
                  <a:gd name="T2" fmla="*/ 1 w 182"/>
                  <a:gd name="T3" fmla="*/ 0 h 75"/>
                  <a:gd name="T4" fmla="*/ 2 w 182"/>
                  <a:gd name="T5" fmla="*/ 0 h 75"/>
                  <a:gd name="T6" fmla="*/ 2 w 182"/>
                  <a:gd name="T7" fmla="*/ 1 h 7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75"/>
                  <a:gd name="T14" fmla="*/ 182 w 182"/>
                  <a:gd name="T15" fmla="*/ 75 h 7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75">
                    <a:moveTo>
                      <a:pt x="0" y="0"/>
                    </a:moveTo>
                    <a:lnTo>
                      <a:pt x="91" y="36"/>
                    </a:lnTo>
                    <a:lnTo>
                      <a:pt x="136" y="53"/>
                    </a:lnTo>
                    <a:lnTo>
                      <a:pt x="182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5" name="Freeform 144"/>
              <p:cNvSpPr>
                <a:spLocks/>
              </p:cNvSpPr>
              <p:nvPr/>
            </p:nvSpPr>
            <p:spPr bwMode="auto">
              <a:xfrm>
                <a:off x="3079" y="2140"/>
                <a:ext cx="91" cy="51"/>
              </a:xfrm>
              <a:custGeom>
                <a:avLst/>
                <a:gdLst>
                  <a:gd name="T0" fmla="*/ 0 w 181"/>
                  <a:gd name="T1" fmla="*/ 0 h 103"/>
                  <a:gd name="T2" fmla="*/ 1 w 181"/>
                  <a:gd name="T3" fmla="*/ 0 h 103"/>
                  <a:gd name="T4" fmla="*/ 2 w 181"/>
                  <a:gd name="T5" fmla="*/ 0 h 103"/>
                  <a:gd name="T6" fmla="*/ 3 w 181"/>
                  <a:gd name="T7" fmla="*/ 1 h 103"/>
                  <a:gd name="T8" fmla="*/ 3 w 181"/>
                  <a:gd name="T9" fmla="*/ 1 h 10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03"/>
                  <a:gd name="T17" fmla="*/ 181 w 181"/>
                  <a:gd name="T18" fmla="*/ 103 h 103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03">
                    <a:moveTo>
                      <a:pt x="0" y="0"/>
                    </a:moveTo>
                    <a:lnTo>
                      <a:pt x="45" y="24"/>
                    </a:lnTo>
                    <a:lnTo>
                      <a:pt x="90" y="48"/>
                    </a:lnTo>
                    <a:lnTo>
                      <a:pt x="136" y="73"/>
                    </a:lnTo>
                    <a:lnTo>
                      <a:pt x="181" y="10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6" name="Freeform 145"/>
              <p:cNvSpPr>
                <a:spLocks/>
              </p:cNvSpPr>
              <p:nvPr/>
            </p:nvSpPr>
            <p:spPr bwMode="auto">
              <a:xfrm>
                <a:off x="3170" y="2191"/>
                <a:ext cx="90" cy="69"/>
              </a:xfrm>
              <a:custGeom>
                <a:avLst/>
                <a:gdLst>
                  <a:gd name="T0" fmla="*/ 0 w 180"/>
                  <a:gd name="T1" fmla="*/ 0 h 138"/>
                  <a:gd name="T2" fmla="*/ 1 w 180"/>
                  <a:gd name="T3" fmla="*/ 1 h 138"/>
                  <a:gd name="T4" fmla="*/ 1 w 180"/>
                  <a:gd name="T5" fmla="*/ 1 h 138"/>
                  <a:gd name="T6" fmla="*/ 3 w 180"/>
                  <a:gd name="T7" fmla="*/ 1 h 138"/>
                  <a:gd name="T8" fmla="*/ 3 w 180"/>
                  <a:gd name="T9" fmla="*/ 2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138"/>
                  <a:gd name="T17" fmla="*/ 180 w 180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138">
                    <a:moveTo>
                      <a:pt x="0" y="0"/>
                    </a:moveTo>
                    <a:lnTo>
                      <a:pt x="45" y="31"/>
                    </a:lnTo>
                    <a:lnTo>
                      <a:pt x="89" y="67"/>
                    </a:lnTo>
                    <a:lnTo>
                      <a:pt x="134" y="104"/>
                    </a:lnTo>
                    <a:lnTo>
                      <a:pt x="180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7" name="Freeform 146"/>
              <p:cNvSpPr>
                <a:spLocks/>
              </p:cNvSpPr>
              <p:nvPr/>
            </p:nvSpPr>
            <p:spPr bwMode="auto">
              <a:xfrm>
                <a:off x="3260" y="2260"/>
                <a:ext cx="91" cy="61"/>
              </a:xfrm>
              <a:custGeom>
                <a:avLst/>
                <a:gdLst>
                  <a:gd name="T0" fmla="*/ 0 w 181"/>
                  <a:gd name="T1" fmla="*/ 0 h 120"/>
                  <a:gd name="T2" fmla="*/ 1 w 181"/>
                  <a:gd name="T3" fmla="*/ 1 h 120"/>
                  <a:gd name="T4" fmla="*/ 2 w 181"/>
                  <a:gd name="T5" fmla="*/ 1 h 120"/>
                  <a:gd name="T6" fmla="*/ 3 w 181"/>
                  <a:gd name="T7" fmla="*/ 2 h 1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20"/>
                  <a:gd name="T14" fmla="*/ 181 w 181"/>
                  <a:gd name="T15" fmla="*/ 120 h 1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20">
                    <a:moveTo>
                      <a:pt x="0" y="0"/>
                    </a:moveTo>
                    <a:lnTo>
                      <a:pt x="45" y="31"/>
                    </a:lnTo>
                    <a:lnTo>
                      <a:pt x="90" y="61"/>
                    </a:lnTo>
                    <a:lnTo>
                      <a:pt x="181" y="120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8" name="Freeform 147"/>
              <p:cNvSpPr>
                <a:spLocks/>
              </p:cNvSpPr>
              <p:nvPr/>
            </p:nvSpPr>
            <p:spPr bwMode="auto">
              <a:xfrm>
                <a:off x="3351" y="2321"/>
                <a:ext cx="90" cy="56"/>
              </a:xfrm>
              <a:custGeom>
                <a:avLst/>
                <a:gdLst>
                  <a:gd name="T0" fmla="*/ 0 w 181"/>
                  <a:gd name="T1" fmla="*/ 0 h 112"/>
                  <a:gd name="T2" fmla="*/ 1 w 181"/>
                  <a:gd name="T3" fmla="*/ 1 h 112"/>
                  <a:gd name="T4" fmla="*/ 2 w 181"/>
                  <a:gd name="T5" fmla="*/ 2 h 112"/>
                  <a:gd name="T6" fmla="*/ 2 w 181"/>
                  <a:gd name="T7" fmla="*/ 2 h 11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12"/>
                  <a:gd name="T14" fmla="*/ 181 w 181"/>
                  <a:gd name="T15" fmla="*/ 112 h 11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12">
                    <a:moveTo>
                      <a:pt x="0" y="0"/>
                    </a:moveTo>
                    <a:lnTo>
                      <a:pt x="91" y="59"/>
                    </a:lnTo>
                    <a:lnTo>
                      <a:pt x="136" y="87"/>
                    </a:lnTo>
                    <a:lnTo>
                      <a:pt x="181" y="112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79" name="Freeform 148"/>
              <p:cNvSpPr>
                <a:spLocks/>
              </p:cNvSpPr>
              <p:nvPr/>
            </p:nvSpPr>
            <p:spPr bwMode="auto">
              <a:xfrm>
                <a:off x="3441" y="2377"/>
                <a:ext cx="91" cy="42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0 h 85"/>
                  <a:gd name="T4" fmla="*/ 1 w 182"/>
                  <a:gd name="T5" fmla="*/ 0 h 85"/>
                  <a:gd name="T6" fmla="*/ 3 w 182"/>
                  <a:gd name="T7" fmla="*/ 1 h 85"/>
                  <a:gd name="T8" fmla="*/ 3 w 182"/>
                  <a:gd name="T9" fmla="*/ 1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5"/>
                  <a:gd name="T17" fmla="*/ 182 w 182"/>
                  <a:gd name="T18" fmla="*/ 85 h 8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5">
                    <a:moveTo>
                      <a:pt x="0" y="0"/>
                    </a:moveTo>
                    <a:lnTo>
                      <a:pt x="46" y="24"/>
                    </a:lnTo>
                    <a:lnTo>
                      <a:pt x="91" y="44"/>
                    </a:lnTo>
                    <a:lnTo>
                      <a:pt x="137" y="64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0" name="Freeform 149"/>
              <p:cNvSpPr>
                <a:spLocks/>
              </p:cNvSpPr>
              <p:nvPr/>
            </p:nvSpPr>
            <p:spPr bwMode="auto">
              <a:xfrm>
                <a:off x="3532" y="2419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2 w 179"/>
                  <a:gd name="T5" fmla="*/ 0 h 93"/>
                  <a:gd name="T6" fmla="*/ 3 w 179"/>
                  <a:gd name="T7" fmla="*/ 1 h 93"/>
                  <a:gd name="T8" fmla="*/ 3 w 179"/>
                  <a:gd name="T9" fmla="*/ 1 h 93"/>
                  <a:gd name="T10" fmla="*/ 3 w 179"/>
                  <a:gd name="T11" fmla="*/ 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45" y="22"/>
                    </a:lnTo>
                    <a:lnTo>
                      <a:pt x="89" y="42"/>
                    </a:lnTo>
                    <a:lnTo>
                      <a:pt x="134" y="65"/>
                    </a:lnTo>
                    <a:lnTo>
                      <a:pt x="158" y="77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1" name="Freeform 150"/>
              <p:cNvSpPr>
                <a:spLocks/>
              </p:cNvSpPr>
              <p:nvPr/>
            </p:nvSpPr>
            <p:spPr bwMode="auto">
              <a:xfrm>
                <a:off x="3622" y="2465"/>
                <a:ext cx="90" cy="82"/>
              </a:xfrm>
              <a:custGeom>
                <a:avLst/>
                <a:gdLst>
                  <a:gd name="T0" fmla="*/ 0 w 182"/>
                  <a:gd name="T1" fmla="*/ 0 h 164"/>
                  <a:gd name="T2" fmla="*/ 0 w 182"/>
                  <a:gd name="T3" fmla="*/ 1 h 164"/>
                  <a:gd name="T4" fmla="*/ 1 w 182"/>
                  <a:gd name="T5" fmla="*/ 1 h 164"/>
                  <a:gd name="T6" fmla="*/ 1 w 182"/>
                  <a:gd name="T7" fmla="*/ 1 h 164"/>
                  <a:gd name="T8" fmla="*/ 2 w 182"/>
                  <a:gd name="T9" fmla="*/ 1 h 164"/>
                  <a:gd name="T10" fmla="*/ 2 w 182"/>
                  <a:gd name="T11" fmla="*/ 3 h 164"/>
                  <a:gd name="T12" fmla="*/ 2 w 182"/>
                  <a:gd name="T13" fmla="*/ 3 h 16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64"/>
                  <a:gd name="T23" fmla="*/ 182 w 182"/>
                  <a:gd name="T24" fmla="*/ 164 h 16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64">
                    <a:moveTo>
                      <a:pt x="0" y="0"/>
                    </a:moveTo>
                    <a:lnTo>
                      <a:pt x="46" y="34"/>
                    </a:lnTo>
                    <a:lnTo>
                      <a:pt x="91" y="71"/>
                    </a:lnTo>
                    <a:lnTo>
                      <a:pt x="113" y="91"/>
                    </a:lnTo>
                    <a:lnTo>
                      <a:pt x="137" y="114"/>
                    </a:lnTo>
                    <a:lnTo>
                      <a:pt x="160" y="138"/>
                    </a:lnTo>
                    <a:lnTo>
                      <a:pt x="182" y="16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2" name="Freeform 151"/>
              <p:cNvSpPr>
                <a:spLocks/>
              </p:cNvSpPr>
              <p:nvPr/>
            </p:nvSpPr>
            <p:spPr bwMode="auto">
              <a:xfrm>
                <a:off x="3712" y="2547"/>
                <a:ext cx="91" cy="133"/>
              </a:xfrm>
              <a:custGeom>
                <a:avLst/>
                <a:gdLst>
                  <a:gd name="T0" fmla="*/ 0 w 181"/>
                  <a:gd name="T1" fmla="*/ 0 h 266"/>
                  <a:gd name="T2" fmla="*/ 1 w 181"/>
                  <a:gd name="T3" fmla="*/ 1 h 266"/>
                  <a:gd name="T4" fmla="*/ 1 w 181"/>
                  <a:gd name="T5" fmla="*/ 1 h 266"/>
                  <a:gd name="T6" fmla="*/ 2 w 181"/>
                  <a:gd name="T7" fmla="*/ 1 h 266"/>
                  <a:gd name="T8" fmla="*/ 2 w 181"/>
                  <a:gd name="T9" fmla="*/ 2 h 266"/>
                  <a:gd name="T10" fmla="*/ 3 w 181"/>
                  <a:gd name="T11" fmla="*/ 3 h 266"/>
                  <a:gd name="T12" fmla="*/ 3 w 181"/>
                  <a:gd name="T13" fmla="*/ 3 h 266"/>
                  <a:gd name="T14" fmla="*/ 3 w 181"/>
                  <a:gd name="T15" fmla="*/ 4 h 26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66"/>
                  <a:gd name="T26" fmla="*/ 181 w 181"/>
                  <a:gd name="T27" fmla="*/ 266 h 26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66">
                    <a:moveTo>
                      <a:pt x="0" y="0"/>
                    </a:moveTo>
                    <a:lnTo>
                      <a:pt x="22" y="29"/>
                    </a:lnTo>
                    <a:lnTo>
                      <a:pt x="45" y="61"/>
                    </a:lnTo>
                    <a:lnTo>
                      <a:pt x="69" y="94"/>
                    </a:lnTo>
                    <a:lnTo>
                      <a:pt x="91" y="130"/>
                    </a:lnTo>
                    <a:lnTo>
                      <a:pt x="136" y="201"/>
                    </a:lnTo>
                    <a:lnTo>
                      <a:pt x="160" y="234"/>
                    </a:lnTo>
                    <a:lnTo>
                      <a:pt x="181" y="266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3" name="Freeform 152"/>
              <p:cNvSpPr>
                <a:spLocks/>
              </p:cNvSpPr>
              <p:nvPr/>
            </p:nvSpPr>
            <p:spPr bwMode="auto">
              <a:xfrm>
                <a:off x="3803" y="2680"/>
                <a:ext cx="90" cy="111"/>
              </a:xfrm>
              <a:custGeom>
                <a:avLst/>
                <a:gdLst>
                  <a:gd name="T0" fmla="*/ 0 w 180"/>
                  <a:gd name="T1" fmla="*/ 0 h 221"/>
                  <a:gd name="T2" fmla="*/ 1 w 180"/>
                  <a:gd name="T3" fmla="*/ 1 h 221"/>
                  <a:gd name="T4" fmla="*/ 1 w 180"/>
                  <a:gd name="T5" fmla="*/ 2 h 221"/>
                  <a:gd name="T6" fmla="*/ 3 w 180"/>
                  <a:gd name="T7" fmla="*/ 3 h 221"/>
                  <a:gd name="T8" fmla="*/ 3 w 180"/>
                  <a:gd name="T9" fmla="*/ 4 h 221"/>
                  <a:gd name="T10" fmla="*/ 3 w 180"/>
                  <a:gd name="T11" fmla="*/ 4 h 22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21"/>
                  <a:gd name="T20" fmla="*/ 180 w 180"/>
                  <a:gd name="T21" fmla="*/ 221 h 22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21">
                    <a:moveTo>
                      <a:pt x="0" y="0"/>
                    </a:moveTo>
                    <a:lnTo>
                      <a:pt x="46" y="61"/>
                    </a:lnTo>
                    <a:lnTo>
                      <a:pt x="89" y="118"/>
                    </a:lnTo>
                    <a:lnTo>
                      <a:pt x="135" y="171"/>
                    </a:lnTo>
                    <a:lnTo>
                      <a:pt x="158" y="197"/>
                    </a:lnTo>
                    <a:lnTo>
                      <a:pt x="180" y="221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4" name="Freeform 153"/>
              <p:cNvSpPr>
                <a:spLocks/>
              </p:cNvSpPr>
              <p:nvPr/>
            </p:nvSpPr>
            <p:spPr bwMode="auto">
              <a:xfrm>
                <a:off x="3893" y="2791"/>
                <a:ext cx="91" cy="69"/>
              </a:xfrm>
              <a:custGeom>
                <a:avLst/>
                <a:gdLst>
                  <a:gd name="T0" fmla="*/ 0 w 181"/>
                  <a:gd name="T1" fmla="*/ 0 h 138"/>
                  <a:gd name="T2" fmla="*/ 1 w 181"/>
                  <a:gd name="T3" fmla="*/ 1 h 138"/>
                  <a:gd name="T4" fmla="*/ 1 w 181"/>
                  <a:gd name="T5" fmla="*/ 1 h 138"/>
                  <a:gd name="T6" fmla="*/ 2 w 181"/>
                  <a:gd name="T7" fmla="*/ 1 h 138"/>
                  <a:gd name="T8" fmla="*/ 3 w 181"/>
                  <a:gd name="T9" fmla="*/ 1 h 138"/>
                  <a:gd name="T10" fmla="*/ 3 w 181"/>
                  <a:gd name="T11" fmla="*/ 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38"/>
                  <a:gd name="T20" fmla="*/ 181 w 181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38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7"/>
                    </a:lnTo>
                    <a:lnTo>
                      <a:pt x="136" y="108"/>
                    </a:lnTo>
                    <a:lnTo>
                      <a:pt x="181" y="13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5" name="Freeform 154"/>
              <p:cNvSpPr>
                <a:spLocks/>
              </p:cNvSpPr>
              <p:nvPr/>
            </p:nvSpPr>
            <p:spPr bwMode="auto">
              <a:xfrm>
                <a:off x="3984" y="2860"/>
                <a:ext cx="90" cy="43"/>
              </a:xfrm>
              <a:custGeom>
                <a:avLst/>
                <a:gdLst>
                  <a:gd name="T0" fmla="*/ 0 w 182"/>
                  <a:gd name="T1" fmla="*/ 0 h 87"/>
                  <a:gd name="T2" fmla="*/ 0 w 182"/>
                  <a:gd name="T3" fmla="*/ 0 h 87"/>
                  <a:gd name="T4" fmla="*/ 1 w 182"/>
                  <a:gd name="T5" fmla="*/ 0 h 87"/>
                  <a:gd name="T6" fmla="*/ 2 w 182"/>
                  <a:gd name="T7" fmla="*/ 1 h 87"/>
                  <a:gd name="T8" fmla="*/ 2 w 182"/>
                  <a:gd name="T9" fmla="*/ 1 h 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87"/>
                  <a:gd name="T17" fmla="*/ 182 w 182"/>
                  <a:gd name="T18" fmla="*/ 87 h 8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87">
                    <a:moveTo>
                      <a:pt x="0" y="0"/>
                    </a:moveTo>
                    <a:lnTo>
                      <a:pt x="46" y="25"/>
                    </a:lnTo>
                    <a:lnTo>
                      <a:pt x="91" y="47"/>
                    </a:lnTo>
                    <a:lnTo>
                      <a:pt x="137" y="67"/>
                    </a:lnTo>
                    <a:lnTo>
                      <a:pt x="182" y="8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6" name="Freeform 155"/>
              <p:cNvSpPr>
                <a:spLocks/>
              </p:cNvSpPr>
              <p:nvPr/>
            </p:nvSpPr>
            <p:spPr bwMode="auto">
              <a:xfrm>
                <a:off x="4074" y="2903"/>
                <a:ext cx="91" cy="40"/>
              </a:xfrm>
              <a:custGeom>
                <a:avLst/>
                <a:gdLst>
                  <a:gd name="T0" fmla="*/ 0 w 181"/>
                  <a:gd name="T1" fmla="*/ 0 h 78"/>
                  <a:gd name="T2" fmla="*/ 2 w 181"/>
                  <a:gd name="T3" fmla="*/ 1 h 78"/>
                  <a:gd name="T4" fmla="*/ 3 w 181"/>
                  <a:gd name="T5" fmla="*/ 2 h 78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8"/>
                  <a:gd name="T11" fmla="*/ 181 w 181"/>
                  <a:gd name="T12" fmla="*/ 78 h 7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8">
                    <a:moveTo>
                      <a:pt x="0" y="0"/>
                    </a:moveTo>
                    <a:lnTo>
                      <a:pt x="91" y="39"/>
                    </a:lnTo>
                    <a:lnTo>
                      <a:pt x="181" y="7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7" name="Line 156"/>
              <p:cNvSpPr>
                <a:spLocks noChangeShapeType="1"/>
              </p:cNvSpPr>
              <p:nvPr/>
            </p:nvSpPr>
            <p:spPr bwMode="auto">
              <a:xfrm>
                <a:off x="4165" y="2943"/>
                <a:ext cx="90" cy="38"/>
              </a:xfrm>
              <a:prstGeom prst="line">
                <a:avLst/>
              </a:pr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8" name="Freeform 157"/>
              <p:cNvSpPr>
                <a:spLocks/>
              </p:cNvSpPr>
              <p:nvPr/>
            </p:nvSpPr>
            <p:spPr bwMode="auto">
              <a:xfrm>
                <a:off x="4255" y="2981"/>
                <a:ext cx="91" cy="40"/>
              </a:xfrm>
              <a:custGeom>
                <a:avLst/>
                <a:gdLst>
                  <a:gd name="T0" fmla="*/ 0 w 181"/>
                  <a:gd name="T1" fmla="*/ 0 h 79"/>
                  <a:gd name="T2" fmla="*/ 2 w 181"/>
                  <a:gd name="T3" fmla="*/ 1 h 79"/>
                  <a:gd name="T4" fmla="*/ 3 w 181"/>
                  <a:gd name="T5" fmla="*/ 2 h 7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9"/>
                  <a:gd name="T11" fmla="*/ 181 w 181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9">
                    <a:moveTo>
                      <a:pt x="0" y="0"/>
                    </a:moveTo>
                    <a:lnTo>
                      <a:pt x="91" y="40"/>
                    </a:lnTo>
                    <a:lnTo>
                      <a:pt x="181" y="79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89" name="Freeform 158"/>
              <p:cNvSpPr>
                <a:spLocks/>
              </p:cNvSpPr>
              <p:nvPr/>
            </p:nvSpPr>
            <p:spPr bwMode="auto">
              <a:xfrm>
                <a:off x="4346" y="3021"/>
                <a:ext cx="90" cy="36"/>
              </a:xfrm>
              <a:custGeom>
                <a:avLst/>
                <a:gdLst>
                  <a:gd name="T0" fmla="*/ 0 w 182"/>
                  <a:gd name="T1" fmla="*/ 0 h 73"/>
                  <a:gd name="T2" fmla="*/ 1 w 182"/>
                  <a:gd name="T3" fmla="*/ 0 h 73"/>
                  <a:gd name="T4" fmla="*/ 2 w 182"/>
                  <a:gd name="T5" fmla="*/ 1 h 7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3"/>
                  <a:gd name="T11" fmla="*/ 182 w 182"/>
                  <a:gd name="T12" fmla="*/ 73 h 7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3">
                    <a:moveTo>
                      <a:pt x="0" y="0"/>
                    </a:moveTo>
                    <a:lnTo>
                      <a:pt x="91" y="38"/>
                    </a:lnTo>
                    <a:lnTo>
                      <a:pt x="182" y="73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0" name="Freeform 159"/>
              <p:cNvSpPr>
                <a:spLocks/>
              </p:cNvSpPr>
              <p:nvPr/>
            </p:nvSpPr>
            <p:spPr bwMode="auto">
              <a:xfrm>
                <a:off x="4436" y="3057"/>
                <a:ext cx="91" cy="38"/>
              </a:xfrm>
              <a:custGeom>
                <a:avLst/>
                <a:gdLst>
                  <a:gd name="T0" fmla="*/ 0 w 181"/>
                  <a:gd name="T1" fmla="*/ 0 h 75"/>
                  <a:gd name="T2" fmla="*/ 2 w 181"/>
                  <a:gd name="T3" fmla="*/ 1 h 75"/>
                  <a:gd name="T4" fmla="*/ 3 w 181"/>
                  <a:gd name="T5" fmla="*/ 2 h 7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5"/>
                  <a:gd name="T11" fmla="*/ 181 w 181"/>
                  <a:gd name="T12" fmla="*/ 75 h 7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5">
                    <a:moveTo>
                      <a:pt x="0" y="0"/>
                    </a:moveTo>
                    <a:lnTo>
                      <a:pt x="91" y="38"/>
                    </a:lnTo>
                    <a:lnTo>
                      <a:pt x="181" y="7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1" name="Freeform 160"/>
              <p:cNvSpPr>
                <a:spLocks/>
              </p:cNvSpPr>
              <p:nvPr/>
            </p:nvSpPr>
            <p:spPr bwMode="auto">
              <a:xfrm>
                <a:off x="4527" y="3095"/>
                <a:ext cx="90" cy="33"/>
              </a:xfrm>
              <a:custGeom>
                <a:avLst/>
                <a:gdLst>
                  <a:gd name="T0" fmla="*/ 0 w 180"/>
                  <a:gd name="T1" fmla="*/ 0 h 67"/>
                  <a:gd name="T2" fmla="*/ 1 w 180"/>
                  <a:gd name="T3" fmla="*/ 0 h 67"/>
                  <a:gd name="T4" fmla="*/ 3 w 180"/>
                  <a:gd name="T5" fmla="*/ 1 h 67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7"/>
                  <a:gd name="T11" fmla="*/ 180 w 180"/>
                  <a:gd name="T12" fmla="*/ 67 h 6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7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2" name="Freeform 161"/>
              <p:cNvSpPr>
                <a:spLocks/>
              </p:cNvSpPr>
              <p:nvPr/>
            </p:nvSpPr>
            <p:spPr bwMode="auto">
              <a:xfrm>
                <a:off x="4617" y="3128"/>
                <a:ext cx="91" cy="33"/>
              </a:xfrm>
              <a:custGeom>
                <a:avLst/>
                <a:gdLst>
                  <a:gd name="T0" fmla="*/ 0 w 181"/>
                  <a:gd name="T1" fmla="*/ 0 h 65"/>
                  <a:gd name="T2" fmla="*/ 2 w 181"/>
                  <a:gd name="T3" fmla="*/ 1 h 65"/>
                  <a:gd name="T4" fmla="*/ 3 w 181"/>
                  <a:gd name="T5" fmla="*/ 1 h 65"/>
                  <a:gd name="T6" fmla="*/ 3 w 181"/>
                  <a:gd name="T7" fmla="*/ 2 h 6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65"/>
                  <a:gd name="T14" fmla="*/ 181 w 181"/>
                  <a:gd name="T15" fmla="*/ 65 h 6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65">
                    <a:moveTo>
                      <a:pt x="0" y="0"/>
                    </a:moveTo>
                    <a:lnTo>
                      <a:pt x="91" y="34"/>
                    </a:lnTo>
                    <a:lnTo>
                      <a:pt x="136" y="50"/>
                    </a:lnTo>
                    <a:lnTo>
                      <a:pt x="181" y="6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3" name="Freeform 162"/>
              <p:cNvSpPr>
                <a:spLocks/>
              </p:cNvSpPr>
              <p:nvPr/>
            </p:nvSpPr>
            <p:spPr bwMode="auto">
              <a:xfrm>
                <a:off x="4708" y="3161"/>
                <a:ext cx="90" cy="23"/>
              </a:xfrm>
              <a:custGeom>
                <a:avLst/>
                <a:gdLst>
                  <a:gd name="T0" fmla="*/ 0 w 182"/>
                  <a:gd name="T1" fmla="*/ 0 h 48"/>
                  <a:gd name="T2" fmla="*/ 1 w 182"/>
                  <a:gd name="T3" fmla="*/ 0 h 48"/>
                  <a:gd name="T4" fmla="*/ 2 w 182"/>
                  <a:gd name="T5" fmla="*/ 0 h 4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8"/>
                  <a:gd name="T11" fmla="*/ 182 w 182"/>
                  <a:gd name="T12" fmla="*/ 48 h 4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8">
                    <a:moveTo>
                      <a:pt x="0" y="0"/>
                    </a:moveTo>
                    <a:lnTo>
                      <a:pt x="91" y="26"/>
                    </a:lnTo>
                    <a:lnTo>
                      <a:pt x="182" y="4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4" name="Freeform 163"/>
              <p:cNvSpPr>
                <a:spLocks/>
              </p:cNvSpPr>
              <p:nvPr/>
            </p:nvSpPr>
            <p:spPr bwMode="auto">
              <a:xfrm>
                <a:off x="4798" y="3184"/>
                <a:ext cx="90" cy="18"/>
              </a:xfrm>
              <a:custGeom>
                <a:avLst/>
                <a:gdLst>
                  <a:gd name="T0" fmla="*/ 0 w 179"/>
                  <a:gd name="T1" fmla="*/ 0 h 35"/>
                  <a:gd name="T2" fmla="*/ 2 w 179"/>
                  <a:gd name="T3" fmla="*/ 1 h 35"/>
                  <a:gd name="T4" fmla="*/ 3 w 179"/>
                  <a:gd name="T5" fmla="*/ 1 h 35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5"/>
                  <a:gd name="T11" fmla="*/ 179 w 179"/>
                  <a:gd name="T12" fmla="*/ 35 h 3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5">
                    <a:moveTo>
                      <a:pt x="0" y="0"/>
                    </a:moveTo>
                    <a:lnTo>
                      <a:pt x="89" y="19"/>
                    </a:lnTo>
                    <a:lnTo>
                      <a:pt x="179" y="35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5" name="Freeform 164"/>
              <p:cNvSpPr>
                <a:spLocks/>
              </p:cNvSpPr>
              <p:nvPr/>
            </p:nvSpPr>
            <p:spPr bwMode="auto">
              <a:xfrm>
                <a:off x="4888" y="3202"/>
                <a:ext cx="91" cy="14"/>
              </a:xfrm>
              <a:custGeom>
                <a:avLst/>
                <a:gdLst>
                  <a:gd name="T0" fmla="*/ 0 w 182"/>
                  <a:gd name="T1" fmla="*/ 0 h 28"/>
                  <a:gd name="T2" fmla="*/ 1 w 182"/>
                  <a:gd name="T3" fmla="*/ 1 h 28"/>
                  <a:gd name="T4" fmla="*/ 3 w 182"/>
                  <a:gd name="T5" fmla="*/ 1 h 28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8"/>
                  <a:gd name="T11" fmla="*/ 182 w 182"/>
                  <a:gd name="T12" fmla="*/ 28 h 2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8">
                    <a:moveTo>
                      <a:pt x="0" y="0"/>
                    </a:moveTo>
                    <a:lnTo>
                      <a:pt x="91" y="16"/>
                    </a:lnTo>
                    <a:lnTo>
                      <a:pt x="182" y="2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6" name="Freeform 165"/>
              <p:cNvSpPr>
                <a:spLocks/>
              </p:cNvSpPr>
              <p:nvPr/>
            </p:nvSpPr>
            <p:spPr bwMode="auto">
              <a:xfrm>
                <a:off x="4979" y="3216"/>
                <a:ext cx="91" cy="9"/>
              </a:xfrm>
              <a:custGeom>
                <a:avLst/>
                <a:gdLst>
                  <a:gd name="T0" fmla="*/ 0 w 181"/>
                  <a:gd name="T1" fmla="*/ 0 h 17"/>
                  <a:gd name="T2" fmla="*/ 2 w 181"/>
                  <a:gd name="T3" fmla="*/ 1 h 17"/>
                  <a:gd name="T4" fmla="*/ 3 w 181"/>
                  <a:gd name="T5" fmla="*/ 1 h 17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7"/>
                  <a:gd name="T11" fmla="*/ 181 w 181"/>
                  <a:gd name="T12" fmla="*/ 17 h 17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7">
                    <a:moveTo>
                      <a:pt x="0" y="0"/>
                    </a:moveTo>
                    <a:lnTo>
                      <a:pt x="91" y="10"/>
                    </a:lnTo>
                    <a:lnTo>
                      <a:pt x="181" y="17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7" name="Freeform 166"/>
              <p:cNvSpPr>
                <a:spLocks/>
              </p:cNvSpPr>
              <p:nvPr/>
            </p:nvSpPr>
            <p:spPr bwMode="auto">
              <a:xfrm>
                <a:off x="5070" y="3225"/>
                <a:ext cx="90" cy="7"/>
              </a:xfrm>
              <a:custGeom>
                <a:avLst/>
                <a:gdLst>
                  <a:gd name="T0" fmla="*/ 0 w 182"/>
                  <a:gd name="T1" fmla="*/ 0 h 14"/>
                  <a:gd name="T2" fmla="*/ 1 w 182"/>
                  <a:gd name="T3" fmla="*/ 1 h 14"/>
                  <a:gd name="T4" fmla="*/ 2 w 182"/>
                  <a:gd name="T5" fmla="*/ 1 h 14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4"/>
                  <a:gd name="T11" fmla="*/ 182 w 182"/>
                  <a:gd name="T12" fmla="*/ 14 h 1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4">
                    <a:moveTo>
                      <a:pt x="0" y="0"/>
                    </a:moveTo>
                    <a:lnTo>
                      <a:pt x="91" y="8"/>
                    </a:lnTo>
                    <a:lnTo>
                      <a:pt x="182" y="1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8" name="Freeform 167"/>
              <p:cNvSpPr>
                <a:spLocks/>
              </p:cNvSpPr>
              <p:nvPr/>
            </p:nvSpPr>
            <p:spPr bwMode="auto">
              <a:xfrm>
                <a:off x="5160" y="3232"/>
                <a:ext cx="90" cy="4"/>
              </a:xfrm>
              <a:custGeom>
                <a:avLst/>
                <a:gdLst>
                  <a:gd name="T0" fmla="*/ 0 w 179"/>
                  <a:gd name="T1" fmla="*/ 0 h 8"/>
                  <a:gd name="T2" fmla="*/ 2 w 179"/>
                  <a:gd name="T3" fmla="*/ 1 h 8"/>
                  <a:gd name="T4" fmla="*/ 3 w 179"/>
                  <a:gd name="T5" fmla="*/ 1 h 8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8"/>
                  <a:gd name="T11" fmla="*/ 179 w 179"/>
                  <a:gd name="T12" fmla="*/ 8 h 8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8">
                    <a:moveTo>
                      <a:pt x="0" y="0"/>
                    </a:moveTo>
                    <a:lnTo>
                      <a:pt x="89" y="4"/>
                    </a:lnTo>
                    <a:lnTo>
                      <a:pt x="179" y="8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699" name="Freeform 168"/>
              <p:cNvSpPr>
                <a:spLocks/>
              </p:cNvSpPr>
              <p:nvPr/>
            </p:nvSpPr>
            <p:spPr bwMode="auto">
              <a:xfrm>
                <a:off x="5250" y="3236"/>
                <a:ext cx="100" cy="2"/>
              </a:xfrm>
              <a:custGeom>
                <a:avLst/>
                <a:gdLst>
                  <a:gd name="T0" fmla="*/ 0 w 200"/>
                  <a:gd name="T1" fmla="*/ 0 h 4"/>
                  <a:gd name="T2" fmla="*/ 1 w 200"/>
                  <a:gd name="T3" fmla="*/ 0 h 4"/>
                  <a:gd name="T4" fmla="*/ 1 w 200"/>
                  <a:gd name="T5" fmla="*/ 0 h 4"/>
                  <a:gd name="T6" fmla="*/ 1 w 200"/>
                  <a:gd name="T7" fmla="*/ 0 h 4"/>
                  <a:gd name="T8" fmla="*/ 1 w 200"/>
                  <a:gd name="T9" fmla="*/ 0 h 4"/>
                  <a:gd name="T10" fmla="*/ 1 w 200"/>
                  <a:gd name="T11" fmla="*/ 0 h 4"/>
                  <a:gd name="T12" fmla="*/ 1 w 200"/>
                  <a:gd name="T13" fmla="*/ 0 h 4"/>
                  <a:gd name="T14" fmla="*/ 2 w 200"/>
                  <a:gd name="T15" fmla="*/ 1 h 4"/>
                  <a:gd name="T16" fmla="*/ 2 w 200"/>
                  <a:gd name="T17" fmla="*/ 1 h 4"/>
                  <a:gd name="T18" fmla="*/ 3 w 200"/>
                  <a:gd name="T19" fmla="*/ 1 h 4"/>
                  <a:gd name="T20" fmla="*/ 3 w 200"/>
                  <a:gd name="T21" fmla="*/ 1 h 4"/>
                  <a:gd name="T22" fmla="*/ 3 w 200"/>
                  <a:gd name="T23" fmla="*/ 1 h 4"/>
                  <a:gd name="T24" fmla="*/ 3 w 200"/>
                  <a:gd name="T25" fmla="*/ 1 h 4"/>
                  <a:gd name="T26" fmla="*/ 3 w 200"/>
                  <a:gd name="T27" fmla="*/ 1 h 4"/>
                  <a:gd name="T28" fmla="*/ 3 w 200"/>
                  <a:gd name="T29" fmla="*/ 1 h 4"/>
                  <a:gd name="T30" fmla="*/ 3 w 200"/>
                  <a:gd name="T31" fmla="*/ 1 h 4"/>
                  <a:gd name="T32" fmla="*/ 3 w 200"/>
                  <a:gd name="T33" fmla="*/ 1 h 4"/>
                  <a:gd name="T34" fmla="*/ 3 w 200"/>
                  <a:gd name="T35" fmla="*/ 1 h 4"/>
                  <a:gd name="T36" fmla="*/ 3 w 200"/>
                  <a:gd name="T37" fmla="*/ 1 h 4"/>
                  <a:gd name="T38" fmla="*/ 3 w 200"/>
                  <a:gd name="T39" fmla="*/ 1 h 4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200"/>
                  <a:gd name="T61" fmla="*/ 0 h 4"/>
                  <a:gd name="T62" fmla="*/ 200 w 200"/>
                  <a:gd name="T63" fmla="*/ 4 h 4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200" h="4">
                    <a:moveTo>
                      <a:pt x="0" y="0"/>
                    </a:moveTo>
                    <a:lnTo>
                      <a:pt x="2" y="0"/>
                    </a:lnTo>
                    <a:lnTo>
                      <a:pt x="4" y="0"/>
                    </a:lnTo>
                    <a:lnTo>
                      <a:pt x="12" y="0"/>
                    </a:lnTo>
                    <a:lnTo>
                      <a:pt x="26" y="0"/>
                    </a:lnTo>
                    <a:lnTo>
                      <a:pt x="42" y="0"/>
                    </a:lnTo>
                    <a:lnTo>
                      <a:pt x="61" y="0"/>
                    </a:lnTo>
                    <a:lnTo>
                      <a:pt x="83" y="2"/>
                    </a:lnTo>
                    <a:lnTo>
                      <a:pt x="127" y="2"/>
                    </a:lnTo>
                    <a:lnTo>
                      <a:pt x="146" y="2"/>
                    </a:lnTo>
                    <a:lnTo>
                      <a:pt x="164" y="2"/>
                    </a:lnTo>
                    <a:lnTo>
                      <a:pt x="180" y="4"/>
                    </a:lnTo>
                    <a:lnTo>
                      <a:pt x="192" y="4"/>
                    </a:lnTo>
                    <a:lnTo>
                      <a:pt x="200" y="4"/>
                    </a:lnTo>
                    <a:lnTo>
                      <a:pt x="198" y="4"/>
                    </a:lnTo>
                    <a:lnTo>
                      <a:pt x="196" y="4"/>
                    </a:lnTo>
                    <a:lnTo>
                      <a:pt x="190" y="4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000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0" name="Freeform 169"/>
              <p:cNvSpPr>
                <a:spLocks/>
              </p:cNvSpPr>
              <p:nvPr/>
            </p:nvSpPr>
            <p:spPr bwMode="auto">
              <a:xfrm>
                <a:off x="-585" y="3238"/>
                <a:ext cx="5926" cy="2"/>
              </a:xfrm>
              <a:custGeom>
                <a:avLst/>
                <a:gdLst>
                  <a:gd name="T0" fmla="*/ 185 w 11852"/>
                  <a:gd name="T1" fmla="*/ 0 h 4"/>
                  <a:gd name="T2" fmla="*/ 184 w 11852"/>
                  <a:gd name="T3" fmla="*/ 0 h 4"/>
                  <a:gd name="T4" fmla="*/ 183 w 11852"/>
                  <a:gd name="T5" fmla="*/ 0 h 4"/>
                  <a:gd name="T6" fmla="*/ 181 w 11852"/>
                  <a:gd name="T7" fmla="*/ 0 h 4"/>
                  <a:gd name="T8" fmla="*/ 179 w 11852"/>
                  <a:gd name="T9" fmla="*/ 0 h 4"/>
                  <a:gd name="T10" fmla="*/ 177 w 11852"/>
                  <a:gd name="T11" fmla="*/ 0 h 4"/>
                  <a:gd name="T12" fmla="*/ 176 w 11852"/>
                  <a:gd name="T13" fmla="*/ 0 h 4"/>
                  <a:gd name="T14" fmla="*/ 174 w 11852"/>
                  <a:gd name="T15" fmla="*/ 0 h 4"/>
                  <a:gd name="T16" fmla="*/ 172 w 11852"/>
                  <a:gd name="T17" fmla="*/ 0 h 4"/>
                  <a:gd name="T18" fmla="*/ 169 w 11852"/>
                  <a:gd name="T19" fmla="*/ 0 h 4"/>
                  <a:gd name="T20" fmla="*/ 167 w 11852"/>
                  <a:gd name="T21" fmla="*/ 0 h 4"/>
                  <a:gd name="T22" fmla="*/ 165 w 11852"/>
                  <a:gd name="T23" fmla="*/ 0 h 4"/>
                  <a:gd name="T24" fmla="*/ 163 w 11852"/>
                  <a:gd name="T25" fmla="*/ 0 h 4"/>
                  <a:gd name="T26" fmla="*/ 160 w 11852"/>
                  <a:gd name="T27" fmla="*/ 0 h 4"/>
                  <a:gd name="T28" fmla="*/ 158 w 11852"/>
                  <a:gd name="T29" fmla="*/ 0 h 4"/>
                  <a:gd name="T30" fmla="*/ 155 w 11852"/>
                  <a:gd name="T31" fmla="*/ 0 h 4"/>
                  <a:gd name="T32" fmla="*/ 153 w 11852"/>
                  <a:gd name="T33" fmla="*/ 0 h 4"/>
                  <a:gd name="T34" fmla="*/ 150 w 11852"/>
                  <a:gd name="T35" fmla="*/ 0 h 4"/>
                  <a:gd name="T36" fmla="*/ 147 w 11852"/>
                  <a:gd name="T37" fmla="*/ 0 h 4"/>
                  <a:gd name="T38" fmla="*/ 144 w 11852"/>
                  <a:gd name="T39" fmla="*/ 0 h 4"/>
                  <a:gd name="T40" fmla="*/ 142 w 11852"/>
                  <a:gd name="T41" fmla="*/ 0 h 4"/>
                  <a:gd name="T42" fmla="*/ 139 w 11852"/>
                  <a:gd name="T43" fmla="*/ 0 h 4"/>
                  <a:gd name="T44" fmla="*/ 136 w 11852"/>
                  <a:gd name="T45" fmla="*/ 1 h 4"/>
                  <a:gd name="T46" fmla="*/ 133 w 11852"/>
                  <a:gd name="T47" fmla="*/ 1 h 4"/>
                  <a:gd name="T48" fmla="*/ 130 w 11852"/>
                  <a:gd name="T49" fmla="*/ 1 h 4"/>
                  <a:gd name="T50" fmla="*/ 126 w 11852"/>
                  <a:gd name="T51" fmla="*/ 1 h 4"/>
                  <a:gd name="T52" fmla="*/ 123 w 11852"/>
                  <a:gd name="T53" fmla="*/ 1 h 4"/>
                  <a:gd name="T54" fmla="*/ 120 w 11852"/>
                  <a:gd name="T55" fmla="*/ 1 h 4"/>
                  <a:gd name="T56" fmla="*/ 117 w 11852"/>
                  <a:gd name="T57" fmla="*/ 1 h 4"/>
                  <a:gd name="T58" fmla="*/ 114 w 11852"/>
                  <a:gd name="T59" fmla="*/ 1 h 4"/>
                  <a:gd name="T60" fmla="*/ 110 w 11852"/>
                  <a:gd name="T61" fmla="*/ 1 h 4"/>
                  <a:gd name="T62" fmla="*/ 107 w 11852"/>
                  <a:gd name="T63" fmla="*/ 1 h 4"/>
                  <a:gd name="T64" fmla="*/ 104 w 11852"/>
                  <a:gd name="T65" fmla="*/ 1 h 4"/>
                  <a:gd name="T66" fmla="*/ 97 w 11852"/>
                  <a:gd name="T67" fmla="*/ 1 h 4"/>
                  <a:gd name="T68" fmla="*/ 92 w 11852"/>
                  <a:gd name="T69" fmla="*/ 1 h 4"/>
                  <a:gd name="T70" fmla="*/ 85 w 11852"/>
                  <a:gd name="T71" fmla="*/ 1 h 4"/>
                  <a:gd name="T72" fmla="*/ 78 w 11852"/>
                  <a:gd name="T73" fmla="*/ 1 h 4"/>
                  <a:gd name="T74" fmla="*/ 65 w 11852"/>
                  <a:gd name="T75" fmla="*/ 1 h 4"/>
                  <a:gd name="T76" fmla="*/ 57 w 11852"/>
                  <a:gd name="T77" fmla="*/ 1 h 4"/>
                  <a:gd name="T78" fmla="*/ 50 w 11852"/>
                  <a:gd name="T79" fmla="*/ 1 h 4"/>
                  <a:gd name="T80" fmla="*/ 45 w 11852"/>
                  <a:gd name="T81" fmla="*/ 1 h 4"/>
                  <a:gd name="T82" fmla="*/ 38 w 11852"/>
                  <a:gd name="T83" fmla="*/ 1 h 4"/>
                  <a:gd name="T84" fmla="*/ 35 w 11852"/>
                  <a:gd name="T85" fmla="*/ 1 h 4"/>
                  <a:gd name="T86" fmla="*/ 30 w 11852"/>
                  <a:gd name="T87" fmla="*/ 1 h 4"/>
                  <a:gd name="T88" fmla="*/ 27 w 11852"/>
                  <a:gd name="T89" fmla="*/ 1 h 4"/>
                  <a:gd name="T90" fmla="*/ 24 w 11852"/>
                  <a:gd name="T91" fmla="*/ 1 h 4"/>
                  <a:gd name="T92" fmla="*/ 22 w 11852"/>
                  <a:gd name="T93" fmla="*/ 1 h 4"/>
                  <a:gd name="T94" fmla="*/ 19 w 11852"/>
                  <a:gd name="T95" fmla="*/ 1 h 4"/>
                  <a:gd name="T96" fmla="*/ 14 w 11852"/>
                  <a:gd name="T97" fmla="*/ 1 h 4"/>
                  <a:gd name="T98" fmla="*/ 12 w 11852"/>
                  <a:gd name="T99" fmla="*/ 1 h 4"/>
                  <a:gd name="T100" fmla="*/ 9 w 11852"/>
                  <a:gd name="T101" fmla="*/ 1 h 4"/>
                  <a:gd name="T102" fmla="*/ 6 w 11852"/>
                  <a:gd name="T103" fmla="*/ 1 h 4"/>
                  <a:gd name="T104" fmla="*/ 3 w 11852"/>
                  <a:gd name="T105" fmla="*/ 1 h 4"/>
                  <a:gd name="T106" fmla="*/ 0 w 11852"/>
                  <a:gd name="T107" fmla="*/ 1 h 4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11852"/>
                  <a:gd name="T163" fmla="*/ 0 h 4"/>
                  <a:gd name="T164" fmla="*/ 11852 w 11852"/>
                  <a:gd name="T165" fmla="*/ 4 h 4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11852" h="4">
                    <a:moveTo>
                      <a:pt x="11852" y="0"/>
                    </a:moveTo>
                    <a:lnTo>
                      <a:pt x="11757" y="0"/>
                    </a:lnTo>
                    <a:lnTo>
                      <a:pt x="11658" y="0"/>
                    </a:lnTo>
                    <a:lnTo>
                      <a:pt x="11552" y="0"/>
                    </a:lnTo>
                    <a:lnTo>
                      <a:pt x="11441" y="0"/>
                    </a:lnTo>
                    <a:lnTo>
                      <a:pt x="11325" y="0"/>
                    </a:lnTo>
                    <a:lnTo>
                      <a:pt x="11205" y="0"/>
                    </a:lnTo>
                    <a:lnTo>
                      <a:pt x="11077" y="0"/>
                    </a:lnTo>
                    <a:lnTo>
                      <a:pt x="10946" y="0"/>
                    </a:lnTo>
                    <a:lnTo>
                      <a:pt x="10810" y="0"/>
                    </a:lnTo>
                    <a:lnTo>
                      <a:pt x="10668" y="0"/>
                    </a:lnTo>
                    <a:lnTo>
                      <a:pt x="10524" y="0"/>
                    </a:lnTo>
                    <a:lnTo>
                      <a:pt x="10374" y="0"/>
                    </a:lnTo>
                    <a:lnTo>
                      <a:pt x="10220" y="0"/>
                    </a:lnTo>
                    <a:lnTo>
                      <a:pt x="10063" y="0"/>
                    </a:lnTo>
                    <a:lnTo>
                      <a:pt x="9901" y="0"/>
                    </a:lnTo>
                    <a:lnTo>
                      <a:pt x="9735" y="0"/>
                    </a:lnTo>
                    <a:lnTo>
                      <a:pt x="9566" y="0"/>
                    </a:lnTo>
                    <a:lnTo>
                      <a:pt x="9392" y="0"/>
                    </a:lnTo>
                    <a:lnTo>
                      <a:pt x="9216" y="0"/>
                    </a:lnTo>
                    <a:lnTo>
                      <a:pt x="9037" y="0"/>
                    </a:lnTo>
                    <a:lnTo>
                      <a:pt x="8853" y="0"/>
                    </a:lnTo>
                    <a:lnTo>
                      <a:pt x="8668" y="2"/>
                    </a:lnTo>
                    <a:lnTo>
                      <a:pt x="8481" y="2"/>
                    </a:lnTo>
                    <a:lnTo>
                      <a:pt x="8289" y="2"/>
                    </a:lnTo>
                    <a:lnTo>
                      <a:pt x="8094" y="2"/>
                    </a:lnTo>
                    <a:lnTo>
                      <a:pt x="7899" y="2"/>
                    </a:lnTo>
                    <a:lnTo>
                      <a:pt x="7699" y="2"/>
                    </a:lnTo>
                    <a:lnTo>
                      <a:pt x="7500" y="2"/>
                    </a:lnTo>
                    <a:lnTo>
                      <a:pt x="7297" y="2"/>
                    </a:lnTo>
                    <a:lnTo>
                      <a:pt x="7092" y="2"/>
                    </a:lnTo>
                    <a:lnTo>
                      <a:pt x="6887" y="2"/>
                    </a:lnTo>
                    <a:lnTo>
                      <a:pt x="6678" y="2"/>
                    </a:lnTo>
                    <a:lnTo>
                      <a:pt x="6257" y="2"/>
                    </a:lnTo>
                    <a:lnTo>
                      <a:pt x="5833" y="2"/>
                    </a:lnTo>
                    <a:lnTo>
                      <a:pt x="5405" y="2"/>
                    </a:lnTo>
                    <a:lnTo>
                      <a:pt x="4973" y="2"/>
                    </a:lnTo>
                    <a:lnTo>
                      <a:pt x="4107" y="2"/>
                    </a:lnTo>
                    <a:lnTo>
                      <a:pt x="3675" y="2"/>
                    </a:lnTo>
                    <a:lnTo>
                      <a:pt x="3245" y="2"/>
                    </a:lnTo>
                    <a:lnTo>
                      <a:pt x="2817" y="2"/>
                    </a:lnTo>
                    <a:lnTo>
                      <a:pt x="2395" y="4"/>
                    </a:lnTo>
                    <a:lnTo>
                      <a:pt x="2184" y="4"/>
                    </a:lnTo>
                    <a:lnTo>
                      <a:pt x="1975" y="4"/>
                    </a:lnTo>
                    <a:lnTo>
                      <a:pt x="1770" y="4"/>
                    </a:lnTo>
                    <a:lnTo>
                      <a:pt x="1565" y="4"/>
                    </a:lnTo>
                    <a:lnTo>
                      <a:pt x="1361" y="4"/>
                    </a:lnTo>
                    <a:lnTo>
                      <a:pt x="1158" y="4"/>
                    </a:lnTo>
                    <a:lnTo>
                      <a:pt x="959" y="4"/>
                    </a:lnTo>
                    <a:lnTo>
                      <a:pt x="764" y="4"/>
                    </a:lnTo>
                    <a:lnTo>
                      <a:pt x="568" y="4"/>
                    </a:lnTo>
                    <a:lnTo>
                      <a:pt x="377" y="4"/>
                    </a:lnTo>
                    <a:lnTo>
                      <a:pt x="188" y="4"/>
                    </a:lnTo>
                    <a:lnTo>
                      <a:pt x="0" y="4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254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1" name="Freeform 170"/>
              <p:cNvSpPr>
                <a:spLocks/>
              </p:cNvSpPr>
              <p:nvPr/>
            </p:nvSpPr>
            <p:spPr bwMode="auto">
              <a:xfrm>
                <a:off x="1451" y="2060"/>
                <a:ext cx="91" cy="217"/>
              </a:xfrm>
              <a:custGeom>
                <a:avLst/>
                <a:gdLst>
                  <a:gd name="T0" fmla="*/ 0 w 181"/>
                  <a:gd name="T1" fmla="*/ 7 h 434"/>
                  <a:gd name="T2" fmla="*/ 1 w 181"/>
                  <a:gd name="T3" fmla="*/ 6 h 434"/>
                  <a:gd name="T4" fmla="*/ 2 w 181"/>
                  <a:gd name="T5" fmla="*/ 3 h 434"/>
                  <a:gd name="T6" fmla="*/ 3 w 181"/>
                  <a:gd name="T7" fmla="*/ 2 h 434"/>
                  <a:gd name="T8" fmla="*/ 3 w 181"/>
                  <a:gd name="T9" fmla="*/ 1 h 434"/>
                  <a:gd name="T10" fmla="*/ 3 w 181"/>
                  <a:gd name="T11" fmla="*/ 0 h 43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34"/>
                  <a:gd name="T20" fmla="*/ 181 w 181"/>
                  <a:gd name="T21" fmla="*/ 434 h 43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34">
                    <a:moveTo>
                      <a:pt x="0" y="434"/>
                    </a:moveTo>
                    <a:lnTo>
                      <a:pt x="45" y="324"/>
                    </a:lnTo>
                    <a:lnTo>
                      <a:pt x="90" y="213"/>
                    </a:lnTo>
                    <a:lnTo>
                      <a:pt x="136" y="105"/>
                    </a:lnTo>
                    <a:lnTo>
                      <a:pt x="160" y="5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2" name="Freeform 171"/>
              <p:cNvSpPr>
                <a:spLocks/>
              </p:cNvSpPr>
              <p:nvPr/>
            </p:nvSpPr>
            <p:spPr bwMode="auto">
              <a:xfrm>
                <a:off x="1542" y="1867"/>
                <a:ext cx="89" cy="193"/>
              </a:xfrm>
              <a:custGeom>
                <a:avLst/>
                <a:gdLst>
                  <a:gd name="T0" fmla="*/ 0 w 180"/>
                  <a:gd name="T1" fmla="*/ 6 h 386"/>
                  <a:gd name="T2" fmla="*/ 0 w 180"/>
                  <a:gd name="T3" fmla="*/ 5 h 386"/>
                  <a:gd name="T4" fmla="*/ 1 w 180"/>
                  <a:gd name="T5" fmla="*/ 3 h 386"/>
                  <a:gd name="T6" fmla="*/ 1 w 180"/>
                  <a:gd name="T7" fmla="*/ 3 h 386"/>
                  <a:gd name="T8" fmla="*/ 2 w 180"/>
                  <a:gd name="T9" fmla="*/ 2 h 386"/>
                  <a:gd name="T10" fmla="*/ 2 w 180"/>
                  <a:gd name="T11" fmla="*/ 1 h 386"/>
                  <a:gd name="T12" fmla="*/ 2 w 180"/>
                  <a:gd name="T13" fmla="*/ 0 h 38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386"/>
                  <a:gd name="T23" fmla="*/ 180 w 180"/>
                  <a:gd name="T24" fmla="*/ 386 h 38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386">
                    <a:moveTo>
                      <a:pt x="0" y="386"/>
                    </a:moveTo>
                    <a:lnTo>
                      <a:pt x="46" y="284"/>
                    </a:lnTo>
                    <a:lnTo>
                      <a:pt x="89" y="183"/>
                    </a:lnTo>
                    <a:lnTo>
                      <a:pt x="113" y="136"/>
                    </a:lnTo>
                    <a:lnTo>
                      <a:pt x="134" y="89"/>
                    </a:lnTo>
                    <a:lnTo>
                      <a:pt x="158" y="43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3" name="Freeform 172"/>
              <p:cNvSpPr>
                <a:spLocks/>
              </p:cNvSpPr>
              <p:nvPr/>
            </p:nvSpPr>
            <p:spPr bwMode="auto">
              <a:xfrm>
                <a:off x="1631" y="1726"/>
                <a:ext cx="91" cy="141"/>
              </a:xfrm>
              <a:custGeom>
                <a:avLst/>
                <a:gdLst>
                  <a:gd name="T0" fmla="*/ 0 w 181"/>
                  <a:gd name="T1" fmla="*/ 4 h 282"/>
                  <a:gd name="T2" fmla="*/ 1 w 181"/>
                  <a:gd name="T3" fmla="*/ 3 h 282"/>
                  <a:gd name="T4" fmla="*/ 1 w 181"/>
                  <a:gd name="T5" fmla="*/ 3 h 282"/>
                  <a:gd name="T6" fmla="*/ 2 w 181"/>
                  <a:gd name="T7" fmla="*/ 2 h 282"/>
                  <a:gd name="T8" fmla="*/ 2 w 181"/>
                  <a:gd name="T9" fmla="*/ 2 h 282"/>
                  <a:gd name="T10" fmla="*/ 2 w 181"/>
                  <a:gd name="T11" fmla="*/ 1 h 282"/>
                  <a:gd name="T12" fmla="*/ 3 w 181"/>
                  <a:gd name="T13" fmla="*/ 1 h 282"/>
                  <a:gd name="T14" fmla="*/ 3 w 181"/>
                  <a:gd name="T15" fmla="*/ 0 h 28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82"/>
                  <a:gd name="T26" fmla="*/ 181 w 181"/>
                  <a:gd name="T27" fmla="*/ 282 h 28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82">
                    <a:moveTo>
                      <a:pt x="0" y="282"/>
                    </a:moveTo>
                    <a:lnTo>
                      <a:pt x="21" y="241"/>
                    </a:lnTo>
                    <a:lnTo>
                      <a:pt x="45" y="201"/>
                    </a:lnTo>
                    <a:lnTo>
                      <a:pt x="67" y="166"/>
                    </a:lnTo>
                    <a:lnTo>
                      <a:pt x="90" y="128"/>
                    </a:lnTo>
                    <a:lnTo>
                      <a:pt x="112" y="95"/>
                    </a:lnTo>
                    <a:lnTo>
                      <a:pt x="136" y="61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4" name="Freeform 173"/>
              <p:cNvSpPr>
                <a:spLocks/>
              </p:cNvSpPr>
              <p:nvPr/>
            </p:nvSpPr>
            <p:spPr bwMode="auto">
              <a:xfrm>
                <a:off x="1722" y="1628"/>
                <a:ext cx="91" cy="98"/>
              </a:xfrm>
              <a:custGeom>
                <a:avLst/>
                <a:gdLst>
                  <a:gd name="T0" fmla="*/ 0 w 182"/>
                  <a:gd name="T1" fmla="*/ 4 h 195"/>
                  <a:gd name="T2" fmla="*/ 1 w 182"/>
                  <a:gd name="T3" fmla="*/ 3 h 195"/>
                  <a:gd name="T4" fmla="*/ 1 w 182"/>
                  <a:gd name="T5" fmla="*/ 2 h 195"/>
                  <a:gd name="T6" fmla="*/ 3 w 182"/>
                  <a:gd name="T7" fmla="*/ 1 h 195"/>
                  <a:gd name="T8" fmla="*/ 3 w 182"/>
                  <a:gd name="T9" fmla="*/ 1 h 195"/>
                  <a:gd name="T10" fmla="*/ 3 w 182"/>
                  <a:gd name="T11" fmla="*/ 0 h 19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95"/>
                  <a:gd name="T20" fmla="*/ 182 w 182"/>
                  <a:gd name="T21" fmla="*/ 195 h 19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95">
                    <a:moveTo>
                      <a:pt x="0" y="195"/>
                    </a:moveTo>
                    <a:lnTo>
                      <a:pt x="46" y="138"/>
                    </a:lnTo>
                    <a:lnTo>
                      <a:pt x="91" y="86"/>
                    </a:lnTo>
                    <a:lnTo>
                      <a:pt x="136" y="39"/>
                    </a:lnTo>
                    <a:lnTo>
                      <a:pt x="160" y="19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5" name="Freeform 174"/>
              <p:cNvSpPr>
                <a:spLocks/>
              </p:cNvSpPr>
              <p:nvPr/>
            </p:nvSpPr>
            <p:spPr bwMode="auto">
              <a:xfrm>
                <a:off x="1813" y="1576"/>
                <a:ext cx="91" cy="52"/>
              </a:xfrm>
              <a:custGeom>
                <a:avLst/>
                <a:gdLst>
                  <a:gd name="T0" fmla="*/ 0 w 181"/>
                  <a:gd name="T1" fmla="*/ 1 h 105"/>
                  <a:gd name="T2" fmla="*/ 1 w 181"/>
                  <a:gd name="T3" fmla="*/ 1 h 105"/>
                  <a:gd name="T4" fmla="*/ 1 w 181"/>
                  <a:gd name="T5" fmla="*/ 1 h 105"/>
                  <a:gd name="T6" fmla="*/ 2 w 181"/>
                  <a:gd name="T7" fmla="*/ 0 h 105"/>
                  <a:gd name="T8" fmla="*/ 2 w 181"/>
                  <a:gd name="T9" fmla="*/ 0 h 105"/>
                  <a:gd name="T10" fmla="*/ 3 w 181"/>
                  <a:gd name="T11" fmla="*/ 0 h 105"/>
                  <a:gd name="T12" fmla="*/ 3 w 181"/>
                  <a:gd name="T13" fmla="*/ 0 h 10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105"/>
                  <a:gd name="T23" fmla="*/ 181 w 181"/>
                  <a:gd name="T24" fmla="*/ 105 h 10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105">
                    <a:moveTo>
                      <a:pt x="0" y="105"/>
                    </a:moveTo>
                    <a:lnTo>
                      <a:pt x="21" y="87"/>
                    </a:lnTo>
                    <a:lnTo>
                      <a:pt x="45" y="71"/>
                    </a:lnTo>
                    <a:lnTo>
                      <a:pt x="69" y="57"/>
                    </a:lnTo>
                    <a:lnTo>
                      <a:pt x="90" y="44"/>
                    </a:lnTo>
                    <a:lnTo>
                      <a:pt x="136" y="22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6" name="Freeform 175"/>
              <p:cNvSpPr>
                <a:spLocks/>
              </p:cNvSpPr>
              <p:nvPr/>
            </p:nvSpPr>
            <p:spPr bwMode="auto">
              <a:xfrm>
                <a:off x="1904" y="1542"/>
                <a:ext cx="89" cy="34"/>
              </a:xfrm>
              <a:custGeom>
                <a:avLst/>
                <a:gdLst>
                  <a:gd name="T0" fmla="*/ 0 w 180"/>
                  <a:gd name="T1" fmla="*/ 1 h 69"/>
                  <a:gd name="T2" fmla="*/ 0 w 180"/>
                  <a:gd name="T3" fmla="*/ 0 h 69"/>
                  <a:gd name="T4" fmla="*/ 1 w 180"/>
                  <a:gd name="T5" fmla="*/ 0 h 69"/>
                  <a:gd name="T6" fmla="*/ 2 w 180"/>
                  <a:gd name="T7" fmla="*/ 0 h 69"/>
                  <a:gd name="T8" fmla="*/ 2 w 180"/>
                  <a:gd name="T9" fmla="*/ 0 h 69"/>
                  <a:gd name="T10" fmla="*/ 2 w 180"/>
                  <a:gd name="T11" fmla="*/ 0 h 6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69"/>
                  <a:gd name="T20" fmla="*/ 180 w 180"/>
                  <a:gd name="T21" fmla="*/ 69 h 6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69">
                    <a:moveTo>
                      <a:pt x="0" y="69"/>
                    </a:moveTo>
                    <a:lnTo>
                      <a:pt x="46" y="47"/>
                    </a:lnTo>
                    <a:lnTo>
                      <a:pt x="89" y="28"/>
                    </a:lnTo>
                    <a:lnTo>
                      <a:pt x="134" y="12"/>
                    </a:lnTo>
                    <a:lnTo>
                      <a:pt x="158" y="6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7" name="Freeform 176"/>
              <p:cNvSpPr>
                <a:spLocks/>
              </p:cNvSpPr>
              <p:nvPr/>
            </p:nvSpPr>
            <p:spPr bwMode="auto">
              <a:xfrm>
                <a:off x="1993" y="1539"/>
                <a:ext cx="91" cy="3"/>
              </a:xfrm>
              <a:custGeom>
                <a:avLst/>
                <a:gdLst>
                  <a:gd name="T0" fmla="*/ 0 w 181"/>
                  <a:gd name="T1" fmla="*/ 1 h 6"/>
                  <a:gd name="T2" fmla="*/ 1 w 181"/>
                  <a:gd name="T3" fmla="*/ 1 h 6"/>
                  <a:gd name="T4" fmla="*/ 1 w 181"/>
                  <a:gd name="T5" fmla="*/ 0 h 6"/>
                  <a:gd name="T6" fmla="*/ 2 w 181"/>
                  <a:gd name="T7" fmla="*/ 0 h 6"/>
                  <a:gd name="T8" fmla="*/ 3 w 181"/>
                  <a:gd name="T9" fmla="*/ 1 h 6"/>
                  <a:gd name="T10" fmla="*/ 3 w 181"/>
                  <a:gd name="T11" fmla="*/ 1 h 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6"/>
                  <a:gd name="T20" fmla="*/ 181 w 181"/>
                  <a:gd name="T21" fmla="*/ 6 h 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6">
                    <a:moveTo>
                      <a:pt x="0" y="6"/>
                    </a:moveTo>
                    <a:lnTo>
                      <a:pt x="21" y="2"/>
                    </a:lnTo>
                    <a:lnTo>
                      <a:pt x="45" y="0"/>
                    </a:lnTo>
                    <a:lnTo>
                      <a:pt x="90" y="0"/>
                    </a:lnTo>
                    <a:lnTo>
                      <a:pt x="136" y="2"/>
                    </a:lnTo>
                    <a:lnTo>
                      <a:pt x="181" y="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8" name="Freeform 177"/>
              <p:cNvSpPr>
                <a:spLocks/>
              </p:cNvSpPr>
              <p:nvPr/>
            </p:nvSpPr>
            <p:spPr bwMode="auto">
              <a:xfrm>
                <a:off x="2084" y="1532"/>
                <a:ext cx="91" cy="8"/>
              </a:xfrm>
              <a:custGeom>
                <a:avLst/>
                <a:gdLst>
                  <a:gd name="T0" fmla="*/ 0 w 182"/>
                  <a:gd name="T1" fmla="*/ 1 h 16"/>
                  <a:gd name="T2" fmla="*/ 1 w 182"/>
                  <a:gd name="T3" fmla="*/ 1 h 16"/>
                  <a:gd name="T4" fmla="*/ 1 w 182"/>
                  <a:gd name="T5" fmla="*/ 1 h 16"/>
                  <a:gd name="T6" fmla="*/ 3 w 182"/>
                  <a:gd name="T7" fmla="*/ 1 h 16"/>
                  <a:gd name="T8" fmla="*/ 3 w 182"/>
                  <a:gd name="T9" fmla="*/ 0 h 1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6"/>
                  <a:gd name="T17" fmla="*/ 182 w 182"/>
                  <a:gd name="T18" fmla="*/ 16 h 1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6">
                    <a:moveTo>
                      <a:pt x="0" y="16"/>
                    </a:moveTo>
                    <a:lnTo>
                      <a:pt x="46" y="12"/>
                    </a:lnTo>
                    <a:lnTo>
                      <a:pt x="91" y="6"/>
                    </a:lnTo>
                    <a:lnTo>
                      <a:pt x="136" y="2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09" name="Freeform 178"/>
              <p:cNvSpPr>
                <a:spLocks/>
              </p:cNvSpPr>
              <p:nvPr/>
            </p:nvSpPr>
            <p:spPr bwMode="auto">
              <a:xfrm>
                <a:off x="2175" y="1532"/>
                <a:ext cx="91" cy="11"/>
              </a:xfrm>
              <a:custGeom>
                <a:avLst/>
                <a:gdLst>
                  <a:gd name="T0" fmla="*/ 0 w 181"/>
                  <a:gd name="T1" fmla="*/ 0 h 22"/>
                  <a:gd name="T2" fmla="*/ 1 w 181"/>
                  <a:gd name="T3" fmla="*/ 1 h 22"/>
                  <a:gd name="T4" fmla="*/ 2 w 181"/>
                  <a:gd name="T5" fmla="*/ 1 h 22"/>
                  <a:gd name="T6" fmla="*/ 3 w 181"/>
                  <a:gd name="T7" fmla="*/ 1 h 22"/>
                  <a:gd name="T8" fmla="*/ 3 w 181"/>
                  <a:gd name="T9" fmla="*/ 1 h 2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22"/>
                  <a:gd name="T17" fmla="*/ 181 w 181"/>
                  <a:gd name="T18" fmla="*/ 22 h 2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22">
                    <a:moveTo>
                      <a:pt x="0" y="0"/>
                    </a:moveTo>
                    <a:lnTo>
                      <a:pt x="45" y="2"/>
                    </a:lnTo>
                    <a:lnTo>
                      <a:pt x="90" y="8"/>
                    </a:lnTo>
                    <a:lnTo>
                      <a:pt x="136" y="14"/>
                    </a:lnTo>
                    <a:lnTo>
                      <a:pt x="181" y="2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0" name="Freeform 179"/>
              <p:cNvSpPr>
                <a:spLocks/>
              </p:cNvSpPr>
              <p:nvPr/>
            </p:nvSpPr>
            <p:spPr bwMode="auto">
              <a:xfrm>
                <a:off x="2266" y="1543"/>
                <a:ext cx="89" cy="19"/>
              </a:xfrm>
              <a:custGeom>
                <a:avLst/>
                <a:gdLst>
                  <a:gd name="T0" fmla="*/ 0 w 180"/>
                  <a:gd name="T1" fmla="*/ 0 h 40"/>
                  <a:gd name="T2" fmla="*/ 0 w 180"/>
                  <a:gd name="T3" fmla="*/ 0 h 40"/>
                  <a:gd name="T4" fmla="*/ 1 w 180"/>
                  <a:gd name="T5" fmla="*/ 0 h 40"/>
                  <a:gd name="T6" fmla="*/ 2 w 180"/>
                  <a:gd name="T7" fmla="*/ 0 h 40"/>
                  <a:gd name="T8" fmla="*/ 2 w 180"/>
                  <a:gd name="T9" fmla="*/ 0 h 4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0"/>
                  <a:gd name="T16" fmla="*/ 0 h 40"/>
                  <a:gd name="T17" fmla="*/ 180 w 180"/>
                  <a:gd name="T18" fmla="*/ 40 h 4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0" h="40">
                    <a:moveTo>
                      <a:pt x="0" y="0"/>
                    </a:moveTo>
                    <a:lnTo>
                      <a:pt x="45" y="10"/>
                    </a:lnTo>
                    <a:lnTo>
                      <a:pt x="89" y="20"/>
                    </a:lnTo>
                    <a:lnTo>
                      <a:pt x="134" y="30"/>
                    </a:lnTo>
                    <a:lnTo>
                      <a:pt x="180" y="4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1" name="Freeform 180"/>
              <p:cNvSpPr>
                <a:spLocks/>
              </p:cNvSpPr>
              <p:nvPr/>
            </p:nvSpPr>
            <p:spPr bwMode="auto">
              <a:xfrm>
                <a:off x="2355" y="1562"/>
                <a:ext cx="91" cy="11"/>
              </a:xfrm>
              <a:custGeom>
                <a:avLst/>
                <a:gdLst>
                  <a:gd name="T0" fmla="*/ 0 w 181"/>
                  <a:gd name="T1" fmla="*/ 0 h 21"/>
                  <a:gd name="T2" fmla="*/ 2 w 181"/>
                  <a:gd name="T3" fmla="*/ 1 h 21"/>
                  <a:gd name="T4" fmla="*/ 3 w 181"/>
                  <a:gd name="T5" fmla="*/ 1 h 21"/>
                  <a:gd name="T6" fmla="*/ 3 w 181"/>
                  <a:gd name="T7" fmla="*/ 1 h 2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21"/>
                  <a:gd name="T14" fmla="*/ 181 w 181"/>
                  <a:gd name="T15" fmla="*/ 21 h 2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21">
                    <a:moveTo>
                      <a:pt x="0" y="0"/>
                    </a:moveTo>
                    <a:lnTo>
                      <a:pt x="90" y="13"/>
                    </a:lnTo>
                    <a:lnTo>
                      <a:pt x="136" y="17"/>
                    </a:lnTo>
                    <a:lnTo>
                      <a:pt x="181" y="2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2" name="Freeform 181"/>
              <p:cNvSpPr>
                <a:spLocks/>
              </p:cNvSpPr>
              <p:nvPr/>
            </p:nvSpPr>
            <p:spPr bwMode="auto">
              <a:xfrm>
                <a:off x="2446" y="1570"/>
                <a:ext cx="91" cy="3"/>
              </a:xfrm>
              <a:custGeom>
                <a:avLst/>
                <a:gdLst>
                  <a:gd name="T0" fmla="*/ 0 w 182"/>
                  <a:gd name="T1" fmla="*/ 1 h 6"/>
                  <a:gd name="T2" fmla="*/ 1 w 182"/>
                  <a:gd name="T3" fmla="*/ 1 h 6"/>
                  <a:gd name="T4" fmla="*/ 1 w 182"/>
                  <a:gd name="T5" fmla="*/ 1 h 6"/>
                  <a:gd name="T6" fmla="*/ 1 w 182"/>
                  <a:gd name="T7" fmla="*/ 1 h 6"/>
                  <a:gd name="T8" fmla="*/ 1 w 182"/>
                  <a:gd name="T9" fmla="*/ 0 h 6"/>
                  <a:gd name="T10" fmla="*/ 3 w 182"/>
                  <a:gd name="T11" fmla="*/ 0 h 6"/>
                  <a:gd name="T12" fmla="*/ 3 w 182"/>
                  <a:gd name="T13" fmla="*/ 0 h 6"/>
                  <a:gd name="T14" fmla="*/ 3 w 182"/>
                  <a:gd name="T15" fmla="*/ 1 h 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6"/>
                  <a:gd name="T26" fmla="*/ 182 w 182"/>
                  <a:gd name="T27" fmla="*/ 6 h 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6">
                    <a:moveTo>
                      <a:pt x="0" y="6"/>
                    </a:moveTo>
                    <a:lnTo>
                      <a:pt x="22" y="6"/>
                    </a:lnTo>
                    <a:lnTo>
                      <a:pt x="45" y="6"/>
                    </a:lnTo>
                    <a:lnTo>
                      <a:pt x="91" y="2"/>
                    </a:lnTo>
                    <a:lnTo>
                      <a:pt x="115" y="0"/>
                    </a:lnTo>
                    <a:lnTo>
                      <a:pt x="136" y="0"/>
                    </a:lnTo>
                    <a:lnTo>
                      <a:pt x="160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3" name="Freeform 182"/>
              <p:cNvSpPr>
                <a:spLocks/>
              </p:cNvSpPr>
              <p:nvPr/>
            </p:nvSpPr>
            <p:spPr bwMode="auto">
              <a:xfrm>
                <a:off x="2537" y="1572"/>
                <a:ext cx="90" cy="38"/>
              </a:xfrm>
              <a:custGeom>
                <a:avLst/>
                <a:gdLst>
                  <a:gd name="T0" fmla="*/ 0 w 179"/>
                  <a:gd name="T1" fmla="*/ 0 h 75"/>
                  <a:gd name="T2" fmla="*/ 1 w 179"/>
                  <a:gd name="T3" fmla="*/ 1 h 75"/>
                  <a:gd name="T4" fmla="*/ 1 w 179"/>
                  <a:gd name="T5" fmla="*/ 1 h 75"/>
                  <a:gd name="T6" fmla="*/ 2 w 179"/>
                  <a:gd name="T7" fmla="*/ 1 h 75"/>
                  <a:gd name="T8" fmla="*/ 2 w 179"/>
                  <a:gd name="T9" fmla="*/ 1 h 75"/>
                  <a:gd name="T10" fmla="*/ 3 w 179"/>
                  <a:gd name="T11" fmla="*/ 1 h 75"/>
                  <a:gd name="T12" fmla="*/ 3 w 179"/>
                  <a:gd name="T13" fmla="*/ 2 h 7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9"/>
                  <a:gd name="T22" fmla="*/ 0 h 75"/>
                  <a:gd name="T23" fmla="*/ 179 w 179"/>
                  <a:gd name="T24" fmla="*/ 75 h 7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9" h="75">
                    <a:moveTo>
                      <a:pt x="0" y="0"/>
                    </a:moveTo>
                    <a:lnTo>
                      <a:pt x="21" y="6"/>
                    </a:lnTo>
                    <a:lnTo>
                      <a:pt x="45" y="14"/>
                    </a:lnTo>
                    <a:lnTo>
                      <a:pt x="67" y="22"/>
                    </a:lnTo>
                    <a:lnTo>
                      <a:pt x="88" y="32"/>
                    </a:lnTo>
                    <a:lnTo>
                      <a:pt x="134" y="54"/>
                    </a:lnTo>
                    <a:lnTo>
                      <a:pt x="179" y="7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4" name="Freeform 183"/>
              <p:cNvSpPr>
                <a:spLocks/>
              </p:cNvSpPr>
              <p:nvPr/>
            </p:nvSpPr>
            <p:spPr bwMode="auto">
              <a:xfrm>
                <a:off x="2627" y="1610"/>
                <a:ext cx="90" cy="41"/>
              </a:xfrm>
              <a:custGeom>
                <a:avLst/>
                <a:gdLst>
                  <a:gd name="T0" fmla="*/ 0 w 182"/>
                  <a:gd name="T1" fmla="*/ 0 h 83"/>
                  <a:gd name="T2" fmla="*/ 1 w 182"/>
                  <a:gd name="T3" fmla="*/ 0 h 83"/>
                  <a:gd name="T4" fmla="*/ 2 w 182"/>
                  <a:gd name="T5" fmla="*/ 1 h 8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83"/>
                  <a:gd name="T11" fmla="*/ 182 w 182"/>
                  <a:gd name="T12" fmla="*/ 83 h 8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83">
                    <a:moveTo>
                      <a:pt x="0" y="0"/>
                    </a:moveTo>
                    <a:lnTo>
                      <a:pt x="91" y="42"/>
                    </a:lnTo>
                    <a:lnTo>
                      <a:pt x="182" y="8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5" name="Freeform 184"/>
              <p:cNvSpPr>
                <a:spLocks/>
              </p:cNvSpPr>
              <p:nvPr/>
            </p:nvSpPr>
            <p:spPr bwMode="auto">
              <a:xfrm>
                <a:off x="2717" y="1651"/>
                <a:ext cx="91" cy="45"/>
              </a:xfrm>
              <a:custGeom>
                <a:avLst/>
                <a:gdLst>
                  <a:gd name="T0" fmla="*/ 0 w 181"/>
                  <a:gd name="T1" fmla="*/ 0 h 91"/>
                  <a:gd name="T2" fmla="*/ 2 w 181"/>
                  <a:gd name="T3" fmla="*/ 0 h 91"/>
                  <a:gd name="T4" fmla="*/ 3 w 181"/>
                  <a:gd name="T5" fmla="*/ 1 h 91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91"/>
                  <a:gd name="T11" fmla="*/ 181 w 181"/>
                  <a:gd name="T12" fmla="*/ 91 h 9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91">
                    <a:moveTo>
                      <a:pt x="0" y="0"/>
                    </a:moveTo>
                    <a:lnTo>
                      <a:pt x="90" y="45"/>
                    </a:lnTo>
                    <a:lnTo>
                      <a:pt x="181" y="9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6" name="Freeform 185"/>
              <p:cNvSpPr>
                <a:spLocks/>
              </p:cNvSpPr>
              <p:nvPr/>
            </p:nvSpPr>
            <p:spPr bwMode="auto">
              <a:xfrm>
                <a:off x="2808" y="1696"/>
                <a:ext cx="91" cy="43"/>
              </a:xfrm>
              <a:custGeom>
                <a:avLst/>
                <a:gdLst>
                  <a:gd name="T0" fmla="*/ 0 w 182"/>
                  <a:gd name="T1" fmla="*/ 0 h 85"/>
                  <a:gd name="T2" fmla="*/ 1 w 182"/>
                  <a:gd name="T3" fmla="*/ 1 h 85"/>
                  <a:gd name="T4" fmla="*/ 1 w 182"/>
                  <a:gd name="T5" fmla="*/ 1 h 85"/>
                  <a:gd name="T6" fmla="*/ 3 w 182"/>
                  <a:gd name="T7" fmla="*/ 1 h 85"/>
                  <a:gd name="T8" fmla="*/ 3 w 182"/>
                  <a:gd name="T9" fmla="*/ 2 h 85"/>
                  <a:gd name="T10" fmla="*/ 3 w 182"/>
                  <a:gd name="T11" fmla="*/ 2 h 8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85"/>
                  <a:gd name="T20" fmla="*/ 182 w 182"/>
                  <a:gd name="T21" fmla="*/ 85 h 85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85">
                    <a:moveTo>
                      <a:pt x="0" y="0"/>
                    </a:moveTo>
                    <a:lnTo>
                      <a:pt x="45" y="19"/>
                    </a:lnTo>
                    <a:lnTo>
                      <a:pt x="91" y="39"/>
                    </a:lnTo>
                    <a:lnTo>
                      <a:pt x="136" y="59"/>
                    </a:lnTo>
                    <a:lnTo>
                      <a:pt x="160" y="71"/>
                    </a:lnTo>
                    <a:lnTo>
                      <a:pt x="182" y="8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7" name="Freeform 186"/>
              <p:cNvSpPr>
                <a:spLocks/>
              </p:cNvSpPr>
              <p:nvPr/>
            </p:nvSpPr>
            <p:spPr bwMode="auto">
              <a:xfrm>
                <a:off x="2899" y="1739"/>
                <a:ext cx="90" cy="69"/>
              </a:xfrm>
              <a:custGeom>
                <a:avLst/>
                <a:gdLst>
                  <a:gd name="T0" fmla="*/ 0 w 179"/>
                  <a:gd name="T1" fmla="*/ 0 h 138"/>
                  <a:gd name="T2" fmla="*/ 1 w 179"/>
                  <a:gd name="T3" fmla="*/ 1 h 138"/>
                  <a:gd name="T4" fmla="*/ 1 w 179"/>
                  <a:gd name="T5" fmla="*/ 1 h 138"/>
                  <a:gd name="T6" fmla="*/ 2 w 179"/>
                  <a:gd name="T7" fmla="*/ 1 h 138"/>
                  <a:gd name="T8" fmla="*/ 3 w 179"/>
                  <a:gd name="T9" fmla="*/ 1 h 138"/>
                  <a:gd name="T10" fmla="*/ 3 w 179"/>
                  <a:gd name="T11" fmla="*/ 2 h 13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38"/>
                  <a:gd name="T20" fmla="*/ 179 w 179"/>
                  <a:gd name="T21" fmla="*/ 138 h 138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38">
                    <a:moveTo>
                      <a:pt x="0" y="0"/>
                    </a:moveTo>
                    <a:lnTo>
                      <a:pt x="21" y="15"/>
                    </a:lnTo>
                    <a:lnTo>
                      <a:pt x="45" y="31"/>
                    </a:lnTo>
                    <a:lnTo>
                      <a:pt x="88" y="67"/>
                    </a:lnTo>
                    <a:lnTo>
                      <a:pt x="134" y="102"/>
                    </a:lnTo>
                    <a:lnTo>
                      <a:pt x="179" y="138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8" name="Freeform 187"/>
              <p:cNvSpPr>
                <a:spLocks/>
              </p:cNvSpPr>
              <p:nvPr/>
            </p:nvSpPr>
            <p:spPr bwMode="auto">
              <a:xfrm>
                <a:off x="2989" y="1808"/>
                <a:ext cx="90" cy="62"/>
              </a:xfrm>
              <a:custGeom>
                <a:avLst/>
                <a:gdLst>
                  <a:gd name="T0" fmla="*/ 0 w 182"/>
                  <a:gd name="T1" fmla="*/ 0 h 124"/>
                  <a:gd name="T2" fmla="*/ 0 w 182"/>
                  <a:gd name="T3" fmla="*/ 1 h 124"/>
                  <a:gd name="T4" fmla="*/ 1 w 182"/>
                  <a:gd name="T5" fmla="*/ 1 h 124"/>
                  <a:gd name="T6" fmla="*/ 2 w 182"/>
                  <a:gd name="T7" fmla="*/ 2 h 124"/>
                  <a:gd name="T8" fmla="*/ 2 w 182"/>
                  <a:gd name="T9" fmla="*/ 2 h 124"/>
                  <a:gd name="T10" fmla="*/ 2 w 182"/>
                  <a:gd name="T11" fmla="*/ 2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4"/>
                  <a:gd name="T20" fmla="*/ 182 w 182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4">
                    <a:moveTo>
                      <a:pt x="0" y="0"/>
                    </a:moveTo>
                    <a:lnTo>
                      <a:pt x="45" y="31"/>
                    </a:lnTo>
                    <a:lnTo>
                      <a:pt x="91" y="61"/>
                    </a:lnTo>
                    <a:lnTo>
                      <a:pt x="136" y="90"/>
                    </a:lnTo>
                    <a:lnTo>
                      <a:pt x="160" y="106"/>
                    </a:lnTo>
                    <a:lnTo>
                      <a:pt x="182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19" name="Freeform 188"/>
              <p:cNvSpPr>
                <a:spLocks/>
              </p:cNvSpPr>
              <p:nvPr/>
            </p:nvSpPr>
            <p:spPr bwMode="auto">
              <a:xfrm>
                <a:off x="3079" y="1870"/>
                <a:ext cx="91" cy="83"/>
              </a:xfrm>
              <a:custGeom>
                <a:avLst/>
                <a:gdLst>
                  <a:gd name="T0" fmla="*/ 0 w 181"/>
                  <a:gd name="T1" fmla="*/ 0 h 165"/>
                  <a:gd name="T2" fmla="*/ 1 w 181"/>
                  <a:gd name="T3" fmla="*/ 1 h 165"/>
                  <a:gd name="T4" fmla="*/ 2 w 181"/>
                  <a:gd name="T5" fmla="*/ 2 h 165"/>
                  <a:gd name="T6" fmla="*/ 3 w 181"/>
                  <a:gd name="T7" fmla="*/ 2 h 165"/>
                  <a:gd name="T8" fmla="*/ 3 w 181"/>
                  <a:gd name="T9" fmla="*/ 3 h 16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65"/>
                  <a:gd name="T17" fmla="*/ 181 w 181"/>
                  <a:gd name="T18" fmla="*/ 165 h 16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65">
                    <a:moveTo>
                      <a:pt x="0" y="0"/>
                    </a:moveTo>
                    <a:lnTo>
                      <a:pt x="45" y="37"/>
                    </a:lnTo>
                    <a:lnTo>
                      <a:pt x="90" y="77"/>
                    </a:lnTo>
                    <a:lnTo>
                      <a:pt x="136" y="120"/>
                    </a:lnTo>
                    <a:lnTo>
                      <a:pt x="181" y="16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0" name="Freeform 189"/>
              <p:cNvSpPr>
                <a:spLocks/>
              </p:cNvSpPr>
              <p:nvPr/>
            </p:nvSpPr>
            <p:spPr bwMode="auto">
              <a:xfrm>
                <a:off x="3170" y="1953"/>
                <a:ext cx="90" cy="102"/>
              </a:xfrm>
              <a:custGeom>
                <a:avLst/>
                <a:gdLst>
                  <a:gd name="T0" fmla="*/ 0 w 180"/>
                  <a:gd name="T1" fmla="*/ 0 h 206"/>
                  <a:gd name="T2" fmla="*/ 1 w 180"/>
                  <a:gd name="T3" fmla="*/ 0 h 206"/>
                  <a:gd name="T4" fmla="*/ 1 w 180"/>
                  <a:gd name="T5" fmla="*/ 0 h 206"/>
                  <a:gd name="T6" fmla="*/ 1 w 180"/>
                  <a:gd name="T7" fmla="*/ 1 h 206"/>
                  <a:gd name="T8" fmla="*/ 3 w 180"/>
                  <a:gd name="T9" fmla="*/ 2 h 206"/>
                  <a:gd name="T10" fmla="*/ 3 w 180"/>
                  <a:gd name="T11" fmla="*/ 3 h 20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06"/>
                  <a:gd name="T20" fmla="*/ 180 w 180"/>
                  <a:gd name="T21" fmla="*/ 206 h 20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06">
                    <a:moveTo>
                      <a:pt x="0" y="0"/>
                    </a:moveTo>
                    <a:lnTo>
                      <a:pt x="22" y="24"/>
                    </a:lnTo>
                    <a:lnTo>
                      <a:pt x="45" y="50"/>
                    </a:lnTo>
                    <a:lnTo>
                      <a:pt x="89" y="103"/>
                    </a:lnTo>
                    <a:lnTo>
                      <a:pt x="134" y="154"/>
                    </a:lnTo>
                    <a:lnTo>
                      <a:pt x="180" y="20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1" name="Freeform 190"/>
              <p:cNvSpPr>
                <a:spLocks/>
              </p:cNvSpPr>
              <p:nvPr/>
            </p:nvSpPr>
            <p:spPr bwMode="auto">
              <a:xfrm>
                <a:off x="3260" y="2055"/>
                <a:ext cx="91" cy="90"/>
              </a:xfrm>
              <a:custGeom>
                <a:avLst/>
                <a:gdLst>
                  <a:gd name="T0" fmla="*/ 0 w 181"/>
                  <a:gd name="T1" fmla="*/ 0 h 179"/>
                  <a:gd name="T2" fmla="*/ 1 w 181"/>
                  <a:gd name="T3" fmla="*/ 1 h 179"/>
                  <a:gd name="T4" fmla="*/ 2 w 181"/>
                  <a:gd name="T5" fmla="*/ 2 h 179"/>
                  <a:gd name="T6" fmla="*/ 3 w 181"/>
                  <a:gd name="T7" fmla="*/ 3 h 17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79"/>
                  <a:gd name="T14" fmla="*/ 181 w 181"/>
                  <a:gd name="T15" fmla="*/ 179 h 17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79">
                    <a:moveTo>
                      <a:pt x="0" y="0"/>
                    </a:moveTo>
                    <a:lnTo>
                      <a:pt x="45" y="47"/>
                    </a:lnTo>
                    <a:lnTo>
                      <a:pt x="90" y="92"/>
                    </a:lnTo>
                    <a:lnTo>
                      <a:pt x="181" y="1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2" name="Freeform 191"/>
              <p:cNvSpPr>
                <a:spLocks/>
              </p:cNvSpPr>
              <p:nvPr/>
            </p:nvSpPr>
            <p:spPr bwMode="auto">
              <a:xfrm>
                <a:off x="3351" y="2145"/>
                <a:ext cx="90" cy="80"/>
              </a:xfrm>
              <a:custGeom>
                <a:avLst/>
                <a:gdLst>
                  <a:gd name="T0" fmla="*/ 0 w 181"/>
                  <a:gd name="T1" fmla="*/ 0 h 160"/>
                  <a:gd name="T2" fmla="*/ 1 w 181"/>
                  <a:gd name="T3" fmla="*/ 1 h 160"/>
                  <a:gd name="T4" fmla="*/ 2 w 181"/>
                  <a:gd name="T5" fmla="*/ 1 h 160"/>
                  <a:gd name="T6" fmla="*/ 2 w 181"/>
                  <a:gd name="T7" fmla="*/ 3 h 1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60"/>
                  <a:gd name="T14" fmla="*/ 181 w 181"/>
                  <a:gd name="T15" fmla="*/ 160 h 1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60">
                    <a:moveTo>
                      <a:pt x="0" y="0"/>
                    </a:moveTo>
                    <a:lnTo>
                      <a:pt x="91" y="83"/>
                    </a:lnTo>
                    <a:lnTo>
                      <a:pt x="136" y="122"/>
                    </a:lnTo>
                    <a:lnTo>
                      <a:pt x="181" y="16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3" name="Freeform 192"/>
              <p:cNvSpPr>
                <a:spLocks/>
              </p:cNvSpPr>
              <p:nvPr/>
            </p:nvSpPr>
            <p:spPr bwMode="auto">
              <a:xfrm>
                <a:off x="3441" y="2225"/>
                <a:ext cx="91" cy="66"/>
              </a:xfrm>
              <a:custGeom>
                <a:avLst/>
                <a:gdLst>
                  <a:gd name="T0" fmla="*/ 0 w 182"/>
                  <a:gd name="T1" fmla="*/ 0 h 132"/>
                  <a:gd name="T2" fmla="*/ 1 w 182"/>
                  <a:gd name="T3" fmla="*/ 1 h 132"/>
                  <a:gd name="T4" fmla="*/ 1 w 182"/>
                  <a:gd name="T5" fmla="*/ 1 h 132"/>
                  <a:gd name="T6" fmla="*/ 3 w 182"/>
                  <a:gd name="T7" fmla="*/ 2 h 13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2"/>
                  <a:gd name="T13" fmla="*/ 0 h 132"/>
                  <a:gd name="T14" fmla="*/ 182 w 182"/>
                  <a:gd name="T15" fmla="*/ 132 h 13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2" h="132">
                    <a:moveTo>
                      <a:pt x="0" y="0"/>
                    </a:moveTo>
                    <a:lnTo>
                      <a:pt x="46" y="35"/>
                    </a:lnTo>
                    <a:lnTo>
                      <a:pt x="91" y="69"/>
                    </a:lnTo>
                    <a:lnTo>
                      <a:pt x="182" y="13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4" name="Freeform 193"/>
              <p:cNvSpPr>
                <a:spLocks/>
              </p:cNvSpPr>
              <p:nvPr/>
            </p:nvSpPr>
            <p:spPr bwMode="auto">
              <a:xfrm>
                <a:off x="3532" y="2291"/>
                <a:ext cx="90" cy="62"/>
              </a:xfrm>
              <a:custGeom>
                <a:avLst/>
                <a:gdLst>
                  <a:gd name="T0" fmla="*/ 0 w 179"/>
                  <a:gd name="T1" fmla="*/ 0 h 124"/>
                  <a:gd name="T2" fmla="*/ 1 w 179"/>
                  <a:gd name="T3" fmla="*/ 1 h 124"/>
                  <a:gd name="T4" fmla="*/ 2 w 179"/>
                  <a:gd name="T5" fmla="*/ 1 h 124"/>
                  <a:gd name="T6" fmla="*/ 3 w 179"/>
                  <a:gd name="T7" fmla="*/ 2 h 124"/>
                  <a:gd name="T8" fmla="*/ 3 w 179"/>
                  <a:gd name="T9" fmla="*/ 2 h 124"/>
                  <a:gd name="T10" fmla="*/ 3 w 179"/>
                  <a:gd name="T11" fmla="*/ 2 h 1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124"/>
                  <a:gd name="T20" fmla="*/ 179 w 179"/>
                  <a:gd name="T21" fmla="*/ 124 h 124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124">
                    <a:moveTo>
                      <a:pt x="0" y="0"/>
                    </a:moveTo>
                    <a:lnTo>
                      <a:pt x="45" y="29"/>
                    </a:lnTo>
                    <a:lnTo>
                      <a:pt x="89" y="59"/>
                    </a:lnTo>
                    <a:lnTo>
                      <a:pt x="134" y="91"/>
                    </a:lnTo>
                    <a:lnTo>
                      <a:pt x="158" y="106"/>
                    </a:lnTo>
                    <a:lnTo>
                      <a:pt x="179" y="12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5" name="Freeform 194"/>
              <p:cNvSpPr>
                <a:spLocks/>
              </p:cNvSpPr>
              <p:nvPr/>
            </p:nvSpPr>
            <p:spPr bwMode="auto">
              <a:xfrm>
                <a:off x="3622" y="2353"/>
                <a:ext cx="90" cy="87"/>
              </a:xfrm>
              <a:custGeom>
                <a:avLst/>
                <a:gdLst>
                  <a:gd name="T0" fmla="*/ 0 w 182"/>
                  <a:gd name="T1" fmla="*/ 0 h 174"/>
                  <a:gd name="T2" fmla="*/ 0 w 182"/>
                  <a:gd name="T3" fmla="*/ 1 h 174"/>
                  <a:gd name="T4" fmla="*/ 1 w 182"/>
                  <a:gd name="T5" fmla="*/ 1 h 174"/>
                  <a:gd name="T6" fmla="*/ 1 w 182"/>
                  <a:gd name="T7" fmla="*/ 1 h 174"/>
                  <a:gd name="T8" fmla="*/ 2 w 182"/>
                  <a:gd name="T9" fmla="*/ 1 h 174"/>
                  <a:gd name="T10" fmla="*/ 2 w 182"/>
                  <a:gd name="T11" fmla="*/ 3 h 174"/>
                  <a:gd name="T12" fmla="*/ 2 w 182"/>
                  <a:gd name="T13" fmla="*/ 3 h 1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74"/>
                  <a:gd name="T23" fmla="*/ 182 w 182"/>
                  <a:gd name="T24" fmla="*/ 174 h 17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74">
                    <a:moveTo>
                      <a:pt x="0" y="0"/>
                    </a:moveTo>
                    <a:lnTo>
                      <a:pt x="46" y="38"/>
                    </a:lnTo>
                    <a:lnTo>
                      <a:pt x="91" y="75"/>
                    </a:lnTo>
                    <a:lnTo>
                      <a:pt x="113" y="97"/>
                    </a:lnTo>
                    <a:lnTo>
                      <a:pt x="137" y="120"/>
                    </a:lnTo>
                    <a:lnTo>
                      <a:pt x="160" y="146"/>
                    </a:lnTo>
                    <a:lnTo>
                      <a:pt x="182" y="17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6" name="Freeform 195"/>
              <p:cNvSpPr>
                <a:spLocks/>
              </p:cNvSpPr>
              <p:nvPr/>
            </p:nvSpPr>
            <p:spPr bwMode="auto">
              <a:xfrm>
                <a:off x="3712" y="2440"/>
                <a:ext cx="91" cy="149"/>
              </a:xfrm>
              <a:custGeom>
                <a:avLst/>
                <a:gdLst>
                  <a:gd name="T0" fmla="*/ 0 w 181"/>
                  <a:gd name="T1" fmla="*/ 0 h 297"/>
                  <a:gd name="T2" fmla="*/ 1 w 181"/>
                  <a:gd name="T3" fmla="*/ 1 h 297"/>
                  <a:gd name="T4" fmla="*/ 1 w 181"/>
                  <a:gd name="T5" fmla="*/ 2 h 297"/>
                  <a:gd name="T6" fmla="*/ 2 w 181"/>
                  <a:gd name="T7" fmla="*/ 2 h 297"/>
                  <a:gd name="T8" fmla="*/ 2 w 181"/>
                  <a:gd name="T9" fmla="*/ 3 h 297"/>
                  <a:gd name="T10" fmla="*/ 3 w 181"/>
                  <a:gd name="T11" fmla="*/ 4 h 297"/>
                  <a:gd name="T12" fmla="*/ 3 w 181"/>
                  <a:gd name="T13" fmla="*/ 5 h 297"/>
                  <a:gd name="T14" fmla="*/ 3 w 181"/>
                  <a:gd name="T15" fmla="*/ 5 h 29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297"/>
                  <a:gd name="T26" fmla="*/ 181 w 181"/>
                  <a:gd name="T27" fmla="*/ 297 h 29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297">
                    <a:moveTo>
                      <a:pt x="0" y="0"/>
                    </a:moveTo>
                    <a:lnTo>
                      <a:pt x="22" y="31"/>
                    </a:lnTo>
                    <a:lnTo>
                      <a:pt x="45" y="65"/>
                    </a:lnTo>
                    <a:lnTo>
                      <a:pt x="69" y="102"/>
                    </a:lnTo>
                    <a:lnTo>
                      <a:pt x="91" y="142"/>
                    </a:lnTo>
                    <a:lnTo>
                      <a:pt x="136" y="221"/>
                    </a:lnTo>
                    <a:lnTo>
                      <a:pt x="160" y="260"/>
                    </a:lnTo>
                    <a:lnTo>
                      <a:pt x="181" y="29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7" name="Freeform 196"/>
              <p:cNvSpPr>
                <a:spLocks/>
              </p:cNvSpPr>
              <p:nvPr/>
            </p:nvSpPr>
            <p:spPr bwMode="auto">
              <a:xfrm>
                <a:off x="3803" y="2589"/>
                <a:ext cx="90" cy="148"/>
              </a:xfrm>
              <a:custGeom>
                <a:avLst/>
                <a:gdLst>
                  <a:gd name="T0" fmla="*/ 0 w 180"/>
                  <a:gd name="T1" fmla="*/ 0 h 296"/>
                  <a:gd name="T2" fmla="*/ 1 w 180"/>
                  <a:gd name="T3" fmla="*/ 1 h 296"/>
                  <a:gd name="T4" fmla="*/ 1 w 180"/>
                  <a:gd name="T5" fmla="*/ 2 h 296"/>
                  <a:gd name="T6" fmla="*/ 1 w 180"/>
                  <a:gd name="T7" fmla="*/ 3 h 296"/>
                  <a:gd name="T8" fmla="*/ 3 w 180"/>
                  <a:gd name="T9" fmla="*/ 3 h 296"/>
                  <a:gd name="T10" fmla="*/ 3 w 180"/>
                  <a:gd name="T11" fmla="*/ 5 h 296"/>
                  <a:gd name="T12" fmla="*/ 3 w 180"/>
                  <a:gd name="T13" fmla="*/ 5 h 29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296"/>
                  <a:gd name="T23" fmla="*/ 180 w 180"/>
                  <a:gd name="T24" fmla="*/ 296 h 29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296">
                    <a:moveTo>
                      <a:pt x="0" y="0"/>
                    </a:moveTo>
                    <a:lnTo>
                      <a:pt x="46" y="77"/>
                    </a:lnTo>
                    <a:lnTo>
                      <a:pt x="89" y="154"/>
                    </a:lnTo>
                    <a:lnTo>
                      <a:pt x="113" y="192"/>
                    </a:lnTo>
                    <a:lnTo>
                      <a:pt x="135" y="229"/>
                    </a:lnTo>
                    <a:lnTo>
                      <a:pt x="158" y="265"/>
                    </a:lnTo>
                    <a:lnTo>
                      <a:pt x="180" y="296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8" name="Freeform 197"/>
              <p:cNvSpPr>
                <a:spLocks/>
              </p:cNvSpPr>
              <p:nvPr/>
            </p:nvSpPr>
            <p:spPr bwMode="auto">
              <a:xfrm>
                <a:off x="3893" y="2737"/>
                <a:ext cx="91" cy="101"/>
              </a:xfrm>
              <a:custGeom>
                <a:avLst/>
                <a:gdLst>
                  <a:gd name="T0" fmla="*/ 0 w 181"/>
                  <a:gd name="T1" fmla="*/ 0 h 203"/>
                  <a:gd name="T2" fmla="*/ 1 w 181"/>
                  <a:gd name="T3" fmla="*/ 0 h 203"/>
                  <a:gd name="T4" fmla="*/ 1 w 181"/>
                  <a:gd name="T5" fmla="*/ 0 h 203"/>
                  <a:gd name="T6" fmla="*/ 2 w 181"/>
                  <a:gd name="T7" fmla="*/ 1 h 203"/>
                  <a:gd name="T8" fmla="*/ 2 w 181"/>
                  <a:gd name="T9" fmla="*/ 1 h 203"/>
                  <a:gd name="T10" fmla="*/ 3 w 181"/>
                  <a:gd name="T11" fmla="*/ 2 h 203"/>
                  <a:gd name="T12" fmla="*/ 3 w 181"/>
                  <a:gd name="T13" fmla="*/ 3 h 20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1"/>
                  <a:gd name="T22" fmla="*/ 0 h 203"/>
                  <a:gd name="T23" fmla="*/ 181 w 181"/>
                  <a:gd name="T24" fmla="*/ 203 h 20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1" h="203">
                    <a:moveTo>
                      <a:pt x="0" y="0"/>
                    </a:moveTo>
                    <a:lnTo>
                      <a:pt x="22" y="30"/>
                    </a:lnTo>
                    <a:lnTo>
                      <a:pt x="45" y="59"/>
                    </a:lnTo>
                    <a:lnTo>
                      <a:pt x="67" y="87"/>
                    </a:lnTo>
                    <a:lnTo>
                      <a:pt x="91" y="113"/>
                    </a:lnTo>
                    <a:lnTo>
                      <a:pt x="136" y="160"/>
                    </a:lnTo>
                    <a:lnTo>
                      <a:pt x="181" y="20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29" name="Freeform 198"/>
              <p:cNvSpPr>
                <a:spLocks/>
              </p:cNvSpPr>
              <p:nvPr/>
            </p:nvSpPr>
            <p:spPr bwMode="auto">
              <a:xfrm>
                <a:off x="3984" y="2838"/>
                <a:ext cx="90" cy="63"/>
              </a:xfrm>
              <a:custGeom>
                <a:avLst/>
                <a:gdLst>
                  <a:gd name="T0" fmla="*/ 0 w 182"/>
                  <a:gd name="T1" fmla="*/ 0 h 127"/>
                  <a:gd name="T2" fmla="*/ 0 w 182"/>
                  <a:gd name="T3" fmla="*/ 0 h 127"/>
                  <a:gd name="T4" fmla="*/ 0 w 182"/>
                  <a:gd name="T5" fmla="*/ 0 h 127"/>
                  <a:gd name="T6" fmla="*/ 1 w 182"/>
                  <a:gd name="T7" fmla="*/ 1 h 127"/>
                  <a:gd name="T8" fmla="*/ 2 w 182"/>
                  <a:gd name="T9" fmla="*/ 1 h 127"/>
                  <a:gd name="T10" fmla="*/ 2 w 182"/>
                  <a:gd name="T11" fmla="*/ 1 h 12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2"/>
                  <a:gd name="T19" fmla="*/ 0 h 127"/>
                  <a:gd name="T20" fmla="*/ 182 w 182"/>
                  <a:gd name="T21" fmla="*/ 127 h 12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2" h="127">
                    <a:moveTo>
                      <a:pt x="0" y="0"/>
                    </a:moveTo>
                    <a:lnTo>
                      <a:pt x="22" y="20"/>
                    </a:lnTo>
                    <a:lnTo>
                      <a:pt x="46" y="38"/>
                    </a:lnTo>
                    <a:lnTo>
                      <a:pt x="91" y="69"/>
                    </a:lnTo>
                    <a:lnTo>
                      <a:pt x="137" y="99"/>
                    </a:lnTo>
                    <a:lnTo>
                      <a:pt x="182" y="127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0" name="Freeform 199"/>
              <p:cNvSpPr>
                <a:spLocks/>
              </p:cNvSpPr>
              <p:nvPr/>
            </p:nvSpPr>
            <p:spPr bwMode="auto">
              <a:xfrm>
                <a:off x="4074" y="2901"/>
                <a:ext cx="91" cy="52"/>
              </a:xfrm>
              <a:custGeom>
                <a:avLst/>
                <a:gdLst>
                  <a:gd name="T0" fmla="*/ 0 w 181"/>
                  <a:gd name="T1" fmla="*/ 0 h 102"/>
                  <a:gd name="T2" fmla="*/ 1 w 181"/>
                  <a:gd name="T3" fmla="*/ 1 h 102"/>
                  <a:gd name="T4" fmla="*/ 2 w 181"/>
                  <a:gd name="T5" fmla="*/ 1 h 102"/>
                  <a:gd name="T6" fmla="*/ 3 w 181"/>
                  <a:gd name="T7" fmla="*/ 2 h 10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02"/>
                  <a:gd name="T14" fmla="*/ 181 w 181"/>
                  <a:gd name="T15" fmla="*/ 102 h 10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02">
                    <a:moveTo>
                      <a:pt x="0" y="0"/>
                    </a:moveTo>
                    <a:lnTo>
                      <a:pt x="45" y="27"/>
                    </a:lnTo>
                    <a:lnTo>
                      <a:pt x="91" y="53"/>
                    </a:lnTo>
                    <a:lnTo>
                      <a:pt x="181" y="10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1" name="Freeform 200"/>
              <p:cNvSpPr>
                <a:spLocks/>
              </p:cNvSpPr>
              <p:nvPr/>
            </p:nvSpPr>
            <p:spPr bwMode="auto">
              <a:xfrm>
                <a:off x="4165" y="2953"/>
                <a:ext cx="90" cy="46"/>
              </a:xfrm>
              <a:custGeom>
                <a:avLst/>
                <a:gdLst>
                  <a:gd name="T0" fmla="*/ 0 w 180"/>
                  <a:gd name="T1" fmla="*/ 0 h 93"/>
                  <a:gd name="T2" fmla="*/ 1 w 180"/>
                  <a:gd name="T3" fmla="*/ 0 h 93"/>
                  <a:gd name="T4" fmla="*/ 3 w 180"/>
                  <a:gd name="T5" fmla="*/ 1 h 93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93"/>
                  <a:gd name="T11" fmla="*/ 180 w 180"/>
                  <a:gd name="T12" fmla="*/ 93 h 9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93">
                    <a:moveTo>
                      <a:pt x="0" y="0"/>
                    </a:moveTo>
                    <a:lnTo>
                      <a:pt x="89" y="48"/>
                    </a:lnTo>
                    <a:lnTo>
                      <a:pt x="180" y="9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2" name="Freeform 201"/>
              <p:cNvSpPr>
                <a:spLocks/>
              </p:cNvSpPr>
              <p:nvPr/>
            </p:nvSpPr>
            <p:spPr bwMode="auto">
              <a:xfrm>
                <a:off x="4255" y="2999"/>
                <a:ext cx="91" cy="44"/>
              </a:xfrm>
              <a:custGeom>
                <a:avLst/>
                <a:gdLst>
                  <a:gd name="T0" fmla="*/ 0 w 181"/>
                  <a:gd name="T1" fmla="*/ 0 h 89"/>
                  <a:gd name="T2" fmla="*/ 2 w 181"/>
                  <a:gd name="T3" fmla="*/ 0 h 89"/>
                  <a:gd name="T4" fmla="*/ 3 w 181"/>
                  <a:gd name="T5" fmla="*/ 1 h 89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89"/>
                  <a:gd name="T11" fmla="*/ 181 w 181"/>
                  <a:gd name="T12" fmla="*/ 89 h 8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89">
                    <a:moveTo>
                      <a:pt x="0" y="0"/>
                    </a:moveTo>
                    <a:lnTo>
                      <a:pt x="91" y="45"/>
                    </a:lnTo>
                    <a:lnTo>
                      <a:pt x="181" y="8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3" name="Freeform 202"/>
              <p:cNvSpPr>
                <a:spLocks/>
              </p:cNvSpPr>
              <p:nvPr/>
            </p:nvSpPr>
            <p:spPr bwMode="auto">
              <a:xfrm>
                <a:off x="4346" y="3043"/>
                <a:ext cx="90" cy="40"/>
              </a:xfrm>
              <a:custGeom>
                <a:avLst/>
                <a:gdLst>
                  <a:gd name="T0" fmla="*/ 0 w 182"/>
                  <a:gd name="T1" fmla="*/ 0 h 79"/>
                  <a:gd name="T2" fmla="*/ 1 w 182"/>
                  <a:gd name="T3" fmla="*/ 1 h 79"/>
                  <a:gd name="T4" fmla="*/ 2 w 182"/>
                  <a:gd name="T5" fmla="*/ 2 h 79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79"/>
                  <a:gd name="T11" fmla="*/ 182 w 182"/>
                  <a:gd name="T12" fmla="*/ 79 h 7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79">
                    <a:moveTo>
                      <a:pt x="0" y="0"/>
                    </a:moveTo>
                    <a:lnTo>
                      <a:pt x="91" y="39"/>
                    </a:lnTo>
                    <a:lnTo>
                      <a:pt x="182" y="79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4" name="Freeform 203"/>
              <p:cNvSpPr>
                <a:spLocks/>
              </p:cNvSpPr>
              <p:nvPr/>
            </p:nvSpPr>
            <p:spPr bwMode="auto">
              <a:xfrm>
                <a:off x="4436" y="3083"/>
                <a:ext cx="91" cy="36"/>
              </a:xfrm>
              <a:custGeom>
                <a:avLst/>
                <a:gdLst>
                  <a:gd name="T0" fmla="*/ 0 w 181"/>
                  <a:gd name="T1" fmla="*/ 0 h 72"/>
                  <a:gd name="T2" fmla="*/ 2 w 181"/>
                  <a:gd name="T3" fmla="*/ 1 h 72"/>
                  <a:gd name="T4" fmla="*/ 3 w 181"/>
                  <a:gd name="T5" fmla="*/ 1 h 72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72"/>
                  <a:gd name="T11" fmla="*/ 181 w 181"/>
                  <a:gd name="T12" fmla="*/ 72 h 7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72">
                    <a:moveTo>
                      <a:pt x="0" y="0"/>
                    </a:moveTo>
                    <a:lnTo>
                      <a:pt x="91" y="37"/>
                    </a:lnTo>
                    <a:lnTo>
                      <a:pt x="181" y="72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5" name="Freeform 204"/>
              <p:cNvSpPr>
                <a:spLocks/>
              </p:cNvSpPr>
              <p:nvPr/>
            </p:nvSpPr>
            <p:spPr bwMode="auto">
              <a:xfrm>
                <a:off x="4527" y="3119"/>
                <a:ext cx="90" cy="32"/>
              </a:xfrm>
              <a:custGeom>
                <a:avLst/>
                <a:gdLst>
                  <a:gd name="T0" fmla="*/ 0 w 180"/>
                  <a:gd name="T1" fmla="*/ 0 h 64"/>
                  <a:gd name="T2" fmla="*/ 1 w 180"/>
                  <a:gd name="T3" fmla="*/ 1 h 64"/>
                  <a:gd name="T4" fmla="*/ 3 w 180"/>
                  <a:gd name="T5" fmla="*/ 1 h 64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64"/>
                  <a:gd name="T11" fmla="*/ 180 w 180"/>
                  <a:gd name="T12" fmla="*/ 64 h 6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64">
                    <a:moveTo>
                      <a:pt x="0" y="0"/>
                    </a:moveTo>
                    <a:lnTo>
                      <a:pt x="89" y="34"/>
                    </a:lnTo>
                    <a:lnTo>
                      <a:pt x="180" y="6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6" name="Freeform 205"/>
              <p:cNvSpPr>
                <a:spLocks/>
              </p:cNvSpPr>
              <p:nvPr/>
            </p:nvSpPr>
            <p:spPr bwMode="auto">
              <a:xfrm>
                <a:off x="4617" y="3151"/>
                <a:ext cx="91" cy="27"/>
              </a:xfrm>
              <a:custGeom>
                <a:avLst/>
                <a:gdLst>
                  <a:gd name="T0" fmla="*/ 0 w 181"/>
                  <a:gd name="T1" fmla="*/ 0 h 55"/>
                  <a:gd name="T2" fmla="*/ 2 w 181"/>
                  <a:gd name="T3" fmla="*/ 0 h 55"/>
                  <a:gd name="T4" fmla="*/ 3 w 181"/>
                  <a:gd name="T5" fmla="*/ 0 h 55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55"/>
                  <a:gd name="T11" fmla="*/ 181 w 181"/>
                  <a:gd name="T12" fmla="*/ 55 h 55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55">
                    <a:moveTo>
                      <a:pt x="0" y="0"/>
                    </a:moveTo>
                    <a:lnTo>
                      <a:pt x="91" y="29"/>
                    </a:lnTo>
                    <a:lnTo>
                      <a:pt x="181" y="55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7" name="Freeform 206"/>
              <p:cNvSpPr>
                <a:spLocks/>
              </p:cNvSpPr>
              <p:nvPr/>
            </p:nvSpPr>
            <p:spPr bwMode="auto">
              <a:xfrm>
                <a:off x="4708" y="3178"/>
                <a:ext cx="90" cy="21"/>
              </a:xfrm>
              <a:custGeom>
                <a:avLst/>
                <a:gdLst>
                  <a:gd name="T0" fmla="*/ 0 w 182"/>
                  <a:gd name="T1" fmla="*/ 0 h 41"/>
                  <a:gd name="T2" fmla="*/ 1 w 182"/>
                  <a:gd name="T3" fmla="*/ 1 h 41"/>
                  <a:gd name="T4" fmla="*/ 2 w 182"/>
                  <a:gd name="T5" fmla="*/ 1 h 41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41"/>
                  <a:gd name="T11" fmla="*/ 182 w 182"/>
                  <a:gd name="T12" fmla="*/ 41 h 41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41">
                    <a:moveTo>
                      <a:pt x="0" y="0"/>
                    </a:moveTo>
                    <a:lnTo>
                      <a:pt x="91" y="21"/>
                    </a:lnTo>
                    <a:lnTo>
                      <a:pt x="182" y="41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8" name="Freeform 207"/>
              <p:cNvSpPr>
                <a:spLocks/>
              </p:cNvSpPr>
              <p:nvPr/>
            </p:nvSpPr>
            <p:spPr bwMode="auto">
              <a:xfrm>
                <a:off x="4798" y="3199"/>
                <a:ext cx="90" cy="15"/>
              </a:xfrm>
              <a:custGeom>
                <a:avLst/>
                <a:gdLst>
                  <a:gd name="T0" fmla="*/ 0 w 179"/>
                  <a:gd name="T1" fmla="*/ 0 h 30"/>
                  <a:gd name="T2" fmla="*/ 2 w 179"/>
                  <a:gd name="T3" fmla="*/ 1 h 30"/>
                  <a:gd name="T4" fmla="*/ 3 w 179"/>
                  <a:gd name="T5" fmla="*/ 1 h 30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30"/>
                  <a:gd name="T11" fmla="*/ 179 w 179"/>
                  <a:gd name="T12" fmla="*/ 30 h 3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30">
                    <a:moveTo>
                      <a:pt x="0" y="0"/>
                    </a:moveTo>
                    <a:lnTo>
                      <a:pt x="89" y="16"/>
                    </a:lnTo>
                    <a:lnTo>
                      <a:pt x="179" y="3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39" name="Freeform 208"/>
              <p:cNvSpPr>
                <a:spLocks/>
              </p:cNvSpPr>
              <p:nvPr/>
            </p:nvSpPr>
            <p:spPr bwMode="auto">
              <a:xfrm>
                <a:off x="4888" y="3214"/>
                <a:ext cx="91" cy="10"/>
              </a:xfrm>
              <a:custGeom>
                <a:avLst/>
                <a:gdLst>
                  <a:gd name="T0" fmla="*/ 0 w 182"/>
                  <a:gd name="T1" fmla="*/ 0 h 20"/>
                  <a:gd name="T2" fmla="*/ 1 w 182"/>
                  <a:gd name="T3" fmla="*/ 1 h 20"/>
                  <a:gd name="T4" fmla="*/ 3 w 182"/>
                  <a:gd name="T5" fmla="*/ 1 h 2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20"/>
                  <a:gd name="T11" fmla="*/ 182 w 182"/>
                  <a:gd name="T12" fmla="*/ 20 h 2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20">
                    <a:moveTo>
                      <a:pt x="0" y="0"/>
                    </a:moveTo>
                    <a:lnTo>
                      <a:pt x="91" y="10"/>
                    </a:lnTo>
                    <a:lnTo>
                      <a:pt x="182" y="2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0" name="Freeform 209"/>
              <p:cNvSpPr>
                <a:spLocks/>
              </p:cNvSpPr>
              <p:nvPr/>
            </p:nvSpPr>
            <p:spPr bwMode="auto">
              <a:xfrm>
                <a:off x="4979" y="3224"/>
                <a:ext cx="91" cy="7"/>
              </a:xfrm>
              <a:custGeom>
                <a:avLst/>
                <a:gdLst>
                  <a:gd name="T0" fmla="*/ 0 w 181"/>
                  <a:gd name="T1" fmla="*/ 0 h 13"/>
                  <a:gd name="T2" fmla="*/ 2 w 181"/>
                  <a:gd name="T3" fmla="*/ 1 h 13"/>
                  <a:gd name="T4" fmla="*/ 3 w 181"/>
                  <a:gd name="T5" fmla="*/ 1 h 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3"/>
                  <a:gd name="T11" fmla="*/ 181 w 181"/>
                  <a:gd name="T12" fmla="*/ 13 h 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3">
                    <a:moveTo>
                      <a:pt x="0" y="0"/>
                    </a:moveTo>
                    <a:lnTo>
                      <a:pt x="91" y="7"/>
                    </a:lnTo>
                    <a:lnTo>
                      <a:pt x="181" y="13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1" name="Freeform 210"/>
              <p:cNvSpPr>
                <a:spLocks/>
              </p:cNvSpPr>
              <p:nvPr/>
            </p:nvSpPr>
            <p:spPr bwMode="auto">
              <a:xfrm>
                <a:off x="5070" y="3231"/>
                <a:ext cx="90" cy="5"/>
              </a:xfrm>
              <a:custGeom>
                <a:avLst/>
                <a:gdLst>
                  <a:gd name="T0" fmla="*/ 0 w 182"/>
                  <a:gd name="T1" fmla="*/ 0 h 10"/>
                  <a:gd name="T2" fmla="*/ 1 w 182"/>
                  <a:gd name="T3" fmla="*/ 1 h 10"/>
                  <a:gd name="T4" fmla="*/ 2 w 182"/>
                  <a:gd name="T5" fmla="*/ 1 h 10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0"/>
                  <a:gd name="T11" fmla="*/ 182 w 182"/>
                  <a:gd name="T12" fmla="*/ 10 h 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0">
                    <a:moveTo>
                      <a:pt x="0" y="0"/>
                    </a:moveTo>
                    <a:lnTo>
                      <a:pt x="91" y="6"/>
                    </a:lnTo>
                    <a:lnTo>
                      <a:pt x="182" y="10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2" name="Freeform 211"/>
              <p:cNvSpPr>
                <a:spLocks/>
              </p:cNvSpPr>
              <p:nvPr/>
            </p:nvSpPr>
            <p:spPr bwMode="auto">
              <a:xfrm>
                <a:off x="5160" y="3236"/>
                <a:ext cx="90" cy="2"/>
              </a:xfrm>
              <a:custGeom>
                <a:avLst/>
                <a:gdLst>
                  <a:gd name="T0" fmla="*/ 0 w 179"/>
                  <a:gd name="T1" fmla="*/ 0 h 4"/>
                  <a:gd name="T2" fmla="*/ 2 w 179"/>
                  <a:gd name="T3" fmla="*/ 1 h 4"/>
                  <a:gd name="T4" fmla="*/ 3 w 179"/>
                  <a:gd name="T5" fmla="*/ 1 h 4"/>
                  <a:gd name="T6" fmla="*/ 0 60000 65536"/>
                  <a:gd name="T7" fmla="*/ 0 60000 65536"/>
                  <a:gd name="T8" fmla="*/ 0 60000 65536"/>
                  <a:gd name="T9" fmla="*/ 0 w 179"/>
                  <a:gd name="T10" fmla="*/ 0 h 4"/>
                  <a:gd name="T11" fmla="*/ 179 w 179"/>
                  <a:gd name="T12" fmla="*/ 4 h 4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79" h="4">
                    <a:moveTo>
                      <a:pt x="0" y="0"/>
                    </a:moveTo>
                    <a:lnTo>
                      <a:pt x="89" y="2"/>
                    </a:lnTo>
                    <a:lnTo>
                      <a:pt x="179" y="4"/>
                    </a:lnTo>
                  </a:path>
                </a:pathLst>
              </a:cu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3" name="Line 212"/>
              <p:cNvSpPr>
                <a:spLocks noChangeShapeType="1"/>
              </p:cNvSpPr>
              <p:nvPr/>
            </p:nvSpPr>
            <p:spPr bwMode="auto">
              <a:xfrm>
                <a:off x="5250" y="3238"/>
                <a:ext cx="91" cy="2"/>
              </a:xfrm>
              <a:prstGeom prst="line">
                <a:avLst/>
              </a:prstGeom>
              <a:noFill/>
              <a:ln w="25400">
                <a:solidFill>
                  <a:srgbClr val="FF99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4" name="Freeform 213"/>
              <p:cNvSpPr>
                <a:spLocks/>
              </p:cNvSpPr>
              <p:nvPr/>
            </p:nvSpPr>
            <p:spPr bwMode="auto">
              <a:xfrm>
                <a:off x="1451" y="1809"/>
                <a:ext cx="91" cy="259"/>
              </a:xfrm>
              <a:custGeom>
                <a:avLst/>
                <a:gdLst>
                  <a:gd name="T0" fmla="*/ 0 w 181"/>
                  <a:gd name="T1" fmla="*/ 8 h 518"/>
                  <a:gd name="T2" fmla="*/ 1 w 181"/>
                  <a:gd name="T3" fmla="*/ 6 h 518"/>
                  <a:gd name="T4" fmla="*/ 2 w 181"/>
                  <a:gd name="T5" fmla="*/ 4 h 518"/>
                  <a:gd name="T6" fmla="*/ 3 w 181"/>
                  <a:gd name="T7" fmla="*/ 2 h 518"/>
                  <a:gd name="T8" fmla="*/ 3 w 181"/>
                  <a:gd name="T9" fmla="*/ 0 h 5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18"/>
                  <a:gd name="T17" fmla="*/ 181 w 181"/>
                  <a:gd name="T18" fmla="*/ 518 h 51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18">
                    <a:moveTo>
                      <a:pt x="0" y="518"/>
                    </a:moveTo>
                    <a:lnTo>
                      <a:pt x="45" y="388"/>
                    </a:lnTo>
                    <a:lnTo>
                      <a:pt x="90" y="258"/>
                    </a:lnTo>
                    <a:lnTo>
                      <a:pt x="136" y="1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5" name="Freeform 214"/>
              <p:cNvSpPr>
                <a:spLocks/>
              </p:cNvSpPr>
              <p:nvPr/>
            </p:nvSpPr>
            <p:spPr bwMode="auto">
              <a:xfrm>
                <a:off x="1542" y="1564"/>
                <a:ext cx="89" cy="245"/>
              </a:xfrm>
              <a:custGeom>
                <a:avLst/>
                <a:gdLst>
                  <a:gd name="T0" fmla="*/ 0 w 180"/>
                  <a:gd name="T1" fmla="*/ 8 h 490"/>
                  <a:gd name="T2" fmla="*/ 0 w 180"/>
                  <a:gd name="T3" fmla="*/ 6 h 490"/>
                  <a:gd name="T4" fmla="*/ 1 w 180"/>
                  <a:gd name="T5" fmla="*/ 4 h 490"/>
                  <a:gd name="T6" fmla="*/ 1 w 180"/>
                  <a:gd name="T7" fmla="*/ 3 h 490"/>
                  <a:gd name="T8" fmla="*/ 2 w 180"/>
                  <a:gd name="T9" fmla="*/ 2 h 490"/>
                  <a:gd name="T10" fmla="*/ 2 w 180"/>
                  <a:gd name="T11" fmla="*/ 1 h 490"/>
                  <a:gd name="T12" fmla="*/ 2 w 180"/>
                  <a:gd name="T13" fmla="*/ 0 h 4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0"/>
                  <a:gd name="T22" fmla="*/ 0 h 490"/>
                  <a:gd name="T23" fmla="*/ 180 w 180"/>
                  <a:gd name="T24" fmla="*/ 490 h 49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0" h="490">
                    <a:moveTo>
                      <a:pt x="0" y="490"/>
                    </a:moveTo>
                    <a:lnTo>
                      <a:pt x="46" y="361"/>
                    </a:lnTo>
                    <a:lnTo>
                      <a:pt x="89" y="235"/>
                    </a:lnTo>
                    <a:lnTo>
                      <a:pt x="113" y="172"/>
                    </a:lnTo>
                    <a:lnTo>
                      <a:pt x="134" y="113"/>
                    </a:lnTo>
                    <a:lnTo>
                      <a:pt x="158" y="5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6" name="Freeform 215"/>
              <p:cNvSpPr>
                <a:spLocks/>
              </p:cNvSpPr>
              <p:nvPr/>
            </p:nvSpPr>
            <p:spPr bwMode="auto">
              <a:xfrm>
                <a:off x="1631" y="1392"/>
                <a:ext cx="91" cy="172"/>
              </a:xfrm>
              <a:custGeom>
                <a:avLst/>
                <a:gdLst>
                  <a:gd name="T0" fmla="*/ 0 w 181"/>
                  <a:gd name="T1" fmla="*/ 5 h 345"/>
                  <a:gd name="T2" fmla="*/ 1 w 181"/>
                  <a:gd name="T3" fmla="*/ 4 h 345"/>
                  <a:gd name="T4" fmla="*/ 1 w 181"/>
                  <a:gd name="T5" fmla="*/ 3 h 345"/>
                  <a:gd name="T6" fmla="*/ 2 w 181"/>
                  <a:gd name="T7" fmla="*/ 3 h 345"/>
                  <a:gd name="T8" fmla="*/ 2 w 181"/>
                  <a:gd name="T9" fmla="*/ 2 h 345"/>
                  <a:gd name="T10" fmla="*/ 2 w 181"/>
                  <a:gd name="T11" fmla="*/ 1 h 345"/>
                  <a:gd name="T12" fmla="*/ 3 w 181"/>
                  <a:gd name="T13" fmla="*/ 1 h 345"/>
                  <a:gd name="T14" fmla="*/ 3 w 181"/>
                  <a:gd name="T15" fmla="*/ 0 h 345"/>
                  <a:gd name="T16" fmla="*/ 3 w 181"/>
                  <a:gd name="T17" fmla="*/ 0 h 345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1"/>
                  <a:gd name="T28" fmla="*/ 0 h 345"/>
                  <a:gd name="T29" fmla="*/ 181 w 181"/>
                  <a:gd name="T30" fmla="*/ 345 h 345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1" h="345">
                    <a:moveTo>
                      <a:pt x="0" y="345"/>
                    </a:moveTo>
                    <a:lnTo>
                      <a:pt x="21" y="294"/>
                    </a:lnTo>
                    <a:lnTo>
                      <a:pt x="45" y="247"/>
                    </a:lnTo>
                    <a:lnTo>
                      <a:pt x="67" y="200"/>
                    </a:lnTo>
                    <a:lnTo>
                      <a:pt x="90" y="156"/>
                    </a:lnTo>
                    <a:lnTo>
                      <a:pt x="112" y="115"/>
                    </a:lnTo>
                    <a:lnTo>
                      <a:pt x="136" y="75"/>
                    </a:lnTo>
                    <a:lnTo>
                      <a:pt x="160" y="3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7" name="Freeform 216"/>
              <p:cNvSpPr>
                <a:spLocks/>
              </p:cNvSpPr>
              <p:nvPr/>
            </p:nvSpPr>
            <p:spPr bwMode="auto">
              <a:xfrm>
                <a:off x="1722" y="1282"/>
                <a:ext cx="91" cy="110"/>
              </a:xfrm>
              <a:custGeom>
                <a:avLst/>
                <a:gdLst>
                  <a:gd name="T0" fmla="*/ 0 w 182"/>
                  <a:gd name="T1" fmla="*/ 4 h 219"/>
                  <a:gd name="T2" fmla="*/ 1 w 182"/>
                  <a:gd name="T3" fmla="*/ 3 h 219"/>
                  <a:gd name="T4" fmla="*/ 1 w 182"/>
                  <a:gd name="T5" fmla="*/ 3 h 219"/>
                  <a:gd name="T6" fmla="*/ 1 w 182"/>
                  <a:gd name="T7" fmla="*/ 2 h 219"/>
                  <a:gd name="T8" fmla="*/ 1 w 182"/>
                  <a:gd name="T9" fmla="*/ 2 h 219"/>
                  <a:gd name="T10" fmla="*/ 1 w 182"/>
                  <a:gd name="T11" fmla="*/ 2 h 219"/>
                  <a:gd name="T12" fmla="*/ 3 w 182"/>
                  <a:gd name="T13" fmla="*/ 1 h 219"/>
                  <a:gd name="T14" fmla="*/ 3 w 182"/>
                  <a:gd name="T15" fmla="*/ 0 h 21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219"/>
                  <a:gd name="T26" fmla="*/ 182 w 182"/>
                  <a:gd name="T27" fmla="*/ 219 h 219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219">
                    <a:moveTo>
                      <a:pt x="0" y="219"/>
                    </a:moveTo>
                    <a:lnTo>
                      <a:pt x="22" y="186"/>
                    </a:lnTo>
                    <a:lnTo>
                      <a:pt x="46" y="154"/>
                    </a:lnTo>
                    <a:lnTo>
                      <a:pt x="67" y="125"/>
                    </a:lnTo>
                    <a:lnTo>
                      <a:pt x="91" y="97"/>
                    </a:lnTo>
                    <a:lnTo>
                      <a:pt x="115" y="71"/>
                    </a:lnTo>
                    <a:lnTo>
                      <a:pt x="136" y="46"/>
                    </a:lnTo>
                    <a:lnTo>
                      <a:pt x="182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8" name="Freeform 217"/>
              <p:cNvSpPr>
                <a:spLocks/>
              </p:cNvSpPr>
              <p:nvPr/>
            </p:nvSpPr>
            <p:spPr bwMode="auto">
              <a:xfrm>
                <a:off x="1813" y="1213"/>
                <a:ext cx="91" cy="69"/>
              </a:xfrm>
              <a:custGeom>
                <a:avLst/>
                <a:gdLst>
                  <a:gd name="T0" fmla="*/ 0 w 181"/>
                  <a:gd name="T1" fmla="*/ 2 h 138"/>
                  <a:gd name="T2" fmla="*/ 1 w 181"/>
                  <a:gd name="T3" fmla="*/ 1 h 138"/>
                  <a:gd name="T4" fmla="*/ 2 w 181"/>
                  <a:gd name="T5" fmla="*/ 1 h 138"/>
                  <a:gd name="T6" fmla="*/ 3 w 181"/>
                  <a:gd name="T7" fmla="*/ 1 h 138"/>
                  <a:gd name="T8" fmla="*/ 3 w 181"/>
                  <a:gd name="T9" fmla="*/ 0 h 13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8"/>
                  <a:gd name="T17" fmla="*/ 181 w 181"/>
                  <a:gd name="T18" fmla="*/ 138 h 13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8">
                    <a:moveTo>
                      <a:pt x="0" y="138"/>
                    </a:moveTo>
                    <a:lnTo>
                      <a:pt x="45" y="97"/>
                    </a:lnTo>
                    <a:lnTo>
                      <a:pt x="90" y="60"/>
                    </a:lnTo>
                    <a:lnTo>
                      <a:pt x="136" y="28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49" name="Freeform 218"/>
              <p:cNvSpPr>
                <a:spLocks/>
              </p:cNvSpPr>
              <p:nvPr/>
            </p:nvSpPr>
            <p:spPr bwMode="auto">
              <a:xfrm>
                <a:off x="1904" y="1178"/>
                <a:ext cx="89" cy="35"/>
              </a:xfrm>
              <a:custGeom>
                <a:avLst/>
                <a:gdLst>
                  <a:gd name="T0" fmla="*/ 0 w 180"/>
                  <a:gd name="T1" fmla="*/ 1 h 71"/>
                  <a:gd name="T2" fmla="*/ 0 w 180"/>
                  <a:gd name="T3" fmla="*/ 0 h 71"/>
                  <a:gd name="T4" fmla="*/ 0 w 180"/>
                  <a:gd name="T5" fmla="*/ 0 h 71"/>
                  <a:gd name="T6" fmla="*/ 1 w 180"/>
                  <a:gd name="T7" fmla="*/ 0 h 71"/>
                  <a:gd name="T8" fmla="*/ 2 w 180"/>
                  <a:gd name="T9" fmla="*/ 0 h 71"/>
                  <a:gd name="T10" fmla="*/ 2 w 180"/>
                  <a:gd name="T11" fmla="*/ 0 h 7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71"/>
                  <a:gd name="T20" fmla="*/ 180 w 180"/>
                  <a:gd name="T21" fmla="*/ 71 h 71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71">
                    <a:moveTo>
                      <a:pt x="0" y="71"/>
                    </a:moveTo>
                    <a:lnTo>
                      <a:pt x="22" y="60"/>
                    </a:lnTo>
                    <a:lnTo>
                      <a:pt x="46" y="48"/>
                    </a:lnTo>
                    <a:lnTo>
                      <a:pt x="89" y="30"/>
                    </a:lnTo>
                    <a:lnTo>
                      <a:pt x="134" y="14"/>
                    </a:lnTo>
                    <a:lnTo>
                      <a:pt x="180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0" name="Freeform 219"/>
              <p:cNvSpPr>
                <a:spLocks/>
              </p:cNvSpPr>
              <p:nvPr/>
            </p:nvSpPr>
            <p:spPr bwMode="auto">
              <a:xfrm>
                <a:off x="1993" y="1158"/>
                <a:ext cx="91" cy="20"/>
              </a:xfrm>
              <a:custGeom>
                <a:avLst/>
                <a:gdLst>
                  <a:gd name="T0" fmla="*/ 0 w 181"/>
                  <a:gd name="T1" fmla="*/ 1 h 39"/>
                  <a:gd name="T2" fmla="*/ 1 w 181"/>
                  <a:gd name="T3" fmla="*/ 1 h 39"/>
                  <a:gd name="T4" fmla="*/ 2 w 181"/>
                  <a:gd name="T5" fmla="*/ 1 h 39"/>
                  <a:gd name="T6" fmla="*/ 3 w 181"/>
                  <a:gd name="T7" fmla="*/ 1 h 39"/>
                  <a:gd name="T8" fmla="*/ 3 w 181"/>
                  <a:gd name="T9" fmla="*/ 0 h 3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39"/>
                  <a:gd name="T17" fmla="*/ 181 w 181"/>
                  <a:gd name="T18" fmla="*/ 39 h 3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39">
                    <a:moveTo>
                      <a:pt x="0" y="39"/>
                    </a:moveTo>
                    <a:lnTo>
                      <a:pt x="45" y="26"/>
                    </a:lnTo>
                    <a:lnTo>
                      <a:pt x="90" y="16"/>
                    </a:lnTo>
                    <a:lnTo>
                      <a:pt x="136" y="6"/>
                    </a:lnTo>
                    <a:lnTo>
                      <a:pt x="181" y="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1" name="Freeform 220"/>
              <p:cNvSpPr>
                <a:spLocks/>
              </p:cNvSpPr>
              <p:nvPr/>
            </p:nvSpPr>
            <p:spPr bwMode="auto">
              <a:xfrm>
                <a:off x="2084" y="1153"/>
                <a:ext cx="91" cy="5"/>
              </a:xfrm>
              <a:custGeom>
                <a:avLst/>
                <a:gdLst>
                  <a:gd name="T0" fmla="*/ 0 w 182"/>
                  <a:gd name="T1" fmla="*/ 1 h 10"/>
                  <a:gd name="T2" fmla="*/ 1 w 182"/>
                  <a:gd name="T3" fmla="*/ 1 h 10"/>
                  <a:gd name="T4" fmla="*/ 1 w 182"/>
                  <a:gd name="T5" fmla="*/ 1 h 10"/>
                  <a:gd name="T6" fmla="*/ 3 w 182"/>
                  <a:gd name="T7" fmla="*/ 0 h 10"/>
                  <a:gd name="T8" fmla="*/ 3 w 182"/>
                  <a:gd name="T9" fmla="*/ 1 h 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0"/>
                  <a:gd name="T17" fmla="*/ 182 w 182"/>
                  <a:gd name="T18" fmla="*/ 10 h 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0">
                    <a:moveTo>
                      <a:pt x="0" y="10"/>
                    </a:moveTo>
                    <a:lnTo>
                      <a:pt x="46" y="4"/>
                    </a:lnTo>
                    <a:lnTo>
                      <a:pt x="91" y="2"/>
                    </a:lnTo>
                    <a:lnTo>
                      <a:pt x="136" y="0"/>
                    </a:lnTo>
                    <a:lnTo>
                      <a:pt x="182" y="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2" name="Freeform 221"/>
              <p:cNvSpPr>
                <a:spLocks/>
              </p:cNvSpPr>
              <p:nvPr/>
            </p:nvSpPr>
            <p:spPr bwMode="auto">
              <a:xfrm>
                <a:off x="2175" y="1155"/>
                <a:ext cx="91" cy="24"/>
              </a:xfrm>
              <a:custGeom>
                <a:avLst/>
                <a:gdLst>
                  <a:gd name="T0" fmla="*/ 0 w 181"/>
                  <a:gd name="T1" fmla="*/ 0 h 47"/>
                  <a:gd name="T2" fmla="*/ 1 w 181"/>
                  <a:gd name="T3" fmla="*/ 1 h 47"/>
                  <a:gd name="T4" fmla="*/ 1 w 181"/>
                  <a:gd name="T5" fmla="*/ 1 h 47"/>
                  <a:gd name="T6" fmla="*/ 2 w 181"/>
                  <a:gd name="T7" fmla="*/ 1 h 47"/>
                  <a:gd name="T8" fmla="*/ 3 w 181"/>
                  <a:gd name="T9" fmla="*/ 1 h 47"/>
                  <a:gd name="T10" fmla="*/ 3 w 181"/>
                  <a:gd name="T11" fmla="*/ 1 h 4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47"/>
                  <a:gd name="T20" fmla="*/ 181 w 181"/>
                  <a:gd name="T21" fmla="*/ 47 h 47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47">
                    <a:moveTo>
                      <a:pt x="0" y="0"/>
                    </a:moveTo>
                    <a:lnTo>
                      <a:pt x="21" y="4"/>
                    </a:lnTo>
                    <a:lnTo>
                      <a:pt x="45" y="8"/>
                    </a:lnTo>
                    <a:lnTo>
                      <a:pt x="90" y="20"/>
                    </a:lnTo>
                    <a:lnTo>
                      <a:pt x="136" y="34"/>
                    </a:lnTo>
                    <a:lnTo>
                      <a:pt x="181" y="4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3" name="Freeform 222"/>
              <p:cNvSpPr>
                <a:spLocks/>
              </p:cNvSpPr>
              <p:nvPr/>
            </p:nvSpPr>
            <p:spPr bwMode="auto">
              <a:xfrm>
                <a:off x="2266" y="1179"/>
                <a:ext cx="89" cy="25"/>
              </a:xfrm>
              <a:custGeom>
                <a:avLst/>
                <a:gdLst>
                  <a:gd name="T0" fmla="*/ 0 w 180"/>
                  <a:gd name="T1" fmla="*/ 0 h 52"/>
                  <a:gd name="T2" fmla="*/ 1 w 180"/>
                  <a:gd name="T3" fmla="*/ 0 h 52"/>
                  <a:gd name="T4" fmla="*/ 2 w 180"/>
                  <a:gd name="T5" fmla="*/ 0 h 52"/>
                  <a:gd name="T6" fmla="*/ 0 60000 65536"/>
                  <a:gd name="T7" fmla="*/ 0 60000 65536"/>
                  <a:gd name="T8" fmla="*/ 0 60000 65536"/>
                  <a:gd name="T9" fmla="*/ 0 w 180"/>
                  <a:gd name="T10" fmla="*/ 0 h 52"/>
                  <a:gd name="T11" fmla="*/ 180 w 180"/>
                  <a:gd name="T12" fmla="*/ 52 h 5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0" h="52">
                    <a:moveTo>
                      <a:pt x="0" y="0"/>
                    </a:moveTo>
                    <a:lnTo>
                      <a:pt x="89" y="26"/>
                    </a:lnTo>
                    <a:lnTo>
                      <a:pt x="180" y="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4" name="Freeform 223"/>
              <p:cNvSpPr>
                <a:spLocks/>
              </p:cNvSpPr>
              <p:nvPr/>
            </p:nvSpPr>
            <p:spPr bwMode="auto">
              <a:xfrm>
                <a:off x="2355" y="1204"/>
                <a:ext cx="91" cy="29"/>
              </a:xfrm>
              <a:custGeom>
                <a:avLst/>
                <a:gdLst>
                  <a:gd name="T0" fmla="*/ 0 w 181"/>
                  <a:gd name="T1" fmla="*/ 0 h 57"/>
                  <a:gd name="T2" fmla="*/ 1 w 181"/>
                  <a:gd name="T3" fmla="*/ 1 h 57"/>
                  <a:gd name="T4" fmla="*/ 2 w 181"/>
                  <a:gd name="T5" fmla="*/ 1 h 57"/>
                  <a:gd name="T6" fmla="*/ 3 w 181"/>
                  <a:gd name="T7" fmla="*/ 1 h 57"/>
                  <a:gd name="T8" fmla="*/ 3 w 181"/>
                  <a:gd name="T9" fmla="*/ 1 h 5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57"/>
                  <a:gd name="T17" fmla="*/ 181 w 181"/>
                  <a:gd name="T18" fmla="*/ 57 h 57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57">
                    <a:moveTo>
                      <a:pt x="0" y="0"/>
                    </a:moveTo>
                    <a:lnTo>
                      <a:pt x="45" y="13"/>
                    </a:lnTo>
                    <a:lnTo>
                      <a:pt x="90" y="29"/>
                    </a:lnTo>
                    <a:lnTo>
                      <a:pt x="136" y="45"/>
                    </a:lnTo>
                    <a:lnTo>
                      <a:pt x="181" y="5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5" name="Freeform 224"/>
              <p:cNvSpPr>
                <a:spLocks/>
              </p:cNvSpPr>
              <p:nvPr/>
            </p:nvSpPr>
            <p:spPr bwMode="auto">
              <a:xfrm>
                <a:off x="2446" y="1233"/>
                <a:ext cx="91" cy="14"/>
              </a:xfrm>
              <a:custGeom>
                <a:avLst/>
                <a:gdLst>
                  <a:gd name="T0" fmla="*/ 0 w 182"/>
                  <a:gd name="T1" fmla="*/ 0 h 27"/>
                  <a:gd name="T2" fmla="*/ 1 w 182"/>
                  <a:gd name="T3" fmla="*/ 1 h 27"/>
                  <a:gd name="T4" fmla="*/ 1 w 182"/>
                  <a:gd name="T5" fmla="*/ 1 h 27"/>
                  <a:gd name="T6" fmla="*/ 1 w 182"/>
                  <a:gd name="T7" fmla="*/ 1 h 27"/>
                  <a:gd name="T8" fmla="*/ 3 w 182"/>
                  <a:gd name="T9" fmla="*/ 1 h 27"/>
                  <a:gd name="T10" fmla="*/ 3 w 182"/>
                  <a:gd name="T11" fmla="*/ 1 h 27"/>
                  <a:gd name="T12" fmla="*/ 3 w 182"/>
                  <a:gd name="T13" fmla="*/ 1 h 2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27"/>
                  <a:gd name="T23" fmla="*/ 182 w 182"/>
                  <a:gd name="T24" fmla="*/ 27 h 27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27">
                    <a:moveTo>
                      <a:pt x="0" y="0"/>
                    </a:moveTo>
                    <a:lnTo>
                      <a:pt x="22" y="4"/>
                    </a:lnTo>
                    <a:lnTo>
                      <a:pt x="45" y="8"/>
                    </a:lnTo>
                    <a:lnTo>
                      <a:pt x="91" y="12"/>
                    </a:lnTo>
                    <a:lnTo>
                      <a:pt x="136" y="18"/>
                    </a:lnTo>
                    <a:lnTo>
                      <a:pt x="160" y="22"/>
                    </a:lnTo>
                    <a:lnTo>
                      <a:pt x="182" y="2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6" name="Freeform 225"/>
              <p:cNvSpPr>
                <a:spLocks/>
              </p:cNvSpPr>
              <p:nvPr/>
            </p:nvSpPr>
            <p:spPr bwMode="auto">
              <a:xfrm>
                <a:off x="2537" y="1247"/>
                <a:ext cx="90" cy="46"/>
              </a:xfrm>
              <a:custGeom>
                <a:avLst/>
                <a:gdLst>
                  <a:gd name="T0" fmla="*/ 0 w 179"/>
                  <a:gd name="T1" fmla="*/ 0 h 93"/>
                  <a:gd name="T2" fmla="*/ 1 w 179"/>
                  <a:gd name="T3" fmla="*/ 0 h 93"/>
                  <a:gd name="T4" fmla="*/ 1 w 179"/>
                  <a:gd name="T5" fmla="*/ 0 h 93"/>
                  <a:gd name="T6" fmla="*/ 2 w 179"/>
                  <a:gd name="T7" fmla="*/ 0 h 93"/>
                  <a:gd name="T8" fmla="*/ 3 w 179"/>
                  <a:gd name="T9" fmla="*/ 1 h 93"/>
                  <a:gd name="T10" fmla="*/ 3 w 179"/>
                  <a:gd name="T11" fmla="*/ 1 h 93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79"/>
                  <a:gd name="T19" fmla="*/ 0 h 93"/>
                  <a:gd name="T20" fmla="*/ 179 w 179"/>
                  <a:gd name="T21" fmla="*/ 93 h 93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79" h="93">
                    <a:moveTo>
                      <a:pt x="0" y="0"/>
                    </a:moveTo>
                    <a:lnTo>
                      <a:pt x="21" y="8"/>
                    </a:lnTo>
                    <a:lnTo>
                      <a:pt x="45" y="18"/>
                    </a:lnTo>
                    <a:lnTo>
                      <a:pt x="88" y="42"/>
                    </a:lnTo>
                    <a:lnTo>
                      <a:pt x="134" y="68"/>
                    </a:lnTo>
                    <a:lnTo>
                      <a:pt x="179" y="9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7" name="Freeform 226"/>
              <p:cNvSpPr>
                <a:spLocks/>
              </p:cNvSpPr>
              <p:nvPr/>
            </p:nvSpPr>
            <p:spPr bwMode="auto">
              <a:xfrm>
                <a:off x="2627" y="1293"/>
                <a:ext cx="90" cy="56"/>
              </a:xfrm>
              <a:custGeom>
                <a:avLst/>
                <a:gdLst>
                  <a:gd name="T0" fmla="*/ 0 w 182"/>
                  <a:gd name="T1" fmla="*/ 0 h 113"/>
                  <a:gd name="T2" fmla="*/ 1 w 182"/>
                  <a:gd name="T3" fmla="*/ 0 h 113"/>
                  <a:gd name="T4" fmla="*/ 2 w 182"/>
                  <a:gd name="T5" fmla="*/ 1 h 113"/>
                  <a:gd name="T6" fmla="*/ 0 60000 65536"/>
                  <a:gd name="T7" fmla="*/ 0 60000 65536"/>
                  <a:gd name="T8" fmla="*/ 0 60000 65536"/>
                  <a:gd name="T9" fmla="*/ 0 w 182"/>
                  <a:gd name="T10" fmla="*/ 0 h 113"/>
                  <a:gd name="T11" fmla="*/ 182 w 182"/>
                  <a:gd name="T12" fmla="*/ 113 h 1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2" h="113">
                    <a:moveTo>
                      <a:pt x="0" y="0"/>
                    </a:moveTo>
                    <a:lnTo>
                      <a:pt x="91" y="53"/>
                    </a:lnTo>
                    <a:lnTo>
                      <a:pt x="182" y="1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8" name="Freeform 227"/>
              <p:cNvSpPr>
                <a:spLocks/>
              </p:cNvSpPr>
              <p:nvPr/>
            </p:nvSpPr>
            <p:spPr bwMode="auto">
              <a:xfrm>
                <a:off x="2717" y="1349"/>
                <a:ext cx="91" cy="66"/>
              </a:xfrm>
              <a:custGeom>
                <a:avLst/>
                <a:gdLst>
                  <a:gd name="T0" fmla="*/ 0 w 181"/>
                  <a:gd name="T1" fmla="*/ 0 h 132"/>
                  <a:gd name="T2" fmla="*/ 1 w 181"/>
                  <a:gd name="T3" fmla="*/ 1 h 132"/>
                  <a:gd name="T4" fmla="*/ 2 w 181"/>
                  <a:gd name="T5" fmla="*/ 1 h 132"/>
                  <a:gd name="T6" fmla="*/ 3 w 181"/>
                  <a:gd name="T7" fmla="*/ 1 h 132"/>
                  <a:gd name="T8" fmla="*/ 3 w 181"/>
                  <a:gd name="T9" fmla="*/ 2 h 13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32"/>
                  <a:gd name="T17" fmla="*/ 181 w 181"/>
                  <a:gd name="T18" fmla="*/ 132 h 13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32">
                    <a:moveTo>
                      <a:pt x="0" y="0"/>
                    </a:moveTo>
                    <a:lnTo>
                      <a:pt x="45" y="31"/>
                    </a:lnTo>
                    <a:lnTo>
                      <a:pt x="90" y="67"/>
                    </a:lnTo>
                    <a:lnTo>
                      <a:pt x="136" y="100"/>
                    </a:lnTo>
                    <a:lnTo>
                      <a:pt x="181" y="13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59" name="Freeform 228"/>
              <p:cNvSpPr>
                <a:spLocks/>
              </p:cNvSpPr>
              <p:nvPr/>
            </p:nvSpPr>
            <p:spPr bwMode="auto">
              <a:xfrm>
                <a:off x="2808" y="1415"/>
                <a:ext cx="91" cy="54"/>
              </a:xfrm>
              <a:custGeom>
                <a:avLst/>
                <a:gdLst>
                  <a:gd name="T0" fmla="*/ 0 w 182"/>
                  <a:gd name="T1" fmla="*/ 0 h 106"/>
                  <a:gd name="T2" fmla="*/ 1 w 182"/>
                  <a:gd name="T3" fmla="*/ 1 h 106"/>
                  <a:gd name="T4" fmla="*/ 1 w 182"/>
                  <a:gd name="T5" fmla="*/ 1 h 106"/>
                  <a:gd name="T6" fmla="*/ 1 w 182"/>
                  <a:gd name="T7" fmla="*/ 1 h 106"/>
                  <a:gd name="T8" fmla="*/ 3 w 182"/>
                  <a:gd name="T9" fmla="*/ 2 h 106"/>
                  <a:gd name="T10" fmla="*/ 3 w 182"/>
                  <a:gd name="T11" fmla="*/ 2 h 106"/>
                  <a:gd name="T12" fmla="*/ 3 w 182"/>
                  <a:gd name="T13" fmla="*/ 2 h 10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82"/>
                  <a:gd name="T22" fmla="*/ 0 h 106"/>
                  <a:gd name="T23" fmla="*/ 182 w 182"/>
                  <a:gd name="T24" fmla="*/ 106 h 10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2" h="106">
                    <a:moveTo>
                      <a:pt x="0" y="0"/>
                    </a:moveTo>
                    <a:lnTo>
                      <a:pt x="22" y="14"/>
                    </a:lnTo>
                    <a:lnTo>
                      <a:pt x="45" y="27"/>
                    </a:lnTo>
                    <a:lnTo>
                      <a:pt x="91" y="51"/>
                    </a:lnTo>
                    <a:lnTo>
                      <a:pt x="136" y="77"/>
                    </a:lnTo>
                    <a:lnTo>
                      <a:pt x="160" y="90"/>
                    </a:lnTo>
                    <a:lnTo>
                      <a:pt x="182" y="10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0" name="Freeform 229"/>
              <p:cNvSpPr>
                <a:spLocks/>
              </p:cNvSpPr>
              <p:nvPr/>
            </p:nvSpPr>
            <p:spPr bwMode="auto">
              <a:xfrm>
                <a:off x="2899" y="1469"/>
                <a:ext cx="90" cy="82"/>
              </a:xfrm>
              <a:custGeom>
                <a:avLst/>
                <a:gdLst>
                  <a:gd name="T0" fmla="*/ 0 w 179"/>
                  <a:gd name="T1" fmla="*/ 0 h 166"/>
                  <a:gd name="T2" fmla="*/ 1 w 179"/>
                  <a:gd name="T3" fmla="*/ 0 h 166"/>
                  <a:gd name="T4" fmla="*/ 2 w 179"/>
                  <a:gd name="T5" fmla="*/ 1 h 166"/>
                  <a:gd name="T6" fmla="*/ 3 w 179"/>
                  <a:gd name="T7" fmla="*/ 1 h 166"/>
                  <a:gd name="T8" fmla="*/ 3 w 179"/>
                  <a:gd name="T9" fmla="*/ 2 h 16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79"/>
                  <a:gd name="T16" fmla="*/ 0 h 166"/>
                  <a:gd name="T17" fmla="*/ 179 w 179"/>
                  <a:gd name="T18" fmla="*/ 166 h 16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79" h="166">
                    <a:moveTo>
                      <a:pt x="0" y="0"/>
                    </a:moveTo>
                    <a:lnTo>
                      <a:pt x="45" y="36"/>
                    </a:lnTo>
                    <a:lnTo>
                      <a:pt x="88" y="77"/>
                    </a:lnTo>
                    <a:lnTo>
                      <a:pt x="134" y="120"/>
                    </a:lnTo>
                    <a:lnTo>
                      <a:pt x="179" y="166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1" name="Freeform 230"/>
              <p:cNvSpPr>
                <a:spLocks/>
              </p:cNvSpPr>
              <p:nvPr/>
            </p:nvSpPr>
            <p:spPr bwMode="auto">
              <a:xfrm>
                <a:off x="2989" y="1551"/>
                <a:ext cx="90" cy="106"/>
              </a:xfrm>
              <a:custGeom>
                <a:avLst/>
                <a:gdLst>
                  <a:gd name="T0" fmla="*/ 0 w 182"/>
                  <a:gd name="T1" fmla="*/ 0 h 211"/>
                  <a:gd name="T2" fmla="*/ 0 w 182"/>
                  <a:gd name="T3" fmla="*/ 1 h 211"/>
                  <a:gd name="T4" fmla="*/ 1 w 182"/>
                  <a:gd name="T5" fmla="*/ 2 h 211"/>
                  <a:gd name="T6" fmla="*/ 2 w 182"/>
                  <a:gd name="T7" fmla="*/ 3 h 211"/>
                  <a:gd name="T8" fmla="*/ 2 w 182"/>
                  <a:gd name="T9" fmla="*/ 4 h 21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211"/>
                  <a:gd name="T17" fmla="*/ 182 w 182"/>
                  <a:gd name="T18" fmla="*/ 211 h 21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211">
                    <a:moveTo>
                      <a:pt x="0" y="0"/>
                    </a:moveTo>
                    <a:lnTo>
                      <a:pt x="45" y="49"/>
                    </a:lnTo>
                    <a:lnTo>
                      <a:pt x="91" y="102"/>
                    </a:lnTo>
                    <a:lnTo>
                      <a:pt x="136" y="158"/>
                    </a:lnTo>
                    <a:lnTo>
                      <a:pt x="182" y="21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2" name="Freeform 231"/>
              <p:cNvSpPr>
                <a:spLocks/>
              </p:cNvSpPr>
              <p:nvPr/>
            </p:nvSpPr>
            <p:spPr bwMode="auto">
              <a:xfrm>
                <a:off x="3079" y="1657"/>
                <a:ext cx="91" cy="106"/>
              </a:xfrm>
              <a:custGeom>
                <a:avLst/>
                <a:gdLst>
                  <a:gd name="T0" fmla="*/ 0 w 181"/>
                  <a:gd name="T1" fmla="*/ 0 h 213"/>
                  <a:gd name="T2" fmla="*/ 2 w 181"/>
                  <a:gd name="T3" fmla="*/ 1 h 213"/>
                  <a:gd name="T4" fmla="*/ 3 w 181"/>
                  <a:gd name="T5" fmla="*/ 3 h 213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213"/>
                  <a:gd name="T11" fmla="*/ 181 w 181"/>
                  <a:gd name="T12" fmla="*/ 213 h 213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213">
                    <a:moveTo>
                      <a:pt x="0" y="0"/>
                    </a:moveTo>
                    <a:lnTo>
                      <a:pt x="90" y="106"/>
                    </a:lnTo>
                    <a:lnTo>
                      <a:pt x="181" y="213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3" name="Freeform 232"/>
              <p:cNvSpPr>
                <a:spLocks/>
              </p:cNvSpPr>
              <p:nvPr/>
            </p:nvSpPr>
            <p:spPr bwMode="auto">
              <a:xfrm>
                <a:off x="3170" y="1763"/>
                <a:ext cx="90" cy="110"/>
              </a:xfrm>
              <a:custGeom>
                <a:avLst/>
                <a:gdLst>
                  <a:gd name="T0" fmla="*/ 0 w 180"/>
                  <a:gd name="T1" fmla="*/ 0 h 219"/>
                  <a:gd name="T2" fmla="*/ 1 w 180"/>
                  <a:gd name="T3" fmla="*/ 1 h 219"/>
                  <a:gd name="T4" fmla="*/ 1 w 180"/>
                  <a:gd name="T5" fmla="*/ 2 h 219"/>
                  <a:gd name="T6" fmla="*/ 3 w 180"/>
                  <a:gd name="T7" fmla="*/ 3 h 219"/>
                  <a:gd name="T8" fmla="*/ 3 w 180"/>
                  <a:gd name="T9" fmla="*/ 4 h 219"/>
                  <a:gd name="T10" fmla="*/ 3 w 180"/>
                  <a:gd name="T11" fmla="*/ 4 h 21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0"/>
                  <a:gd name="T19" fmla="*/ 0 h 219"/>
                  <a:gd name="T20" fmla="*/ 180 w 180"/>
                  <a:gd name="T21" fmla="*/ 219 h 21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0" h="219">
                    <a:moveTo>
                      <a:pt x="0" y="0"/>
                    </a:moveTo>
                    <a:lnTo>
                      <a:pt x="45" y="55"/>
                    </a:lnTo>
                    <a:lnTo>
                      <a:pt x="89" y="112"/>
                    </a:lnTo>
                    <a:lnTo>
                      <a:pt x="134" y="167"/>
                    </a:lnTo>
                    <a:lnTo>
                      <a:pt x="158" y="193"/>
                    </a:lnTo>
                    <a:lnTo>
                      <a:pt x="180" y="219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4" name="Freeform 233"/>
              <p:cNvSpPr>
                <a:spLocks/>
              </p:cNvSpPr>
              <p:nvPr/>
            </p:nvSpPr>
            <p:spPr bwMode="auto">
              <a:xfrm>
                <a:off x="3260" y="1873"/>
                <a:ext cx="91" cy="86"/>
              </a:xfrm>
              <a:custGeom>
                <a:avLst/>
                <a:gdLst>
                  <a:gd name="T0" fmla="*/ 0 w 181"/>
                  <a:gd name="T1" fmla="*/ 0 h 171"/>
                  <a:gd name="T2" fmla="*/ 1 w 181"/>
                  <a:gd name="T3" fmla="*/ 1 h 171"/>
                  <a:gd name="T4" fmla="*/ 2 w 181"/>
                  <a:gd name="T5" fmla="*/ 2 h 171"/>
                  <a:gd name="T6" fmla="*/ 3 w 181"/>
                  <a:gd name="T7" fmla="*/ 3 h 171"/>
                  <a:gd name="T8" fmla="*/ 3 w 181"/>
                  <a:gd name="T9" fmla="*/ 3 h 17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1"/>
                  <a:gd name="T16" fmla="*/ 0 h 171"/>
                  <a:gd name="T17" fmla="*/ 181 w 181"/>
                  <a:gd name="T18" fmla="*/ 171 h 171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1" h="171">
                    <a:moveTo>
                      <a:pt x="0" y="0"/>
                    </a:moveTo>
                    <a:lnTo>
                      <a:pt x="45" y="47"/>
                    </a:lnTo>
                    <a:lnTo>
                      <a:pt x="90" y="90"/>
                    </a:lnTo>
                    <a:lnTo>
                      <a:pt x="136" y="132"/>
                    </a:lnTo>
                    <a:lnTo>
                      <a:pt x="181" y="171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5" name="Freeform 234"/>
              <p:cNvSpPr>
                <a:spLocks/>
              </p:cNvSpPr>
              <p:nvPr/>
            </p:nvSpPr>
            <p:spPr bwMode="auto">
              <a:xfrm>
                <a:off x="3351" y="1959"/>
                <a:ext cx="90" cy="76"/>
              </a:xfrm>
              <a:custGeom>
                <a:avLst/>
                <a:gdLst>
                  <a:gd name="T0" fmla="*/ 0 w 181"/>
                  <a:gd name="T1" fmla="*/ 0 h 152"/>
                  <a:gd name="T2" fmla="*/ 0 w 181"/>
                  <a:gd name="T3" fmla="*/ 1 h 152"/>
                  <a:gd name="T4" fmla="*/ 1 w 181"/>
                  <a:gd name="T5" fmla="*/ 1 h 152"/>
                  <a:gd name="T6" fmla="*/ 2 w 181"/>
                  <a:gd name="T7" fmla="*/ 2 h 15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81"/>
                  <a:gd name="T13" fmla="*/ 0 h 152"/>
                  <a:gd name="T14" fmla="*/ 181 w 181"/>
                  <a:gd name="T15" fmla="*/ 152 h 15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81" h="152">
                    <a:moveTo>
                      <a:pt x="0" y="0"/>
                    </a:moveTo>
                    <a:lnTo>
                      <a:pt x="45" y="40"/>
                    </a:lnTo>
                    <a:lnTo>
                      <a:pt x="91" y="77"/>
                    </a:lnTo>
                    <a:lnTo>
                      <a:pt x="181" y="15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6" name="Freeform 235"/>
              <p:cNvSpPr>
                <a:spLocks/>
              </p:cNvSpPr>
              <p:nvPr/>
            </p:nvSpPr>
            <p:spPr bwMode="auto">
              <a:xfrm>
                <a:off x="3441" y="2035"/>
                <a:ext cx="91" cy="71"/>
              </a:xfrm>
              <a:custGeom>
                <a:avLst/>
                <a:gdLst>
                  <a:gd name="T0" fmla="*/ 0 w 182"/>
                  <a:gd name="T1" fmla="*/ 0 h 142"/>
                  <a:gd name="T2" fmla="*/ 1 w 182"/>
                  <a:gd name="T3" fmla="*/ 1 h 142"/>
                  <a:gd name="T4" fmla="*/ 1 w 182"/>
                  <a:gd name="T5" fmla="*/ 1 h 142"/>
                  <a:gd name="T6" fmla="*/ 1 w 182"/>
                  <a:gd name="T7" fmla="*/ 1 h 142"/>
                  <a:gd name="T8" fmla="*/ 1 w 182"/>
                  <a:gd name="T9" fmla="*/ 1 h 142"/>
                  <a:gd name="T10" fmla="*/ 3 w 182"/>
                  <a:gd name="T11" fmla="*/ 1 h 142"/>
                  <a:gd name="T12" fmla="*/ 3 w 182"/>
                  <a:gd name="T13" fmla="*/ 1 h 142"/>
                  <a:gd name="T14" fmla="*/ 3 w 182"/>
                  <a:gd name="T15" fmla="*/ 2 h 1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2"/>
                  <a:gd name="T25" fmla="*/ 0 h 142"/>
                  <a:gd name="T26" fmla="*/ 182 w 182"/>
                  <a:gd name="T27" fmla="*/ 142 h 142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2" h="142">
                    <a:moveTo>
                      <a:pt x="0" y="0"/>
                    </a:moveTo>
                    <a:lnTo>
                      <a:pt x="22" y="18"/>
                    </a:lnTo>
                    <a:lnTo>
                      <a:pt x="46" y="34"/>
                    </a:lnTo>
                    <a:lnTo>
                      <a:pt x="91" y="63"/>
                    </a:lnTo>
                    <a:lnTo>
                      <a:pt x="115" y="79"/>
                    </a:lnTo>
                    <a:lnTo>
                      <a:pt x="137" y="97"/>
                    </a:lnTo>
                    <a:lnTo>
                      <a:pt x="160" y="118"/>
                    </a:lnTo>
                    <a:lnTo>
                      <a:pt x="182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7" name="Freeform 236"/>
              <p:cNvSpPr>
                <a:spLocks/>
              </p:cNvSpPr>
              <p:nvPr/>
            </p:nvSpPr>
            <p:spPr bwMode="auto">
              <a:xfrm>
                <a:off x="3532" y="2106"/>
                <a:ext cx="90" cy="137"/>
              </a:xfrm>
              <a:custGeom>
                <a:avLst/>
                <a:gdLst>
                  <a:gd name="T0" fmla="*/ 0 w 179"/>
                  <a:gd name="T1" fmla="*/ 0 h 274"/>
                  <a:gd name="T2" fmla="*/ 1 w 179"/>
                  <a:gd name="T3" fmla="*/ 1 h 274"/>
                  <a:gd name="T4" fmla="*/ 1 w 179"/>
                  <a:gd name="T5" fmla="*/ 1 h 274"/>
                  <a:gd name="T6" fmla="*/ 2 w 179"/>
                  <a:gd name="T7" fmla="*/ 1 h 274"/>
                  <a:gd name="T8" fmla="*/ 2 w 179"/>
                  <a:gd name="T9" fmla="*/ 1 h 274"/>
                  <a:gd name="T10" fmla="*/ 2 w 179"/>
                  <a:gd name="T11" fmla="*/ 2 h 274"/>
                  <a:gd name="T12" fmla="*/ 3 w 179"/>
                  <a:gd name="T13" fmla="*/ 3 h 274"/>
                  <a:gd name="T14" fmla="*/ 3 w 179"/>
                  <a:gd name="T15" fmla="*/ 3 h 274"/>
                  <a:gd name="T16" fmla="*/ 3 w 179"/>
                  <a:gd name="T17" fmla="*/ 4 h 27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79"/>
                  <a:gd name="T28" fmla="*/ 0 h 274"/>
                  <a:gd name="T29" fmla="*/ 179 w 179"/>
                  <a:gd name="T30" fmla="*/ 274 h 27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79" h="274">
                    <a:moveTo>
                      <a:pt x="0" y="0"/>
                    </a:moveTo>
                    <a:lnTo>
                      <a:pt x="22" y="28"/>
                    </a:lnTo>
                    <a:lnTo>
                      <a:pt x="45" y="55"/>
                    </a:lnTo>
                    <a:lnTo>
                      <a:pt x="67" y="87"/>
                    </a:lnTo>
                    <a:lnTo>
                      <a:pt x="89" y="120"/>
                    </a:lnTo>
                    <a:lnTo>
                      <a:pt x="112" y="156"/>
                    </a:lnTo>
                    <a:lnTo>
                      <a:pt x="134" y="193"/>
                    </a:lnTo>
                    <a:lnTo>
                      <a:pt x="158" y="233"/>
                    </a:lnTo>
                    <a:lnTo>
                      <a:pt x="179" y="274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8" name="Freeform 237"/>
              <p:cNvSpPr>
                <a:spLocks/>
              </p:cNvSpPr>
              <p:nvPr/>
            </p:nvSpPr>
            <p:spPr bwMode="auto">
              <a:xfrm>
                <a:off x="3622" y="2243"/>
                <a:ext cx="90" cy="203"/>
              </a:xfrm>
              <a:custGeom>
                <a:avLst/>
                <a:gdLst>
                  <a:gd name="T0" fmla="*/ 0 w 182"/>
                  <a:gd name="T1" fmla="*/ 0 h 407"/>
                  <a:gd name="T2" fmla="*/ 0 w 182"/>
                  <a:gd name="T3" fmla="*/ 0 h 407"/>
                  <a:gd name="T4" fmla="*/ 0 w 182"/>
                  <a:gd name="T5" fmla="*/ 1 h 407"/>
                  <a:gd name="T6" fmla="*/ 1 w 182"/>
                  <a:gd name="T7" fmla="*/ 2 h 407"/>
                  <a:gd name="T8" fmla="*/ 1 w 182"/>
                  <a:gd name="T9" fmla="*/ 3 h 407"/>
                  <a:gd name="T10" fmla="*/ 1 w 182"/>
                  <a:gd name="T11" fmla="*/ 3 h 407"/>
                  <a:gd name="T12" fmla="*/ 2 w 182"/>
                  <a:gd name="T13" fmla="*/ 4 h 407"/>
                  <a:gd name="T14" fmla="*/ 2 w 182"/>
                  <a:gd name="T15" fmla="*/ 5 h 407"/>
                  <a:gd name="T16" fmla="*/ 2 w 182"/>
                  <a:gd name="T17" fmla="*/ 6 h 407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182"/>
                  <a:gd name="T28" fmla="*/ 0 h 407"/>
                  <a:gd name="T29" fmla="*/ 182 w 182"/>
                  <a:gd name="T30" fmla="*/ 407 h 407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182" h="407">
                    <a:moveTo>
                      <a:pt x="0" y="0"/>
                    </a:moveTo>
                    <a:lnTo>
                      <a:pt x="22" y="46"/>
                    </a:lnTo>
                    <a:lnTo>
                      <a:pt x="46" y="93"/>
                    </a:lnTo>
                    <a:lnTo>
                      <a:pt x="68" y="144"/>
                    </a:lnTo>
                    <a:lnTo>
                      <a:pt x="91" y="197"/>
                    </a:lnTo>
                    <a:lnTo>
                      <a:pt x="113" y="253"/>
                    </a:lnTo>
                    <a:lnTo>
                      <a:pt x="137" y="306"/>
                    </a:lnTo>
                    <a:lnTo>
                      <a:pt x="160" y="357"/>
                    </a:lnTo>
                    <a:lnTo>
                      <a:pt x="182" y="4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69" name="Freeform 238"/>
              <p:cNvSpPr>
                <a:spLocks/>
              </p:cNvSpPr>
              <p:nvPr/>
            </p:nvSpPr>
            <p:spPr bwMode="auto">
              <a:xfrm>
                <a:off x="3712" y="2446"/>
                <a:ext cx="91" cy="177"/>
              </a:xfrm>
              <a:custGeom>
                <a:avLst/>
                <a:gdLst>
                  <a:gd name="T0" fmla="*/ 0 w 181"/>
                  <a:gd name="T1" fmla="*/ 0 h 355"/>
                  <a:gd name="T2" fmla="*/ 1 w 181"/>
                  <a:gd name="T3" fmla="*/ 1 h 355"/>
                  <a:gd name="T4" fmla="*/ 2 w 181"/>
                  <a:gd name="T5" fmla="*/ 2 h 355"/>
                  <a:gd name="T6" fmla="*/ 2 w 181"/>
                  <a:gd name="T7" fmla="*/ 2 h 355"/>
                  <a:gd name="T8" fmla="*/ 2 w 181"/>
                  <a:gd name="T9" fmla="*/ 3 h 355"/>
                  <a:gd name="T10" fmla="*/ 3 w 181"/>
                  <a:gd name="T11" fmla="*/ 4 h 355"/>
                  <a:gd name="T12" fmla="*/ 3 w 181"/>
                  <a:gd name="T13" fmla="*/ 4 h 355"/>
                  <a:gd name="T14" fmla="*/ 3 w 181"/>
                  <a:gd name="T15" fmla="*/ 5 h 355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1"/>
                  <a:gd name="T25" fmla="*/ 0 h 355"/>
                  <a:gd name="T26" fmla="*/ 181 w 181"/>
                  <a:gd name="T27" fmla="*/ 355 h 355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1" h="355">
                    <a:moveTo>
                      <a:pt x="0" y="0"/>
                    </a:moveTo>
                    <a:lnTo>
                      <a:pt x="45" y="96"/>
                    </a:lnTo>
                    <a:lnTo>
                      <a:pt x="69" y="143"/>
                    </a:lnTo>
                    <a:lnTo>
                      <a:pt x="91" y="189"/>
                    </a:lnTo>
                    <a:lnTo>
                      <a:pt x="114" y="234"/>
                    </a:lnTo>
                    <a:lnTo>
                      <a:pt x="136" y="278"/>
                    </a:lnTo>
                    <a:lnTo>
                      <a:pt x="160" y="317"/>
                    </a:lnTo>
                    <a:lnTo>
                      <a:pt x="181" y="355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70" name="Freeform 239"/>
              <p:cNvSpPr>
                <a:spLocks/>
              </p:cNvSpPr>
              <p:nvPr/>
            </p:nvSpPr>
            <p:spPr bwMode="auto">
              <a:xfrm>
                <a:off x="3803" y="2623"/>
                <a:ext cx="90" cy="104"/>
              </a:xfrm>
              <a:custGeom>
                <a:avLst/>
                <a:gdLst>
                  <a:gd name="T0" fmla="*/ 0 w 180"/>
                  <a:gd name="T1" fmla="*/ 0 h 207"/>
                  <a:gd name="T2" fmla="*/ 1 w 180"/>
                  <a:gd name="T3" fmla="*/ 1 h 207"/>
                  <a:gd name="T4" fmla="*/ 1 w 180"/>
                  <a:gd name="T5" fmla="*/ 1 h 207"/>
                  <a:gd name="T6" fmla="*/ 1 w 180"/>
                  <a:gd name="T7" fmla="*/ 2 h 207"/>
                  <a:gd name="T8" fmla="*/ 1 w 180"/>
                  <a:gd name="T9" fmla="*/ 2 h 207"/>
                  <a:gd name="T10" fmla="*/ 1 w 180"/>
                  <a:gd name="T11" fmla="*/ 3 h 207"/>
                  <a:gd name="T12" fmla="*/ 3 w 180"/>
                  <a:gd name="T13" fmla="*/ 3 h 207"/>
                  <a:gd name="T14" fmla="*/ 3 w 180"/>
                  <a:gd name="T15" fmla="*/ 4 h 20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180"/>
                  <a:gd name="T25" fmla="*/ 0 h 207"/>
                  <a:gd name="T26" fmla="*/ 180 w 180"/>
                  <a:gd name="T27" fmla="*/ 207 h 20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180" h="207">
                    <a:moveTo>
                      <a:pt x="0" y="0"/>
                    </a:moveTo>
                    <a:lnTo>
                      <a:pt x="22" y="33"/>
                    </a:lnTo>
                    <a:lnTo>
                      <a:pt x="46" y="63"/>
                    </a:lnTo>
                    <a:lnTo>
                      <a:pt x="68" y="90"/>
                    </a:lnTo>
                    <a:lnTo>
                      <a:pt x="89" y="116"/>
                    </a:lnTo>
                    <a:lnTo>
                      <a:pt x="113" y="140"/>
                    </a:lnTo>
                    <a:lnTo>
                      <a:pt x="135" y="163"/>
                    </a:lnTo>
                    <a:lnTo>
                      <a:pt x="180" y="207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71" name="Freeform 240"/>
              <p:cNvSpPr>
                <a:spLocks/>
              </p:cNvSpPr>
              <p:nvPr/>
            </p:nvSpPr>
            <p:spPr bwMode="auto">
              <a:xfrm>
                <a:off x="3893" y="2727"/>
                <a:ext cx="91" cy="71"/>
              </a:xfrm>
              <a:custGeom>
                <a:avLst/>
                <a:gdLst>
                  <a:gd name="T0" fmla="*/ 0 w 181"/>
                  <a:gd name="T1" fmla="*/ 0 h 142"/>
                  <a:gd name="T2" fmla="*/ 1 w 181"/>
                  <a:gd name="T3" fmla="*/ 1 h 142"/>
                  <a:gd name="T4" fmla="*/ 1 w 181"/>
                  <a:gd name="T5" fmla="*/ 1 h 142"/>
                  <a:gd name="T6" fmla="*/ 2 w 181"/>
                  <a:gd name="T7" fmla="*/ 1 h 142"/>
                  <a:gd name="T8" fmla="*/ 3 w 181"/>
                  <a:gd name="T9" fmla="*/ 1 h 142"/>
                  <a:gd name="T10" fmla="*/ 3 w 181"/>
                  <a:gd name="T11" fmla="*/ 2 h 142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81"/>
                  <a:gd name="T19" fmla="*/ 0 h 142"/>
                  <a:gd name="T20" fmla="*/ 181 w 181"/>
                  <a:gd name="T21" fmla="*/ 142 h 142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81" h="142">
                    <a:moveTo>
                      <a:pt x="0" y="0"/>
                    </a:moveTo>
                    <a:lnTo>
                      <a:pt x="22" y="21"/>
                    </a:lnTo>
                    <a:lnTo>
                      <a:pt x="45" y="41"/>
                    </a:lnTo>
                    <a:lnTo>
                      <a:pt x="91" y="76"/>
                    </a:lnTo>
                    <a:lnTo>
                      <a:pt x="136" y="110"/>
                    </a:lnTo>
                    <a:lnTo>
                      <a:pt x="181" y="142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72" name="Freeform 241"/>
              <p:cNvSpPr>
                <a:spLocks/>
              </p:cNvSpPr>
              <p:nvPr/>
            </p:nvSpPr>
            <p:spPr bwMode="auto">
              <a:xfrm>
                <a:off x="3984" y="2798"/>
                <a:ext cx="90" cy="55"/>
              </a:xfrm>
              <a:custGeom>
                <a:avLst/>
                <a:gdLst>
                  <a:gd name="T0" fmla="*/ 0 w 182"/>
                  <a:gd name="T1" fmla="*/ 0 h 110"/>
                  <a:gd name="T2" fmla="*/ 0 w 182"/>
                  <a:gd name="T3" fmla="*/ 1 h 110"/>
                  <a:gd name="T4" fmla="*/ 1 w 182"/>
                  <a:gd name="T5" fmla="*/ 1 h 110"/>
                  <a:gd name="T6" fmla="*/ 2 w 182"/>
                  <a:gd name="T7" fmla="*/ 2 h 110"/>
                  <a:gd name="T8" fmla="*/ 2 w 182"/>
                  <a:gd name="T9" fmla="*/ 2 h 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82"/>
                  <a:gd name="T16" fmla="*/ 0 h 110"/>
                  <a:gd name="T17" fmla="*/ 182 w 182"/>
                  <a:gd name="T18" fmla="*/ 110 h 11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82" h="110">
                    <a:moveTo>
                      <a:pt x="0" y="0"/>
                    </a:moveTo>
                    <a:lnTo>
                      <a:pt x="46" y="29"/>
                    </a:lnTo>
                    <a:lnTo>
                      <a:pt x="91" y="57"/>
                    </a:lnTo>
                    <a:lnTo>
                      <a:pt x="137" y="82"/>
                    </a:lnTo>
                    <a:lnTo>
                      <a:pt x="182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2773" name="Freeform 242"/>
              <p:cNvSpPr>
                <a:spLocks/>
              </p:cNvSpPr>
              <p:nvPr/>
            </p:nvSpPr>
            <p:spPr bwMode="auto">
              <a:xfrm>
                <a:off x="4074" y="2853"/>
                <a:ext cx="91" cy="55"/>
              </a:xfrm>
              <a:custGeom>
                <a:avLst/>
                <a:gdLst>
                  <a:gd name="T0" fmla="*/ 0 w 181"/>
                  <a:gd name="T1" fmla="*/ 0 h 110"/>
                  <a:gd name="T2" fmla="*/ 2 w 181"/>
                  <a:gd name="T3" fmla="*/ 1 h 110"/>
                  <a:gd name="T4" fmla="*/ 3 w 181"/>
                  <a:gd name="T5" fmla="*/ 2 h 110"/>
                  <a:gd name="T6" fmla="*/ 0 60000 65536"/>
                  <a:gd name="T7" fmla="*/ 0 60000 65536"/>
                  <a:gd name="T8" fmla="*/ 0 60000 65536"/>
                  <a:gd name="T9" fmla="*/ 0 w 181"/>
                  <a:gd name="T10" fmla="*/ 0 h 110"/>
                  <a:gd name="T11" fmla="*/ 181 w 181"/>
                  <a:gd name="T12" fmla="*/ 110 h 11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181" h="110">
                    <a:moveTo>
                      <a:pt x="0" y="0"/>
                    </a:moveTo>
                    <a:lnTo>
                      <a:pt x="91" y="55"/>
                    </a:lnTo>
                    <a:lnTo>
                      <a:pt x="181" y="110"/>
                    </a:lnTo>
                  </a:path>
                </a:pathLst>
              </a:custGeom>
              <a:noFill/>
              <a:ln w="25400">
                <a:solidFill>
                  <a:srgbClr val="FF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pPr>
                  <a:buNone/>
                </a:pPr>
                <a:endParaRPr lang="fr-FR"/>
              </a:p>
            </p:txBody>
          </p:sp>
        </p:grpSp>
        <p:sp>
          <p:nvSpPr>
            <p:cNvPr id="22547" name="Freeform 244"/>
            <p:cNvSpPr>
              <a:spLocks/>
            </p:cNvSpPr>
            <p:nvPr/>
          </p:nvSpPr>
          <p:spPr bwMode="auto">
            <a:xfrm>
              <a:off x="4165" y="2908"/>
              <a:ext cx="90" cy="52"/>
            </a:xfrm>
            <a:custGeom>
              <a:avLst/>
              <a:gdLst>
                <a:gd name="T0" fmla="*/ 0 w 180"/>
                <a:gd name="T1" fmla="*/ 0 h 105"/>
                <a:gd name="T2" fmla="*/ 1 w 180"/>
                <a:gd name="T3" fmla="*/ 0 h 105"/>
                <a:gd name="T4" fmla="*/ 3 w 180"/>
                <a:gd name="T5" fmla="*/ 1 h 105"/>
                <a:gd name="T6" fmla="*/ 0 60000 65536"/>
                <a:gd name="T7" fmla="*/ 0 60000 65536"/>
                <a:gd name="T8" fmla="*/ 0 60000 65536"/>
                <a:gd name="T9" fmla="*/ 0 w 180"/>
                <a:gd name="T10" fmla="*/ 0 h 105"/>
                <a:gd name="T11" fmla="*/ 180 w 180"/>
                <a:gd name="T12" fmla="*/ 105 h 10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105">
                  <a:moveTo>
                    <a:pt x="0" y="0"/>
                  </a:moveTo>
                  <a:lnTo>
                    <a:pt x="89" y="54"/>
                  </a:lnTo>
                  <a:lnTo>
                    <a:pt x="180" y="10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48" name="Freeform 245"/>
            <p:cNvSpPr>
              <a:spLocks/>
            </p:cNvSpPr>
            <p:nvPr/>
          </p:nvSpPr>
          <p:spPr bwMode="auto">
            <a:xfrm>
              <a:off x="4255" y="2960"/>
              <a:ext cx="91" cy="54"/>
            </a:xfrm>
            <a:custGeom>
              <a:avLst/>
              <a:gdLst>
                <a:gd name="T0" fmla="*/ 0 w 181"/>
                <a:gd name="T1" fmla="*/ 0 h 106"/>
                <a:gd name="T2" fmla="*/ 2 w 181"/>
                <a:gd name="T3" fmla="*/ 1 h 106"/>
                <a:gd name="T4" fmla="*/ 3 w 181"/>
                <a:gd name="T5" fmla="*/ 2 h 106"/>
                <a:gd name="T6" fmla="*/ 3 w 181"/>
                <a:gd name="T7" fmla="*/ 2 h 10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106"/>
                <a:gd name="T14" fmla="*/ 181 w 181"/>
                <a:gd name="T15" fmla="*/ 106 h 10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106">
                  <a:moveTo>
                    <a:pt x="0" y="0"/>
                  </a:moveTo>
                  <a:lnTo>
                    <a:pt x="91" y="53"/>
                  </a:lnTo>
                  <a:lnTo>
                    <a:pt x="136" y="81"/>
                  </a:lnTo>
                  <a:lnTo>
                    <a:pt x="181" y="106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49" name="Freeform 246"/>
            <p:cNvSpPr>
              <a:spLocks/>
            </p:cNvSpPr>
            <p:nvPr/>
          </p:nvSpPr>
          <p:spPr bwMode="auto">
            <a:xfrm>
              <a:off x="4346" y="3014"/>
              <a:ext cx="90" cy="46"/>
            </a:xfrm>
            <a:custGeom>
              <a:avLst/>
              <a:gdLst>
                <a:gd name="T0" fmla="*/ 0 w 182"/>
                <a:gd name="T1" fmla="*/ 0 h 93"/>
                <a:gd name="T2" fmla="*/ 1 w 182"/>
                <a:gd name="T3" fmla="*/ 0 h 93"/>
                <a:gd name="T4" fmla="*/ 2 w 182"/>
                <a:gd name="T5" fmla="*/ 1 h 93"/>
                <a:gd name="T6" fmla="*/ 0 60000 65536"/>
                <a:gd name="T7" fmla="*/ 0 60000 65536"/>
                <a:gd name="T8" fmla="*/ 0 60000 65536"/>
                <a:gd name="T9" fmla="*/ 0 w 182"/>
                <a:gd name="T10" fmla="*/ 0 h 93"/>
                <a:gd name="T11" fmla="*/ 182 w 182"/>
                <a:gd name="T12" fmla="*/ 93 h 9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93">
                  <a:moveTo>
                    <a:pt x="0" y="0"/>
                  </a:moveTo>
                  <a:lnTo>
                    <a:pt x="91" y="48"/>
                  </a:lnTo>
                  <a:lnTo>
                    <a:pt x="182" y="9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0" name="Freeform 247"/>
            <p:cNvSpPr>
              <a:spLocks/>
            </p:cNvSpPr>
            <p:nvPr/>
          </p:nvSpPr>
          <p:spPr bwMode="auto">
            <a:xfrm>
              <a:off x="4436" y="3060"/>
              <a:ext cx="91" cy="41"/>
            </a:xfrm>
            <a:custGeom>
              <a:avLst/>
              <a:gdLst>
                <a:gd name="T0" fmla="*/ 0 w 181"/>
                <a:gd name="T1" fmla="*/ 0 h 83"/>
                <a:gd name="T2" fmla="*/ 2 w 181"/>
                <a:gd name="T3" fmla="*/ 0 h 83"/>
                <a:gd name="T4" fmla="*/ 3 w 181"/>
                <a:gd name="T5" fmla="*/ 1 h 83"/>
                <a:gd name="T6" fmla="*/ 0 60000 65536"/>
                <a:gd name="T7" fmla="*/ 0 60000 65536"/>
                <a:gd name="T8" fmla="*/ 0 60000 65536"/>
                <a:gd name="T9" fmla="*/ 0 w 181"/>
                <a:gd name="T10" fmla="*/ 0 h 83"/>
                <a:gd name="T11" fmla="*/ 181 w 181"/>
                <a:gd name="T12" fmla="*/ 83 h 8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83">
                  <a:moveTo>
                    <a:pt x="0" y="0"/>
                  </a:moveTo>
                  <a:lnTo>
                    <a:pt x="91" y="44"/>
                  </a:lnTo>
                  <a:lnTo>
                    <a:pt x="181" y="8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1" name="Freeform 248"/>
            <p:cNvSpPr>
              <a:spLocks/>
            </p:cNvSpPr>
            <p:nvPr/>
          </p:nvSpPr>
          <p:spPr bwMode="auto">
            <a:xfrm>
              <a:off x="4527" y="3101"/>
              <a:ext cx="90" cy="37"/>
            </a:xfrm>
            <a:custGeom>
              <a:avLst/>
              <a:gdLst>
                <a:gd name="T0" fmla="*/ 0 w 180"/>
                <a:gd name="T1" fmla="*/ 0 h 73"/>
                <a:gd name="T2" fmla="*/ 1 w 180"/>
                <a:gd name="T3" fmla="*/ 1 h 73"/>
                <a:gd name="T4" fmla="*/ 3 w 180"/>
                <a:gd name="T5" fmla="*/ 2 h 73"/>
                <a:gd name="T6" fmla="*/ 0 60000 65536"/>
                <a:gd name="T7" fmla="*/ 0 60000 65536"/>
                <a:gd name="T8" fmla="*/ 0 60000 65536"/>
                <a:gd name="T9" fmla="*/ 0 w 180"/>
                <a:gd name="T10" fmla="*/ 0 h 73"/>
                <a:gd name="T11" fmla="*/ 180 w 180"/>
                <a:gd name="T12" fmla="*/ 73 h 7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0" h="73">
                  <a:moveTo>
                    <a:pt x="0" y="0"/>
                  </a:moveTo>
                  <a:lnTo>
                    <a:pt x="89" y="37"/>
                  </a:lnTo>
                  <a:lnTo>
                    <a:pt x="180" y="73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2" name="Freeform 249"/>
            <p:cNvSpPr>
              <a:spLocks/>
            </p:cNvSpPr>
            <p:nvPr/>
          </p:nvSpPr>
          <p:spPr bwMode="auto">
            <a:xfrm>
              <a:off x="4617" y="3138"/>
              <a:ext cx="91" cy="33"/>
            </a:xfrm>
            <a:custGeom>
              <a:avLst/>
              <a:gdLst>
                <a:gd name="T0" fmla="*/ 0 w 181"/>
                <a:gd name="T1" fmla="*/ 0 h 67"/>
                <a:gd name="T2" fmla="*/ 2 w 181"/>
                <a:gd name="T3" fmla="*/ 0 h 67"/>
                <a:gd name="T4" fmla="*/ 3 w 181"/>
                <a:gd name="T5" fmla="*/ 0 h 67"/>
                <a:gd name="T6" fmla="*/ 3 w 181"/>
                <a:gd name="T7" fmla="*/ 1 h 6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1"/>
                <a:gd name="T13" fmla="*/ 0 h 67"/>
                <a:gd name="T14" fmla="*/ 181 w 181"/>
                <a:gd name="T15" fmla="*/ 67 h 6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1" h="67">
                  <a:moveTo>
                    <a:pt x="0" y="0"/>
                  </a:moveTo>
                  <a:lnTo>
                    <a:pt x="91" y="35"/>
                  </a:lnTo>
                  <a:lnTo>
                    <a:pt x="136" y="51"/>
                  </a:lnTo>
                  <a:lnTo>
                    <a:pt x="181" y="67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3" name="Freeform 250"/>
            <p:cNvSpPr>
              <a:spLocks/>
            </p:cNvSpPr>
            <p:nvPr/>
          </p:nvSpPr>
          <p:spPr bwMode="auto">
            <a:xfrm>
              <a:off x="4708" y="3171"/>
              <a:ext cx="90" cy="23"/>
            </a:xfrm>
            <a:custGeom>
              <a:avLst/>
              <a:gdLst>
                <a:gd name="T0" fmla="*/ 0 w 182"/>
                <a:gd name="T1" fmla="*/ 0 h 45"/>
                <a:gd name="T2" fmla="*/ 0 w 182"/>
                <a:gd name="T3" fmla="*/ 1 h 45"/>
                <a:gd name="T4" fmla="*/ 1 w 182"/>
                <a:gd name="T5" fmla="*/ 1 h 45"/>
                <a:gd name="T6" fmla="*/ 2 w 182"/>
                <a:gd name="T7" fmla="*/ 1 h 4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82"/>
                <a:gd name="T13" fmla="*/ 0 h 45"/>
                <a:gd name="T14" fmla="*/ 182 w 182"/>
                <a:gd name="T15" fmla="*/ 45 h 4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82" h="45">
                  <a:moveTo>
                    <a:pt x="0" y="0"/>
                  </a:moveTo>
                  <a:lnTo>
                    <a:pt x="46" y="14"/>
                  </a:lnTo>
                  <a:lnTo>
                    <a:pt x="91" y="26"/>
                  </a:lnTo>
                  <a:lnTo>
                    <a:pt x="182" y="4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4" name="Freeform 251"/>
            <p:cNvSpPr>
              <a:spLocks/>
            </p:cNvSpPr>
            <p:nvPr/>
          </p:nvSpPr>
          <p:spPr bwMode="auto">
            <a:xfrm>
              <a:off x="4798" y="3194"/>
              <a:ext cx="90" cy="17"/>
            </a:xfrm>
            <a:custGeom>
              <a:avLst/>
              <a:gdLst>
                <a:gd name="T0" fmla="*/ 0 w 179"/>
                <a:gd name="T1" fmla="*/ 0 h 34"/>
                <a:gd name="T2" fmla="*/ 2 w 179"/>
                <a:gd name="T3" fmla="*/ 1 h 34"/>
                <a:gd name="T4" fmla="*/ 3 w 179"/>
                <a:gd name="T5" fmla="*/ 1 h 34"/>
                <a:gd name="T6" fmla="*/ 0 60000 65536"/>
                <a:gd name="T7" fmla="*/ 0 60000 65536"/>
                <a:gd name="T8" fmla="*/ 0 60000 65536"/>
                <a:gd name="T9" fmla="*/ 0 w 179"/>
                <a:gd name="T10" fmla="*/ 0 h 34"/>
                <a:gd name="T11" fmla="*/ 179 w 179"/>
                <a:gd name="T12" fmla="*/ 34 h 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79" h="34">
                  <a:moveTo>
                    <a:pt x="0" y="0"/>
                  </a:moveTo>
                  <a:lnTo>
                    <a:pt x="89" y="18"/>
                  </a:lnTo>
                  <a:lnTo>
                    <a:pt x="179" y="3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5" name="Freeform 252"/>
            <p:cNvSpPr>
              <a:spLocks/>
            </p:cNvSpPr>
            <p:nvPr/>
          </p:nvSpPr>
          <p:spPr bwMode="auto">
            <a:xfrm>
              <a:off x="4888" y="3211"/>
              <a:ext cx="91" cy="12"/>
            </a:xfrm>
            <a:custGeom>
              <a:avLst/>
              <a:gdLst>
                <a:gd name="T0" fmla="*/ 0 w 182"/>
                <a:gd name="T1" fmla="*/ 0 h 24"/>
                <a:gd name="T2" fmla="*/ 1 w 182"/>
                <a:gd name="T3" fmla="*/ 1 h 24"/>
                <a:gd name="T4" fmla="*/ 3 w 182"/>
                <a:gd name="T5" fmla="*/ 1 h 24"/>
                <a:gd name="T6" fmla="*/ 0 60000 65536"/>
                <a:gd name="T7" fmla="*/ 0 60000 65536"/>
                <a:gd name="T8" fmla="*/ 0 60000 65536"/>
                <a:gd name="T9" fmla="*/ 0 w 182"/>
                <a:gd name="T10" fmla="*/ 0 h 24"/>
                <a:gd name="T11" fmla="*/ 182 w 182"/>
                <a:gd name="T12" fmla="*/ 24 h 2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24">
                  <a:moveTo>
                    <a:pt x="0" y="0"/>
                  </a:moveTo>
                  <a:lnTo>
                    <a:pt x="91" y="14"/>
                  </a:lnTo>
                  <a:lnTo>
                    <a:pt x="182" y="24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6" name="Freeform 253"/>
            <p:cNvSpPr>
              <a:spLocks/>
            </p:cNvSpPr>
            <p:nvPr/>
          </p:nvSpPr>
          <p:spPr bwMode="auto">
            <a:xfrm>
              <a:off x="4979" y="3223"/>
              <a:ext cx="91" cy="8"/>
            </a:xfrm>
            <a:custGeom>
              <a:avLst/>
              <a:gdLst>
                <a:gd name="T0" fmla="*/ 0 w 181"/>
                <a:gd name="T1" fmla="*/ 0 h 15"/>
                <a:gd name="T2" fmla="*/ 2 w 181"/>
                <a:gd name="T3" fmla="*/ 1 h 15"/>
                <a:gd name="T4" fmla="*/ 3 w 181"/>
                <a:gd name="T5" fmla="*/ 1 h 15"/>
                <a:gd name="T6" fmla="*/ 0 60000 65536"/>
                <a:gd name="T7" fmla="*/ 0 60000 65536"/>
                <a:gd name="T8" fmla="*/ 0 60000 65536"/>
                <a:gd name="T9" fmla="*/ 0 w 181"/>
                <a:gd name="T10" fmla="*/ 0 h 15"/>
                <a:gd name="T11" fmla="*/ 181 w 181"/>
                <a:gd name="T12" fmla="*/ 15 h 1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1" h="15">
                  <a:moveTo>
                    <a:pt x="0" y="0"/>
                  </a:moveTo>
                  <a:lnTo>
                    <a:pt x="91" y="7"/>
                  </a:lnTo>
                  <a:lnTo>
                    <a:pt x="181" y="15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7" name="Freeform 254"/>
            <p:cNvSpPr>
              <a:spLocks/>
            </p:cNvSpPr>
            <p:nvPr/>
          </p:nvSpPr>
          <p:spPr bwMode="auto">
            <a:xfrm>
              <a:off x="5070" y="3231"/>
              <a:ext cx="90" cy="4"/>
            </a:xfrm>
            <a:custGeom>
              <a:avLst/>
              <a:gdLst>
                <a:gd name="T0" fmla="*/ 0 w 182"/>
                <a:gd name="T1" fmla="*/ 0 h 8"/>
                <a:gd name="T2" fmla="*/ 1 w 182"/>
                <a:gd name="T3" fmla="*/ 1 h 8"/>
                <a:gd name="T4" fmla="*/ 2 w 182"/>
                <a:gd name="T5" fmla="*/ 1 h 8"/>
                <a:gd name="T6" fmla="*/ 0 60000 65536"/>
                <a:gd name="T7" fmla="*/ 0 60000 65536"/>
                <a:gd name="T8" fmla="*/ 0 60000 65536"/>
                <a:gd name="T9" fmla="*/ 0 w 182"/>
                <a:gd name="T10" fmla="*/ 0 h 8"/>
                <a:gd name="T11" fmla="*/ 182 w 182"/>
                <a:gd name="T12" fmla="*/ 8 h 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82" h="8">
                  <a:moveTo>
                    <a:pt x="0" y="0"/>
                  </a:moveTo>
                  <a:lnTo>
                    <a:pt x="91" y="4"/>
                  </a:lnTo>
                  <a:lnTo>
                    <a:pt x="182" y="8"/>
                  </a:lnTo>
                </a:path>
              </a:pathLst>
            </a:cu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8" name="Line 255"/>
            <p:cNvSpPr>
              <a:spLocks noChangeShapeType="1"/>
            </p:cNvSpPr>
            <p:nvPr/>
          </p:nvSpPr>
          <p:spPr bwMode="auto">
            <a:xfrm>
              <a:off x="5160" y="3235"/>
              <a:ext cx="90" cy="3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59" name="Line 256"/>
            <p:cNvSpPr>
              <a:spLocks noChangeShapeType="1"/>
            </p:cNvSpPr>
            <p:nvPr/>
          </p:nvSpPr>
          <p:spPr bwMode="auto">
            <a:xfrm>
              <a:off x="5250" y="3238"/>
              <a:ext cx="91" cy="2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2560" name="Rectangle 257"/>
            <p:cNvSpPr>
              <a:spLocks noChangeArrowheads="1"/>
            </p:cNvSpPr>
            <p:nvPr/>
          </p:nvSpPr>
          <p:spPr bwMode="auto">
            <a:xfrm>
              <a:off x="571" y="3114"/>
              <a:ext cx="8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1" name="Rectangle 258"/>
            <p:cNvSpPr>
              <a:spLocks noChangeArrowheads="1"/>
            </p:cNvSpPr>
            <p:nvPr/>
          </p:nvSpPr>
          <p:spPr bwMode="auto">
            <a:xfrm>
              <a:off x="497" y="2629"/>
              <a:ext cx="1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10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2" name="Rectangle 259"/>
            <p:cNvSpPr>
              <a:spLocks noChangeArrowheads="1"/>
            </p:cNvSpPr>
            <p:nvPr/>
          </p:nvSpPr>
          <p:spPr bwMode="auto">
            <a:xfrm>
              <a:off x="470" y="2144"/>
              <a:ext cx="1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20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3" name="Rectangle 260"/>
            <p:cNvSpPr>
              <a:spLocks noChangeArrowheads="1"/>
            </p:cNvSpPr>
            <p:nvPr/>
          </p:nvSpPr>
          <p:spPr bwMode="auto">
            <a:xfrm>
              <a:off x="470" y="1659"/>
              <a:ext cx="1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30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4" name="Rectangle 261"/>
            <p:cNvSpPr>
              <a:spLocks noChangeArrowheads="1"/>
            </p:cNvSpPr>
            <p:nvPr/>
          </p:nvSpPr>
          <p:spPr bwMode="auto">
            <a:xfrm>
              <a:off x="470" y="1174"/>
              <a:ext cx="1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40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5" name="Rectangle 262"/>
            <p:cNvSpPr>
              <a:spLocks noChangeArrowheads="1"/>
            </p:cNvSpPr>
            <p:nvPr/>
          </p:nvSpPr>
          <p:spPr bwMode="auto">
            <a:xfrm>
              <a:off x="470" y="689"/>
              <a:ext cx="170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 dirty="0">
                  <a:latin typeface="Calibri" pitchFamily="34" charset="0"/>
                </a:rPr>
                <a:t>50</a:t>
              </a:r>
              <a:endParaRPr lang="de-DE" altLang="fr-FR" sz="1800" dirty="0">
                <a:latin typeface="Calibri" pitchFamily="34" charset="0"/>
              </a:endParaRPr>
            </a:p>
          </p:txBody>
        </p:sp>
        <p:sp>
          <p:nvSpPr>
            <p:cNvPr id="22566" name="Rectangle 263"/>
            <p:cNvSpPr>
              <a:spLocks noChangeArrowheads="1"/>
            </p:cNvSpPr>
            <p:nvPr/>
          </p:nvSpPr>
          <p:spPr bwMode="auto">
            <a:xfrm>
              <a:off x="667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200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7" name="Rectangle 264"/>
            <p:cNvSpPr>
              <a:spLocks noChangeArrowheads="1"/>
            </p:cNvSpPr>
            <p:nvPr/>
          </p:nvSpPr>
          <p:spPr bwMode="auto">
            <a:xfrm>
              <a:off x="1571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300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8" name="Rectangle 265"/>
            <p:cNvSpPr>
              <a:spLocks noChangeArrowheads="1"/>
            </p:cNvSpPr>
            <p:nvPr/>
          </p:nvSpPr>
          <p:spPr bwMode="auto">
            <a:xfrm>
              <a:off x="2476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400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69" name="Rectangle 266"/>
            <p:cNvSpPr>
              <a:spLocks noChangeArrowheads="1"/>
            </p:cNvSpPr>
            <p:nvPr/>
          </p:nvSpPr>
          <p:spPr bwMode="auto">
            <a:xfrm>
              <a:off x="3381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500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70" name="Rectangle 267"/>
            <p:cNvSpPr>
              <a:spLocks noChangeArrowheads="1"/>
            </p:cNvSpPr>
            <p:nvPr/>
          </p:nvSpPr>
          <p:spPr bwMode="auto">
            <a:xfrm>
              <a:off x="4286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600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71" name="Rectangle 268"/>
            <p:cNvSpPr>
              <a:spLocks noChangeArrowheads="1"/>
            </p:cNvSpPr>
            <p:nvPr/>
          </p:nvSpPr>
          <p:spPr bwMode="auto">
            <a:xfrm>
              <a:off x="5190" y="3425"/>
              <a:ext cx="255" cy="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2100">
                  <a:latin typeface="Calibri" pitchFamily="34" charset="0"/>
                </a:rPr>
                <a:t>700</a:t>
              </a:r>
              <a:endParaRPr lang="de-DE" altLang="fr-FR" sz="1800">
                <a:latin typeface="Calibri" pitchFamily="34" charset="0"/>
              </a:endParaRPr>
            </a:p>
          </p:txBody>
        </p:sp>
        <p:sp>
          <p:nvSpPr>
            <p:cNvPr id="22572" name="Rectangle 269"/>
            <p:cNvSpPr>
              <a:spLocks noChangeArrowheads="1"/>
            </p:cNvSpPr>
            <p:nvPr/>
          </p:nvSpPr>
          <p:spPr bwMode="auto">
            <a:xfrm>
              <a:off x="2432" y="3635"/>
              <a:ext cx="1075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1900">
                  <a:latin typeface="Calibri" pitchFamily="34" charset="0"/>
                </a:rPr>
                <a:t>Wavelength [nm]</a:t>
              </a:r>
              <a:endParaRPr lang="de-DE" altLang="fr-FR">
                <a:latin typeface="Calibri" pitchFamily="34" charset="0"/>
              </a:endParaRPr>
            </a:p>
          </p:txBody>
        </p:sp>
        <p:sp>
          <p:nvSpPr>
            <p:cNvPr id="22573" name="Rectangle 270"/>
            <p:cNvSpPr>
              <a:spLocks noChangeArrowheads="1"/>
            </p:cNvSpPr>
            <p:nvPr/>
          </p:nvSpPr>
          <p:spPr bwMode="auto">
            <a:xfrm rot="16200000">
              <a:off x="-396" y="2134"/>
              <a:ext cx="1453" cy="1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de-DE" altLang="fr-FR" sz="1900">
                  <a:latin typeface="Calibri" pitchFamily="34" charset="0"/>
                </a:rPr>
                <a:t>Quantum Efficiency [%]</a:t>
              </a:r>
              <a:endParaRPr lang="de-DE" altLang="fr-FR">
                <a:latin typeface="Calibri" pitchFamily="34" charset="0"/>
              </a:endParaRPr>
            </a:p>
          </p:txBody>
        </p:sp>
      </p:grpSp>
      <p:sp>
        <p:nvSpPr>
          <p:cNvPr id="22533" name="Rectangle 2"/>
          <p:cNvSpPr txBox="1">
            <a:spLocks noChangeArrowheads="1"/>
          </p:cNvSpPr>
          <p:nvPr/>
        </p:nvSpPr>
        <p:spPr bwMode="auto">
          <a:xfrm>
            <a:off x="1692275" y="965200"/>
            <a:ext cx="5486400" cy="431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800" dirty="0">
                <a:latin typeface="Calibri" pitchFamily="34" charset="0"/>
                <a:ea typeface="MS PGothic" pitchFamily="34" charset="-128"/>
              </a:rPr>
              <a:t>QE Comparison of semitransparent </a:t>
            </a:r>
            <a:r>
              <a:rPr lang="en-US" altLang="ja-JP" sz="1800" dirty="0" err="1">
                <a:latin typeface="Calibri" pitchFamily="34" charset="0"/>
                <a:ea typeface="MS PGothic" pitchFamily="34" charset="-128"/>
              </a:rPr>
              <a:t>bialkali</a:t>
            </a:r>
            <a:r>
              <a:rPr lang="en-US" altLang="ja-JP" sz="1800" dirty="0">
                <a:latin typeface="Calibri" pitchFamily="34" charset="0"/>
                <a:ea typeface="MS PGothic" pitchFamily="34" charset="-128"/>
              </a:rPr>
              <a:t> QE</a:t>
            </a:r>
          </a:p>
        </p:txBody>
      </p:sp>
      <p:sp>
        <p:nvSpPr>
          <p:cNvPr id="22534" name="Text Box 8"/>
          <p:cNvSpPr txBox="1">
            <a:spLocks noChangeArrowheads="1"/>
          </p:cNvSpPr>
          <p:nvPr/>
        </p:nvSpPr>
        <p:spPr bwMode="auto">
          <a:xfrm>
            <a:off x="6781800" y="1258888"/>
            <a:ext cx="1964512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Calibri" pitchFamily="34" charset="0"/>
                <a:ea typeface="MS PGothic" pitchFamily="34" charset="-128"/>
              </a:rPr>
              <a:t>Example Data for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Calibri" pitchFamily="34" charset="0"/>
                <a:ea typeface="MS PGothic" pitchFamily="34" charset="-128"/>
              </a:rPr>
              <a:t>UBA : R7600-200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Calibri" pitchFamily="34" charset="0"/>
                <a:ea typeface="MS PGothic" pitchFamily="34" charset="-128"/>
              </a:rPr>
              <a:t>SBA : R7600-100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Calibri" pitchFamily="34" charset="0"/>
                <a:ea typeface="MS PGothic" pitchFamily="34" charset="-128"/>
              </a:rPr>
              <a:t>STD : R7600</a:t>
            </a:r>
          </a:p>
        </p:txBody>
      </p:sp>
      <p:sp>
        <p:nvSpPr>
          <p:cNvPr id="22535" name="Text Box 9"/>
          <p:cNvSpPr txBox="1">
            <a:spLocks noChangeArrowheads="1"/>
          </p:cNvSpPr>
          <p:nvPr/>
        </p:nvSpPr>
        <p:spPr bwMode="auto">
          <a:xfrm>
            <a:off x="2286000" y="1685925"/>
            <a:ext cx="15763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 dirty="0">
                <a:latin typeface="Calibri" pitchFamily="34" charset="0"/>
                <a:ea typeface="MS PGothic" pitchFamily="34" charset="-128"/>
              </a:rPr>
              <a:t>UBA:43%</a:t>
            </a:r>
          </a:p>
        </p:txBody>
      </p:sp>
      <p:sp>
        <p:nvSpPr>
          <p:cNvPr id="22536" name="Text Box 10"/>
          <p:cNvSpPr txBox="1">
            <a:spLocks noChangeArrowheads="1"/>
          </p:cNvSpPr>
          <p:nvPr/>
        </p:nvSpPr>
        <p:spPr bwMode="auto">
          <a:xfrm>
            <a:off x="2819400" y="2935288"/>
            <a:ext cx="109378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>
                <a:latin typeface="Calibri" pitchFamily="34" charset="0"/>
                <a:ea typeface="MS PGothic" pitchFamily="34" charset="-128"/>
              </a:rPr>
              <a:t>SBA:35%</a:t>
            </a:r>
          </a:p>
        </p:txBody>
      </p:sp>
      <p:sp>
        <p:nvSpPr>
          <p:cNvPr id="22537" name="Text Box 11"/>
          <p:cNvSpPr txBox="1">
            <a:spLocks noChangeArrowheads="1"/>
          </p:cNvSpPr>
          <p:nvPr/>
        </p:nvSpPr>
        <p:spPr bwMode="auto">
          <a:xfrm>
            <a:off x="3200400" y="3697288"/>
            <a:ext cx="1087438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2000">
                <a:latin typeface="Calibri" pitchFamily="34" charset="0"/>
                <a:ea typeface="MS PGothic" pitchFamily="34" charset="-128"/>
              </a:rPr>
              <a:t>STD:26%</a:t>
            </a:r>
          </a:p>
        </p:txBody>
      </p:sp>
      <p:sp>
        <p:nvSpPr>
          <p:cNvPr id="22538" name="Line 12"/>
          <p:cNvSpPr>
            <a:spLocks noChangeShapeType="1"/>
          </p:cNvSpPr>
          <p:nvPr/>
        </p:nvSpPr>
        <p:spPr bwMode="auto">
          <a:xfrm flipV="1">
            <a:off x="4191000" y="4764088"/>
            <a:ext cx="0" cy="609600"/>
          </a:xfrm>
          <a:prstGeom prst="line">
            <a:avLst/>
          </a:prstGeom>
          <a:noFill/>
          <a:ln w="57150">
            <a:solidFill>
              <a:srgbClr val="0000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39" name="Line 13"/>
          <p:cNvSpPr>
            <a:spLocks noChangeShapeType="1"/>
          </p:cNvSpPr>
          <p:nvPr/>
        </p:nvSpPr>
        <p:spPr bwMode="auto">
          <a:xfrm flipV="1">
            <a:off x="3429000" y="4764088"/>
            <a:ext cx="0" cy="6096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2540" name="Text Box 14"/>
          <p:cNvSpPr txBox="1">
            <a:spLocks noChangeArrowheads="1"/>
          </p:cNvSpPr>
          <p:nvPr/>
        </p:nvSpPr>
        <p:spPr bwMode="auto">
          <a:xfrm>
            <a:off x="3962400" y="2935288"/>
            <a:ext cx="57150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800">
                <a:latin typeface="Calibri" pitchFamily="34" charset="0"/>
                <a:ea typeface="MS PGothic" pitchFamily="34" charset="-128"/>
              </a:rPr>
              <a:t>x1.3</a:t>
            </a:r>
          </a:p>
        </p:txBody>
      </p:sp>
      <p:sp>
        <p:nvSpPr>
          <p:cNvPr id="22541" name="Text Box 15"/>
          <p:cNvSpPr txBox="1">
            <a:spLocks noChangeArrowheads="1"/>
          </p:cNvSpPr>
          <p:nvPr/>
        </p:nvSpPr>
        <p:spPr bwMode="auto">
          <a:xfrm>
            <a:off x="3886200" y="1677988"/>
            <a:ext cx="571500" cy="36671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800">
                <a:latin typeface="Calibri" pitchFamily="34" charset="0"/>
                <a:ea typeface="MS PGothic" pitchFamily="34" charset="-128"/>
              </a:rPr>
              <a:t>x1.6</a:t>
            </a:r>
          </a:p>
        </p:txBody>
      </p:sp>
      <p:pic>
        <p:nvPicPr>
          <p:cNvPr id="22542" name="Picture 2" descr="http://tbn0.google.com/images?q=tbn:YKe5U5CNHXxVBM:http://lhcb.physik.unizh.ch/time05/icons/Hamamatsu-logo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2478088"/>
            <a:ext cx="142875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5029200" y="1428750"/>
            <a:ext cx="1600200" cy="1125538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None/>
              <a:defRPr/>
            </a:pPr>
            <a:r>
              <a:rPr lang="en-US" sz="1400" dirty="0">
                <a:solidFill>
                  <a:schemeClr val="accent2"/>
                </a:solidFill>
              </a:rPr>
              <a:t>Ultra </a:t>
            </a:r>
            <a:r>
              <a:rPr lang="en-US" sz="1400" dirty="0" err="1">
                <a:solidFill>
                  <a:schemeClr val="accent2"/>
                </a:solidFill>
              </a:rPr>
              <a:t>Bialkali</a:t>
            </a:r>
            <a:r>
              <a:rPr lang="en-US" sz="1400" dirty="0">
                <a:solidFill>
                  <a:schemeClr val="accent2"/>
                </a:solidFill>
              </a:rPr>
              <a:t> available only for small metal channel dynode tubes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91200" y="2935288"/>
            <a:ext cx="1600200" cy="1065212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spcBef>
                <a:spcPct val="0"/>
              </a:spcBef>
              <a:buNone/>
              <a:defRPr/>
            </a:pPr>
            <a:r>
              <a:rPr lang="en-US" sz="1400">
                <a:solidFill>
                  <a:schemeClr val="accent2"/>
                </a:solidFill>
              </a:rPr>
              <a:t>Super Bialkali available for a couple of standard tubes up to 5”.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7C3B4-1DC1-467D-85E7-05751D12C2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6241836"/>
      </p:ext>
    </p:extLst>
  </p:cSld>
  <p:clrMapOvr>
    <a:masterClrMapping/>
  </p:clrMapOvr>
  <p:transition advTm="64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0" name="Object 1024"/>
          <p:cNvGraphicFramePr>
            <a:graphicFrameLocks noChangeAspect="1"/>
          </p:cNvGraphicFramePr>
          <p:nvPr/>
        </p:nvGraphicFramePr>
        <p:xfrm>
          <a:off x="685800" y="1066800"/>
          <a:ext cx="2819400" cy="1822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3" imgW="2246000" imgH="1453653" progId="">
                  <p:embed/>
                </p:oleObj>
              </mc:Choice>
              <mc:Fallback>
                <p:oleObj name="Ulead Image Editor Image" r:id="rId3" imgW="2246000" imgH="1453653" progId="">
                  <p:embed/>
                  <p:pic>
                    <p:nvPicPr>
                      <p:cNvPr id="7170" name="Object 10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066800"/>
                        <a:ext cx="2819400" cy="1822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Rectangle 9"/>
          <p:cNvSpPr>
            <a:spLocks noChangeArrowheads="1"/>
          </p:cNvSpPr>
          <p:nvPr/>
        </p:nvSpPr>
        <p:spPr bwMode="auto">
          <a:xfrm>
            <a:off x="4613275" y="1067713"/>
            <a:ext cx="44958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marL="174625" indent="-174625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l">
              <a:spcBef>
                <a:spcPct val="0"/>
              </a:spcBef>
              <a:buClr>
                <a:srgbClr val="990000"/>
              </a:buClr>
              <a:buSzPct val="70000"/>
              <a:buNone/>
            </a:pPr>
            <a:r>
              <a:rPr lang="en-US" altLang="fr-FR" sz="1800" dirty="0">
                <a:solidFill>
                  <a:srgbClr val="990000"/>
                </a:solidFill>
              </a:rPr>
              <a:t>Multi-anode PMT (Hamamatsu)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Up to 8 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</a:t>
            </a:r>
            <a:r>
              <a:rPr lang="en-US" altLang="fr-FR" sz="1800" dirty="0">
                <a:latin typeface="Calibri" pitchFamily="34" charset="0"/>
              </a:rPr>
              <a:t> 8 channels (2 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 2 mm</a:t>
            </a:r>
            <a:r>
              <a:rPr lang="en-US" altLang="fr-FR" sz="1800" baseline="30000" dirty="0">
                <a:latin typeface="Calibri" pitchFamily="34" charset="0"/>
              </a:rPr>
              <a:t>2 </a:t>
            </a:r>
            <a:r>
              <a:rPr lang="en-US" altLang="fr-FR" sz="1800" dirty="0">
                <a:latin typeface="Calibri" pitchFamily="34" charset="0"/>
              </a:rPr>
              <a:t>each);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Size: 28 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</a:t>
            </a:r>
            <a:r>
              <a:rPr lang="en-US" altLang="fr-FR" sz="1800" dirty="0">
                <a:latin typeface="Calibri" pitchFamily="34" charset="0"/>
              </a:rPr>
              <a:t> 28 mm</a:t>
            </a:r>
            <a:r>
              <a:rPr lang="en-US" altLang="fr-FR" sz="1800" baseline="30000" dirty="0">
                <a:latin typeface="Calibri" pitchFamily="34" charset="0"/>
              </a:rPr>
              <a:t>2</a:t>
            </a:r>
            <a:r>
              <a:rPr lang="en-US" altLang="fr-FR" sz="1800" dirty="0">
                <a:latin typeface="Calibri" pitchFamily="34" charset="0"/>
              </a:rPr>
              <a:t>;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 err="1">
                <a:latin typeface="Calibri" pitchFamily="34" charset="0"/>
              </a:rPr>
              <a:t>Bialkali</a:t>
            </a:r>
            <a:r>
              <a:rPr lang="en-US" altLang="fr-FR" sz="1800" dirty="0">
                <a:latin typeface="Calibri" pitchFamily="34" charset="0"/>
              </a:rPr>
              <a:t> PC: QE 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</a:t>
            </a:r>
            <a:r>
              <a:rPr lang="en-US" altLang="fr-FR" sz="1800" dirty="0">
                <a:latin typeface="Calibri" pitchFamily="34" charset="0"/>
              </a:rPr>
              <a:t> 25 - 45% @ </a:t>
            </a:r>
            <a:r>
              <a:rPr lang="en-US" altLang="fr-FR" sz="1800" b="1" dirty="0" err="1">
                <a:latin typeface="Symbol" pitchFamily="18" charset="2"/>
              </a:rPr>
              <a:t>l</a:t>
            </a:r>
            <a:r>
              <a:rPr lang="en-US" altLang="fr-FR" sz="1800" baseline="-25000" dirty="0" err="1">
                <a:latin typeface="Calibri" pitchFamily="34" charset="0"/>
              </a:rPr>
              <a:t>max</a:t>
            </a:r>
            <a:r>
              <a:rPr lang="en-US" altLang="fr-FR" sz="1800" dirty="0">
                <a:latin typeface="Calibri" pitchFamily="34" charset="0"/>
              </a:rPr>
              <a:t> = 400 nm;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Gain 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</a:t>
            </a:r>
            <a:r>
              <a:rPr lang="en-US" altLang="fr-FR" sz="1800" dirty="0">
                <a:latin typeface="Calibri" pitchFamily="34" charset="0"/>
              </a:rPr>
              <a:t> 3 10</a:t>
            </a:r>
            <a:r>
              <a:rPr lang="en-US" altLang="fr-FR" sz="1800" baseline="30000" dirty="0">
                <a:latin typeface="Calibri" pitchFamily="34" charset="0"/>
              </a:rPr>
              <a:t>5</a:t>
            </a:r>
            <a:r>
              <a:rPr lang="en-US" altLang="fr-FR" sz="1800" dirty="0">
                <a:latin typeface="Calibri" pitchFamily="34" charset="0"/>
              </a:rPr>
              <a:t>;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Gain uniformity typ. 1 : 2.5;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Cross-talk typ. 2%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endParaRPr lang="en-US" altLang="fr-FR" sz="1800" dirty="0">
              <a:solidFill>
                <a:srgbClr val="990000"/>
              </a:solidFill>
              <a:latin typeface="Calibri" pitchFamily="34" charset="0"/>
            </a:endParaRPr>
          </a:p>
          <a:p>
            <a:pPr marL="0" indent="0" algn="l">
              <a:spcBef>
                <a:spcPct val="0"/>
              </a:spcBef>
              <a:buClr>
                <a:srgbClr val="990000"/>
              </a:buClr>
              <a:buSzPct val="70000"/>
              <a:buNone/>
            </a:pPr>
            <a:r>
              <a:rPr lang="en-US" altLang="fr-FR" sz="1800" dirty="0">
                <a:solidFill>
                  <a:srgbClr val="990000"/>
                </a:solidFill>
                <a:latin typeface="Calibri" pitchFamily="34" charset="0"/>
              </a:rPr>
              <a:t>Flat-panel (Hamamatsu H8500):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8 x 8 channels (5.8 x 5.8 mm2 each)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US" altLang="fr-FR" sz="1800" dirty="0">
                <a:latin typeface="Calibri" pitchFamily="34" charset="0"/>
              </a:rPr>
              <a:t>Excellent surface coverage (89%)</a:t>
            </a:r>
          </a:p>
          <a:p>
            <a:pPr algn="l">
              <a:spcBef>
                <a:spcPct val="0"/>
              </a:spcBef>
              <a:buClr>
                <a:srgbClr val="990000"/>
              </a:buClr>
              <a:buSzPct val="70000"/>
              <a:buFontTx/>
              <a:buChar char="•"/>
            </a:pPr>
            <a:endParaRPr lang="en-US" altLang="fr-FR" sz="1800" baseline="-25000" dirty="0">
              <a:latin typeface="Calibri" pitchFamily="34" charset="0"/>
            </a:endParaRPr>
          </a:p>
        </p:txBody>
      </p:sp>
      <p:sp>
        <p:nvSpPr>
          <p:cNvPr id="7174" name="Text Box 1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Multi-anode and flat-panel PMT’s</a:t>
            </a:r>
          </a:p>
        </p:txBody>
      </p:sp>
      <p:grpSp>
        <p:nvGrpSpPr>
          <p:cNvPr id="7175" name="Group 27"/>
          <p:cNvGrpSpPr>
            <a:grpSpLocks/>
          </p:cNvGrpSpPr>
          <p:nvPr/>
        </p:nvGrpSpPr>
        <p:grpSpPr bwMode="auto">
          <a:xfrm>
            <a:off x="4724400" y="4572000"/>
            <a:ext cx="4114800" cy="1928813"/>
            <a:chOff x="2928" y="2736"/>
            <a:chExt cx="2592" cy="1215"/>
          </a:xfrm>
        </p:grpSpPr>
        <p:graphicFrame>
          <p:nvGraphicFramePr>
            <p:cNvPr id="7171" name="Object 1025"/>
            <p:cNvGraphicFramePr>
              <a:graphicFrameLocks noChangeAspect="1"/>
            </p:cNvGraphicFramePr>
            <p:nvPr/>
          </p:nvGraphicFramePr>
          <p:xfrm>
            <a:off x="2928" y="2736"/>
            <a:ext cx="2592" cy="121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5" imgW="10143276" imgH="4753623" progId="PBrush">
                    <p:embed/>
                  </p:oleObj>
                </mc:Choice>
                <mc:Fallback>
                  <p:oleObj name="Bitmap Image" r:id="rId5" imgW="10143276" imgH="4753623" progId="PBrush">
                    <p:embed/>
                    <p:pic>
                      <p:nvPicPr>
                        <p:cNvPr id="7171" name="Object 102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928" y="2736"/>
                          <a:ext cx="2592" cy="121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181" name="Line 5"/>
            <p:cNvSpPr>
              <a:spLocks noChangeShapeType="1"/>
            </p:cNvSpPr>
            <p:nvPr/>
          </p:nvSpPr>
          <p:spPr bwMode="auto">
            <a:xfrm>
              <a:off x="3216" y="3168"/>
              <a:ext cx="960" cy="19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fr-FR"/>
            </a:p>
          </p:txBody>
        </p:sp>
        <p:sp>
          <p:nvSpPr>
            <p:cNvPr id="7182" name="Text Box 6"/>
            <p:cNvSpPr txBox="1">
              <a:spLocks noChangeArrowheads="1"/>
            </p:cNvSpPr>
            <p:nvPr/>
          </p:nvSpPr>
          <p:spPr bwMode="auto">
            <a:xfrm>
              <a:off x="3456" y="2976"/>
              <a:ext cx="556" cy="2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2075" tIns="46038" rIns="92075" bIns="46038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altLang="fr-FR" sz="1800">
                  <a:solidFill>
                    <a:schemeClr val="bg1"/>
                  </a:solidFill>
                </a:rPr>
                <a:t>50 mm</a:t>
              </a:r>
            </a:p>
          </p:txBody>
        </p:sp>
        <p:sp>
          <p:nvSpPr>
            <p:cNvPr id="7183" name="Text Box 22"/>
            <p:cNvSpPr txBox="1">
              <a:spLocks noChangeArrowheads="1"/>
            </p:cNvSpPr>
            <p:nvPr/>
          </p:nvSpPr>
          <p:spPr bwMode="auto">
            <a:xfrm>
              <a:off x="4224" y="3744"/>
              <a:ext cx="600" cy="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>
                <a:spcBef>
                  <a:spcPct val="0"/>
                </a:spcBef>
                <a:buNone/>
              </a:pPr>
              <a:r>
                <a:rPr lang="en-US" altLang="fr-FR" sz="1000" dirty="0">
                  <a:solidFill>
                    <a:schemeClr val="bg1"/>
                  </a:solidFill>
                </a:rPr>
                <a:t>(Hamamatsu)</a:t>
              </a:r>
            </a:p>
          </p:txBody>
        </p:sp>
      </p:grpSp>
      <p:sp>
        <p:nvSpPr>
          <p:cNvPr id="7176" name="Text Box 24"/>
          <p:cNvSpPr txBox="1">
            <a:spLocks noChangeArrowheads="1"/>
          </p:cNvSpPr>
          <p:nvPr/>
        </p:nvSpPr>
        <p:spPr bwMode="auto">
          <a:xfrm>
            <a:off x="2362200" y="1219200"/>
            <a:ext cx="9525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>
                <a:solidFill>
                  <a:schemeClr val="tx1"/>
                </a:solidFill>
              </a:rPr>
              <a:t>(Hamamatsu)</a:t>
            </a:r>
          </a:p>
        </p:txBody>
      </p:sp>
      <p:pic>
        <p:nvPicPr>
          <p:cNvPr id="7177" name="Picture 29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600" y="3733800"/>
            <a:ext cx="2971800" cy="255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8" name="Rectangle 30"/>
          <p:cNvSpPr>
            <a:spLocks noChangeArrowheads="1"/>
          </p:cNvSpPr>
          <p:nvPr/>
        </p:nvSpPr>
        <p:spPr bwMode="auto">
          <a:xfrm>
            <a:off x="996950" y="3276600"/>
            <a:ext cx="2395207" cy="430887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en-US" altLang="fr-FR" sz="1400" dirty="0">
                <a:cs typeface="Times New Roman" pitchFamily="18" charset="0"/>
              </a:rPr>
              <a:t>Cherenkov rings from </a:t>
            </a:r>
            <a:endParaRPr lang="en-US" altLang="fr-FR" sz="1400" dirty="0"/>
          </a:p>
          <a:p>
            <a:pPr eaLnBrk="1" hangingPunct="1">
              <a:spcBef>
                <a:spcPct val="0"/>
              </a:spcBef>
              <a:buNone/>
            </a:pPr>
            <a:r>
              <a:rPr lang="en-US" altLang="fr-FR" sz="1400" dirty="0">
                <a:cs typeface="Times New Roman" pitchFamily="18" charset="0"/>
              </a:rPr>
              <a:t>3 </a:t>
            </a:r>
            <a:r>
              <a:rPr lang="en-US" altLang="fr-FR" sz="1400" dirty="0" err="1">
                <a:cs typeface="Times New Roman" pitchFamily="18" charset="0"/>
              </a:rPr>
              <a:t>GeV</a:t>
            </a:r>
            <a:r>
              <a:rPr lang="en-US" altLang="fr-FR" sz="1400" dirty="0">
                <a:cs typeface="Times New Roman" pitchFamily="18" charset="0"/>
              </a:rPr>
              <a:t>/c </a:t>
            </a:r>
            <a:r>
              <a:rPr lang="en-US" altLang="fr-FR" sz="1400" dirty="0">
                <a:latin typeface="Symbol" pitchFamily="18" charset="2"/>
                <a:cs typeface="Times New Roman" pitchFamily="18" charset="0"/>
              </a:rPr>
              <a:t>p</a:t>
            </a:r>
            <a:r>
              <a:rPr lang="en-US" altLang="fr-FR" sz="1400" baseline="30000" dirty="0">
                <a:cs typeface="Arial" pitchFamily="34" charset="0"/>
              </a:rPr>
              <a:t>– </a:t>
            </a:r>
            <a:r>
              <a:rPr lang="en-US" altLang="fr-FR" sz="1400" dirty="0">
                <a:cs typeface="Times New Roman" pitchFamily="18" charset="0"/>
              </a:rPr>
              <a:t>through aerogel</a:t>
            </a:r>
          </a:p>
        </p:txBody>
      </p:sp>
      <p:sp>
        <p:nvSpPr>
          <p:cNvPr id="7179" name="Text Box 31"/>
          <p:cNvSpPr txBox="1">
            <a:spLocks noChangeArrowheads="1"/>
          </p:cNvSpPr>
          <p:nvPr/>
        </p:nvSpPr>
        <p:spPr bwMode="auto">
          <a:xfrm>
            <a:off x="685800" y="6324600"/>
            <a:ext cx="28194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>
                <a:solidFill>
                  <a:schemeClr val="tx1"/>
                </a:solidFill>
              </a:rPr>
              <a:t>(T. Matsumoto et al., NIMA </a:t>
            </a:r>
            <a:r>
              <a:rPr lang="en-US" altLang="fr-FR" sz="1000" b="1" dirty="0">
                <a:solidFill>
                  <a:schemeClr val="tx1"/>
                </a:solidFill>
              </a:rPr>
              <a:t>521</a:t>
            </a:r>
            <a:r>
              <a:rPr lang="en-US" altLang="fr-FR" sz="1000" dirty="0">
                <a:solidFill>
                  <a:schemeClr val="tx1"/>
                </a:solidFill>
              </a:rPr>
              <a:t> (2004) 367)</a:t>
            </a:r>
          </a:p>
        </p:txBody>
      </p:sp>
      <p:sp>
        <p:nvSpPr>
          <p:cNvPr id="7180" name="Line 32"/>
          <p:cNvSpPr>
            <a:spLocks noChangeShapeType="1"/>
          </p:cNvSpPr>
          <p:nvPr/>
        </p:nvSpPr>
        <p:spPr bwMode="auto">
          <a:xfrm flipH="1" flipV="1">
            <a:off x="3657600" y="5257800"/>
            <a:ext cx="990600" cy="152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1ECE86-9733-40E1-B9C2-2AD07911BA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726115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520"/>
    </mc:Choice>
    <mc:Fallback xmlns="">
      <p:transition spd="slow" advTm="11520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115888"/>
            <a:ext cx="822960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 eaLnBrk="1" hangingPunct="1">
              <a:lnSpc>
                <a:spcPct val="110000"/>
              </a:lnSpc>
              <a:spcBef>
                <a:spcPct val="20000"/>
              </a:spcBef>
            </a:pPr>
            <a:r>
              <a:rPr lang="de-DE" altLang="fr-FR" sz="2400" b="1">
                <a:solidFill>
                  <a:schemeClr val="accent2"/>
                </a:solidFill>
                <a:latin typeface="Calibri" pitchFamily="34" charset="0"/>
              </a:rPr>
              <a:t>Micro Channel Plate (MCP) based PMTs</a:t>
            </a:r>
          </a:p>
        </p:txBody>
      </p:sp>
      <p:sp>
        <p:nvSpPr>
          <p:cNvPr id="24580" name="Text Box 3"/>
          <p:cNvSpPr txBox="1">
            <a:spLocks noChangeArrowheads="1"/>
          </p:cNvSpPr>
          <p:nvPr/>
        </p:nvSpPr>
        <p:spPr bwMode="auto">
          <a:xfrm>
            <a:off x="91479" y="1336675"/>
            <a:ext cx="1757959" cy="634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Calibri" pitchFamily="34" charset="0"/>
              </a:rPr>
              <a:t>Window/Faceplate</a:t>
            </a:r>
          </a:p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Calibri" pitchFamily="34" charset="0"/>
              </a:rPr>
              <a:t>Photocathode</a:t>
            </a:r>
          </a:p>
        </p:txBody>
      </p:sp>
      <p:sp>
        <p:nvSpPr>
          <p:cNvPr id="24581" name="Text Box 4"/>
          <p:cNvSpPr txBox="1">
            <a:spLocks noChangeArrowheads="1"/>
          </p:cNvSpPr>
          <p:nvPr/>
        </p:nvSpPr>
        <p:spPr bwMode="auto">
          <a:xfrm>
            <a:off x="471056" y="1963738"/>
            <a:ext cx="998969" cy="33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>
                <a:latin typeface="Calibri" pitchFamily="34" charset="0"/>
              </a:rPr>
              <a:t>Dual MCP</a:t>
            </a:r>
          </a:p>
        </p:txBody>
      </p:sp>
      <p:sp>
        <p:nvSpPr>
          <p:cNvPr id="24582" name="Text Box 5"/>
          <p:cNvSpPr txBox="1">
            <a:spLocks noChangeArrowheads="1"/>
          </p:cNvSpPr>
          <p:nvPr/>
        </p:nvSpPr>
        <p:spPr bwMode="auto">
          <a:xfrm>
            <a:off x="2216735" y="3106738"/>
            <a:ext cx="729665" cy="33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Calibri" pitchFamily="34" charset="0"/>
              </a:rPr>
              <a:t>Anode</a:t>
            </a:r>
          </a:p>
        </p:txBody>
      </p:sp>
      <p:sp>
        <p:nvSpPr>
          <p:cNvPr id="24583" name="Text Box 21"/>
          <p:cNvSpPr txBox="1">
            <a:spLocks noChangeArrowheads="1"/>
          </p:cNvSpPr>
          <p:nvPr/>
        </p:nvSpPr>
        <p:spPr bwMode="auto">
          <a:xfrm>
            <a:off x="3362325" y="2268538"/>
            <a:ext cx="10334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Calibri" pitchFamily="34" charset="0"/>
              </a:rPr>
              <a:t>Gain ~ 10</a:t>
            </a:r>
            <a:r>
              <a:rPr lang="en-US" altLang="fr-FR" baseline="30000" dirty="0">
                <a:latin typeface="Calibri" pitchFamily="34" charset="0"/>
              </a:rPr>
              <a:t>6</a:t>
            </a:r>
            <a:endParaRPr lang="en-US" altLang="fr-FR" dirty="0">
              <a:latin typeface="Calibri" pitchFamily="34" charset="0"/>
            </a:endParaRPr>
          </a:p>
        </p:txBody>
      </p:sp>
      <p:sp>
        <p:nvSpPr>
          <p:cNvPr id="24584" name="Text Box 22"/>
          <p:cNvSpPr txBox="1">
            <a:spLocks noChangeArrowheads="1"/>
          </p:cNvSpPr>
          <p:nvPr/>
        </p:nvSpPr>
        <p:spPr bwMode="auto">
          <a:xfrm>
            <a:off x="3070225" y="1735138"/>
            <a:ext cx="13684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Calibri" pitchFamily="34" charset="0"/>
              </a:rPr>
              <a:t>Photoelectron</a:t>
            </a:r>
          </a:p>
        </p:txBody>
      </p:sp>
      <p:sp>
        <p:nvSpPr>
          <p:cNvPr id="24585" name="Text Box 23"/>
          <p:cNvSpPr txBox="1">
            <a:spLocks noChangeArrowheads="1"/>
          </p:cNvSpPr>
          <p:nvPr/>
        </p:nvSpPr>
        <p:spPr bwMode="auto">
          <a:xfrm>
            <a:off x="4423420" y="1658938"/>
            <a:ext cx="1051868" cy="33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Symbol" pitchFamily="18" charset="2"/>
              </a:rPr>
              <a:t>D</a:t>
            </a:r>
            <a:r>
              <a:rPr lang="en-US" altLang="fr-FR" dirty="0">
                <a:latin typeface="Calibri" pitchFamily="34" charset="0"/>
              </a:rPr>
              <a:t>V ~ 200V</a:t>
            </a:r>
          </a:p>
        </p:txBody>
      </p:sp>
      <p:sp>
        <p:nvSpPr>
          <p:cNvPr id="24586" name="Text Box 24"/>
          <p:cNvSpPr txBox="1">
            <a:spLocks noChangeArrowheads="1"/>
          </p:cNvSpPr>
          <p:nvPr/>
        </p:nvSpPr>
        <p:spPr bwMode="auto">
          <a:xfrm>
            <a:off x="4427984" y="2497138"/>
            <a:ext cx="1051868" cy="33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Symbol" pitchFamily="18" charset="2"/>
              </a:rPr>
              <a:t>D</a:t>
            </a:r>
            <a:r>
              <a:rPr lang="en-US" altLang="fr-FR" dirty="0">
                <a:latin typeface="Calibri" pitchFamily="34" charset="0"/>
              </a:rPr>
              <a:t>V ~ 200V</a:t>
            </a:r>
          </a:p>
        </p:txBody>
      </p:sp>
      <p:sp>
        <p:nvSpPr>
          <p:cNvPr id="24587" name="Text Box 25"/>
          <p:cNvSpPr txBox="1">
            <a:spLocks noChangeArrowheads="1"/>
          </p:cNvSpPr>
          <p:nvPr/>
        </p:nvSpPr>
        <p:spPr bwMode="auto">
          <a:xfrm>
            <a:off x="4427984" y="1963738"/>
            <a:ext cx="1109576" cy="338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r">
              <a:buClr>
                <a:schemeClr val="accent2"/>
              </a:buClr>
              <a:buSzPct val="75000"/>
              <a:buNone/>
            </a:pPr>
            <a:r>
              <a:rPr lang="en-US" altLang="fr-FR" dirty="0">
                <a:latin typeface="Symbol" pitchFamily="18" charset="2"/>
              </a:rPr>
              <a:t>D</a:t>
            </a:r>
            <a:r>
              <a:rPr lang="en-US" altLang="fr-FR" dirty="0">
                <a:latin typeface="Calibri" pitchFamily="34" charset="0"/>
              </a:rPr>
              <a:t>V~ 2000V</a:t>
            </a:r>
          </a:p>
        </p:txBody>
      </p:sp>
      <p:sp>
        <p:nvSpPr>
          <p:cNvPr id="24588" name="Text Box 30"/>
          <p:cNvSpPr txBox="1">
            <a:spLocks noChangeArrowheads="1"/>
          </p:cNvSpPr>
          <p:nvPr/>
        </p:nvSpPr>
        <p:spPr bwMode="auto">
          <a:xfrm>
            <a:off x="3135313" y="1201738"/>
            <a:ext cx="7874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r">
              <a:buClr>
                <a:schemeClr val="accent2"/>
              </a:buClr>
              <a:buSzPct val="75000"/>
            </a:pPr>
            <a:r>
              <a:rPr lang="en-US" altLang="fr-FR">
                <a:latin typeface="Calibri" pitchFamily="34" charset="0"/>
              </a:rPr>
              <a:t>photon</a:t>
            </a:r>
          </a:p>
        </p:txBody>
      </p:sp>
      <p:grpSp>
        <p:nvGrpSpPr>
          <p:cNvPr id="24589" name="Group 35"/>
          <p:cNvGrpSpPr>
            <a:grpSpLocks/>
          </p:cNvGrpSpPr>
          <p:nvPr/>
        </p:nvGrpSpPr>
        <p:grpSpPr bwMode="auto">
          <a:xfrm>
            <a:off x="1619672" y="1125538"/>
            <a:ext cx="2743200" cy="2203450"/>
            <a:chOff x="1905000" y="1752600"/>
            <a:chExt cx="5029200" cy="4038600"/>
          </a:xfrm>
        </p:grpSpPr>
        <p:sp>
          <p:nvSpPr>
            <p:cNvPr id="24654" name="Rectangle 6" descr="Dark downward diagonal"/>
            <p:cNvSpPr>
              <a:spLocks noChangeArrowheads="1"/>
            </p:cNvSpPr>
            <p:nvPr/>
          </p:nvSpPr>
          <p:spPr bwMode="auto">
            <a:xfrm>
              <a:off x="1933575" y="3505200"/>
              <a:ext cx="4953000" cy="152400"/>
            </a:xfrm>
            <a:prstGeom prst="rect">
              <a:avLst/>
            </a:prstGeom>
            <a:pattFill prst="dkDnDiag">
              <a:fgClr>
                <a:srgbClr val="996633"/>
              </a:fgClr>
              <a:bgClr>
                <a:srgbClr val="FFFFFF"/>
              </a:bgClr>
            </a:pattFill>
            <a:ln w="12700">
              <a:solidFill>
                <a:srgbClr val="996633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2058" tIns="41029" rIns="82058" bIns="41029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>
                <a:latin typeface="Calibri" pitchFamily="34" charset="0"/>
              </a:endParaRPr>
            </a:p>
          </p:txBody>
        </p:sp>
        <p:sp>
          <p:nvSpPr>
            <p:cNvPr id="24655" name="Rectangle 7" descr="Dark upward diagonal"/>
            <p:cNvSpPr>
              <a:spLocks noChangeArrowheads="1"/>
            </p:cNvSpPr>
            <p:nvPr/>
          </p:nvSpPr>
          <p:spPr bwMode="auto">
            <a:xfrm>
              <a:off x="1933575" y="3657600"/>
              <a:ext cx="4953000" cy="152400"/>
            </a:xfrm>
            <a:prstGeom prst="rect">
              <a:avLst/>
            </a:prstGeom>
            <a:pattFill prst="dkUpDiag">
              <a:fgClr>
                <a:srgbClr val="996633"/>
              </a:fgClr>
              <a:bgClr>
                <a:schemeClr val="tx2"/>
              </a:bgClr>
            </a:pattFill>
            <a:ln w="12700">
              <a:solidFill>
                <a:srgbClr val="996633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2058" tIns="41029" rIns="82058" bIns="41029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>
                <a:latin typeface="Calibri" pitchFamily="34" charset="0"/>
              </a:endParaRPr>
            </a:p>
          </p:txBody>
        </p:sp>
        <p:sp>
          <p:nvSpPr>
            <p:cNvPr id="24656" name="Rectangle 8"/>
            <p:cNvSpPr>
              <a:spLocks noChangeArrowheads="1"/>
            </p:cNvSpPr>
            <p:nvPr/>
          </p:nvSpPr>
          <p:spPr bwMode="auto">
            <a:xfrm flipV="1">
              <a:off x="1905000" y="2819400"/>
              <a:ext cx="4953000" cy="76200"/>
            </a:xfrm>
            <a:prstGeom prst="rect">
              <a:avLst/>
            </a:prstGeom>
            <a:solidFill>
              <a:srgbClr val="000080"/>
            </a:solidFill>
            <a:ln w="12700">
              <a:solidFill>
                <a:srgbClr val="000080"/>
              </a:solidFill>
              <a:miter lim="800000"/>
              <a:headEnd type="none" w="sm" len="sm"/>
              <a:tailEnd type="none" w="sm" len="sm"/>
            </a:ln>
          </p:spPr>
          <p:txBody>
            <a:bodyPr rot="10800000" wrap="none" lIns="82058" tIns="41029" rIns="82058" bIns="41029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>
                <a:latin typeface="Calibri" pitchFamily="34" charset="0"/>
              </a:endParaRPr>
            </a:p>
          </p:txBody>
        </p:sp>
        <p:sp>
          <p:nvSpPr>
            <p:cNvPr id="24657" name="Arc 9"/>
            <p:cNvSpPr>
              <a:spLocks/>
            </p:cNvSpPr>
            <p:nvPr/>
          </p:nvSpPr>
          <p:spPr bwMode="auto">
            <a:xfrm flipH="1">
              <a:off x="3996850" y="2895600"/>
              <a:ext cx="152400" cy="609600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80008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58" name="Line 10"/>
            <p:cNvSpPr>
              <a:spLocks noChangeShapeType="1"/>
            </p:cNvSpPr>
            <p:nvPr/>
          </p:nvSpPr>
          <p:spPr bwMode="auto">
            <a:xfrm>
              <a:off x="3990975" y="3505200"/>
              <a:ext cx="152400" cy="152400"/>
            </a:xfrm>
            <a:prstGeom prst="line">
              <a:avLst/>
            </a:prstGeom>
            <a:noFill/>
            <a:ln w="28575">
              <a:solidFill>
                <a:srgbClr val="006666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058" tIns="41029" rIns="82058" bIns="41029"/>
            <a:lstStyle/>
            <a:p>
              <a:endParaRPr lang="fr-FR"/>
            </a:p>
          </p:txBody>
        </p:sp>
        <p:sp>
          <p:nvSpPr>
            <p:cNvPr id="24659" name="Rectangle 11"/>
            <p:cNvSpPr>
              <a:spLocks noChangeArrowheads="1"/>
            </p:cNvSpPr>
            <p:nvPr/>
          </p:nvSpPr>
          <p:spPr bwMode="auto">
            <a:xfrm>
              <a:off x="1905000" y="5257800"/>
              <a:ext cx="5029200" cy="76200"/>
            </a:xfrm>
            <a:prstGeom prst="rect">
              <a:avLst/>
            </a:prstGeom>
            <a:solidFill>
              <a:srgbClr val="808080"/>
            </a:solidFill>
            <a:ln w="12700">
              <a:solidFill>
                <a:srgbClr val="808080"/>
              </a:solidFill>
              <a:miter lim="800000"/>
              <a:headEnd type="none" w="sm" len="sm"/>
              <a:tailEnd type="none" w="sm" len="sm"/>
            </a:ln>
          </p:spPr>
          <p:txBody>
            <a:bodyPr wrap="none" lIns="82058" tIns="41029" rIns="82058" bIns="41029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>
                <a:latin typeface="Calibri" pitchFamily="34" charset="0"/>
              </a:endParaRPr>
            </a:p>
          </p:txBody>
        </p:sp>
        <p:sp>
          <p:nvSpPr>
            <p:cNvPr id="24660" name="Line 12"/>
            <p:cNvSpPr>
              <a:spLocks noChangeShapeType="1"/>
            </p:cNvSpPr>
            <p:nvPr/>
          </p:nvSpPr>
          <p:spPr bwMode="auto">
            <a:xfrm>
              <a:off x="4371975" y="5334000"/>
              <a:ext cx="0" cy="457200"/>
            </a:xfrm>
            <a:prstGeom prst="line">
              <a:avLst/>
            </a:prstGeom>
            <a:noFill/>
            <a:ln w="28575">
              <a:solidFill>
                <a:srgbClr val="808080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82058" tIns="41029" rIns="82058" bIns="41029"/>
            <a:lstStyle/>
            <a:p>
              <a:endParaRPr lang="fr-FR"/>
            </a:p>
          </p:txBody>
        </p:sp>
        <p:grpSp>
          <p:nvGrpSpPr>
            <p:cNvPr id="24661" name="Group 13"/>
            <p:cNvGrpSpPr>
              <a:grpSpLocks/>
            </p:cNvGrpSpPr>
            <p:nvPr/>
          </p:nvGrpSpPr>
          <p:grpSpPr bwMode="auto">
            <a:xfrm>
              <a:off x="3000375" y="3657600"/>
              <a:ext cx="1981200" cy="1600200"/>
              <a:chOff x="1728" y="2304"/>
              <a:chExt cx="1248" cy="1008"/>
            </a:xfrm>
          </p:grpSpPr>
          <p:sp>
            <p:nvSpPr>
              <p:cNvPr id="24667" name="Line 14"/>
              <p:cNvSpPr>
                <a:spLocks noChangeShapeType="1"/>
              </p:cNvSpPr>
              <p:nvPr/>
            </p:nvSpPr>
            <p:spPr bwMode="auto">
              <a:xfrm flipH="1">
                <a:off x="2352" y="2304"/>
                <a:ext cx="96" cy="96"/>
              </a:xfrm>
              <a:prstGeom prst="line">
                <a:avLst/>
              </a:prstGeom>
              <a:noFill/>
              <a:ln w="57150">
                <a:solidFill>
                  <a:srgbClr val="FF33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68" name="Arc 15"/>
              <p:cNvSpPr>
                <a:spLocks/>
              </p:cNvSpPr>
              <p:nvPr/>
            </p:nvSpPr>
            <p:spPr bwMode="auto">
              <a:xfrm flipH="1">
                <a:off x="2016" y="2400"/>
                <a:ext cx="336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69" name="Arc 16"/>
              <p:cNvSpPr>
                <a:spLocks/>
              </p:cNvSpPr>
              <p:nvPr/>
            </p:nvSpPr>
            <p:spPr bwMode="auto">
              <a:xfrm>
                <a:off x="2352" y="2400"/>
                <a:ext cx="336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70" name="Arc 17"/>
              <p:cNvSpPr>
                <a:spLocks/>
              </p:cNvSpPr>
              <p:nvPr/>
            </p:nvSpPr>
            <p:spPr bwMode="auto">
              <a:xfrm>
                <a:off x="2352" y="2400"/>
                <a:ext cx="624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71" name="Arc 18"/>
              <p:cNvSpPr>
                <a:spLocks/>
              </p:cNvSpPr>
              <p:nvPr/>
            </p:nvSpPr>
            <p:spPr bwMode="auto">
              <a:xfrm flipH="1">
                <a:off x="1728" y="2400"/>
                <a:ext cx="624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72" name="Arc 19"/>
              <p:cNvSpPr>
                <a:spLocks/>
              </p:cNvSpPr>
              <p:nvPr/>
            </p:nvSpPr>
            <p:spPr bwMode="auto">
              <a:xfrm flipH="1">
                <a:off x="2208" y="2400"/>
                <a:ext cx="144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4673" name="Arc 20"/>
              <p:cNvSpPr>
                <a:spLocks/>
              </p:cNvSpPr>
              <p:nvPr/>
            </p:nvSpPr>
            <p:spPr bwMode="auto">
              <a:xfrm>
                <a:off x="2352" y="2400"/>
                <a:ext cx="144" cy="91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2700">
                <a:solidFill>
                  <a:srgbClr val="FF33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24662" name="Group 26"/>
            <p:cNvGrpSpPr>
              <a:grpSpLocks/>
            </p:cNvGrpSpPr>
            <p:nvPr/>
          </p:nvGrpSpPr>
          <p:grpSpPr bwMode="auto">
            <a:xfrm>
              <a:off x="3962400" y="1752600"/>
              <a:ext cx="330200" cy="914400"/>
              <a:chOff x="2768" y="912"/>
              <a:chExt cx="208" cy="576"/>
            </a:xfrm>
          </p:grpSpPr>
          <p:sp>
            <p:nvSpPr>
              <p:cNvPr id="24664" name="Freeform 27"/>
              <p:cNvSpPr>
                <a:spLocks/>
              </p:cNvSpPr>
              <p:nvPr/>
            </p:nvSpPr>
            <p:spPr bwMode="auto">
              <a:xfrm>
                <a:off x="2768" y="1008"/>
                <a:ext cx="208" cy="288"/>
              </a:xfrm>
              <a:custGeom>
                <a:avLst/>
                <a:gdLst>
                  <a:gd name="T0" fmla="*/ 112 w 208"/>
                  <a:gd name="T1" fmla="*/ 0 h 288"/>
                  <a:gd name="T2" fmla="*/ 16 w 208"/>
                  <a:gd name="T3" fmla="*/ 48 h 288"/>
                  <a:gd name="T4" fmla="*/ 208 w 208"/>
                  <a:gd name="T5" fmla="*/ 96 h 288"/>
                  <a:gd name="T6" fmla="*/ 16 w 208"/>
                  <a:gd name="T7" fmla="*/ 144 h 288"/>
                  <a:gd name="T8" fmla="*/ 208 w 208"/>
                  <a:gd name="T9" fmla="*/ 192 h 288"/>
                  <a:gd name="T10" fmla="*/ 16 w 208"/>
                  <a:gd name="T11" fmla="*/ 240 h 288"/>
                  <a:gd name="T12" fmla="*/ 112 w 208"/>
                  <a:gd name="T13" fmla="*/ 288 h 28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208"/>
                  <a:gd name="T22" fmla="*/ 0 h 288"/>
                  <a:gd name="T23" fmla="*/ 208 w 208"/>
                  <a:gd name="T24" fmla="*/ 288 h 288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208" h="288">
                    <a:moveTo>
                      <a:pt x="112" y="0"/>
                    </a:moveTo>
                    <a:cubicBezTo>
                      <a:pt x="56" y="16"/>
                      <a:pt x="0" y="32"/>
                      <a:pt x="16" y="48"/>
                    </a:cubicBezTo>
                    <a:cubicBezTo>
                      <a:pt x="32" y="64"/>
                      <a:pt x="208" y="80"/>
                      <a:pt x="208" y="96"/>
                    </a:cubicBezTo>
                    <a:cubicBezTo>
                      <a:pt x="208" y="112"/>
                      <a:pt x="16" y="128"/>
                      <a:pt x="16" y="144"/>
                    </a:cubicBezTo>
                    <a:cubicBezTo>
                      <a:pt x="16" y="160"/>
                      <a:pt x="208" y="176"/>
                      <a:pt x="208" y="192"/>
                    </a:cubicBezTo>
                    <a:cubicBezTo>
                      <a:pt x="208" y="208"/>
                      <a:pt x="32" y="224"/>
                      <a:pt x="16" y="240"/>
                    </a:cubicBezTo>
                    <a:cubicBezTo>
                      <a:pt x="0" y="256"/>
                      <a:pt x="96" y="280"/>
                      <a:pt x="112" y="288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65" name="Line 28"/>
              <p:cNvSpPr>
                <a:spLocks noChangeShapeType="1"/>
              </p:cNvSpPr>
              <p:nvPr/>
            </p:nvSpPr>
            <p:spPr bwMode="auto">
              <a:xfrm>
                <a:off x="2880" y="1296"/>
                <a:ext cx="0" cy="192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24666" name="Line 29"/>
              <p:cNvSpPr>
                <a:spLocks noChangeShapeType="1"/>
              </p:cNvSpPr>
              <p:nvPr/>
            </p:nvSpPr>
            <p:spPr bwMode="auto">
              <a:xfrm flipV="1">
                <a:off x="2880" y="912"/>
                <a:ext cx="0" cy="9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24663" name="Rectangle 31"/>
            <p:cNvSpPr>
              <a:spLocks noChangeArrowheads="1"/>
            </p:cNvSpPr>
            <p:nvPr/>
          </p:nvSpPr>
          <p:spPr bwMode="auto">
            <a:xfrm flipV="1">
              <a:off x="1905000" y="2667000"/>
              <a:ext cx="4953000" cy="152400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  <p:txBody>
            <a:bodyPr rot="10800000" wrap="none" lIns="82058" tIns="41029" rIns="82058" bIns="41029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>
                <a:latin typeface="Calibri" pitchFamily="34" charset="0"/>
              </a:endParaRPr>
            </a:p>
          </p:txBody>
        </p:sp>
      </p:grpSp>
      <p:sp>
        <p:nvSpPr>
          <p:cNvPr id="24590" name="Text Box 32"/>
          <p:cNvSpPr txBox="1">
            <a:spLocks noChangeArrowheads="1"/>
          </p:cNvSpPr>
          <p:nvPr/>
        </p:nvSpPr>
        <p:spPr bwMode="auto">
          <a:xfrm>
            <a:off x="320675" y="2454275"/>
            <a:ext cx="13700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lIns="91429" tIns="45714" rIns="91429" bIns="45714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l">
              <a:buClr>
                <a:schemeClr val="accent2"/>
              </a:buClr>
              <a:buSzPct val="75000"/>
              <a:buNone/>
            </a:pPr>
            <a:r>
              <a:rPr lang="en-US" altLang="fr-FR">
                <a:latin typeface="Calibri" pitchFamily="34" charset="0"/>
              </a:rPr>
              <a:t>MCP-OUT Pulse</a:t>
            </a:r>
          </a:p>
        </p:txBody>
      </p:sp>
      <p:sp>
        <p:nvSpPr>
          <p:cNvPr id="24591" name="Line 33"/>
          <p:cNvSpPr>
            <a:spLocks noChangeShapeType="1"/>
          </p:cNvSpPr>
          <p:nvPr/>
        </p:nvSpPr>
        <p:spPr bwMode="auto">
          <a:xfrm flipH="1">
            <a:off x="1325563" y="2268538"/>
            <a:ext cx="393700" cy="38100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82058" tIns="41029" rIns="82058" bIns="41029" anchor="ctr"/>
          <a:lstStyle/>
          <a:p>
            <a:endParaRPr lang="fr-FR"/>
          </a:p>
        </p:txBody>
      </p:sp>
      <p:sp>
        <p:nvSpPr>
          <p:cNvPr id="24592" name="Rectangle 3"/>
          <p:cNvSpPr txBox="1">
            <a:spLocks noChangeArrowheads="1"/>
          </p:cNvSpPr>
          <p:nvPr/>
        </p:nvSpPr>
        <p:spPr bwMode="auto">
          <a:xfrm>
            <a:off x="6934200" y="1336675"/>
            <a:ext cx="20574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180975" indent="-180975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buClr>
                <a:srgbClr val="990000"/>
              </a:buClr>
              <a:buSzPct val="65000"/>
              <a:buFont typeface="Arial" pitchFamily="34" charset="0"/>
              <a:buChar char="•"/>
            </a:pPr>
            <a:r>
              <a:rPr lang="en-US" altLang="fr-FR">
                <a:latin typeface="Calibri" pitchFamily="34" charset="0"/>
              </a:rPr>
              <a:t>Typical secondary yield is 2</a:t>
            </a:r>
          </a:p>
          <a:p>
            <a:pPr algn="l" eaLnBrk="1" hangingPunct="1">
              <a:buClr>
                <a:srgbClr val="990000"/>
              </a:buClr>
              <a:buSzPct val="65000"/>
              <a:buFont typeface="Arial" pitchFamily="34" charset="0"/>
              <a:buChar char="•"/>
            </a:pPr>
            <a:r>
              <a:rPr lang="en-US" altLang="fr-FR">
                <a:latin typeface="Calibri" pitchFamily="34" charset="0"/>
              </a:rPr>
              <a:t>For 40:1 L:D there are typically 10 strikes (2</a:t>
            </a:r>
            <a:r>
              <a:rPr lang="en-US" altLang="fr-FR" baseline="30000">
                <a:latin typeface="Calibri" pitchFamily="34" charset="0"/>
              </a:rPr>
              <a:t>10</a:t>
            </a:r>
            <a:r>
              <a:rPr lang="en-US" altLang="fr-FR">
                <a:latin typeface="Calibri" pitchFamily="34" charset="0"/>
              </a:rPr>
              <a:t> ~ 10</a:t>
            </a:r>
            <a:r>
              <a:rPr lang="en-US" altLang="fr-FR" baseline="30000">
                <a:latin typeface="Calibri" pitchFamily="34" charset="0"/>
              </a:rPr>
              <a:t>3</a:t>
            </a:r>
            <a:r>
              <a:rPr lang="en-US" altLang="fr-FR">
                <a:latin typeface="Calibri" pitchFamily="34" charset="0"/>
              </a:rPr>
              <a:t> gain per single plate)</a:t>
            </a:r>
          </a:p>
          <a:p>
            <a:pPr algn="l" eaLnBrk="1" hangingPunct="1">
              <a:buClr>
                <a:srgbClr val="990000"/>
              </a:buClr>
              <a:buSzPct val="65000"/>
              <a:buFont typeface="Arial" pitchFamily="34" charset="0"/>
              <a:buChar char="•"/>
            </a:pPr>
            <a:r>
              <a:rPr lang="en-US" altLang="fr-FR">
                <a:latin typeface="Calibri" pitchFamily="34" charset="0"/>
              </a:rPr>
              <a:t>Pore sizes  range from  &lt;10 to 25 </a:t>
            </a:r>
            <a:r>
              <a:rPr lang="en-US" altLang="fr-FR">
                <a:latin typeface="Symbol" pitchFamily="18" charset="2"/>
              </a:rPr>
              <a:t>m</a:t>
            </a:r>
            <a:r>
              <a:rPr lang="en-US" altLang="fr-FR">
                <a:latin typeface="Calibri" pitchFamily="34" charset="0"/>
              </a:rPr>
              <a:t>m.</a:t>
            </a:r>
          </a:p>
          <a:p>
            <a:pPr algn="l" eaLnBrk="1" hangingPunct="1">
              <a:buClr>
                <a:srgbClr val="990000"/>
              </a:buClr>
              <a:buSzPct val="65000"/>
              <a:buFont typeface="Arial" pitchFamily="34" charset="0"/>
              <a:buChar char="•"/>
            </a:pPr>
            <a:r>
              <a:rPr lang="en-US" altLang="fr-FR">
                <a:latin typeface="Calibri" pitchFamily="34" charset="0"/>
              </a:rPr>
              <a:t>Small distances </a:t>
            </a:r>
            <a:r>
              <a:rPr lang="en-US" altLang="fr-FR">
                <a:latin typeface="Calibri" pitchFamily="34" charset="0"/>
                <a:sym typeface="Wingdings" pitchFamily="2" charset="2"/>
              </a:rPr>
              <a:t> small TTS and good immunity to B-field</a:t>
            </a:r>
            <a:r>
              <a:rPr lang="en-US" altLang="fr-FR">
                <a:latin typeface="Calibri" pitchFamily="34" charset="0"/>
              </a:rPr>
              <a:t> </a:t>
            </a:r>
          </a:p>
        </p:txBody>
      </p:sp>
      <p:grpSp>
        <p:nvGrpSpPr>
          <p:cNvPr id="24593" name="Group 4"/>
          <p:cNvGrpSpPr>
            <a:grpSpLocks/>
          </p:cNvGrpSpPr>
          <p:nvPr/>
        </p:nvGrpSpPr>
        <p:grpSpPr bwMode="auto">
          <a:xfrm>
            <a:off x="5565775" y="1168400"/>
            <a:ext cx="1358900" cy="4614863"/>
            <a:chOff x="987" y="1183"/>
            <a:chExt cx="856" cy="2907"/>
          </a:xfrm>
        </p:grpSpPr>
        <p:grpSp>
          <p:nvGrpSpPr>
            <p:cNvPr id="24643" name="Group 4"/>
            <p:cNvGrpSpPr>
              <a:grpSpLocks/>
            </p:cNvGrpSpPr>
            <p:nvPr/>
          </p:nvGrpSpPr>
          <p:grpSpPr bwMode="auto">
            <a:xfrm>
              <a:off x="987" y="1335"/>
              <a:ext cx="856" cy="2755"/>
              <a:chOff x="1093" y="1135"/>
              <a:chExt cx="943" cy="3121"/>
            </a:xfrm>
          </p:grpSpPr>
          <p:sp>
            <p:nvSpPr>
              <p:cNvPr id="47" name="Rectangle 5"/>
              <p:cNvSpPr>
                <a:spLocks noChangeArrowheads="1"/>
              </p:cNvSpPr>
              <p:nvPr/>
            </p:nvSpPr>
            <p:spPr bwMode="auto">
              <a:xfrm rot="720000">
                <a:off x="1408" y="1152"/>
                <a:ext cx="305" cy="3069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2700" algn="ctr">
                <a:solidFill>
                  <a:schemeClr val="accent1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spcBef>
                    <a:spcPct val="0"/>
                  </a:spcBef>
                  <a:defRPr/>
                </a:pPr>
                <a:endParaRPr lang="en-GB" sz="1800">
                  <a:latin typeface="Calibri" pitchFamily="34" charset="0"/>
                </a:endParaRPr>
              </a:p>
            </p:txBody>
          </p:sp>
          <p:sp>
            <p:nvSpPr>
              <p:cNvPr id="48" name="AutoShape 6"/>
              <p:cNvSpPr>
                <a:spLocks noChangeArrowheads="1"/>
              </p:cNvSpPr>
              <p:nvPr/>
            </p:nvSpPr>
            <p:spPr bwMode="auto">
              <a:xfrm rot="720000" flipH="1">
                <a:off x="1772" y="1135"/>
                <a:ext cx="264" cy="48"/>
              </a:xfrm>
              <a:prstGeom prst="rt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2700" algn="ctr">
                <a:solidFill>
                  <a:schemeClr val="accent1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spcBef>
                    <a:spcPct val="0"/>
                  </a:spcBef>
                  <a:defRPr/>
                </a:pPr>
                <a:endParaRPr lang="en-GB" sz="1800">
                  <a:latin typeface="Calibri" pitchFamily="34" charset="0"/>
                </a:endParaRPr>
              </a:p>
            </p:txBody>
          </p:sp>
          <p:sp>
            <p:nvSpPr>
              <p:cNvPr id="49" name="AutoShape 7"/>
              <p:cNvSpPr>
                <a:spLocks noChangeArrowheads="1"/>
              </p:cNvSpPr>
              <p:nvPr/>
            </p:nvSpPr>
            <p:spPr bwMode="auto">
              <a:xfrm rot="720000" flipV="1">
                <a:off x="1093" y="4193"/>
                <a:ext cx="261" cy="63"/>
              </a:xfrm>
              <a:prstGeom prst="rtTriangle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12700" algn="ctr">
                <a:solidFill>
                  <a:schemeClr val="accent1">
                    <a:lumMod val="60000"/>
                    <a:lumOff val="40000"/>
                  </a:schemeClr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l">
                  <a:spcBef>
                    <a:spcPct val="0"/>
                  </a:spcBef>
                  <a:defRPr/>
                </a:pPr>
                <a:endParaRPr lang="en-GB" sz="1800">
                  <a:latin typeface="Calibri" pitchFamily="34" charset="0"/>
                </a:endParaRPr>
              </a:p>
            </p:txBody>
          </p:sp>
        </p:grpSp>
        <p:sp>
          <p:nvSpPr>
            <p:cNvPr id="24644" name="Line 8"/>
            <p:cNvSpPr>
              <a:spLocks noChangeShapeType="1"/>
            </p:cNvSpPr>
            <p:nvPr/>
          </p:nvSpPr>
          <p:spPr bwMode="auto">
            <a:xfrm>
              <a:off x="1632" y="1183"/>
              <a:ext cx="123" cy="48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45" name="Arc 9"/>
            <p:cNvSpPr>
              <a:spLocks/>
            </p:cNvSpPr>
            <p:nvPr/>
          </p:nvSpPr>
          <p:spPr bwMode="auto">
            <a:xfrm flipH="1">
              <a:off x="1590" y="1663"/>
              <a:ext cx="164" cy="687"/>
            </a:xfrm>
            <a:custGeom>
              <a:avLst/>
              <a:gdLst>
                <a:gd name="T0" fmla="*/ 0 w 21600"/>
                <a:gd name="T1" fmla="*/ 0 h 21794"/>
                <a:gd name="T2" fmla="*/ 0 w 21600"/>
                <a:gd name="T3" fmla="*/ 0 h 21794"/>
                <a:gd name="T4" fmla="*/ 0 w 21600"/>
                <a:gd name="T5" fmla="*/ 0 h 2179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794"/>
                <a:gd name="T11" fmla="*/ 21600 w 21600"/>
                <a:gd name="T12" fmla="*/ 21794 h 217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79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</a:path>
                <a:path w="21600" h="2179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46" name="Arc 10"/>
            <p:cNvSpPr>
              <a:spLocks/>
            </p:cNvSpPr>
            <p:nvPr/>
          </p:nvSpPr>
          <p:spPr bwMode="auto">
            <a:xfrm flipH="1">
              <a:off x="1561" y="1599"/>
              <a:ext cx="171" cy="1080"/>
            </a:xfrm>
            <a:custGeom>
              <a:avLst/>
              <a:gdLst>
                <a:gd name="T0" fmla="*/ 0 w 27585"/>
                <a:gd name="T1" fmla="*/ 0 h 21600"/>
                <a:gd name="T2" fmla="*/ 0 w 27585"/>
                <a:gd name="T3" fmla="*/ 0 h 21600"/>
                <a:gd name="T4" fmla="*/ 0 w 27585"/>
                <a:gd name="T5" fmla="*/ 0 h 21600"/>
                <a:gd name="T6" fmla="*/ 0 60000 65536"/>
                <a:gd name="T7" fmla="*/ 0 60000 65536"/>
                <a:gd name="T8" fmla="*/ 0 60000 65536"/>
                <a:gd name="T9" fmla="*/ 0 w 27585"/>
                <a:gd name="T10" fmla="*/ 0 h 21600"/>
                <a:gd name="T11" fmla="*/ 27585 w 27585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585" h="21600" fill="none" extrusionOk="0">
                  <a:moveTo>
                    <a:pt x="-1" y="845"/>
                  </a:moveTo>
                  <a:cubicBezTo>
                    <a:pt x="1945" y="284"/>
                    <a:pt x="3960" y="-1"/>
                    <a:pt x="5985" y="0"/>
                  </a:cubicBezTo>
                  <a:cubicBezTo>
                    <a:pt x="17863" y="0"/>
                    <a:pt x="27512" y="9590"/>
                    <a:pt x="27584" y="21469"/>
                  </a:cubicBezTo>
                </a:path>
                <a:path w="27585" h="21600" stroke="0" extrusionOk="0">
                  <a:moveTo>
                    <a:pt x="-1" y="845"/>
                  </a:moveTo>
                  <a:cubicBezTo>
                    <a:pt x="1945" y="284"/>
                    <a:pt x="3960" y="-1"/>
                    <a:pt x="5985" y="0"/>
                  </a:cubicBezTo>
                  <a:cubicBezTo>
                    <a:pt x="17863" y="0"/>
                    <a:pt x="27512" y="9590"/>
                    <a:pt x="27584" y="21469"/>
                  </a:cubicBezTo>
                  <a:lnTo>
                    <a:pt x="5985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47" name="Arc 11"/>
            <p:cNvSpPr>
              <a:spLocks/>
            </p:cNvSpPr>
            <p:nvPr/>
          </p:nvSpPr>
          <p:spPr bwMode="auto">
            <a:xfrm rot="242579" flipH="1">
              <a:off x="1385" y="2319"/>
              <a:ext cx="208" cy="1080"/>
            </a:xfrm>
            <a:custGeom>
              <a:avLst/>
              <a:gdLst>
                <a:gd name="T0" fmla="*/ 0 w 24832"/>
                <a:gd name="T1" fmla="*/ 0 h 21600"/>
                <a:gd name="T2" fmla="*/ 0 w 24832"/>
                <a:gd name="T3" fmla="*/ 0 h 21600"/>
                <a:gd name="T4" fmla="*/ 0 w 24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24832"/>
                <a:gd name="T10" fmla="*/ 0 h 21600"/>
                <a:gd name="T11" fmla="*/ 24832 w 24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4832" h="21600" fill="none" extrusionOk="0">
                  <a:moveTo>
                    <a:pt x="0" y="243"/>
                  </a:moveTo>
                  <a:cubicBezTo>
                    <a:pt x="1069" y="81"/>
                    <a:pt x="2150" y="-1"/>
                    <a:pt x="3232" y="0"/>
                  </a:cubicBezTo>
                  <a:cubicBezTo>
                    <a:pt x="15110" y="0"/>
                    <a:pt x="24759" y="9590"/>
                    <a:pt x="24831" y="21469"/>
                  </a:cubicBezTo>
                </a:path>
                <a:path w="24832" h="21600" stroke="0" extrusionOk="0">
                  <a:moveTo>
                    <a:pt x="0" y="243"/>
                  </a:moveTo>
                  <a:cubicBezTo>
                    <a:pt x="1069" y="81"/>
                    <a:pt x="2150" y="-1"/>
                    <a:pt x="3232" y="0"/>
                  </a:cubicBezTo>
                  <a:cubicBezTo>
                    <a:pt x="15110" y="0"/>
                    <a:pt x="24759" y="9590"/>
                    <a:pt x="24831" y="21469"/>
                  </a:cubicBezTo>
                  <a:lnTo>
                    <a:pt x="3232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48" name="Arc 12"/>
            <p:cNvSpPr>
              <a:spLocks/>
            </p:cNvSpPr>
            <p:nvPr/>
          </p:nvSpPr>
          <p:spPr bwMode="auto">
            <a:xfrm flipH="1">
              <a:off x="1466" y="2344"/>
              <a:ext cx="166" cy="68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49" name="Arc 13"/>
            <p:cNvSpPr>
              <a:spLocks/>
            </p:cNvSpPr>
            <p:nvPr/>
          </p:nvSpPr>
          <p:spPr bwMode="auto">
            <a:xfrm flipH="1">
              <a:off x="1383" y="2618"/>
              <a:ext cx="165" cy="686"/>
            </a:xfrm>
            <a:custGeom>
              <a:avLst/>
              <a:gdLst>
                <a:gd name="T0" fmla="*/ 0 w 21600"/>
                <a:gd name="T1" fmla="*/ 0 h 21794"/>
                <a:gd name="T2" fmla="*/ 0 w 21600"/>
                <a:gd name="T3" fmla="*/ 0 h 21794"/>
                <a:gd name="T4" fmla="*/ 0 w 21600"/>
                <a:gd name="T5" fmla="*/ 0 h 2179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794"/>
                <a:gd name="T11" fmla="*/ 21600 w 21600"/>
                <a:gd name="T12" fmla="*/ 21794 h 217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79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</a:path>
                <a:path w="21600" h="2179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  <p:sp>
          <p:nvSpPr>
            <p:cNvPr id="24650" name="Arc 14"/>
            <p:cNvSpPr>
              <a:spLocks/>
            </p:cNvSpPr>
            <p:nvPr/>
          </p:nvSpPr>
          <p:spPr bwMode="auto">
            <a:xfrm flipH="1">
              <a:off x="1342" y="2494"/>
              <a:ext cx="207" cy="881"/>
            </a:xfrm>
            <a:custGeom>
              <a:avLst/>
              <a:gdLst>
                <a:gd name="T0" fmla="*/ 0 w 21600"/>
                <a:gd name="T1" fmla="*/ 0 h 21794"/>
                <a:gd name="T2" fmla="*/ 0 w 21600"/>
                <a:gd name="T3" fmla="*/ 0 h 21794"/>
                <a:gd name="T4" fmla="*/ 0 w 21600"/>
                <a:gd name="T5" fmla="*/ 0 h 21794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794"/>
                <a:gd name="T11" fmla="*/ 21600 w 21600"/>
                <a:gd name="T12" fmla="*/ 21794 h 2179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794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</a:path>
                <a:path w="21600" h="21794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1664"/>
                    <a:pt x="21599" y="21729"/>
                    <a:pt x="21599" y="21794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endParaRPr lang="fr-FR"/>
            </a:p>
          </p:txBody>
        </p:sp>
      </p:grpSp>
      <p:grpSp>
        <p:nvGrpSpPr>
          <p:cNvPr id="24594" name="Group 95"/>
          <p:cNvGrpSpPr>
            <a:grpSpLocks/>
          </p:cNvGrpSpPr>
          <p:nvPr/>
        </p:nvGrpSpPr>
        <p:grpSpPr bwMode="auto">
          <a:xfrm>
            <a:off x="322263" y="5300663"/>
            <a:ext cx="5064372" cy="1223962"/>
            <a:chOff x="914400" y="3660775"/>
            <a:chExt cx="7672863" cy="2513633"/>
          </a:xfrm>
        </p:grpSpPr>
        <p:grpSp>
          <p:nvGrpSpPr>
            <p:cNvPr id="24604" name="Group 50"/>
            <p:cNvGrpSpPr>
              <a:grpSpLocks/>
            </p:cNvGrpSpPr>
            <p:nvPr/>
          </p:nvGrpSpPr>
          <p:grpSpPr bwMode="auto">
            <a:xfrm>
              <a:off x="914400" y="3660775"/>
              <a:ext cx="7467600" cy="1143000"/>
              <a:chOff x="634" y="1820"/>
              <a:chExt cx="5174" cy="816"/>
            </a:xfrm>
          </p:grpSpPr>
          <p:sp>
            <p:nvSpPr>
              <p:cNvPr id="24611" name="Rectangle 5"/>
              <p:cNvSpPr>
                <a:spLocks noChangeArrowheads="1"/>
              </p:cNvSpPr>
              <p:nvPr/>
            </p:nvSpPr>
            <p:spPr bwMode="auto">
              <a:xfrm>
                <a:off x="634" y="1820"/>
                <a:ext cx="5174" cy="105"/>
              </a:xfrm>
              <a:prstGeom prst="rect">
                <a:avLst/>
              </a:prstGeom>
              <a:solidFill>
                <a:schemeClr val="tx2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2" name="Rectangle 6"/>
              <p:cNvSpPr>
                <a:spLocks noChangeArrowheads="1"/>
              </p:cNvSpPr>
              <p:nvPr/>
            </p:nvSpPr>
            <p:spPr bwMode="auto">
              <a:xfrm>
                <a:off x="634" y="1929"/>
                <a:ext cx="158" cy="163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3" name="Rectangle 7"/>
              <p:cNvSpPr>
                <a:spLocks noChangeArrowheads="1"/>
              </p:cNvSpPr>
              <p:nvPr/>
            </p:nvSpPr>
            <p:spPr bwMode="auto">
              <a:xfrm>
                <a:off x="687" y="1929"/>
                <a:ext cx="105" cy="5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4" name="Rectangle 8"/>
              <p:cNvSpPr>
                <a:spLocks noChangeArrowheads="1"/>
              </p:cNvSpPr>
              <p:nvPr/>
            </p:nvSpPr>
            <p:spPr bwMode="auto">
              <a:xfrm>
                <a:off x="634" y="2147"/>
                <a:ext cx="158" cy="108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5" name="Rectangle 9"/>
              <p:cNvSpPr>
                <a:spLocks noChangeArrowheads="1"/>
              </p:cNvSpPr>
              <p:nvPr/>
            </p:nvSpPr>
            <p:spPr bwMode="auto">
              <a:xfrm>
                <a:off x="634" y="2092"/>
                <a:ext cx="264" cy="55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6" name="Rectangle 10"/>
              <p:cNvSpPr>
                <a:spLocks noChangeArrowheads="1"/>
              </p:cNvSpPr>
              <p:nvPr/>
            </p:nvSpPr>
            <p:spPr bwMode="auto">
              <a:xfrm>
                <a:off x="634" y="2310"/>
                <a:ext cx="158" cy="109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7" name="Rectangle 11"/>
              <p:cNvSpPr>
                <a:spLocks noChangeArrowheads="1"/>
              </p:cNvSpPr>
              <p:nvPr/>
            </p:nvSpPr>
            <p:spPr bwMode="auto">
              <a:xfrm flipV="1">
                <a:off x="634" y="2255"/>
                <a:ext cx="264" cy="55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8" name="Rectangle 12"/>
              <p:cNvSpPr>
                <a:spLocks noChangeArrowheads="1"/>
              </p:cNvSpPr>
              <p:nvPr/>
            </p:nvSpPr>
            <p:spPr bwMode="auto">
              <a:xfrm flipV="1">
                <a:off x="634" y="2419"/>
                <a:ext cx="5174" cy="54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19" name="Rectangle 13"/>
              <p:cNvSpPr>
                <a:spLocks noChangeArrowheads="1"/>
              </p:cNvSpPr>
              <p:nvPr/>
            </p:nvSpPr>
            <p:spPr bwMode="auto">
              <a:xfrm>
                <a:off x="5650" y="1929"/>
                <a:ext cx="158" cy="163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0" name="Rectangle 14"/>
              <p:cNvSpPr>
                <a:spLocks noChangeArrowheads="1"/>
              </p:cNvSpPr>
              <p:nvPr/>
            </p:nvSpPr>
            <p:spPr bwMode="auto">
              <a:xfrm>
                <a:off x="5650" y="1929"/>
                <a:ext cx="105" cy="54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1" name="Rectangle 15"/>
              <p:cNvSpPr>
                <a:spLocks noChangeArrowheads="1"/>
              </p:cNvSpPr>
              <p:nvPr/>
            </p:nvSpPr>
            <p:spPr bwMode="auto">
              <a:xfrm>
                <a:off x="5650" y="2147"/>
                <a:ext cx="158" cy="108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2" name="Rectangle 16"/>
              <p:cNvSpPr>
                <a:spLocks noChangeArrowheads="1"/>
              </p:cNvSpPr>
              <p:nvPr/>
            </p:nvSpPr>
            <p:spPr bwMode="auto">
              <a:xfrm>
                <a:off x="5544" y="2092"/>
                <a:ext cx="264" cy="55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3" name="Rectangle 17"/>
              <p:cNvSpPr>
                <a:spLocks noChangeArrowheads="1"/>
              </p:cNvSpPr>
              <p:nvPr/>
            </p:nvSpPr>
            <p:spPr bwMode="auto">
              <a:xfrm>
                <a:off x="5650" y="2310"/>
                <a:ext cx="158" cy="109"/>
              </a:xfrm>
              <a:prstGeom prst="rect">
                <a:avLst/>
              </a:prstGeom>
              <a:solidFill>
                <a:srgbClr val="FFE8D1"/>
              </a:solidFill>
              <a:ln w="9525">
                <a:solidFill>
                  <a:srgbClr val="FFE8D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4" name="Rectangle 18"/>
              <p:cNvSpPr>
                <a:spLocks noChangeArrowheads="1"/>
              </p:cNvSpPr>
              <p:nvPr/>
            </p:nvSpPr>
            <p:spPr bwMode="auto">
              <a:xfrm flipV="1">
                <a:off x="5544" y="2255"/>
                <a:ext cx="264" cy="55"/>
              </a:xfrm>
              <a:prstGeom prst="rect">
                <a:avLst/>
              </a:prstGeom>
              <a:solidFill>
                <a:schemeClr val="bg2"/>
              </a:solidFill>
              <a:ln w="9525">
                <a:solidFill>
                  <a:schemeClr val="bg2"/>
                </a:solidFill>
                <a:miter lim="800000"/>
                <a:headEnd/>
                <a:tailEnd/>
              </a:ln>
            </p:spPr>
            <p:txBody>
              <a:bodyPr rot="10800000"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5" name="Rectangle 19" descr="Light downward diagonal"/>
              <p:cNvSpPr>
                <a:spLocks noChangeArrowheads="1"/>
              </p:cNvSpPr>
              <p:nvPr/>
            </p:nvSpPr>
            <p:spPr bwMode="auto">
              <a:xfrm>
                <a:off x="845" y="2147"/>
                <a:ext cx="4752" cy="54"/>
              </a:xfrm>
              <a:prstGeom prst="rect">
                <a:avLst/>
              </a:prstGeom>
              <a:pattFill prst="ltDnDiag">
                <a:fgClr>
                  <a:srgbClr val="996633"/>
                </a:fgClr>
                <a:bgClr>
                  <a:schemeClr val="tx2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6" name="Rectangle 20" descr="Light upward diagonal"/>
              <p:cNvSpPr>
                <a:spLocks noChangeArrowheads="1"/>
              </p:cNvSpPr>
              <p:nvPr/>
            </p:nvSpPr>
            <p:spPr bwMode="auto">
              <a:xfrm>
                <a:off x="845" y="2201"/>
                <a:ext cx="4752" cy="54"/>
              </a:xfrm>
              <a:prstGeom prst="rect">
                <a:avLst/>
              </a:prstGeom>
              <a:pattFill prst="ltUpDiag">
                <a:fgClr>
                  <a:srgbClr val="996633"/>
                </a:fgClr>
                <a:bgClr>
                  <a:schemeClr val="tx2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  <a:buNone/>
                </a:pPr>
                <a:endParaRPr lang="en-GB" altLang="fr-FR" sz="1200">
                  <a:latin typeface="Calibri" pitchFamily="34" charset="0"/>
                </a:endParaRPr>
              </a:p>
            </p:txBody>
          </p:sp>
          <p:sp>
            <p:nvSpPr>
              <p:cNvPr id="24627" name="Line 21"/>
              <p:cNvSpPr>
                <a:spLocks noChangeShapeType="1"/>
              </p:cNvSpPr>
              <p:nvPr/>
            </p:nvSpPr>
            <p:spPr bwMode="auto">
              <a:xfrm>
                <a:off x="951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28" name="Line 22"/>
              <p:cNvSpPr>
                <a:spLocks noChangeShapeType="1"/>
              </p:cNvSpPr>
              <p:nvPr/>
            </p:nvSpPr>
            <p:spPr bwMode="auto">
              <a:xfrm>
                <a:off x="1532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29" name="Line 23"/>
              <p:cNvSpPr>
                <a:spLocks noChangeShapeType="1"/>
              </p:cNvSpPr>
              <p:nvPr/>
            </p:nvSpPr>
            <p:spPr bwMode="auto">
              <a:xfrm>
                <a:off x="2112" y="2418"/>
                <a:ext cx="423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0" name="Line 24"/>
              <p:cNvSpPr>
                <a:spLocks noChangeShapeType="1"/>
              </p:cNvSpPr>
              <p:nvPr/>
            </p:nvSpPr>
            <p:spPr bwMode="auto">
              <a:xfrm>
                <a:off x="2693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1" name="Line 25"/>
              <p:cNvSpPr>
                <a:spLocks noChangeShapeType="1"/>
              </p:cNvSpPr>
              <p:nvPr/>
            </p:nvSpPr>
            <p:spPr bwMode="auto">
              <a:xfrm>
                <a:off x="3274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2" name="Line 26"/>
              <p:cNvSpPr>
                <a:spLocks noChangeShapeType="1"/>
              </p:cNvSpPr>
              <p:nvPr/>
            </p:nvSpPr>
            <p:spPr bwMode="auto">
              <a:xfrm>
                <a:off x="3855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3" name="Line 27"/>
              <p:cNvSpPr>
                <a:spLocks noChangeShapeType="1"/>
              </p:cNvSpPr>
              <p:nvPr/>
            </p:nvSpPr>
            <p:spPr bwMode="auto">
              <a:xfrm>
                <a:off x="4488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4" name="Line 28"/>
              <p:cNvSpPr>
                <a:spLocks noChangeShapeType="1"/>
              </p:cNvSpPr>
              <p:nvPr/>
            </p:nvSpPr>
            <p:spPr bwMode="auto">
              <a:xfrm>
                <a:off x="5069" y="2418"/>
                <a:ext cx="422" cy="0"/>
              </a:xfrm>
              <a:prstGeom prst="line">
                <a:avLst/>
              </a:prstGeom>
              <a:noFill/>
              <a:ln w="5715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5" name="Line 29"/>
              <p:cNvSpPr>
                <a:spLocks noChangeShapeType="1"/>
              </p:cNvSpPr>
              <p:nvPr/>
            </p:nvSpPr>
            <p:spPr bwMode="auto">
              <a:xfrm>
                <a:off x="1162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6" name="Line 30"/>
              <p:cNvSpPr>
                <a:spLocks noChangeShapeType="1"/>
              </p:cNvSpPr>
              <p:nvPr/>
            </p:nvSpPr>
            <p:spPr bwMode="auto">
              <a:xfrm>
                <a:off x="4066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7" name="Line 31"/>
              <p:cNvSpPr>
                <a:spLocks noChangeShapeType="1"/>
              </p:cNvSpPr>
              <p:nvPr/>
            </p:nvSpPr>
            <p:spPr bwMode="auto">
              <a:xfrm>
                <a:off x="3485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8" name="Line 32"/>
              <p:cNvSpPr>
                <a:spLocks noChangeShapeType="1"/>
              </p:cNvSpPr>
              <p:nvPr/>
            </p:nvSpPr>
            <p:spPr bwMode="auto">
              <a:xfrm>
                <a:off x="2904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39" name="Line 33"/>
              <p:cNvSpPr>
                <a:spLocks noChangeShapeType="1"/>
              </p:cNvSpPr>
              <p:nvPr/>
            </p:nvSpPr>
            <p:spPr bwMode="auto">
              <a:xfrm>
                <a:off x="1743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40" name="Line 34"/>
              <p:cNvSpPr>
                <a:spLocks noChangeShapeType="1"/>
              </p:cNvSpPr>
              <p:nvPr/>
            </p:nvSpPr>
            <p:spPr bwMode="auto">
              <a:xfrm>
                <a:off x="2323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41" name="Line 35"/>
              <p:cNvSpPr>
                <a:spLocks noChangeShapeType="1"/>
              </p:cNvSpPr>
              <p:nvPr/>
            </p:nvSpPr>
            <p:spPr bwMode="auto">
              <a:xfrm>
                <a:off x="4699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  <p:sp>
            <p:nvSpPr>
              <p:cNvPr id="24642" name="Line 36"/>
              <p:cNvSpPr>
                <a:spLocks noChangeShapeType="1"/>
              </p:cNvSpPr>
              <p:nvPr/>
            </p:nvSpPr>
            <p:spPr bwMode="auto">
              <a:xfrm>
                <a:off x="5280" y="2418"/>
                <a:ext cx="0" cy="218"/>
              </a:xfrm>
              <a:prstGeom prst="line">
                <a:avLst/>
              </a:prstGeom>
              <a:noFill/>
              <a:ln w="38100">
                <a:solidFill>
                  <a:srgbClr val="80808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pPr>
                  <a:buNone/>
                </a:pPr>
                <a:endParaRPr lang="fr-FR"/>
              </a:p>
            </p:txBody>
          </p:sp>
        </p:grpSp>
        <p:sp>
          <p:nvSpPr>
            <p:cNvPr id="24605" name="Text Box 38"/>
            <p:cNvSpPr txBox="1">
              <a:spLocks noChangeArrowheads="1"/>
            </p:cNvSpPr>
            <p:nvPr/>
          </p:nvSpPr>
          <p:spPr bwMode="auto">
            <a:xfrm>
              <a:off x="3565270" y="5483240"/>
              <a:ext cx="1955403" cy="69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4" rIns="91429" bIns="45714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fr-FR">
                  <a:latin typeface="Calibri" pitchFamily="34" charset="0"/>
                </a:rPr>
                <a:t>Anode &amp; Pins</a:t>
              </a:r>
            </a:p>
          </p:txBody>
        </p:sp>
        <p:sp>
          <p:nvSpPr>
            <p:cNvPr id="24606" name="Text Box 40"/>
            <p:cNvSpPr txBox="1">
              <a:spLocks noChangeArrowheads="1"/>
            </p:cNvSpPr>
            <p:nvPr/>
          </p:nvSpPr>
          <p:spPr bwMode="auto">
            <a:xfrm>
              <a:off x="1948997" y="5170258"/>
              <a:ext cx="1500825" cy="69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4" rIns="91429" bIns="45714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fr-FR" dirty="0">
                  <a:latin typeface="Calibri" pitchFamily="34" charset="0"/>
                </a:rPr>
                <a:t>Dual MCP</a:t>
              </a:r>
            </a:p>
          </p:txBody>
        </p:sp>
        <p:sp>
          <p:nvSpPr>
            <p:cNvPr id="24607" name="Text Box 42"/>
            <p:cNvSpPr txBox="1">
              <a:spLocks noChangeArrowheads="1"/>
            </p:cNvSpPr>
            <p:nvPr/>
          </p:nvSpPr>
          <p:spPr bwMode="auto">
            <a:xfrm>
              <a:off x="5989681" y="5013768"/>
              <a:ext cx="2597582" cy="6911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29" tIns="45714" rIns="91429" bIns="45714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fr-FR">
                  <a:latin typeface="Calibri" pitchFamily="34" charset="0"/>
                </a:rPr>
                <a:t>Ceramic Insulators</a:t>
              </a:r>
            </a:p>
          </p:txBody>
        </p:sp>
        <p:sp>
          <p:nvSpPr>
            <p:cNvPr id="24608" name="Line 43"/>
            <p:cNvSpPr>
              <a:spLocks noChangeShapeType="1"/>
            </p:cNvSpPr>
            <p:nvPr/>
          </p:nvSpPr>
          <p:spPr bwMode="auto">
            <a:xfrm flipV="1">
              <a:off x="7543800" y="4194175"/>
              <a:ext cx="685800" cy="91598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4609" name="Line 45"/>
            <p:cNvSpPr>
              <a:spLocks noChangeShapeType="1"/>
            </p:cNvSpPr>
            <p:nvPr/>
          </p:nvSpPr>
          <p:spPr bwMode="auto">
            <a:xfrm flipV="1">
              <a:off x="3429000" y="4194175"/>
              <a:ext cx="304800" cy="148907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pPr>
                <a:buNone/>
              </a:pPr>
              <a:endParaRPr lang="fr-FR"/>
            </a:p>
          </p:txBody>
        </p:sp>
        <p:sp>
          <p:nvSpPr>
            <p:cNvPr id="24610" name="Line 46"/>
            <p:cNvSpPr>
              <a:spLocks noChangeShapeType="1"/>
            </p:cNvSpPr>
            <p:nvPr/>
          </p:nvSpPr>
          <p:spPr bwMode="auto">
            <a:xfrm flipV="1">
              <a:off x="5410200" y="4575175"/>
              <a:ext cx="381000" cy="13716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lIns="82058" tIns="41029" rIns="82058" bIns="41029" anchor="ctr"/>
            <a:lstStyle/>
            <a:p>
              <a:pPr>
                <a:buNone/>
              </a:pPr>
              <a:endParaRPr lang="fr-FR"/>
            </a:p>
          </p:txBody>
        </p:sp>
      </p:grpSp>
      <p:sp>
        <p:nvSpPr>
          <p:cNvPr id="24595" name="TextBox 96"/>
          <p:cNvSpPr txBox="1">
            <a:spLocks noChangeArrowheads="1"/>
          </p:cNvSpPr>
          <p:nvPr/>
        </p:nvSpPr>
        <p:spPr bwMode="auto">
          <a:xfrm>
            <a:off x="246063" y="4386263"/>
            <a:ext cx="49530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>
                <a:latin typeface="Calibri" pitchFamily="34" charset="0"/>
              </a:rPr>
              <a:t>Gain stage and detection are decoupled </a:t>
            </a:r>
            <a:r>
              <a:rPr lang="en-US" altLang="fr-FR">
                <a:latin typeface="Calibri" pitchFamily="34" charset="0"/>
                <a:sym typeface="Wingdings" pitchFamily="2" charset="2"/>
              </a:rPr>
              <a:t> lots of potential and freedom for MA-PMTs: Anode can be easily segmented in application specific way.</a:t>
            </a:r>
            <a:endParaRPr lang="en-US" altLang="fr-FR">
              <a:latin typeface="Calibri" pitchFamily="34" charset="0"/>
            </a:endParaRPr>
          </a:p>
        </p:txBody>
      </p:sp>
      <p:pic>
        <p:nvPicPr>
          <p:cNvPr id="24596" name="Picture 2" descr="http://www.photonis.com/images/logo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3850" y="4437063"/>
            <a:ext cx="1498600" cy="34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Picture 4" descr="MVC-005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4724400"/>
            <a:ext cx="2336800" cy="178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98" name="Rectangle 12"/>
          <p:cNvSpPr>
            <a:spLocks noChangeArrowheads="1"/>
          </p:cNvSpPr>
          <p:nvPr/>
        </p:nvSpPr>
        <p:spPr bwMode="auto">
          <a:xfrm rot="-5400000">
            <a:off x="7704138" y="5408612"/>
            <a:ext cx="1765300" cy="396875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000">
                <a:solidFill>
                  <a:srgbClr val="002060"/>
                </a:solidFill>
                <a:latin typeface="Calibri" pitchFamily="34" charset="0"/>
              </a:rPr>
              <a:t>Available with up to 1024 (32 x 32) channels (1.6 x 1.6 mm</a:t>
            </a:r>
            <a:r>
              <a:rPr lang="en-US" altLang="fr-FR" sz="1000" baseline="30000">
                <a:solidFill>
                  <a:srgbClr val="002060"/>
                </a:solidFill>
                <a:latin typeface="Calibri" pitchFamily="34" charset="0"/>
              </a:rPr>
              <a:t>2</a:t>
            </a:r>
            <a:r>
              <a:rPr lang="en-US" altLang="fr-FR" sz="1000">
                <a:solidFill>
                  <a:srgbClr val="002060"/>
                </a:solidFill>
                <a:latin typeface="Calibri" pitchFamily="34" charset="0"/>
              </a:rPr>
              <a:t>) </a:t>
            </a:r>
          </a:p>
        </p:txBody>
      </p:sp>
      <p:sp>
        <p:nvSpPr>
          <p:cNvPr id="24599" name="Line 94"/>
          <p:cNvSpPr>
            <a:spLocks noChangeShapeType="1"/>
          </p:cNvSpPr>
          <p:nvPr/>
        </p:nvSpPr>
        <p:spPr bwMode="auto">
          <a:xfrm>
            <a:off x="6659563" y="5084763"/>
            <a:ext cx="0" cy="12239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600" name="Text Box 95"/>
          <p:cNvSpPr txBox="1">
            <a:spLocks noChangeArrowheads="1"/>
          </p:cNvSpPr>
          <p:nvPr/>
        </p:nvSpPr>
        <p:spPr bwMode="auto">
          <a:xfrm rot="-5400000">
            <a:off x="6246813" y="5554663"/>
            <a:ext cx="649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de-DE" altLang="fr-FR" sz="1200">
                <a:solidFill>
                  <a:schemeClr val="tx1"/>
                </a:solidFill>
              </a:rPr>
              <a:t>50 mm</a:t>
            </a:r>
          </a:p>
        </p:txBody>
      </p:sp>
      <p:sp>
        <p:nvSpPr>
          <p:cNvPr id="24601" name="Freeform 95"/>
          <p:cNvSpPr>
            <a:spLocks/>
          </p:cNvSpPr>
          <p:nvPr/>
        </p:nvSpPr>
        <p:spPr bwMode="auto">
          <a:xfrm>
            <a:off x="5543550" y="1412875"/>
            <a:ext cx="900113" cy="4321175"/>
          </a:xfrm>
          <a:custGeom>
            <a:avLst/>
            <a:gdLst>
              <a:gd name="T0" fmla="*/ 2147483647 w 567"/>
              <a:gd name="T1" fmla="*/ 0 h 2722"/>
              <a:gd name="T2" fmla="*/ 0 w 567"/>
              <a:gd name="T3" fmla="*/ 2147483647 h 2722"/>
              <a:gd name="T4" fmla="*/ 0 60000 65536"/>
              <a:gd name="T5" fmla="*/ 0 60000 65536"/>
              <a:gd name="T6" fmla="*/ 0 w 567"/>
              <a:gd name="T7" fmla="*/ 0 h 2722"/>
              <a:gd name="T8" fmla="*/ 567 w 567"/>
              <a:gd name="T9" fmla="*/ 2722 h 272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67" h="2722">
                <a:moveTo>
                  <a:pt x="567" y="0"/>
                </a:moveTo>
                <a:lnTo>
                  <a:pt x="0" y="2722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602" name="Freeform 96"/>
          <p:cNvSpPr>
            <a:spLocks/>
          </p:cNvSpPr>
          <p:nvPr/>
        </p:nvSpPr>
        <p:spPr bwMode="auto">
          <a:xfrm>
            <a:off x="6000750" y="1455738"/>
            <a:ext cx="938213" cy="4287837"/>
          </a:xfrm>
          <a:custGeom>
            <a:avLst/>
            <a:gdLst>
              <a:gd name="T0" fmla="*/ 2147483647 w 591"/>
              <a:gd name="T1" fmla="*/ 0 h 2701"/>
              <a:gd name="T2" fmla="*/ 0 w 591"/>
              <a:gd name="T3" fmla="*/ 2147483647 h 2701"/>
              <a:gd name="T4" fmla="*/ 0 60000 65536"/>
              <a:gd name="T5" fmla="*/ 0 60000 65536"/>
              <a:gd name="T6" fmla="*/ 0 w 591"/>
              <a:gd name="T7" fmla="*/ 0 h 2701"/>
              <a:gd name="T8" fmla="*/ 591 w 591"/>
              <a:gd name="T9" fmla="*/ 2701 h 2701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91" h="2701">
                <a:moveTo>
                  <a:pt x="591" y="0"/>
                </a:moveTo>
                <a:lnTo>
                  <a:pt x="0" y="2701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24603" name="Text Box 98"/>
          <p:cNvSpPr txBox="1">
            <a:spLocks noChangeArrowheads="1"/>
          </p:cNvSpPr>
          <p:nvPr/>
        </p:nvSpPr>
        <p:spPr bwMode="auto">
          <a:xfrm>
            <a:off x="250825" y="3644900"/>
            <a:ext cx="5508625" cy="630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buNone/>
            </a:pPr>
            <a:r>
              <a:rPr lang="en-GB" altLang="fr-FR" dirty="0">
                <a:latin typeface="Calibri" pitchFamily="34" charset="0"/>
              </a:rPr>
              <a:t>MCPs are usually based on glass disks, with lots of aligned pores.</a:t>
            </a:r>
          </a:p>
          <a:p>
            <a:pPr algn="l" eaLnBrk="1" hangingPunct="1">
              <a:buNone/>
            </a:pPr>
            <a:r>
              <a:rPr lang="en-GB" altLang="fr-FR" dirty="0">
                <a:latin typeface="Calibri" pitchFamily="34" charset="0"/>
              </a:rPr>
              <a:t>The surface of the pores are metal coated.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7855FB6-F01E-4441-B0B8-6924FD16252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68572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246"/>
    </mc:Choice>
    <mc:Fallback xmlns="">
      <p:transition spd="slow" advTm="117246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218" name="Object 9"/>
          <p:cNvGraphicFramePr>
            <a:graphicFrameLocks noChangeAspect="1"/>
          </p:cNvGraphicFramePr>
          <p:nvPr/>
        </p:nvGraphicFramePr>
        <p:xfrm>
          <a:off x="6643688" y="3857625"/>
          <a:ext cx="2047875" cy="1108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3" imgW="3943350" imgH="2133600" progId="">
                  <p:embed/>
                </p:oleObj>
              </mc:Choice>
              <mc:Fallback>
                <p:oleObj name="Designer Drawing" r:id="rId3" imgW="3943350" imgH="2133600" progId="">
                  <p:embed/>
                  <p:pic>
                    <p:nvPicPr>
                      <p:cNvPr id="9218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3688" y="3857625"/>
                        <a:ext cx="2047875" cy="1108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3" name="Text Box 1026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/>
              <a:t>Hybrid Photon Detectors (HPD’s)</a:t>
            </a:r>
          </a:p>
        </p:txBody>
      </p:sp>
      <p:sp>
        <p:nvSpPr>
          <p:cNvPr id="156675" name="Text Box 1027"/>
          <p:cNvSpPr txBox="1">
            <a:spLocks noChangeArrowheads="1"/>
          </p:cNvSpPr>
          <p:nvPr/>
        </p:nvSpPr>
        <p:spPr bwMode="auto">
          <a:xfrm>
            <a:off x="214313" y="928688"/>
            <a:ext cx="5143500" cy="2622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0" rIns="92075" bIns="46038">
            <a:spAutoFit/>
          </a:bodyPr>
          <a:lstStyle/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  <a:defRPr/>
            </a:pPr>
            <a:r>
              <a:rPr lang="en-GB" sz="1800" dirty="0">
                <a:solidFill>
                  <a:srgbClr val="C00000"/>
                </a:solidFill>
              </a:rPr>
              <a:t>Basic principle:</a:t>
            </a:r>
          </a:p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Combination of vacuum photon detectors and solid-state technology;</a:t>
            </a:r>
          </a:p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Optical window, (</a:t>
            </a:r>
            <a:r>
              <a:rPr lang="en-GB" sz="1600" dirty="0" err="1">
                <a:latin typeface="+mn-lt"/>
              </a:rPr>
              <a:t>semitransparent</a:t>
            </a:r>
            <a:r>
              <a:rPr lang="en-GB" sz="1600" dirty="0">
                <a:latin typeface="+mn-lt"/>
              </a:rPr>
              <a:t>) photo-cathode;</a:t>
            </a:r>
          </a:p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Electron optics (optional: demagnification)</a:t>
            </a:r>
          </a:p>
          <a:p>
            <a:pPr marL="190500" indent="-190500" algn="l"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Arial" pitchFamily="34" charset="0"/>
              <a:buChar char="•"/>
              <a:defRPr/>
            </a:pPr>
            <a:r>
              <a:rPr lang="en-GB" sz="1600" dirty="0">
                <a:latin typeface="+mn-lt"/>
              </a:rPr>
              <a:t>Charge Gain: achieved </a:t>
            </a:r>
            <a:r>
              <a:rPr lang="en-GB" sz="1600" i="1" dirty="0">
                <a:solidFill>
                  <a:srgbClr val="C00000"/>
                </a:solidFill>
                <a:latin typeface="+mn-lt"/>
              </a:rPr>
              <a:t>in one step</a:t>
            </a:r>
            <a:r>
              <a:rPr lang="en-GB" sz="1600" dirty="0">
                <a:latin typeface="+mn-lt"/>
              </a:rPr>
              <a:t> by energy dissipation of </a:t>
            </a:r>
            <a:r>
              <a:rPr lang="en-GB" sz="1600" dirty="0" err="1">
                <a:latin typeface="+mn-lt"/>
              </a:rPr>
              <a:t>keV</a:t>
            </a:r>
            <a:r>
              <a:rPr lang="en-GB" sz="1600" dirty="0">
                <a:latin typeface="+mn-lt"/>
              </a:rPr>
              <a:t> </a:t>
            </a:r>
            <a:r>
              <a:rPr lang="en-GB" sz="1600" dirty="0" err="1">
                <a:latin typeface="+mn-lt"/>
              </a:rPr>
              <a:t>pe’s</a:t>
            </a:r>
            <a:r>
              <a:rPr lang="en-GB" sz="1600" dirty="0">
                <a:latin typeface="+mn-lt"/>
              </a:rPr>
              <a:t> in solid-state detector anode; </a:t>
            </a:r>
          </a:p>
        </p:txBody>
      </p:sp>
      <p:sp>
        <p:nvSpPr>
          <p:cNvPr id="9225" name="Text Box 1031"/>
          <p:cNvSpPr txBox="1">
            <a:spLocks noChangeArrowheads="1"/>
          </p:cNvSpPr>
          <p:nvPr/>
        </p:nvSpPr>
        <p:spPr bwMode="auto">
          <a:xfrm>
            <a:off x="5500688" y="4531311"/>
            <a:ext cx="1233487" cy="338554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100" dirty="0">
                <a:solidFill>
                  <a:schemeClr val="tx1"/>
                </a:solidFill>
                <a:latin typeface="+mj-lt"/>
                <a:cs typeface="Courier New" pitchFamily="49" charset="0"/>
              </a:rPr>
              <a:t>Energy loss </a:t>
            </a:r>
            <a:r>
              <a:rPr lang="en-US" altLang="fr-FR" sz="1100" dirty="0" err="1">
                <a:solidFill>
                  <a:schemeClr val="tx1"/>
                </a:solidFill>
                <a:latin typeface="+mj-lt"/>
                <a:cs typeface="Courier New" pitchFamily="49" charset="0"/>
              </a:rPr>
              <a:t>eV</a:t>
            </a:r>
            <a:r>
              <a:rPr lang="en-US" altLang="fr-FR" sz="1100" baseline="-25000" dirty="0" err="1">
                <a:solidFill>
                  <a:schemeClr val="tx1"/>
                </a:solidFill>
                <a:latin typeface="+mj-lt"/>
                <a:cs typeface="Courier New" pitchFamily="49" charset="0"/>
              </a:rPr>
              <a:t>th</a:t>
            </a:r>
            <a:r>
              <a:rPr lang="en-US" altLang="fr-FR" sz="1100" dirty="0">
                <a:solidFill>
                  <a:schemeClr val="tx1"/>
                </a:solidFill>
                <a:latin typeface="+mj-lt"/>
                <a:cs typeface="Courier New" pitchFamily="49" charset="0"/>
              </a:rPr>
              <a:t> in (thin) </a:t>
            </a:r>
            <a:r>
              <a:rPr lang="en-US" altLang="fr-FR" sz="1100" dirty="0" err="1">
                <a:solidFill>
                  <a:schemeClr val="tx1"/>
                </a:solidFill>
                <a:latin typeface="+mj-lt"/>
                <a:cs typeface="Courier New" pitchFamily="49" charset="0"/>
              </a:rPr>
              <a:t>ohmic</a:t>
            </a:r>
            <a:r>
              <a:rPr lang="en-US" altLang="fr-FR" sz="1100" dirty="0">
                <a:solidFill>
                  <a:schemeClr val="tx1"/>
                </a:solidFill>
                <a:latin typeface="+mj-lt"/>
                <a:cs typeface="Courier New" pitchFamily="49" charset="0"/>
              </a:rPr>
              <a:t> contact</a:t>
            </a:r>
          </a:p>
        </p:txBody>
      </p:sp>
      <p:graphicFrame>
        <p:nvGraphicFramePr>
          <p:cNvPr id="9219" name="Object 8"/>
          <p:cNvGraphicFramePr>
            <a:graphicFrameLocks noChangeAspect="1"/>
          </p:cNvGraphicFramePr>
          <p:nvPr/>
        </p:nvGraphicFramePr>
        <p:xfrm>
          <a:off x="5143500" y="857250"/>
          <a:ext cx="3798888" cy="3459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5" imgW="3038475" imgH="2762250" progId="">
                  <p:embed/>
                </p:oleObj>
              </mc:Choice>
              <mc:Fallback>
                <p:oleObj name="Designer Drawing" r:id="rId5" imgW="3038475" imgH="2762250" progId="">
                  <p:embed/>
                  <p:pic>
                    <p:nvPicPr>
                      <p:cNvPr id="9219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0" y="857250"/>
                        <a:ext cx="3798888" cy="34591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Oval 9"/>
          <p:cNvSpPr/>
          <p:nvPr/>
        </p:nvSpPr>
        <p:spPr bwMode="auto">
          <a:xfrm>
            <a:off x="6929438" y="3357563"/>
            <a:ext cx="428625" cy="428625"/>
          </a:xfrm>
          <a:prstGeom prst="ellipse">
            <a:avLst/>
          </a:prstGeom>
          <a:solidFill>
            <a:schemeClr val="bg2">
              <a:alpha val="37000"/>
            </a:schemeClr>
          </a:solidFill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14" name="Arc 13"/>
          <p:cNvSpPr/>
          <p:nvPr/>
        </p:nvSpPr>
        <p:spPr bwMode="auto">
          <a:xfrm>
            <a:off x="6572250" y="3643313"/>
            <a:ext cx="1271588" cy="914400"/>
          </a:xfrm>
          <a:prstGeom prst="arc">
            <a:avLst>
              <a:gd name="adj1" fmla="val 17142526"/>
              <a:gd name="adj2" fmla="val 0"/>
            </a:avLst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15" name="Arc 14"/>
          <p:cNvSpPr/>
          <p:nvPr/>
        </p:nvSpPr>
        <p:spPr bwMode="auto">
          <a:xfrm rot="16200000">
            <a:off x="6322218" y="4145757"/>
            <a:ext cx="938213" cy="914400"/>
          </a:xfrm>
          <a:prstGeom prst="arc">
            <a:avLst>
              <a:gd name="adj1" fmla="val 17142526"/>
              <a:gd name="adj2" fmla="val 0"/>
            </a:avLst>
          </a:prstGeom>
          <a:noFill/>
          <a:ln w="9525" cap="flat" cmpd="sng" algn="ctr">
            <a:solidFill>
              <a:schemeClr val="accent6">
                <a:lumMod val="75000"/>
              </a:schemeClr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</a:endParaRPr>
          </a:p>
        </p:txBody>
      </p:sp>
      <p:graphicFrame>
        <p:nvGraphicFramePr>
          <p:cNvPr id="9220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7353157"/>
              </p:ext>
            </p:extLst>
          </p:nvPr>
        </p:nvGraphicFramePr>
        <p:xfrm>
          <a:off x="5534025" y="5344538"/>
          <a:ext cx="1471613" cy="582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91726" imgH="431613" progId="Equation.3">
                  <p:embed/>
                </p:oleObj>
              </mc:Choice>
              <mc:Fallback>
                <p:oleObj name="Equation" r:id="rId7" imgW="1091726" imgH="431613" progId="Equation.3">
                  <p:embed/>
                  <p:pic>
                    <p:nvPicPr>
                      <p:cNvPr id="922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025" y="5344538"/>
                        <a:ext cx="1471613" cy="582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2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71695157"/>
              </p:ext>
            </p:extLst>
          </p:nvPr>
        </p:nvGraphicFramePr>
        <p:xfrm>
          <a:off x="5534025" y="5987476"/>
          <a:ext cx="1230313" cy="325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914400" imgH="241300" progId="Equation.3">
                  <p:embed/>
                </p:oleObj>
              </mc:Choice>
              <mc:Fallback>
                <p:oleObj name="Equation" r:id="rId9" imgW="914400" imgH="241300" progId="Equation.3">
                  <p:embed/>
                  <p:pic>
                    <p:nvPicPr>
                      <p:cNvPr id="9221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34025" y="5987476"/>
                        <a:ext cx="1230313" cy="325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7092280" y="4314582"/>
            <a:ext cx="1444626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i="1" dirty="0" err="1">
                <a:solidFill>
                  <a:schemeClr val="accent6"/>
                </a:solidFill>
                <a:latin typeface="+mn-lt"/>
              </a:rPr>
              <a:t>W</a:t>
            </a:r>
            <a:r>
              <a:rPr lang="en-US" sz="1600" i="1" baseline="-25000" dirty="0" err="1">
                <a:solidFill>
                  <a:schemeClr val="accent6"/>
                </a:solidFill>
                <a:latin typeface="+mn-lt"/>
              </a:rPr>
              <a:t>Si</a:t>
            </a:r>
            <a:r>
              <a:rPr lang="en-US" sz="1600" i="1" dirty="0">
                <a:solidFill>
                  <a:schemeClr val="accent6"/>
                </a:solidFill>
                <a:latin typeface="+mn-lt"/>
              </a:rPr>
              <a:t>   = 3.6 </a:t>
            </a:r>
            <a:r>
              <a:rPr lang="en-US" sz="1600" i="1" dirty="0" err="1">
                <a:solidFill>
                  <a:schemeClr val="accent6"/>
                </a:solidFill>
                <a:latin typeface="+mn-lt"/>
              </a:rPr>
              <a:t>eV</a:t>
            </a:r>
            <a:endParaRPr lang="en-GB" sz="1600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05725" y="4005263"/>
            <a:ext cx="3619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defRPr/>
            </a:pPr>
            <a:r>
              <a:rPr lang="en-US" i="1" baseline="-25000" dirty="0">
                <a:solidFill>
                  <a:schemeClr val="accent6"/>
                </a:solidFill>
                <a:latin typeface="+mn-lt"/>
              </a:rPr>
              <a:t>e-h</a:t>
            </a:r>
            <a:endParaRPr lang="en-GB" i="1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177088" y="5201663"/>
            <a:ext cx="1305165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i="1" dirty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US" sz="1600" i="1" dirty="0">
                <a:solidFill>
                  <a:schemeClr val="tx2"/>
                </a:solidFill>
                <a:latin typeface="Times" pitchFamily="18" charset="0"/>
              </a:rPr>
              <a:t>V</a:t>
            </a:r>
            <a:r>
              <a:rPr lang="en-US" sz="1600" i="1" dirty="0">
                <a:solidFill>
                  <a:schemeClr val="tx2"/>
                </a:solidFill>
                <a:latin typeface="+mn-lt"/>
              </a:rPr>
              <a:t> = 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20 kV 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chemeClr val="tx2"/>
                </a:solidFill>
                <a:latin typeface="+mn-lt"/>
                <a:sym typeface="Wingdings" pitchFamily="2" charset="2"/>
              </a:rPr>
              <a:t></a:t>
            </a:r>
            <a:r>
              <a:rPr lang="en-US" sz="1600" i="1" dirty="0">
                <a:solidFill>
                  <a:schemeClr val="tx2"/>
                </a:solidFill>
                <a:latin typeface="+mn-lt"/>
                <a:sym typeface="Wingdings" pitchFamily="2" charset="2"/>
              </a:rPr>
              <a:t> M ~ </a:t>
            </a:r>
            <a:r>
              <a:rPr lang="en-US" sz="1600" dirty="0">
                <a:solidFill>
                  <a:schemeClr val="tx2"/>
                </a:solidFill>
                <a:latin typeface="+mn-lt"/>
                <a:sym typeface="Wingdings" pitchFamily="2" charset="2"/>
              </a:rPr>
              <a:t>5000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48525" y="5987476"/>
            <a:ext cx="1584088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i="1" dirty="0">
                <a:solidFill>
                  <a:schemeClr val="tx2"/>
                </a:solidFill>
                <a:latin typeface="Times" pitchFamily="18" charset="0"/>
              </a:rPr>
              <a:t>F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 = </a:t>
            </a:r>
            <a:r>
              <a:rPr lang="en-US" sz="1600" dirty="0" err="1">
                <a:solidFill>
                  <a:schemeClr val="tx2"/>
                </a:solidFill>
                <a:latin typeface="+mn-lt"/>
              </a:rPr>
              <a:t>Fano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 factor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sz="1600" dirty="0" err="1">
                <a:solidFill>
                  <a:schemeClr val="tx2"/>
                </a:solidFill>
                <a:latin typeface="Times" pitchFamily="18" charset="0"/>
              </a:rPr>
              <a:t>F</a:t>
            </a:r>
            <a:r>
              <a:rPr lang="en-US" sz="1600" i="1" baseline="-25000" dirty="0" err="1">
                <a:solidFill>
                  <a:schemeClr val="tx2"/>
                </a:solidFill>
                <a:latin typeface="Times" pitchFamily="18" charset="0"/>
              </a:rPr>
              <a:t>Si</a:t>
            </a:r>
            <a:r>
              <a:rPr lang="en-US" sz="1600" dirty="0">
                <a:solidFill>
                  <a:schemeClr val="tx2"/>
                </a:solidFill>
                <a:latin typeface="+mn-lt"/>
              </a:rPr>
              <a:t> ~ 0.1 </a:t>
            </a:r>
            <a:endParaRPr lang="en-GB" sz="1600" dirty="0">
              <a:solidFill>
                <a:schemeClr val="tx2"/>
              </a:solidFill>
              <a:latin typeface="+mn-lt"/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263138" y="3541030"/>
            <a:ext cx="2940710" cy="3109812"/>
            <a:chOff x="4714875" y="1420838"/>
            <a:chExt cx="3897313" cy="4121423"/>
          </a:xfrm>
        </p:grpSpPr>
        <p:graphicFrame>
          <p:nvGraphicFramePr>
            <p:cNvPr id="55" name="Object 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13564191"/>
                </p:ext>
              </p:extLst>
            </p:nvPr>
          </p:nvGraphicFramePr>
          <p:xfrm>
            <a:off x="4714875" y="1420838"/>
            <a:ext cx="3897313" cy="3724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11" imgW="5990476" imgH="5723810" progId="PBrush">
                    <p:embed/>
                  </p:oleObj>
                </mc:Choice>
                <mc:Fallback>
                  <p:oleObj name="Bitmap Image" r:id="rId11" imgW="5990476" imgH="5723810" progId="PBrush">
                    <p:embed/>
                    <p:pic>
                      <p:nvPicPr>
                        <p:cNvPr id="1024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2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4875" y="1420838"/>
                          <a:ext cx="3897313" cy="37242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6" name="Text Box 6"/>
            <p:cNvSpPr txBox="1">
              <a:spLocks noChangeArrowheads="1"/>
            </p:cNvSpPr>
            <p:nvPr/>
          </p:nvSpPr>
          <p:spPr bwMode="auto">
            <a:xfrm>
              <a:off x="5476875" y="1592262"/>
              <a:ext cx="680942" cy="33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>
                  <a:latin typeface="+mn-lt"/>
                </a:rPr>
                <a:t>1 p.e.</a:t>
              </a:r>
            </a:p>
          </p:txBody>
        </p:sp>
        <p:sp>
          <p:nvSpPr>
            <p:cNvPr id="57" name="Text Box 8"/>
            <p:cNvSpPr txBox="1">
              <a:spLocks noChangeArrowheads="1"/>
            </p:cNvSpPr>
            <p:nvPr/>
          </p:nvSpPr>
          <p:spPr bwMode="auto">
            <a:xfrm>
              <a:off x="5343525" y="5187950"/>
              <a:ext cx="2408673" cy="354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  <a:defRPr/>
              </a:pPr>
              <a:r>
                <a:rPr lang="en-US" sz="1000" dirty="0">
                  <a:solidFill>
                    <a:schemeClr val="accent6"/>
                  </a:solidFill>
                  <a:latin typeface="+mn-lt"/>
                </a:rPr>
                <a:t>pulse height (ADC counts)</a:t>
              </a:r>
            </a:p>
          </p:txBody>
        </p:sp>
        <p:sp>
          <p:nvSpPr>
            <p:cNvPr id="58" name="Text Box 9"/>
            <p:cNvSpPr txBox="1">
              <a:spLocks noChangeArrowheads="1"/>
            </p:cNvSpPr>
            <p:nvPr/>
          </p:nvSpPr>
          <p:spPr bwMode="auto">
            <a:xfrm>
              <a:off x="6086475" y="2278063"/>
              <a:ext cx="680942" cy="33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>
                  <a:latin typeface="+mn-lt"/>
                </a:rPr>
                <a:t>2 p.e.</a:t>
              </a:r>
            </a:p>
          </p:txBody>
        </p:sp>
        <p:sp>
          <p:nvSpPr>
            <p:cNvPr id="59" name="Text Box 10"/>
            <p:cNvSpPr txBox="1">
              <a:spLocks noChangeArrowheads="1"/>
            </p:cNvSpPr>
            <p:nvPr/>
          </p:nvSpPr>
          <p:spPr bwMode="auto">
            <a:xfrm>
              <a:off x="6654800" y="3268663"/>
              <a:ext cx="680942" cy="33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>
                  <a:latin typeface="+mn-lt"/>
                </a:rPr>
                <a:t>3 p.e.</a:t>
              </a:r>
            </a:p>
          </p:txBody>
        </p:sp>
        <p:sp>
          <p:nvSpPr>
            <p:cNvPr id="60" name="Text Box 11"/>
            <p:cNvSpPr txBox="1">
              <a:spLocks noChangeArrowheads="1"/>
            </p:cNvSpPr>
            <p:nvPr/>
          </p:nvSpPr>
          <p:spPr bwMode="auto">
            <a:xfrm>
              <a:off x="7188199" y="4106864"/>
              <a:ext cx="680942" cy="33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>
                  <a:latin typeface="+mn-lt"/>
                </a:rPr>
                <a:t>4 p.e.</a:t>
              </a:r>
            </a:p>
          </p:txBody>
        </p:sp>
        <p:sp>
          <p:nvSpPr>
            <p:cNvPr id="61" name="Text Box 12"/>
            <p:cNvSpPr txBox="1">
              <a:spLocks noChangeArrowheads="1"/>
            </p:cNvSpPr>
            <p:nvPr/>
          </p:nvSpPr>
          <p:spPr bwMode="auto">
            <a:xfrm>
              <a:off x="7797800" y="4259263"/>
              <a:ext cx="680942" cy="332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>
                  <a:latin typeface="+mn-lt"/>
                </a:rPr>
                <a:t>5 p.e.</a:t>
              </a:r>
            </a:p>
          </p:txBody>
        </p:sp>
        <p:sp>
          <p:nvSpPr>
            <p:cNvPr id="62" name="Text Box 21"/>
            <p:cNvSpPr txBox="1">
              <a:spLocks noChangeArrowheads="1"/>
            </p:cNvSpPr>
            <p:nvPr/>
          </p:nvSpPr>
          <p:spPr bwMode="auto">
            <a:xfrm>
              <a:off x="6843713" y="1625600"/>
              <a:ext cx="1550986" cy="10186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buNone/>
                <a:defRPr/>
              </a:pPr>
              <a:r>
                <a:rPr lang="en-US" sz="1000" dirty="0">
                  <a:latin typeface="+mn-lt"/>
                </a:rPr>
                <a:t>pulse height signals of</a:t>
              </a:r>
            </a:p>
            <a:p>
              <a:pPr>
                <a:spcBef>
                  <a:spcPct val="0"/>
                </a:spcBef>
                <a:buNone/>
                <a:defRPr/>
              </a:pPr>
              <a:r>
                <a:rPr lang="en-US" sz="1000" dirty="0">
                  <a:latin typeface="+mn-lt"/>
                </a:rPr>
                <a:t>1 Si pad</a:t>
              </a:r>
            </a:p>
            <a:p>
              <a:pPr>
                <a:spcBef>
                  <a:spcPct val="0"/>
                </a:spcBef>
                <a:buNone/>
                <a:defRPr/>
              </a:pPr>
              <a:r>
                <a:rPr lang="en-US" sz="1000" dirty="0">
                  <a:latin typeface="+mn-lt"/>
                </a:rPr>
                <a:t>HV</a:t>
              </a:r>
              <a:r>
                <a:rPr lang="en-US" sz="1000" baseline="-25000" dirty="0">
                  <a:latin typeface="+mn-lt"/>
                </a:rPr>
                <a:t>HPD</a:t>
              </a:r>
              <a:r>
                <a:rPr lang="en-US" sz="1000" dirty="0">
                  <a:latin typeface="+mn-lt"/>
                </a:rPr>
                <a:t> = 26 kV</a:t>
              </a:r>
            </a:p>
          </p:txBody>
        </p:sp>
        <p:sp>
          <p:nvSpPr>
            <p:cNvPr id="64" name="TextBox 63"/>
            <p:cNvSpPr txBox="1"/>
            <p:nvPr/>
          </p:nvSpPr>
          <p:spPr bwMode="auto">
            <a:xfrm rot="16200000">
              <a:off x="4622166" y="3782820"/>
              <a:ext cx="1179193" cy="33216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900" dirty="0">
                  <a:solidFill>
                    <a:schemeClr val="accent6"/>
                  </a:solidFill>
                  <a:latin typeface="+mn-lt"/>
                </a:rPr>
                <a:t>Pedestal cut</a:t>
              </a:r>
              <a:endParaRPr lang="en-GB" sz="900" dirty="0">
                <a:solidFill>
                  <a:schemeClr val="accent6"/>
                </a:solidFill>
                <a:latin typeface="+mn-lt"/>
              </a:endParaRPr>
            </a:p>
          </p:txBody>
        </p:sp>
      </p:grpSp>
      <p:sp>
        <p:nvSpPr>
          <p:cNvPr id="5" name="Rectangle 4"/>
          <p:cNvSpPr/>
          <p:nvPr/>
        </p:nvSpPr>
        <p:spPr>
          <a:xfrm>
            <a:off x="3097312" y="3618837"/>
            <a:ext cx="2364750" cy="3792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defRPr/>
            </a:pPr>
            <a:r>
              <a:rPr lang="en-GB" dirty="0">
                <a:latin typeface="+mn-lt"/>
                <a:sym typeface="Wingdings" panose="05000000000000000000" pitchFamily="2" charset="2"/>
              </a:rPr>
              <a:t> low </a:t>
            </a:r>
            <a:r>
              <a:rPr lang="en-GB" dirty="0">
                <a:latin typeface="+mn-lt"/>
              </a:rPr>
              <a:t>gain fluctuations;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46F14E-2695-4DEE-AF95-16116FC7C4D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97367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24"/>
    </mc:Choice>
    <mc:Fallback xmlns="">
      <p:transition spd="slow" advTm="1024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10"/>
          <p:cNvSpPr txBox="1">
            <a:spLocks noChangeArrowheads="1"/>
          </p:cNvSpPr>
          <p:nvPr/>
        </p:nvSpPr>
        <p:spPr bwMode="auto">
          <a:xfrm>
            <a:off x="179388" y="3644900"/>
            <a:ext cx="4267200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11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>
                <a:latin typeface="Calibri" pitchFamily="34" charset="0"/>
              </a:rPr>
              <a:t>Cross-focused electron optics</a:t>
            </a:r>
          </a:p>
          <a:p>
            <a:pPr algn="l">
              <a:lnSpc>
                <a:spcPct val="11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>
                <a:latin typeface="Calibri" pitchFamily="34" charset="0"/>
              </a:rPr>
              <a:t>pixel array sensor bump-bonded to binary electronic chip, developed at CERN</a:t>
            </a:r>
          </a:p>
          <a:p>
            <a:pPr algn="l">
              <a:lnSpc>
                <a:spcPct val="11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>
                <a:latin typeface="Calibri" pitchFamily="34" charset="0"/>
              </a:rPr>
              <a:t>8192 pixels of 50 × 400 </a:t>
            </a:r>
            <a:r>
              <a:rPr lang="en-GB" altLang="fr-FR">
                <a:latin typeface="Symbol" pitchFamily="18" charset="2"/>
              </a:rPr>
              <a:t>m</a:t>
            </a:r>
            <a:r>
              <a:rPr lang="en-GB" altLang="fr-FR">
                <a:latin typeface="Calibri" pitchFamily="34" charset="0"/>
              </a:rPr>
              <a:t>m.</a:t>
            </a:r>
          </a:p>
          <a:p>
            <a:pPr algn="l">
              <a:lnSpc>
                <a:spcPct val="11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>
                <a:latin typeface="Calibri" pitchFamily="34" charset="0"/>
              </a:rPr>
              <a:t>specially developed high T° bump-bonding;</a:t>
            </a:r>
          </a:p>
          <a:p>
            <a:pPr algn="l">
              <a:lnSpc>
                <a:spcPct val="11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>
                <a:latin typeface="Calibri" pitchFamily="34" charset="0"/>
              </a:rPr>
              <a:t>Flip-chip assembly, tube encapsulation (multi-alkali PC) performed in industry (VTT, Photonis/DEP)</a:t>
            </a:r>
          </a:p>
        </p:txBody>
      </p:sp>
      <p:sp>
        <p:nvSpPr>
          <p:cNvPr id="31748" name="Text Box 9"/>
          <p:cNvSpPr txBox="1">
            <a:spLocks noChangeArrowheads="1"/>
          </p:cNvSpPr>
          <p:nvPr/>
        </p:nvSpPr>
        <p:spPr bwMode="auto">
          <a:xfrm>
            <a:off x="1011238" y="228600"/>
            <a:ext cx="7016750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Pixel-HPD’s for </a:t>
            </a:r>
            <a:r>
              <a:rPr lang="en-US" altLang="fr-FR" sz="2400" b="1" dirty="0" err="1">
                <a:latin typeface="Calibri" pitchFamily="34" charset="0"/>
              </a:rPr>
              <a:t>LHCb</a:t>
            </a:r>
            <a:r>
              <a:rPr lang="en-US" altLang="fr-FR" sz="2400" b="1" dirty="0">
                <a:latin typeface="Calibri" pitchFamily="34" charset="0"/>
              </a:rPr>
              <a:t> RICH detectors</a:t>
            </a:r>
          </a:p>
        </p:txBody>
      </p:sp>
      <p:sp>
        <p:nvSpPr>
          <p:cNvPr id="31749" name="Line 14"/>
          <p:cNvSpPr>
            <a:spLocks noChangeShapeType="1"/>
          </p:cNvSpPr>
          <p:nvPr/>
        </p:nvSpPr>
        <p:spPr bwMode="auto">
          <a:xfrm>
            <a:off x="7000875" y="1500188"/>
            <a:ext cx="1903413" cy="952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triangle" w="sm" len="med"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1750" name="Rectangle 15"/>
          <p:cNvSpPr>
            <a:spLocks noChangeArrowheads="1"/>
          </p:cNvSpPr>
          <p:nvPr/>
        </p:nvSpPr>
        <p:spPr bwMode="auto">
          <a:xfrm>
            <a:off x="7608888" y="1204913"/>
            <a:ext cx="533400" cy="1952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hlink"/>
              </a:buClr>
              <a:buSzPct val="70000"/>
            </a:pPr>
            <a:r>
              <a:rPr lang="en-GB" altLang="fr-FR" sz="1200">
                <a:solidFill>
                  <a:schemeClr val="tx1"/>
                </a:solidFill>
              </a:rPr>
              <a:t>50mm</a:t>
            </a:r>
          </a:p>
        </p:txBody>
      </p:sp>
      <p:sp>
        <p:nvSpPr>
          <p:cNvPr id="31751" name="Rectangle 16"/>
          <p:cNvSpPr>
            <a:spLocks noChangeArrowheads="1"/>
          </p:cNvSpPr>
          <p:nvPr/>
        </p:nvSpPr>
        <p:spPr bwMode="auto">
          <a:xfrm>
            <a:off x="7235825" y="3716338"/>
            <a:ext cx="15600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400" dirty="0">
                <a:solidFill>
                  <a:schemeClr val="tx1"/>
                </a:solidFill>
                <a:cs typeface="Times New Roman" pitchFamily="18" charset="0"/>
              </a:rPr>
              <a:t>Pixel-HPD anode</a:t>
            </a:r>
            <a:endParaRPr lang="en-US" altLang="fr-FR" sz="1400" dirty="0">
              <a:solidFill>
                <a:schemeClr val="tx1"/>
              </a:solidFill>
            </a:endParaRPr>
          </a:p>
        </p:txBody>
      </p:sp>
      <p:grpSp>
        <p:nvGrpSpPr>
          <p:cNvPr id="31752" name="Group 23"/>
          <p:cNvGrpSpPr>
            <a:grpSpLocks/>
          </p:cNvGrpSpPr>
          <p:nvPr/>
        </p:nvGrpSpPr>
        <p:grpSpPr bwMode="auto">
          <a:xfrm>
            <a:off x="3643313" y="1357313"/>
            <a:ext cx="3103562" cy="2301875"/>
            <a:chOff x="3072" y="816"/>
            <a:chExt cx="2270" cy="1684"/>
          </a:xfrm>
        </p:grpSpPr>
        <p:pic>
          <p:nvPicPr>
            <p:cNvPr id="31763" name="Picture 21" descr="G:\Workspaces\d\div_ppe\TA2\LHCb\Gys\Private\Academic lectures\Pixel-HPD\Schemep_cro_l.JP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72" y="816"/>
              <a:ext cx="2270" cy="16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64" name="Rectangle 22"/>
            <p:cNvSpPr>
              <a:spLocks noChangeArrowheads="1"/>
            </p:cNvSpPr>
            <p:nvPr/>
          </p:nvSpPr>
          <p:spPr bwMode="auto">
            <a:xfrm>
              <a:off x="4127" y="2218"/>
              <a:ext cx="177" cy="2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</p:grpSp>
      <p:sp>
        <p:nvSpPr>
          <p:cNvPr id="31753" name="Line 18"/>
          <p:cNvSpPr>
            <a:spLocks noChangeShapeType="1"/>
          </p:cNvSpPr>
          <p:nvPr/>
        </p:nvSpPr>
        <p:spPr bwMode="auto">
          <a:xfrm>
            <a:off x="3635375" y="1639888"/>
            <a:ext cx="0" cy="14747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triangle" w="sm" len="med"/>
            <a:tailEnd type="triangle" w="sm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31754" name="Rectangle 19"/>
          <p:cNvSpPr>
            <a:spLocks noChangeArrowheads="1"/>
          </p:cNvSpPr>
          <p:nvPr/>
        </p:nvSpPr>
        <p:spPr bwMode="auto">
          <a:xfrm rot="-5400000">
            <a:off x="3549651" y="1933575"/>
            <a:ext cx="685800" cy="3651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>
                <a:schemeClr val="hlink"/>
              </a:buClr>
              <a:buSzPct val="70000"/>
            </a:pPr>
            <a:r>
              <a:rPr lang="en-GB" altLang="fr-FR" sz="1200">
                <a:solidFill>
                  <a:schemeClr val="tx1"/>
                </a:solidFill>
              </a:rPr>
              <a:t>72mm </a:t>
            </a:r>
            <a:r>
              <a:rPr lang="en-GB" altLang="fr-FR" sz="1200">
                <a:solidFill>
                  <a:schemeClr val="tx1"/>
                </a:solidFill>
                <a:sym typeface="Symbol" pitchFamily="18" charset="2"/>
              </a:rPr>
              <a:t> active</a:t>
            </a:r>
            <a:endParaRPr lang="en-GB" altLang="fr-FR" sz="1200">
              <a:solidFill>
                <a:schemeClr val="tx1"/>
              </a:solidFill>
            </a:endParaRPr>
          </a:p>
        </p:txBody>
      </p:sp>
      <p:pic>
        <p:nvPicPr>
          <p:cNvPr id="31755" name="Picture 6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357313"/>
            <a:ext cx="3340100" cy="207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6" name="Picture 13" descr="G:\Workspaces\d\div_ppe\TA2\LHCb\Gys\Private\Academic lectures\Pixel-HPD\Anode_noruler_cropped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00875" y="1592263"/>
            <a:ext cx="1928813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7" name="Oval 19"/>
          <p:cNvSpPr>
            <a:spLocks noChangeArrowheads="1"/>
          </p:cNvSpPr>
          <p:nvPr/>
        </p:nvSpPr>
        <p:spPr bwMode="auto">
          <a:xfrm>
            <a:off x="5908675" y="1785938"/>
            <a:ext cx="428625" cy="1214437"/>
          </a:xfrm>
          <a:prstGeom prst="ellipse">
            <a:avLst/>
          </a:prstGeom>
          <a:solidFill>
            <a:schemeClr val="bg2">
              <a:alpha val="2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31758" name="Arc 20"/>
          <p:cNvSpPr>
            <a:spLocks noChangeArrowheads="1"/>
          </p:cNvSpPr>
          <p:nvPr/>
        </p:nvSpPr>
        <p:spPr bwMode="auto">
          <a:xfrm rot="-1433055">
            <a:off x="5464175" y="2276475"/>
            <a:ext cx="1944688" cy="1439863"/>
          </a:xfrm>
          <a:custGeom>
            <a:avLst/>
            <a:gdLst>
              <a:gd name="T0" fmla="*/ 9747092 w 1271590"/>
              <a:gd name="T1" fmla="*/ 138313 h 914400"/>
              <a:gd name="T2" fmla="*/ 8134549 w 1271590"/>
              <a:gd name="T3" fmla="*/ 6969732 h 914400"/>
              <a:gd name="T4" fmla="*/ 16269098 w 1271590"/>
              <a:gd name="T5" fmla="*/ 6969732 h 914400"/>
              <a:gd name="T6" fmla="*/ 11796480 60000 65536"/>
              <a:gd name="T7" fmla="*/ 11796480 60000 65536"/>
              <a:gd name="T8" fmla="*/ 5898240 60000 65536"/>
              <a:gd name="T9" fmla="*/ 761831 w 1271590"/>
              <a:gd name="T10" fmla="*/ 9073 h 914400"/>
              <a:gd name="T11" fmla="*/ 1271590 w 1271590"/>
              <a:gd name="T12" fmla="*/ 457200 h 9144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271590" h="914400" stroke="0">
                <a:moveTo>
                  <a:pt x="761831" y="9073"/>
                </a:moveTo>
                <a:lnTo>
                  <a:pt x="761830" y="9073"/>
                </a:lnTo>
                <a:cubicBezTo>
                  <a:pt x="1058381" y="52202"/>
                  <a:pt x="1271590" y="239632"/>
                  <a:pt x="1271590" y="457200"/>
                </a:cubicBezTo>
                <a:cubicBezTo>
                  <a:pt x="1271590" y="457200"/>
                  <a:pt x="1271589" y="457200"/>
                  <a:pt x="1271589" y="457200"/>
                </a:cubicBezTo>
                <a:lnTo>
                  <a:pt x="635795" y="457200"/>
                </a:lnTo>
                <a:close/>
              </a:path>
              <a:path w="1271590" h="914400" fill="none">
                <a:moveTo>
                  <a:pt x="761831" y="9073"/>
                </a:moveTo>
                <a:lnTo>
                  <a:pt x="761830" y="9073"/>
                </a:lnTo>
                <a:cubicBezTo>
                  <a:pt x="1058381" y="52202"/>
                  <a:pt x="1271590" y="239632"/>
                  <a:pt x="1271590" y="457200"/>
                </a:cubicBezTo>
                <a:cubicBezTo>
                  <a:pt x="1271590" y="457200"/>
                  <a:pt x="1271589" y="457200"/>
                  <a:pt x="1271589" y="457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31759" name="Picture 4" descr="Logo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4437063"/>
            <a:ext cx="2743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60" name="Text Box 22"/>
          <p:cNvSpPr txBox="1">
            <a:spLocks noChangeArrowheads="1"/>
          </p:cNvSpPr>
          <p:nvPr/>
        </p:nvSpPr>
        <p:spPr bwMode="auto">
          <a:xfrm>
            <a:off x="5703888" y="5824538"/>
            <a:ext cx="2900362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de-DE" altLang="fr-FR" dirty="0">
                <a:solidFill>
                  <a:srgbClr val="0000FF"/>
                </a:solidFill>
                <a:latin typeface="Calibri" pitchFamily="34" charset="0"/>
              </a:rPr>
              <a:t>During commissioning: illumination of 144 tubes by beamer. In total : 484 tubes.</a:t>
            </a:r>
          </a:p>
        </p:txBody>
      </p:sp>
      <p:sp>
        <p:nvSpPr>
          <p:cNvPr id="31761" name="Freeform 23"/>
          <p:cNvSpPr>
            <a:spLocks/>
          </p:cNvSpPr>
          <p:nvPr/>
        </p:nvSpPr>
        <p:spPr bwMode="auto">
          <a:xfrm>
            <a:off x="4284663" y="1989138"/>
            <a:ext cx="1725612" cy="544512"/>
          </a:xfrm>
          <a:custGeom>
            <a:avLst/>
            <a:gdLst>
              <a:gd name="T0" fmla="*/ 0 w 1087"/>
              <a:gd name="T1" fmla="*/ 0 h 343"/>
              <a:gd name="T2" fmla="*/ 2147483647 w 1087"/>
              <a:gd name="T3" fmla="*/ 2147483647 h 343"/>
              <a:gd name="T4" fmla="*/ 2147483647 w 1087"/>
              <a:gd name="T5" fmla="*/ 2147483647 h 343"/>
              <a:gd name="T6" fmla="*/ 0 60000 65536"/>
              <a:gd name="T7" fmla="*/ 0 60000 65536"/>
              <a:gd name="T8" fmla="*/ 0 60000 65536"/>
              <a:gd name="T9" fmla="*/ 0 w 1087"/>
              <a:gd name="T10" fmla="*/ 0 h 343"/>
              <a:gd name="T11" fmla="*/ 1087 w 1087"/>
              <a:gd name="T12" fmla="*/ 343 h 34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7" h="343">
                <a:moveTo>
                  <a:pt x="0" y="0"/>
                </a:moveTo>
                <a:lnTo>
                  <a:pt x="709" y="295"/>
                </a:lnTo>
                <a:lnTo>
                  <a:pt x="1087" y="343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 type="triangle" w="sm" len="lg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762" name="Rectangle 25"/>
          <p:cNvSpPr>
            <a:spLocks noChangeArrowheads="1"/>
          </p:cNvSpPr>
          <p:nvPr/>
        </p:nvSpPr>
        <p:spPr bwMode="auto">
          <a:xfrm>
            <a:off x="3779838" y="3716338"/>
            <a:ext cx="2879725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buNone/>
            </a:pPr>
            <a:r>
              <a:rPr lang="de-DE" altLang="fr-FR" sz="1200">
                <a:solidFill>
                  <a:schemeClr val="tx1"/>
                </a:solidFill>
                <a:latin typeface="Calibri" pitchFamily="34" charset="0"/>
              </a:rPr>
              <a:t>T. Gys, NIM A 567 (2006) 176-179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FA76B-0E94-42BF-9241-57FEE744DEA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5940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463"/>
    </mc:Choice>
    <mc:Fallback xmlns="">
      <p:transition spd="slow" advTm="21463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7" name="Text Box 76"/>
          <p:cNvSpPr txBox="1">
            <a:spLocks noChangeArrowheads="1"/>
          </p:cNvSpPr>
          <p:nvPr/>
        </p:nvSpPr>
        <p:spPr bwMode="auto">
          <a:xfrm>
            <a:off x="152400" y="990600"/>
            <a:ext cx="4347592" cy="5666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sz="1800" b="1" dirty="0">
                <a:solidFill>
                  <a:srgbClr val="C00000"/>
                </a:solidFill>
                <a:latin typeface="+mn-lt"/>
              </a:rPr>
              <a:t>(Si) – Photodiodes (PIN diode)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P(I)N type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p layer very thin 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(&lt;1 </a:t>
            </a:r>
            <a:r>
              <a:rPr lang="en-US" dirty="0">
                <a:solidFill>
                  <a:schemeClr val="tx2"/>
                </a:solidFill>
                <a:latin typeface="Symbol" pitchFamily="18" charset="2"/>
              </a:rPr>
              <a:t>m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m), as visible light is rapidly absorbed by silicon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High QE (80% @ </a:t>
            </a:r>
            <a:r>
              <a:rPr lang="en-US" dirty="0">
                <a:solidFill>
                  <a:schemeClr val="tx2"/>
                </a:solidFill>
                <a:latin typeface="Symbol" pitchFamily="18" charset="2"/>
                <a:sym typeface="Symbol" pitchFamily="18" charset="2"/>
              </a:rPr>
              <a:t>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  700nm)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US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Gain = 1</a:t>
            </a: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 typeface="Wingdings" pitchFamily="2" charset="2"/>
              <a:buNone/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Avalanche photodiode (APD)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High reverse bias voltage: typ. few 100 V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Special doping profile 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 high internal field (&gt;10</a:t>
            </a:r>
            <a:r>
              <a:rPr lang="en-GB" baseline="30000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5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 V/cm) 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 </a:t>
            </a:r>
            <a:r>
              <a:rPr lang="en-GB" u="sng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e and h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Wingdings" pitchFamily="2" charset="2"/>
              </a:rPr>
              <a:t> </a:t>
            </a:r>
            <a:r>
              <a:rPr lang="en-GB" dirty="0">
                <a:solidFill>
                  <a:schemeClr val="tx2"/>
                </a:solidFill>
                <a:latin typeface="Calibri" pitchFamily="34" charset="0"/>
                <a:sym typeface="Symbol" pitchFamily="18" charset="2"/>
              </a:rPr>
              <a:t>avalanche multiplication</a:t>
            </a:r>
            <a:endParaRPr lang="en-GB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Avalanche must stop due to statistical fluctuations.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Gain: typ. O(100)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Rel. high gain fluctuations (excess noise from the avalanche). CMS ECAL APD: ENF = 2 @G=50.</a:t>
            </a:r>
          </a:p>
          <a:p>
            <a:pPr algn="l">
              <a:spcBef>
                <a:spcPts val="300"/>
              </a:spcBef>
              <a:spcAft>
                <a:spcPts val="600"/>
              </a:spcAft>
              <a:buClr>
                <a:srgbClr val="990000"/>
              </a:buClr>
              <a:buSzPct val="70000"/>
              <a:buFont typeface="Wingdings" pitchFamily="2" charset="2"/>
              <a:buChar char=""/>
            </a:pPr>
            <a:r>
              <a:rPr lang="en-GB" dirty="0">
                <a:solidFill>
                  <a:schemeClr val="tx2"/>
                </a:solidFill>
                <a:latin typeface="Calibri" pitchFamily="34" charset="0"/>
              </a:rPr>
              <a:t>Very high sensitivity on temp. and bias voltage </a:t>
            </a:r>
            <a:r>
              <a:rPr lang="en-GB" dirty="0">
                <a:solidFill>
                  <a:schemeClr val="tx2"/>
                </a:solidFill>
                <a:latin typeface="Symbol" pitchFamily="18" charset="2"/>
              </a:rPr>
              <a:t>D</a:t>
            </a:r>
            <a:r>
              <a:rPr lang="en-GB" dirty="0">
                <a:solidFill>
                  <a:schemeClr val="tx2"/>
                </a:solidFill>
                <a:latin typeface="+mn-lt"/>
              </a:rPr>
              <a:t>G = 3.1%/V  and  -2.4 %/K </a:t>
            </a:r>
          </a:p>
        </p:txBody>
      </p:sp>
      <p:sp>
        <p:nvSpPr>
          <p:cNvPr id="26628" name="Text Box 74"/>
          <p:cNvSpPr txBox="1">
            <a:spLocks noChangeArrowheads="1"/>
          </p:cNvSpPr>
          <p:nvPr/>
        </p:nvSpPr>
        <p:spPr bwMode="auto">
          <a:xfrm>
            <a:off x="971600" y="332656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sz="1800" b="1" dirty="0">
                <a:solidFill>
                  <a:schemeClr val="accent6"/>
                </a:solidFill>
                <a:latin typeface="Calibri" pitchFamily="34" charset="0"/>
              </a:rPr>
              <a:t>Solid-state photon detectors</a:t>
            </a:r>
          </a:p>
        </p:txBody>
      </p:sp>
      <p:pic>
        <p:nvPicPr>
          <p:cNvPr id="26641" name="Picture 45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1731640"/>
            <a:ext cx="1430338" cy="1243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116"/>
          <p:cNvGrpSpPr>
            <a:grpSpLocks/>
          </p:cNvGrpSpPr>
          <p:nvPr/>
        </p:nvGrpSpPr>
        <p:grpSpPr bwMode="auto">
          <a:xfrm>
            <a:off x="4876800" y="893440"/>
            <a:ext cx="2519363" cy="1905000"/>
            <a:chOff x="3072" y="720"/>
            <a:chExt cx="1587" cy="1200"/>
          </a:xfrm>
        </p:grpSpPr>
        <p:sp>
          <p:nvSpPr>
            <p:cNvPr id="26645" name="Rectangle 2"/>
            <p:cNvSpPr>
              <a:spLocks noChangeArrowheads="1"/>
            </p:cNvSpPr>
            <p:nvPr/>
          </p:nvSpPr>
          <p:spPr bwMode="auto">
            <a:xfrm rot="-5400000">
              <a:off x="3464" y="1303"/>
              <a:ext cx="674" cy="559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46" name="Rectangle 9"/>
            <p:cNvSpPr>
              <a:spLocks noChangeArrowheads="1"/>
            </p:cNvSpPr>
            <p:nvPr/>
          </p:nvSpPr>
          <p:spPr bwMode="auto">
            <a:xfrm rot="-5400000">
              <a:off x="3114" y="1513"/>
              <a:ext cx="673" cy="141"/>
            </a:xfrm>
            <a:prstGeom prst="rect">
              <a:avLst/>
            </a:prstGeom>
            <a:solidFill>
              <a:srgbClr val="00CA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47" name="Rectangle 10"/>
            <p:cNvSpPr>
              <a:spLocks noChangeArrowheads="1"/>
            </p:cNvSpPr>
            <p:nvPr/>
          </p:nvSpPr>
          <p:spPr bwMode="auto">
            <a:xfrm rot="-5400000">
              <a:off x="3781" y="1547"/>
              <a:ext cx="672" cy="74"/>
            </a:xfrm>
            <a:prstGeom prst="rect">
              <a:avLst/>
            </a:prstGeom>
            <a:solidFill>
              <a:srgbClr val="33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48" name="Freeform 13"/>
            <p:cNvSpPr>
              <a:spLocks/>
            </p:cNvSpPr>
            <p:nvPr/>
          </p:nvSpPr>
          <p:spPr bwMode="auto">
            <a:xfrm rot="-6000000">
              <a:off x="3340" y="1510"/>
              <a:ext cx="139" cy="486"/>
            </a:xfrm>
            <a:custGeom>
              <a:avLst/>
              <a:gdLst>
                <a:gd name="T0" fmla="*/ 0 w 104"/>
                <a:gd name="T1" fmla="*/ 0 h 384"/>
                <a:gd name="T2" fmla="*/ 409 w 104"/>
                <a:gd name="T3" fmla="*/ 156 h 384"/>
                <a:gd name="T4" fmla="*/ 0 w 104"/>
                <a:gd name="T5" fmla="*/ 313 h 384"/>
                <a:gd name="T6" fmla="*/ 409 w 104"/>
                <a:gd name="T7" fmla="*/ 466 h 384"/>
                <a:gd name="T8" fmla="*/ 0 w 104"/>
                <a:gd name="T9" fmla="*/ 625 h 384"/>
                <a:gd name="T10" fmla="*/ 409 w 104"/>
                <a:gd name="T11" fmla="*/ 780 h 384"/>
                <a:gd name="T12" fmla="*/ 0 w 104"/>
                <a:gd name="T13" fmla="*/ 937 h 384"/>
                <a:gd name="T14" fmla="*/ 409 w 104"/>
                <a:gd name="T15" fmla="*/ 1091 h 384"/>
                <a:gd name="T16" fmla="*/ 206 w 104"/>
                <a:gd name="T17" fmla="*/ 1247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4"/>
                <a:gd name="T28" fmla="*/ 0 h 384"/>
                <a:gd name="T29" fmla="*/ 104 w 104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" h="38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8" y="320"/>
                    <a:pt x="96" y="336"/>
                  </a:cubicBezTo>
                  <a:cubicBezTo>
                    <a:pt x="104" y="352"/>
                    <a:pt x="56" y="376"/>
                    <a:pt x="48" y="384"/>
                  </a:cubicBezTo>
                </a:path>
              </a:pathLst>
            </a:custGeom>
            <a:noFill/>
            <a:ln w="28575">
              <a:solidFill>
                <a:srgbClr val="FF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49" name="Oval 25"/>
            <p:cNvSpPr>
              <a:spLocks noChangeArrowheads="1"/>
            </p:cNvSpPr>
            <p:nvPr/>
          </p:nvSpPr>
          <p:spPr bwMode="auto">
            <a:xfrm rot="16200000">
              <a:off x="3766" y="1628"/>
              <a:ext cx="72" cy="61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50" name="Oval 26"/>
            <p:cNvSpPr>
              <a:spLocks noChangeArrowheads="1"/>
            </p:cNvSpPr>
            <p:nvPr/>
          </p:nvSpPr>
          <p:spPr bwMode="auto">
            <a:xfrm rot="16200000">
              <a:off x="3600" y="1629"/>
              <a:ext cx="72" cy="6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51" name="Line 27"/>
            <p:cNvSpPr>
              <a:spLocks noChangeShapeType="1"/>
            </p:cNvSpPr>
            <p:nvPr/>
          </p:nvSpPr>
          <p:spPr bwMode="auto">
            <a:xfrm rot="16200000" flipV="1">
              <a:off x="3552" y="1604"/>
              <a:ext cx="0" cy="102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52" name="Line 28"/>
            <p:cNvSpPr>
              <a:spLocks noChangeShapeType="1"/>
            </p:cNvSpPr>
            <p:nvPr/>
          </p:nvSpPr>
          <p:spPr bwMode="auto">
            <a:xfrm rot="-5400000">
              <a:off x="3907" y="1585"/>
              <a:ext cx="0" cy="156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53" name="Text Box 24"/>
            <p:cNvSpPr txBox="1">
              <a:spLocks noChangeArrowheads="1"/>
            </p:cNvSpPr>
            <p:nvPr/>
          </p:nvSpPr>
          <p:spPr bwMode="auto">
            <a:xfrm>
              <a:off x="3600" y="1392"/>
              <a:ext cx="289" cy="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dirty="0">
                  <a:solidFill>
                    <a:srgbClr val="0000FF"/>
                  </a:solidFill>
                </a:rPr>
                <a:t>h    e</a:t>
              </a:r>
            </a:p>
          </p:txBody>
        </p:sp>
        <p:sp>
          <p:nvSpPr>
            <p:cNvPr id="26654" name="Text Box 78"/>
            <p:cNvSpPr txBox="1">
              <a:spLocks noChangeArrowheads="1"/>
            </p:cNvSpPr>
            <p:nvPr/>
          </p:nvSpPr>
          <p:spPr bwMode="auto">
            <a:xfrm>
              <a:off x="3408" y="1104"/>
              <a:ext cx="816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 algn="l"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>
                  <a:solidFill>
                    <a:srgbClr val="0000FF"/>
                  </a:solidFill>
                </a:rPr>
                <a:t>p</a:t>
              </a:r>
              <a:r>
                <a:rPr lang="en-US" baseline="30000">
                  <a:solidFill>
                    <a:srgbClr val="0000FF"/>
                  </a:solidFill>
                </a:rPr>
                <a:t>+    </a:t>
              </a:r>
              <a:r>
                <a:rPr lang="en-US">
                  <a:solidFill>
                    <a:srgbClr val="0000FF"/>
                  </a:solidFill>
                </a:rPr>
                <a:t> i(n)      n</a:t>
              </a:r>
              <a:r>
                <a:rPr lang="en-US" baseline="30000">
                  <a:solidFill>
                    <a:srgbClr val="0000FF"/>
                  </a:solidFill>
                </a:rPr>
                <a:t>+</a:t>
              </a:r>
            </a:p>
          </p:txBody>
        </p:sp>
        <p:sp>
          <p:nvSpPr>
            <p:cNvPr id="26655" name="Text Box 80"/>
            <p:cNvSpPr txBox="1">
              <a:spLocks noChangeArrowheads="1"/>
            </p:cNvSpPr>
            <p:nvPr/>
          </p:nvSpPr>
          <p:spPr bwMode="auto">
            <a:xfrm>
              <a:off x="3072" y="1776"/>
              <a:ext cx="53" cy="1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charset="0"/>
                </a:defRPr>
              </a:lvl9pPr>
            </a:lstStyle>
            <a:p>
              <a:pPr>
                <a:lnSpc>
                  <a:spcPct val="90000"/>
                </a:lnSpc>
                <a:spcBef>
                  <a:spcPct val="30000"/>
                </a:spcBef>
                <a:buClr>
                  <a:schemeClr val="hlink"/>
                </a:buClr>
                <a:buSzPct val="70000"/>
                <a:buFont typeface="Wingdings" pitchFamily="2" charset="2"/>
                <a:buNone/>
              </a:pPr>
              <a:r>
                <a:rPr lang="en-US" b="1">
                  <a:solidFill>
                    <a:srgbClr val="0000FF"/>
                  </a:solidFill>
                  <a:latin typeface="Symbol" pitchFamily="18" charset="2"/>
                </a:rPr>
                <a:t>g</a:t>
              </a:r>
            </a:p>
          </p:txBody>
        </p:sp>
        <p:sp>
          <p:nvSpPr>
            <p:cNvPr id="26656" name="Line 98"/>
            <p:cNvSpPr>
              <a:spLocks noChangeShapeType="1"/>
            </p:cNvSpPr>
            <p:nvPr/>
          </p:nvSpPr>
          <p:spPr bwMode="auto">
            <a:xfrm flipV="1">
              <a:off x="4032" y="912"/>
              <a:ext cx="627" cy="1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57" name="Line 99"/>
            <p:cNvSpPr>
              <a:spLocks noChangeShapeType="1"/>
            </p:cNvSpPr>
            <p:nvPr/>
          </p:nvSpPr>
          <p:spPr bwMode="auto">
            <a:xfrm>
              <a:off x="4128" y="1632"/>
              <a:ext cx="528" cy="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58" name="Line 100"/>
            <p:cNvSpPr>
              <a:spLocks noChangeShapeType="1"/>
            </p:cNvSpPr>
            <p:nvPr/>
          </p:nvSpPr>
          <p:spPr bwMode="auto">
            <a:xfrm flipV="1">
              <a:off x="4656" y="912"/>
              <a:ext cx="0" cy="720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  <p:sp>
          <p:nvSpPr>
            <p:cNvPr id="26659" name="Line 104"/>
            <p:cNvSpPr>
              <a:spLocks noChangeShapeType="1"/>
            </p:cNvSpPr>
            <p:nvPr/>
          </p:nvSpPr>
          <p:spPr bwMode="auto">
            <a:xfrm>
              <a:off x="4032" y="720"/>
              <a:ext cx="0" cy="38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660" name="Line 105"/>
            <p:cNvSpPr>
              <a:spLocks noChangeShapeType="1"/>
            </p:cNvSpPr>
            <p:nvPr/>
          </p:nvSpPr>
          <p:spPr bwMode="auto">
            <a:xfrm>
              <a:off x="3936" y="816"/>
              <a:ext cx="0" cy="1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661" name="Line 106"/>
            <p:cNvSpPr>
              <a:spLocks noChangeShapeType="1"/>
            </p:cNvSpPr>
            <p:nvPr/>
          </p:nvSpPr>
          <p:spPr bwMode="auto">
            <a:xfrm flipH="1">
              <a:off x="3120" y="912"/>
              <a:ext cx="81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662" name="Line 107"/>
            <p:cNvSpPr>
              <a:spLocks noChangeShapeType="1"/>
            </p:cNvSpPr>
            <p:nvPr/>
          </p:nvSpPr>
          <p:spPr bwMode="auto">
            <a:xfrm>
              <a:off x="3120" y="912"/>
              <a:ext cx="0" cy="576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663" name="Line 108"/>
            <p:cNvSpPr>
              <a:spLocks noChangeShapeType="1"/>
            </p:cNvSpPr>
            <p:nvPr/>
          </p:nvSpPr>
          <p:spPr bwMode="auto">
            <a:xfrm>
              <a:off x="3120" y="1488"/>
              <a:ext cx="2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26664" name="Oval 101"/>
            <p:cNvSpPr>
              <a:spLocks noChangeArrowheads="1"/>
            </p:cNvSpPr>
            <p:nvPr/>
          </p:nvSpPr>
          <p:spPr bwMode="auto">
            <a:xfrm>
              <a:off x="3408" y="816"/>
              <a:ext cx="232" cy="232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lIns="92075" tIns="46038" rIns="92075" bIns="46038" anchor="ctr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</a:pPr>
              <a:endParaRPr lang="de-DE" sz="1800">
                <a:solidFill>
                  <a:srgbClr val="0000FF"/>
                </a:solidFill>
              </a:endParaRPr>
            </a:p>
          </p:txBody>
        </p:sp>
        <p:sp>
          <p:nvSpPr>
            <p:cNvPr id="26665" name="Line 102"/>
            <p:cNvSpPr>
              <a:spLocks noChangeShapeType="1"/>
            </p:cNvSpPr>
            <p:nvPr/>
          </p:nvSpPr>
          <p:spPr bwMode="auto">
            <a:xfrm flipV="1">
              <a:off x="3360" y="816"/>
              <a:ext cx="347" cy="223"/>
            </a:xfrm>
            <a:prstGeom prst="line">
              <a:avLst/>
            </a:prstGeom>
            <a:noFill/>
            <a:ln w="9525">
              <a:solidFill>
                <a:schemeClr val="tx2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92075" tIns="46038" rIns="92075" bIns="46038">
              <a:spAutoFit/>
            </a:bodyPr>
            <a:lstStyle/>
            <a:p>
              <a:endParaRPr lang="en-GB"/>
            </a:p>
          </p:txBody>
        </p:sp>
      </p:grpSp>
      <p:pic>
        <p:nvPicPr>
          <p:cNvPr id="44" name="Picture 3" descr="Graphic5APD schematic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4392613" y="3100487"/>
            <a:ext cx="4743450" cy="2344737"/>
          </a:xfrm>
          <a:prstGeom prst="rect">
            <a:avLst/>
          </a:prstGeom>
        </p:spPr>
      </p:pic>
      <p:pic>
        <p:nvPicPr>
          <p:cNvPr id="27650" name="Picture 2" descr="http://ars.els-cdn.com/content/image/1-s2.0-S0168900211019553-gr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4449" y="5541152"/>
            <a:ext cx="1420788" cy="98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4979966" y="5541152"/>
            <a:ext cx="1403372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1100" dirty="0"/>
              <a:t>Hamamatsu S8148.</a:t>
            </a:r>
          </a:p>
          <a:p>
            <a:pPr>
              <a:buNone/>
            </a:pPr>
            <a:r>
              <a:rPr lang="en-GB" sz="1100" dirty="0"/>
              <a:t>(140.000 pieces used in CMS barrel ECAL).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5BB755-245B-4EC6-ACF7-D634B2B648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7882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5774"/>
    </mc:Choice>
    <mc:Fallback xmlns="">
      <p:transition spd="slow" advTm="135774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74"/>
          <p:cNvSpPr txBox="1">
            <a:spLocks noChangeArrowheads="1"/>
          </p:cNvSpPr>
          <p:nvPr/>
        </p:nvSpPr>
        <p:spPr bwMode="auto">
          <a:xfrm>
            <a:off x="1011238" y="228600"/>
            <a:ext cx="7418387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000" b="1" dirty="0">
                <a:latin typeface="Calibri" pitchFamily="34" charset="0"/>
              </a:rPr>
              <a:t>Solid-state … Geiger mode Avalanche Photodiode (G-APD)</a:t>
            </a:r>
          </a:p>
        </p:txBody>
      </p:sp>
      <p:sp>
        <p:nvSpPr>
          <p:cNvPr id="28676" name="TextBox 5"/>
          <p:cNvSpPr txBox="1">
            <a:spLocks noChangeArrowheads="1"/>
          </p:cNvSpPr>
          <p:nvPr/>
        </p:nvSpPr>
        <p:spPr bwMode="auto">
          <a:xfrm>
            <a:off x="285750" y="1143000"/>
            <a:ext cx="4573588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How to obtain higher gain (= single photon detection) without suffering from excessive noise ?</a:t>
            </a:r>
          </a:p>
          <a:p>
            <a:pPr algn="l" eaLnBrk="1" hangingPunct="1">
              <a:spcBef>
                <a:spcPct val="0"/>
              </a:spcBef>
              <a:buNone/>
            </a:pPr>
            <a:endParaRPr lang="en-US" altLang="fr-FR" dirty="0">
              <a:solidFill>
                <a:srgbClr val="2D2D8A"/>
              </a:solidFill>
              <a:latin typeface="Calibri" pitchFamily="34" charset="0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Operate APD cell in Geiger mode (= full discharge),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</a:rPr>
              <a:t>however with (passive) quenching. </a:t>
            </a:r>
            <a:endParaRPr lang="en-GB" altLang="fr-FR" dirty="0">
              <a:solidFill>
                <a:srgbClr val="2D2D8A"/>
              </a:solidFill>
              <a:latin typeface="Calibri" pitchFamily="34" charset="0"/>
            </a:endParaRPr>
          </a:p>
        </p:txBody>
      </p:sp>
      <p:pic>
        <p:nvPicPr>
          <p:cNvPr id="28677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483" b="12141"/>
          <a:stretch>
            <a:fillRect/>
          </a:stretch>
        </p:blipFill>
        <p:spPr bwMode="auto">
          <a:xfrm>
            <a:off x="428625" y="3916363"/>
            <a:ext cx="3890963" cy="258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8" name="Freeform 13"/>
          <p:cNvSpPr>
            <a:spLocks/>
          </p:cNvSpPr>
          <p:nvPr/>
        </p:nvSpPr>
        <p:spPr bwMode="auto">
          <a:xfrm rot="-1200000">
            <a:off x="698500" y="3567113"/>
            <a:ext cx="182563" cy="1189037"/>
          </a:xfrm>
          <a:custGeom>
            <a:avLst/>
            <a:gdLst>
              <a:gd name="T0" fmla="*/ 0 w 104"/>
              <a:gd name="T1" fmla="*/ 0 h 384"/>
              <a:gd name="T2" fmla="*/ 2147483647 w 104"/>
              <a:gd name="T3" fmla="*/ 2147483647 h 384"/>
              <a:gd name="T4" fmla="*/ 0 w 104"/>
              <a:gd name="T5" fmla="*/ 2147483647 h 384"/>
              <a:gd name="T6" fmla="*/ 2147483647 w 104"/>
              <a:gd name="T7" fmla="*/ 2147483647 h 384"/>
              <a:gd name="T8" fmla="*/ 0 w 104"/>
              <a:gd name="T9" fmla="*/ 2147483647 h 384"/>
              <a:gd name="T10" fmla="*/ 2147483647 w 104"/>
              <a:gd name="T11" fmla="*/ 2147483647 h 384"/>
              <a:gd name="T12" fmla="*/ 0 w 104"/>
              <a:gd name="T13" fmla="*/ 2147483647 h 384"/>
              <a:gd name="T14" fmla="*/ 2147483647 w 104"/>
              <a:gd name="T15" fmla="*/ 2147483647 h 384"/>
              <a:gd name="T16" fmla="*/ 2147483647 w 104"/>
              <a:gd name="T17" fmla="*/ 2147483647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2075" tIns="46038" rIns="92075" bIns="46038">
            <a:spAutoFit/>
          </a:bodyPr>
          <a:lstStyle/>
          <a:p>
            <a:endParaRPr lang="fr-FR"/>
          </a:p>
        </p:txBody>
      </p:sp>
      <p:sp>
        <p:nvSpPr>
          <p:cNvPr id="28679" name="Oval 9"/>
          <p:cNvSpPr>
            <a:spLocks noChangeArrowheads="1"/>
          </p:cNvSpPr>
          <p:nvPr/>
        </p:nvSpPr>
        <p:spPr bwMode="auto">
          <a:xfrm>
            <a:off x="977900" y="4764088"/>
            <a:ext cx="500063" cy="5000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50" y="2857500"/>
            <a:ext cx="4214813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chemeClr val="accent6"/>
                </a:solidFill>
                <a:latin typeface="Calibri" panose="020F0502020204030204" pitchFamily="34" charset="0"/>
              </a:rPr>
              <a:t>Photon conversion + avalanche short-circuits the diode.</a:t>
            </a:r>
            <a:endParaRPr lang="en-GB" sz="16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7428090" y="3125158"/>
            <a:ext cx="140775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100" dirty="0">
                <a:solidFill>
                  <a:schemeClr val="accent6"/>
                </a:solidFill>
                <a:latin typeface="+mn-lt"/>
              </a:rPr>
              <a:t>J. </a:t>
            </a:r>
            <a:r>
              <a:rPr lang="en-US" sz="1100" dirty="0" err="1">
                <a:solidFill>
                  <a:schemeClr val="accent6"/>
                </a:solidFill>
                <a:latin typeface="+mn-lt"/>
              </a:rPr>
              <a:t>Haba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, RICH2007</a:t>
            </a:r>
            <a:endParaRPr lang="en-GB" sz="11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7451903" y="5696907"/>
            <a:ext cx="140775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100" dirty="0">
                <a:solidFill>
                  <a:schemeClr val="accent6"/>
                </a:solidFill>
                <a:latin typeface="+mn-lt"/>
              </a:rPr>
              <a:t>J. </a:t>
            </a:r>
            <a:r>
              <a:rPr lang="en-US" sz="1100" dirty="0" err="1">
                <a:solidFill>
                  <a:schemeClr val="accent6"/>
                </a:solidFill>
                <a:latin typeface="+mn-lt"/>
              </a:rPr>
              <a:t>Haba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, RICH2007</a:t>
            </a:r>
            <a:endParaRPr lang="en-GB" sz="11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713340" y="5696908"/>
            <a:ext cx="1407758" cy="2616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100" dirty="0">
                <a:solidFill>
                  <a:schemeClr val="accent6"/>
                </a:solidFill>
                <a:latin typeface="+mn-lt"/>
              </a:rPr>
              <a:t>J. </a:t>
            </a:r>
            <a:r>
              <a:rPr lang="en-US" sz="1100" dirty="0" err="1">
                <a:solidFill>
                  <a:schemeClr val="accent6"/>
                </a:solidFill>
                <a:latin typeface="+mn-lt"/>
              </a:rPr>
              <a:t>Haba</a:t>
            </a:r>
            <a:r>
              <a:rPr lang="en-US" sz="1100" dirty="0">
                <a:solidFill>
                  <a:schemeClr val="accent6"/>
                </a:solidFill>
                <a:latin typeface="+mn-lt"/>
              </a:rPr>
              <a:t>, RICH2007</a:t>
            </a:r>
            <a:endParaRPr lang="en-GB" sz="1100" dirty="0">
              <a:solidFill>
                <a:schemeClr val="accent6"/>
              </a:solidFill>
              <a:latin typeface="+mn-lt"/>
            </a:endParaRPr>
          </a:p>
        </p:txBody>
      </p:sp>
      <p:pic>
        <p:nvPicPr>
          <p:cNvPr id="2868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4005263"/>
            <a:ext cx="3200400" cy="247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685" name="Group 16"/>
          <p:cNvGrpSpPr>
            <a:grpSpLocks noChangeAspect="1"/>
          </p:cNvGrpSpPr>
          <p:nvPr/>
        </p:nvGrpSpPr>
        <p:grpSpPr bwMode="auto">
          <a:xfrm>
            <a:off x="4881563" y="765175"/>
            <a:ext cx="3106737" cy="3168650"/>
            <a:chOff x="3075" y="482"/>
            <a:chExt cx="1957" cy="1996"/>
          </a:xfrm>
        </p:grpSpPr>
        <p:sp>
          <p:nvSpPr>
            <p:cNvPr id="28686" name="AutoShape 15"/>
            <p:cNvSpPr>
              <a:spLocks noChangeAspect="1" noChangeArrowheads="1" noTextEdit="1"/>
            </p:cNvSpPr>
            <p:nvPr/>
          </p:nvSpPr>
          <p:spPr bwMode="auto">
            <a:xfrm>
              <a:off x="3075" y="482"/>
              <a:ext cx="1957" cy="1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fr-FR"/>
            </a:p>
          </p:txBody>
        </p:sp>
        <p:pic>
          <p:nvPicPr>
            <p:cNvPr id="28687" name="Picture 17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2" y="482"/>
              <a:ext cx="1994" cy="2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6FABF5A-45FF-4581-A678-E2C733909E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19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30406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8305"/>
    </mc:Choice>
    <mc:Fallback xmlns="">
      <p:transition spd="slow" advTm="88305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552" y="1196752"/>
            <a:ext cx="8496944" cy="4351338"/>
          </a:xfrm>
        </p:spPr>
        <p:txBody>
          <a:bodyPr/>
          <a:lstStyle/>
          <a:p>
            <a:pPr marL="640080" indent="0">
              <a:spcBef>
                <a:spcPts val="2400"/>
              </a:spcBef>
              <a:buNone/>
            </a:pPr>
            <a:r>
              <a:rPr lang="en-US" b="1" dirty="0">
                <a:solidFill>
                  <a:schemeClr val="accent6"/>
                </a:solidFill>
              </a:rPr>
              <a:t>Outline</a:t>
            </a:r>
          </a:p>
          <a:p>
            <a:pPr marL="640080">
              <a:spcBef>
                <a:spcPts val="2400"/>
              </a:spcBef>
            </a:pPr>
            <a:r>
              <a:rPr lang="en-US" dirty="0">
                <a:solidFill>
                  <a:schemeClr val="accent6"/>
                </a:solidFill>
              </a:rPr>
              <a:t>Cherenkov radiation</a:t>
            </a:r>
          </a:p>
          <a:p>
            <a:pPr marL="640080">
              <a:spcBef>
                <a:spcPts val="2400"/>
              </a:spcBef>
            </a:pPr>
            <a:r>
              <a:rPr lang="en-US" dirty="0">
                <a:solidFill>
                  <a:schemeClr val="accent6"/>
                </a:solidFill>
              </a:rPr>
              <a:t>Short introduction to photodetectors</a:t>
            </a:r>
          </a:p>
          <a:p>
            <a:pPr marL="640080">
              <a:spcBef>
                <a:spcPts val="2400"/>
              </a:spcBef>
            </a:pPr>
            <a:r>
              <a:rPr lang="en-US" dirty="0">
                <a:solidFill>
                  <a:schemeClr val="accent6"/>
                </a:solidFill>
              </a:rPr>
              <a:t>Cherenkov detectors</a:t>
            </a:r>
          </a:p>
          <a:p>
            <a:pPr marL="640080">
              <a:spcBef>
                <a:spcPts val="2400"/>
              </a:spcBef>
            </a:pPr>
            <a:r>
              <a:rPr lang="en-US" dirty="0">
                <a:solidFill>
                  <a:schemeClr val="accent6"/>
                </a:solidFill>
              </a:rPr>
              <a:t>Transition radiation</a:t>
            </a:r>
            <a:endParaRPr lang="en-GB" dirty="0">
              <a:solidFill>
                <a:schemeClr val="accent6"/>
              </a:solidFill>
            </a:endParaRPr>
          </a:p>
          <a:p>
            <a:pPr marL="640080">
              <a:spcBef>
                <a:spcPts val="2400"/>
              </a:spcBef>
            </a:pPr>
            <a:r>
              <a:rPr lang="en-US" dirty="0">
                <a:solidFill>
                  <a:schemeClr val="accent6"/>
                </a:solidFill>
              </a:rPr>
              <a:t>Transition radiation detectors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4D3BE2-DA44-4A5E-B45A-FE1897247B5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149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9361"/>
    </mc:Choice>
    <mc:Fallback xmlns="">
      <p:transition spd="slow" advTm="49361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3" name="Picture 4" descr="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900113"/>
            <a:ext cx="2655888" cy="214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4" name="Picture 15" descr="pixe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8" y="971550"/>
            <a:ext cx="1992312" cy="19589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Line 17"/>
          <p:cNvSpPr>
            <a:spLocks noChangeShapeType="1"/>
          </p:cNvSpPr>
          <p:nvPr/>
        </p:nvSpPr>
        <p:spPr bwMode="auto">
          <a:xfrm flipV="1">
            <a:off x="2000250" y="971550"/>
            <a:ext cx="1500188" cy="5715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0726" name="Line 18"/>
          <p:cNvSpPr>
            <a:spLocks noChangeShapeType="1"/>
          </p:cNvSpPr>
          <p:nvPr/>
        </p:nvSpPr>
        <p:spPr bwMode="auto">
          <a:xfrm>
            <a:off x="2000250" y="1614488"/>
            <a:ext cx="1500188" cy="12858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Line 20"/>
          <p:cNvSpPr>
            <a:spLocks noChangeShapeType="1"/>
          </p:cNvSpPr>
          <p:nvPr/>
        </p:nvSpPr>
        <p:spPr bwMode="auto">
          <a:xfrm flipH="1">
            <a:off x="4725988" y="1543050"/>
            <a:ext cx="1131887" cy="506413"/>
          </a:xfrm>
          <a:prstGeom prst="line">
            <a:avLst/>
          </a:prstGeom>
          <a:noFill/>
          <a:ln w="12700">
            <a:solidFill>
              <a:schemeClr val="accent6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10" name="Text Box 21"/>
          <p:cNvSpPr txBox="1">
            <a:spLocks noChangeArrowheads="1"/>
          </p:cNvSpPr>
          <p:nvPr/>
        </p:nvSpPr>
        <p:spPr bwMode="auto">
          <a:xfrm>
            <a:off x="5811838" y="1328738"/>
            <a:ext cx="100540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600" dirty="0">
                <a:solidFill>
                  <a:schemeClr val="accent6"/>
                </a:solidFill>
                <a:latin typeface="+mn-lt"/>
              </a:rPr>
              <a:t>GM-APD</a:t>
            </a:r>
          </a:p>
        </p:txBody>
      </p:sp>
      <p:sp>
        <p:nvSpPr>
          <p:cNvPr id="11" name="Line 22"/>
          <p:cNvSpPr>
            <a:spLocks noChangeShapeType="1"/>
          </p:cNvSpPr>
          <p:nvPr/>
        </p:nvSpPr>
        <p:spPr bwMode="auto">
          <a:xfrm flipH="1">
            <a:off x="4786313" y="2471738"/>
            <a:ext cx="1071562" cy="242887"/>
          </a:xfrm>
          <a:prstGeom prst="line">
            <a:avLst/>
          </a:prstGeom>
          <a:noFill/>
          <a:ln w="12700">
            <a:solidFill>
              <a:schemeClr val="accent6"/>
            </a:solidFill>
            <a:round/>
            <a:headEnd/>
            <a:tailEnd type="triangle" w="lg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rgbClr val="0000FF"/>
              </a:solidFill>
            </a:endParaRPr>
          </a:p>
        </p:txBody>
      </p:sp>
      <p:sp>
        <p:nvSpPr>
          <p:cNvPr id="12" name="Text Box 23"/>
          <p:cNvSpPr txBox="1">
            <a:spLocks noChangeArrowheads="1"/>
          </p:cNvSpPr>
          <p:nvPr/>
        </p:nvSpPr>
        <p:spPr bwMode="auto">
          <a:xfrm>
            <a:off x="5929313" y="2114550"/>
            <a:ext cx="9028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600" dirty="0">
                <a:solidFill>
                  <a:schemeClr val="accent6"/>
                </a:solidFill>
                <a:latin typeface="+mn-lt"/>
              </a:rPr>
              <a:t>Quench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600" dirty="0">
                <a:solidFill>
                  <a:schemeClr val="accent6"/>
                </a:solidFill>
                <a:latin typeface="+mn-lt"/>
              </a:rPr>
              <a:t>resistor</a:t>
            </a:r>
          </a:p>
        </p:txBody>
      </p:sp>
      <p:sp>
        <p:nvSpPr>
          <p:cNvPr id="30731" name="Text Box 25"/>
          <p:cNvSpPr txBox="1">
            <a:spLocks noChangeArrowheads="1"/>
          </p:cNvSpPr>
          <p:nvPr/>
        </p:nvSpPr>
        <p:spPr bwMode="auto">
          <a:xfrm>
            <a:off x="1298575" y="900113"/>
            <a:ext cx="527050" cy="2762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 dirty="0">
                <a:solidFill>
                  <a:srgbClr val="0000FF"/>
                </a:solidFill>
                <a:ea typeface="MS PGothic" pitchFamily="34" charset="-128"/>
              </a:rPr>
              <a:t>1mm</a:t>
            </a:r>
          </a:p>
        </p:txBody>
      </p:sp>
      <p:sp>
        <p:nvSpPr>
          <p:cNvPr id="15" name="Text Box 26"/>
          <p:cNvSpPr txBox="1">
            <a:spLocks noChangeArrowheads="1"/>
          </p:cNvSpPr>
          <p:nvPr/>
        </p:nvSpPr>
        <p:spPr bwMode="auto">
          <a:xfrm>
            <a:off x="5786438" y="971550"/>
            <a:ext cx="283923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600" dirty="0">
                <a:solidFill>
                  <a:schemeClr val="accent6"/>
                </a:solidFill>
                <a:latin typeface="+mj-lt"/>
              </a:rPr>
              <a:t>100 – several 1000 pix / mm</a:t>
            </a:r>
            <a:r>
              <a:rPr lang="en-US" altLang="ja-JP" sz="1600" baseline="30000" dirty="0">
                <a:solidFill>
                  <a:schemeClr val="accent6"/>
                </a:solidFill>
                <a:latin typeface="+mj-lt"/>
              </a:rPr>
              <a:t>2</a:t>
            </a:r>
          </a:p>
        </p:txBody>
      </p:sp>
      <p:sp>
        <p:nvSpPr>
          <p:cNvPr id="17" name="Text Box 29"/>
          <p:cNvSpPr txBox="1">
            <a:spLocks noChangeArrowheads="1"/>
          </p:cNvSpPr>
          <p:nvPr/>
        </p:nvSpPr>
        <p:spPr bwMode="auto">
          <a:xfrm>
            <a:off x="5857875" y="1685925"/>
            <a:ext cx="102784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600" dirty="0">
                <a:solidFill>
                  <a:schemeClr val="accent6"/>
                </a:solidFill>
                <a:latin typeface="+mn-lt"/>
              </a:rPr>
              <a:t>Bias bus </a:t>
            </a:r>
          </a:p>
        </p:txBody>
      </p:sp>
      <p:sp>
        <p:nvSpPr>
          <p:cNvPr id="18" name="Line 30"/>
          <p:cNvSpPr>
            <a:spLocks noChangeShapeType="1"/>
          </p:cNvSpPr>
          <p:nvPr/>
        </p:nvSpPr>
        <p:spPr bwMode="auto">
          <a:xfrm flipH="1">
            <a:off x="5187950" y="1900238"/>
            <a:ext cx="669925" cy="285750"/>
          </a:xfrm>
          <a:prstGeom prst="line">
            <a:avLst/>
          </a:prstGeom>
          <a:noFill/>
          <a:ln w="12700">
            <a:solidFill>
              <a:schemeClr val="accent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800">
              <a:solidFill>
                <a:schemeClr val="accent6"/>
              </a:solidFill>
            </a:endParaRPr>
          </a:p>
        </p:txBody>
      </p:sp>
      <p:cxnSp>
        <p:nvCxnSpPr>
          <p:cNvPr id="30735" name="Straight Arrow Connector 19"/>
          <p:cNvCxnSpPr>
            <a:cxnSpLocks noChangeShapeType="1"/>
          </p:cNvCxnSpPr>
          <p:nvPr/>
        </p:nvCxnSpPr>
        <p:spPr bwMode="auto">
          <a:xfrm>
            <a:off x="928688" y="1257300"/>
            <a:ext cx="1357312" cy="1588"/>
          </a:xfrm>
          <a:prstGeom prst="straightConnector1">
            <a:avLst/>
          </a:prstGeom>
          <a:noFill/>
          <a:ln w="9525" algn="ctr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736" name="Rectangle 20"/>
          <p:cNvSpPr>
            <a:spLocks noChangeArrowheads="1"/>
          </p:cNvSpPr>
          <p:nvPr/>
        </p:nvSpPr>
        <p:spPr bwMode="auto">
          <a:xfrm>
            <a:off x="1963738" y="1528763"/>
            <a:ext cx="71437" cy="71437"/>
          </a:xfrm>
          <a:prstGeom prst="rect">
            <a:avLst/>
          </a:prstGeom>
          <a:noFill/>
          <a:ln w="127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800">
              <a:solidFill>
                <a:srgbClr val="0000FF"/>
              </a:solidFill>
            </a:endParaRPr>
          </a:p>
        </p:txBody>
      </p:sp>
      <p:sp>
        <p:nvSpPr>
          <p:cNvPr id="30737" name="Rectangle 21"/>
          <p:cNvSpPr>
            <a:spLocks noChangeArrowheads="1"/>
          </p:cNvSpPr>
          <p:nvPr/>
        </p:nvSpPr>
        <p:spPr bwMode="auto">
          <a:xfrm>
            <a:off x="1000125" y="188640"/>
            <a:ext cx="529766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2000" b="1" dirty="0">
                <a:latin typeface="Calibri" pitchFamily="34" charset="0"/>
              </a:rPr>
              <a:t>Multi pixel G-APD, called G-APD, MPPC, </a:t>
            </a:r>
            <a:r>
              <a:rPr lang="en-US" altLang="fr-FR" sz="2000" b="1" dirty="0" err="1">
                <a:latin typeface="Calibri" pitchFamily="34" charset="0"/>
              </a:rPr>
              <a:t>SiPM</a:t>
            </a:r>
            <a:r>
              <a:rPr lang="en-US" altLang="fr-FR" sz="2000" b="1" dirty="0">
                <a:latin typeface="Calibri" pitchFamily="34" charset="0"/>
              </a:rPr>
              <a:t>, …</a:t>
            </a:r>
            <a:endParaRPr lang="en-GB" altLang="fr-FR" sz="2000" dirty="0">
              <a:solidFill>
                <a:srgbClr val="0000FF"/>
              </a:solidFill>
            </a:endParaRPr>
          </a:p>
        </p:txBody>
      </p:sp>
      <p:pic>
        <p:nvPicPr>
          <p:cNvPr id="30738" name="Picture 29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40"/>
          <a:stretch>
            <a:fillRect/>
          </a:stretch>
        </p:blipFill>
        <p:spPr bwMode="auto">
          <a:xfrm>
            <a:off x="4524375" y="3043238"/>
            <a:ext cx="4119563" cy="3154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9" name="Text Box 30"/>
          <p:cNvSpPr txBox="1">
            <a:spLocks noChangeArrowheads="1"/>
          </p:cNvSpPr>
          <p:nvPr/>
        </p:nvSpPr>
        <p:spPr bwMode="auto">
          <a:xfrm>
            <a:off x="6967538" y="5900738"/>
            <a:ext cx="1631950" cy="307975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r>
              <a:rPr lang="en-US" altLang="ja-JP" sz="1400">
                <a:solidFill>
                  <a:schemeClr val="bg1"/>
                </a:solidFill>
                <a:ea typeface="MS PGothic" pitchFamily="34" charset="-128"/>
              </a:rPr>
              <a:t>Musienko @PD07</a:t>
            </a:r>
          </a:p>
        </p:txBody>
      </p:sp>
      <p:sp>
        <p:nvSpPr>
          <p:cNvPr id="30740" name="Text Box 31"/>
          <p:cNvSpPr txBox="1">
            <a:spLocks noChangeArrowheads="1"/>
          </p:cNvSpPr>
          <p:nvPr/>
        </p:nvSpPr>
        <p:spPr bwMode="auto">
          <a:xfrm>
            <a:off x="323850" y="6215063"/>
            <a:ext cx="7056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>
                <a:ea typeface="MS PGothic" pitchFamily="34" charset="-128"/>
              </a:rPr>
              <a:t>Quasi-analog detector allows photon counting with a clearly quantized signal</a:t>
            </a:r>
          </a:p>
        </p:txBody>
      </p:sp>
      <p:sp>
        <p:nvSpPr>
          <p:cNvPr id="30741" name="Text Box 27"/>
          <p:cNvSpPr txBox="1">
            <a:spLocks noChangeArrowheads="1"/>
          </p:cNvSpPr>
          <p:nvPr/>
        </p:nvSpPr>
        <p:spPr bwMode="auto">
          <a:xfrm>
            <a:off x="1793875" y="4746625"/>
            <a:ext cx="117633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>
                <a:solidFill>
                  <a:schemeClr val="bg1"/>
                </a:solidFill>
                <a:ea typeface="MS PGothic" pitchFamily="34" charset="-128"/>
              </a:rPr>
              <a:t>20 x 20 pix</a:t>
            </a:r>
          </a:p>
        </p:txBody>
      </p:sp>
      <p:grpSp>
        <p:nvGrpSpPr>
          <p:cNvPr id="30742" name="Group 4"/>
          <p:cNvGrpSpPr>
            <a:grpSpLocks/>
          </p:cNvGrpSpPr>
          <p:nvPr/>
        </p:nvGrpSpPr>
        <p:grpSpPr bwMode="auto">
          <a:xfrm>
            <a:off x="523875" y="3303588"/>
            <a:ext cx="3119438" cy="2665412"/>
            <a:chOff x="4400" y="3022"/>
            <a:chExt cx="1303" cy="1247"/>
          </a:xfrm>
        </p:grpSpPr>
        <p:pic>
          <p:nvPicPr>
            <p:cNvPr id="30763" name="Picture 5"/>
            <p:cNvPicPr preferRelativeResize="0">
              <a:picLocks noChangeAspect="1" noChangeArrowheads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4771" t="2513" r="8195" b="21913"/>
            <a:stretch>
              <a:fillRect/>
            </a:stretch>
          </p:blipFill>
          <p:spPr bwMode="auto">
            <a:xfrm>
              <a:off x="4604" y="3090"/>
              <a:ext cx="1099" cy="11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64" name="Text Box 6"/>
            <p:cNvSpPr txBox="1">
              <a:spLocks noChangeArrowheads="1"/>
            </p:cNvSpPr>
            <p:nvPr/>
          </p:nvSpPr>
          <p:spPr bwMode="auto">
            <a:xfrm>
              <a:off x="5216" y="3022"/>
              <a:ext cx="175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ja-JP" sz="1400">
                  <a:solidFill>
                    <a:srgbClr val="0000FF"/>
                  </a:solidFill>
                  <a:latin typeface="Symbol" pitchFamily="18" charset="2"/>
                  <a:ea typeface="MS PGothic" pitchFamily="34" charset="-128"/>
                </a:rPr>
                <a:t>-</a:t>
              </a:r>
              <a:r>
                <a:rPr lang="en-US" altLang="ja-JP" sz="1400">
                  <a:solidFill>
                    <a:srgbClr val="0000FF"/>
                  </a:solidFill>
                  <a:latin typeface="Times New Roman" pitchFamily="18" charset="0"/>
                  <a:ea typeface="MS PGothic" pitchFamily="34" charset="-128"/>
                </a:rPr>
                <a:t>V</a:t>
              </a:r>
              <a:r>
                <a:rPr lang="en-US" altLang="ja-JP" sz="1400" baseline="-25000">
                  <a:solidFill>
                    <a:srgbClr val="0000FF"/>
                  </a:solidFill>
                  <a:latin typeface="Times New Roman" pitchFamily="18" charset="0"/>
                  <a:ea typeface="MS PGothic" pitchFamily="34" charset="-128"/>
                </a:rPr>
                <a:t>bias</a:t>
              </a:r>
            </a:p>
          </p:txBody>
        </p:sp>
        <p:sp>
          <p:nvSpPr>
            <p:cNvPr id="30765" name="Text Box 8"/>
            <p:cNvSpPr txBox="1">
              <a:spLocks noChangeArrowheads="1"/>
            </p:cNvSpPr>
            <p:nvPr/>
          </p:nvSpPr>
          <p:spPr bwMode="auto">
            <a:xfrm>
              <a:off x="5261" y="3362"/>
              <a:ext cx="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ja-JP" sz="1400">
                  <a:solidFill>
                    <a:srgbClr val="0000FF"/>
                  </a:solidFill>
                  <a:latin typeface="Symbol" pitchFamily="18" charset="2"/>
                  <a:ea typeface="MS PGothic" pitchFamily="34" charset="-128"/>
                  <a:sym typeface="Symbol" pitchFamily="18" charset="2"/>
                </a:rPr>
                <a:t></a:t>
              </a:r>
              <a:endParaRPr lang="en-US" altLang="ja-JP" sz="1400" baseline="-25000">
                <a:solidFill>
                  <a:srgbClr val="0000FF"/>
                </a:solidFill>
                <a:latin typeface="Symbol" pitchFamily="18" charset="2"/>
                <a:ea typeface="MS PGothic" pitchFamily="34" charset="-128"/>
                <a:sym typeface="Symbol" pitchFamily="18" charset="2"/>
              </a:endParaRPr>
            </a:p>
          </p:txBody>
        </p:sp>
        <p:sp>
          <p:nvSpPr>
            <p:cNvPr id="30766" name="Text Box 9"/>
            <p:cNvSpPr txBox="1">
              <a:spLocks noChangeArrowheads="1"/>
            </p:cNvSpPr>
            <p:nvPr/>
          </p:nvSpPr>
          <p:spPr bwMode="auto">
            <a:xfrm>
              <a:off x="5262" y="3692"/>
              <a:ext cx="94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ja-JP" sz="1400">
                  <a:solidFill>
                    <a:srgbClr val="0000FF"/>
                  </a:solidFill>
                  <a:latin typeface="Symbol" pitchFamily="18" charset="2"/>
                  <a:ea typeface="MS PGothic" pitchFamily="34" charset="-128"/>
                  <a:sym typeface="Symbol" pitchFamily="18" charset="2"/>
                </a:rPr>
                <a:t></a:t>
              </a:r>
              <a:endParaRPr lang="en-US" altLang="ja-JP" sz="1400" baseline="-25000">
                <a:solidFill>
                  <a:srgbClr val="0000FF"/>
                </a:solidFill>
                <a:latin typeface="Symbol" pitchFamily="18" charset="2"/>
                <a:ea typeface="MS PGothic" pitchFamily="34" charset="-128"/>
                <a:sym typeface="Symbol" pitchFamily="18" charset="2"/>
              </a:endParaRPr>
            </a:p>
          </p:txBody>
        </p:sp>
        <p:sp>
          <p:nvSpPr>
            <p:cNvPr id="30767" name="Text Box 10"/>
            <p:cNvSpPr txBox="1">
              <a:spLocks noChangeArrowheads="1"/>
            </p:cNvSpPr>
            <p:nvPr/>
          </p:nvSpPr>
          <p:spPr bwMode="auto">
            <a:xfrm>
              <a:off x="4400" y="4020"/>
              <a:ext cx="296" cy="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>
                <a:spcBef>
                  <a:spcPct val="0"/>
                </a:spcBef>
                <a:buNone/>
              </a:pPr>
              <a:r>
                <a:rPr lang="en-US" altLang="ja-JP" sz="1400">
                  <a:solidFill>
                    <a:srgbClr val="0000FF"/>
                  </a:solidFill>
                  <a:latin typeface="Times New Roman" pitchFamily="18" charset="0"/>
                  <a:ea typeface="MS PGothic" pitchFamily="34" charset="-128"/>
                </a:rPr>
                <a:t>GM-APD</a:t>
              </a:r>
              <a:endParaRPr lang="en-US" altLang="ja-JP" sz="1400" baseline="-25000">
                <a:solidFill>
                  <a:srgbClr val="0000FF"/>
                </a:solidFill>
                <a:latin typeface="Times New Roman" pitchFamily="18" charset="0"/>
                <a:ea typeface="MS PGothic" pitchFamily="34" charset="-128"/>
              </a:endParaRPr>
            </a:p>
          </p:txBody>
        </p:sp>
        <p:sp>
          <p:nvSpPr>
            <p:cNvPr id="30768" name="Line 11"/>
            <p:cNvSpPr>
              <a:spLocks noChangeShapeType="1"/>
            </p:cNvSpPr>
            <p:nvPr/>
          </p:nvSpPr>
          <p:spPr bwMode="auto">
            <a:xfrm flipV="1">
              <a:off x="4536" y="3861"/>
              <a:ext cx="90" cy="1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>
                <a:buNone/>
              </a:pPr>
              <a:endParaRPr lang="fr-FR"/>
            </a:p>
          </p:txBody>
        </p:sp>
      </p:grpSp>
      <p:sp>
        <p:nvSpPr>
          <p:cNvPr id="30743" name="Text Box 16"/>
          <p:cNvSpPr txBox="1">
            <a:spLocks noChangeArrowheads="1"/>
          </p:cNvSpPr>
          <p:nvPr/>
        </p:nvSpPr>
        <p:spPr bwMode="auto">
          <a:xfrm>
            <a:off x="1354138" y="4186238"/>
            <a:ext cx="2698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>
                <a:solidFill>
                  <a:srgbClr val="0000FF"/>
                </a:solidFill>
                <a:latin typeface="Symbol" pitchFamily="18" charset="2"/>
                <a:ea typeface="MS PGothic" pitchFamily="34" charset="-128"/>
              </a:rPr>
              <a:t>g</a:t>
            </a:r>
          </a:p>
        </p:txBody>
      </p:sp>
      <p:sp>
        <p:nvSpPr>
          <p:cNvPr id="30744" name="Oval 17"/>
          <p:cNvSpPr>
            <a:spLocks noChangeArrowheads="1"/>
          </p:cNvSpPr>
          <p:nvPr/>
        </p:nvSpPr>
        <p:spPr bwMode="auto">
          <a:xfrm>
            <a:off x="1606550" y="4772025"/>
            <a:ext cx="361950" cy="369888"/>
          </a:xfrm>
          <a:prstGeom prst="ellipse">
            <a:avLst/>
          </a:prstGeom>
          <a:solidFill>
            <a:srgbClr val="FF0000">
              <a:alpha val="39999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endParaRPr lang="en-GB" altLang="fr-FR" sz="1200">
              <a:solidFill>
                <a:srgbClr val="0000FF"/>
              </a:solidFill>
            </a:endParaRPr>
          </a:p>
        </p:txBody>
      </p:sp>
      <p:grpSp>
        <p:nvGrpSpPr>
          <p:cNvPr id="30745" name="Group 19"/>
          <p:cNvGrpSpPr>
            <a:grpSpLocks/>
          </p:cNvGrpSpPr>
          <p:nvPr/>
        </p:nvGrpSpPr>
        <p:grpSpPr bwMode="auto">
          <a:xfrm>
            <a:off x="2919413" y="4222750"/>
            <a:ext cx="679450" cy="984250"/>
            <a:chOff x="2678" y="2102"/>
            <a:chExt cx="586" cy="850"/>
          </a:xfrm>
        </p:grpSpPr>
        <p:sp>
          <p:nvSpPr>
            <p:cNvPr id="30761" name="Text Box 21"/>
            <p:cNvSpPr txBox="1">
              <a:spLocks noChangeArrowheads="1"/>
            </p:cNvSpPr>
            <p:nvPr/>
          </p:nvSpPr>
          <p:spPr bwMode="auto">
            <a:xfrm>
              <a:off x="2678" y="2102"/>
              <a:ext cx="233" cy="2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en-US" altLang="ja-JP">
                  <a:solidFill>
                    <a:srgbClr val="0000FF"/>
                  </a:solidFill>
                  <a:latin typeface="Symbol" pitchFamily="18" charset="2"/>
                  <a:ea typeface="MS PGothic" pitchFamily="34" charset="-128"/>
                </a:rPr>
                <a:t>g</a:t>
              </a:r>
            </a:p>
          </p:txBody>
        </p:sp>
        <p:sp>
          <p:nvSpPr>
            <p:cNvPr id="30762" name="Oval 22"/>
            <p:cNvSpPr>
              <a:spLocks noChangeArrowheads="1"/>
            </p:cNvSpPr>
            <p:nvPr/>
          </p:nvSpPr>
          <p:spPr bwMode="auto">
            <a:xfrm>
              <a:off x="2952" y="2632"/>
              <a:ext cx="312" cy="320"/>
            </a:xfrm>
            <a:prstGeom prst="ellipse">
              <a:avLst/>
            </a:prstGeom>
            <a:solidFill>
              <a:srgbClr val="FF0000">
                <a:alpha val="39999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endParaRPr lang="en-GB" altLang="fr-FR" sz="1200">
                <a:solidFill>
                  <a:srgbClr val="0000FF"/>
                </a:solidFill>
              </a:endParaRPr>
            </a:p>
          </p:txBody>
        </p:sp>
      </p:grpSp>
      <p:sp>
        <p:nvSpPr>
          <p:cNvPr id="30746" name="Line 23"/>
          <p:cNvSpPr>
            <a:spLocks noChangeShapeType="1"/>
          </p:cNvSpPr>
          <p:nvPr/>
        </p:nvSpPr>
        <p:spPr bwMode="auto">
          <a:xfrm flipV="1">
            <a:off x="1884363" y="5446713"/>
            <a:ext cx="3889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None/>
            </a:pPr>
            <a:endParaRPr lang="fr-FR"/>
          </a:p>
        </p:txBody>
      </p:sp>
      <p:sp>
        <p:nvSpPr>
          <p:cNvPr id="30747" name="Line 24"/>
          <p:cNvSpPr>
            <a:spLocks noChangeShapeType="1"/>
          </p:cNvSpPr>
          <p:nvPr/>
        </p:nvSpPr>
        <p:spPr bwMode="auto">
          <a:xfrm flipH="1">
            <a:off x="2847975" y="5438775"/>
            <a:ext cx="5365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None/>
            </a:pPr>
            <a:endParaRPr lang="fr-FR"/>
          </a:p>
        </p:txBody>
      </p:sp>
      <p:sp>
        <p:nvSpPr>
          <p:cNvPr id="30748" name="Text Box 25"/>
          <p:cNvSpPr txBox="1">
            <a:spLocks noChangeArrowheads="1"/>
          </p:cNvSpPr>
          <p:nvPr/>
        </p:nvSpPr>
        <p:spPr bwMode="auto">
          <a:xfrm>
            <a:off x="1909763" y="5470525"/>
            <a:ext cx="3048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>
                <a:solidFill>
                  <a:srgbClr val="0000FF"/>
                </a:solidFill>
                <a:ea typeface="MS PGothic" pitchFamily="34" charset="-128"/>
              </a:rPr>
              <a:t>Q</a:t>
            </a:r>
          </a:p>
        </p:txBody>
      </p:sp>
      <p:sp>
        <p:nvSpPr>
          <p:cNvPr id="30749" name="Text Box 26"/>
          <p:cNvSpPr txBox="1">
            <a:spLocks noChangeArrowheads="1"/>
          </p:cNvSpPr>
          <p:nvPr/>
        </p:nvSpPr>
        <p:spPr bwMode="auto">
          <a:xfrm>
            <a:off x="3076575" y="5483225"/>
            <a:ext cx="3063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>
                <a:solidFill>
                  <a:srgbClr val="0000FF"/>
                </a:solidFill>
                <a:ea typeface="MS PGothic" pitchFamily="34" charset="-128"/>
              </a:rPr>
              <a:t>Q</a:t>
            </a:r>
          </a:p>
        </p:txBody>
      </p:sp>
      <p:sp>
        <p:nvSpPr>
          <p:cNvPr id="30750" name="Text Box 27"/>
          <p:cNvSpPr txBox="1">
            <a:spLocks noChangeArrowheads="1"/>
          </p:cNvSpPr>
          <p:nvPr/>
        </p:nvSpPr>
        <p:spPr bwMode="auto">
          <a:xfrm>
            <a:off x="2447925" y="5937250"/>
            <a:ext cx="3889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>
                <a:solidFill>
                  <a:srgbClr val="0000FF"/>
                </a:solidFill>
                <a:ea typeface="MS PGothic" pitchFamily="34" charset="-128"/>
              </a:rPr>
              <a:t>2Q</a:t>
            </a:r>
          </a:p>
        </p:txBody>
      </p:sp>
      <p:sp>
        <p:nvSpPr>
          <p:cNvPr id="30751" name="Line 28"/>
          <p:cNvSpPr>
            <a:spLocks noChangeShapeType="1"/>
          </p:cNvSpPr>
          <p:nvPr/>
        </p:nvSpPr>
        <p:spPr bwMode="auto">
          <a:xfrm>
            <a:off x="2328863" y="5929313"/>
            <a:ext cx="0" cy="342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lg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None/>
            </a:pPr>
            <a:endParaRPr lang="fr-FR"/>
          </a:p>
        </p:txBody>
      </p:sp>
      <p:sp>
        <p:nvSpPr>
          <p:cNvPr id="30752" name="Text Box 32"/>
          <p:cNvSpPr txBox="1">
            <a:spLocks noChangeArrowheads="1"/>
          </p:cNvSpPr>
          <p:nvPr/>
        </p:nvSpPr>
        <p:spPr bwMode="auto">
          <a:xfrm>
            <a:off x="357188" y="3492500"/>
            <a:ext cx="742511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>
                <a:solidFill>
                  <a:srgbClr val="0000FF"/>
                </a:solidFill>
                <a:ea typeface="MS PGothic" pitchFamily="34" charset="-128"/>
              </a:rPr>
              <a:t>Quench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ja-JP" sz="1200">
                <a:solidFill>
                  <a:srgbClr val="0000FF"/>
                </a:solidFill>
                <a:ea typeface="MS PGothic" pitchFamily="34" charset="-128"/>
              </a:rPr>
              <a:t>resistor</a:t>
            </a:r>
          </a:p>
        </p:txBody>
      </p:sp>
      <p:sp>
        <p:nvSpPr>
          <p:cNvPr id="30753" name="Line 33"/>
          <p:cNvSpPr>
            <a:spLocks noChangeShapeType="1"/>
          </p:cNvSpPr>
          <p:nvPr/>
        </p:nvSpPr>
        <p:spPr bwMode="auto">
          <a:xfrm>
            <a:off x="765175" y="3965575"/>
            <a:ext cx="341313" cy="379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>
              <a:buNone/>
            </a:pPr>
            <a:endParaRPr lang="fr-FR"/>
          </a:p>
        </p:txBody>
      </p:sp>
      <p:sp>
        <p:nvSpPr>
          <p:cNvPr id="50" name="Freeform 13"/>
          <p:cNvSpPr>
            <a:spLocks/>
          </p:cNvSpPr>
          <p:nvPr/>
        </p:nvSpPr>
        <p:spPr bwMode="auto">
          <a:xfrm rot="19920000">
            <a:off x="1541463" y="4421188"/>
            <a:ext cx="92075" cy="369887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None/>
              <a:defRPr/>
            </a:pPr>
            <a:endParaRPr lang="de-DE" sz="1800" dirty="0">
              <a:solidFill>
                <a:srgbClr val="0000FF"/>
              </a:solidFill>
            </a:endParaRPr>
          </a:p>
        </p:txBody>
      </p:sp>
      <p:sp>
        <p:nvSpPr>
          <p:cNvPr id="51" name="Freeform 13"/>
          <p:cNvSpPr>
            <a:spLocks/>
          </p:cNvSpPr>
          <p:nvPr/>
        </p:nvSpPr>
        <p:spPr bwMode="auto">
          <a:xfrm rot="19920000">
            <a:off x="3184525" y="4492625"/>
            <a:ext cx="92075" cy="369888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>
                <a:lumMod val="60000"/>
                <a:lumOff val="40000"/>
              </a:schemeClr>
            </a:solidFill>
            <a:round/>
            <a:headEnd/>
            <a:tailEnd type="triangle" w="med" len="med"/>
          </a:ln>
        </p:spPr>
        <p:txBody>
          <a:bodyPr lIns="92075" tIns="46038" rIns="92075" bIns="46038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None/>
              <a:defRPr/>
            </a:pPr>
            <a:endParaRPr lang="de-DE" sz="1800" dirty="0">
              <a:solidFill>
                <a:srgbClr val="0000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5346700" y="3686175"/>
            <a:ext cx="47160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800" dirty="0">
                <a:solidFill>
                  <a:srgbClr val="FFFF00"/>
                </a:solidFill>
                <a:latin typeface="+mn-lt"/>
              </a:rPr>
              <a:t>1 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GB" sz="1800" dirty="0">
              <a:solidFill>
                <a:srgbClr val="FFFF00"/>
              </a:solidFill>
              <a:latin typeface="Symbol" pitchFamily="18" charset="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346700" y="4387850"/>
            <a:ext cx="47160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800" dirty="0">
                <a:solidFill>
                  <a:srgbClr val="FFFF00"/>
                </a:solidFill>
                <a:latin typeface="+mn-lt"/>
              </a:rPr>
              <a:t>2 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GB" sz="1800" dirty="0">
              <a:solidFill>
                <a:srgbClr val="FFFF00"/>
              </a:solidFill>
              <a:latin typeface="Symbol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381625" y="5030788"/>
            <a:ext cx="47160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800" dirty="0">
                <a:solidFill>
                  <a:srgbClr val="FFFF00"/>
                </a:solidFill>
                <a:latin typeface="+mn-lt"/>
              </a:rPr>
              <a:t>3 </a:t>
            </a:r>
            <a:r>
              <a:rPr lang="en-US" sz="1800" dirty="0">
                <a:solidFill>
                  <a:srgbClr val="FFFF00"/>
                </a:solidFill>
                <a:latin typeface="Symbol" pitchFamily="18" charset="2"/>
              </a:rPr>
              <a:t>g</a:t>
            </a:r>
            <a:endParaRPr lang="en-GB" sz="1800" dirty="0">
              <a:solidFill>
                <a:srgbClr val="FFFF00"/>
              </a:solidFill>
              <a:latin typeface="Symbol" pitchFamily="18" charset="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85750" y="3000375"/>
            <a:ext cx="3074881" cy="30777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None/>
              <a:defRPr/>
            </a:pPr>
            <a:r>
              <a:rPr lang="en-US" sz="1400" dirty="0">
                <a:solidFill>
                  <a:schemeClr val="accent6"/>
                </a:solidFill>
                <a:latin typeface="+mn-lt"/>
              </a:rPr>
              <a:t>Sizes up to 6×6 mm</a:t>
            </a:r>
            <a:r>
              <a:rPr lang="en-US" sz="1400" baseline="30000" dirty="0">
                <a:solidFill>
                  <a:schemeClr val="accent6"/>
                </a:solidFill>
                <a:latin typeface="+mn-lt"/>
              </a:rPr>
              <a:t>2</a:t>
            </a:r>
            <a:r>
              <a:rPr lang="en-US" sz="1400" dirty="0">
                <a:solidFill>
                  <a:schemeClr val="accent6"/>
                </a:solidFill>
                <a:latin typeface="+mn-lt"/>
              </a:rPr>
              <a:t> now standard.</a:t>
            </a:r>
            <a:endParaRPr lang="en-GB" sz="14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56" name="TextBox 55"/>
          <p:cNvSpPr txBox="1"/>
          <p:nvPr/>
        </p:nvSpPr>
        <p:spPr>
          <a:xfrm rot="18900000">
            <a:off x="6629400" y="1666408"/>
            <a:ext cx="2141538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400" dirty="0">
                <a:solidFill>
                  <a:srgbClr val="FF0000"/>
                </a:solidFill>
                <a:latin typeface="+mn-lt"/>
              </a:rPr>
              <a:t>Only part of  surface is photosensitive!</a:t>
            </a:r>
            <a:endParaRPr lang="en-GB" sz="1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EF51991-C42A-4D5F-AC0F-A615265F409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20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44593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1811"/>
    </mc:Choice>
    <mc:Fallback xmlns="">
      <p:transition spd="slow" advTm="61811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6725" y="2781300"/>
            <a:ext cx="1427163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4"/>
          <p:cNvSpPr txBox="1">
            <a:spLocks noChangeArrowheads="1"/>
          </p:cNvSpPr>
          <p:nvPr/>
        </p:nvSpPr>
        <p:spPr>
          <a:xfrm>
            <a:off x="1043608" y="140830"/>
            <a:ext cx="8274050" cy="6477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buNone/>
              <a:defRPr/>
            </a:pPr>
            <a:r>
              <a:rPr lang="en-US" b="1" dirty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SiPM designs (just examples)</a:t>
            </a:r>
          </a:p>
        </p:txBody>
      </p:sp>
      <p:pic>
        <p:nvPicPr>
          <p:cNvPr id="8" name="Picture 1" descr="http://jp.hamamatsu.com/resources/products/ssd/eng/selection/mppc/image/s10362-11-025u_etc_7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2395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88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2300" y="1439863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313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3125" y="2225675"/>
            <a:ext cx="714375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8688" y="30432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25" y="2998788"/>
            <a:ext cx="1143000" cy="98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50XX square 2x2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76913" y="2003425"/>
            <a:ext cx="5937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50 3mmX3mm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1763" y="1735138"/>
            <a:ext cx="793750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50 4mmX4mm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063" y="1484313"/>
            <a:ext cx="1050925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6" descr="50A square"/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5" y="2241550"/>
            <a:ext cx="26193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20"/>
          <p:cNvSpPr txBox="1">
            <a:spLocks noChangeArrowheads="1"/>
          </p:cNvSpPr>
          <p:nvPr/>
        </p:nvSpPr>
        <p:spPr bwMode="auto">
          <a:xfrm>
            <a:off x="251303" y="836613"/>
            <a:ext cx="3558218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Hamamatsu HPK 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(http://jp.hamamatsu.com/)</a:t>
            </a:r>
          </a:p>
          <a:p>
            <a:pPr algn="ctr">
              <a:buNone/>
            </a:pPr>
            <a:r>
              <a:rPr lang="fr-FR" sz="1400" dirty="0">
                <a:latin typeface="Calibri" pitchFamily="34" charset="0"/>
                <a:cs typeface="Times New Roman" pitchFamily="18" charset="0"/>
              </a:rPr>
              <a:t>25x25µm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20" name="ZoneTexte 21"/>
          <p:cNvSpPr txBox="1">
            <a:spLocks noChangeArrowheads="1"/>
          </p:cNvSpPr>
          <p:nvPr/>
        </p:nvSpPr>
        <p:spPr bwMode="auto">
          <a:xfrm>
            <a:off x="214313" y="1631950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1" name="ZoneTexte 22"/>
          <p:cNvSpPr txBox="1">
            <a:spLocks noChangeArrowheads="1"/>
          </p:cNvSpPr>
          <p:nvPr/>
        </p:nvSpPr>
        <p:spPr bwMode="auto">
          <a:xfrm>
            <a:off x="422275" y="2417763"/>
            <a:ext cx="792163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2" name="ZoneTexte 23"/>
          <p:cNvSpPr txBox="1">
            <a:spLocks noChangeArrowheads="1"/>
          </p:cNvSpPr>
          <p:nvPr/>
        </p:nvSpPr>
        <p:spPr bwMode="auto">
          <a:xfrm>
            <a:off x="142875" y="3257550"/>
            <a:ext cx="8407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en-US">
                <a:latin typeface="Calibri" pitchFamily="34" charset="0"/>
                <a:cs typeface="Times New Roman" pitchFamily="18" charset="0"/>
              </a:rPr>
              <a:t>Arrays</a:t>
            </a:r>
          </a:p>
        </p:txBody>
      </p:sp>
      <p:sp>
        <p:nvSpPr>
          <p:cNvPr id="23" name="ZoneTexte 24"/>
          <p:cNvSpPr txBox="1">
            <a:spLocks noChangeArrowheads="1"/>
          </p:cNvSpPr>
          <p:nvPr/>
        </p:nvSpPr>
        <p:spPr bwMode="auto">
          <a:xfrm>
            <a:off x="997660" y="3930650"/>
            <a:ext cx="1133644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1x4mm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1x4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24" name="ZoneTexte 25"/>
          <p:cNvSpPr txBox="1">
            <a:spLocks noChangeArrowheads="1"/>
          </p:cNvSpPr>
          <p:nvPr/>
        </p:nvSpPr>
        <p:spPr bwMode="auto">
          <a:xfrm>
            <a:off x="2202572" y="3946525"/>
            <a:ext cx="1133644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6x6 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25" name="ZoneTexte 26"/>
          <p:cNvSpPr txBox="1">
            <a:spLocks noChangeArrowheads="1"/>
          </p:cNvSpPr>
          <p:nvPr/>
        </p:nvSpPr>
        <p:spPr bwMode="auto">
          <a:xfrm>
            <a:off x="4783455" y="981075"/>
            <a:ext cx="1621791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FBK-IRST</a:t>
            </a:r>
          </a:p>
          <a:p>
            <a:pPr algn="ctr">
              <a:buNone/>
            </a:pPr>
            <a:r>
              <a:rPr lang="fr-FR" sz="1400" dirty="0">
                <a:latin typeface="Calibri" pitchFamily="34" charset="0"/>
                <a:cs typeface="Times New Roman" pitchFamily="18" charset="0"/>
              </a:rPr>
              <a:t>50x50µm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sp>
        <p:nvSpPr>
          <p:cNvPr id="26" name="ZoneTexte 27"/>
          <p:cNvSpPr txBox="1">
            <a:spLocks noChangeArrowheads="1"/>
          </p:cNvSpPr>
          <p:nvPr/>
        </p:nvSpPr>
        <p:spPr bwMode="auto">
          <a:xfrm>
            <a:off x="4929188" y="191293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1x1mm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7" name="ZoneTexte 28"/>
          <p:cNvSpPr txBox="1">
            <a:spLocks noChangeArrowheads="1"/>
          </p:cNvSpPr>
          <p:nvPr/>
        </p:nvSpPr>
        <p:spPr bwMode="auto">
          <a:xfrm>
            <a:off x="5643563" y="1627188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2x2mm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8" name="ZoneTexte 29"/>
          <p:cNvSpPr txBox="1">
            <a:spLocks noChangeArrowheads="1"/>
          </p:cNvSpPr>
          <p:nvPr/>
        </p:nvSpPr>
        <p:spPr bwMode="auto">
          <a:xfrm>
            <a:off x="6500813" y="1412875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3x3mm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29" name="ZoneTexte 30"/>
          <p:cNvSpPr txBox="1">
            <a:spLocks noChangeArrowheads="1"/>
          </p:cNvSpPr>
          <p:nvPr/>
        </p:nvSpPr>
        <p:spPr bwMode="auto">
          <a:xfrm>
            <a:off x="7500938" y="1198563"/>
            <a:ext cx="79216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30" name="Picture 9"/>
          <p:cNvPicPr>
            <a:picLocks noChangeAspect="1" noChangeArrowheads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41938" y="2894013"/>
            <a:ext cx="746125" cy="80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ZoneTexte 33"/>
          <p:cNvSpPr txBox="1">
            <a:spLocks noChangeArrowheads="1"/>
          </p:cNvSpPr>
          <p:nvPr/>
        </p:nvSpPr>
        <p:spPr bwMode="auto">
          <a:xfrm>
            <a:off x="5096585" y="3813175"/>
            <a:ext cx="1133644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4x4mm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2x2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cxnSp>
        <p:nvCxnSpPr>
          <p:cNvPr id="32" name="Connecteur droit 34"/>
          <p:cNvCxnSpPr/>
          <p:nvPr/>
        </p:nvCxnSpPr>
        <p:spPr>
          <a:xfrm rot="5400000">
            <a:off x="2682875" y="2592388"/>
            <a:ext cx="363537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5"/>
          <p:cNvCxnSpPr/>
          <p:nvPr/>
        </p:nvCxnSpPr>
        <p:spPr>
          <a:xfrm>
            <a:off x="61913" y="4427538"/>
            <a:ext cx="9001125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6"/>
          <p:cNvSpPr txBox="1">
            <a:spLocks noChangeArrowheads="1"/>
          </p:cNvSpPr>
          <p:nvPr/>
        </p:nvSpPr>
        <p:spPr bwMode="auto">
          <a:xfrm>
            <a:off x="6945313" y="3789363"/>
            <a:ext cx="1298575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None/>
            </a:pPr>
            <a:r>
              <a:rPr lang="en-US" sz="1400">
                <a:latin typeface="Calibri" pitchFamily="34" charset="0"/>
                <a:cs typeface="Times New Roman" pitchFamily="18" charset="0"/>
              </a:rPr>
              <a:t>3x3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en-US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1400">
                <a:latin typeface="Calibri" pitchFamily="34" charset="0"/>
                <a:cs typeface="Times New Roman" pitchFamily="18" charset="0"/>
              </a:rPr>
              <a:t>8x8 channels</a:t>
            </a:r>
          </a:p>
        </p:txBody>
      </p:sp>
      <p:sp>
        <p:nvSpPr>
          <p:cNvPr id="35" name="ZoneTexte 37"/>
          <p:cNvSpPr txBox="1">
            <a:spLocks noChangeArrowheads="1"/>
          </p:cNvSpPr>
          <p:nvPr/>
        </p:nvSpPr>
        <p:spPr bwMode="auto">
          <a:xfrm>
            <a:off x="2263406" y="4403725"/>
            <a:ext cx="4390177" cy="65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600" dirty="0" err="1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SensL</a:t>
            </a:r>
            <a:r>
              <a:rPr lang="fr-FR" dirty="0">
                <a:solidFill>
                  <a:srgbClr val="FFC00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(http://sensl.com/)</a:t>
            </a:r>
          </a:p>
          <a:p>
            <a:pPr algn="ctr">
              <a:buNone/>
            </a:pPr>
            <a:r>
              <a:rPr lang="fr-FR" sz="1400" dirty="0">
                <a:latin typeface="Calibri" pitchFamily="34" charset="0"/>
                <a:cs typeface="Times New Roman" pitchFamily="18" charset="0"/>
              </a:rPr>
              <a:t>20x20µm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, 35x35µm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, 50x50µm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, 100x100µm</a:t>
            </a:r>
            <a:r>
              <a:rPr lang="fr-FR" sz="1400" baseline="30000" dirty="0">
                <a:latin typeface="Calibri" pitchFamily="34" charset="0"/>
                <a:cs typeface="Times New Roman" pitchFamily="18" charset="0"/>
              </a:rPr>
              <a:t>2</a:t>
            </a:r>
            <a:r>
              <a:rPr lang="fr-FR" sz="1400" dirty="0">
                <a:latin typeface="Calibri" pitchFamily="34" charset="0"/>
                <a:cs typeface="Times New Roman" pitchFamily="18" charset="0"/>
              </a:rPr>
              <a:t> pixel size</a:t>
            </a:r>
          </a:p>
        </p:txBody>
      </p:sp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42875" y="5013325"/>
            <a:ext cx="24844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" name="Picture 12"/>
          <p:cNvPicPr>
            <a:picLocks noChangeAspect="1" noChangeArrowheads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388" y="5049838"/>
            <a:ext cx="1260475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3"/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5008563"/>
            <a:ext cx="1501775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4"/>
          <p:cNvPicPr>
            <a:picLocks noChangeAspect="1" noChangeArrowheads="1"/>
          </p:cNvPicPr>
          <p:nvPr/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51425" y="5056188"/>
            <a:ext cx="1079500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ZoneTexte 42"/>
          <p:cNvSpPr txBox="1">
            <a:spLocks noChangeArrowheads="1"/>
          </p:cNvSpPr>
          <p:nvPr/>
        </p:nvSpPr>
        <p:spPr bwMode="auto">
          <a:xfrm>
            <a:off x="5056348" y="6046788"/>
            <a:ext cx="1247456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1" name="ZoneTexte 43"/>
          <p:cNvSpPr txBox="1">
            <a:spLocks noChangeArrowheads="1"/>
          </p:cNvSpPr>
          <p:nvPr/>
        </p:nvSpPr>
        <p:spPr bwMode="auto">
          <a:xfrm>
            <a:off x="3441860" y="6051550"/>
            <a:ext cx="1247456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3.16x3.16mm</a:t>
            </a:r>
            <a:r>
              <a:rPr lang="fr-FR" sz="1400" baseline="30000">
                <a:latin typeface="Calibri" pitchFamily="34" charset="0"/>
                <a:cs typeface="Times New Roman" pitchFamily="18" charset="0"/>
              </a:rPr>
              <a:t>2</a:t>
            </a:r>
            <a:endParaRPr lang="fr-FR" sz="1400"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fr-FR" sz="1400">
                <a:latin typeface="Calibri" pitchFamily="34" charset="0"/>
                <a:cs typeface="Times New Roman" pitchFamily="18" charset="0"/>
              </a:rPr>
              <a:t>4x4 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channels</a:t>
            </a:r>
          </a:p>
        </p:txBody>
      </p:sp>
      <p:sp>
        <p:nvSpPr>
          <p:cNvPr id="42" name="ZoneTexte 44"/>
          <p:cNvSpPr txBox="1">
            <a:spLocks noChangeArrowheads="1"/>
          </p:cNvSpPr>
          <p:nvPr/>
        </p:nvSpPr>
        <p:spPr bwMode="auto">
          <a:xfrm>
            <a:off x="7184057" y="6030913"/>
            <a:ext cx="1316386" cy="56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buNone/>
            </a:pPr>
            <a:r>
              <a:rPr lang="en-US" sz="1400">
                <a:latin typeface="Calibri" pitchFamily="34" charset="0"/>
                <a:cs typeface="Times New Roman" pitchFamily="18" charset="0"/>
              </a:rPr>
              <a:t>6 x 6 cm</a:t>
            </a:r>
            <a:r>
              <a:rPr lang="en-US" sz="1400" baseline="30000">
                <a:latin typeface="Calibri" pitchFamily="34" charset="0"/>
                <a:cs typeface="Times New Roman" pitchFamily="18" charset="0"/>
              </a:rPr>
              <a:t>2</a:t>
            </a:r>
            <a:r>
              <a:rPr lang="en-US" sz="1400">
                <a:latin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sz="1400">
                <a:latin typeface="Calibri" pitchFamily="34" charset="0"/>
                <a:cs typeface="Times New Roman" pitchFamily="18" charset="0"/>
              </a:rPr>
              <a:t>16x16 channels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32E8A0-5D7C-4670-8601-ADA32C80F1F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21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8951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586"/>
    </mc:Choice>
    <mc:Fallback xmlns="">
      <p:transition spd="slow" advTm="1858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5943271" y="2644642"/>
            <a:ext cx="2645858" cy="1535657"/>
            <a:chOff x="7238509" y="2368707"/>
            <a:chExt cx="2645858" cy="1535657"/>
          </a:xfrm>
        </p:grpSpPr>
        <p:sp>
          <p:nvSpPr>
            <p:cNvPr id="32813" name="Rectangle 6"/>
            <p:cNvSpPr>
              <a:spLocks noChangeArrowheads="1"/>
            </p:cNvSpPr>
            <p:nvPr/>
          </p:nvSpPr>
          <p:spPr bwMode="auto">
            <a:xfrm rot="5400000">
              <a:off x="8846203" y="2412264"/>
              <a:ext cx="649121" cy="1427207"/>
            </a:xfrm>
            <a:prstGeom prst="rect">
              <a:avLst/>
            </a:prstGeom>
            <a:gradFill rotWithShape="1">
              <a:gsLst>
                <a:gs pos="0">
                  <a:srgbClr val="5E9EFF"/>
                </a:gs>
                <a:gs pos="39999">
                  <a:srgbClr val="85C2FF"/>
                </a:gs>
                <a:gs pos="70000">
                  <a:srgbClr val="C4D6EB"/>
                </a:gs>
                <a:gs pos="100000">
                  <a:srgbClr val="FFEBFA"/>
                </a:gs>
              </a:gsLst>
              <a:lin ang="0" scaled="1"/>
            </a:gra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sp>
          <p:nvSpPr>
            <p:cNvPr id="8" name="Explosion 1 7"/>
            <p:cNvSpPr/>
            <p:nvPr/>
          </p:nvSpPr>
          <p:spPr bwMode="auto">
            <a:xfrm rot="5400000">
              <a:off x="9014549" y="3088816"/>
              <a:ext cx="266960" cy="222955"/>
            </a:xfrm>
            <a:prstGeom prst="irregularSeal1">
              <a:avLst/>
            </a:prstGeom>
            <a:solidFill>
              <a:schemeClr val="accent6">
                <a:lumMod val="40000"/>
                <a:lumOff val="6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32815" name="Rectangle 8"/>
            <p:cNvSpPr>
              <a:spLocks noChangeArrowheads="1"/>
            </p:cNvSpPr>
            <p:nvPr/>
          </p:nvSpPr>
          <p:spPr bwMode="auto">
            <a:xfrm rot="5400000">
              <a:off x="9705970" y="3316628"/>
              <a:ext cx="44598" cy="223001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sp>
          <p:nvSpPr>
            <p:cNvPr id="32816" name="Rectangle 9"/>
            <p:cNvSpPr>
              <a:spLocks noChangeArrowheads="1"/>
            </p:cNvSpPr>
            <p:nvPr/>
          </p:nvSpPr>
          <p:spPr bwMode="auto">
            <a:xfrm rot="5400000">
              <a:off x="9438368" y="3316628"/>
              <a:ext cx="44598" cy="223001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sp>
          <p:nvSpPr>
            <p:cNvPr id="32817" name="Rectangle 10"/>
            <p:cNvSpPr>
              <a:spLocks noChangeArrowheads="1"/>
            </p:cNvSpPr>
            <p:nvPr/>
          </p:nvSpPr>
          <p:spPr bwMode="auto">
            <a:xfrm rot="5400000">
              <a:off x="9170766" y="3316628"/>
              <a:ext cx="44598" cy="223001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sp>
          <p:nvSpPr>
            <p:cNvPr id="32818" name="Rectangle 11"/>
            <p:cNvSpPr>
              <a:spLocks noChangeArrowheads="1"/>
            </p:cNvSpPr>
            <p:nvPr/>
          </p:nvSpPr>
          <p:spPr bwMode="auto">
            <a:xfrm rot="5400000">
              <a:off x="8894245" y="3316628"/>
              <a:ext cx="44598" cy="223001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cxnSp>
          <p:nvCxnSpPr>
            <p:cNvPr id="32819" name="Straight Connector 12"/>
            <p:cNvCxnSpPr>
              <a:cxnSpLocks noChangeShapeType="1"/>
            </p:cNvCxnSpPr>
            <p:nvPr/>
          </p:nvCxnSpPr>
          <p:spPr bwMode="auto">
            <a:xfrm rot="5400000">
              <a:off x="9656414" y="3519804"/>
              <a:ext cx="133797" cy="9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0" name="Straight Connector 13"/>
            <p:cNvCxnSpPr>
              <a:cxnSpLocks noChangeShapeType="1"/>
            </p:cNvCxnSpPr>
            <p:nvPr/>
          </p:nvCxnSpPr>
          <p:spPr bwMode="auto">
            <a:xfrm rot="5400000">
              <a:off x="9404671" y="3516831"/>
              <a:ext cx="133797" cy="9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1" name="Straight Connector 14"/>
            <p:cNvCxnSpPr>
              <a:cxnSpLocks noChangeShapeType="1"/>
            </p:cNvCxnSpPr>
            <p:nvPr/>
          </p:nvCxnSpPr>
          <p:spPr bwMode="auto">
            <a:xfrm rot="5400000">
              <a:off x="9136079" y="3519804"/>
              <a:ext cx="133797" cy="9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2822" name="Straight Connector 15"/>
            <p:cNvCxnSpPr>
              <a:cxnSpLocks noChangeShapeType="1"/>
            </p:cNvCxnSpPr>
            <p:nvPr/>
          </p:nvCxnSpPr>
          <p:spPr bwMode="auto">
            <a:xfrm rot="5400000">
              <a:off x="8854602" y="3516831"/>
              <a:ext cx="133797" cy="9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823" name="Rectangle 16"/>
            <p:cNvSpPr>
              <a:spLocks noChangeArrowheads="1"/>
            </p:cNvSpPr>
            <p:nvPr/>
          </p:nvSpPr>
          <p:spPr bwMode="auto">
            <a:xfrm rot="5400000">
              <a:off x="8635564" y="3316628"/>
              <a:ext cx="44598" cy="223001"/>
            </a:xfrm>
            <a:prstGeom prst="rect">
              <a:avLst/>
            </a:prstGeom>
            <a:solidFill>
              <a:srgbClr val="FFC0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cxnSp>
          <p:nvCxnSpPr>
            <p:cNvPr id="32824" name="Straight Connector 17"/>
            <p:cNvCxnSpPr>
              <a:cxnSpLocks noChangeShapeType="1"/>
            </p:cNvCxnSpPr>
            <p:nvPr/>
          </p:nvCxnSpPr>
          <p:spPr bwMode="auto">
            <a:xfrm rot="5400000">
              <a:off x="8595920" y="3516831"/>
              <a:ext cx="133797" cy="992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9" name="Oval 18"/>
            <p:cNvSpPr/>
            <p:nvPr/>
          </p:nvSpPr>
          <p:spPr bwMode="auto">
            <a:xfrm rot="5400000">
              <a:off x="9794894" y="3182692"/>
              <a:ext cx="45472" cy="4547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0" name="Oval 19"/>
            <p:cNvSpPr/>
            <p:nvPr/>
          </p:nvSpPr>
          <p:spPr bwMode="auto">
            <a:xfrm rot="5400000">
              <a:off x="9660680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1" name="Oval 20"/>
            <p:cNvSpPr/>
            <p:nvPr/>
          </p:nvSpPr>
          <p:spPr bwMode="auto">
            <a:xfrm rot="5400000">
              <a:off x="9527200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2" name="Oval 21"/>
            <p:cNvSpPr/>
            <p:nvPr/>
          </p:nvSpPr>
          <p:spPr bwMode="auto">
            <a:xfrm rot="5400000">
              <a:off x="9393721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3" name="Oval 22"/>
            <p:cNvSpPr/>
            <p:nvPr/>
          </p:nvSpPr>
          <p:spPr bwMode="auto">
            <a:xfrm rot="5400000">
              <a:off x="9259507" y="3182691"/>
              <a:ext cx="45472" cy="45472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4" name="Oval 23"/>
            <p:cNvSpPr/>
            <p:nvPr/>
          </p:nvSpPr>
          <p:spPr bwMode="auto">
            <a:xfrm rot="5400000">
              <a:off x="9125294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5" name="Oval 24"/>
            <p:cNvSpPr/>
            <p:nvPr/>
          </p:nvSpPr>
          <p:spPr bwMode="auto">
            <a:xfrm rot="5400000">
              <a:off x="8991814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6" name="Oval 25"/>
            <p:cNvSpPr/>
            <p:nvPr/>
          </p:nvSpPr>
          <p:spPr bwMode="auto">
            <a:xfrm rot="5400000">
              <a:off x="8858334" y="3183425"/>
              <a:ext cx="45472" cy="44005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 bwMode="auto">
            <a:xfrm rot="5400000">
              <a:off x="8724121" y="3182692"/>
              <a:ext cx="45472" cy="4547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28" name="Oval 27"/>
            <p:cNvSpPr/>
            <p:nvPr/>
          </p:nvSpPr>
          <p:spPr bwMode="auto">
            <a:xfrm rot="5400000">
              <a:off x="8590641" y="3182691"/>
              <a:ext cx="45472" cy="45472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32835" name="Rectangle 28"/>
            <p:cNvSpPr>
              <a:spLocks noChangeArrowheads="1"/>
            </p:cNvSpPr>
            <p:nvPr/>
          </p:nvSpPr>
          <p:spPr bwMode="auto">
            <a:xfrm rot="5400000">
              <a:off x="9137129" y="2068203"/>
              <a:ext cx="50545" cy="1427207"/>
            </a:xfrm>
            <a:prstGeom prst="rect">
              <a:avLst/>
            </a:prstGeom>
            <a:solidFill>
              <a:srgbClr val="FFFF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350">
                <a:solidFill>
                  <a:srgbClr val="0000FF"/>
                </a:solidFill>
              </a:endParaRPr>
            </a:p>
          </p:txBody>
        </p:sp>
        <p:sp>
          <p:nvSpPr>
            <p:cNvPr id="30" name="Freeform 13"/>
            <p:cNvSpPr>
              <a:spLocks/>
            </p:cNvSpPr>
            <p:nvPr/>
          </p:nvSpPr>
          <p:spPr bwMode="auto">
            <a:xfrm rot="900000">
              <a:off x="9292399" y="2368707"/>
              <a:ext cx="85416" cy="494452"/>
            </a:xfrm>
            <a:custGeom>
              <a:avLst/>
              <a:gdLst>
                <a:gd name="T0" fmla="*/ 0 w 104"/>
                <a:gd name="T1" fmla="*/ 0 h 384"/>
                <a:gd name="T2" fmla="*/ 96 w 104"/>
                <a:gd name="T3" fmla="*/ 48 h 384"/>
                <a:gd name="T4" fmla="*/ 0 w 104"/>
                <a:gd name="T5" fmla="*/ 96 h 384"/>
                <a:gd name="T6" fmla="*/ 96 w 104"/>
                <a:gd name="T7" fmla="*/ 144 h 384"/>
                <a:gd name="T8" fmla="*/ 0 w 104"/>
                <a:gd name="T9" fmla="*/ 192 h 384"/>
                <a:gd name="T10" fmla="*/ 96 w 104"/>
                <a:gd name="T11" fmla="*/ 240 h 384"/>
                <a:gd name="T12" fmla="*/ 0 w 104"/>
                <a:gd name="T13" fmla="*/ 288 h 384"/>
                <a:gd name="T14" fmla="*/ 96 w 104"/>
                <a:gd name="T15" fmla="*/ 336 h 384"/>
                <a:gd name="T16" fmla="*/ 48 w 104"/>
                <a:gd name="T17" fmla="*/ 384 h 38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104"/>
                <a:gd name="T28" fmla="*/ 0 h 384"/>
                <a:gd name="T29" fmla="*/ 104 w 104"/>
                <a:gd name="T30" fmla="*/ 384 h 38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104" h="384">
                  <a:moveTo>
                    <a:pt x="0" y="0"/>
                  </a:moveTo>
                  <a:cubicBezTo>
                    <a:pt x="48" y="16"/>
                    <a:pt x="96" y="32"/>
                    <a:pt x="96" y="48"/>
                  </a:cubicBezTo>
                  <a:cubicBezTo>
                    <a:pt x="96" y="64"/>
                    <a:pt x="0" y="80"/>
                    <a:pt x="0" y="96"/>
                  </a:cubicBezTo>
                  <a:cubicBezTo>
                    <a:pt x="0" y="112"/>
                    <a:pt x="96" y="128"/>
                    <a:pt x="96" y="144"/>
                  </a:cubicBezTo>
                  <a:cubicBezTo>
                    <a:pt x="96" y="160"/>
                    <a:pt x="0" y="176"/>
                    <a:pt x="0" y="192"/>
                  </a:cubicBezTo>
                  <a:cubicBezTo>
                    <a:pt x="0" y="208"/>
                    <a:pt x="96" y="224"/>
                    <a:pt x="96" y="240"/>
                  </a:cubicBezTo>
                  <a:cubicBezTo>
                    <a:pt x="96" y="256"/>
                    <a:pt x="0" y="272"/>
                    <a:pt x="0" y="288"/>
                  </a:cubicBezTo>
                  <a:cubicBezTo>
                    <a:pt x="0" y="304"/>
                    <a:pt x="88" y="320"/>
                    <a:pt x="96" y="336"/>
                  </a:cubicBezTo>
                  <a:cubicBezTo>
                    <a:pt x="104" y="352"/>
                    <a:pt x="56" y="376"/>
                    <a:pt x="48" y="384"/>
                  </a:cubicBezTo>
                </a:path>
              </a:pathLst>
            </a:custGeom>
            <a:noFill/>
            <a:ln w="28575">
              <a:solidFill>
                <a:schemeClr val="accent6"/>
              </a:solidFill>
              <a:round/>
              <a:headEnd/>
              <a:tailEnd type="triangle" w="med" len="med"/>
            </a:ln>
          </p:spPr>
          <p:txBody>
            <a:bodyPr wrap="square" lIns="69056" tIns="34529" rIns="69056" bIns="34529">
              <a:spAutoFit/>
            </a:bodyPr>
            <a:lstStyle/>
            <a:p>
              <a:pPr algn="l" eaLnBrk="0" hangingPunct="0">
                <a:spcBef>
                  <a:spcPct val="0"/>
                </a:spcBef>
                <a:buClr>
                  <a:schemeClr val="hlink"/>
                </a:buClr>
                <a:buSzPct val="70000"/>
                <a:buFontTx/>
                <a:buChar char="•"/>
                <a:defRPr/>
              </a:pPr>
              <a:endParaRPr lang="de-DE" sz="1200" dirty="0">
                <a:solidFill>
                  <a:srgbClr val="0000FF"/>
                </a:solidFill>
              </a:endParaRPr>
            </a:p>
          </p:txBody>
        </p:sp>
        <p:pic>
          <p:nvPicPr>
            <p:cNvPr id="32837" name="Picture 2" descr="C:\Documents and Settings\joram\Local Settings\Temporary Internet Files\Content.IE5\AS24WJUV\MCj04369170000[1].png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9888443">
              <a:off x="9194447" y="2756654"/>
              <a:ext cx="303207" cy="303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38" name="Freeform 31"/>
            <p:cNvSpPr>
              <a:spLocks noChangeArrowheads="1"/>
            </p:cNvSpPr>
            <p:nvPr/>
          </p:nvSpPr>
          <p:spPr bwMode="auto">
            <a:xfrm rot="5400000">
              <a:off x="9021157" y="2962869"/>
              <a:ext cx="302436" cy="60211"/>
            </a:xfrm>
            <a:custGeom>
              <a:avLst/>
              <a:gdLst>
                <a:gd name="T0" fmla="*/ 0 w 742950"/>
                <a:gd name="T1" fmla="*/ 0 h 212339"/>
                <a:gd name="T2" fmla="*/ 28575 w 742950"/>
                <a:gd name="T3" fmla="*/ 19050 h 212339"/>
                <a:gd name="T4" fmla="*/ 57150 w 742950"/>
                <a:gd name="T5" fmla="*/ 47625 h 212339"/>
                <a:gd name="T6" fmla="*/ 85725 w 742950"/>
                <a:gd name="T7" fmla="*/ 57150 h 212339"/>
                <a:gd name="T8" fmla="*/ 133350 w 742950"/>
                <a:gd name="T9" fmla="*/ 85725 h 212339"/>
                <a:gd name="T10" fmla="*/ 190500 w 742950"/>
                <a:gd name="T11" fmla="*/ 104775 h 212339"/>
                <a:gd name="T12" fmla="*/ 314325 w 742950"/>
                <a:gd name="T13" fmla="*/ 133350 h 212339"/>
                <a:gd name="T14" fmla="*/ 409575 w 742950"/>
                <a:gd name="T15" fmla="*/ 200025 h 212339"/>
                <a:gd name="T16" fmla="*/ 457200 w 742950"/>
                <a:gd name="T17" fmla="*/ 190500 h 212339"/>
                <a:gd name="T18" fmla="*/ 581025 w 742950"/>
                <a:gd name="T19" fmla="*/ 190500 h 212339"/>
                <a:gd name="T20" fmla="*/ 609600 w 742950"/>
                <a:gd name="T21" fmla="*/ 200025 h 212339"/>
                <a:gd name="T22" fmla="*/ 742950 w 742950"/>
                <a:gd name="T23" fmla="*/ 209550 h 21233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742950"/>
                <a:gd name="T37" fmla="*/ 0 h 212339"/>
                <a:gd name="T38" fmla="*/ 742950 w 742950"/>
                <a:gd name="T39" fmla="*/ 212339 h 212339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742950" h="212339">
                  <a:moveTo>
                    <a:pt x="0" y="0"/>
                  </a:moveTo>
                  <a:cubicBezTo>
                    <a:pt x="9525" y="6350"/>
                    <a:pt x="19781" y="11721"/>
                    <a:pt x="28575" y="19050"/>
                  </a:cubicBezTo>
                  <a:cubicBezTo>
                    <a:pt x="38923" y="27674"/>
                    <a:pt x="45942" y="40153"/>
                    <a:pt x="57150" y="47625"/>
                  </a:cubicBezTo>
                  <a:cubicBezTo>
                    <a:pt x="65504" y="53194"/>
                    <a:pt x="76745" y="52660"/>
                    <a:pt x="85725" y="57150"/>
                  </a:cubicBezTo>
                  <a:cubicBezTo>
                    <a:pt x="102284" y="65429"/>
                    <a:pt x="116496" y="78064"/>
                    <a:pt x="133350" y="85725"/>
                  </a:cubicBezTo>
                  <a:cubicBezTo>
                    <a:pt x="151631" y="94034"/>
                    <a:pt x="171192" y="99258"/>
                    <a:pt x="190500" y="104775"/>
                  </a:cubicBezTo>
                  <a:cubicBezTo>
                    <a:pt x="244112" y="120093"/>
                    <a:pt x="264706" y="123426"/>
                    <a:pt x="314325" y="133350"/>
                  </a:cubicBezTo>
                  <a:cubicBezTo>
                    <a:pt x="325697" y="142827"/>
                    <a:pt x="381754" y="196934"/>
                    <a:pt x="409575" y="200025"/>
                  </a:cubicBezTo>
                  <a:cubicBezTo>
                    <a:pt x="425665" y="201813"/>
                    <a:pt x="441325" y="193675"/>
                    <a:pt x="457200" y="190500"/>
                  </a:cubicBezTo>
                  <a:cubicBezTo>
                    <a:pt x="566396" y="212339"/>
                    <a:pt x="431095" y="190500"/>
                    <a:pt x="581025" y="190500"/>
                  </a:cubicBezTo>
                  <a:cubicBezTo>
                    <a:pt x="591065" y="190500"/>
                    <a:pt x="599722" y="198229"/>
                    <a:pt x="609600" y="200025"/>
                  </a:cubicBezTo>
                  <a:cubicBezTo>
                    <a:pt x="674983" y="211913"/>
                    <a:pt x="682320" y="209550"/>
                    <a:pt x="742950" y="20955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200"/>
            </a:p>
          </p:txBody>
        </p:sp>
        <p:sp>
          <p:nvSpPr>
            <p:cNvPr id="33" name="Oval 32"/>
            <p:cNvSpPr/>
            <p:nvPr/>
          </p:nvSpPr>
          <p:spPr bwMode="auto">
            <a:xfrm rot="5400000">
              <a:off x="9170766" y="2825524"/>
              <a:ext cx="44005" cy="45471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/>
            <a:lstStyle/>
            <a:p>
              <a:pPr algn="l">
                <a:spcBef>
                  <a:spcPct val="0"/>
                </a:spcBef>
                <a:defRPr/>
              </a:pPr>
              <a:endParaRPr lang="en-GB" sz="1200">
                <a:solidFill>
                  <a:srgbClr val="0000FF"/>
                </a:solidFill>
              </a:endParaRPr>
            </a:p>
          </p:txBody>
        </p:sp>
        <p:sp>
          <p:nvSpPr>
            <p:cNvPr id="32840" name="Freeform 33"/>
            <p:cNvSpPr>
              <a:spLocks noChangeArrowheads="1"/>
            </p:cNvSpPr>
            <p:nvPr/>
          </p:nvSpPr>
          <p:spPr bwMode="auto">
            <a:xfrm rot="5400000">
              <a:off x="8992857" y="3681854"/>
              <a:ext cx="266616" cy="178401"/>
            </a:xfrm>
            <a:custGeom>
              <a:avLst/>
              <a:gdLst>
                <a:gd name="T0" fmla="*/ 0 w 771525"/>
                <a:gd name="T1" fmla="*/ 3767 h 400565"/>
                <a:gd name="T2" fmla="*/ 3287 w 771525"/>
                <a:gd name="T3" fmla="*/ 0 h 400565"/>
                <a:gd name="T4" fmla="*/ 5205 w 771525"/>
                <a:gd name="T5" fmla="*/ 5021 h 400565"/>
                <a:gd name="T6" fmla="*/ 5479 w 771525"/>
                <a:gd name="T7" fmla="*/ 15064 h 400565"/>
                <a:gd name="T8" fmla="*/ 5753 w 771525"/>
                <a:gd name="T9" fmla="*/ 20085 h 400565"/>
                <a:gd name="T10" fmla="*/ 6575 w 771525"/>
                <a:gd name="T11" fmla="*/ 21341 h 400565"/>
                <a:gd name="T12" fmla="*/ 6849 w 771525"/>
                <a:gd name="T13" fmla="*/ 26362 h 400565"/>
                <a:gd name="T14" fmla="*/ 7397 w 771525"/>
                <a:gd name="T15" fmla="*/ 33894 h 400565"/>
                <a:gd name="T16" fmla="*/ 7671 w 771525"/>
                <a:gd name="T17" fmla="*/ 45192 h 400565"/>
                <a:gd name="T18" fmla="*/ 8493 w 771525"/>
                <a:gd name="T19" fmla="*/ 46448 h 400565"/>
                <a:gd name="T20" fmla="*/ 8219 w 771525"/>
                <a:gd name="T21" fmla="*/ 51469 h 400565"/>
                <a:gd name="T22" fmla="*/ 8493 w 771525"/>
                <a:gd name="T23" fmla="*/ 47703 h 400565"/>
                <a:gd name="T24" fmla="*/ 9315 w 771525"/>
                <a:gd name="T25" fmla="*/ 45192 h 400565"/>
                <a:gd name="T26" fmla="*/ 9589 w 771525"/>
                <a:gd name="T27" fmla="*/ 41426 h 400565"/>
                <a:gd name="T28" fmla="*/ 10137 w 771525"/>
                <a:gd name="T29" fmla="*/ 36405 h 400565"/>
                <a:gd name="T30" fmla="*/ 10959 w 771525"/>
                <a:gd name="T31" fmla="*/ 27618 h 400565"/>
                <a:gd name="T32" fmla="*/ 10685 w 771525"/>
                <a:gd name="T33" fmla="*/ 23852 h 400565"/>
                <a:gd name="T34" fmla="*/ 11507 w 771525"/>
                <a:gd name="T35" fmla="*/ 21341 h 400565"/>
                <a:gd name="T36" fmla="*/ 11781 w 771525"/>
                <a:gd name="T37" fmla="*/ 17575 h 400565"/>
                <a:gd name="T38" fmla="*/ 13699 w 771525"/>
                <a:gd name="T39" fmla="*/ 8787 h 400565"/>
                <a:gd name="T40" fmla="*/ 15342 w 771525"/>
                <a:gd name="T41" fmla="*/ 10043 h 400565"/>
                <a:gd name="T42" fmla="*/ 21918 w 771525"/>
                <a:gd name="T43" fmla="*/ 8787 h 400565"/>
                <a:gd name="T44" fmla="*/ 22192 w 771525"/>
                <a:gd name="T45" fmla="*/ 10043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200"/>
            </a:p>
          </p:txBody>
        </p:sp>
        <p:sp>
          <p:nvSpPr>
            <p:cNvPr id="32841" name="Freeform 34"/>
            <p:cNvSpPr>
              <a:spLocks noChangeArrowheads="1"/>
            </p:cNvSpPr>
            <p:nvPr/>
          </p:nvSpPr>
          <p:spPr bwMode="auto">
            <a:xfrm rot="5400000">
              <a:off x="9324931" y="3737403"/>
              <a:ext cx="266616" cy="49457"/>
            </a:xfrm>
            <a:custGeom>
              <a:avLst/>
              <a:gdLst>
                <a:gd name="T0" fmla="*/ 0 w 771525"/>
                <a:gd name="T1" fmla="*/ 2 h 400565"/>
                <a:gd name="T2" fmla="*/ 3287 w 771525"/>
                <a:gd name="T3" fmla="*/ 0 h 400565"/>
                <a:gd name="T4" fmla="*/ 5205 w 771525"/>
                <a:gd name="T5" fmla="*/ 2 h 400565"/>
                <a:gd name="T6" fmla="*/ 5479 w 771525"/>
                <a:gd name="T7" fmla="*/ 7 h 400565"/>
                <a:gd name="T8" fmla="*/ 5753 w 771525"/>
                <a:gd name="T9" fmla="*/ 9 h 400565"/>
                <a:gd name="T10" fmla="*/ 6575 w 771525"/>
                <a:gd name="T11" fmla="*/ 10 h 400565"/>
                <a:gd name="T12" fmla="*/ 6849 w 771525"/>
                <a:gd name="T13" fmla="*/ 12 h 400565"/>
                <a:gd name="T14" fmla="*/ 7397 w 771525"/>
                <a:gd name="T15" fmla="*/ 15 h 400565"/>
                <a:gd name="T16" fmla="*/ 7671 w 771525"/>
                <a:gd name="T17" fmla="*/ 21 h 400565"/>
                <a:gd name="T18" fmla="*/ 8493 w 771525"/>
                <a:gd name="T19" fmla="*/ 21 h 400565"/>
                <a:gd name="T20" fmla="*/ 8219 w 771525"/>
                <a:gd name="T21" fmla="*/ 23 h 400565"/>
                <a:gd name="T22" fmla="*/ 8493 w 771525"/>
                <a:gd name="T23" fmla="*/ 22 h 400565"/>
                <a:gd name="T24" fmla="*/ 9315 w 771525"/>
                <a:gd name="T25" fmla="*/ 21 h 400565"/>
                <a:gd name="T26" fmla="*/ 9589 w 771525"/>
                <a:gd name="T27" fmla="*/ 19 h 400565"/>
                <a:gd name="T28" fmla="*/ 10137 w 771525"/>
                <a:gd name="T29" fmla="*/ 16 h 400565"/>
                <a:gd name="T30" fmla="*/ 10959 w 771525"/>
                <a:gd name="T31" fmla="*/ 12 h 400565"/>
                <a:gd name="T32" fmla="*/ 10685 w 771525"/>
                <a:gd name="T33" fmla="*/ 11 h 400565"/>
                <a:gd name="T34" fmla="*/ 11507 w 771525"/>
                <a:gd name="T35" fmla="*/ 10 h 400565"/>
                <a:gd name="T36" fmla="*/ 11781 w 771525"/>
                <a:gd name="T37" fmla="*/ 8 h 400565"/>
                <a:gd name="T38" fmla="*/ 13699 w 771525"/>
                <a:gd name="T39" fmla="*/ 4 h 400565"/>
                <a:gd name="T40" fmla="*/ 15342 w 771525"/>
                <a:gd name="T41" fmla="*/ 5 h 400565"/>
                <a:gd name="T42" fmla="*/ 21918 w 771525"/>
                <a:gd name="T43" fmla="*/ 4 h 400565"/>
                <a:gd name="T44" fmla="*/ 22192 w 771525"/>
                <a:gd name="T45" fmla="*/ 5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200"/>
            </a:p>
          </p:txBody>
        </p:sp>
        <p:sp>
          <p:nvSpPr>
            <p:cNvPr id="32842" name="Freeform 35"/>
            <p:cNvSpPr>
              <a:spLocks noChangeArrowheads="1"/>
            </p:cNvSpPr>
            <p:nvPr/>
          </p:nvSpPr>
          <p:spPr bwMode="auto">
            <a:xfrm rot="5400000">
              <a:off x="8757192" y="3731312"/>
              <a:ext cx="266616" cy="79487"/>
            </a:xfrm>
            <a:custGeom>
              <a:avLst/>
              <a:gdLst>
                <a:gd name="T0" fmla="*/ 0 w 771525"/>
                <a:gd name="T1" fmla="*/ 30 h 400565"/>
                <a:gd name="T2" fmla="*/ 3287 w 771525"/>
                <a:gd name="T3" fmla="*/ 0 h 400565"/>
                <a:gd name="T4" fmla="*/ 5205 w 771525"/>
                <a:gd name="T5" fmla="*/ 39 h 400565"/>
                <a:gd name="T6" fmla="*/ 5479 w 771525"/>
                <a:gd name="T7" fmla="*/ 118 h 400565"/>
                <a:gd name="T8" fmla="*/ 5753 w 771525"/>
                <a:gd name="T9" fmla="*/ 157 h 400565"/>
                <a:gd name="T10" fmla="*/ 6575 w 771525"/>
                <a:gd name="T11" fmla="*/ 167 h 400565"/>
                <a:gd name="T12" fmla="*/ 6849 w 771525"/>
                <a:gd name="T13" fmla="*/ 206 h 400565"/>
                <a:gd name="T14" fmla="*/ 7397 w 771525"/>
                <a:gd name="T15" fmla="*/ 265 h 400565"/>
                <a:gd name="T16" fmla="*/ 7671 w 771525"/>
                <a:gd name="T17" fmla="*/ 353 h 400565"/>
                <a:gd name="T18" fmla="*/ 8493 w 771525"/>
                <a:gd name="T19" fmla="*/ 363 h 400565"/>
                <a:gd name="T20" fmla="*/ 8219 w 771525"/>
                <a:gd name="T21" fmla="*/ 403 h 400565"/>
                <a:gd name="T22" fmla="*/ 8493 w 771525"/>
                <a:gd name="T23" fmla="*/ 373 h 400565"/>
                <a:gd name="T24" fmla="*/ 9315 w 771525"/>
                <a:gd name="T25" fmla="*/ 353 h 400565"/>
                <a:gd name="T26" fmla="*/ 9589 w 771525"/>
                <a:gd name="T27" fmla="*/ 324 h 400565"/>
                <a:gd name="T28" fmla="*/ 10137 w 771525"/>
                <a:gd name="T29" fmla="*/ 285 h 400565"/>
                <a:gd name="T30" fmla="*/ 10959 w 771525"/>
                <a:gd name="T31" fmla="*/ 216 h 400565"/>
                <a:gd name="T32" fmla="*/ 10685 w 771525"/>
                <a:gd name="T33" fmla="*/ 187 h 400565"/>
                <a:gd name="T34" fmla="*/ 11507 w 771525"/>
                <a:gd name="T35" fmla="*/ 167 h 400565"/>
                <a:gd name="T36" fmla="*/ 11781 w 771525"/>
                <a:gd name="T37" fmla="*/ 138 h 400565"/>
                <a:gd name="T38" fmla="*/ 13699 w 771525"/>
                <a:gd name="T39" fmla="*/ 69 h 400565"/>
                <a:gd name="T40" fmla="*/ 15342 w 771525"/>
                <a:gd name="T41" fmla="*/ 79 h 400565"/>
                <a:gd name="T42" fmla="*/ 21918 w 771525"/>
                <a:gd name="T43" fmla="*/ 69 h 400565"/>
                <a:gd name="T44" fmla="*/ 22192 w 771525"/>
                <a:gd name="T45" fmla="*/ 79 h 40056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771525"/>
                <a:gd name="T70" fmla="*/ 0 h 400565"/>
                <a:gd name="T71" fmla="*/ 771525 w 771525"/>
                <a:gd name="T72" fmla="*/ 400565 h 400565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771525" h="400565">
                  <a:moveTo>
                    <a:pt x="0" y="28575"/>
                  </a:moveTo>
                  <a:cubicBezTo>
                    <a:pt x="75472" y="3418"/>
                    <a:pt x="37343" y="12826"/>
                    <a:pt x="114300" y="0"/>
                  </a:cubicBezTo>
                  <a:cubicBezTo>
                    <a:pt x="116717" y="1209"/>
                    <a:pt x="177609" y="29686"/>
                    <a:pt x="180975" y="38100"/>
                  </a:cubicBezTo>
                  <a:cubicBezTo>
                    <a:pt x="190482" y="61867"/>
                    <a:pt x="186292" y="89051"/>
                    <a:pt x="190500" y="114300"/>
                  </a:cubicBezTo>
                  <a:cubicBezTo>
                    <a:pt x="192652" y="127213"/>
                    <a:pt x="191847" y="142178"/>
                    <a:pt x="200025" y="152400"/>
                  </a:cubicBezTo>
                  <a:cubicBezTo>
                    <a:pt x="206297" y="160240"/>
                    <a:pt x="219075" y="158750"/>
                    <a:pt x="228600" y="161925"/>
                  </a:cubicBezTo>
                  <a:cubicBezTo>
                    <a:pt x="231775" y="174625"/>
                    <a:pt x="234363" y="187486"/>
                    <a:pt x="238125" y="200025"/>
                  </a:cubicBezTo>
                  <a:cubicBezTo>
                    <a:pt x="243895" y="219259"/>
                    <a:pt x="257175" y="257175"/>
                    <a:pt x="257175" y="257175"/>
                  </a:cubicBezTo>
                  <a:cubicBezTo>
                    <a:pt x="250937" y="294604"/>
                    <a:pt x="233873" y="316639"/>
                    <a:pt x="266700" y="342900"/>
                  </a:cubicBezTo>
                  <a:cubicBezTo>
                    <a:pt x="274540" y="349172"/>
                    <a:pt x="285750" y="349250"/>
                    <a:pt x="295275" y="352425"/>
                  </a:cubicBezTo>
                  <a:cubicBezTo>
                    <a:pt x="292100" y="365125"/>
                    <a:pt x="285750" y="377434"/>
                    <a:pt x="285750" y="390525"/>
                  </a:cubicBezTo>
                  <a:cubicBezTo>
                    <a:pt x="285750" y="400565"/>
                    <a:pt x="289003" y="369790"/>
                    <a:pt x="295275" y="361950"/>
                  </a:cubicBezTo>
                  <a:cubicBezTo>
                    <a:pt x="302426" y="353011"/>
                    <a:pt x="314325" y="349250"/>
                    <a:pt x="323850" y="342900"/>
                  </a:cubicBezTo>
                  <a:cubicBezTo>
                    <a:pt x="327025" y="333375"/>
                    <a:pt x="329420" y="323553"/>
                    <a:pt x="333375" y="314325"/>
                  </a:cubicBezTo>
                  <a:cubicBezTo>
                    <a:pt x="338968" y="301274"/>
                    <a:pt x="347439" y="289520"/>
                    <a:pt x="352425" y="276225"/>
                  </a:cubicBezTo>
                  <a:cubicBezTo>
                    <a:pt x="378785" y="205931"/>
                    <a:pt x="342394" y="267458"/>
                    <a:pt x="381000" y="209550"/>
                  </a:cubicBezTo>
                  <a:cubicBezTo>
                    <a:pt x="377825" y="200025"/>
                    <a:pt x="367746" y="190297"/>
                    <a:pt x="371475" y="180975"/>
                  </a:cubicBezTo>
                  <a:cubicBezTo>
                    <a:pt x="375727" y="170346"/>
                    <a:pt x="392899" y="170864"/>
                    <a:pt x="400050" y="161925"/>
                  </a:cubicBezTo>
                  <a:cubicBezTo>
                    <a:pt x="406322" y="154085"/>
                    <a:pt x="404254" y="141864"/>
                    <a:pt x="409575" y="133350"/>
                  </a:cubicBezTo>
                  <a:cubicBezTo>
                    <a:pt x="437857" y="88099"/>
                    <a:pt x="440315" y="90632"/>
                    <a:pt x="476250" y="66675"/>
                  </a:cubicBezTo>
                  <a:cubicBezTo>
                    <a:pt x="495300" y="69850"/>
                    <a:pt x="514125" y="77405"/>
                    <a:pt x="533400" y="76200"/>
                  </a:cubicBezTo>
                  <a:cubicBezTo>
                    <a:pt x="731862" y="63796"/>
                    <a:pt x="514444" y="33668"/>
                    <a:pt x="762000" y="66675"/>
                  </a:cubicBezTo>
                  <a:cubicBezTo>
                    <a:pt x="766451" y="67268"/>
                    <a:pt x="768350" y="73025"/>
                    <a:pt x="771525" y="76200"/>
                  </a:cubicBezTo>
                </a:path>
              </a:pathLst>
            </a:cu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fr-FR" sz="120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238509" y="2801307"/>
              <a:ext cx="1361066" cy="312816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050" dirty="0">
                  <a:solidFill>
                    <a:schemeClr val="accent6"/>
                  </a:solidFill>
                </a:rPr>
                <a:t>e.g. CH</a:t>
              </a:r>
              <a:r>
                <a:rPr lang="en-US" sz="1050" baseline="-25000" dirty="0">
                  <a:solidFill>
                    <a:schemeClr val="accent6"/>
                  </a:solidFill>
                </a:rPr>
                <a:t>4</a:t>
              </a:r>
              <a:r>
                <a:rPr lang="en-US" sz="1050" dirty="0">
                  <a:solidFill>
                    <a:schemeClr val="accent6"/>
                  </a:solidFill>
                </a:rPr>
                <a:t> + TEA</a:t>
              </a:r>
              <a:endParaRPr lang="en-GB" sz="1050" dirty="0">
                <a:solidFill>
                  <a:schemeClr val="accent6"/>
                </a:solidFill>
              </a:endParaRPr>
            </a:p>
          </p:txBody>
        </p:sp>
        <p:cxnSp>
          <p:nvCxnSpPr>
            <p:cNvPr id="32777" name="Straight Arrow Connector 73"/>
            <p:cNvCxnSpPr>
              <a:cxnSpLocks noChangeShapeType="1"/>
              <a:endCxn id="72" idx="3"/>
            </p:cNvCxnSpPr>
            <p:nvPr/>
          </p:nvCxnSpPr>
          <p:spPr bwMode="auto">
            <a:xfrm>
              <a:off x="8322215" y="2912279"/>
              <a:ext cx="277360" cy="45436"/>
            </a:xfrm>
            <a:prstGeom prst="straightConnector1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32782" name="Rectangle 36"/>
          <p:cNvSpPr>
            <a:spLocks noChangeArrowheads="1"/>
          </p:cNvSpPr>
          <p:nvPr/>
        </p:nvSpPr>
        <p:spPr bwMode="auto">
          <a:xfrm rot="5400000">
            <a:off x="7528534" y="4066536"/>
            <a:ext cx="776999" cy="1518150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3" name="Rectangle 37"/>
          <p:cNvSpPr>
            <a:spLocks noChangeArrowheads="1"/>
          </p:cNvSpPr>
          <p:nvPr/>
        </p:nvSpPr>
        <p:spPr bwMode="auto">
          <a:xfrm rot="5400000">
            <a:off x="7879014" y="4419201"/>
            <a:ext cx="76040" cy="1518150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4" name="Explosion 1 38"/>
          <p:cNvSpPr>
            <a:spLocks noChangeArrowheads="1"/>
          </p:cNvSpPr>
          <p:nvPr/>
        </p:nvSpPr>
        <p:spPr bwMode="auto">
          <a:xfrm rot="5400000">
            <a:off x="7753534" y="4834586"/>
            <a:ext cx="279557" cy="237210"/>
          </a:xfrm>
          <a:prstGeom prst="irregularSeal1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5" name="Rectangle 39"/>
          <p:cNvSpPr>
            <a:spLocks noChangeArrowheads="1"/>
          </p:cNvSpPr>
          <p:nvPr/>
        </p:nvSpPr>
        <p:spPr bwMode="auto">
          <a:xfrm rot="5400000">
            <a:off x="8486765" y="5072209"/>
            <a:ext cx="46593" cy="23721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6" name="Rectangle 40"/>
          <p:cNvSpPr>
            <a:spLocks noChangeArrowheads="1"/>
          </p:cNvSpPr>
          <p:nvPr/>
        </p:nvSpPr>
        <p:spPr bwMode="auto">
          <a:xfrm rot="5400000">
            <a:off x="8202112" y="5072209"/>
            <a:ext cx="46593" cy="23721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7" name="Rectangle 41"/>
          <p:cNvSpPr>
            <a:spLocks noChangeArrowheads="1"/>
          </p:cNvSpPr>
          <p:nvPr/>
        </p:nvSpPr>
        <p:spPr bwMode="auto">
          <a:xfrm rot="5400000">
            <a:off x="7917458" y="5072209"/>
            <a:ext cx="46593" cy="23721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788" name="Rectangle 42"/>
          <p:cNvSpPr>
            <a:spLocks noChangeArrowheads="1"/>
          </p:cNvSpPr>
          <p:nvPr/>
        </p:nvSpPr>
        <p:spPr bwMode="auto">
          <a:xfrm rot="5400000">
            <a:off x="7623317" y="5072209"/>
            <a:ext cx="46593" cy="23721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cxnSp>
        <p:nvCxnSpPr>
          <p:cNvPr id="32789" name="Straight Connector 43"/>
          <p:cNvCxnSpPr>
            <a:cxnSpLocks noChangeShapeType="1"/>
          </p:cNvCxnSpPr>
          <p:nvPr/>
        </p:nvCxnSpPr>
        <p:spPr bwMode="auto">
          <a:xfrm rot="5400000">
            <a:off x="8434899" y="5286579"/>
            <a:ext cx="139779" cy="10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0" name="Straight Connector 44"/>
          <p:cNvCxnSpPr>
            <a:cxnSpLocks noChangeShapeType="1"/>
          </p:cNvCxnSpPr>
          <p:nvPr/>
        </p:nvCxnSpPr>
        <p:spPr bwMode="auto">
          <a:xfrm rot="5400000">
            <a:off x="8167115" y="5283473"/>
            <a:ext cx="139779" cy="10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1" name="Straight Connector 45"/>
          <p:cNvCxnSpPr>
            <a:cxnSpLocks noChangeShapeType="1"/>
          </p:cNvCxnSpPr>
          <p:nvPr/>
        </p:nvCxnSpPr>
        <p:spPr bwMode="auto">
          <a:xfrm rot="5400000">
            <a:off x="7881408" y="5286579"/>
            <a:ext cx="139779" cy="10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2792" name="Straight Connector 46"/>
          <p:cNvCxnSpPr>
            <a:cxnSpLocks noChangeShapeType="1"/>
          </p:cNvCxnSpPr>
          <p:nvPr/>
        </p:nvCxnSpPr>
        <p:spPr bwMode="auto">
          <a:xfrm rot="5400000">
            <a:off x="7581995" y="5283473"/>
            <a:ext cx="139779" cy="10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93" name="Rectangle 47"/>
          <p:cNvSpPr>
            <a:spLocks noChangeArrowheads="1"/>
          </p:cNvSpPr>
          <p:nvPr/>
        </p:nvSpPr>
        <p:spPr bwMode="auto">
          <a:xfrm rot="5400000">
            <a:off x="7348152" y="5072209"/>
            <a:ext cx="46593" cy="23721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cxnSp>
        <p:nvCxnSpPr>
          <p:cNvPr id="32794" name="Straight Connector 48"/>
          <p:cNvCxnSpPr>
            <a:cxnSpLocks noChangeShapeType="1"/>
          </p:cNvCxnSpPr>
          <p:nvPr/>
        </p:nvCxnSpPr>
        <p:spPr bwMode="auto">
          <a:xfrm rot="5400000">
            <a:off x="7306831" y="5283473"/>
            <a:ext cx="139779" cy="1055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Oval 49"/>
          <p:cNvSpPr/>
          <p:nvPr/>
        </p:nvSpPr>
        <p:spPr bwMode="auto">
          <a:xfrm rot="5400000">
            <a:off x="8581500" y="4933821"/>
            <a:ext cx="46938" cy="48404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1" name="Oval 50"/>
          <p:cNvSpPr/>
          <p:nvPr/>
        </p:nvSpPr>
        <p:spPr bwMode="auto">
          <a:xfrm rot="5400000">
            <a:off x="8439219" y="4933821"/>
            <a:ext cx="46938" cy="484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2" name="Oval 51"/>
          <p:cNvSpPr/>
          <p:nvPr/>
        </p:nvSpPr>
        <p:spPr bwMode="auto">
          <a:xfrm rot="5400000">
            <a:off x="8296939" y="4933821"/>
            <a:ext cx="46938" cy="48404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3" name="Oval 52"/>
          <p:cNvSpPr/>
          <p:nvPr/>
        </p:nvSpPr>
        <p:spPr bwMode="auto">
          <a:xfrm rot="5400000">
            <a:off x="8154657" y="4933821"/>
            <a:ext cx="46938" cy="484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4" name="Oval 53"/>
          <p:cNvSpPr/>
          <p:nvPr/>
        </p:nvSpPr>
        <p:spPr bwMode="auto">
          <a:xfrm rot="5400000">
            <a:off x="8012376" y="4933821"/>
            <a:ext cx="46938" cy="48404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5" name="Oval 54"/>
          <p:cNvSpPr/>
          <p:nvPr/>
        </p:nvSpPr>
        <p:spPr bwMode="auto">
          <a:xfrm rot="5400000">
            <a:off x="7869362" y="4934554"/>
            <a:ext cx="46938" cy="46938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6" name="Oval 55"/>
          <p:cNvSpPr/>
          <p:nvPr/>
        </p:nvSpPr>
        <p:spPr bwMode="auto">
          <a:xfrm rot="5400000">
            <a:off x="7727082" y="4934554"/>
            <a:ext cx="46938" cy="46938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7" name="Oval 56"/>
          <p:cNvSpPr/>
          <p:nvPr/>
        </p:nvSpPr>
        <p:spPr bwMode="auto">
          <a:xfrm rot="5400000">
            <a:off x="7584801" y="4934554"/>
            <a:ext cx="46938" cy="46938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8" name="Oval 57"/>
          <p:cNvSpPr/>
          <p:nvPr/>
        </p:nvSpPr>
        <p:spPr bwMode="auto">
          <a:xfrm rot="5400000">
            <a:off x="7442520" y="4934554"/>
            <a:ext cx="46938" cy="46938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59" name="Oval 58"/>
          <p:cNvSpPr/>
          <p:nvPr/>
        </p:nvSpPr>
        <p:spPr bwMode="auto">
          <a:xfrm rot="5400000">
            <a:off x="7300239" y="4934554"/>
            <a:ext cx="46938" cy="46938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32805" name="Rectangle 59"/>
          <p:cNvSpPr>
            <a:spLocks noChangeArrowheads="1"/>
          </p:cNvSpPr>
          <p:nvPr/>
        </p:nvSpPr>
        <p:spPr bwMode="auto">
          <a:xfrm rot="5400000">
            <a:off x="7890631" y="3694077"/>
            <a:ext cx="52805" cy="1518150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32806" name="Freeform 60"/>
          <p:cNvSpPr>
            <a:spLocks noChangeArrowheads="1"/>
          </p:cNvSpPr>
          <p:nvPr/>
        </p:nvSpPr>
        <p:spPr bwMode="auto">
          <a:xfrm rot="12203046">
            <a:off x="7840049" y="5002542"/>
            <a:ext cx="84396" cy="131784"/>
          </a:xfrm>
          <a:custGeom>
            <a:avLst/>
            <a:gdLst>
              <a:gd name="T0" fmla="*/ 0 w 742950"/>
              <a:gd name="T1" fmla="*/ 0 h 212339"/>
              <a:gd name="T2" fmla="*/ 1 w 742950"/>
              <a:gd name="T3" fmla="*/ 14143 h 212339"/>
              <a:gd name="T4" fmla="*/ 1 w 742950"/>
              <a:gd name="T5" fmla="*/ 35359 h 212339"/>
              <a:gd name="T6" fmla="*/ 2 w 742950"/>
              <a:gd name="T7" fmla="*/ 42429 h 212339"/>
              <a:gd name="T8" fmla="*/ 3 w 742950"/>
              <a:gd name="T9" fmla="*/ 63645 h 212339"/>
              <a:gd name="T10" fmla="*/ 5 w 742950"/>
              <a:gd name="T11" fmla="*/ 77788 h 212339"/>
              <a:gd name="T12" fmla="*/ 8 w 742950"/>
              <a:gd name="T13" fmla="*/ 99003 h 212339"/>
              <a:gd name="T14" fmla="*/ 10 w 742950"/>
              <a:gd name="T15" fmla="*/ 148503 h 212339"/>
              <a:gd name="T16" fmla="*/ 11 w 742950"/>
              <a:gd name="T17" fmla="*/ 141431 h 212339"/>
              <a:gd name="T18" fmla="*/ 15 w 742950"/>
              <a:gd name="T19" fmla="*/ 141431 h 212339"/>
              <a:gd name="T20" fmla="*/ 15 w 742950"/>
              <a:gd name="T21" fmla="*/ 148503 h 212339"/>
              <a:gd name="T22" fmla="*/ 19 w 742950"/>
              <a:gd name="T23" fmla="*/ 155575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lnTo>
                  <a:pt x="457200" y="190500"/>
                </a:ln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62" name="Oval 61"/>
          <p:cNvSpPr/>
          <p:nvPr/>
        </p:nvSpPr>
        <p:spPr bwMode="auto">
          <a:xfrm rot="5400000">
            <a:off x="7869362" y="5109104"/>
            <a:ext cx="46938" cy="46938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32808" name="Freeform 62"/>
          <p:cNvSpPr>
            <a:spLocks noChangeArrowheads="1"/>
          </p:cNvSpPr>
          <p:nvPr/>
        </p:nvSpPr>
        <p:spPr bwMode="auto">
          <a:xfrm rot="5400000">
            <a:off x="7711178" y="5473334"/>
            <a:ext cx="316828" cy="189769"/>
          </a:xfrm>
          <a:custGeom>
            <a:avLst/>
            <a:gdLst>
              <a:gd name="T0" fmla="*/ 0 w 771525"/>
              <a:gd name="T1" fmla="*/ 3767 h 400565"/>
              <a:gd name="T2" fmla="*/ 7121 w 771525"/>
              <a:gd name="T3" fmla="*/ 0 h 400565"/>
              <a:gd name="T4" fmla="*/ 11275 w 771525"/>
              <a:gd name="T5" fmla="*/ 5021 h 400565"/>
              <a:gd name="T6" fmla="*/ 11868 w 771525"/>
              <a:gd name="T7" fmla="*/ 15064 h 400565"/>
              <a:gd name="T8" fmla="*/ 12462 w 771525"/>
              <a:gd name="T9" fmla="*/ 20085 h 400565"/>
              <a:gd name="T10" fmla="*/ 14242 w 771525"/>
              <a:gd name="T11" fmla="*/ 21341 h 400565"/>
              <a:gd name="T12" fmla="*/ 14836 w 771525"/>
              <a:gd name="T13" fmla="*/ 26362 h 400565"/>
              <a:gd name="T14" fmla="*/ 16023 w 771525"/>
              <a:gd name="T15" fmla="*/ 33894 h 400565"/>
              <a:gd name="T16" fmla="*/ 16616 w 771525"/>
              <a:gd name="T17" fmla="*/ 45192 h 400565"/>
              <a:gd name="T18" fmla="*/ 18396 w 771525"/>
              <a:gd name="T19" fmla="*/ 46448 h 400565"/>
              <a:gd name="T20" fmla="*/ 17803 w 771525"/>
              <a:gd name="T21" fmla="*/ 51469 h 400565"/>
              <a:gd name="T22" fmla="*/ 18396 w 771525"/>
              <a:gd name="T23" fmla="*/ 47703 h 400565"/>
              <a:gd name="T24" fmla="*/ 20176 w 771525"/>
              <a:gd name="T25" fmla="*/ 45192 h 400565"/>
              <a:gd name="T26" fmla="*/ 20770 w 771525"/>
              <a:gd name="T27" fmla="*/ 41426 h 400565"/>
              <a:gd name="T28" fmla="*/ 21957 w 771525"/>
              <a:gd name="T29" fmla="*/ 36405 h 400565"/>
              <a:gd name="T30" fmla="*/ 23737 w 771525"/>
              <a:gd name="T31" fmla="*/ 27618 h 400565"/>
              <a:gd name="T32" fmla="*/ 23144 w 771525"/>
              <a:gd name="T33" fmla="*/ 23852 h 400565"/>
              <a:gd name="T34" fmla="*/ 24924 w 771525"/>
              <a:gd name="T35" fmla="*/ 21341 h 400565"/>
              <a:gd name="T36" fmla="*/ 25517 w 771525"/>
              <a:gd name="T37" fmla="*/ 17575 h 400565"/>
              <a:gd name="T38" fmla="*/ 29671 w 771525"/>
              <a:gd name="T39" fmla="*/ 8787 h 400565"/>
              <a:gd name="T40" fmla="*/ 33232 w 771525"/>
              <a:gd name="T41" fmla="*/ 10043 h 400565"/>
              <a:gd name="T42" fmla="*/ 47474 w 771525"/>
              <a:gd name="T43" fmla="*/ 8787 h 400565"/>
              <a:gd name="T44" fmla="*/ 48067 w 771525"/>
              <a:gd name="T45" fmla="*/ 10043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32809" name="Freeform 63"/>
          <p:cNvSpPr>
            <a:spLocks noChangeArrowheads="1"/>
          </p:cNvSpPr>
          <p:nvPr/>
        </p:nvSpPr>
        <p:spPr bwMode="auto">
          <a:xfrm rot="5400000">
            <a:off x="8064410" y="5532591"/>
            <a:ext cx="316828" cy="52609"/>
          </a:xfrm>
          <a:custGeom>
            <a:avLst/>
            <a:gdLst>
              <a:gd name="T0" fmla="*/ 0 w 771525"/>
              <a:gd name="T1" fmla="*/ 2 h 400565"/>
              <a:gd name="T2" fmla="*/ 7121 w 771525"/>
              <a:gd name="T3" fmla="*/ 0 h 400565"/>
              <a:gd name="T4" fmla="*/ 11275 w 771525"/>
              <a:gd name="T5" fmla="*/ 2 h 400565"/>
              <a:gd name="T6" fmla="*/ 11868 w 771525"/>
              <a:gd name="T7" fmla="*/ 7 h 400565"/>
              <a:gd name="T8" fmla="*/ 12462 w 771525"/>
              <a:gd name="T9" fmla="*/ 9 h 400565"/>
              <a:gd name="T10" fmla="*/ 14242 w 771525"/>
              <a:gd name="T11" fmla="*/ 10 h 400565"/>
              <a:gd name="T12" fmla="*/ 14836 w 771525"/>
              <a:gd name="T13" fmla="*/ 12 h 400565"/>
              <a:gd name="T14" fmla="*/ 16023 w 771525"/>
              <a:gd name="T15" fmla="*/ 15 h 400565"/>
              <a:gd name="T16" fmla="*/ 16616 w 771525"/>
              <a:gd name="T17" fmla="*/ 21 h 400565"/>
              <a:gd name="T18" fmla="*/ 18396 w 771525"/>
              <a:gd name="T19" fmla="*/ 21 h 400565"/>
              <a:gd name="T20" fmla="*/ 17803 w 771525"/>
              <a:gd name="T21" fmla="*/ 23 h 400565"/>
              <a:gd name="T22" fmla="*/ 18396 w 771525"/>
              <a:gd name="T23" fmla="*/ 22 h 400565"/>
              <a:gd name="T24" fmla="*/ 20176 w 771525"/>
              <a:gd name="T25" fmla="*/ 21 h 400565"/>
              <a:gd name="T26" fmla="*/ 20770 w 771525"/>
              <a:gd name="T27" fmla="*/ 19 h 400565"/>
              <a:gd name="T28" fmla="*/ 21957 w 771525"/>
              <a:gd name="T29" fmla="*/ 16 h 400565"/>
              <a:gd name="T30" fmla="*/ 23737 w 771525"/>
              <a:gd name="T31" fmla="*/ 12 h 400565"/>
              <a:gd name="T32" fmla="*/ 23144 w 771525"/>
              <a:gd name="T33" fmla="*/ 11 h 400565"/>
              <a:gd name="T34" fmla="*/ 24924 w 771525"/>
              <a:gd name="T35" fmla="*/ 10 h 400565"/>
              <a:gd name="T36" fmla="*/ 25517 w 771525"/>
              <a:gd name="T37" fmla="*/ 8 h 400565"/>
              <a:gd name="T38" fmla="*/ 29671 w 771525"/>
              <a:gd name="T39" fmla="*/ 4 h 400565"/>
              <a:gd name="T40" fmla="*/ 33232 w 771525"/>
              <a:gd name="T41" fmla="*/ 5 h 400565"/>
              <a:gd name="T42" fmla="*/ 47474 w 771525"/>
              <a:gd name="T43" fmla="*/ 4 h 400565"/>
              <a:gd name="T44" fmla="*/ 48067 w 771525"/>
              <a:gd name="T45" fmla="*/ 5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32810" name="Freeform 64"/>
          <p:cNvSpPr>
            <a:spLocks noChangeArrowheads="1"/>
          </p:cNvSpPr>
          <p:nvPr/>
        </p:nvSpPr>
        <p:spPr bwMode="auto">
          <a:xfrm rot="5400000">
            <a:off x="7460496" y="5525942"/>
            <a:ext cx="316828" cy="84551"/>
          </a:xfrm>
          <a:custGeom>
            <a:avLst/>
            <a:gdLst>
              <a:gd name="T0" fmla="*/ 0 w 771525"/>
              <a:gd name="T1" fmla="*/ 30 h 400565"/>
              <a:gd name="T2" fmla="*/ 7121 w 771525"/>
              <a:gd name="T3" fmla="*/ 0 h 400565"/>
              <a:gd name="T4" fmla="*/ 11275 w 771525"/>
              <a:gd name="T5" fmla="*/ 39 h 400565"/>
              <a:gd name="T6" fmla="*/ 11868 w 771525"/>
              <a:gd name="T7" fmla="*/ 118 h 400565"/>
              <a:gd name="T8" fmla="*/ 12462 w 771525"/>
              <a:gd name="T9" fmla="*/ 157 h 400565"/>
              <a:gd name="T10" fmla="*/ 14242 w 771525"/>
              <a:gd name="T11" fmla="*/ 167 h 400565"/>
              <a:gd name="T12" fmla="*/ 14836 w 771525"/>
              <a:gd name="T13" fmla="*/ 206 h 400565"/>
              <a:gd name="T14" fmla="*/ 16023 w 771525"/>
              <a:gd name="T15" fmla="*/ 265 h 400565"/>
              <a:gd name="T16" fmla="*/ 16616 w 771525"/>
              <a:gd name="T17" fmla="*/ 353 h 400565"/>
              <a:gd name="T18" fmla="*/ 18396 w 771525"/>
              <a:gd name="T19" fmla="*/ 363 h 400565"/>
              <a:gd name="T20" fmla="*/ 17803 w 771525"/>
              <a:gd name="T21" fmla="*/ 403 h 400565"/>
              <a:gd name="T22" fmla="*/ 18396 w 771525"/>
              <a:gd name="T23" fmla="*/ 373 h 400565"/>
              <a:gd name="T24" fmla="*/ 20176 w 771525"/>
              <a:gd name="T25" fmla="*/ 353 h 400565"/>
              <a:gd name="T26" fmla="*/ 20770 w 771525"/>
              <a:gd name="T27" fmla="*/ 324 h 400565"/>
              <a:gd name="T28" fmla="*/ 21957 w 771525"/>
              <a:gd name="T29" fmla="*/ 285 h 400565"/>
              <a:gd name="T30" fmla="*/ 23737 w 771525"/>
              <a:gd name="T31" fmla="*/ 216 h 400565"/>
              <a:gd name="T32" fmla="*/ 23144 w 771525"/>
              <a:gd name="T33" fmla="*/ 187 h 400565"/>
              <a:gd name="T34" fmla="*/ 24924 w 771525"/>
              <a:gd name="T35" fmla="*/ 167 h 400565"/>
              <a:gd name="T36" fmla="*/ 25517 w 771525"/>
              <a:gd name="T37" fmla="*/ 138 h 400565"/>
              <a:gd name="T38" fmla="*/ 29671 w 771525"/>
              <a:gd name="T39" fmla="*/ 69 h 400565"/>
              <a:gd name="T40" fmla="*/ 33232 w 771525"/>
              <a:gd name="T41" fmla="*/ 79 h 400565"/>
              <a:gd name="T42" fmla="*/ 47474 w 771525"/>
              <a:gd name="T43" fmla="*/ 69 h 400565"/>
              <a:gd name="T44" fmla="*/ 48067 w 771525"/>
              <a:gd name="T45" fmla="*/ 79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32811" name="Freeform 13"/>
          <p:cNvSpPr>
            <a:spLocks/>
          </p:cNvSpPr>
          <p:nvPr/>
        </p:nvSpPr>
        <p:spPr bwMode="auto">
          <a:xfrm rot="20220659">
            <a:off x="7685402" y="4681673"/>
            <a:ext cx="92483" cy="470965"/>
          </a:xfrm>
          <a:custGeom>
            <a:avLst/>
            <a:gdLst>
              <a:gd name="T0" fmla="*/ 0 w 105"/>
              <a:gd name="T1" fmla="*/ 0 h 444"/>
              <a:gd name="T2" fmla="*/ 2147483647 w 105"/>
              <a:gd name="T3" fmla="*/ 2147483647 h 444"/>
              <a:gd name="T4" fmla="*/ 0 w 105"/>
              <a:gd name="T5" fmla="*/ 2147483647 h 444"/>
              <a:gd name="T6" fmla="*/ 2147483647 w 105"/>
              <a:gd name="T7" fmla="*/ 2147483647 h 444"/>
              <a:gd name="T8" fmla="*/ 0 w 105"/>
              <a:gd name="T9" fmla="*/ 2147483647 h 444"/>
              <a:gd name="T10" fmla="*/ 2147483647 w 105"/>
              <a:gd name="T11" fmla="*/ 2147483647 h 444"/>
              <a:gd name="T12" fmla="*/ 0 w 105"/>
              <a:gd name="T13" fmla="*/ 2147483647 h 444"/>
              <a:gd name="T14" fmla="*/ 2147483647 w 105"/>
              <a:gd name="T15" fmla="*/ 2147483647 h 444"/>
              <a:gd name="T16" fmla="*/ 2147483647 w 105"/>
              <a:gd name="T17" fmla="*/ 2147483647 h 44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5"/>
              <a:gd name="T28" fmla="*/ 0 h 444"/>
              <a:gd name="T29" fmla="*/ 105 w 105"/>
              <a:gd name="T30" fmla="*/ 444 h 44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5" h="44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7" y="310"/>
                  <a:pt x="96" y="336"/>
                </a:cubicBezTo>
                <a:cubicBezTo>
                  <a:pt x="105" y="362"/>
                  <a:pt x="61" y="436"/>
                  <a:pt x="53" y="444"/>
                </a:cubicBezTo>
              </a:path>
            </a:pathLst>
          </a:custGeom>
          <a:noFill/>
          <a:ln w="12700">
            <a:solidFill>
              <a:srgbClr val="7030A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9056" tIns="34529" rIns="69056" bIns="34529">
            <a:spAutoFit/>
          </a:bodyPr>
          <a:lstStyle/>
          <a:p>
            <a:endParaRPr lang="fr-FR" sz="1200"/>
          </a:p>
        </p:txBody>
      </p:sp>
      <p:sp>
        <p:nvSpPr>
          <p:cNvPr id="32812" name="Freeform 13"/>
          <p:cNvSpPr>
            <a:spLocks/>
          </p:cNvSpPr>
          <p:nvPr/>
        </p:nvSpPr>
        <p:spPr bwMode="auto">
          <a:xfrm rot="9658974">
            <a:off x="7508644" y="4327586"/>
            <a:ext cx="88932" cy="420748"/>
          </a:xfrm>
          <a:custGeom>
            <a:avLst/>
            <a:gdLst>
              <a:gd name="T0" fmla="*/ 0 w 96"/>
              <a:gd name="T1" fmla="*/ 0 h 413"/>
              <a:gd name="T2" fmla="*/ 2147483647 w 96"/>
              <a:gd name="T3" fmla="*/ 2147483647 h 413"/>
              <a:gd name="T4" fmla="*/ 0 w 96"/>
              <a:gd name="T5" fmla="*/ 2147483647 h 413"/>
              <a:gd name="T6" fmla="*/ 2147483647 w 96"/>
              <a:gd name="T7" fmla="*/ 2147483647 h 413"/>
              <a:gd name="T8" fmla="*/ 0 w 96"/>
              <a:gd name="T9" fmla="*/ 2147483647 h 413"/>
              <a:gd name="T10" fmla="*/ 2147483647 w 96"/>
              <a:gd name="T11" fmla="*/ 2147483647 h 413"/>
              <a:gd name="T12" fmla="*/ 0 w 96"/>
              <a:gd name="T13" fmla="*/ 2147483647 h 413"/>
              <a:gd name="T14" fmla="*/ 2147483647 w 96"/>
              <a:gd name="T15" fmla="*/ 2147483647 h 413"/>
              <a:gd name="T16" fmla="*/ 2147483647 w 96"/>
              <a:gd name="T17" fmla="*/ 2147483647 h 41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96"/>
              <a:gd name="T28" fmla="*/ 0 h 413"/>
              <a:gd name="T29" fmla="*/ 96 w 96"/>
              <a:gd name="T30" fmla="*/ 413 h 41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96" h="413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96" y="315"/>
                  <a:pt x="96" y="336"/>
                </a:cubicBezTo>
                <a:cubicBezTo>
                  <a:pt x="96" y="357"/>
                  <a:pt x="10" y="405"/>
                  <a:pt x="2" y="413"/>
                </a:cubicBezTo>
              </a:path>
            </a:pathLst>
          </a:custGeom>
          <a:noFill/>
          <a:ln w="12700">
            <a:solidFill>
              <a:srgbClr val="7030A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lIns="69056" tIns="34529" rIns="69056" bIns="34529">
            <a:spAutoFit/>
          </a:bodyPr>
          <a:lstStyle/>
          <a:p>
            <a:endParaRPr lang="fr-FR" sz="1200"/>
          </a:p>
        </p:txBody>
      </p:sp>
      <p:sp>
        <p:nvSpPr>
          <p:cNvPr id="75" name="TextBox 74"/>
          <p:cNvSpPr txBox="1"/>
          <p:nvPr/>
        </p:nvSpPr>
        <p:spPr>
          <a:xfrm>
            <a:off x="5818747" y="4907241"/>
            <a:ext cx="1473632" cy="51188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050" dirty="0">
                <a:solidFill>
                  <a:schemeClr val="accent6"/>
                </a:solidFill>
              </a:rPr>
              <a:t>Thin </a:t>
            </a:r>
            <a:r>
              <a:rPr lang="en-US" sz="1050" dirty="0" err="1">
                <a:solidFill>
                  <a:schemeClr val="accent6"/>
                </a:solidFill>
              </a:rPr>
              <a:t>CsI</a:t>
            </a:r>
            <a:r>
              <a:rPr lang="en-US" sz="1050" dirty="0">
                <a:solidFill>
                  <a:schemeClr val="accent6"/>
                </a:solidFill>
              </a:rPr>
              <a:t> coating 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sz="1050" dirty="0">
                <a:solidFill>
                  <a:schemeClr val="accent6"/>
                </a:solidFill>
              </a:rPr>
              <a:t>on cathode pads</a:t>
            </a:r>
            <a:endParaRPr lang="en-GB" sz="1050" dirty="0">
              <a:solidFill>
                <a:schemeClr val="accent6"/>
              </a:solidFill>
            </a:endParaRPr>
          </a:p>
        </p:txBody>
      </p:sp>
      <p:cxnSp>
        <p:nvCxnSpPr>
          <p:cNvPr id="32779" name="Straight Arrow Connector 75"/>
          <p:cNvCxnSpPr>
            <a:cxnSpLocks noChangeShapeType="1"/>
          </p:cNvCxnSpPr>
          <p:nvPr/>
        </p:nvCxnSpPr>
        <p:spPr bwMode="auto">
          <a:xfrm>
            <a:off x="6922330" y="5109104"/>
            <a:ext cx="197675" cy="6674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2771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6345" y="361950"/>
            <a:ext cx="5624513" cy="205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 eaLnBrk="1" hangingPunct="1">
              <a:lnSpc>
                <a:spcPct val="110000"/>
              </a:lnSpc>
              <a:spcBef>
                <a:spcPct val="20000"/>
              </a:spcBef>
            </a:pPr>
            <a:r>
              <a:rPr lang="de-DE" altLang="fr-FR" sz="2400" b="1" dirty="0">
                <a:solidFill>
                  <a:schemeClr val="accent2"/>
                </a:solidFill>
                <a:latin typeface="Calibri" pitchFamily="34" charset="0"/>
              </a:rPr>
              <a:t>Gaseous Photodetectors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320611" y="967128"/>
            <a:ext cx="5275408" cy="1778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marL="0" indent="0">
              <a:lnSpc>
                <a:spcPct val="110000"/>
              </a:lnSpc>
              <a:buNone/>
            </a:pPr>
            <a:r>
              <a:rPr lang="de-DE" altLang="fr-FR" sz="1600" dirty="0">
                <a:solidFill>
                  <a:srgbClr val="FF0066"/>
                </a:solidFill>
                <a:latin typeface="Calibri" pitchFamily="34" charset="0"/>
              </a:rPr>
              <a:t>Principle:</a:t>
            </a: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  </a:t>
            </a:r>
          </a:p>
          <a:p>
            <a:pPr>
              <a:lnSpc>
                <a:spcPct val="110000"/>
              </a:lnSpc>
              <a:buFont typeface="+mj-lt"/>
              <a:buAutoNum type="alphaUcPeriod"/>
            </a:pP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Ionize photosensitive molecules, admixed to the counter gas: TMAE (</a:t>
            </a:r>
            <a:r>
              <a:rPr lang="de-DE" altLang="fr-FR" sz="1600" dirty="0">
                <a:solidFill>
                  <a:schemeClr val="accent2"/>
                </a:solidFill>
                <a:latin typeface="Symbol" panose="05050102010706020507" pitchFamily="18" charset="2"/>
              </a:rPr>
              <a:t>l</a:t>
            </a:r>
            <a:r>
              <a:rPr lang="de-DE" altLang="fr-FR" sz="1600" baseline="-25000" dirty="0">
                <a:solidFill>
                  <a:schemeClr val="accent2"/>
                </a:solidFill>
                <a:latin typeface="Calibri" pitchFamily="34" charset="0"/>
              </a:rPr>
              <a:t>abs</a:t>
            </a: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 = O(cm), TEA (</a:t>
            </a:r>
            <a:r>
              <a:rPr lang="de-DE" altLang="fr-FR" sz="1600" dirty="0">
                <a:solidFill>
                  <a:schemeClr val="accent2"/>
                </a:solidFill>
                <a:latin typeface="Symbol" panose="05050102010706020507" pitchFamily="18" charset="2"/>
              </a:rPr>
              <a:t>l</a:t>
            </a:r>
            <a:r>
              <a:rPr lang="de-DE" altLang="fr-FR" sz="1600" baseline="-25000" dirty="0">
                <a:solidFill>
                  <a:schemeClr val="accent2"/>
                </a:solidFill>
                <a:latin typeface="Calibri" pitchFamily="34" charset="0"/>
              </a:rPr>
              <a:t>abs</a:t>
            </a: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 = O(mm).</a:t>
            </a:r>
          </a:p>
          <a:p>
            <a:pPr>
              <a:lnSpc>
                <a:spcPct val="110000"/>
              </a:lnSpc>
              <a:buFont typeface="+mj-lt"/>
              <a:buAutoNum type="alphaUcPeriod"/>
            </a:pP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release photoelectron from a solid photocathode (CsI, bialkali...). </a:t>
            </a:r>
            <a:r>
              <a:rPr lang="de-DE" altLang="fr-FR" sz="1600" dirty="0">
                <a:solidFill>
                  <a:schemeClr val="accent2"/>
                </a:solidFill>
                <a:latin typeface="Symbol" panose="05050102010706020507" pitchFamily="18" charset="2"/>
              </a:rPr>
              <a:t>l</a:t>
            </a:r>
            <a:r>
              <a:rPr lang="de-DE" altLang="fr-FR" sz="1600" baseline="-25000" dirty="0">
                <a:solidFill>
                  <a:schemeClr val="accent2"/>
                </a:solidFill>
                <a:latin typeface="Calibri" pitchFamily="34" charset="0"/>
              </a:rPr>
              <a:t>abs</a:t>
            </a: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 = 0.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</a:rPr>
              <a:t>In both cases free photoelectrons create Townsend avalanches </a:t>
            </a:r>
            <a:r>
              <a:rPr lang="de-DE" altLang="fr-FR" sz="1600" dirty="0">
                <a:solidFill>
                  <a:schemeClr val="accent2"/>
                </a:solidFill>
                <a:latin typeface="Calibri" pitchFamily="34" charset="0"/>
                <a:sym typeface="Wingdings" pitchFamily="2" charset="2"/>
              </a:rPr>
              <a:t> Gain</a:t>
            </a:r>
            <a:endParaRPr lang="de-DE" altLang="fr-FR" sz="1600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3758606" y="3643860"/>
            <a:ext cx="1853305" cy="1384995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200" dirty="0">
                <a:solidFill>
                  <a:schemeClr val="accent6"/>
                </a:solidFill>
              </a:rPr>
              <a:t>The dream: </a:t>
            </a:r>
            <a:r>
              <a:rPr lang="en-US" sz="1200" dirty="0" err="1">
                <a:solidFill>
                  <a:schemeClr val="accent6"/>
                </a:solidFill>
              </a:rPr>
              <a:t>Bialkali</a:t>
            </a:r>
            <a:r>
              <a:rPr lang="en-US" sz="1200" dirty="0">
                <a:solidFill>
                  <a:schemeClr val="accent6"/>
                </a:solidFill>
              </a:rPr>
              <a:t> works in visible domain, however requires VERY clean gases. 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sz="1200" dirty="0">
                <a:solidFill>
                  <a:schemeClr val="accent6"/>
                </a:solidFill>
              </a:rPr>
              <a:t>Long term operation in a real detector not yet demonstrated.</a:t>
            </a:r>
          </a:p>
        </p:txBody>
      </p:sp>
      <p:sp>
        <p:nvSpPr>
          <p:cNvPr id="32781" name="Rectangle 73"/>
          <p:cNvSpPr>
            <a:spLocks noChangeArrowheads="1"/>
          </p:cNvSpPr>
          <p:nvPr/>
        </p:nvSpPr>
        <p:spPr bwMode="auto">
          <a:xfrm>
            <a:off x="320611" y="5880133"/>
            <a:ext cx="794708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61950" indent="-3619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FontTx/>
              <a:buBlip>
                <a:blip r:embed="rId4"/>
              </a:buBlip>
            </a:pPr>
            <a:r>
              <a:rPr lang="en-US" altLang="fr-FR" dirty="0">
                <a:solidFill>
                  <a:schemeClr val="accent6"/>
                </a:solidFill>
                <a:latin typeface="Calibri" pitchFamily="34" charset="0"/>
              </a:rPr>
              <a:t>Challenges: How to achieve high gain (10</a:t>
            </a:r>
            <a:r>
              <a:rPr lang="en-US" altLang="fr-FR" baseline="30000" dirty="0">
                <a:solidFill>
                  <a:schemeClr val="accent6"/>
                </a:solidFill>
                <a:latin typeface="Calibri" pitchFamily="34" charset="0"/>
              </a:rPr>
              <a:t>5</a:t>
            </a:r>
            <a:r>
              <a:rPr lang="en-US" altLang="fr-FR" dirty="0">
                <a:solidFill>
                  <a:schemeClr val="accent6"/>
                </a:solidFill>
                <a:latin typeface="Calibri" pitchFamily="34" charset="0"/>
              </a:rPr>
              <a:t>) ? How to control ion feedback and light emission from avalanche? How to purify gas and keep it clean? How to control aging ? </a:t>
            </a:r>
          </a:p>
        </p:txBody>
      </p:sp>
      <p:sp>
        <p:nvSpPr>
          <p:cNvPr id="85" name="Rectangle 6"/>
          <p:cNvSpPr>
            <a:spLocks noChangeArrowheads="1"/>
          </p:cNvSpPr>
          <p:nvPr/>
        </p:nvSpPr>
        <p:spPr bwMode="auto">
          <a:xfrm>
            <a:off x="6445813" y="885407"/>
            <a:ext cx="2110577" cy="1427207"/>
          </a:xfrm>
          <a:prstGeom prst="rect">
            <a:avLst/>
          </a:prstGeom>
          <a:gradFill rotWithShape="1"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0" scaled="1"/>
          </a:gra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 dirty="0">
              <a:solidFill>
                <a:srgbClr val="0000FF"/>
              </a:solidFill>
            </a:endParaRPr>
          </a:p>
        </p:txBody>
      </p:sp>
      <p:sp>
        <p:nvSpPr>
          <p:cNvPr id="86" name="Explosion 1 85"/>
          <p:cNvSpPr/>
          <p:nvPr/>
        </p:nvSpPr>
        <p:spPr bwMode="auto">
          <a:xfrm>
            <a:off x="8172775" y="1510268"/>
            <a:ext cx="266960" cy="222955"/>
          </a:xfrm>
          <a:prstGeom prst="irregularSeal1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87" name="Rectangle 8"/>
          <p:cNvSpPr>
            <a:spLocks noChangeArrowheads="1"/>
          </p:cNvSpPr>
          <p:nvPr/>
        </p:nvSpPr>
        <p:spPr bwMode="auto">
          <a:xfrm>
            <a:off x="8511791" y="930005"/>
            <a:ext cx="44598" cy="223001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88" name="Rectangle 9"/>
          <p:cNvSpPr>
            <a:spLocks noChangeArrowheads="1"/>
          </p:cNvSpPr>
          <p:nvPr/>
        </p:nvSpPr>
        <p:spPr bwMode="auto">
          <a:xfrm>
            <a:off x="8511791" y="1197607"/>
            <a:ext cx="44598" cy="223001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89" name="Rectangle 10"/>
          <p:cNvSpPr>
            <a:spLocks noChangeArrowheads="1"/>
          </p:cNvSpPr>
          <p:nvPr/>
        </p:nvSpPr>
        <p:spPr bwMode="auto">
          <a:xfrm>
            <a:off x="8511791" y="1465209"/>
            <a:ext cx="44598" cy="223001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90" name="Rectangle 11"/>
          <p:cNvSpPr>
            <a:spLocks noChangeArrowheads="1"/>
          </p:cNvSpPr>
          <p:nvPr/>
        </p:nvSpPr>
        <p:spPr bwMode="auto">
          <a:xfrm>
            <a:off x="8511791" y="1741730"/>
            <a:ext cx="44598" cy="223001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cxnSp>
        <p:nvCxnSpPr>
          <p:cNvPr id="91" name="Straight Connector 12"/>
          <p:cNvCxnSpPr>
            <a:cxnSpLocks noChangeShapeType="1"/>
          </p:cNvCxnSpPr>
          <p:nvPr/>
        </p:nvCxnSpPr>
        <p:spPr bwMode="auto">
          <a:xfrm>
            <a:off x="8559363" y="1045966"/>
            <a:ext cx="133797" cy="9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2" name="Straight Connector 13"/>
          <p:cNvCxnSpPr>
            <a:cxnSpLocks noChangeShapeType="1"/>
          </p:cNvCxnSpPr>
          <p:nvPr/>
        </p:nvCxnSpPr>
        <p:spPr bwMode="auto">
          <a:xfrm>
            <a:off x="8556390" y="1297709"/>
            <a:ext cx="133797" cy="9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3" name="Straight Connector 14"/>
          <p:cNvCxnSpPr>
            <a:cxnSpLocks noChangeShapeType="1"/>
          </p:cNvCxnSpPr>
          <p:nvPr/>
        </p:nvCxnSpPr>
        <p:spPr bwMode="auto">
          <a:xfrm>
            <a:off x="8559363" y="1566301"/>
            <a:ext cx="133797" cy="9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4" name="Straight Connector 15"/>
          <p:cNvCxnSpPr>
            <a:cxnSpLocks noChangeShapeType="1"/>
          </p:cNvCxnSpPr>
          <p:nvPr/>
        </p:nvCxnSpPr>
        <p:spPr bwMode="auto">
          <a:xfrm>
            <a:off x="8556390" y="1847778"/>
            <a:ext cx="133797" cy="9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5" name="Rectangle 16"/>
          <p:cNvSpPr>
            <a:spLocks noChangeArrowheads="1"/>
          </p:cNvSpPr>
          <p:nvPr/>
        </p:nvSpPr>
        <p:spPr bwMode="auto">
          <a:xfrm>
            <a:off x="8511791" y="2000411"/>
            <a:ext cx="44598" cy="223001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cxnSp>
        <p:nvCxnSpPr>
          <p:cNvPr id="96" name="Straight Connector 17"/>
          <p:cNvCxnSpPr>
            <a:cxnSpLocks noChangeShapeType="1"/>
          </p:cNvCxnSpPr>
          <p:nvPr/>
        </p:nvCxnSpPr>
        <p:spPr bwMode="auto">
          <a:xfrm>
            <a:off x="8556390" y="2106460"/>
            <a:ext cx="133797" cy="992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7" name="Oval 96"/>
          <p:cNvSpPr/>
          <p:nvPr/>
        </p:nvSpPr>
        <p:spPr bwMode="auto">
          <a:xfrm>
            <a:off x="8288653" y="929409"/>
            <a:ext cx="45472" cy="45471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98" name="Oval 97"/>
          <p:cNvSpPr/>
          <p:nvPr/>
        </p:nvSpPr>
        <p:spPr bwMode="auto">
          <a:xfrm>
            <a:off x="8288653" y="1064356"/>
            <a:ext cx="45472" cy="440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99" name="Oval 98"/>
          <p:cNvSpPr/>
          <p:nvPr/>
        </p:nvSpPr>
        <p:spPr bwMode="auto">
          <a:xfrm>
            <a:off x="8288653" y="1197836"/>
            <a:ext cx="45472" cy="440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0" name="Oval 99"/>
          <p:cNvSpPr/>
          <p:nvPr/>
        </p:nvSpPr>
        <p:spPr bwMode="auto">
          <a:xfrm>
            <a:off x="8288653" y="1331315"/>
            <a:ext cx="45472" cy="440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1" name="Oval 100"/>
          <p:cNvSpPr/>
          <p:nvPr/>
        </p:nvSpPr>
        <p:spPr bwMode="auto">
          <a:xfrm>
            <a:off x="8288653" y="1464796"/>
            <a:ext cx="45472" cy="4547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2" name="Oval 101"/>
          <p:cNvSpPr/>
          <p:nvPr/>
        </p:nvSpPr>
        <p:spPr bwMode="auto">
          <a:xfrm>
            <a:off x="8288653" y="1598029"/>
            <a:ext cx="83697" cy="45719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3" name="Oval 102"/>
          <p:cNvSpPr/>
          <p:nvPr/>
        </p:nvSpPr>
        <p:spPr bwMode="auto">
          <a:xfrm>
            <a:off x="8288653" y="1733222"/>
            <a:ext cx="45472" cy="440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4" name="Oval 103"/>
          <p:cNvSpPr/>
          <p:nvPr/>
        </p:nvSpPr>
        <p:spPr bwMode="auto">
          <a:xfrm>
            <a:off x="8288653" y="1866702"/>
            <a:ext cx="45472" cy="44005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5" name="Oval 104"/>
          <p:cNvSpPr/>
          <p:nvPr/>
        </p:nvSpPr>
        <p:spPr bwMode="auto">
          <a:xfrm>
            <a:off x="8288653" y="2000182"/>
            <a:ext cx="45472" cy="45471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6" name="Oval 105"/>
          <p:cNvSpPr/>
          <p:nvPr/>
        </p:nvSpPr>
        <p:spPr bwMode="auto">
          <a:xfrm>
            <a:off x="8288653" y="2133662"/>
            <a:ext cx="45472" cy="45472"/>
          </a:xfrm>
          <a:prstGeom prst="ellipse">
            <a:avLst/>
          </a:prstGeom>
          <a:solidFill>
            <a:schemeClr val="accent4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07" name="Rectangle 28"/>
          <p:cNvSpPr>
            <a:spLocks noChangeArrowheads="1"/>
          </p:cNvSpPr>
          <p:nvPr/>
        </p:nvSpPr>
        <p:spPr bwMode="auto">
          <a:xfrm rot="5400000">
            <a:off x="7450376" y="-117713"/>
            <a:ext cx="86453" cy="20987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108" name="Freeform 13"/>
          <p:cNvSpPr>
            <a:spLocks/>
          </p:cNvSpPr>
          <p:nvPr/>
        </p:nvSpPr>
        <p:spPr bwMode="auto">
          <a:xfrm rot="20039651">
            <a:off x="6687060" y="640814"/>
            <a:ext cx="67920" cy="842120"/>
          </a:xfrm>
          <a:custGeom>
            <a:avLst/>
            <a:gdLst>
              <a:gd name="T0" fmla="*/ 0 w 104"/>
              <a:gd name="T1" fmla="*/ 0 h 384"/>
              <a:gd name="T2" fmla="*/ 96 w 104"/>
              <a:gd name="T3" fmla="*/ 48 h 384"/>
              <a:gd name="T4" fmla="*/ 0 w 104"/>
              <a:gd name="T5" fmla="*/ 96 h 384"/>
              <a:gd name="T6" fmla="*/ 96 w 104"/>
              <a:gd name="T7" fmla="*/ 144 h 384"/>
              <a:gd name="T8" fmla="*/ 0 w 104"/>
              <a:gd name="T9" fmla="*/ 192 h 384"/>
              <a:gd name="T10" fmla="*/ 96 w 104"/>
              <a:gd name="T11" fmla="*/ 240 h 384"/>
              <a:gd name="T12" fmla="*/ 0 w 104"/>
              <a:gd name="T13" fmla="*/ 288 h 384"/>
              <a:gd name="T14" fmla="*/ 96 w 104"/>
              <a:gd name="T15" fmla="*/ 336 h 384"/>
              <a:gd name="T16" fmla="*/ 48 w 104"/>
              <a:gd name="T17" fmla="*/ 384 h 38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04"/>
              <a:gd name="T28" fmla="*/ 0 h 384"/>
              <a:gd name="T29" fmla="*/ 104 w 104"/>
              <a:gd name="T30" fmla="*/ 384 h 38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04" h="384">
                <a:moveTo>
                  <a:pt x="0" y="0"/>
                </a:moveTo>
                <a:cubicBezTo>
                  <a:pt x="48" y="16"/>
                  <a:pt x="96" y="32"/>
                  <a:pt x="96" y="48"/>
                </a:cubicBezTo>
                <a:cubicBezTo>
                  <a:pt x="96" y="64"/>
                  <a:pt x="0" y="80"/>
                  <a:pt x="0" y="96"/>
                </a:cubicBezTo>
                <a:cubicBezTo>
                  <a:pt x="0" y="112"/>
                  <a:pt x="96" y="128"/>
                  <a:pt x="96" y="144"/>
                </a:cubicBezTo>
                <a:cubicBezTo>
                  <a:pt x="96" y="160"/>
                  <a:pt x="0" y="176"/>
                  <a:pt x="0" y="192"/>
                </a:cubicBezTo>
                <a:cubicBezTo>
                  <a:pt x="0" y="208"/>
                  <a:pt x="96" y="224"/>
                  <a:pt x="96" y="240"/>
                </a:cubicBezTo>
                <a:cubicBezTo>
                  <a:pt x="96" y="256"/>
                  <a:pt x="0" y="272"/>
                  <a:pt x="0" y="288"/>
                </a:cubicBezTo>
                <a:cubicBezTo>
                  <a:pt x="0" y="304"/>
                  <a:pt x="88" y="320"/>
                  <a:pt x="96" y="336"/>
                </a:cubicBezTo>
                <a:cubicBezTo>
                  <a:pt x="104" y="352"/>
                  <a:pt x="56" y="376"/>
                  <a:pt x="48" y="384"/>
                </a:cubicBezTo>
              </a:path>
            </a:pathLst>
          </a:custGeom>
          <a:noFill/>
          <a:ln w="28575">
            <a:solidFill>
              <a:schemeClr val="accent6"/>
            </a:solidFill>
            <a:round/>
            <a:headEnd/>
            <a:tailEnd type="triangle" w="med" len="med"/>
          </a:ln>
        </p:spPr>
        <p:txBody>
          <a:bodyPr wrap="square" lIns="69056" tIns="34529" rIns="69056" bIns="34529">
            <a:spAutoFit/>
          </a:bodyPr>
          <a:lstStyle/>
          <a:p>
            <a:pPr algn="l" eaLnBrk="0" hangingPunct="0">
              <a:spcBef>
                <a:spcPct val="0"/>
              </a:spcBef>
              <a:buClr>
                <a:schemeClr val="hlink"/>
              </a:buClr>
              <a:buSzPct val="70000"/>
              <a:buFontTx/>
              <a:buChar char="•"/>
              <a:defRPr/>
            </a:pPr>
            <a:endParaRPr lang="de-DE" sz="1200" dirty="0">
              <a:solidFill>
                <a:srgbClr val="0000FF"/>
              </a:solidFill>
            </a:endParaRPr>
          </a:p>
        </p:txBody>
      </p:sp>
      <p:pic>
        <p:nvPicPr>
          <p:cNvPr id="109" name="Picture 2" descr="C:\Documents and Settings\joram\Local Settings\Temporary Internet Files\Content.IE5\AS24WJUV\MCj04369170000[1]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488443">
            <a:off x="6830944" y="1254274"/>
            <a:ext cx="303207" cy="303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0" name="Freeform 31"/>
          <p:cNvSpPr>
            <a:spLocks noChangeArrowheads="1"/>
          </p:cNvSpPr>
          <p:nvPr/>
        </p:nvSpPr>
        <p:spPr bwMode="auto">
          <a:xfrm>
            <a:off x="6977932" y="1581786"/>
            <a:ext cx="1272222" cy="45719"/>
          </a:xfrm>
          <a:custGeom>
            <a:avLst/>
            <a:gdLst>
              <a:gd name="T0" fmla="*/ 0 w 742950"/>
              <a:gd name="T1" fmla="*/ 0 h 212339"/>
              <a:gd name="T2" fmla="*/ 28575 w 742950"/>
              <a:gd name="T3" fmla="*/ 19050 h 212339"/>
              <a:gd name="T4" fmla="*/ 57150 w 742950"/>
              <a:gd name="T5" fmla="*/ 47625 h 212339"/>
              <a:gd name="T6" fmla="*/ 85725 w 742950"/>
              <a:gd name="T7" fmla="*/ 57150 h 212339"/>
              <a:gd name="T8" fmla="*/ 133350 w 742950"/>
              <a:gd name="T9" fmla="*/ 85725 h 212339"/>
              <a:gd name="T10" fmla="*/ 190500 w 742950"/>
              <a:gd name="T11" fmla="*/ 104775 h 212339"/>
              <a:gd name="T12" fmla="*/ 314325 w 742950"/>
              <a:gd name="T13" fmla="*/ 133350 h 212339"/>
              <a:gd name="T14" fmla="*/ 409575 w 742950"/>
              <a:gd name="T15" fmla="*/ 200025 h 212339"/>
              <a:gd name="T16" fmla="*/ 457200 w 742950"/>
              <a:gd name="T17" fmla="*/ 190500 h 212339"/>
              <a:gd name="T18" fmla="*/ 581025 w 742950"/>
              <a:gd name="T19" fmla="*/ 190500 h 212339"/>
              <a:gd name="T20" fmla="*/ 609600 w 742950"/>
              <a:gd name="T21" fmla="*/ 200025 h 212339"/>
              <a:gd name="T22" fmla="*/ 742950 w 742950"/>
              <a:gd name="T23" fmla="*/ 209550 h 212339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742950"/>
              <a:gd name="T37" fmla="*/ 0 h 212339"/>
              <a:gd name="T38" fmla="*/ 742950 w 742950"/>
              <a:gd name="T39" fmla="*/ 212339 h 212339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742950" h="212339">
                <a:moveTo>
                  <a:pt x="0" y="0"/>
                </a:moveTo>
                <a:cubicBezTo>
                  <a:pt x="9525" y="6350"/>
                  <a:pt x="19781" y="11721"/>
                  <a:pt x="28575" y="19050"/>
                </a:cubicBezTo>
                <a:cubicBezTo>
                  <a:pt x="38923" y="27674"/>
                  <a:pt x="45942" y="40153"/>
                  <a:pt x="57150" y="47625"/>
                </a:cubicBezTo>
                <a:cubicBezTo>
                  <a:pt x="65504" y="53194"/>
                  <a:pt x="76745" y="52660"/>
                  <a:pt x="85725" y="57150"/>
                </a:cubicBezTo>
                <a:cubicBezTo>
                  <a:pt x="102284" y="65429"/>
                  <a:pt x="116496" y="78064"/>
                  <a:pt x="133350" y="85725"/>
                </a:cubicBezTo>
                <a:cubicBezTo>
                  <a:pt x="151631" y="94034"/>
                  <a:pt x="171192" y="99258"/>
                  <a:pt x="190500" y="104775"/>
                </a:cubicBezTo>
                <a:cubicBezTo>
                  <a:pt x="244112" y="120093"/>
                  <a:pt x="264706" y="123426"/>
                  <a:pt x="314325" y="133350"/>
                </a:cubicBezTo>
                <a:cubicBezTo>
                  <a:pt x="325697" y="142827"/>
                  <a:pt x="381754" y="196934"/>
                  <a:pt x="409575" y="200025"/>
                </a:cubicBezTo>
                <a:cubicBezTo>
                  <a:pt x="425665" y="201813"/>
                  <a:pt x="441325" y="193675"/>
                  <a:pt x="457200" y="190500"/>
                </a:cubicBezTo>
                <a:cubicBezTo>
                  <a:pt x="566396" y="212339"/>
                  <a:pt x="431095" y="190500"/>
                  <a:pt x="581025" y="190500"/>
                </a:cubicBezTo>
                <a:cubicBezTo>
                  <a:pt x="591065" y="190500"/>
                  <a:pt x="599722" y="198229"/>
                  <a:pt x="609600" y="200025"/>
                </a:cubicBezTo>
                <a:cubicBezTo>
                  <a:pt x="674983" y="211913"/>
                  <a:pt x="682320" y="209550"/>
                  <a:pt x="742950" y="20955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111" name="Oval 110"/>
          <p:cNvSpPr/>
          <p:nvPr/>
        </p:nvSpPr>
        <p:spPr bwMode="auto">
          <a:xfrm>
            <a:off x="6933927" y="1554304"/>
            <a:ext cx="44005" cy="45471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pPr algn="l">
              <a:spcBef>
                <a:spcPct val="0"/>
              </a:spcBef>
              <a:defRPr/>
            </a:pPr>
            <a:endParaRPr lang="en-GB" sz="1200">
              <a:solidFill>
                <a:srgbClr val="0000FF"/>
              </a:solidFill>
            </a:endParaRPr>
          </a:p>
        </p:txBody>
      </p:sp>
      <p:sp>
        <p:nvSpPr>
          <p:cNvPr id="112" name="Freeform 33"/>
          <p:cNvSpPr>
            <a:spLocks noChangeArrowheads="1"/>
          </p:cNvSpPr>
          <p:nvPr/>
        </p:nvSpPr>
        <p:spPr bwMode="auto">
          <a:xfrm>
            <a:off x="8743708" y="1554409"/>
            <a:ext cx="266616" cy="178401"/>
          </a:xfrm>
          <a:custGeom>
            <a:avLst/>
            <a:gdLst>
              <a:gd name="T0" fmla="*/ 0 w 771525"/>
              <a:gd name="T1" fmla="*/ 3767 h 400565"/>
              <a:gd name="T2" fmla="*/ 3287 w 771525"/>
              <a:gd name="T3" fmla="*/ 0 h 400565"/>
              <a:gd name="T4" fmla="*/ 5205 w 771525"/>
              <a:gd name="T5" fmla="*/ 5021 h 400565"/>
              <a:gd name="T6" fmla="*/ 5479 w 771525"/>
              <a:gd name="T7" fmla="*/ 15064 h 400565"/>
              <a:gd name="T8" fmla="*/ 5753 w 771525"/>
              <a:gd name="T9" fmla="*/ 20085 h 400565"/>
              <a:gd name="T10" fmla="*/ 6575 w 771525"/>
              <a:gd name="T11" fmla="*/ 21341 h 400565"/>
              <a:gd name="T12" fmla="*/ 6849 w 771525"/>
              <a:gd name="T13" fmla="*/ 26362 h 400565"/>
              <a:gd name="T14" fmla="*/ 7397 w 771525"/>
              <a:gd name="T15" fmla="*/ 33894 h 400565"/>
              <a:gd name="T16" fmla="*/ 7671 w 771525"/>
              <a:gd name="T17" fmla="*/ 45192 h 400565"/>
              <a:gd name="T18" fmla="*/ 8493 w 771525"/>
              <a:gd name="T19" fmla="*/ 46448 h 400565"/>
              <a:gd name="T20" fmla="*/ 8219 w 771525"/>
              <a:gd name="T21" fmla="*/ 51469 h 400565"/>
              <a:gd name="T22" fmla="*/ 8493 w 771525"/>
              <a:gd name="T23" fmla="*/ 47703 h 400565"/>
              <a:gd name="T24" fmla="*/ 9315 w 771525"/>
              <a:gd name="T25" fmla="*/ 45192 h 400565"/>
              <a:gd name="T26" fmla="*/ 9589 w 771525"/>
              <a:gd name="T27" fmla="*/ 41426 h 400565"/>
              <a:gd name="T28" fmla="*/ 10137 w 771525"/>
              <a:gd name="T29" fmla="*/ 36405 h 400565"/>
              <a:gd name="T30" fmla="*/ 10959 w 771525"/>
              <a:gd name="T31" fmla="*/ 27618 h 400565"/>
              <a:gd name="T32" fmla="*/ 10685 w 771525"/>
              <a:gd name="T33" fmla="*/ 23852 h 400565"/>
              <a:gd name="T34" fmla="*/ 11507 w 771525"/>
              <a:gd name="T35" fmla="*/ 21341 h 400565"/>
              <a:gd name="T36" fmla="*/ 11781 w 771525"/>
              <a:gd name="T37" fmla="*/ 17575 h 400565"/>
              <a:gd name="T38" fmla="*/ 13699 w 771525"/>
              <a:gd name="T39" fmla="*/ 8787 h 400565"/>
              <a:gd name="T40" fmla="*/ 15342 w 771525"/>
              <a:gd name="T41" fmla="*/ 10043 h 400565"/>
              <a:gd name="T42" fmla="*/ 21918 w 771525"/>
              <a:gd name="T43" fmla="*/ 8787 h 400565"/>
              <a:gd name="T44" fmla="*/ 22192 w 771525"/>
              <a:gd name="T45" fmla="*/ 10043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113" name="Freeform 34"/>
          <p:cNvSpPr>
            <a:spLocks noChangeArrowheads="1"/>
          </p:cNvSpPr>
          <p:nvPr/>
        </p:nvSpPr>
        <p:spPr bwMode="auto">
          <a:xfrm>
            <a:off x="8734785" y="1286807"/>
            <a:ext cx="266616" cy="49457"/>
          </a:xfrm>
          <a:custGeom>
            <a:avLst/>
            <a:gdLst>
              <a:gd name="T0" fmla="*/ 0 w 771525"/>
              <a:gd name="T1" fmla="*/ 2 h 400565"/>
              <a:gd name="T2" fmla="*/ 3287 w 771525"/>
              <a:gd name="T3" fmla="*/ 0 h 400565"/>
              <a:gd name="T4" fmla="*/ 5205 w 771525"/>
              <a:gd name="T5" fmla="*/ 2 h 400565"/>
              <a:gd name="T6" fmla="*/ 5479 w 771525"/>
              <a:gd name="T7" fmla="*/ 7 h 400565"/>
              <a:gd name="T8" fmla="*/ 5753 w 771525"/>
              <a:gd name="T9" fmla="*/ 9 h 400565"/>
              <a:gd name="T10" fmla="*/ 6575 w 771525"/>
              <a:gd name="T11" fmla="*/ 10 h 400565"/>
              <a:gd name="T12" fmla="*/ 6849 w 771525"/>
              <a:gd name="T13" fmla="*/ 12 h 400565"/>
              <a:gd name="T14" fmla="*/ 7397 w 771525"/>
              <a:gd name="T15" fmla="*/ 15 h 400565"/>
              <a:gd name="T16" fmla="*/ 7671 w 771525"/>
              <a:gd name="T17" fmla="*/ 21 h 400565"/>
              <a:gd name="T18" fmla="*/ 8493 w 771525"/>
              <a:gd name="T19" fmla="*/ 21 h 400565"/>
              <a:gd name="T20" fmla="*/ 8219 w 771525"/>
              <a:gd name="T21" fmla="*/ 23 h 400565"/>
              <a:gd name="T22" fmla="*/ 8493 w 771525"/>
              <a:gd name="T23" fmla="*/ 22 h 400565"/>
              <a:gd name="T24" fmla="*/ 9315 w 771525"/>
              <a:gd name="T25" fmla="*/ 21 h 400565"/>
              <a:gd name="T26" fmla="*/ 9589 w 771525"/>
              <a:gd name="T27" fmla="*/ 19 h 400565"/>
              <a:gd name="T28" fmla="*/ 10137 w 771525"/>
              <a:gd name="T29" fmla="*/ 16 h 400565"/>
              <a:gd name="T30" fmla="*/ 10959 w 771525"/>
              <a:gd name="T31" fmla="*/ 12 h 400565"/>
              <a:gd name="T32" fmla="*/ 10685 w 771525"/>
              <a:gd name="T33" fmla="*/ 11 h 400565"/>
              <a:gd name="T34" fmla="*/ 11507 w 771525"/>
              <a:gd name="T35" fmla="*/ 10 h 400565"/>
              <a:gd name="T36" fmla="*/ 11781 w 771525"/>
              <a:gd name="T37" fmla="*/ 8 h 400565"/>
              <a:gd name="T38" fmla="*/ 13699 w 771525"/>
              <a:gd name="T39" fmla="*/ 4 h 400565"/>
              <a:gd name="T40" fmla="*/ 15342 w 771525"/>
              <a:gd name="T41" fmla="*/ 5 h 400565"/>
              <a:gd name="T42" fmla="*/ 21918 w 771525"/>
              <a:gd name="T43" fmla="*/ 4 h 400565"/>
              <a:gd name="T44" fmla="*/ 22192 w 771525"/>
              <a:gd name="T45" fmla="*/ 5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114" name="Freeform 35"/>
          <p:cNvSpPr>
            <a:spLocks noChangeArrowheads="1"/>
          </p:cNvSpPr>
          <p:nvPr/>
        </p:nvSpPr>
        <p:spPr bwMode="auto">
          <a:xfrm>
            <a:off x="8743709" y="1839531"/>
            <a:ext cx="266616" cy="79487"/>
          </a:xfrm>
          <a:custGeom>
            <a:avLst/>
            <a:gdLst>
              <a:gd name="T0" fmla="*/ 0 w 771525"/>
              <a:gd name="T1" fmla="*/ 30 h 400565"/>
              <a:gd name="T2" fmla="*/ 3287 w 771525"/>
              <a:gd name="T3" fmla="*/ 0 h 400565"/>
              <a:gd name="T4" fmla="*/ 5205 w 771525"/>
              <a:gd name="T5" fmla="*/ 39 h 400565"/>
              <a:gd name="T6" fmla="*/ 5479 w 771525"/>
              <a:gd name="T7" fmla="*/ 118 h 400565"/>
              <a:gd name="T8" fmla="*/ 5753 w 771525"/>
              <a:gd name="T9" fmla="*/ 157 h 400565"/>
              <a:gd name="T10" fmla="*/ 6575 w 771525"/>
              <a:gd name="T11" fmla="*/ 167 h 400565"/>
              <a:gd name="T12" fmla="*/ 6849 w 771525"/>
              <a:gd name="T13" fmla="*/ 206 h 400565"/>
              <a:gd name="T14" fmla="*/ 7397 w 771525"/>
              <a:gd name="T15" fmla="*/ 265 h 400565"/>
              <a:gd name="T16" fmla="*/ 7671 w 771525"/>
              <a:gd name="T17" fmla="*/ 353 h 400565"/>
              <a:gd name="T18" fmla="*/ 8493 w 771525"/>
              <a:gd name="T19" fmla="*/ 363 h 400565"/>
              <a:gd name="T20" fmla="*/ 8219 w 771525"/>
              <a:gd name="T21" fmla="*/ 403 h 400565"/>
              <a:gd name="T22" fmla="*/ 8493 w 771525"/>
              <a:gd name="T23" fmla="*/ 373 h 400565"/>
              <a:gd name="T24" fmla="*/ 9315 w 771525"/>
              <a:gd name="T25" fmla="*/ 353 h 400565"/>
              <a:gd name="T26" fmla="*/ 9589 w 771525"/>
              <a:gd name="T27" fmla="*/ 324 h 400565"/>
              <a:gd name="T28" fmla="*/ 10137 w 771525"/>
              <a:gd name="T29" fmla="*/ 285 h 400565"/>
              <a:gd name="T30" fmla="*/ 10959 w 771525"/>
              <a:gd name="T31" fmla="*/ 216 h 400565"/>
              <a:gd name="T32" fmla="*/ 10685 w 771525"/>
              <a:gd name="T33" fmla="*/ 187 h 400565"/>
              <a:gd name="T34" fmla="*/ 11507 w 771525"/>
              <a:gd name="T35" fmla="*/ 167 h 400565"/>
              <a:gd name="T36" fmla="*/ 11781 w 771525"/>
              <a:gd name="T37" fmla="*/ 138 h 400565"/>
              <a:gd name="T38" fmla="*/ 13699 w 771525"/>
              <a:gd name="T39" fmla="*/ 69 h 400565"/>
              <a:gd name="T40" fmla="*/ 15342 w 771525"/>
              <a:gd name="T41" fmla="*/ 79 h 400565"/>
              <a:gd name="T42" fmla="*/ 21918 w 771525"/>
              <a:gd name="T43" fmla="*/ 69 h 400565"/>
              <a:gd name="T44" fmla="*/ 22192 w 771525"/>
              <a:gd name="T45" fmla="*/ 79 h 40056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771525"/>
              <a:gd name="T70" fmla="*/ 0 h 400565"/>
              <a:gd name="T71" fmla="*/ 771525 w 771525"/>
              <a:gd name="T72" fmla="*/ 400565 h 400565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771525" h="400565">
                <a:moveTo>
                  <a:pt x="0" y="28575"/>
                </a:moveTo>
                <a:cubicBezTo>
                  <a:pt x="75472" y="3418"/>
                  <a:pt x="37343" y="12826"/>
                  <a:pt x="114300" y="0"/>
                </a:cubicBezTo>
                <a:cubicBezTo>
                  <a:pt x="116717" y="1209"/>
                  <a:pt x="177609" y="29686"/>
                  <a:pt x="180975" y="38100"/>
                </a:cubicBezTo>
                <a:cubicBezTo>
                  <a:pt x="190482" y="61867"/>
                  <a:pt x="186292" y="89051"/>
                  <a:pt x="190500" y="114300"/>
                </a:cubicBezTo>
                <a:cubicBezTo>
                  <a:pt x="192652" y="127213"/>
                  <a:pt x="191847" y="142178"/>
                  <a:pt x="200025" y="152400"/>
                </a:cubicBezTo>
                <a:cubicBezTo>
                  <a:pt x="206297" y="160240"/>
                  <a:pt x="219075" y="158750"/>
                  <a:pt x="228600" y="161925"/>
                </a:cubicBezTo>
                <a:cubicBezTo>
                  <a:pt x="231775" y="174625"/>
                  <a:pt x="234363" y="187486"/>
                  <a:pt x="238125" y="200025"/>
                </a:cubicBezTo>
                <a:cubicBezTo>
                  <a:pt x="243895" y="219259"/>
                  <a:pt x="257175" y="257175"/>
                  <a:pt x="257175" y="257175"/>
                </a:cubicBezTo>
                <a:cubicBezTo>
                  <a:pt x="250937" y="294604"/>
                  <a:pt x="233873" y="316639"/>
                  <a:pt x="266700" y="342900"/>
                </a:cubicBezTo>
                <a:cubicBezTo>
                  <a:pt x="274540" y="349172"/>
                  <a:pt x="285750" y="349250"/>
                  <a:pt x="295275" y="352425"/>
                </a:cubicBezTo>
                <a:cubicBezTo>
                  <a:pt x="292100" y="365125"/>
                  <a:pt x="285750" y="377434"/>
                  <a:pt x="285750" y="390525"/>
                </a:cubicBezTo>
                <a:cubicBezTo>
                  <a:pt x="285750" y="400565"/>
                  <a:pt x="289003" y="369790"/>
                  <a:pt x="295275" y="361950"/>
                </a:cubicBezTo>
                <a:cubicBezTo>
                  <a:pt x="302426" y="353011"/>
                  <a:pt x="314325" y="349250"/>
                  <a:pt x="323850" y="342900"/>
                </a:cubicBezTo>
                <a:cubicBezTo>
                  <a:pt x="327025" y="333375"/>
                  <a:pt x="329420" y="323553"/>
                  <a:pt x="333375" y="314325"/>
                </a:cubicBezTo>
                <a:cubicBezTo>
                  <a:pt x="338968" y="301274"/>
                  <a:pt x="347439" y="289520"/>
                  <a:pt x="352425" y="276225"/>
                </a:cubicBezTo>
                <a:cubicBezTo>
                  <a:pt x="378785" y="205931"/>
                  <a:pt x="342394" y="267458"/>
                  <a:pt x="381000" y="209550"/>
                </a:cubicBezTo>
                <a:cubicBezTo>
                  <a:pt x="377825" y="200025"/>
                  <a:pt x="367746" y="190297"/>
                  <a:pt x="371475" y="180975"/>
                </a:cubicBezTo>
                <a:cubicBezTo>
                  <a:pt x="375727" y="170346"/>
                  <a:pt x="392899" y="170864"/>
                  <a:pt x="400050" y="161925"/>
                </a:cubicBezTo>
                <a:cubicBezTo>
                  <a:pt x="406322" y="154085"/>
                  <a:pt x="404254" y="141864"/>
                  <a:pt x="409575" y="133350"/>
                </a:cubicBezTo>
                <a:cubicBezTo>
                  <a:pt x="437857" y="88099"/>
                  <a:pt x="440315" y="90632"/>
                  <a:pt x="476250" y="66675"/>
                </a:cubicBezTo>
                <a:cubicBezTo>
                  <a:pt x="495300" y="69850"/>
                  <a:pt x="514125" y="77405"/>
                  <a:pt x="533400" y="76200"/>
                </a:cubicBezTo>
                <a:cubicBezTo>
                  <a:pt x="731862" y="63796"/>
                  <a:pt x="514444" y="33668"/>
                  <a:pt x="762000" y="66675"/>
                </a:cubicBezTo>
                <a:cubicBezTo>
                  <a:pt x="766451" y="67268"/>
                  <a:pt x="768350" y="73025"/>
                  <a:pt x="771525" y="76200"/>
                </a:cubicBezTo>
              </a:path>
            </a:pathLst>
          </a:cu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 sz="1200"/>
          </a:p>
        </p:txBody>
      </p:sp>
      <p:sp>
        <p:nvSpPr>
          <p:cNvPr id="115" name="TextBox 114"/>
          <p:cNvSpPr txBox="1"/>
          <p:nvPr/>
        </p:nvSpPr>
        <p:spPr>
          <a:xfrm>
            <a:off x="5971020" y="2372603"/>
            <a:ext cx="1217000" cy="25391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050" dirty="0">
                <a:solidFill>
                  <a:schemeClr val="accent6"/>
                </a:solidFill>
              </a:rPr>
              <a:t>e.g. CH</a:t>
            </a:r>
            <a:r>
              <a:rPr lang="en-US" sz="1050" baseline="-25000" dirty="0">
                <a:solidFill>
                  <a:schemeClr val="accent6"/>
                </a:solidFill>
              </a:rPr>
              <a:t>4</a:t>
            </a:r>
            <a:r>
              <a:rPr lang="en-US" sz="1050" dirty="0">
                <a:solidFill>
                  <a:schemeClr val="accent6"/>
                </a:solidFill>
              </a:rPr>
              <a:t> + TMAE</a:t>
            </a:r>
            <a:endParaRPr lang="en-GB" sz="1050" dirty="0">
              <a:solidFill>
                <a:schemeClr val="accent6"/>
              </a:solidFill>
            </a:endParaRPr>
          </a:p>
        </p:txBody>
      </p:sp>
      <p:sp>
        <p:nvSpPr>
          <p:cNvPr id="117" name="Rectangle 28"/>
          <p:cNvSpPr>
            <a:spLocks noChangeArrowheads="1"/>
          </p:cNvSpPr>
          <p:nvPr/>
        </p:nvSpPr>
        <p:spPr bwMode="auto">
          <a:xfrm rot="5400000">
            <a:off x="7457874" y="1246472"/>
            <a:ext cx="86453" cy="2098737"/>
          </a:xfrm>
          <a:prstGeom prst="rect">
            <a:avLst/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</a:pPr>
            <a:endParaRPr lang="en-GB" altLang="fr-FR" sz="1350">
              <a:solidFill>
                <a:srgbClr val="0000FF"/>
              </a:solidFill>
            </a:endParaRPr>
          </a:p>
        </p:txBody>
      </p:sp>
      <p:cxnSp>
        <p:nvCxnSpPr>
          <p:cNvPr id="116" name="Straight Arrow Connector 73"/>
          <p:cNvCxnSpPr>
            <a:cxnSpLocks noChangeShapeType="1"/>
          </p:cNvCxnSpPr>
          <p:nvPr/>
        </p:nvCxnSpPr>
        <p:spPr bwMode="auto">
          <a:xfrm flipV="1">
            <a:off x="6637739" y="2042928"/>
            <a:ext cx="92258" cy="356353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7280148" y="1603634"/>
            <a:ext cx="62709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long drift</a:t>
            </a:r>
            <a:endParaRPr lang="en-GB" sz="900" dirty="0"/>
          </a:p>
        </p:txBody>
      </p:sp>
      <p:sp>
        <p:nvSpPr>
          <p:cNvPr id="18" name="TextBox 17"/>
          <p:cNvSpPr txBox="1"/>
          <p:nvPr/>
        </p:nvSpPr>
        <p:spPr>
          <a:xfrm>
            <a:off x="7025537" y="948253"/>
            <a:ext cx="9685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TPC-like</a:t>
            </a:r>
            <a:endParaRPr lang="en-GB" dirty="0"/>
          </a:p>
        </p:txBody>
      </p:sp>
      <p:pic>
        <p:nvPicPr>
          <p:cNvPr id="128" name="Picture 2" descr="C:\ppt\sola\efjod\ieee98_qe_all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2620" y="3152949"/>
            <a:ext cx="3464750" cy="2435470"/>
          </a:xfrm>
          <a:prstGeom prst="rect">
            <a:avLst/>
          </a:prstGeom>
          <a:solidFill>
            <a:srgbClr val="FF0000"/>
          </a:solidFill>
          <a:ln>
            <a:noFill/>
          </a:ln>
        </p:spPr>
      </p:pic>
      <p:sp>
        <p:nvSpPr>
          <p:cNvPr id="35" name="Down Arrow 34"/>
          <p:cNvSpPr/>
          <p:nvPr/>
        </p:nvSpPr>
        <p:spPr bwMode="auto">
          <a:xfrm flipH="1">
            <a:off x="1547663" y="4869160"/>
            <a:ext cx="72008" cy="399735"/>
          </a:xfrm>
          <a:prstGeom prst="downArrow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576841" y="4695448"/>
            <a:ext cx="142908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Cut-off of quartz windows</a:t>
            </a:r>
            <a:endParaRPr lang="en-GB" sz="1100" dirty="0"/>
          </a:p>
        </p:txBody>
      </p:sp>
      <p:sp>
        <p:nvSpPr>
          <p:cNvPr id="37" name="TextBox 36"/>
          <p:cNvSpPr txBox="1"/>
          <p:nvPr/>
        </p:nvSpPr>
        <p:spPr>
          <a:xfrm rot="16200000">
            <a:off x="-419142" y="3822663"/>
            <a:ext cx="14963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Quantum efficiency</a:t>
            </a:r>
            <a:endParaRPr lang="en-GB" sz="1200" dirty="0"/>
          </a:p>
        </p:txBody>
      </p:sp>
      <p:sp>
        <p:nvSpPr>
          <p:cNvPr id="38" name="TextBox 37"/>
          <p:cNvSpPr txBox="1"/>
          <p:nvPr/>
        </p:nvSpPr>
        <p:spPr>
          <a:xfrm rot="16200000">
            <a:off x="5596019" y="1431769"/>
            <a:ext cx="13516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 </a:t>
            </a:r>
            <a:r>
              <a:rPr lang="en-US" dirty="0"/>
              <a:t>few cm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endParaRPr lang="en-GB" dirty="0"/>
          </a:p>
        </p:txBody>
      </p:sp>
      <p:sp>
        <p:nvSpPr>
          <p:cNvPr id="133" name="TextBox 132"/>
          <p:cNvSpPr txBox="1"/>
          <p:nvPr/>
        </p:nvSpPr>
        <p:spPr>
          <a:xfrm rot="16200000">
            <a:off x="8244271" y="32306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ym typeface="Wingdings" panose="05000000000000000000" pitchFamily="2" charset="2"/>
              </a:rPr>
              <a:t> </a:t>
            </a:r>
            <a:r>
              <a:rPr lang="en-US" sz="1000" dirty="0"/>
              <a:t>few mm </a:t>
            </a:r>
            <a:r>
              <a:rPr lang="en-US" sz="1000" dirty="0">
                <a:sym typeface="Wingdings" panose="05000000000000000000" pitchFamily="2" charset="2"/>
              </a:rPr>
              <a:t></a:t>
            </a:r>
            <a:endParaRPr lang="en-GB" sz="1000" dirty="0"/>
          </a:p>
        </p:txBody>
      </p:sp>
      <p:sp>
        <p:nvSpPr>
          <p:cNvPr id="134" name="TextBox 133"/>
          <p:cNvSpPr txBox="1"/>
          <p:nvPr/>
        </p:nvSpPr>
        <p:spPr>
          <a:xfrm rot="16200000">
            <a:off x="8311143" y="469030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ym typeface="Wingdings" panose="05000000000000000000" pitchFamily="2" charset="2"/>
              </a:rPr>
              <a:t> </a:t>
            </a:r>
            <a:r>
              <a:rPr lang="en-US" sz="1000" dirty="0"/>
              <a:t>few mm </a:t>
            </a:r>
            <a:r>
              <a:rPr lang="en-US" sz="1000" dirty="0">
                <a:sym typeface="Wingdings" panose="05000000000000000000" pitchFamily="2" charset="2"/>
              </a:rPr>
              <a:t></a:t>
            </a:r>
            <a:endParaRPr lang="en-GB" sz="1000" dirty="0"/>
          </a:p>
        </p:txBody>
      </p:sp>
      <p:sp>
        <p:nvSpPr>
          <p:cNvPr id="29" name="Rectangle 28"/>
          <p:cNvSpPr/>
          <p:nvPr/>
        </p:nvSpPr>
        <p:spPr>
          <a:xfrm>
            <a:off x="1576841" y="3276273"/>
            <a:ext cx="1915038" cy="52322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TEA, TMAE, </a:t>
            </a:r>
            <a:r>
              <a:rPr lang="en-US" sz="1400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CsI</a:t>
            </a:r>
            <a:r>
              <a:rPr lang="en-US" sz="14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work only in deep UV region.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FDC073-3D82-43FB-AB5C-452CBB160E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22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50507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103"/>
    </mc:Choice>
    <mc:Fallback xmlns="">
      <p:transition spd="slow" advTm="162103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2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914400" y="-12700"/>
            <a:ext cx="8229600" cy="77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pPr algn="l" eaLnBrk="1" hangingPunct="1">
              <a:lnSpc>
                <a:spcPct val="110000"/>
              </a:lnSpc>
              <a:spcBef>
                <a:spcPct val="20000"/>
              </a:spcBef>
            </a:pPr>
            <a:r>
              <a:rPr lang="de-DE" altLang="fr-FR" sz="2400">
                <a:solidFill>
                  <a:schemeClr val="accent2"/>
                </a:solidFill>
                <a:latin typeface="Calibri" pitchFamily="34" charset="0"/>
              </a:rPr>
              <a:t>Gaseous photodetectors: A few implementations...</a:t>
            </a:r>
          </a:p>
        </p:txBody>
      </p:sp>
      <p:pic>
        <p:nvPicPr>
          <p:cNvPr id="11269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388" y="2536825"/>
            <a:ext cx="2139950" cy="160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11270" name="Picture 5" descr="GEM_stack"/>
          <p:cNvPicPr>
            <a:picLocks noChangeAspect="1" noChangeArrowheads="1"/>
          </p:cNvPicPr>
          <p:nvPr/>
        </p:nvPicPr>
        <p:blipFill>
          <a:blip r:embed="rId4" cstate="screen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938" y="1952625"/>
            <a:ext cx="2039937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6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2" r="12634"/>
          <a:stretch>
            <a:fillRect/>
          </a:stretch>
        </p:blipFill>
        <p:spPr bwMode="auto">
          <a:xfrm>
            <a:off x="5929313" y="2571750"/>
            <a:ext cx="1187450" cy="123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Picture 7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25" y="2571750"/>
            <a:ext cx="1306513" cy="1263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3" name="Group 8"/>
          <p:cNvGrpSpPr>
            <a:grpSpLocks/>
          </p:cNvGrpSpPr>
          <p:nvPr/>
        </p:nvGrpSpPr>
        <p:grpSpPr bwMode="auto">
          <a:xfrm>
            <a:off x="358775" y="4289425"/>
            <a:ext cx="2241550" cy="2068513"/>
            <a:chOff x="136" y="2282"/>
            <a:chExt cx="1412" cy="1303"/>
          </a:xfrm>
        </p:grpSpPr>
        <p:pic>
          <p:nvPicPr>
            <p:cNvPr id="11347" name="Picture 9" descr="feed mwpc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" y="2296"/>
              <a:ext cx="1051" cy="1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348" name="Rectangle 10"/>
            <p:cNvSpPr>
              <a:spLocks noChangeArrowheads="1"/>
            </p:cNvSpPr>
            <p:nvPr/>
          </p:nvSpPr>
          <p:spPr bwMode="auto">
            <a:xfrm>
              <a:off x="136" y="2282"/>
              <a:ext cx="1338" cy="1124"/>
            </a:xfrm>
            <a:prstGeom prst="rect">
              <a:avLst/>
            </a:prstGeom>
            <a:noFill/>
            <a:ln w="9525">
              <a:solidFill>
                <a:srgbClr val="FF99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1349" name="Text Box 11"/>
            <p:cNvSpPr txBox="1">
              <a:spLocks noChangeArrowheads="1"/>
            </p:cNvSpPr>
            <p:nvPr/>
          </p:nvSpPr>
          <p:spPr bwMode="auto">
            <a:xfrm>
              <a:off x="360" y="3412"/>
              <a:ext cx="988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r>
                <a:rPr lang="en-US" altLang="fr-FR" sz="1200" b="1" dirty="0" err="1">
                  <a:solidFill>
                    <a:srgbClr val="008000"/>
                  </a:solidFill>
                  <a:cs typeface="Arial" pitchFamily="34" charset="0"/>
                </a:rPr>
                <a:t>CsI</a:t>
              </a:r>
              <a:r>
                <a:rPr lang="en-US" altLang="fr-FR" sz="1200" dirty="0">
                  <a:solidFill>
                    <a:schemeClr val="tx1"/>
                  </a:solidFill>
                  <a:cs typeface="Arial" pitchFamily="34" charset="0"/>
                </a:rPr>
                <a:t> on readout pads</a:t>
              </a:r>
            </a:p>
          </p:txBody>
        </p:sp>
        <p:sp>
          <p:nvSpPr>
            <p:cNvPr id="11350" name="Line 12"/>
            <p:cNvSpPr>
              <a:spLocks noChangeShapeType="1"/>
            </p:cNvSpPr>
            <p:nvPr/>
          </p:nvSpPr>
          <p:spPr bwMode="auto">
            <a:xfrm flipV="1">
              <a:off x="454" y="3212"/>
              <a:ext cx="308" cy="24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11351" name="Text Box 13"/>
            <p:cNvSpPr txBox="1">
              <a:spLocks noChangeArrowheads="1"/>
            </p:cNvSpPr>
            <p:nvPr/>
          </p:nvSpPr>
          <p:spPr bwMode="auto">
            <a:xfrm>
              <a:off x="762" y="3088"/>
              <a:ext cx="786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r" rtl="1" eaLnBrk="1" hangingPunct="1">
                <a:spcBef>
                  <a:spcPct val="0"/>
                </a:spcBef>
              </a:pPr>
              <a:r>
                <a:rPr lang="en-US" altLang="fr-FR" sz="1200">
                  <a:solidFill>
                    <a:schemeClr val="tx1"/>
                  </a:solidFill>
                  <a:cs typeface="Arial" pitchFamily="34" charset="0"/>
                </a:rPr>
                <a:t>photocathode</a:t>
              </a:r>
            </a:p>
          </p:txBody>
        </p:sp>
      </p:grpSp>
      <p:grpSp>
        <p:nvGrpSpPr>
          <p:cNvPr id="11274" name="Group 14"/>
          <p:cNvGrpSpPr>
            <a:grpSpLocks/>
          </p:cNvGrpSpPr>
          <p:nvPr/>
        </p:nvGrpSpPr>
        <p:grpSpPr bwMode="auto">
          <a:xfrm>
            <a:off x="3309938" y="3754438"/>
            <a:ext cx="1968500" cy="2117725"/>
            <a:chOff x="134" y="570"/>
            <a:chExt cx="2779" cy="3473"/>
          </a:xfrm>
        </p:grpSpPr>
        <p:sp>
          <p:nvSpPr>
            <p:cNvPr id="11280" name="Oval 15"/>
            <p:cNvSpPr>
              <a:spLocks noChangeArrowheads="1"/>
            </p:cNvSpPr>
            <p:nvPr/>
          </p:nvSpPr>
          <p:spPr bwMode="auto">
            <a:xfrm>
              <a:off x="1504" y="2099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1281" name="Oval 16"/>
            <p:cNvSpPr>
              <a:spLocks noChangeArrowheads="1"/>
            </p:cNvSpPr>
            <p:nvPr/>
          </p:nvSpPr>
          <p:spPr bwMode="auto">
            <a:xfrm>
              <a:off x="1574" y="2105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grpSp>
          <p:nvGrpSpPr>
            <p:cNvPr id="11282" name="Group 17"/>
            <p:cNvGrpSpPr>
              <a:grpSpLocks/>
            </p:cNvGrpSpPr>
            <p:nvPr/>
          </p:nvGrpSpPr>
          <p:grpSpPr bwMode="auto">
            <a:xfrm>
              <a:off x="219" y="1848"/>
              <a:ext cx="2668" cy="207"/>
              <a:chOff x="206" y="1214"/>
              <a:chExt cx="2668" cy="207"/>
            </a:xfrm>
          </p:grpSpPr>
          <p:sp>
            <p:nvSpPr>
              <p:cNvPr id="11335" name="AutoShape 18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6" name="AutoShape 19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7" name="AutoShape 20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8" name="AutoShape 21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9" name="Rectangle 22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0" name="Rectangle 23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1" name="Rectangle 24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2" name="Rectangle 25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3" name="Rectangle 26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4" name="Rectangle 27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5" name="Rectangle 28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46" name="Rectangle 29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1283" name="Group 30"/>
            <p:cNvGrpSpPr>
              <a:grpSpLocks/>
            </p:cNvGrpSpPr>
            <p:nvPr/>
          </p:nvGrpSpPr>
          <p:grpSpPr bwMode="auto">
            <a:xfrm>
              <a:off x="232" y="2495"/>
              <a:ext cx="2668" cy="207"/>
              <a:chOff x="206" y="1214"/>
              <a:chExt cx="2668" cy="207"/>
            </a:xfrm>
          </p:grpSpPr>
          <p:sp>
            <p:nvSpPr>
              <p:cNvPr id="11323" name="AutoShape 31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4" name="AutoShape 32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5" name="AutoShape 33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6" name="AutoShape 34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7" name="Rectangle 35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8" name="Rectangle 36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9" name="Rectangle 37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0" name="Rectangle 38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1" name="Rectangle 39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2" name="Rectangle 40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3" name="Rectangle 41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34" name="Rectangle 42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1284" name="Group 43"/>
            <p:cNvGrpSpPr>
              <a:grpSpLocks/>
            </p:cNvGrpSpPr>
            <p:nvPr/>
          </p:nvGrpSpPr>
          <p:grpSpPr bwMode="auto">
            <a:xfrm>
              <a:off x="245" y="3104"/>
              <a:ext cx="2668" cy="207"/>
              <a:chOff x="206" y="1214"/>
              <a:chExt cx="2668" cy="207"/>
            </a:xfrm>
          </p:grpSpPr>
          <p:sp>
            <p:nvSpPr>
              <p:cNvPr id="11311" name="AutoShape 44"/>
              <p:cNvSpPr>
                <a:spLocks noChangeArrowheads="1"/>
              </p:cNvSpPr>
              <p:nvPr/>
            </p:nvSpPr>
            <p:spPr bwMode="auto">
              <a:xfrm>
                <a:off x="206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2" name="AutoShape 45"/>
              <p:cNvSpPr>
                <a:spLocks noChangeArrowheads="1"/>
              </p:cNvSpPr>
              <p:nvPr/>
            </p:nvSpPr>
            <p:spPr bwMode="auto">
              <a:xfrm>
                <a:off x="893" y="1242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3" name="AutoShape 46"/>
              <p:cNvSpPr>
                <a:spLocks noChangeArrowheads="1"/>
              </p:cNvSpPr>
              <p:nvPr/>
            </p:nvSpPr>
            <p:spPr bwMode="auto">
              <a:xfrm>
                <a:off x="1617" y="1245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4" name="AutoShape 47"/>
              <p:cNvSpPr>
                <a:spLocks noChangeArrowheads="1"/>
              </p:cNvSpPr>
              <p:nvPr/>
            </p:nvSpPr>
            <p:spPr bwMode="auto">
              <a:xfrm>
                <a:off x="2304" y="1243"/>
                <a:ext cx="570" cy="155"/>
              </a:xfrm>
              <a:prstGeom prst="hexagon">
                <a:avLst>
                  <a:gd name="adj" fmla="val 91935"/>
                  <a:gd name="vf" fmla="val 115470"/>
                </a:avLst>
              </a:prstGeom>
              <a:solidFill>
                <a:srgbClr val="FF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5" name="Rectangle 48"/>
              <p:cNvSpPr>
                <a:spLocks noChangeArrowheads="1"/>
              </p:cNvSpPr>
              <p:nvPr/>
            </p:nvSpPr>
            <p:spPr bwMode="auto">
              <a:xfrm>
                <a:off x="351" y="121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6" name="Rectangle 49"/>
              <p:cNvSpPr>
                <a:spLocks noChangeArrowheads="1"/>
              </p:cNvSpPr>
              <p:nvPr/>
            </p:nvSpPr>
            <p:spPr bwMode="auto">
              <a:xfrm>
                <a:off x="1039" y="1214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7" name="Rectangle 50"/>
              <p:cNvSpPr>
                <a:spLocks noChangeArrowheads="1"/>
              </p:cNvSpPr>
              <p:nvPr/>
            </p:nvSpPr>
            <p:spPr bwMode="auto">
              <a:xfrm>
                <a:off x="1762" y="1217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8" name="Rectangle 51"/>
              <p:cNvSpPr>
                <a:spLocks noChangeArrowheads="1"/>
              </p:cNvSpPr>
              <p:nvPr/>
            </p:nvSpPr>
            <p:spPr bwMode="auto">
              <a:xfrm>
                <a:off x="2447" y="1216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9" name="Rectangle 52"/>
              <p:cNvSpPr>
                <a:spLocks noChangeArrowheads="1"/>
              </p:cNvSpPr>
              <p:nvPr/>
            </p:nvSpPr>
            <p:spPr bwMode="auto">
              <a:xfrm>
                <a:off x="347" y="1382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0" name="Rectangle 53"/>
              <p:cNvSpPr>
                <a:spLocks noChangeArrowheads="1"/>
              </p:cNvSpPr>
              <p:nvPr/>
            </p:nvSpPr>
            <p:spPr bwMode="auto">
              <a:xfrm>
                <a:off x="1035" y="1378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1" name="Rectangle 54"/>
              <p:cNvSpPr>
                <a:spLocks noChangeArrowheads="1"/>
              </p:cNvSpPr>
              <p:nvPr/>
            </p:nvSpPr>
            <p:spPr bwMode="auto">
              <a:xfrm>
                <a:off x="1758" y="1381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22" name="Rectangle 55"/>
              <p:cNvSpPr>
                <a:spLocks noChangeArrowheads="1"/>
              </p:cNvSpPr>
              <p:nvPr/>
            </p:nvSpPr>
            <p:spPr bwMode="auto">
              <a:xfrm>
                <a:off x="2443" y="1380"/>
                <a:ext cx="280" cy="39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</p:grpSp>
        <p:grpSp>
          <p:nvGrpSpPr>
            <p:cNvPr id="11285" name="Group 56"/>
            <p:cNvGrpSpPr>
              <a:grpSpLocks/>
            </p:cNvGrpSpPr>
            <p:nvPr/>
          </p:nvGrpSpPr>
          <p:grpSpPr bwMode="auto">
            <a:xfrm>
              <a:off x="366" y="1786"/>
              <a:ext cx="2370" cy="67"/>
              <a:chOff x="366" y="1786"/>
              <a:chExt cx="2370" cy="67"/>
            </a:xfrm>
          </p:grpSpPr>
          <p:sp>
            <p:nvSpPr>
              <p:cNvPr id="11307" name="Rectangle 57"/>
              <p:cNvSpPr>
                <a:spLocks noChangeArrowheads="1"/>
              </p:cNvSpPr>
              <p:nvPr/>
            </p:nvSpPr>
            <p:spPr bwMode="auto">
              <a:xfrm>
                <a:off x="366" y="1789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8" name="Rectangle 58"/>
              <p:cNvSpPr>
                <a:spLocks noChangeArrowheads="1"/>
              </p:cNvSpPr>
              <p:nvPr/>
            </p:nvSpPr>
            <p:spPr bwMode="auto">
              <a:xfrm>
                <a:off x="1053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9" name="Rectangle 59"/>
              <p:cNvSpPr>
                <a:spLocks noChangeArrowheads="1"/>
              </p:cNvSpPr>
              <p:nvPr/>
            </p:nvSpPr>
            <p:spPr bwMode="auto">
              <a:xfrm>
                <a:off x="2459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10" name="Rectangle 60"/>
              <p:cNvSpPr>
                <a:spLocks noChangeArrowheads="1"/>
              </p:cNvSpPr>
              <p:nvPr/>
            </p:nvSpPr>
            <p:spPr bwMode="auto">
              <a:xfrm>
                <a:off x="1775" y="1786"/>
                <a:ext cx="277" cy="64"/>
              </a:xfrm>
              <a:prstGeom prst="rect">
                <a:avLst/>
              </a:prstGeom>
              <a:solidFill>
                <a:srgbClr val="0066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286" name="Line 61"/>
            <p:cNvSpPr>
              <a:spLocks noChangeShapeType="1"/>
            </p:cNvSpPr>
            <p:nvPr/>
          </p:nvSpPr>
          <p:spPr bwMode="auto">
            <a:xfrm>
              <a:off x="855" y="928"/>
              <a:ext cx="330" cy="848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1287" name="Oval 62"/>
            <p:cNvSpPr>
              <a:spLocks noChangeArrowheads="1"/>
            </p:cNvSpPr>
            <p:nvPr/>
          </p:nvSpPr>
          <p:spPr bwMode="auto">
            <a:xfrm>
              <a:off x="1163" y="1687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1288" name="Freeform 63"/>
            <p:cNvSpPr>
              <a:spLocks/>
            </p:cNvSpPr>
            <p:nvPr/>
          </p:nvSpPr>
          <p:spPr bwMode="auto">
            <a:xfrm rot="10800000">
              <a:off x="1461" y="1969"/>
              <a:ext cx="235" cy="234"/>
            </a:xfrm>
            <a:custGeom>
              <a:avLst/>
              <a:gdLst>
                <a:gd name="T0" fmla="*/ 2 w 651"/>
                <a:gd name="T1" fmla="*/ 0 h 1969"/>
                <a:gd name="T2" fmla="*/ 1 w 651"/>
                <a:gd name="T3" fmla="*/ 0 h 1969"/>
                <a:gd name="T4" fmla="*/ 1 w 651"/>
                <a:gd name="T5" fmla="*/ 0 h 1969"/>
                <a:gd name="T6" fmla="*/ 0 w 651"/>
                <a:gd name="T7" fmla="*/ 0 h 1969"/>
                <a:gd name="T8" fmla="*/ 1 w 651"/>
                <a:gd name="T9" fmla="*/ 0 h 1969"/>
                <a:gd name="T10" fmla="*/ 3 w 651"/>
                <a:gd name="T11" fmla="*/ 0 h 1969"/>
                <a:gd name="T12" fmla="*/ 4 w 651"/>
                <a:gd name="T13" fmla="*/ 0 h 1969"/>
                <a:gd name="T14" fmla="*/ 3 w 651"/>
                <a:gd name="T15" fmla="*/ 0 h 1969"/>
                <a:gd name="T16" fmla="*/ 3 w 651"/>
                <a:gd name="T17" fmla="*/ 0 h 1969"/>
                <a:gd name="T18" fmla="*/ 3 w 651"/>
                <a:gd name="T19" fmla="*/ 0 h 196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w 651"/>
                <a:gd name="T31" fmla="*/ 0 h 1969"/>
                <a:gd name="T32" fmla="*/ 651 w 651"/>
                <a:gd name="T33" fmla="*/ 1969 h 1969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T30" t="T31" r="T32" b="T33"/>
              <a:pathLst>
                <a:path w="651" h="1969">
                  <a:moveTo>
                    <a:pt x="336" y="1964"/>
                  </a:moveTo>
                  <a:cubicBezTo>
                    <a:pt x="300" y="1833"/>
                    <a:pt x="262" y="1701"/>
                    <a:pt x="225" y="1543"/>
                  </a:cubicBezTo>
                  <a:cubicBezTo>
                    <a:pt x="188" y="1385"/>
                    <a:pt x="151" y="1228"/>
                    <a:pt x="114" y="1017"/>
                  </a:cubicBezTo>
                  <a:cubicBezTo>
                    <a:pt x="77" y="806"/>
                    <a:pt x="0" y="436"/>
                    <a:pt x="3" y="275"/>
                  </a:cubicBezTo>
                  <a:cubicBezTo>
                    <a:pt x="6" y="114"/>
                    <a:pt x="43" y="87"/>
                    <a:pt x="131" y="48"/>
                  </a:cubicBezTo>
                  <a:cubicBezTo>
                    <a:pt x="219" y="9"/>
                    <a:pt x="449" y="0"/>
                    <a:pt x="535" y="42"/>
                  </a:cubicBezTo>
                  <a:cubicBezTo>
                    <a:pt x="621" y="84"/>
                    <a:pt x="641" y="139"/>
                    <a:pt x="646" y="297"/>
                  </a:cubicBezTo>
                  <a:cubicBezTo>
                    <a:pt x="651" y="455"/>
                    <a:pt x="593" y="780"/>
                    <a:pt x="563" y="989"/>
                  </a:cubicBezTo>
                  <a:cubicBezTo>
                    <a:pt x="533" y="1198"/>
                    <a:pt x="495" y="1391"/>
                    <a:pt x="468" y="1554"/>
                  </a:cubicBezTo>
                  <a:cubicBezTo>
                    <a:pt x="441" y="1717"/>
                    <a:pt x="413" y="1900"/>
                    <a:pt x="402" y="1969"/>
                  </a:cubicBezTo>
                </a:path>
              </a:pathLst>
            </a:custGeom>
            <a:gradFill rotWithShape="1">
              <a:gsLst>
                <a:gs pos="0">
                  <a:srgbClr val="FF0000"/>
                </a:gs>
                <a:gs pos="100000">
                  <a:srgbClr val="FFFF00"/>
                </a:gs>
              </a:gsLst>
              <a:lin ang="5400000" scaled="1"/>
            </a:gradFill>
            <a:ln w="9525">
              <a:solidFill>
                <a:srgbClr val="FFFF00"/>
              </a:solidFill>
              <a:miter lim="800000"/>
              <a:headEnd/>
              <a:tailEnd/>
            </a:ln>
          </p:spPr>
          <p:txBody>
            <a:bodyPr wrap="none"/>
            <a:lstStyle/>
            <a:p>
              <a:endParaRPr lang="fr-FR"/>
            </a:p>
          </p:txBody>
        </p:sp>
        <p:grpSp>
          <p:nvGrpSpPr>
            <p:cNvPr id="11289" name="Group 64"/>
            <p:cNvGrpSpPr>
              <a:grpSpLocks/>
            </p:cNvGrpSpPr>
            <p:nvPr/>
          </p:nvGrpSpPr>
          <p:grpSpPr bwMode="auto">
            <a:xfrm>
              <a:off x="764" y="2609"/>
              <a:ext cx="945" cy="235"/>
              <a:chOff x="764" y="2609"/>
              <a:chExt cx="945" cy="235"/>
            </a:xfrm>
          </p:grpSpPr>
          <p:sp>
            <p:nvSpPr>
              <p:cNvPr id="11305" name="Freeform 65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2 w 651"/>
                  <a:gd name="T1" fmla="*/ 0 h 1969"/>
                  <a:gd name="T2" fmla="*/ 1 w 651"/>
                  <a:gd name="T3" fmla="*/ 0 h 1969"/>
                  <a:gd name="T4" fmla="*/ 1 w 651"/>
                  <a:gd name="T5" fmla="*/ 0 h 1969"/>
                  <a:gd name="T6" fmla="*/ 0 w 651"/>
                  <a:gd name="T7" fmla="*/ 0 h 1969"/>
                  <a:gd name="T8" fmla="*/ 1 w 651"/>
                  <a:gd name="T9" fmla="*/ 0 h 1969"/>
                  <a:gd name="T10" fmla="*/ 3 w 651"/>
                  <a:gd name="T11" fmla="*/ 0 h 1969"/>
                  <a:gd name="T12" fmla="*/ 4 w 651"/>
                  <a:gd name="T13" fmla="*/ 0 h 1969"/>
                  <a:gd name="T14" fmla="*/ 3 w 651"/>
                  <a:gd name="T15" fmla="*/ 0 h 1969"/>
                  <a:gd name="T16" fmla="*/ 3 w 651"/>
                  <a:gd name="T17" fmla="*/ 0 h 1969"/>
                  <a:gd name="T18" fmla="*/ 3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11306" name="Freeform 66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2 w 651"/>
                  <a:gd name="T1" fmla="*/ 0 h 1969"/>
                  <a:gd name="T2" fmla="*/ 1 w 651"/>
                  <a:gd name="T3" fmla="*/ 0 h 1969"/>
                  <a:gd name="T4" fmla="*/ 1 w 651"/>
                  <a:gd name="T5" fmla="*/ 0 h 1969"/>
                  <a:gd name="T6" fmla="*/ 0 w 651"/>
                  <a:gd name="T7" fmla="*/ 0 h 1969"/>
                  <a:gd name="T8" fmla="*/ 1 w 651"/>
                  <a:gd name="T9" fmla="*/ 0 h 1969"/>
                  <a:gd name="T10" fmla="*/ 3 w 651"/>
                  <a:gd name="T11" fmla="*/ 0 h 1969"/>
                  <a:gd name="T12" fmla="*/ 4 w 651"/>
                  <a:gd name="T13" fmla="*/ 0 h 1969"/>
                  <a:gd name="T14" fmla="*/ 3 w 651"/>
                  <a:gd name="T15" fmla="*/ 0 h 1969"/>
                  <a:gd name="T16" fmla="*/ 3 w 651"/>
                  <a:gd name="T17" fmla="*/ 0 h 1969"/>
                  <a:gd name="T18" fmla="*/ 3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</p:grpSp>
        <p:grpSp>
          <p:nvGrpSpPr>
            <p:cNvPr id="11290" name="Group 67"/>
            <p:cNvGrpSpPr>
              <a:grpSpLocks/>
            </p:cNvGrpSpPr>
            <p:nvPr/>
          </p:nvGrpSpPr>
          <p:grpSpPr bwMode="auto">
            <a:xfrm>
              <a:off x="765" y="3295"/>
              <a:ext cx="1650" cy="236"/>
              <a:chOff x="764" y="2609"/>
              <a:chExt cx="1650" cy="236"/>
            </a:xfrm>
          </p:grpSpPr>
          <p:sp>
            <p:nvSpPr>
              <p:cNvPr id="11302" name="Freeform 68"/>
              <p:cNvSpPr>
                <a:spLocks/>
              </p:cNvSpPr>
              <p:nvPr/>
            </p:nvSpPr>
            <p:spPr bwMode="auto">
              <a:xfrm rot="10800000">
                <a:off x="1474" y="2609"/>
                <a:ext cx="235" cy="234"/>
              </a:xfrm>
              <a:custGeom>
                <a:avLst/>
                <a:gdLst>
                  <a:gd name="T0" fmla="*/ 2 w 651"/>
                  <a:gd name="T1" fmla="*/ 0 h 1969"/>
                  <a:gd name="T2" fmla="*/ 1 w 651"/>
                  <a:gd name="T3" fmla="*/ 0 h 1969"/>
                  <a:gd name="T4" fmla="*/ 1 w 651"/>
                  <a:gd name="T5" fmla="*/ 0 h 1969"/>
                  <a:gd name="T6" fmla="*/ 0 w 651"/>
                  <a:gd name="T7" fmla="*/ 0 h 1969"/>
                  <a:gd name="T8" fmla="*/ 1 w 651"/>
                  <a:gd name="T9" fmla="*/ 0 h 1969"/>
                  <a:gd name="T10" fmla="*/ 3 w 651"/>
                  <a:gd name="T11" fmla="*/ 0 h 1969"/>
                  <a:gd name="T12" fmla="*/ 4 w 651"/>
                  <a:gd name="T13" fmla="*/ 0 h 1969"/>
                  <a:gd name="T14" fmla="*/ 3 w 651"/>
                  <a:gd name="T15" fmla="*/ 0 h 1969"/>
                  <a:gd name="T16" fmla="*/ 3 w 651"/>
                  <a:gd name="T17" fmla="*/ 0 h 1969"/>
                  <a:gd name="T18" fmla="*/ 3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11303" name="Freeform 69"/>
              <p:cNvSpPr>
                <a:spLocks/>
              </p:cNvSpPr>
              <p:nvPr/>
            </p:nvSpPr>
            <p:spPr bwMode="auto">
              <a:xfrm rot="10800000">
                <a:off x="764" y="2610"/>
                <a:ext cx="235" cy="234"/>
              </a:xfrm>
              <a:custGeom>
                <a:avLst/>
                <a:gdLst>
                  <a:gd name="T0" fmla="*/ 2 w 651"/>
                  <a:gd name="T1" fmla="*/ 0 h 1969"/>
                  <a:gd name="T2" fmla="*/ 1 w 651"/>
                  <a:gd name="T3" fmla="*/ 0 h 1969"/>
                  <a:gd name="T4" fmla="*/ 1 w 651"/>
                  <a:gd name="T5" fmla="*/ 0 h 1969"/>
                  <a:gd name="T6" fmla="*/ 0 w 651"/>
                  <a:gd name="T7" fmla="*/ 0 h 1969"/>
                  <a:gd name="T8" fmla="*/ 1 w 651"/>
                  <a:gd name="T9" fmla="*/ 0 h 1969"/>
                  <a:gd name="T10" fmla="*/ 3 w 651"/>
                  <a:gd name="T11" fmla="*/ 0 h 1969"/>
                  <a:gd name="T12" fmla="*/ 4 w 651"/>
                  <a:gd name="T13" fmla="*/ 0 h 1969"/>
                  <a:gd name="T14" fmla="*/ 3 w 651"/>
                  <a:gd name="T15" fmla="*/ 0 h 1969"/>
                  <a:gd name="T16" fmla="*/ 3 w 651"/>
                  <a:gd name="T17" fmla="*/ 0 h 1969"/>
                  <a:gd name="T18" fmla="*/ 3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11304" name="Freeform 70"/>
              <p:cNvSpPr>
                <a:spLocks/>
              </p:cNvSpPr>
              <p:nvPr/>
            </p:nvSpPr>
            <p:spPr bwMode="auto">
              <a:xfrm rot="10800000">
                <a:off x="2179" y="2611"/>
                <a:ext cx="235" cy="234"/>
              </a:xfrm>
              <a:custGeom>
                <a:avLst/>
                <a:gdLst>
                  <a:gd name="T0" fmla="*/ 2 w 651"/>
                  <a:gd name="T1" fmla="*/ 0 h 1969"/>
                  <a:gd name="T2" fmla="*/ 1 w 651"/>
                  <a:gd name="T3" fmla="*/ 0 h 1969"/>
                  <a:gd name="T4" fmla="*/ 1 w 651"/>
                  <a:gd name="T5" fmla="*/ 0 h 1969"/>
                  <a:gd name="T6" fmla="*/ 0 w 651"/>
                  <a:gd name="T7" fmla="*/ 0 h 1969"/>
                  <a:gd name="T8" fmla="*/ 1 w 651"/>
                  <a:gd name="T9" fmla="*/ 0 h 1969"/>
                  <a:gd name="T10" fmla="*/ 3 w 651"/>
                  <a:gd name="T11" fmla="*/ 0 h 1969"/>
                  <a:gd name="T12" fmla="*/ 4 w 651"/>
                  <a:gd name="T13" fmla="*/ 0 h 1969"/>
                  <a:gd name="T14" fmla="*/ 3 w 651"/>
                  <a:gd name="T15" fmla="*/ 0 h 1969"/>
                  <a:gd name="T16" fmla="*/ 3 w 651"/>
                  <a:gd name="T17" fmla="*/ 0 h 1969"/>
                  <a:gd name="T18" fmla="*/ 3 w 651"/>
                  <a:gd name="T19" fmla="*/ 0 h 1969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651"/>
                  <a:gd name="T31" fmla="*/ 0 h 1969"/>
                  <a:gd name="T32" fmla="*/ 651 w 651"/>
                  <a:gd name="T33" fmla="*/ 1969 h 1969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651" h="1969">
                    <a:moveTo>
                      <a:pt x="336" y="1964"/>
                    </a:moveTo>
                    <a:cubicBezTo>
                      <a:pt x="300" y="1833"/>
                      <a:pt x="262" y="1701"/>
                      <a:pt x="225" y="1543"/>
                    </a:cubicBezTo>
                    <a:cubicBezTo>
                      <a:pt x="188" y="1385"/>
                      <a:pt x="151" y="1228"/>
                      <a:pt x="114" y="1017"/>
                    </a:cubicBezTo>
                    <a:cubicBezTo>
                      <a:pt x="77" y="806"/>
                      <a:pt x="0" y="436"/>
                      <a:pt x="3" y="275"/>
                    </a:cubicBezTo>
                    <a:cubicBezTo>
                      <a:pt x="6" y="114"/>
                      <a:pt x="43" y="87"/>
                      <a:pt x="131" y="48"/>
                    </a:cubicBezTo>
                    <a:cubicBezTo>
                      <a:pt x="219" y="9"/>
                      <a:pt x="449" y="0"/>
                      <a:pt x="535" y="42"/>
                    </a:cubicBezTo>
                    <a:cubicBezTo>
                      <a:pt x="621" y="84"/>
                      <a:pt x="641" y="139"/>
                      <a:pt x="646" y="297"/>
                    </a:cubicBezTo>
                    <a:cubicBezTo>
                      <a:pt x="651" y="455"/>
                      <a:pt x="593" y="780"/>
                      <a:pt x="563" y="989"/>
                    </a:cubicBezTo>
                    <a:cubicBezTo>
                      <a:pt x="533" y="1198"/>
                      <a:pt x="495" y="1391"/>
                      <a:pt x="468" y="1554"/>
                    </a:cubicBezTo>
                    <a:cubicBezTo>
                      <a:pt x="441" y="1717"/>
                      <a:pt x="413" y="1900"/>
                      <a:pt x="402" y="1969"/>
                    </a:cubicBez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100000">
                    <a:srgbClr val="FFFF00"/>
                  </a:gs>
                </a:gsLst>
                <a:lin ang="5400000" scaled="1"/>
              </a:gradFill>
              <a:ln w="9525">
                <a:solidFill>
                  <a:srgbClr val="FFFF00"/>
                </a:solidFill>
                <a:miter lim="800000"/>
                <a:headEnd/>
                <a:tailEnd/>
              </a:ln>
            </p:spPr>
            <p:txBody>
              <a:bodyPr wrap="none"/>
              <a:lstStyle/>
              <a:p>
                <a:endParaRPr lang="fr-FR"/>
              </a:p>
            </p:txBody>
          </p:sp>
        </p:grpSp>
        <p:grpSp>
          <p:nvGrpSpPr>
            <p:cNvPr id="11291" name="Group 71"/>
            <p:cNvGrpSpPr>
              <a:grpSpLocks/>
            </p:cNvGrpSpPr>
            <p:nvPr/>
          </p:nvGrpSpPr>
          <p:grpSpPr bwMode="auto">
            <a:xfrm>
              <a:off x="134" y="3784"/>
              <a:ext cx="2753" cy="61"/>
              <a:chOff x="134" y="3784"/>
              <a:chExt cx="2753" cy="61"/>
            </a:xfrm>
          </p:grpSpPr>
          <p:sp>
            <p:nvSpPr>
              <p:cNvPr id="11299" name="Rectangle 72"/>
              <p:cNvSpPr>
                <a:spLocks noChangeArrowheads="1"/>
              </p:cNvSpPr>
              <p:nvPr/>
            </p:nvSpPr>
            <p:spPr bwMode="auto">
              <a:xfrm>
                <a:off x="134" y="3789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0" name="Rectangle 73"/>
              <p:cNvSpPr>
                <a:spLocks noChangeArrowheads="1"/>
              </p:cNvSpPr>
              <p:nvPr/>
            </p:nvSpPr>
            <p:spPr bwMode="auto">
              <a:xfrm>
                <a:off x="1249" y="3784"/>
                <a:ext cx="1069" cy="56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  <p:sp>
            <p:nvSpPr>
              <p:cNvPr id="11301" name="Rectangle 74"/>
              <p:cNvSpPr>
                <a:spLocks noChangeArrowheads="1"/>
              </p:cNvSpPr>
              <p:nvPr/>
            </p:nvSpPr>
            <p:spPr bwMode="auto">
              <a:xfrm>
                <a:off x="2368" y="3784"/>
                <a:ext cx="519" cy="56"/>
              </a:xfrm>
              <a:prstGeom prst="rect">
                <a:avLst/>
              </a:prstGeom>
              <a:solidFill>
                <a:srgbClr val="FF33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endParaRPr lang="en-GB" altLang="fr-FR" sz="1800">
                  <a:solidFill>
                    <a:srgbClr val="0000FF"/>
                  </a:solidFill>
                </a:endParaRPr>
              </a:p>
            </p:txBody>
          </p:sp>
        </p:grpSp>
        <p:sp>
          <p:nvSpPr>
            <p:cNvPr id="11292" name="Line 75"/>
            <p:cNvSpPr>
              <a:spLocks noChangeShapeType="1"/>
            </p:cNvSpPr>
            <p:nvPr/>
          </p:nvSpPr>
          <p:spPr bwMode="auto">
            <a:xfrm flipH="1">
              <a:off x="1173" y="782"/>
              <a:ext cx="1225" cy="326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sp>
          <p:nvSpPr>
            <p:cNvPr id="11293" name="Oval 76"/>
            <p:cNvSpPr>
              <a:spLocks noChangeArrowheads="1"/>
            </p:cNvSpPr>
            <p:nvPr/>
          </p:nvSpPr>
          <p:spPr bwMode="auto">
            <a:xfrm>
              <a:off x="1983" y="1522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1294" name="Oval 77"/>
            <p:cNvSpPr>
              <a:spLocks noChangeArrowheads="1"/>
            </p:cNvSpPr>
            <p:nvPr/>
          </p:nvSpPr>
          <p:spPr bwMode="auto">
            <a:xfrm>
              <a:off x="2259" y="1216"/>
              <a:ext cx="82" cy="82"/>
            </a:xfrm>
            <a:prstGeom prst="ellipse">
              <a:avLst/>
            </a:prstGeom>
            <a:gradFill rotWithShape="1">
              <a:gsLst>
                <a:gs pos="0">
                  <a:srgbClr val="FFFF00"/>
                </a:gs>
                <a:gs pos="50000">
                  <a:srgbClr val="1D1D00"/>
                </a:gs>
                <a:gs pos="100000">
                  <a:srgbClr val="FFFF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1295" name="Line 78"/>
            <p:cNvSpPr>
              <a:spLocks noChangeShapeType="1"/>
            </p:cNvSpPr>
            <p:nvPr/>
          </p:nvSpPr>
          <p:spPr bwMode="auto">
            <a:xfrm>
              <a:off x="218" y="570"/>
              <a:ext cx="2547" cy="0"/>
            </a:xfrm>
            <a:prstGeom prst="line">
              <a:avLst/>
            </a:prstGeom>
            <a:noFill/>
            <a:ln w="76200" cap="rnd">
              <a:solidFill>
                <a:srgbClr val="FF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fr-FR"/>
            </a:p>
          </p:txBody>
        </p:sp>
        <p:grpSp>
          <p:nvGrpSpPr>
            <p:cNvPr id="11296" name="Group 79"/>
            <p:cNvGrpSpPr>
              <a:grpSpLocks/>
            </p:cNvGrpSpPr>
            <p:nvPr/>
          </p:nvGrpSpPr>
          <p:grpSpPr bwMode="auto">
            <a:xfrm>
              <a:off x="307" y="698"/>
              <a:ext cx="557" cy="972"/>
              <a:chOff x="307" y="698"/>
              <a:chExt cx="557" cy="972"/>
            </a:xfrm>
          </p:grpSpPr>
          <p:sp>
            <p:nvSpPr>
              <p:cNvPr id="11297" name="Line 80"/>
              <p:cNvSpPr>
                <a:spLocks noChangeShapeType="1"/>
              </p:cNvSpPr>
              <p:nvPr/>
            </p:nvSpPr>
            <p:spPr bwMode="auto">
              <a:xfrm>
                <a:off x="320" y="698"/>
                <a:ext cx="6" cy="9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fr-FR"/>
              </a:p>
            </p:txBody>
          </p:sp>
          <p:sp>
            <p:nvSpPr>
              <p:cNvPr id="11298" name="Text Box 81"/>
              <p:cNvSpPr txBox="1">
                <a:spLocks noChangeArrowheads="1"/>
              </p:cNvSpPr>
              <p:nvPr/>
            </p:nvSpPr>
            <p:spPr bwMode="auto">
              <a:xfrm>
                <a:off x="307" y="1218"/>
                <a:ext cx="557" cy="4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1pPr>
                <a:lvl2pPr marL="742950" indent="-28575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2pPr>
                <a:lvl3pPr marL="11430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3pPr>
                <a:lvl4pPr marL="16002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4pPr>
                <a:lvl5pPr marL="2057400" indent="-228600" eaLnBrk="0" hangingPunct="0"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5pPr>
                <a:lvl6pPr marL="25146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6pPr>
                <a:lvl7pPr marL="29718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7pPr>
                <a:lvl8pPr marL="34290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8pPr>
                <a:lvl9pPr marL="3886200" indent="-228600" algn="ctr" eaLnBrk="0" fontAlgn="base" hangingPunct="0">
                  <a:spcBef>
                    <a:spcPct val="20000"/>
                  </a:spcBef>
                  <a:spcAft>
                    <a:spcPct val="0"/>
                  </a:spcAft>
                  <a:defRPr sz="1600">
                    <a:solidFill>
                      <a:schemeClr val="accent2"/>
                    </a:solidFill>
                    <a:latin typeface="Arial" pitchFamily="34" charset="0"/>
                  </a:defRPr>
                </a:lvl9pPr>
              </a:lstStyle>
              <a:p>
                <a:pPr algn="l" eaLnBrk="1" hangingPunct="1">
                  <a:spcBef>
                    <a:spcPct val="0"/>
                  </a:spcBef>
                </a:pPr>
                <a:r>
                  <a:rPr lang="en-US" altLang="zh-CN" sz="1200" b="1">
                    <a:solidFill>
                      <a:schemeClr val="tx1"/>
                    </a:solidFill>
                    <a:ea typeface="SimSun" pitchFamily="2" charset="-122"/>
                    <a:cs typeface="Times New Roman" pitchFamily="18" charset="0"/>
                  </a:rPr>
                  <a:t>HV</a:t>
                </a:r>
              </a:p>
            </p:txBody>
          </p:sp>
        </p:grpSp>
      </p:grpSp>
      <p:graphicFrame>
        <p:nvGraphicFramePr>
          <p:cNvPr id="11266" name="Object 82"/>
          <p:cNvGraphicFramePr>
            <a:graphicFrameLocks noChangeAspect="1"/>
          </p:cNvGraphicFramePr>
          <p:nvPr/>
        </p:nvGraphicFramePr>
        <p:xfrm>
          <a:off x="6572250" y="4000500"/>
          <a:ext cx="1514475" cy="1333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Photo Editor Photo" r:id="rId8" imgW="5852667" imgH="7803556" progId="">
                  <p:embed/>
                </p:oleObj>
              </mc:Choice>
              <mc:Fallback>
                <p:oleObj name="Photo Editor Photo" r:id="rId8" imgW="5852667" imgH="7803556" progId="">
                  <p:embed/>
                  <p:pic>
                    <p:nvPicPr>
                      <p:cNvPr id="11266" name="Object 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7813" t="21875" r="9375" b="24219"/>
                      <a:stretch>
                        <a:fillRect/>
                      </a:stretch>
                    </p:blipFill>
                    <p:spPr bwMode="auto">
                      <a:xfrm>
                        <a:off x="6572250" y="4000500"/>
                        <a:ext cx="1514475" cy="1333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275" name="Text Box 83"/>
          <p:cNvSpPr txBox="1">
            <a:spLocks noChangeArrowheads="1"/>
          </p:cNvSpPr>
          <p:nvPr/>
        </p:nvSpPr>
        <p:spPr bwMode="auto">
          <a:xfrm>
            <a:off x="319088" y="1000125"/>
            <a:ext cx="2538412" cy="1344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800" b="1" dirty="0">
                <a:solidFill>
                  <a:srgbClr val="CC0000"/>
                </a:solidFill>
                <a:latin typeface="Calibri" pitchFamily="34" charset="0"/>
                <a:cs typeface="Arial" pitchFamily="34" charset="0"/>
              </a:rPr>
              <a:t>Proven technology: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Cherenkov detectors in ALICE, HADES, COMPASS,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J-LAB…. Many m</a:t>
            </a:r>
            <a:r>
              <a:rPr lang="en-US" altLang="fr-FR" baseline="30000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2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 of </a:t>
            </a:r>
            <a:r>
              <a:rPr lang="en-US" altLang="fr-FR" dirty="0" err="1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CsI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 photocathodes</a:t>
            </a:r>
            <a:endParaRPr lang="en-CA" altLang="fr-FR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276" name="Text Box 84"/>
          <p:cNvSpPr txBox="1">
            <a:spLocks noChangeArrowheads="1"/>
          </p:cNvSpPr>
          <p:nvPr/>
        </p:nvSpPr>
        <p:spPr bwMode="auto">
          <a:xfrm>
            <a:off x="3165475" y="981075"/>
            <a:ext cx="258609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800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Micro Pattern Structures </a:t>
            </a: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800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(GEM) + </a:t>
            </a:r>
            <a:r>
              <a:rPr lang="en-US" altLang="fr-FR" sz="1800" b="1" dirty="0" err="1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CsI</a:t>
            </a:r>
            <a:endParaRPr lang="en-US" altLang="fr-FR" sz="1800" b="1" dirty="0">
              <a:solidFill>
                <a:srgbClr val="C00000"/>
              </a:solidFill>
              <a:latin typeface="Calibri" pitchFamily="34" charset="0"/>
              <a:cs typeface="Arial" pitchFamily="34" charset="0"/>
            </a:endParaRPr>
          </a:p>
          <a:p>
            <a:pPr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HBD (RICH) of PHENIX.</a:t>
            </a:r>
            <a:r>
              <a:rPr lang="en-US" altLang="fr-FR" sz="1800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 </a:t>
            </a:r>
            <a:endParaRPr lang="en-CA" altLang="fr-FR" sz="1800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11277" name="Text Box 85"/>
          <p:cNvSpPr txBox="1">
            <a:spLocks noChangeArrowheads="1"/>
          </p:cNvSpPr>
          <p:nvPr/>
        </p:nvSpPr>
        <p:spPr bwMode="auto">
          <a:xfrm>
            <a:off x="5927725" y="1000125"/>
            <a:ext cx="3216275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80975" indent="-180975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altLang="fr-FR" sz="1800" b="1" dirty="0">
                <a:solidFill>
                  <a:srgbClr val="C00000"/>
                </a:solidFill>
                <a:latin typeface="Calibri" pitchFamily="34" charset="0"/>
                <a:cs typeface="Arial" pitchFamily="34" charset="0"/>
              </a:rPr>
              <a:t>R&amp;D:</a:t>
            </a:r>
          </a:p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Thick GEM structures </a:t>
            </a:r>
          </a:p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Visible PC (</a:t>
            </a:r>
            <a:r>
              <a:rPr lang="en-US" altLang="fr-FR" dirty="0" err="1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bialkali</a:t>
            </a: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)</a:t>
            </a:r>
          </a:p>
          <a:p>
            <a:pPr marL="0" indent="0" algn="l" eaLnBrk="1" hangingPunct="1">
              <a:spcBef>
                <a:spcPct val="0"/>
              </a:spcBef>
              <a:buNone/>
            </a:pPr>
            <a:r>
              <a:rPr lang="en-US" altLang="fr-FR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Sealed gaseous devices</a:t>
            </a:r>
            <a:r>
              <a:rPr lang="en-US" altLang="fr-FR" sz="1800" dirty="0">
                <a:solidFill>
                  <a:srgbClr val="2D2D8A"/>
                </a:solidFill>
                <a:latin typeface="Calibri" pitchFamily="34" charset="0"/>
                <a:cs typeface="Arial" pitchFamily="34" charset="0"/>
              </a:rPr>
              <a:t> </a:t>
            </a:r>
            <a:endParaRPr lang="en-CA" altLang="fr-FR" sz="1800" dirty="0">
              <a:solidFill>
                <a:srgbClr val="2D2D8A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71813" y="6000750"/>
            <a:ext cx="2967479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800" dirty="0" err="1">
                <a:solidFill>
                  <a:schemeClr val="accent6"/>
                </a:solidFill>
                <a:latin typeface="+mn-lt"/>
              </a:rPr>
              <a:t>CsI</a:t>
            </a:r>
            <a:r>
              <a:rPr lang="en-US" sz="1800" dirty="0">
                <a:solidFill>
                  <a:schemeClr val="accent6"/>
                </a:solidFill>
                <a:latin typeface="+mn-lt"/>
              </a:rPr>
              <a:t> on multi-GEM structure</a:t>
            </a:r>
            <a:endParaRPr lang="en-GB" sz="18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1279" name="Rectangle 86"/>
          <p:cNvSpPr>
            <a:spLocks noChangeArrowheads="1"/>
          </p:cNvSpPr>
          <p:nvPr/>
        </p:nvSpPr>
        <p:spPr bwMode="auto">
          <a:xfrm>
            <a:off x="6443663" y="5373688"/>
            <a:ext cx="216058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1200">
                <a:solidFill>
                  <a:srgbClr val="2D2D8A"/>
                </a:solidFill>
                <a:latin typeface="Calibri" pitchFamily="34" charset="0"/>
              </a:rPr>
              <a:t>Sealed gaseous photodetector with bialkali PC. (Weizmann Inst., Israel)</a:t>
            </a:r>
            <a:endParaRPr lang="de-DE" altLang="fr-FR" sz="1200">
              <a:solidFill>
                <a:srgbClr val="2D2D8A"/>
              </a:solidFill>
              <a:latin typeface="Calibri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2874" y="3738200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CsI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8190F2-8EA6-42E8-8D45-19765BCCEBE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23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6702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873"/>
    </mc:Choice>
    <mc:Fallback xmlns="">
      <p:transition spd="slow" advTm="5887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90" name="Rectangle 22"/>
          <p:cNvSpPr>
            <a:spLocks noChangeArrowheads="1"/>
          </p:cNvSpPr>
          <p:nvPr/>
        </p:nvSpPr>
        <p:spPr bwMode="auto">
          <a:xfrm>
            <a:off x="1043608" y="1428352"/>
            <a:ext cx="7488238" cy="461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280988" indent="-28098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6832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b="1" dirty="0">
                <a:solidFill>
                  <a:schemeClr val="accent2"/>
                </a:solidFill>
                <a:sym typeface="Symbol" panose="05050102010706020507" pitchFamily="18" charset="2"/>
              </a:rPr>
              <a:t>Cherenkov detectors can exploit</a:t>
            </a:r>
            <a:r>
              <a:rPr lang="en-US" altLang="en-US" b="1" dirty="0">
                <a:solidFill>
                  <a:schemeClr val="accent2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 ...</a:t>
            </a:r>
          </a:p>
          <a:p>
            <a:pPr eaLnBrk="0" hangingPunct="0"/>
            <a:endParaRPr lang="en-US" altLang="en-US" b="1" dirty="0">
              <a:solidFill>
                <a:schemeClr val="accent2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0" hangingPunct="0"/>
            <a:endParaRPr lang="en-US" altLang="en-US" baseline="-25000" dirty="0">
              <a:solidFill>
                <a:schemeClr val="accent2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  <a:p>
            <a:pPr eaLnBrk="0" hangingPunct="0">
              <a:lnSpc>
                <a:spcPct val="120000"/>
              </a:lnSpc>
              <a:buClr>
                <a:srgbClr val="0000FF"/>
              </a:buClr>
            </a:pPr>
            <a:r>
              <a:rPr lang="en-US" altLang="en-US" i="1" dirty="0" err="1"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i="1" baseline="-25000" dirty="0" err="1">
                <a:latin typeface="Times New Roman" panose="02020603050405020304" pitchFamily="18" charset="0"/>
                <a:sym typeface="Symbol" panose="05050102010706020507" pitchFamily="18" charset="2"/>
              </a:rPr>
              <a:t>ph</a:t>
            </a:r>
            <a:r>
              <a:rPr lang="en-US" altLang="en-US" i="1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i="1" dirty="0"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US" altLang="en-US" i="1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en-US" dirty="0">
                <a:latin typeface="Times New Roman" panose="02020603050405020304" pitchFamily="18" charset="0"/>
                <a:sym typeface="Symbol" panose="05050102010706020507" pitchFamily="18" charset="2"/>
              </a:rPr>
              <a:t>  </a:t>
            </a:r>
            <a:r>
              <a:rPr lang="en-US" altLang="en-US" dirty="0">
                <a:latin typeface="Times New Roman" panose="02020603050405020304" pitchFamily="18" charset="0"/>
                <a:sym typeface="Wingdings" panose="05000000000000000000" pitchFamily="2" charset="2"/>
              </a:rPr>
              <a:t> </a:t>
            </a:r>
            <a:r>
              <a:rPr lang="en-US" altLang="en-US" dirty="0">
                <a:solidFill>
                  <a:srgbClr val="0000FF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Threshold detector.  </a:t>
            </a:r>
            <a:r>
              <a:rPr lang="en-US" altLang="en-US" dirty="0">
                <a:solidFill>
                  <a:srgbClr val="FC0128"/>
                </a:solidFill>
              </a:rPr>
              <a:t>Do not measure </a:t>
            </a:r>
            <a:r>
              <a:rPr lang="en-US" altLang="en-US" dirty="0" err="1">
                <a:solidFill>
                  <a:srgbClr val="FC0128"/>
                </a:solidFill>
                <a:latin typeface="Symbol" panose="05050102010706020507" pitchFamily="18" charset="2"/>
              </a:rPr>
              <a:t>q</a:t>
            </a:r>
            <a:r>
              <a:rPr lang="en-US" altLang="en-US" baseline="-25000" dirty="0" err="1">
                <a:solidFill>
                  <a:srgbClr val="FC0128"/>
                </a:solidFill>
              </a:rPr>
              <a:t>C</a:t>
            </a:r>
            <a:endParaRPr lang="en-US" altLang="en-US" dirty="0">
              <a:solidFill>
                <a:srgbClr val="FC0128"/>
              </a:solidFill>
            </a:endParaRPr>
          </a:p>
          <a:p>
            <a:pPr eaLnBrk="0" hangingPunct="0">
              <a:lnSpc>
                <a:spcPct val="120000"/>
              </a:lnSpc>
              <a:buClr>
                <a:srgbClr val="0000FF"/>
              </a:buClr>
            </a:pPr>
            <a:endParaRPr lang="en-US" altLang="en-US" dirty="0">
              <a:solidFill>
                <a:schemeClr val="accent2"/>
              </a:solidFill>
              <a:sym typeface="Symbol" panose="05050102010706020507" pitchFamily="18" charset="2"/>
            </a:endParaRPr>
          </a:p>
          <a:p>
            <a:pPr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i="1" dirty="0">
                <a:latin typeface="Symbol" panose="05050102010706020507" pitchFamily="18" charset="2"/>
                <a:sym typeface="Symbol" panose="05050102010706020507" pitchFamily="18" charset="2"/>
              </a:rPr>
              <a:t>q</a:t>
            </a:r>
            <a:r>
              <a:rPr lang="en-US" altLang="en-US" i="1" dirty="0">
                <a:latin typeface="Times New Roman" panose="02020603050405020304" pitchFamily="18" charset="0"/>
                <a:sym typeface="Symbol" panose="05050102010706020507" pitchFamily="18" charset="2"/>
              </a:rPr>
              <a:t>(</a:t>
            </a:r>
            <a:r>
              <a:rPr lang="en-US" altLang="en-US" i="1" dirty="0"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US" altLang="en-US" i="1" dirty="0">
                <a:latin typeface="Times New Roman" panose="02020603050405020304" pitchFamily="18" charset="0"/>
                <a:sym typeface="Symbol" panose="05050102010706020507" pitchFamily="18" charset="2"/>
              </a:rPr>
              <a:t>)</a:t>
            </a:r>
            <a:r>
              <a:rPr lang="en-US" altLang="en-US" dirty="0">
                <a:latin typeface="Times New Roman" panose="02020603050405020304" pitchFamily="18" charset="0"/>
                <a:sym typeface="Symbol" panose="05050102010706020507" pitchFamily="18" charset="2"/>
              </a:rPr>
              <a:t>      </a:t>
            </a:r>
            <a:r>
              <a:rPr lang="en-US" altLang="en-US" dirty="0">
                <a:latin typeface="Times New Roman" panose="02020603050405020304" pitchFamily="18" charset="0"/>
                <a:sym typeface="Wingdings" panose="05000000000000000000" pitchFamily="2" charset="2"/>
              </a:rPr>
              <a:t>  </a:t>
            </a:r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Ring Imaging Cherenkov detectors “RICH” </a:t>
            </a:r>
          </a:p>
          <a:p>
            <a:pPr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chemeClr val="accent2"/>
                </a:solidFill>
                <a:sym typeface="Wingdings" panose="05000000000000000000" pitchFamily="2" charset="2"/>
              </a:rPr>
              <a:t>	        </a:t>
            </a:r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Detection of Internally reflected Cherenkov light “DIRC”. </a:t>
            </a:r>
          </a:p>
          <a:p>
            <a:pPr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	</a:t>
            </a:r>
            <a:endParaRPr lang="en-US" altLang="en-US" dirty="0">
              <a:solidFill>
                <a:srgbClr val="FC0128"/>
              </a:solidFill>
              <a:sym typeface="Symbol" panose="05050102010706020507" pitchFamily="18" charset="2"/>
            </a:endParaRPr>
          </a:p>
          <a:p>
            <a:pPr marL="0" indent="0"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chemeClr val="accent6"/>
                </a:solidFill>
                <a:sym typeface="Symbol" panose="05050102010706020507" pitchFamily="18" charset="2"/>
              </a:rPr>
              <a:t>Knowing both the speed </a:t>
            </a:r>
            <a:r>
              <a:rPr lang="en-US" altLang="en-US" i="1" dirty="0">
                <a:solidFill>
                  <a:srgbClr val="FF0000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b</a:t>
            </a:r>
            <a:r>
              <a:rPr lang="en-US" altLang="en-US" i="1" dirty="0">
                <a:solidFill>
                  <a:srgbClr val="FF0000"/>
                </a:solidFill>
                <a:sym typeface="Symbol" panose="05050102010706020507" pitchFamily="18" charset="2"/>
              </a:rPr>
              <a:t> = v/c</a:t>
            </a:r>
            <a:r>
              <a:rPr lang="en-US" altLang="en-US" dirty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chemeClr val="accent6"/>
                </a:solidFill>
                <a:sym typeface="Symbol" panose="05050102010706020507" pitchFamily="18" charset="2"/>
              </a:rPr>
              <a:t>and the momentum </a:t>
            </a:r>
            <a:r>
              <a:rPr lang="en-US" altLang="en-US" i="1" dirty="0">
                <a:solidFill>
                  <a:srgbClr val="FF0000"/>
                </a:solidFill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accent6"/>
                </a:solidFill>
                <a:sym typeface="Symbol" panose="05050102010706020507" pitchFamily="18" charset="2"/>
              </a:rPr>
              <a:t> of the particle allows to derive the mass of the particle and hence identify it (e.g. </a:t>
            </a:r>
            <a:r>
              <a:rPr lang="en-US" altLang="en-US" dirty="0">
                <a:solidFill>
                  <a:schemeClr val="accent6"/>
                </a:solidFill>
                <a:latin typeface="Symbol" panose="05050102010706020507" pitchFamily="18" charset="2"/>
                <a:sym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chemeClr val="accent6"/>
                </a:solidFill>
                <a:sym typeface="Symbol" panose="05050102010706020507" pitchFamily="18" charset="2"/>
              </a:rPr>
              <a:t>, K, p, d,…). </a:t>
            </a:r>
          </a:p>
          <a:p>
            <a:pPr marL="0" indent="0"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rgbClr val="FF0000"/>
                </a:solidFill>
                <a:sym typeface="Symbol" panose="05050102010706020507" pitchFamily="18" charset="2"/>
              </a:rPr>
              <a:t>Particle ID.</a:t>
            </a:r>
          </a:p>
          <a:p>
            <a:pPr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rgbClr val="FC0128"/>
                </a:solidFill>
                <a:sym typeface="Symbol" panose="05050102010706020507" pitchFamily="18" charset="2"/>
              </a:rPr>
              <a:t>  </a:t>
            </a:r>
            <a:endParaRPr lang="en-US" altLang="en-US" dirty="0">
              <a:solidFill>
                <a:schemeClr val="accent2"/>
              </a:solidFill>
              <a:sym typeface="Symbol" panose="05050102010706020507" pitchFamily="18" charset="2"/>
            </a:endParaRPr>
          </a:p>
          <a:p>
            <a:pPr marL="0" indent="0" eaLnBrk="0" hangingPunct="0">
              <a:lnSpc>
                <a:spcPct val="150000"/>
              </a:lnSpc>
              <a:buClr>
                <a:srgbClr val="0000FF"/>
              </a:buClr>
            </a:pPr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Prompt emission of Cherenkov light (different from scintillation) plus angular information </a:t>
            </a:r>
            <a:r>
              <a:rPr lang="en-US" altLang="en-US" dirty="0">
                <a:solidFill>
                  <a:schemeClr val="accent2"/>
                </a:solidFill>
                <a:sym typeface="Wingdings" panose="05000000000000000000" pitchFamily="2" charset="2"/>
              </a:rPr>
              <a:t> very fast timing detectors. TOP, TORCH</a:t>
            </a:r>
            <a:endParaRPr lang="en-US" altLang="en-US" dirty="0">
              <a:solidFill>
                <a:schemeClr val="accent2"/>
              </a:solidFill>
              <a:sym typeface="Symbol" panose="05050102010706020507" pitchFamily="18" charset="2"/>
            </a:endParaRPr>
          </a:p>
        </p:txBody>
      </p:sp>
      <p:sp>
        <p:nvSpPr>
          <p:cNvPr id="3279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31686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Cherenkov detectors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372524" y="2016825"/>
            <a:ext cx="419719" cy="476071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1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4" name="Oval 33"/>
          <p:cNvSpPr/>
          <p:nvPr/>
        </p:nvSpPr>
        <p:spPr bwMode="auto">
          <a:xfrm>
            <a:off x="372524" y="2780928"/>
            <a:ext cx="419719" cy="476071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2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5" name="Oval 34"/>
          <p:cNvSpPr/>
          <p:nvPr/>
        </p:nvSpPr>
        <p:spPr bwMode="auto">
          <a:xfrm>
            <a:off x="407865" y="5401201"/>
            <a:ext cx="419719" cy="476071"/>
          </a:xfrm>
          <a:prstGeom prst="ellipse">
            <a:avLst/>
          </a:prstGeom>
          <a:solidFill>
            <a:srgbClr val="92D050"/>
          </a:solidFill>
          <a:ln>
            <a:noFill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3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838094" y="3789040"/>
            <a:ext cx="7416824" cy="1168615"/>
          </a:xfrm>
          <a:prstGeom prst="rect">
            <a:avLst/>
          </a:prstGeom>
          <a:noFill/>
          <a:ln>
            <a:solidFill>
              <a:srgbClr val="FF0000"/>
            </a:solidFill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8402CA-1D10-4FE1-81D4-EC390773CC44}"/>
              </a:ext>
            </a:extLst>
          </p:cNvPr>
          <p:cNvSpPr txBox="1"/>
          <p:nvPr/>
        </p:nvSpPr>
        <p:spPr>
          <a:xfrm>
            <a:off x="7354242" y="2917186"/>
            <a:ext cx="129604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en-US" dirty="0">
                <a:solidFill>
                  <a:schemeClr val="accent2"/>
                </a:solidFill>
                <a:sym typeface="Symbol" panose="05050102010706020507" pitchFamily="18" charset="2"/>
              </a:rPr>
              <a:t> </a:t>
            </a:r>
            <a:r>
              <a:rPr lang="en-US" altLang="en-US" dirty="0">
                <a:solidFill>
                  <a:srgbClr val="FC0128"/>
                </a:solidFill>
                <a:sym typeface="Symbol" panose="05050102010706020507" pitchFamily="18" charset="2"/>
              </a:rPr>
              <a:t>M</a:t>
            </a:r>
            <a:r>
              <a:rPr lang="en-US" altLang="en-US" dirty="0">
                <a:solidFill>
                  <a:srgbClr val="FC0128"/>
                </a:solidFill>
              </a:rPr>
              <a:t>easure </a:t>
            </a:r>
            <a:r>
              <a:rPr lang="en-US" altLang="en-US" dirty="0" err="1">
                <a:solidFill>
                  <a:srgbClr val="FC0128"/>
                </a:solidFill>
                <a:latin typeface="Symbol" panose="05050102010706020507" pitchFamily="18" charset="2"/>
              </a:rPr>
              <a:t>q</a:t>
            </a:r>
            <a:r>
              <a:rPr lang="en-US" altLang="en-US" baseline="-25000" dirty="0" err="1">
                <a:solidFill>
                  <a:srgbClr val="FC0128"/>
                </a:solidFill>
              </a:rPr>
              <a:t>C</a:t>
            </a:r>
            <a:endParaRPr lang="de-CH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C39D21A1-AAE9-4C83-A6F5-EE6EE9202D91}"/>
              </a:ext>
            </a:extLst>
          </p:cNvPr>
          <p:cNvSpPr/>
          <p:nvPr/>
        </p:nvSpPr>
        <p:spPr bwMode="auto">
          <a:xfrm>
            <a:off x="7181046" y="2770115"/>
            <a:ext cx="143520" cy="658885"/>
          </a:xfrm>
          <a:prstGeom prst="rightBrac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36BC3E2A-2C19-4EFA-A921-5E786DBF9C2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6579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990"/>
    </mc:Choice>
    <mc:Fallback xmlns="">
      <p:transition spd="slow" advTm="59990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8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36939910"/>
              </p:ext>
            </p:extLst>
          </p:nvPr>
        </p:nvGraphicFramePr>
        <p:xfrm>
          <a:off x="827088" y="1542370"/>
          <a:ext cx="3367087" cy="66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942920" imgH="380880" progId="Equation.3">
                  <p:embed/>
                </p:oleObj>
              </mc:Choice>
              <mc:Fallback>
                <p:oleObj name="Equation" r:id="rId2" imgW="1942920" imgH="380880" progId="Equation.3">
                  <p:embed/>
                  <p:pic>
                    <p:nvPicPr>
                      <p:cNvPr id="32786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1542370"/>
                        <a:ext cx="3367087" cy="66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331788" y="940134"/>
            <a:ext cx="55181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80975" indent="-1809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Tx/>
              <a:buBlip>
                <a:blip r:embed="rId4"/>
              </a:buBlip>
            </a:pPr>
            <a:r>
              <a:rPr lang="en-US" altLang="en-US" sz="2400" dirty="0">
                <a:solidFill>
                  <a:schemeClr val="accent2"/>
                </a:solidFill>
              </a:rPr>
              <a:t>  </a:t>
            </a:r>
            <a:r>
              <a:rPr lang="en-US" altLang="en-US" sz="1800" b="1" dirty="0">
                <a:solidFill>
                  <a:schemeClr val="accent2"/>
                </a:solidFill>
              </a:rPr>
              <a:t>Threshold Cherenkov detectors</a:t>
            </a:r>
          </a:p>
        </p:txBody>
      </p:sp>
      <p:sp>
        <p:nvSpPr>
          <p:cNvPr id="3279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31686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Cherenkov detectors</a:t>
            </a: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white">
          <a:xfrm>
            <a:off x="2700338" y="5300663"/>
            <a:ext cx="241300" cy="6381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32788" name="Text Box 20"/>
          <p:cNvSpPr txBox="1">
            <a:spLocks noChangeArrowheads="1"/>
          </p:cNvSpPr>
          <p:nvPr/>
        </p:nvSpPr>
        <p:spPr bwMode="auto">
          <a:xfrm>
            <a:off x="2578140" y="6096475"/>
            <a:ext cx="416492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200" dirty="0"/>
              <a:t>Principle of a simple in-beam threshold Cherenkov counter</a:t>
            </a:r>
          </a:p>
        </p:txBody>
      </p:sp>
      <p:sp>
        <p:nvSpPr>
          <p:cNvPr id="32811" name="Rectangle 43"/>
          <p:cNvSpPr>
            <a:spLocks noChangeArrowheads="1"/>
          </p:cNvSpPr>
          <p:nvPr/>
        </p:nvSpPr>
        <p:spPr bwMode="auto">
          <a:xfrm>
            <a:off x="2869902" y="3996463"/>
            <a:ext cx="2592388" cy="1008063"/>
          </a:xfrm>
          <a:prstGeom prst="rect">
            <a:avLst/>
          </a:prstGeom>
          <a:solidFill>
            <a:srgbClr val="FF9999">
              <a:alpha val="50000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2812" name="Line 44"/>
          <p:cNvSpPr>
            <a:spLocks noChangeShapeType="1"/>
          </p:cNvSpPr>
          <p:nvPr/>
        </p:nvSpPr>
        <p:spPr bwMode="auto">
          <a:xfrm>
            <a:off x="2409179" y="4501288"/>
            <a:ext cx="341347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2822" name="Rectangle 54"/>
          <p:cNvSpPr>
            <a:spLocks noChangeArrowheads="1"/>
          </p:cNvSpPr>
          <p:nvPr/>
        </p:nvSpPr>
        <p:spPr bwMode="auto">
          <a:xfrm rot="1935387">
            <a:off x="4309765" y="5220426"/>
            <a:ext cx="649287" cy="647700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2824" name="Line 56"/>
          <p:cNvSpPr>
            <a:spLocks noChangeShapeType="1"/>
          </p:cNvSpPr>
          <p:nvPr/>
        </p:nvSpPr>
        <p:spPr bwMode="auto">
          <a:xfrm>
            <a:off x="2941340" y="4501288"/>
            <a:ext cx="2447925" cy="360363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25" name="Line 57"/>
          <p:cNvSpPr>
            <a:spLocks noChangeShapeType="1"/>
          </p:cNvSpPr>
          <p:nvPr/>
        </p:nvSpPr>
        <p:spPr bwMode="auto">
          <a:xfrm flipH="1">
            <a:off x="4886027" y="4861651"/>
            <a:ext cx="503238" cy="287337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26" name="Line 58"/>
          <p:cNvSpPr>
            <a:spLocks noChangeShapeType="1"/>
          </p:cNvSpPr>
          <p:nvPr/>
        </p:nvSpPr>
        <p:spPr bwMode="auto">
          <a:xfrm>
            <a:off x="4238327" y="4501288"/>
            <a:ext cx="1079500" cy="14287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27" name="Line 59"/>
          <p:cNvSpPr>
            <a:spLocks noChangeShapeType="1"/>
          </p:cNvSpPr>
          <p:nvPr/>
        </p:nvSpPr>
        <p:spPr bwMode="auto">
          <a:xfrm flipH="1">
            <a:off x="4957465" y="4645751"/>
            <a:ext cx="360362" cy="57467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28" name="Line 60"/>
          <p:cNvSpPr>
            <a:spLocks noChangeShapeType="1"/>
          </p:cNvSpPr>
          <p:nvPr/>
        </p:nvSpPr>
        <p:spPr bwMode="auto">
          <a:xfrm flipV="1">
            <a:off x="2941340" y="4212363"/>
            <a:ext cx="2089150" cy="28892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29" name="Line 61"/>
          <p:cNvSpPr>
            <a:spLocks noChangeShapeType="1"/>
          </p:cNvSpPr>
          <p:nvPr/>
        </p:nvSpPr>
        <p:spPr bwMode="auto">
          <a:xfrm flipV="1">
            <a:off x="4238327" y="4356826"/>
            <a:ext cx="935038" cy="144462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30" name="Line 62"/>
          <p:cNvSpPr>
            <a:spLocks noChangeShapeType="1"/>
          </p:cNvSpPr>
          <p:nvPr/>
        </p:nvSpPr>
        <p:spPr bwMode="auto">
          <a:xfrm flipH="1">
            <a:off x="4814590" y="4356826"/>
            <a:ext cx="358775" cy="792162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31" name="Line 63"/>
          <p:cNvSpPr>
            <a:spLocks noChangeShapeType="1"/>
          </p:cNvSpPr>
          <p:nvPr/>
        </p:nvSpPr>
        <p:spPr bwMode="auto">
          <a:xfrm flipH="1">
            <a:off x="4741565" y="4212363"/>
            <a:ext cx="288925" cy="936625"/>
          </a:xfrm>
          <a:prstGeom prst="line">
            <a:avLst/>
          </a:prstGeom>
          <a:noFill/>
          <a:ln w="12700">
            <a:solidFill>
              <a:srgbClr val="00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2832" name="Rectangle 64"/>
          <p:cNvSpPr>
            <a:spLocks noChangeArrowheads="1"/>
          </p:cNvSpPr>
          <p:nvPr/>
        </p:nvSpPr>
        <p:spPr bwMode="auto">
          <a:xfrm rot="1935387">
            <a:off x="4497090" y="5220426"/>
            <a:ext cx="649287" cy="71437"/>
          </a:xfrm>
          <a:prstGeom prst="rect">
            <a:avLst/>
          </a:prstGeom>
          <a:solidFill>
            <a:srgbClr val="66CCFF"/>
          </a:solidFill>
          <a:ln w="9525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2833" name="Text Box 65"/>
          <p:cNvSpPr txBox="1">
            <a:spLocks noChangeArrowheads="1"/>
          </p:cNvSpPr>
          <p:nvPr/>
        </p:nvSpPr>
        <p:spPr bwMode="auto">
          <a:xfrm>
            <a:off x="150101" y="4179758"/>
            <a:ext cx="688009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dirty="0">
                <a:solidFill>
                  <a:schemeClr val="accent2"/>
                </a:solidFill>
              </a:rPr>
              <a:t>Beam</a:t>
            </a:r>
          </a:p>
          <a:p>
            <a:pPr>
              <a:spcBef>
                <a:spcPct val="20000"/>
              </a:spcBef>
            </a:pPr>
            <a:r>
              <a:rPr lang="en-US" altLang="en-US" sz="1200" dirty="0">
                <a:solidFill>
                  <a:schemeClr val="accent2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1200" dirty="0">
                <a:solidFill>
                  <a:schemeClr val="accent2"/>
                </a:solidFill>
              </a:rPr>
              <a:t> and k</a:t>
            </a:r>
          </a:p>
        </p:txBody>
      </p:sp>
      <p:sp>
        <p:nvSpPr>
          <p:cNvPr id="32834" name="Text Box 66"/>
          <p:cNvSpPr txBox="1">
            <a:spLocks noChangeArrowheads="1"/>
          </p:cNvSpPr>
          <p:nvPr/>
        </p:nvSpPr>
        <p:spPr bwMode="auto">
          <a:xfrm>
            <a:off x="5101927" y="3636101"/>
            <a:ext cx="6318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b="1">
                <a:solidFill>
                  <a:schemeClr val="accent2"/>
                </a:solidFill>
              </a:rPr>
              <a:t>mirror</a:t>
            </a:r>
          </a:p>
        </p:txBody>
      </p:sp>
      <p:sp>
        <p:nvSpPr>
          <p:cNvPr id="32835" name="Text Box 67"/>
          <p:cNvSpPr txBox="1">
            <a:spLocks noChangeArrowheads="1"/>
          </p:cNvSpPr>
          <p:nvPr/>
        </p:nvSpPr>
        <p:spPr bwMode="auto">
          <a:xfrm>
            <a:off x="2941340" y="4069488"/>
            <a:ext cx="13779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b="1">
                <a:solidFill>
                  <a:schemeClr val="accent2"/>
                </a:solidFill>
              </a:rPr>
              <a:t>radiator medium</a:t>
            </a:r>
          </a:p>
        </p:txBody>
      </p:sp>
      <p:sp>
        <p:nvSpPr>
          <p:cNvPr id="32836" name="Line 68"/>
          <p:cNvSpPr>
            <a:spLocks noChangeShapeType="1"/>
          </p:cNvSpPr>
          <p:nvPr/>
        </p:nvSpPr>
        <p:spPr bwMode="auto">
          <a:xfrm flipH="1">
            <a:off x="5173365" y="3853588"/>
            <a:ext cx="288925" cy="4318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2837" name="Text Box 69"/>
          <p:cNvSpPr txBox="1">
            <a:spLocks noChangeArrowheads="1"/>
          </p:cNvSpPr>
          <p:nvPr/>
        </p:nvSpPr>
        <p:spPr bwMode="auto">
          <a:xfrm>
            <a:off x="4454227" y="5436326"/>
            <a:ext cx="41275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b="1">
                <a:solidFill>
                  <a:schemeClr val="accent2"/>
                </a:solidFill>
              </a:rPr>
              <a:t>PM</a:t>
            </a:r>
          </a:p>
        </p:txBody>
      </p:sp>
      <p:sp>
        <p:nvSpPr>
          <p:cNvPr id="32839" name="Arc 71"/>
          <p:cNvSpPr>
            <a:spLocks/>
          </p:cNvSpPr>
          <p:nvPr/>
        </p:nvSpPr>
        <p:spPr bwMode="auto">
          <a:xfrm rot="955146">
            <a:off x="4520902" y="4142513"/>
            <a:ext cx="958850" cy="992188"/>
          </a:xfrm>
          <a:custGeom>
            <a:avLst/>
            <a:gdLst>
              <a:gd name="G0" fmla="+- 0 0 0"/>
              <a:gd name="G1" fmla="+- 21262 0 0"/>
              <a:gd name="G2" fmla="+- 21600 0 0"/>
              <a:gd name="T0" fmla="*/ 3809 w 20536"/>
              <a:gd name="T1" fmla="*/ 0 h 21262"/>
              <a:gd name="T2" fmla="*/ 20536 w 20536"/>
              <a:gd name="T3" fmla="*/ 14568 h 21262"/>
              <a:gd name="T4" fmla="*/ 0 w 20536"/>
              <a:gd name="T5" fmla="*/ 21262 h 2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0536" h="21262" fill="none" extrusionOk="0">
                <a:moveTo>
                  <a:pt x="3808" y="0"/>
                </a:moveTo>
                <a:cubicBezTo>
                  <a:pt x="11642" y="1403"/>
                  <a:pt x="18070" y="7001"/>
                  <a:pt x="20536" y="14567"/>
                </a:cubicBezTo>
              </a:path>
              <a:path w="20536" h="21262" stroke="0" extrusionOk="0">
                <a:moveTo>
                  <a:pt x="3808" y="0"/>
                </a:moveTo>
                <a:cubicBezTo>
                  <a:pt x="11642" y="1403"/>
                  <a:pt x="18070" y="7001"/>
                  <a:pt x="20536" y="14567"/>
                </a:cubicBezTo>
                <a:lnTo>
                  <a:pt x="0" y="21262"/>
                </a:lnTo>
                <a:close/>
              </a:path>
            </a:pathLst>
          </a:cu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30" name="Rectangle 23"/>
          <p:cNvSpPr>
            <a:spLocks noChangeArrowheads="1"/>
          </p:cNvSpPr>
          <p:nvPr/>
        </p:nvSpPr>
        <p:spPr bwMode="auto">
          <a:xfrm>
            <a:off x="239763" y="2788699"/>
            <a:ext cx="412244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 marL="180975" indent="-1809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0" hangingPunct="0"/>
            <a:r>
              <a:rPr lang="en-US" altLang="en-US" dirty="0">
                <a:solidFill>
                  <a:schemeClr val="accent2"/>
                </a:solidFill>
                <a:latin typeface="+mj-lt"/>
              </a:rPr>
              <a:t>Often used in secondary beamlines (e.g. CERN PS, SPS) to </a:t>
            </a:r>
            <a:r>
              <a:rPr lang="en-US" altLang="en-US" dirty="0" err="1">
                <a:solidFill>
                  <a:schemeClr val="accent2"/>
                </a:solidFill>
                <a:latin typeface="+mj-lt"/>
              </a:rPr>
              <a:t>tagg</a:t>
            </a:r>
            <a:r>
              <a:rPr lang="en-US" altLang="en-US" dirty="0">
                <a:solidFill>
                  <a:schemeClr val="accent2"/>
                </a:solidFill>
                <a:latin typeface="+mj-lt"/>
              </a:rPr>
              <a:t> particle type</a:t>
            </a:r>
          </a:p>
        </p:txBody>
      </p:sp>
      <p:sp>
        <p:nvSpPr>
          <p:cNvPr id="4" name="Rectangle 3"/>
          <p:cNvSpPr/>
          <p:nvPr/>
        </p:nvSpPr>
        <p:spPr>
          <a:xfrm>
            <a:off x="3836729" y="3964914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FA3A9580-C857-4F8E-A0D2-E983A38E5C90}"/>
              </a:ext>
            </a:extLst>
          </p:cNvPr>
          <p:cNvSpPr/>
          <p:nvPr/>
        </p:nvSpPr>
        <p:spPr bwMode="auto">
          <a:xfrm>
            <a:off x="1014223" y="4247984"/>
            <a:ext cx="441851" cy="351540"/>
          </a:xfrm>
          <a:prstGeom prst="triangle">
            <a:avLst/>
          </a:prstGeom>
          <a:solidFill>
            <a:srgbClr val="00B05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7" name="Isosceles Triangle 36">
            <a:extLst>
              <a:ext uri="{FF2B5EF4-FFF2-40B4-BE49-F238E27FC236}">
                <a16:creationId xmlns:a16="http://schemas.microsoft.com/office/drawing/2014/main" id="{450C8A59-0899-40D3-B90C-5B3FE0ADE566}"/>
              </a:ext>
            </a:extLst>
          </p:cNvPr>
          <p:cNvSpPr/>
          <p:nvPr/>
        </p:nvSpPr>
        <p:spPr bwMode="auto">
          <a:xfrm>
            <a:off x="2080058" y="4245655"/>
            <a:ext cx="441851" cy="351540"/>
          </a:xfrm>
          <a:prstGeom prst="triangle">
            <a:avLst/>
          </a:prstGeom>
          <a:solidFill>
            <a:srgbClr val="00B05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6C81791E-D601-4388-8364-3A895BD33582}"/>
              </a:ext>
            </a:extLst>
          </p:cNvPr>
          <p:cNvSpPr/>
          <p:nvPr/>
        </p:nvSpPr>
        <p:spPr bwMode="auto">
          <a:xfrm rot="10800000">
            <a:off x="1540003" y="3927763"/>
            <a:ext cx="441851" cy="351540"/>
          </a:xfrm>
          <a:prstGeom prst="triangle">
            <a:avLst/>
          </a:prstGeom>
          <a:solidFill>
            <a:srgbClr val="00B050"/>
          </a:solidFill>
          <a:ln>
            <a:noFill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26A7D77-CD04-4E76-9DBC-207652515DB7}"/>
              </a:ext>
            </a:extLst>
          </p:cNvPr>
          <p:cNvCxnSpPr>
            <a:stCxn id="37" idx="1"/>
            <a:endCxn id="38" idx="1"/>
          </p:cNvCxnSpPr>
          <p:nvPr/>
        </p:nvCxnSpPr>
        <p:spPr bwMode="auto">
          <a:xfrm flipH="1" flipV="1">
            <a:off x="1871391" y="4103533"/>
            <a:ext cx="319130" cy="317892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04AC9387-736A-4D1A-BD35-04443791153D}"/>
              </a:ext>
            </a:extLst>
          </p:cNvPr>
          <p:cNvCxnSpPr>
            <a:stCxn id="7" idx="5"/>
            <a:endCxn id="38" idx="5"/>
          </p:cNvCxnSpPr>
          <p:nvPr/>
        </p:nvCxnSpPr>
        <p:spPr bwMode="auto">
          <a:xfrm flipV="1">
            <a:off x="1345611" y="4103533"/>
            <a:ext cx="304855" cy="320221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4BBC2830-8BB6-4F05-ABBA-0BAFCF578B74}"/>
              </a:ext>
            </a:extLst>
          </p:cNvPr>
          <p:cNvCxnSpPr/>
          <p:nvPr/>
        </p:nvCxnSpPr>
        <p:spPr bwMode="auto">
          <a:xfrm>
            <a:off x="153454" y="4429058"/>
            <a:ext cx="957533" cy="0"/>
          </a:xfrm>
          <a:prstGeom prst="line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48" name="Text Box 65">
            <a:extLst>
              <a:ext uri="{FF2B5EF4-FFF2-40B4-BE49-F238E27FC236}">
                <a16:creationId xmlns:a16="http://schemas.microsoft.com/office/drawing/2014/main" id="{41F51D18-CBE7-4B4D-B6E4-9963440712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822" y="3591248"/>
            <a:ext cx="2547492" cy="498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200" dirty="0">
                <a:solidFill>
                  <a:schemeClr val="accent2"/>
                </a:solidFill>
              </a:rPr>
              <a:t>Dipole magnets select momentum,</a:t>
            </a:r>
          </a:p>
          <a:p>
            <a:pPr>
              <a:spcBef>
                <a:spcPct val="20000"/>
              </a:spcBef>
            </a:pPr>
            <a:r>
              <a:rPr lang="en-US" altLang="en-US" sz="1200" dirty="0">
                <a:solidFill>
                  <a:schemeClr val="accent2"/>
                </a:solidFill>
              </a:rPr>
              <a:t> e.g. 2 GeV/c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9A47100C-E72A-4096-BCA9-6B426B9930C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03219" y="1138108"/>
            <a:ext cx="4492422" cy="2699705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E0ADE08-9D9A-4213-8223-6EB0ADBA6705}"/>
              </a:ext>
            </a:extLst>
          </p:cNvPr>
          <p:cNvCxnSpPr/>
          <p:nvPr/>
        </p:nvCxnSpPr>
        <p:spPr bwMode="auto">
          <a:xfrm flipV="1">
            <a:off x="6603464" y="2832943"/>
            <a:ext cx="0" cy="49628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7B51651-92C8-453E-B84F-02770817325E}"/>
              </a:ext>
            </a:extLst>
          </p:cNvPr>
          <p:cNvCxnSpPr/>
          <p:nvPr/>
        </p:nvCxnSpPr>
        <p:spPr bwMode="auto">
          <a:xfrm flipV="1">
            <a:off x="5205596" y="2852936"/>
            <a:ext cx="0" cy="496285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74592C8F-47D3-44AE-B44F-4BB030996BB1}"/>
              </a:ext>
            </a:extLst>
          </p:cNvPr>
          <p:cNvSpPr txBox="1"/>
          <p:nvPr/>
        </p:nvSpPr>
        <p:spPr>
          <a:xfrm rot="16200000">
            <a:off x="4690948" y="2713167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Symbol" panose="05050102010706020507" pitchFamily="18" charset="2"/>
              </a:rPr>
              <a:t>p</a:t>
            </a:r>
            <a:r>
              <a:rPr lang="en-GB" sz="1100" dirty="0"/>
              <a:t> threshold</a:t>
            </a:r>
            <a:endParaRPr lang="de-CH" sz="1100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1CDC67B-469B-42ED-9EBB-5143B1C36165}"/>
              </a:ext>
            </a:extLst>
          </p:cNvPr>
          <p:cNvSpPr txBox="1"/>
          <p:nvPr/>
        </p:nvSpPr>
        <p:spPr>
          <a:xfrm rot="16200000">
            <a:off x="6051887" y="2733560"/>
            <a:ext cx="8803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+mn-lt"/>
              </a:rPr>
              <a:t>k</a:t>
            </a:r>
            <a:r>
              <a:rPr lang="en-GB" sz="1100" dirty="0"/>
              <a:t> threshold</a:t>
            </a:r>
            <a:endParaRPr lang="de-CH" sz="11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7F1AD06-FC44-4E62-AE54-37D3CCD70E3C}"/>
              </a:ext>
            </a:extLst>
          </p:cNvPr>
          <p:cNvSpPr txBox="1"/>
          <p:nvPr/>
        </p:nvSpPr>
        <p:spPr>
          <a:xfrm>
            <a:off x="4625354" y="1252654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Symbol" panose="05050102010706020507" pitchFamily="18" charset="2"/>
              </a:rPr>
              <a:t>b(p)</a:t>
            </a:r>
            <a:endParaRPr lang="de-CH" sz="11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2FDC01B-996C-49D4-B9EC-ABD030A5F66F}"/>
              </a:ext>
            </a:extLst>
          </p:cNvPr>
          <p:cNvSpPr txBox="1"/>
          <p:nvPr/>
        </p:nvSpPr>
        <p:spPr>
          <a:xfrm>
            <a:off x="4921882" y="1472825"/>
            <a:ext cx="43152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>
                <a:latin typeface="Symbol" panose="05050102010706020507" pitchFamily="18" charset="2"/>
              </a:rPr>
              <a:t>b(</a:t>
            </a:r>
            <a:r>
              <a:rPr lang="en-GB" sz="1100" dirty="0">
                <a:latin typeface="+mn-lt"/>
              </a:rPr>
              <a:t>k</a:t>
            </a:r>
            <a:r>
              <a:rPr lang="en-GB" sz="1100" dirty="0">
                <a:latin typeface="Symbol" panose="05050102010706020507" pitchFamily="18" charset="2"/>
              </a:rPr>
              <a:t>)</a:t>
            </a:r>
            <a:endParaRPr lang="de-CH" sz="11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51A0505-F412-4535-A6AF-197B8F906FE6}"/>
              </a:ext>
            </a:extLst>
          </p:cNvPr>
          <p:cNvSpPr txBox="1"/>
          <p:nvPr/>
        </p:nvSpPr>
        <p:spPr>
          <a:xfrm>
            <a:off x="2863065" y="4724573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 = 1.03</a:t>
            </a:r>
            <a:endParaRPr lang="de-CH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7E1154A4-E38D-49B5-80D4-B19D9B598BA3}"/>
              </a:ext>
            </a:extLst>
          </p:cNvPr>
          <p:cNvSpPr txBox="1"/>
          <p:nvPr/>
        </p:nvSpPr>
        <p:spPr>
          <a:xfrm>
            <a:off x="5870089" y="1749960"/>
            <a:ext cx="1725152" cy="5663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radiator with</a:t>
            </a:r>
          </a:p>
          <a:p>
            <a:r>
              <a:rPr lang="en-GB" sz="1400" dirty="0"/>
              <a:t>n = 1.03, </a:t>
            </a:r>
            <a:r>
              <a:rPr lang="en-GB" sz="1400" dirty="0" err="1">
                <a:latin typeface="Symbol" panose="05050102010706020507" pitchFamily="18" charset="2"/>
              </a:rPr>
              <a:t>b</a:t>
            </a:r>
            <a:r>
              <a:rPr lang="en-GB" sz="1400" baseline="-25000" dirty="0" err="1"/>
              <a:t>thr</a:t>
            </a:r>
            <a:r>
              <a:rPr lang="en-GB" sz="1400" dirty="0"/>
              <a:t> = 0.97</a:t>
            </a:r>
            <a:endParaRPr lang="de-CH" sz="1400" dirty="0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0C1AC1C-02E4-448A-989B-6D2C1AB575B5}"/>
              </a:ext>
            </a:extLst>
          </p:cNvPr>
          <p:cNvSpPr txBox="1"/>
          <p:nvPr/>
        </p:nvSpPr>
        <p:spPr>
          <a:xfrm>
            <a:off x="5925371" y="3584102"/>
            <a:ext cx="16353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tx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momentum (GeV/c)</a:t>
            </a:r>
            <a:endParaRPr lang="de-CH" sz="1400" dirty="0">
              <a:solidFill>
                <a:schemeClr val="tx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D021E2-9788-4A5F-A10D-15498314A5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7457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88"/>
    </mc:Choice>
    <mc:Fallback xmlns="">
      <p:transition spd="slow" advTm="150388"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91" name="Rectangle 23"/>
          <p:cNvSpPr>
            <a:spLocks noChangeArrowheads="1"/>
          </p:cNvSpPr>
          <p:nvPr/>
        </p:nvSpPr>
        <p:spPr bwMode="auto">
          <a:xfrm>
            <a:off x="331788" y="984068"/>
            <a:ext cx="551815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80975" indent="-1809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indent="0" eaLnBrk="0" hangingPunct="0"/>
            <a:r>
              <a:rPr lang="en-US" altLang="en-US" sz="1800" b="1" dirty="0">
                <a:solidFill>
                  <a:schemeClr val="accent2"/>
                </a:solidFill>
              </a:rPr>
              <a:t>BELLE threshold aerogel counters</a:t>
            </a:r>
          </a:p>
        </p:txBody>
      </p:sp>
      <p:pic>
        <p:nvPicPr>
          <p:cNvPr id="32793" name="Picture 2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0104"/>
          <a:stretch>
            <a:fillRect/>
          </a:stretch>
        </p:blipFill>
        <p:spPr bwMode="auto">
          <a:xfrm>
            <a:off x="5527702" y="832965"/>
            <a:ext cx="3393912" cy="271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2799" name="Rectangle 31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31686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Cherenkov detectors</a:t>
            </a:r>
          </a:p>
        </p:txBody>
      </p:sp>
      <p:sp>
        <p:nvSpPr>
          <p:cNvPr id="32807" name="Rectangle 39"/>
          <p:cNvSpPr>
            <a:spLocks noChangeArrowheads="1"/>
          </p:cNvSpPr>
          <p:nvPr/>
        </p:nvSpPr>
        <p:spPr bwMode="white">
          <a:xfrm>
            <a:off x="2700338" y="5300663"/>
            <a:ext cx="241300" cy="63817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806269" y="3415768"/>
            <a:ext cx="18473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endParaRPr lang="en-US" alt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5F7CB28-1153-4C05-B9F7-E0618F1884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67" y="3102089"/>
            <a:ext cx="6115345" cy="3223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48DD764D-C095-4A0D-8EE8-1E788D8895E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0000"/>
          <a:stretch/>
        </p:blipFill>
        <p:spPr bwMode="auto">
          <a:xfrm>
            <a:off x="681063" y="1399443"/>
            <a:ext cx="2051619" cy="1603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>
            <a:extLst>
              <a:ext uri="{FF2B5EF4-FFF2-40B4-BE49-F238E27FC236}">
                <a16:creationId xmlns:a16="http://schemas.microsoft.com/office/drawing/2014/main" id="{331B26DD-E7B6-4796-A5D9-1002DFB7A4B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276"/>
          <a:stretch/>
        </p:blipFill>
        <p:spPr bwMode="auto">
          <a:xfrm>
            <a:off x="2888510" y="1399443"/>
            <a:ext cx="2115537" cy="1611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558724" y="5938838"/>
            <a:ext cx="33939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dirty="0">
                <a:latin typeface="Symbol" panose="05050102010706020507" pitchFamily="18" charset="2"/>
              </a:rPr>
              <a:t>p</a:t>
            </a:r>
            <a:r>
              <a:rPr lang="en-US" altLang="en-US" dirty="0"/>
              <a:t>/K separation up to 3.5 GeV/c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F86CCA8-311C-422F-901B-8832BC5A34C0}"/>
              </a:ext>
            </a:extLst>
          </p:cNvPr>
          <p:cNvSpPr txBox="1"/>
          <p:nvPr/>
        </p:nvSpPr>
        <p:spPr>
          <a:xfrm>
            <a:off x="6274412" y="4190450"/>
            <a:ext cx="2477406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Almost 1200 independent detector modules in total.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6 different aerogels.</a:t>
            </a:r>
            <a:endParaRPr lang="de-CH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0D8B8A-E4B7-4D1B-B605-0615C0F4523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63721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0388"/>
    </mc:Choice>
    <mc:Fallback xmlns="">
      <p:transition spd="slow" advTm="150388"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34" name="Picture 42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7375" y="1128713"/>
            <a:ext cx="1306513" cy="13509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6867525" y="1152525"/>
            <a:ext cx="3111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799" name="Text Box 7"/>
          <p:cNvSpPr txBox="1">
            <a:spLocks noChangeArrowheads="1"/>
          </p:cNvSpPr>
          <p:nvPr/>
        </p:nvSpPr>
        <p:spPr bwMode="auto">
          <a:xfrm>
            <a:off x="7019925" y="1241425"/>
            <a:ext cx="3111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7305675" y="12811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1" name="Text Box 9"/>
          <p:cNvSpPr txBox="1">
            <a:spLocks noChangeArrowheads="1"/>
          </p:cNvSpPr>
          <p:nvPr/>
        </p:nvSpPr>
        <p:spPr bwMode="auto">
          <a:xfrm>
            <a:off x="7616825" y="127476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2" name="Text Box 10"/>
          <p:cNvSpPr txBox="1">
            <a:spLocks noChangeArrowheads="1"/>
          </p:cNvSpPr>
          <p:nvPr/>
        </p:nvSpPr>
        <p:spPr bwMode="auto">
          <a:xfrm>
            <a:off x="7832725" y="12430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3" name="Text Box 11"/>
          <p:cNvSpPr txBox="1">
            <a:spLocks noChangeArrowheads="1"/>
          </p:cNvSpPr>
          <p:nvPr/>
        </p:nvSpPr>
        <p:spPr bwMode="auto">
          <a:xfrm>
            <a:off x="7070725" y="1076325"/>
            <a:ext cx="3111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4" name="Text Box 12"/>
          <p:cNvSpPr txBox="1">
            <a:spLocks noChangeArrowheads="1"/>
          </p:cNvSpPr>
          <p:nvPr/>
        </p:nvSpPr>
        <p:spPr bwMode="auto">
          <a:xfrm>
            <a:off x="7229475" y="10525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5" name="Text Box 13"/>
          <p:cNvSpPr txBox="1">
            <a:spLocks noChangeArrowheads="1"/>
          </p:cNvSpPr>
          <p:nvPr/>
        </p:nvSpPr>
        <p:spPr bwMode="auto">
          <a:xfrm>
            <a:off x="7156450" y="1276350"/>
            <a:ext cx="311150" cy="58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6" name="Text Box 14"/>
          <p:cNvSpPr txBox="1">
            <a:spLocks noChangeArrowheads="1"/>
          </p:cNvSpPr>
          <p:nvPr/>
        </p:nvSpPr>
        <p:spPr bwMode="auto">
          <a:xfrm>
            <a:off x="7610475" y="10525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7" name="Text Box 15"/>
          <p:cNvSpPr txBox="1">
            <a:spLocks noChangeArrowheads="1"/>
          </p:cNvSpPr>
          <p:nvPr/>
        </p:nvSpPr>
        <p:spPr bwMode="auto">
          <a:xfrm>
            <a:off x="7915275" y="11287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08" name="Text Box 16"/>
          <p:cNvSpPr txBox="1">
            <a:spLocks noChangeArrowheads="1"/>
          </p:cNvSpPr>
          <p:nvPr/>
        </p:nvSpPr>
        <p:spPr bwMode="auto">
          <a:xfrm>
            <a:off x="7991475" y="1204913"/>
            <a:ext cx="311150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3600">
                <a:solidFill>
                  <a:srgbClr val="FF0066"/>
                </a:solidFill>
              </a:rPr>
              <a:t>.</a:t>
            </a:r>
            <a:endParaRPr lang="en-GB" altLang="en-US">
              <a:solidFill>
                <a:srgbClr val="FF0066"/>
              </a:solidFill>
            </a:endParaRPr>
          </a:p>
        </p:txBody>
      </p:sp>
      <p:sp>
        <p:nvSpPr>
          <p:cNvPr id="33810" name="Text Box 18"/>
          <p:cNvSpPr txBox="1">
            <a:spLocks noChangeArrowheads="1"/>
          </p:cNvSpPr>
          <p:nvPr/>
        </p:nvSpPr>
        <p:spPr bwMode="auto">
          <a:xfrm>
            <a:off x="395288" y="836613"/>
            <a:ext cx="6697662" cy="176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altLang="en-US"/>
              <a:t>RICH detectors determine </a:t>
            </a:r>
            <a:r>
              <a:rPr lang="en-US" altLang="en-US">
                <a:latin typeface="Symbol" panose="05050102010706020507" pitchFamily="18" charset="2"/>
              </a:rPr>
              <a:t>q</a:t>
            </a:r>
            <a:r>
              <a:rPr lang="en-US" altLang="en-US" baseline="-25000"/>
              <a:t>C</a:t>
            </a:r>
            <a:r>
              <a:rPr lang="en-US" altLang="en-US"/>
              <a:t> by intersecting the Cherenkov cone 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altLang="en-US"/>
              <a:t>with a photosensitive plane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endParaRPr lang="en-US" altLang="en-US" baseline="-25000">
              <a:sym typeface="Symbol" panose="05050102010706020507" pitchFamily="18" charset="2"/>
            </a:endParaRPr>
          </a:p>
          <a:p>
            <a:pPr eaLnBrk="0" hangingPunct="0">
              <a:lnSpc>
                <a:spcPct val="120000"/>
              </a:lnSpc>
              <a:spcBef>
                <a:spcPct val="0"/>
              </a:spcBef>
            </a:pPr>
            <a:r>
              <a:rPr lang="en-US" altLang="en-US">
                <a:sym typeface="Symbol" panose="05050102010706020507" pitchFamily="18" charset="2"/>
              </a:rPr>
              <a:t> requires </a:t>
            </a:r>
            <a:r>
              <a:rPr lang="en-US" altLang="en-US">
                <a:solidFill>
                  <a:srgbClr val="FF0066"/>
                </a:solidFill>
                <a:sym typeface="Symbol" panose="05050102010706020507" pitchFamily="18" charset="2"/>
              </a:rPr>
              <a:t>large area photosensitive detectors</a:t>
            </a:r>
            <a:r>
              <a:rPr lang="en-US" altLang="en-US">
                <a:sym typeface="Symbol" panose="05050102010706020507" pitchFamily="18" charset="2"/>
              </a:rPr>
              <a:t>, e.g.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  wire chambers with photosensitive detector gas</a:t>
            </a:r>
          </a:p>
          <a:p>
            <a:pPr eaLnBrk="0" hangingPunct="0">
              <a:lnSpc>
                <a:spcPct val="120000"/>
              </a:lnSpc>
              <a:spcBef>
                <a:spcPct val="0"/>
              </a:spcBef>
              <a:buFontTx/>
              <a:buChar char="•"/>
            </a:pPr>
            <a:r>
              <a:rPr lang="en-US" altLang="en-US">
                <a:sym typeface="Symbol" panose="05050102010706020507" pitchFamily="18" charset="2"/>
              </a:rPr>
              <a:t>  PMT arrays</a:t>
            </a:r>
            <a:endParaRPr lang="en-US" altLang="en-US"/>
          </a:p>
        </p:txBody>
      </p:sp>
      <p:sp>
        <p:nvSpPr>
          <p:cNvPr id="33811" name="Text Box 19"/>
          <p:cNvSpPr txBox="1">
            <a:spLocks noChangeArrowheads="1"/>
          </p:cNvSpPr>
          <p:nvPr/>
        </p:nvSpPr>
        <p:spPr bwMode="auto">
          <a:xfrm>
            <a:off x="5076825" y="1916113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</a:rPr>
              <a:t>(J. Seguinot, T. Ypsilantis,</a:t>
            </a:r>
          </a:p>
          <a:p>
            <a:pPr algn="ctr" eaLnBrk="0" hangingPunct="0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</a:rPr>
              <a:t> NIM 142 (1977) 377)</a:t>
            </a:r>
          </a:p>
        </p:txBody>
      </p:sp>
      <p:graphicFrame>
        <p:nvGraphicFramePr>
          <p:cNvPr id="33812" name="Object 20"/>
          <p:cNvGraphicFramePr>
            <a:graphicFrameLocks noChangeAspect="1"/>
          </p:cNvGraphicFramePr>
          <p:nvPr/>
        </p:nvGraphicFramePr>
        <p:xfrm>
          <a:off x="4859338" y="2781300"/>
          <a:ext cx="2617787" cy="1355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790640" imgH="927000" progId="Equation.3">
                  <p:embed/>
                </p:oleObj>
              </mc:Choice>
              <mc:Fallback>
                <p:oleObj name="Equation" r:id="rId3" imgW="1790640" imgH="92700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9338" y="2781300"/>
                        <a:ext cx="2617787" cy="1355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13" name="Object 21"/>
          <p:cNvGraphicFramePr>
            <a:graphicFrameLocks noChangeAspect="1"/>
          </p:cNvGraphicFramePr>
          <p:nvPr/>
        </p:nvGraphicFramePr>
        <p:xfrm>
          <a:off x="6877050" y="4600575"/>
          <a:ext cx="1257300" cy="571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257120" imgH="571320" progId="Equation.3">
                  <p:embed/>
                </p:oleObj>
              </mc:Choice>
              <mc:Fallback>
                <p:oleObj name="Equation" r:id="rId5" imgW="1257120" imgH="571320" progId="Equation.3">
                  <p:embed/>
                  <p:pic>
                    <p:nvPicPr>
                      <p:cNvPr id="0" name="Object 2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77050" y="4600575"/>
                        <a:ext cx="1257300" cy="571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4" name="Text Box 22"/>
          <p:cNvSpPr txBox="1">
            <a:spLocks noChangeArrowheads="1"/>
          </p:cNvSpPr>
          <p:nvPr/>
        </p:nvSpPr>
        <p:spPr bwMode="auto">
          <a:xfrm>
            <a:off x="4859338" y="5373688"/>
            <a:ext cx="3727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/>
              <a:t>Detect </a:t>
            </a:r>
            <a:r>
              <a:rPr lang="en-US" altLang="en-US" i="1">
                <a:latin typeface="Times New Roman" panose="02020603050405020304" pitchFamily="18" charset="0"/>
              </a:rPr>
              <a:t>N</a:t>
            </a:r>
            <a:r>
              <a:rPr lang="en-US" altLang="en-US" i="1" baseline="-25000">
                <a:latin typeface="Times New Roman" panose="02020603050405020304" pitchFamily="18" charset="0"/>
              </a:rPr>
              <a:t>p.e.</a:t>
            </a:r>
            <a:r>
              <a:rPr lang="en-US" altLang="en-US"/>
              <a:t> photons (photoelectrons) </a:t>
            </a:r>
            <a:r>
              <a:rPr lang="en-US" altLang="en-US">
                <a:sym typeface="Symbol" panose="05050102010706020507" pitchFamily="18" charset="2"/>
              </a:rPr>
              <a:t></a:t>
            </a:r>
          </a:p>
        </p:txBody>
      </p:sp>
      <p:graphicFrame>
        <p:nvGraphicFramePr>
          <p:cNvPr id="33815" name="Object 23"/>
          <p:cNvGraphicFramePr>
            <a:graphicFrameLocks noChangeAspect="1"/>
          </p:cNvGraphicFramePr>
          <p:nvPr/>
        </p:nvGraphicFramePr>
        <p:xfrm>
          <a:off x="5076825" y="5781675"/>
          <a:ext cx="1068388" cy="671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066680" imgH="672840" progId="Equation.3">
                  <p:embed/>
                </p:oleObj>
              </mc:Choice>
              <mc:Fallback>
                <p:oleObj name="Equation" r:id="rId7" imgW="1066680" imgH="6728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76825" y="5781675"/>
                        <a:ext cx="1068388" cy="6715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6" name="Text Box 24"/>
          <p:cNvSpPr txBox="1">
            <a:spLocks noChangeArrowheads="1"/>
          </p:cNvSpPr>
          <p:nvPr/>
        </p:nvSpPr>
        <p:spPr bwMode="auto">
          <a:xfrm>
            <a:off x="6443663" y="5819775"/>
            <a:ext cx="1749425" cy="65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0"/>
              </a:spcBef>
              <a:buFont typeface="Symbol" panose="05050102010706020507" pitchFamily="18" charset="2"/>
              <a:buChar char="®"/>
            </a:pPr>
            <a:r>
              <a:rPr lang="en-US" altLang="en-US">
                <a:sym typeface="Symbol" panose="05050102010706020507" pitchFamily="18" charset="2"/>
              </a:rPr>
              <a:t> minimize </a:t>
            </a:r>
          </a:p>
          <a:p>
            <a:pPr eaLnBrk="0" hangingPunct="0">
              <a:spcBef>
                <a:spcPct val="0"/>
              </a:spcBef>
              <a:buFont typeface="Symbol" panose="05050102010706020507" pitchFamily="18" charset="2"/>
              <a:buNone/>
            </a:pPr>
            <a:r>
              <a:rPr lang="en-US" altLang="en-US">
                <a:sym typeface="Symbol" panose="05050102010706020507" pitchFamily="18" charset="2"/>
              </a:rPr>
              <a:t> maximize  </a:t>
            </a:r>
            <a:r>
              <a:rPr lang="en-US" altLang="en-US" i="1">
                <a:solidFill>
                  <a:schemeClr val="tx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N</a:t>
            </a:r>
            <a:r>
              <a:rPr lang="en-US" altLang="en-US" i="1" baseline="-25000">
                <a:solidFill>
                  <a:schemeClr val="tx1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p.e.</a:t>
            </a:r>
            <a:endParaRPr lang="en-US" altLang="en-US" i="1">
              <a:solidFill>
                <a:schemeClr val="tx1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graphicFrame>
        <p:nvGraphicFramePr>
          <p:cNvPr id="33817" name="Object 25"/>
          <p:cNvGraphicFramePr>
            <a:graphicFrameLocks noChangeAspect="1"/>
          </p:cNvGraphicFramePr>
          <p:nvPr/>
        </p:nvGraphicFramePr>
        <p:xfrm>
          <a:off x="468313" y="2998788"/>
          <a:ext cx="4006850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9" imgW="2831358" imgH="2441246" progId="EditorImage">
                  <p:embed/>
                </p:oleObj>
              </mc:Choice>
              <mc:Fallback>
                <p:oleObj name="Ulead Image Editor Image" r:id="rId9" imgW="2831358" imgH="2441246" progId="EditorImage">
                  <p:embed/>
                  <p:pic>
                    <p:nvPicPr>
                      <p:cNvPr id="0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2998788"/>
                        <a:ext cx="4006850" cy="3454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18" name="Text Box 26"/>
          <p:cNvSpPr txBox="1">
            <a:spLocks noChangeArrowheads="1"/>
          </p:cNvSpPr>
          <p:nvPr/>
        </p:nvSpPr>
        <p:spPr bwMode="auto">
          <a:xfrm>
            <a:off x="2747963" y="3308350"/>
            <a:ext cx="954087" cy="457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200">
                <a:solidFill>
                  <a:srgbClr val="0000FF"/>
                </a:solidFill>
              </a:rPr>
              <a:t>n = 1.28</a:t>
            </a:r>
          </a:p>
          <a:p>
            <a:pPr algn="ctr" eaLnBrk="0" hangingPunct="0">
              <a:spcBef>
                <a:spcPct val="0"/>
              </a:spcBef>
            </a:pPr>
            <a:r>
              <a:rPr lang="en-US" altLang="en-US" sz="1200">
                <a:solidFill>
                  <a:srgbClr val="0000FF"/>
                </a:solidFill>
              </a:rPr>
              <a:t>C</a:t>
            </a:r>
            <a:r>
              <a:rPr lang="en-US" altLang="en-US" sz="1200" baseline="-25000">
                <a:solidFill>
                  <a:srgbClr val="0000FF"/>
                </a:solidFill>
              </a:rPr>
              <a:t>6</a:t>
            </a:r>
            <a:r>
              <a:rPr lang="en-US" altLang="en-US" sz="1200">
                <a:solidFill>
                  <a:srgbClr val="0000FF"/>
                </a:solidFill>
              </a:rPr>
              <a:t>F</a:t>
            </a:r>
            <a:r>
              <a:rPr lang="en-US" altLang="en-US" sz="1200" baseline="-25000">
                <a:solidFill>
                  <a:srgbClr val="0000FF"/>
                </a:solidFill>
              </a:rPr>
              <a:t>14</a:t>
            </a:r>
            <a:r>
              <a:rPr lang="en-US" altLang="en-US" sz="1200">
                <a:solidFill>
                  <a:srgbClr val="0000FF"/>
                </a:solidFill>
              </a:rPr>
              <a:t> liquid</a:t>
            </a:r>
          </a:p>
        </p:txBody>
      </p:sp>
      <p:sp>
        <p:nvSpPr>
          <p:cNvPr id="33819" name="Text Box 27"/>
          <p:cNvSpPr txBox="1">
            <a:spLocks noChangeArrowheads="1"/>
          </p:cNvSpPr>
          <p:nvPr/>
        </p:nvSpPr>
        <p:spPr bwMode="auto">
          <a:xfrm>
            <a:off x="998538" y="4792663"/>
            <a:ext cx="9064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200">
                <a:solidFill>
                  <a:srgbClr val="0000FF"/>
                </a:solidFill>
              </a:rPr>
              <a:t>n = 1.0018</a:t>
            </a:r>
          </a:p>
          <a:p>
            <a:pPr algn="ctr" eaLnBrk="0" hangingPunct="0">
              <a:spcBef>
                <a:spcPct val="0"/>
              </a:spcBef>
            </a:pPr>
            <a:r>
              <a:rPr lang="en-US" altLang="en-US" sz="1200">
                <a:solidFill>
                  <a:srgbClr val="0000FF"/>
                </a:solidFill>
              </a:rPr>
              <a:t>C</a:t>
            </a:r>
            <a:r>
              <a:rPr lang="en-US" altLang="en-US" sz="1200" baseline="-25000">
                <a:solidFill>
                  <a:srgbClr val="0000FF"/>
                </a:solidFill>
              </a:rPr>
              <a:t>5</a:t>
            </a:r>
            <a:r>
              <a:rPr lang="en-US" altLang="en-US" sz="1200">
                <a:solidFill>
                  <a:srgbClr val="0000FF"/>
                </a:solidFill>
              </a:rPr>
              <a:t>F</a:t>
            </a:r>
            <a:r>
              <a:rPr lang="en-US" altLang="en-US" sz="1200" baseline="-25000">
                <a:solidFill>
                  <a:srgbClr val="0000FF"/>
                </a:solidFill>
              </a:rPr>
              <a:t>12</a:t>
            </a:r>
            <a:r>
              <a:rPr lang="en-US" altLang="en-US" sz="1200">
                <a:solidFill>
                  <a:srgbClr val="0000FF"/>
                </a:solidFill>
              </a:rPr>
              <a:t> gas</a:t>
            </a:r>
          </a:p>
        </p:txBody>
      </p:sp>
      <p:sp>
        <p:nvSpPr>
          <p:cNvPr id="33820" name="Freeform 28"/>
          <p:cNvSpPr>
            <a:spLocks/>
          </p:cNvSpPr>
          <p:nvPr/>
        </p:nvSpPr>
        <p:spPr bwMode="auto">
          <a:xfrm>
            <a:off x="1458913" y="3111500"/>
            <a:ext cx="9525" cy="1447800"/>
          </a:xfrm>
          <a:custGeom>
            <a:avLst/>
            <a:gdLst>
              <a:gd name="T0" fmla="*/ 0 w 6"/>
              <a:gd name="T1" fmla="*/ 912 h 912"/>
              <a:gd name="T2" fmla="*/ 6 w 6"/>
              <a:gd name="T3" fmla="*/ 0 h 912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6" h="912">
                <a:moveTo>
                  <a:pt x="0" y="912"/>
                </a:moveTo>
                <a:lnTo>
                  <a:pt x="6" y="0"/>
                </a:lnTo>
              </a:path>
            </a:pathLst>
          </a:custGeom>
          <a:noFill/>
          <a:ln w="9525" cap="flat">
            <a:solidFill>
              <a:srgbClr val="FF0066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1" name="Line 29"/>
          <p:cNvSpPr>
            <a:spLocks noChangeShapeType="1"/>
          </p:cNvSpPr>
          <p:nvPr/>
        </p:nvSpPr>
        <p:spPr bwMode="auto">
          <a:xfrm flipV="1">
            <a:off x="2601913" y="3092450"/>
            <a:ext cx="0" cy="1447800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2" name="Line 30"/>
          <p:cNvSpPr>
            <a:spLocks noChangeShapeType="1"/>
          </p:cNvSpPr>
          <p:nvPr/>
        </p:nvSpPr>
        <p:spPr bwMode="auto">
          <a:xfrm flipV="1">
            <a:off x="2373313" y="3092450"/>
            <a:ext cx="0" cy="1447800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3" name="Text Box 31"/>
          <p:cNvSpPr txBox="1">
            <a:spLocks noChangeArrowheads="1"/>
          </p:cNvSpPr>
          <p:nvPr/>
        </p:nvSpPr>
        <p:spPr bwMode="auto">
          <a:xfrm>
            <a:off x="925513" y="3854450"/>
            <a:ext cx="45878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/K</a:t>
            </a:r>
          </a:p>
        </p:txBody>
      </p:sp>
      <p:sp>
        <p:nvSpPr>
          <p:cNvPr id="33824" name="Text Box 32"/>
          <p:cNvSpPr txBox="1">
            <a:spLocks noChangeArrowheads="1"/>
          </p:cNvSpPr>
          <p:nvPr/>
        </p:nvSpPr>
        <p:spPr bwMode="auto">
          <a:xfrm>
            <a:off x="1687513" y="3854450"/>
            <a:ext cx="596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/K/p</a:t>
            </a:r>
          </a:p>
        </p:txBody>
      </p:sp>
      <p:sp>
        <p:nvSpPr>
          <p:cNvPr id="33825" name="Text Box 33"/>
          <p:cNvSpPr txBox="1">
            <a:spLocks noChangeArrowheads="1"/>
          </p:cNvSpPr>
          <p:nvPr/>
        </p:nvSpPr>
        <p:spPr bwMode="auto">
          <a:xfrm>
            <a:off x="2297113" y="3854450"/>
            <a:ext cx="450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K/p</a:t>
            </a:r>
          </a:p>
        </p:txBody>
      </p:sp>
      <p:sp>
        <p:nvSpPr>
          <p:cNvPr id="33826" name="Line 34"/>
          <p:cNvSpPr>
            <a:spLocks noChangeShapeType="1"/>
          </p:cNvSpPr>
          <p:nvPr/>
        </p:nvSpPr>
        <p:spPr bwMode="auto">
          <a:xfrm flipV="1">
            <a:off x="1916113" y="4540250"/>
            <a:ext cx="0" cy="1447800"/>
          </a:xfrm>
          <a:prstGeom prst="line">
            <a:avLst/>
          </a:prstGeom>
          <a:noFill/>
          <a:ln w="9525">
            <a:solidFill>
              <a:srgbClr val="FF0066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7" name="Freeform 35"/>
          <p:cNvSpPr>
            <a:spLocks/>
          </p:cNvSpPr>
          <p:nvPr/>
        </p:nvSpPr>
        <p:spPr bwMode="auto">
          <a:xfrm>
            <a:off x="2868613" y="4568825"/>
            <a:ext cx="1587" cy="1428750"/>
          </a:xfrm>
          <a:custGeom>
            <a:avLst/>
            <a:gdLst>
              <a:gd name="T0" fmla="*/ 0 w 1"/>
              <a:gd name="T1" fmla="*/ 900 h 900"/>
              <a:gd name="T2" fmla="*/ 0 w 1"/>
              <a:gd name="T3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900">
                <a:moveTo>
                  <a:pt x="0" y="900"/>
                </a:moveTo>
                <a:lnTo>
                  <a:pt x="0" y="0"/>
                </a:lnTo>
              </a:path>
            </a:pathLst>
          </a:custGeom>
          <a:noFill/>
          <a:ln w="9525" cap="flat">
            <a:solidFill>
              <a:srgbClr val="FF0066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8" name="Freeform 36"/>
          <p:cNvSpPr>
            <a:spLocks/>
          </p:cNvSpPr>
          <p:nvPr/>
        </p:nvSpPr>
        <p:spPr bwMode="auto">
          <a:xfrm>
            <a:off x="3516313" y="4540250"/>
            <a:ext cx="1587" cy="1428750"/>
          </a:xfrm>
          <a:custGeom>
            <a:avLst/>
            <a:gdLst>
              <a:gd name="T0" fmla="*/ 0 w 1"/>
              <a:gd name="T1" fmla="*/ 900 h 900"/>
              <a:gd name="T2" fmla="*/ 0 w 1"/>
              <a:gd name="T3" fmla="*/ 0 h 900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" h="900">
                <a:moveTo>
                  <a:pt x="0" y="900"/>
                </a:moveTo>
                <a:lnTo>
                  <a:pt x="0" y="0"/>
                </a:lnTo>
              </a:path>
            </a:pathLst>
          </a:custGeom>
          <a:noFill/>
          <a:ln w="9525" cap="flat">
            <a:solidFill>
              <a:srgbClr val="FF0066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29" name="Text Box 37"/>
          <p:cNvSpPr txBox="1">
            <a:spLocks noChangeArrowheads="1"/>
          </p:cNvSpPr>
          <p:nvPr/>
        </p:nvSpPr>
        <p:spPr bwMode="auto">
          <a:xfrm>
            <a:off x="2144713" y="5378450"/>
            <a:ext cx="4191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/h</a:t>
            </a:r>
          </a:p>
        </p:txBody>
      </p:sp>
      <p:sp>
        <p:nvSpPr>
          <p:cNvPr id="33830" name="Text Box 38"/>
          <p:cNvSpPr txBox="1">
            <a:spLocks noChangeArrowheads="1"/>
          </p:cNvSpPr>
          <p:nvPr/>
        </p:nvSpPr>
        <p:spPr bwMode="auto">
          <a:xfrm>
            <a:off x="2830513" y="5378450"/>
            <a:ext cx="5969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/K/p</a:t>
            </a:r>
          </a:p>
        </p:txBody>
      </p:sp>
      <p:sp>
        <p:nvSpPr>
          <p:cNvPr id="33831" name="Text Box 39"/>
          <p:cNvSpPr txBox="1">
            <a:spLocks noChangeArrowheads="1"/>
          </p:cNvSpPr>
          <p:nvPr/>
        </p:nvSpPr>
        <p:spPr bwMode="auto">
          <a:xfrm>
            <a:off x="3668713" y="5378450"/>
            <a:ext cx="4508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rgbClr val="FF0066"/>
                </a:solidFill>
                <a:latin typeface="Times New Roman" panose="02020603050405020304" pitchFamily="18" charset="0"/>
              </a:rPr>
              <a:t>K/p</a:t>
            </a:r>
          </a:p>
        </p:txBody>
      </p:sp>
      <p:sp>
        <p:nvSpPr>
          <p:cNvPr id="33832" name="Rectangle 40" descr="75%"/>
          <p:cNvSpPr>
            <a:spLocks noChangeArrowheads="1"/>
          </p:cNvSpPr>
          <p:nvPr/>
        </p:nvSpPr>
        <p:spPr bwMode="auto">
          <a:xfrm>
            <a:off x="2601913" y="4387850"/>
            <a:ext cx="228600" cy="381000"/>
          </a:xfrm>
          <a:prstGeom prst="rect">
            <a:avLst/>
          </a:prstGeom>
          <a:pattFill prst="pct75">
            <a:fgClr>
              <a:srgbClr val="FF0066"/>
            </a:fgClr>
            <a:bgClr>
              <a:srgbClr val="FFFFFF"/>
            </a:bgClr>
          </a:patt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33" name="Text Box 41"/>
          <p:cNvSpPr txBox="1">
            <a:spLocks noChangeArrowheads="1"/>
          </p:cNvSpPr>
          <p:nvPr/>
        </p:nvSpPr>
        <p:spPr bwMode="auto">
          <a:xfrm>
            <a:off x="3419475" y="2708275"/>
            <a:ext cx="10096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800">
                <a:solidFill>
                  <a:srgbClr val="0000FF"/>
                </a:solidFill>
              </a:rPr>
              <a:t>DELPHI</a:t>
            </a:r>
          </a:p>
        </p:txBody>
      </p:sp>
      <p:sp>
        <p:nvSpPr>
          <p:cNvPr id="33836" name="Rectangle 44"/>
          <p:cNvSpPr>
            <a:spLocks noChangeArrowheads="1"/>
          </p:cNvSpPr>
          <p:nvPr/>
        </p:nvSpPr>
        <p:spPr bwMode="auto">
          <a:xfrm>
            <a:off x="900113" y="163513"/>
            <a:ext cx="591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chemeClr val="accent2"/>
                </a:solidFill>
              </a:rPr>
              <a:t>Ring Imaging Cherenkov detectors (RICH)</a:t>
            </a:r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6619875" y="1370013"/>
            <a:ext cx="1917700" cy="498475"/>
          </a:xfrm>
          <a:prstGeom prst="parallelogram">
            <a:avLst>
              <a:gd name="adj" fmla="val 96178"/>
            </a:avLst>
          </a:prstGeom>
          <a:solidFill>
            <a:schemeClr val="accent1">
              <a:alpha val="28999"/>
            </a:schemeClr>
          </a:solidFill>
          <a:ln w="19050">
            <a:solidFill>
              <a:srgbClr val="0000FF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graphicFrame>
        <p:nvGraphicFramePr>
          <p:cNvPr id="33837" name="Object 45"/>
          <p:cNvGraphicFramePr>
            <a:graphicFrameLocks noChangeAspect="1"/>
          </p:cNvGraphicFramePr>
          <p:nvPr/>
        </p:nvGraphicFramePr>
        <p:xfrm>
          <a:off x="7667625" y="5819775"/>
          <a:ext cx="542925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279360" imgH="215640" progId="Equation.3">
                  <p:embed/>
                </p:oleObj>
              </mc:Choice>
              <mc:Fallback>
                <p:oleObj name="Equation" r:id="rId11" imgW="279360" imgH="215640" progId="Equation.3">
                  <p:embed/>
                  <p:pic>
                    <p:nvPicPr>
                      <p:cNvPr id="0" name="Object 4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67625" y="5819775"/>
                        <a:ext cx="542925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838" name="Object 46"/>
          <p:cNvGraphicFramePr>
            <a:graphicFrameLocks noChangeAspect="1"/>
          </p:cNvGraphicFramePr>
          <p:nvPr/>
        </p:nvGraphicFramePr>
        <p:xfrm>
          <a:off x="4941888" y="4616450"/>
          <a:ext cx="1358900" cy="61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812520" imgH="368280" progId="Equation.3">
                  <p:embed/>
                </p:oleObj>
              </mc:Choice>
              <mc:Fallback>
                <p:oleObj name="Equation" r:id="rId13" imgW="812520" imgH="368280" progId="Equation.3">
                  <p:embed/>
                  <p:pic>
                    <p:nvPicPr>
                      <p:cNvPr id="0" name="Object 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888" y="4616450"/>
                        <a:ext cx="1358900" cy="61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39" name="Rectangle 47"/>
          <p:cNvSpPr>
            <a:spLocks noChangeArrowheads="1"/>
          </p:cNvSpPr>
          <p:nvPr/>
        </p:nvSpPr>
        <p:spPr bwMode="auto">
          <a:xfrm>
            <a:off x="6300788" y="4724400"/>
            <a:ext cx="384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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86CD87-9AA9-4DDC-B83F-AFE195A84C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27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4616"/>
    </mc:Choice>
    <mc:Fallback xmlns="">
      <p:transition spd="slow" advTm="174616"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Text Box 4"/>
          <p:cNvSpPr txBox="1">
            <a:spLocks noChangeArrowheads="1"/>
          </p:cNvSpPr>
          <p:nvPr/>
        </p:nvSpPr>
        <p:spPr bwMode="auto">
          <a:xfrm>
            <a:off x="3924300" y="1435100"/>
            <a:ext cx="4968875" cy="3240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14375" indent="-2571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20000"/>
              </a:lnSpc>
            </a:pPr>
            <a:r>
              <a:rPr lang="en-US" altLang="en-US" sz="1800">
                <a:solidFill>
                  <a:srgbClr val="FF0066"/>
                </a:solidFill>
              </a:rPr>
              <a:t>Determination of </a:t>
            </a:r>
            <a:r>
              <a:rPr lang="en-US" altLang="en-US" sz="1800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baseline="-25000">
                <a:solidFill>
                  <a:srgbClr val="FF0066"/>
                </a:solidFill>
              </a:rPr>
              <a:t>C</a:t>
            </a:r>
            <a:r>
              <a:rPr lang="en-US" altLang="en-US" sz="1800">
                <a:solidFill>
                  <a:srgbClr val="FF0066"/>
                </a:solidFill>
              </a:rPr>
              <a:t> requires:</a:t>
            </a:r>
          </a:p>
          <a:p>
            <a:pPr eaLnBrk="0" hangingPunct="0">
              <a:lnSpc>
                <a:spcPct val="140000"/>
              </a:lnSpc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 space point of the detected photon (x,y,z)</a:t>
            </a:r>
          </a:p>
          <a:p>
            <a:pPr lvl="1" eaLnBrk="0" hangingPunct="0">
              <a:buFontTx/>
              <a:buBlip>
                <a:blip r:embed="rId2"/>
              </a:buBlip>
            </a:pPr>
            <a:r>
              <a:rPr lang="en-US" altLang="en-US">
                <a:solidFill>
                  <a:schemeClr val="accent2"/>
                </a:solidFill>
              </a:rPr>
              <a:t>photodetector granularity (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en-US" baseline="-25000">
                <a:solidFill>
                  <a:schemeClr val="accent2"/>
                </a:solidFill>
              </a:rPr>
              <a:t>x</a:t>
            </a:r>
            <a:r>
              <a:rPr lang="en-US" altLang="en-US">
                <a:solidFill>
                  <a:schemeClr val="accent2"/>
                </a:solidFill>
              </a:rPr>
              <a:t>, 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en-US" baseline="-25000">
                <a:solidFill>
                  <a:schemeClr val="accent2"/>
                </a:solidFill>
              </a:rPr>
              <a:t>y</a:t>
            </a:r>
            <a:r>
              <a:rPr lang="en-US" altLang="en-US">
                <a:solidFill>
                  <a:schemeClr val="accent2"/>
                </a:solidFill>
              </a:rPr>
              <a:t>), depth of interaction (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s</a:t>
            </a:r>
            <a:r>
              <a:rPr lang="en-US" altLang="en-US" baseline="-25000">
                <a:solidFill>
                  <a:schemeClr val="accent2"/>
                </a:solidFill>
              </a:rPr>
              <a:t>z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  <a:p>
            <a:pPr eaLnBrk="0" hangingPunct="0"/>
            <a:endParaRPr lang="en-US" altLang="en-US">
              <a:solidFill>
                <a:schemeClr val="accent2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 emission point (x</a:t>
            </a:r>
            <a:r>
              <a:rPr lang="en-US" altLang="en-US" baseline="-25000">
                <a:solidFill>
                  <a:schemeClr val="accent2"/>
                </a:solidFill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,y</a:t>
            </a:r>
            <a:r>
              <a:rPr lang="en-US" altLang="en-US" baseline="-25000">
                <a:solidFill>
                  <a:schemeClr val="accent2"/>
                </a:solidFill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,z</a:t>
            </a:r>
            <a:r>
              <a:rPr lang="en-US" altLang="en-US" baseline="-25000">
                <a:solidFill>
                  <a:schemeClr val="accent2"/>
                </a:solidFill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  <a:p>
            <a:pPr lvl="1" eaLnBrk="0" hangingPunct="0">
              <a:buFontTx/>
              <a:buBlip>
                <a:blip r:embed="rId2"/>
              </a:buBlip>
            </a:pPr>
            <a:r>
              <a:rPr lang="en-US" altLang="en-US">
                <a:solidFill>
                  <a:schemeClr val="accent2"/>
                </a:solidFill>
              </a:rPr>
              <a:t>keep radiator thin  </a:t>
            </a:r>
          </a:p>
          <a:p>
            <a:pPr lvl="1" eaLnBrk="0" hangingPunct="0"/>
            <a:r>
              <a:rPr lang="en-US" altLang="en-US">
                <a:solidFill>
                  <a:schemeClr val="accent2"/>
                </a:solidFill>
              </a:rPr>
              <a:t>	or use focusing mirror </a:t>
            </a:r>
          </a:p>
          <a:p>
            <a:pPr eaLnBrk="0" hangingPunct="0">
              <a:buFontTx/>
              <a:buChar char="•"/>
            </a:pPr>
            <a:endParaRPr lang="en-US" altLang="en-US">
              <a:solidFill>
                <a:schemeClr val="accent2"/>
              </a:solidFill>
            </a:endParaRPr>
          </a:p>
          <a:p>
            <a:pPr eaLnBrk="0" hangingPunct="0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 particle direction 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q</a:t>
            </a:r>
            <a:r>
              <a:rPr lang="en-US" altLang="en-US" baseline="-25000">
                <a:solidFill>
                  <a:schemeClr val="accent2"/>
                </a:solidFill>
              </a:rPr>
              <a:t>p</a:t>
            </a:r>
            <a:r>
              <a:rPr lang="en-US" altLang="en-US">
                <a:solidFill>
                  <a:schemeClr val="accent2"/>
                </a:solidFill>
              </a:rPr>
              <a:t>, 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f</a:t>
            </a:r>
            <a:r>
              <a:rPr lang="en-US" altLang="en-US" baseline="-25000">
                <a:solidFill>
                  <a:schemeClr val="accent2"/>
                </a:solidFill>
              </a:rPr>
              <a:t>p</a:t>
            </a:r>
            <a:r>
              <a:rPr lang="en-US" altLang="en-US" sz="1800">
                <a:solidFill>
                  <a:schemeClr val="accent2"/>
                </a:solidFill>
              </a:rPr>
              <a:t> </a:t>
            </a:r>
          </a:p>
          <a:p>
            <a:pPr lvl="1" eaLnBrk="0" hangingPunct="0">
              <a:buFontTx/>
              <a:buBlip>
                <a:blip r:embed="rId2"/>
              </a:buBlip>
            </a:pPr>
            <a:r>
              <a:rPr lang="en-US" altLang="en-US">
                <a:solidFill>
                  <a:schemeClr val="accent2"/>
                </a:solidFill>
              </a:rPr>
              <a:t>RICH requires </a:t>
            </a:r>
          </a:p>
          <a:p>
            <a:pPr lvl="1" eaLnBrk="0" hangingPunct="0"/>
            <a:r>
              <a:rPr lang="en-US" altLang="en-US">
                <a:solidFill>
                  <a:schemeClr val="accent2"/>
                </a:solidFill>
              </a:rPr>
              <a:t>	good tracker </a:t>
            </a:r>
            <a:endParaRPr lang="en-US" altLang="en-US" sz="1800">
              <a:solidFill>
                <a:schemeClr val="accent2"/>
              </a:solidFill>
            </a:endParaRPr>
          </a:p>
        </p:txBody>
      </p:sp>
      <p:sp>
        <p:nvSpPr>
          <p:cNvPr id="48137" name="Text Box 9"/>
          <p:cNvSpPr txBox="1">
            <a:spLocks noChangeArrowheads="1"/>
          </p:cNvSpPr>
          <p:nvPr/>
        </p:nvSpPr>
        <p:spPr bwMode="auto">
          <a:xfrm>
            <a:off x="30163" y="3717925"/>
            <a:ext cx="78422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400"/>
              <a:t>radiator</a:t>
            </a:r>
          </a:p>
        </p:txBody>
      </p:sp>
      <p:sp>
        <p:nvSpPr>
          <p:cNvPr id="48138" name="Text Box 10"/>
          <p:cNvSpPr txBox="1">
            <a:spLocks noChangeArrowheads="1"/>
          </p:cNvSpPr>
          <p:nvPr/>
        </p:nvSpPr>
        <p:spPr bwMode="auto">
          <a:xfrm>
            <a:off x="-23813" y="3500438"/>
            <a:ext cx="865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400"/>
              <a:t>window</a:t>
            </a:r>
          </a:p>
        </p:txBody>
      </p:sp>
      <p:sp>
        <p:nvSpPr>
          <p:cNvPr id="48139" name="Text Box 11"/>
          <p:cNvSpPr txBox="1">
            <a:spLocks noChangeArrowheads="1"/>
          </p:cNvSpPr>
          <p:nvPr/>
        </p:nvSpPr>
        <p:spPr bwMode="auto">
          <a:xfrm>
            <a:off x="34925" y="2413000"/>
            <a:ext cx="8651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400"/>
              <a:t>window</a:t>
            </a:r>
          </a:p>
        </p:txBody>
      </p:sp>
      <p:sp>
        <p:nvSpPr>
          <p:cNvPr id="48140" name="Text Box 12"/>
          <p:cNvSpPr txBox="1">
            <a:spLocks noChangeArrowheads="1"/>
          </p:cNvSpPr>
          <p:nvPr/>
        </p:nvSpPr>
        <p:spPr bwMode="auto">
          <a:xfrm>
            <a:off x="57150" y="2189163"/>
            <a:ext cx="823913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400"/>
              <a:t>detector</a:t>
            </a:r>
          </a:p>
        </p:txBody>
      </p:sp>
      <p:graphicFrame>
        <p:nvGraphicFramePr>
          <p:cNvPr id="48141" name="Object 13"/>
          <p:cNvGraphicFramePr>
            <a:graphicFrameLocks noChangeAspect="1"/>
          </p:cNvGraphicFramePr>
          <p:nvPr/>
        </p:nvGraphicFramePr>
        <p:xfrm>
          <a:off x="755650" y="1341438"/>
          <a:ext cx="3479800" cy="340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4342857" imgH="4247619" progId="Paint.Picture">
                  <p:embed/>
                </p:oleObj>
              </mc:Choice>
              <mc:Fallback>
                <p:oleObj name="Bitmap Image" r:id="rId3" imgW="4342857" imgH="4247619" progId="Paint.Picture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EFEFE"/>
                          </a:clrFrom>
                          <a:clrTo>
                            <a:srgbClr val="FEFEFE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650" y="1341438"/>
                        <a:ext cx="3479800" cy="3403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42" name="Rectangle 14"/>
          <p:cNvSpPr>
            <a:spLocks noChangeArrowheads="1"/>
          </p:cNvSpPr>
          <p:nvPr/>
        </p:nvSpPr>
        <p:spPr bwMode="auto">
          <a:xfrm>
            <a:off x="900113" y="163513"/>
            <a:ext cx="591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chemeClr val="accent2"/>
                </a:solidFill>
              </a:rPr>
              <a:t>Ring Imaging Cherenkov detectors (RICH)</a:t>
            </a:r>
          </a:p>
        </p:txBody>
      </p:sp>
      <p:sp>
        <p:nvSpPr>
          <p:cNvPr id="48143" name="Text Box 15"/>
          <p:cNvSpPr txBox="1">
            <a:spLocks noChangeArrowheads="1"/>
          </p:cNvSpPr>
          <p:nvPr/>
        </p:nvSpPr>
        <p:spPr bwMode="auto">
          <a:xfrm>
            <a:off x="323850" y="908050"/>
            <a:ext cx="5683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800" b="1">
                <a:solidFill>
                  <a:schemeClr val="accent2"/>
                </a:solidFill>
              </a:rPr>
              <a:t>Reconstruction and resolution of Cherenkov angle</a:t>
            </a:r>
          </a:p>
        </p:txBody>
      </p:sp>
      <p:sp>
        <p:nvSpPr>
          <p:cNvPr id="48136" name="Text Box 8"/>
          <p:cNvSpPr txBox="1">
            <a:spLocks noChangeArrowheads="1"/>
          </p:cNvSpPr>
          <p:nvPr/>
        </p:nvSpPr>
        <p:spPr bwMode="auto">
          <a:xfrm>
            <a:off x="1082675" y="3703638"/>
            <a:ext cx="8572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400">
                <a:solidFill>
                  <a:schemeClr val="tx1"/>
                </a:solidFill>
              </a:rPr>
              <a:t>(x</a:t>
            </a:r>
            <a:r>
              <a:rPr lang="en-US" altLang="en-US" sz="1400" baseline="-25000">
                <a:solidFill>
                  <a:schemeClr val="tx1"/>
                </a:solidFill>
              </a:rPr>
              <a:t>e</a:t>
            </a:r>
            <a:r>
              <a:rPr lang="en-US" altLang="en-US" sz="1400">
                <a:solidFill>
                  <a:schemeClr val="tx1"/>
                </a:solidFill>
              </a:rPr>
              <a:t>,y</a:t>
            </a:r>
            <a:r>
              <a:rPr lang="en-US" altLang="en-US" sz="1400" baseline="-25000">
                <a:solidFill>
                  <a:schemeClr val="tx1"/>
                </a:solidFill>
              </a:rPr>
              <a:t>e</a:t>
            </a:r>
            <a:r>
              <a:rPr lang="en-US" altLang="en-US" sz="1400">
                <a:solidFill>
                  <a:schemeClr val="tx1"/>
                </a:solidFill>
              </a:rPr>
              <a:t>,z</a:t>
            </a:r>
            <a:r>
              <a:rPr lang="en-US" altLang="en-US" sz="1400" baseline="-25000">
                <a:solidFill>
                  <a:schemeClr val="tx1"/>
                </a:solidFill>
              </a:rPr>
              <a:t>e</a:t>
            </a:r>
            <a:r>
              <a:rPr lang="en-US" altLang="en-US" sz="1400">
                <a:solidFill>
                  <a:schemeClr val="tx1"/>
                </a:solidFill>
              </a:rPr>
              <a:t>)</a:t>
            </a:r>
            <a:endParaRPr lang="en-US" altLang="en-US" sz="1400" baseline="-25000">
              <a:solidFill>
                <a:schemeClr val="tx1"/>
              </a:solidFill>
            </a:endParaRPr>
          </a:p>
        </p:txBody>
      </p:sp>
      <p:sp>
        <p:nvSpPr>
          <p:cNvPr id="48144" name="Line 16"/>
          <p:cNvSpPr>
            <a:spLocks noChangeShapeType="1"/>
          </p:cNvSpPr>
          <p:nvPr/>
        </p:nvSpPr>
        <p:spPr bwMode="auto">
          <a:xfrm>
            <a:off x="1979613" y="3860800"/>
            <a:ext cx="2159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grpSp>
        <p:nvGrpSpPr>
          <p:cNvPr id="48165" name="Group 37"/>
          <p:cNvGrpSpPr>
            <a:grpSpLocks/>
          </p:cNvGrpSpPr>
          <p:nvPr/>
        </p:nvGrpSpPr>
        <p:grpSpPr bwMode="auto">
          <a:xfrm>
            <a:off x="6588125" y="2492375"/>
            <a:ext cx="2409825" cy="2376488"/>
            <a:chOff x="4084" y="2115"/>
            <a:chExt cx="1518" cy="1497"/>
          </a:xfrm>
        </p:grpSpPr>
        <p:sp>
          <p:nvSpPr>
            <p:cNvPr id="48147" name="Rectangle 19"/>
            <p:cNvSpPr>
              <a:spLocks noChangeArrowheads="1"/>
            </p:cNvSpPr>
            <p:nvPr/>
          </p:nvSpPr>
          <p:spPr bwMode="auto">
            <a:xfrm>
              <a:off x="4356" y="3137"/>
              <a:ext cx="499" cy="363"/>
            </a:xfrm>
            <a:prstGeom prst="rect">
              <a:avLst/>
            </a:prstGeom>
            <a:solidFill>
              <a:srgbClr val="CC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  <p:sp>
          <p:nvSpPr>
            <p:cNvPr id="48148" name="Line 20"/>
            <p:cNvSpPr>
              <a:spLocks noChangeShapeType="1"/>
            </p:cNvSpPr>
            <p:nvPr/>
          </p:nvSpPr>
          <p:spPr bwMode="auto">
            <a:xfrm flipV="1">
              <a:off x="4604" y="2275"/>
              <a:ext cx="0" cy="131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8149" name="Arc 21"/>
            <p:cNvSpPr>
              <a:spLocks/>
            </p:cNvSpPr>
            <p:nvPr/>
          </p:nvSpPr>
          <p:spPr bwMode="auto">
            <a:xfrm rot="3091064" flipH="1">
              <a:off x="4202" y="2212"/>
              <a:ext cx="1497" cy="1303"/>
            </a:xfrm>
            <a:custGeom>
              <a:avLst/>
              <a:gdLst>
                <a:gd name="G0" fmla="+- 0 0 0"/>
                <a:gd name="G1" fmla="+- 17569 0 0"/>
                <a:gd name="G2" fmla="+- 21600 0 0"/>
                <a:gd name="T0" fmla="*/ 12566 w 21600"/>
                <a:gd name="T1" fmla="*/ 0 h 18790"/>
                <a:gd name="T2" fmla="*/ 21565 w 21600"/>
                <a:gd name="T3" fmla="*/ 18790 h 18790"/>
                <a:gd name="T4" fmla="*/ 0 w 21600"/>
                <a:gd name="T5" fmla="*/ 17569 h 18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18790" fill="none" extrusionOk="0">
                  <a:moveTo>
                    <a:pt x="12565" y="0"/>
                  </a:moveTo>
                  <a:cubicBezTo>
                    <a:pt x="18235" y="4055"/>
                    <a:pt x="21600" y="10598"/>
                    <a:pt x="21600" y="17569"/>
                  </a:cubicBezTo>
                  <a:cubicBezTo>
                    <a:pt x="21600" y="17976"/>
                    <a:pt x="21588" y="18383"/>
                    <a:pt x="21565" y="18790"/>
                  </a:cubicBezTo>
                </a:path>
                <a:path w="21600" h="18790" stroke="0" extrusionOk="0">
                  <a:moveTo>
                    <a:pt x="12565" y="0"/>
                  </a:moveTo>
                  <a:cubicBezTo>
                    <a:pt x="18235" y="4055"/>
                    <a:pt x="21600" y="10598"/>
                    <a:pt x="21600" y="17569"/>
                  </a:cubicBezTo>
                  <a:cubicBezTo>
                    <a:pt x="21600" y="17976"/>
                    <a:pt x="21588" y="18383"/>
                    <a:pt x="21565" y="18790"/>
                  </a:cubicBezTo>
                  <a:lnTo>
                    <a:pt x="0" y="17569"/>
                  </a:lnTo>
                  <a:close/>
                </a:path>
              </a:pathLst>
            </a:custGeom>
            <a:noFill/>
            <a:ln w="28575">
              <a:solidFill>
                <a:srgbClr val="0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en-GB"/>
            </a:p>
          </p:txBody>
        </p:sp>
        <p:sp>
          <p:nvSpPr>
            <p:cNvPr id="48150" name="Line 22"/>
            <p:cNvSpPr>
              <a:spLocks noChangeShapeType="1"/>
            </p:cNvSpPr>
            <p:nvPr/>
          </p:nvSpPr>
          <p:spPr bwMode="auto">
            <a:xfrm flipH="1" flipV="1">
              <a:off x="4092" y="2593"/>
              <a:ext cx="524" cy="907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48151" name="Line 23"/>
            <p:cNvSpPr>
              <a:spLocks noChangeShapeType="1"/>
            </p:cNvSpPr>
            <p:nvPr/>
          </p:nvSpPr>
          <p:spPr bwMode="auto">
            <a:xfrm flipH="1" flipV="1">
              <a:off x="4228" y="2502"/>
              <a:ext cx="367" cy="635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2" name="Line 24"/>
            <p:cNvSpPr>
              <a:spLocks noChangeShapeType="1"/>
            </p:cNvSpPr>
            <p:nvPr/>
          </p:nvSpPr>
          <p:spPr bwMode="auto">
            <a:xfrm flipV="1">
              <a:off x="4597" y="2366"/>
              <a:ext cx="666" cy="1134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3" name="Line 25"/>
            <p:cNvSpPr>
              <a:spLocks noChangeShapeType="1"/>
            </p:cNvSpPr>
            <p:nvPr/>
          </p:nvSpPr>
          <p:spPr bwMode="auto">
            <a:xfrm flipV="1">
              <a:off x="4603" y="2321"/>
              <a:ext cx="472" cy="816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5" name="Line 27"/>
            <p:cNvSpPr>
              <a:spLocks noChangeShapeType="1"/>
            </p:cNvSpPr>
            <p:nvPr/>
          </p:nvSpPr>
          <p:spPr bwMode="auto">
            <a:xfrm flipH="1" flipV="1">
              <a:off x="4084" y="2593"/>
              <a:ext cx="1360" cy="862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6" name="Line 28"/>
            <p:cNvSpPr>
              <a:spLocks noChangeShapeType="1"/>
            </p:cNvSpPr>
            <p:nvPr/>
          </p:nvSpPr>
          <p:spPr bwMode="auto">
            <a:xfrm flipH="1" flipV="1">
              <a:off x="4220" y="2502"/>
              <a:ext cx="1224" cy="953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7" name="Line 29"/>
            <p:cNvSpPr>
              <a:spLocks noChangeShapeType="1"/>
            </p:cNvSpPr>
            <p:nvPr/>
          </p:nvSpPr>
          <p:spPr bwMode="auto">
            <a:xfrm flipH="1" flipV="1">
              <a:off x="5082" y="2321"/>
              <a:ext cx="498" cy="907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58" name="Line 30"/>
            <p:cNvSpPr>
              <a:spLocks noChangeShapeType="1"/>
            </p:cNvSpPr>
            <p:nvPr/>
          </p:nvSpPr>
          <p:spPr bwMode="auto">
            <a:xfrm flipH="1" flipV="1">
              <a:off x="5263" y="2366"/>
              <a:ext cx="317" cy="862"/>
            </a:xfrm>
            <a:prstGeom prst="line">
              <a:avLst/>
            </a:prstGeom>
            <a:noFill/>
            <a:ln w="3175">
              <a:solidFill>
                <a:srgbClr val="FF0066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60" name="Oval 32"/>
            <p:cNvSpPr>
              <a:spLocks noChangeArrowheads="1"/>
            </p:cNvSpPr>
            <p:nvPr/>
          </p:nvSpPr>
          <p:spPr bwMode="auto">
            <a:xfrm rot="-3041503">
              <a:off x="5389" y="3258"/>
              <a:ext cx="235" cy="165"/>
            </a:xfrm>
            <a:prstGeom prst="ellipse">
              <a:avLst/>
            </a:prstGeom>
            <a:noFill/>
            <a:ln w="6350" algn="ctr">
              <a:solidFill>
                <a:srgbClr val="FF0066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48162" name="Text Box 34"/>
          <p:cNvSpPr txBox="1">
            <a:spLocks noChangeArrowheads="1"/>
          </p:cNvSpPr>
          <p:nvPr/>
        </p:nvSpPr>
        <p:spPr bwMode="auto">
          <a:xfrm>
            <a:off x="468313" y="4797425"/>
            <a:ext cx="41640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80975" indent="-1809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the chromatic error - an ‘irreducible’ error  </a:t>
            </a:r>
          </a:p>
        </p:txBody>
      </p:sp>
      <p:sp>
        <p:nvSpPr>
          <p:cNvPr id="48163" name="Rectangle 35"/>
          <p:cNvSpPr>
            <a:spLocks noChangeArrowheads="1"/>
          </p:cNvSpPr>
          <p:nvPr/>
        </p:nvSpPr>
        <p:spPr bwMode="auto">
          <a:xfrm>
            <a:off x="704850" y="5372100"/>
            <a:ext cx="1296988" cy="942975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48166" name="Line 38"/>
          <p:cNvSpPr>
            <a:spLocks noChangeShapeType="1"/>
          </p:cNvSpPr>
          <p:nvPr/>
        </p:nvSpPr>
        <p:spPr bwMode="auto">
          <a:xfrm flipH="1" flipV="1">
            <a:off x="971550" y="5373688"/>
            <a:ext cx="381000" cy="86360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169" name="Line 41"/>
          <p:cNvSpPr>
            <a:spLocks noChangeShapeType="1"/>
          </p:cNvSpPr>
          <p:nvPr/>
        </p:nvSpPr>
        <p:spPr bwMode="auto">
          <a:xfrm flipH="1" flipV="1">
            <a:off x="827088" y="5373688"/>
            <a:ext cx="525462" cy="863600"/>
          </a:xfrm>
          <a:prstGeom prst="line">
            <a:avLst/>
          </a:prstGeom>
          <a:noFill/>
          <a:ln w="9525">
            <a:solidFill>
              <a:srgbClr val="008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170" name="Line 42"/>
          <p:cNvSpPr>
            <a:spLocks noChangeShapeType="1"/>
          </p:cNvSpPr>
          <p:nvPr/>
        </p:nvSpPr>
        <p:spPr bwMode="auto">
          <a:xfrm flipH="1" flipV="1">
            <a:off x="755650" y="5445125"/>
            <a:ext cx="596900" cy="792163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171" name="Line 43"/>
          <p:cNvSpPr>
            <a:spLocks noChangeShapeType="1"/>
          </p:cNvSpPr>
          <p:nvPr/>
        </p:nvSpPr>
        <p:spPr bwMode="auto">
          <a:xfrm flipH="1" flipV="1">
            <a:off x="755650" y="5589588"/>
            <a:ext cx="596900" cy="647700"/>
          </a:xfrm>
          <a:prstGeom prst="line">
            <a:avLst/>
          </a:prstGeom>
          <a:noFill/>
          <a:ln w="9525">
            <a:solidFill>
              <a:srgbClr val="6600CC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8177" name="Text Box 49"/>
          <p:cNvSpPr txBox="1">
            <a:spLocks noChangeArrowheads="1"/>
          </p:cNvSpPr>
          <p:nvPr/>
        </p:nvSpPr>
        <p:spPr bwMode="auto">
          <a:xfrm>
            <a:off x="2197100" y="5341938"/>
            <a:ext cx="10747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i="1">
                <a:latin typeface="Times New Roman" panose="02020603050405020304" pitchFamily="18" charset="0"/>
              </a:rPr>
              <a:t>n</a:t>
            </a:r>
            <a:r>
              <a:rPr lang="en-US" altLang="en-US" i="1" baseline="-25000">
                <a:latin typeface="Times New Roman" panose="02020603050405020304" pitchFamily="18" charset="0"/>
              </a:rPr>
              <a:t>rad</a:t>
            </a:r>
            <a:r>
              <a:rPr lang="en-US" altLang="en-US" i="1"/>
              <a:t> = </a:t>
            </a:r>
            <a:r>
              <a:rPr lang="en-US" altLang="en-US" i="1">
                <a:latin typeface="Times New Roman" panose="02020603050405020304" pitchFamily="18" charset="0"/>
              </a:rPr>
              <a:t>n</a:t>
            </a:r>
            <a:r>
              <a:rPr lang="en-US" altLang="en-US" i="1"/>
              <a:t>(</a:t>
            </a:r>
            <a:r>
              <a:rPr lang="en-US" altLang="en-US" i="1">
                <a:latin typeface="Symbol" panose="05050102010706020507" pitchFamily="18" charset="2"/>
              </a:rPr>
              <a:t>E</a:t>
            </a:r>
            <a:r>
              <a:rPr lang="en-US" altLang="en-US" i="1"/>
              <a:t>)</a:t>
            </a:r>
          </a:p>
        </p:txBody>
      </p:sp>
      <p:graphicFrame>
        <p:nvGraphicFramePr>
          <p:cNvPr id="48178" name="Object 50"/>
          <p:cNvGraphicFramePr>
            <a:graphicFrameLocks noChangeAspect="1"/>
          </p:cNvGraphicFramePr>
          <p:nvPr/>
        </p:nvGraphicFramePr>
        <p:xfrm>
          <a:off x="2217738" y="5805488"/>
          <a:ext cx="2641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641320" imgH="507960" progId="Equation.3">
                  <p:embed/>
                </p:oleObj>
              </mc:Choice>
              <mc:Fallback>
                <p:oleObj name="Equation" r:id="rId5" imgW="2641320" imgH="507960" progId="Equation.3">
                  <p:embed/>
                  <p:pic>
                    <p:nvPicPr>
                      <p:cNvPr id="0" name="Object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7738" y="5805488"/>
                        <a:ext cx="2641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81" name="Rectangle 53"/>
          <p:cNvSpPr>
            <a:spLocks noChangeArrowheads="1"/>
          </p:cNvSpPr>
          <p:nvPr/>
        </p:nvSpPr>
        <p:spPr bwMode="auto">
          <a:xfrm>
            <a:off x="2484438" y="2997200"/>
            <a:ext cx="4127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800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800" baseline="-25000">
                <a:solidFill>
                  <a:srgbClr val="FF0066"/>
                </a:solidFill>
              </a:rPr>
              <a:t>C</a:t>
            </a:r>
          </a:p>
        </p:txBody>
      </p:sp>
      <p:sp>
        <p:nvSpPr>
          <p:cNvPr id="48182" name="Freeform 54"/>
          <p:cNvSpPr>
            <a:spLocks/>
          </p:cNvSpPr>
          <p:nvPr/>
        </p:nvSpPr>
        <p:spPr bwMode="auto">
          <a:xfrm>
            <a:off x="3371850" y="5505450"/>
            <a:ext cx="1038225" cy="285750"/>
          </a:xfrm>
          <a:custGeom>
            <a:avLst/>
            <a:gdLst>
              <a:gd name="T0" fmla="*/ 0 w 654"/>
              <a:gd name="T1" fmla="*/ 0 h 180"/>
              <a:gd name="T2" fmla="*/ 576 w 654"/>
              <a:gd name="T3" fmla="*/ 12 h 180"/>
              <a:gd name="T4" fmla="*/ 654 w 654"/>
              <a:gd name="T5" fmla="*/ 18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654" h="180">
                <a:moveTo>
                  <a:pt x="0" y="0"/>
                </a:moveTo>
                <a:lnTo>
                  <a:pt x="576" y="12"/>
                </a:lnTo>
                <a:lnTo>
                  <a:pt x="654" y="180"/>
                </a:lnTo>
              </a:path>
            </a:pathLst>
          </a:custGeom>
          <a:noFill/>
          <a:ln w="9525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8183" name="Text Box 55"/>
          <p:cNvSpPr txBox="1">
            <a:spLocks noChangeArrowheads="1"/>
          </p:cNvSpPr>
          <p:nvPr/>
        </p:nvSpPr>
        <p:spPr bwMode="auto">
          <a:xfrm>
            <a:off x="5508625" y="5229225"/>
            <a:ext cx="3384550" cy="111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i="1">
                <a:latin typeface="Symbol" panose="05050102010706020507" pitchFamily="18" charset="2"/>
              </a:rPr>
              <a:t>s</a:t>
            </a:r>
            <a:r>
              <a:rPr lang="en-US" altLang="en-US" i="1" baseline="-25000">
                <a:latin typeface="Times New Roman" panose="02020603050405020304" pitchFamily="18" charset="0"/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 is related to the sensitivity range of the photodetector </a:t>
            </a:r>
            <a:r>
              <a:rPr lang="en-US" altLang="en-US" i="1">
                <a:latin typeface="Symbol" panose="05050102010706020507" pitchFamily="18" charset="2"/>
              </a:rPr>
              <a:t>D</a:t>
            </a:r>
            <a:r>
              <a:rPr lang="en-US" altLang="en-US" i="1">
                <a:latin typeface="Times New Roman" panose="02020603050405020304" pitchFamily="18" charset="0"/>
              </a:rPr>
              <a:t>E</a:t>
            </a:r>
            <a:r>
              <a:rPr lang="en-US" altLang="en-US"/>
              <a:t> </a:t>
            </a:r>
          </a:p>
          <a:p>
            <a:pPr>
              <a:spcBef>
                <a:spcPct val="20000"/>
              </a:spcBef>
            </a:pPr>
            <a:r>
              <a:rPr lang="en-US" altLang="en-US" i="1">
                <a:latin typeface="Symbol" panose="05050102010706020507" pitchFamily="18" charset="2"/>
              </a:rPr>
              <a:t>D</a:t>
            </a:r>
            <a:r>
              <a:rPr lang="en-US" altLang="en-US" i="1">
                <a:latin typeface="Times New Roman" panose="02020603050405020304" pitchFamily="18" charset="0"/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       </a:t>
            </a:r>
            <a:r>
              <a:rPr lang="en-US" altLang="en-US" i="1">
                <a:sym typeface="Symbol" panose="05050102010706020507" pitchFamily="18" charset="2"/>
              </a:rPr>
              <a:t>N</a:t>
            </a:r>
            <a:r>
              <a:rPr lang="en-US" altLang="en-US" i="1" baseline="-25000">
                <a:sym typeface="Symbol" panose="05050102010706020507" pitchFamily="18" charset="2"/>
              </a:rPr>
              <a:t>pe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  good    </a:t>
            </a:r>
            <a:r>
              <a:rPr lang="en-US" altLang="en-US" i="1" baseline="-25000">
                <a:sym typeface="Symbol" panose="05050102010706020507" pitchFamily="18" charset="2"/>
              </a:rPr>
              <a:t> </a:t>
            </a:r>
            <a:r>
              <a:rPr lang="en-US" altLang="en-US" i="1">
                <a:latin typeface="Symbol" panose="05050102010706020507" pitchFamily="18" charset="2"/>
              </a:rPr>
              <a:t>s</a:t>
            </a:r>
            <a:r>
              <a:rPr lang="en-US" altLang="en-US" i="1" baseline="-25000">
                <a:latin typeface="Times New Roman" panose="02020603050405020304" pitchFamily="18" charset="0"/>
              </a:rPr>
              <a:t>E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 bad  </a:t>
            </a:r>
            <a:r>
              <a:rPr lang="en-US" altLang="en-US" i="1">
                <a:latin typeface="Symbol" panose="05050102010706020507" pitchFamily="18" charset="2"/>
              </a:rPr>
              <a:t>D</a:t>
            </a:r>
            <a:r>
              <a:rPr lang="en-US" altLang="en-US" i="1">
                <a:latin typeface="Times New Roman" panose="02020603050405020304" pitchFamily="18" charset="0"/>
              </a:rPr>
              <a:t>E</a:t>
            </a:r>
            <a:r>
              <a:rPr lang="en-US" altLang="en-US">
                <a:solidFill>
                  <a:schemeClr val="accent2"/>
                </a:solidFill>
              </a:rPr>
              <a:t>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       </a:t>
            </a:r>
            <a:r>
              <a:rPr lang="en-US" altLang="en-US" i="1">
                <a:sym typeface="Symbol" panose="05050102010706020507" pitchFamily="18" charset="2"/>
              </a:rPr>
              <a:t>N</a:t>
            </a:r>
            <a:r>
              <a:rPr lang="en-US" altLang="en-US" i="1" baseline="-25000">
                <a:sym typeface="Symbol" panose="05050102010706020507" pitchFamily="18" charset="2"/>
              </a:rPr>
              <a:t>pe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  bad    </a:t>
            </a:r>
            <a:r>
              <a:rPr lang="en-US" altLang="en-US" i="1" baseline="-25000">
                <a:sym typeface="Symbol" panose="05050102010706020507" pitchFamily="18" charset="2"/>
              </a:rPr>
              <a:t>    </a:t>
            </a:r>
            <a:r>
              <a:rPr lang="en-US" altLang="en-US" i="1">
                <a:latin typeface="Symbol" panose="05050102010706020507" pitchFamily="18" charset="2"/>
              </a:rPr>
              <a:t>s</a:t>
            </a:r>
            <a:r>
              <a:rPr lang="en-US" altLang="en-US" i="1" baseline="-25000">
                <a:latin typeface="Times New Roman" panose="02020603050405020304" pitchFamily="18" charset="0"/>
              </a:rPr>
              <a:t>E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 good  </a:t>
            </a:r>
          </a:p>
        </p:txBody>
      </p:sp>
      <p:sp>
        <p:nvSpPr>
          <p:cNvPr id="48184" name="Rectangle 56"/>
          <p:cNvSpPr>
            <a:spLocks noChangeArrowheads="1"/>
          </p:cNvSpPr>
          <p:nvPr/>
        </p:nvSpPr>
        <p:spPr bwMode="auto">
          <a:xfrm>
            <a:off x="1062038" y="5300663"/>
            <a:ext cx="358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>
                <a:latin typeface="Symbol" panose="05050102010706020507" pitchFamily="18" charset="2"/>
              </a:rPr>
              <a:t>q</a:t>
            </a:r>
            <a:r>
              <a:rPr lang="en-US" altLang="en-US" sz="1400" baseline="-25000"/>
              <a:t>C</a:t>
            </a:r>
          </a:p>
        </p:txBody>
      </p:sp>
      <p:grpSp>
        <p:nvGrpSpPr>
          <p:cNvPr id="48189" name="Group 61"/>
          <p:cNvGrpSpPr>
            <a:grpSpLocks/>
          </p:cNvGrpSpPr>
          <p:nvPr/>
        </p:nvGrpSpPr>
        <p:grpSpPr bwMode="auto">
          <a:xfrm flipH="1">
            <a:off x="1331913" y="5373688"/>
            <a:ext cx="596900" cy="863600"/>
            <a:chOff x="612" y="3521"/>
            <a:chExt cx="376" cy="544"/>
          </a:xfrm>
        </p:grpSpPr>
        <p:sp>
          <p:nvSpPr>
            <p:cNvPr id="48185" name="Line 57"/>
            <p:cNvSpPr>
              <a:spLocks noChangeShapeType="1"/>
            </p:cNvSpPr>
            <p:nvPr/>
          </p:nvSpPr>
          <p:spPr bwMode="auto">
            <a:xfrm flipH="1" flipV="1">
              <a:off x="748" y="3521"/>
              <a:ext cx="240" cy="544"/>
            </a:xfrm>
            <a:prstGeom prst="line">
              <a:avLst/>
            </a:prstGeom>
            <a:noFill/>
            <a:ln w="9525">
              <a:solidFill>
                <a:srgbClr val="FF0066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86" name="Line 58"/>
            <p:cNvSpPr>
              <a:spLocks noChangeShapeType="1"/>
            </p:cNvSpPr>
            <p:nvPr/>
          </p:nvSpPr>
          <p:spPr bwMode="auto">
            <a:xfrm flipH="1" flipV="1">
              <a:off x="657" y="3521"/>
              <a:ext cx="331" cy="544"/>
            </a:xfrm>
            <a:prstGeom prst="line">
              <a:avLst/>
            </a:prstGeom>
            <a:noFill/>
            <a:ln w="9525">
              <a:solidFill>
                <a:srgbClr val="008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87" name="Line 59"/>
            <p:cNvSpPr>
              <a:spLocks noChangeShapeType="1"/>
            </p:cNvSpPr>
            <p:nvPr/>
          </p:nvSpPr>
          <p:spPr bwMode="auto">
            <a:xfrm flipH="1" flipV="1">
              <a:off x="612" y="3566"/>
              <a:ext cx="376" cy="499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  <p:sp>
          <p:nvSpPr>
            <p:cNvPr id="48188" name="Line 60"/>
            <p:cNvSpPr>
              <a:spLocks noChangeShapeType="1"/>
            </p:cNvSpPr>
            <p:nvPr/>
          </p:nvSpPr>
          <p:spPr bwMode="auto">
            <a:xfrm flipH="1" flipV="1">
              <a:off x="612" y="3657"/>
              <a:ext cx="376" cy="408"/>
            </a:xfrm>
            <a:prstGeom prst="line">
              <a:avLst/>
            </a:prstGeom>
            <a:noFill/>
            <a:ln w="9525">
              <a:solidFill>
                <a:srgbClr val="6600CC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endParaRPr lang="en-GB"/>
            </a:p>
          </p:txBody>
        </p:sp>
      </p:grpSp>
      <p:sp>
        <p:nvSpPr>
          <p:cNvPr id="48190" name="Line 62"/>
          <p:cNvSpPr>
            <a:spLocks noChangeShapeType="1"/>
          </p:cNvSpPr>
          <p:nvPr/>
        </p:nvSpPr>
        <p:spPr bwMode="auto">
          <a:xfrm>
            <a:off x="1350963" y="5229225"/>
            <a:ext cx="0" cy="1295400"/>
          </a:xfrm>
          <a:prstGeom prst="line">
            <a:avLst/>
          </a:prstGeom>
          <a:noFill/>
          <a:ln w="9525">
            <a:solidFill>
              <a:srgbClr val="00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8191" name="Arc 63"/>
          <p:cNvSpPr>
            <a:spLocks/>
          </p:cNvSpPr>
          <p:nvPr/>
        </p:nvSpPr>
        <p:spPr bwMode="auto">
          <a:xfrm flipH="1">
            <a:off x="1119188" y="5662613"/>
            <a:ext cx="211137" cy="73025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0 w 21118"/>
              <a:gd name="T1" fmla="*/ 0 h 21600"/>
              <a:gd name="T2" fmla="*/ 21118 w 21118"/>
              <a:gd name="T3" fmla="*/ 17062 h 21600"/>
              <a:gd name="T4" fmla="*/ 0 w 21118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18" h="21600" fill="none" extrusionOk="0">
                <a:moveTo>
                  <a:pt x="-1" y="0"/>
                </a:moveTo>
                <a:cubicBezTo>
                  <a:pt x="10180" y="0"/>
                  <a:pt x="18979" y="7108"/>
                  <a:pt x="21117" y="17062"/>
                </a:cubicBezTo>
              </a:path>
              <a:path w="21118" h="21600" stroke="0" extrusionOk="0">
                <a:moveTo>
                  <a:pt x="-1" y="0"/>
                </a:moveTo>
                <a:cubicBezTo>
                  <a:pt x="10180" y="0"/>
                  <a:pt x="18979" y="7108"/>
                  <a:pt x="21117" y="17062"/>
                </a:cubicBezTo>
                <a:lnTo>
                  <a:pt x="0" y="21600"/>
                </a:lnTo>
                <a:close/>
              </a:path>
            </a:pathLst>
          </a:custGeom>
          <a:noFill/>
          <a:ln w="28575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D8169-13F4-4140-A701-362AC8E084A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28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7287"/>
    </mc:Choice>
    <mc:Fallback xmlns="">
      <p:transition spd="slow" advTm="137287"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4238625" y="1316038"/>
            <a:ext cx="57912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71500" indent="-571500"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047750" indent="-285750"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562100" indent="-228600"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924050" indent="-171450"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286000" indent="-171450"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743200" indent="-17145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200400" indent="-17145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657600" indent="-17145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114800" indent="-17145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FontTx/>
              <a:buNone/>
            </a:pPr>
            <a:endParaRPr lang="en-US" altLang="en-US" sz="2400" b="1"/>
          </a:p>
          <a:p>
            <a:pPr>
              <a:buFontTx/>
              <a:buNone/>
            </a:pPr>
            <a:endParaRPr lang="en-US" altLang="en-US" sz="2400" b="1"/>
          </a:p>
          <a:p>
            <a:pPr>
              <a:buFontTx/>
              <a:buNone/>
            </a:pPr>
            <a:endParaRPr lang="en-US" altLang="en-US" sz="2400" b="1"/>
          </a:p>
          <a:p>
            <a:pPr>
              <a:buFontTx/>
              <a:buNone/>
            </a:pPr>
            <a:endParaRPr lang="en-US" altLang="en-US" b="1"/>
          </a:p>
        </p:txBody>
      </p:sp>
      <p:sp>
        <p:nvSpPr>
          <p:cNvPr id="34821" name="Text Box 5"/>
          <p:cNvSpPr txBox="1">
            <a:spLocks noChangeArrowheads="1"/>
          </p:cNvSpPr>
          <p:nvPr/>
        </p:nvSpPr>
        <p:spPr bwMode="auto">
          <a:xfrm>
            <a:off x="4427538" y="1074738"/>
            <a:ext cx="4005262" cy="1314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DELPHI and SLD: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/>
              <a:t>A RICH with two radiators and a common photodetector plane</a:t>
            </a:r>
          </a:p>
          <a:p>
            <a:pPr eaLnBrk="0" hangingPunct="0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n-US" altLang="en-US"/>
              <a:t> covers a large momentum range. </a:t>
            </a:r>
          </a:p>
          <a:p>
            <a:pPr eaLnBrk="0" hangingPunct="0">
              <a:spcBef>
                <a:spcPct val="0"/>
              </a:spcBef>
              <a:buFont typeface="Wingdings" panose="05000000000000000000" pitchFamily="2" charset="2"/>
              <a:buChar char="à"/>
            </a:pPr>
            <a:r>
              <a:rPr lang="en-US" altLang="en-US">
                <a:latin typeface="Symbol" panose="05050102010706020507" pitchFamily="18" charset="2"/>
              </a:rPr>
              <a:t> p</a:t>
            </a:r>
            <a:r>
              <a:rPr lang="en-US" altLang="en-US"/>
              <a:t>/K/p separation  0.7 - 45 GeV/c:</a:t>
            </a:r>
          </a:p>
        </p:txBody>
      </p:sp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3132138" y="3865563"/>
          <a:ext cx="3009900" cy="273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2" imgW="2434945" imgH="2209617" progId="EditorImage">
                  <p:embed/>
                </p:oleObj>
              </mc:Choice>
              <mc:Fallback>
                <p:oleObj name="Ulead Image Editor Image" r:id="rId2" imgW="2434945" imgH="2209617" progId="EditorImage">
                  <p:embed/>
                  <p:pic>
                    <p:nvPicPr>
                      <p:cNvPr id="34822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3865563"/>
                        <a:ext cx="3009900" cy="27320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5970588" y="3832225"/>
          <a:ext cx="2971800" cy="2765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4" imgW="2392482" imgH="2228092" progId="EditorImage">
                  <p:embed/>
                </p:oleObj>
              </mc:Choice>
              <mc:Fallback>
                <p:oleObj name="Ulead Image Editor Image" r:id="rId4" imgW="2392482" imgH="2228092" progId="EditorImage">
                  <p:embed/>
                  <p:pic>
                    <p:nvPicPr>
                      <p:cNvPr id="34823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70588" y="3832225"/>
                        <a:ext cx="2971800" cy="2765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4" name="Text Box 8"/>
          <p:cNvSpPr txBox="1">
            <a:spLocks noChangeArrowheads="1"/>
          </p:cNvSpPr>
          <p:nvPr/>
        </p:nvSpPr>
        <p:spPr bwMode="auto">
          <a:xfrm>
            <a:off x="539750" y="4675188"/>
            <a:ext cx="2519363" cy="155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/>
              <a:t>Two particles from a hadronic jet (Z-decay) in the DELPHI gas and liquid radiator.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/>
              <a:t>Circles show hypotheses for </a:t>
            </a:r>
            <a:r>
              <a:rPr lang="en-US" altLang="en-US">
                <a:latin typeface="Symbol" panose="05050102010706020507" pitchFamily="18" charset="2"/>
              </a:rPr>
              <a:t>p</a:t>
            </a:r>
            <a:r>
              <a:rPr lang="en-US" altLang="en-US"/>
              <a:t> and K</a:t>
            </a:r>
          </a:p>
        </p:txBody>
      </p:sp>
      <p:sp>
        <p:nvSpPr>
          <p:cNvPr id="34825" name="Text Box 9"/>
          <p:cNvSpPr txBox="1">
            <a:spLocks noChangeArrowheads="1"/>
          </p:cNvSpPr>
          <p:nvPr/>
        </p:nvSpPr>
        <p:spPr bwMode="auto">
          <a:xfrm>
            <a:off x="4572000" y="2492375"/>
            <a:ext cx="23749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</a:rPr>
              <a:t>(W. Adam et al. NIM A 371 (1996) 240)</a:t>
            </a: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/>
        </p:nvGraphicFramePr>
        <p:xfrm>
          <a:off x="515938" y="981075"/>
          <a:ext cx="2693987" cy="3219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3791005" imgH="3219670" progId="Paint.Picture">
                  <p:embed/>
                </p:oleObj>
              </mc:Choice>
              <mc:Fallback>
                <p:oleObj name="Bitmap Image" r:id="rId6" imgW="3791005" imgH="3219670" progId="Paint.Picture">
                  <p:embed/>
                  <p:pic>
                    <p:nvPicPr>
                      <p:cNvPr id="3482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8946"/>
                      <a:stretch>
                        <a:fillRect/>
                      </a:stretch>
                    </p:blipFill>
                    <p:spPr bwMode="auto">
                      <a:xfrm>
                        <a:off x="515938" y="981075"/>
                        <a:ext cx="2693987" cy="3219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9" name="Text Box 13"/>
          <p:cNvSpPr txBox="1">
            <a:spLocks noChangeArrowheads="1"/>
          </p:cNvSpPr>
          <p:nvPr/>
        </p:nvSpPr>
        <p:spPr bwMode="auto">
          <a:xfrm>
            <a:off x="1685925" y="3724275"/>
            <a:ext cx="1589088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C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6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F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14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 (1 cm, liquid)</a:t>
            </a:r>
          </a:p>
        </p:txBody>
      </p:sp>
      <p:sp>
        <p:nvSpPr>
          <p:cNvPr id="34830" name="Text Box 14"/>
          <p:cNvSpPr txBox="1">
            <a:spLocks noChangeArrowheads="1"/>
          </p:cNvSpPr>
          <p:nvPr/>
        </p:nvSpPr>
        <p:spPr bwMode="auto">
          <a:xfrm>
            <a:off x="117475" y="1700213"/>
            <a:ext cx="15017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C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5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F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12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 (40 cm, gas)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C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4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F</a:t>
            </a:r>
            <a:r>
              <a:rPr lang="en-US" altLang="en-US" sz="1400" baseline="-25000">
                <a:solidFill>
                  <a:schemeClr val="tx1"/>
                </a:solidFill>
                <a:latin typeface="Times New Roman" panose="02020603050405020304" pitchFamily="18" charset="0"/>
              </a:rPr>
              <a:t>10</a:t>
            </a: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 (50 cm, gas)</a:t>
            </a:r>
          </a:p>
        </p:txBody>
      </p:sp>
      <p:sp>
        <p:nvSpPr>
          <p:cNvPr id="34831" name="Text Box 15"/>
          <p:cNvSpPr txBox="1">
            <a:spLocks noChangeArrowheads="1"/>
          </p:cNvSpPr>
          <p:nvPr/>
        </p:nvSpPr>
        <p:spPr bwMode="auto">
          <a:xfrm>
            <a:off x="2600325" y="1438275"/>
            <a:ext cx="13239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>
                <a:solidFill>
                  <a:schemeClr val="tx1"/>
                </a:solidFill>
                <a:latin typeface="Times New Roman" panose="02020603050405020304" pitchFamily="18" charset="0"/>
              </a:rPr>
              <a:t>spherical mirror</a:t>
            </a:r>
          </a:p>
        </p:txBody>
      </p:sp>
      <p:sp>
        <p:nvSpPr>
          <p:cNvPr id="34832" name="Text Box 16"/>
          <p:cNvSpPr txBox="1">
            <a:spLocks noChangeArrowheads="1"/>
          </p:cNvSpPr>
          <p:nvPr/>
        </p:nvSpPr>
        <p:spPr bwMode="auto">
          <a:xfrm>
            <a:off x="3563938" y="2997200"/>
            <a:ext cx="188384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TPC-like Photodetector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TMAE-based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 sz="1400" dirty="0">
                <a:solidFill>
                  <a:schemeClr val="tx1"/>
                </a:solidFill>
                <a:latin typeface="Times New Roman" panose="02020603050405020304" pitchFamily="18" charset="0"/>
              </a:rPr>
              <a:t>‘slow’</a:t>
            </a:r>
          </a:p>
        </p:txBody>
      </p:sp>
      <p:sp>
        <p:nvSpPr>
          <p:cNvPr id="34833" name="Line 17"/>
          <p:cNvSpPr>
            <a:spLocks noChangeShapeType="1"/>
          </p:cNvSpPr>
          <p:nvPr/>
        </p:nvSpPr>
        <p:spPr bwMode="auto">
          <a:xfrm flipH="1">
            <a:off x="2676525" y="1666875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4" name="Line 18"/>
          <p:cNvSpPr>
            <a:spLocks noChangeShapeType="1"/>
          </p:cNvSpPr>
          <p:nvPr/>
        </p:nvSpPr>
        <p:spPr bwMode="auto">
          <a:xfrm flipH="1" flipV="1">
            <a:off x="2981325" y="2809875"/>
            <a:ext cx="5334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5" name="Line 19"/>
          <p:cNvSpPr>
            <a:spLocks noChangeShapeType="1"/>
          </p:cNvSpPr>
          <p:nvPr/>
        </p:nvSpPr>
        <p:spPr bwMode="auto">
          <a:xfrm flipH="1" flipV="1">
            <a:off x="1990725" y="3419475"/>
            <a:ext cx="5334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6" name="Line 20"/>
          <p:cNvSpPr>
            <a:spLocks noChangeShapeType="1"/>
          </p:cNvSpPr>
          <p:nvPr/>
        </p:nvSpPr>
        <p:spPr bwMode="auto">
          <a:xfrm>
            <a:off x="1381125" y="2200275"/>
            <a:ext cx="381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38" name="Rectangle 22"/>
          <p:cNvSpPr>
            <a:spLocks noChangeArrowheads="1"/>
          </p:cNvSpPr>
          <p:nvPr/>
        </p:nvSpPr>
        <p:spPr bwMode="auto">
          <a:xfrm>
            <a:off x="971550" y="188913"/>
            <a:ext cx="5915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2400">
                <a:solidFill>
                  <a:schemeClr val="accent2"/>
                </a:solidFill>
              </a:rPr>
              <a:t>Ring Imaging Cherenkov detectors (RICH)</a:t>
            </a:r>
          </a:p>
        </p:txBody>
      </p:sp>
      <p:sp>
        <p:nvSpPr>
          <p:cNvPr id="3" name="Frame 2"/>
          <p:cNvSpPr/>
          <p:nvPr/>
        </p:nvSpPr>
        <p:spPr bwMode="auto">
          <a:xfrm>
            <a:off x="7092280" y="2561476"/>
            <a:ext cx="1603851" cy="515714"/>
          </a:xfrm>
          <a:prstGeom prst="frame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225068" y="2658646"/>
            <a:ext cx="13708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Generation 1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AB8C5-3AEE-4A58-A39B-EC831BCAB2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29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92607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6093"/>
    </mc:Choice>
    <mc:Fallback xmlns="">
      <p:transition spd="slow" advTm="106093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66055" y="933821"/>
            <a:ext cx="24929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>
                <a:srgbClr val="C00000"/>
              </a:buClr>
            </a:pPr>
            <a:r>
              <a:rPr lang="en-US" sz="1800" b="1" dirty="0">
                <a:solidFill>
                  <a:srgbClr val="333399"/>
                </a:solidFill>
                <a:latin typeface="Arial" charset="0"/>
                <a:ea typeface="Calibri" pitchFamily="34" charset="0"/>
                <a:cs typeface="Times New Roman" pitchFamily="18" charset="0"/>
                <a:sym typeface="Wingdings" pitchFamily="2" charset="2"/>
              </a:rPr>
              <a:t>Cherenkov Radiation</a:t>
            </a:r>
          </a:p>
        </p:txBody>
      </p:sp>
      <p:pic>
        <p:nvPicPr>
          <p:cNvPr id="22" name="Picture 2" descr="http://upload.wikimedia.org/wikipedia/commons/c/c0/Fjord.surface.wave.boat.jpeg"/>
          <p:cNvPicPr>
            <a:picLocks noChangeAspect="1" noChangeArrowheads="1"/>
          </p:cNvPicPr>
          <p:nvPr/>
        </p:nvPicPr>
        <p:blipFill>
          <a:blip r:embed="rId4" cstate="screen">
            <a:lum bright="2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971600" y="2510498"/>
            <a:ext cx="6885384" cy="387083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1143000" y="3752636"/>
            <a:ext cx="6669360" cy="1728192"/>
            <a:chOff x="1143000" y="3752636"/>
            <a:chExt cx="6669360" cy="1728192"/>
          </a:xfrm>
        </p:grpSpPr>
        <p:cxnSp>
          <p:nvCxnSpPr>
            <p:cNvPr id="34" name="Straight Arrow Connector 33"/>
            <p:cNvCxnSpPr/>
            <p:nvPr/>
          </p:nvCxnSpPr>
          <p:spPr>
            <a:xfrm rot="5400000" flipH="1" flipV="1">
              <a:off x="3788912" y="3958383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1143000" y="4363429"/>
              <a:ext cx="6669360" cy="378042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1143000" y="4022666"/>
              <a:ext cx="5967282" cy="378042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 flipV="1">
              <a:off x="1143000" y="4400708"/>
              <a:ext cx="5967282" cy="1080120"/>
            </a:xfrm>
            <a:prstGeom prst="line">
              <a:avLst/>
            </a:prstGeom>
            <a:ln w="28575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5400000" flipH="1" flipV="1">
              <a:off x="5732533" y="4066395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5400000" flipH="1" flipV="1">
              <a:off x="5517105" y="4066395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5301081" y="404966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5085057" y="404966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5400000" flipH="1" flipV="1">
              <a:off x="4868437" y="401238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rot="5400000" flipH="1" flipV="1">
              <a:off x="4653009" y="401238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rot="5400000" flipH="1" flipV="1">
              <a:off x="4436985" y="3995663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rot="5400000" flipH="1" flipV="1">
              <a:off x="4220961" y="3995663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rot="5400000" flipH="1" flipV="1">
              <a:off x="4004341" y="3958383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rot="5400000" flipH="1" flipV="1">
              <a:off x="3572888" y="3941657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3356864" y="3941657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4602634">
              <a:off x="5769070" y="4803348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4602634">
              <a:off x="5559410" y="485286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4602634">
              <a:off x="5345326" y="4886248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/>
            <p:cNvCxnSpPr/>
            <p:nvPr/>
          </p:nvCxnSpPr>
          <p:spPr>
            <a:xfrm rot="4602634">
              <a:off x="5135087" y="4935905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rot="4602634">
              <a:off x="4915699" y="494941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 rot="4602634">
              <a:off x="4706039" y="499893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rot="4602634">
              <a:off x="4491955" y="5032318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4602634">
              <a:off x="4281716" y="5081976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rot="4602634">
              <a:off x="4062327" y="509548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rot="4602634">
              <a:off x="3852667" y="5145010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 rot="4602634">
              <a:off x="3638583" y="5178389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/>
            <p:nvPr/>
          </p:nvCxnSpPr>
          <p:spPr>
            <a:xfrm rot="4602634">
              <a:off x="3428344" y="5228046"/>
              <a:ext cx="432644" cy="54602"/>
            </a:xfrm>
            <a:prstGeom prst="straightConnector1">
              <a:avLst/>
            </a:prstGeom>
            <a:ln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/>
          <p:cNvSpPr txBox="1"/>
          <p:nvPr/>
        </p:nvSpPr>
        <p:spPr>
          <a:xfrm>
            <a:off x="1143000" y="1464401"/>
            <a:ext cx="7677472" cy="10402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400" dirty="0">
                <a:solidFill>
                  <a:srgbClr val="333399"/>
                </a:solidFill>
                <a:latin typeface="Arial" charset="0"/>
              </a:rPr>
              <a:t>A charged particle, moving through a medium at a speed which is larger than the speed of light in the medium, produces Cherenkov light.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sz="1400" dirty="0">
              <a:solidFill>
                <a:srgbClr val="333399"/>
              </a:solidFill>
              <a:latin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sz="1400" dirty="0">
                <a:solidFill>
                  <a:srgbClr val="333399"/>
                </a:solidFill>
                <a:latin typeface="Arial" charset="0"/>
              </a:rPr>
              <a:t>Classical analogue: </a:t>
            </a:r>
            <a:r>
              <a:rPr lang="en-US" sz="1400" u="sng" dirty="0">
                <a:solidFill>
                  <a:srgbClr val="333399"/>
                </a:solidFill>
                <a:latin typeface="Arial" charset="0"/>
              </a:rPr>
              <a:t>fast</a:t>
            </a:r>
            <a:r>
              <a:rPr lang="en-US" sz="1400" dirty="0">
                <a:solidFill>
                  <a:srgbClr val="333399"/>
                </a:solidFill>
                <a:latin typeface="Arial" charset="0"/>
              </a:rPr>
              <a:t> boat on water</a:t>
            </a:r>
            <a:endParaRPr lang="en-GB" sz="1400" dirty="0">
              <a:solidFill>
                <a:srgbClr val="333399"/>
              </a:solidFill>
              <a:latin typeface="Arial" charset="0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982517" y="4165708"/>
            <a:ext cx="896925" cy="733823"/>
            <a:chOff x="2981474" y="5575497"/>
            <a:chExt cx="896925" cy="733823"/>
          </a:xfrm>
        </p:grpSpPr>
        <p:sp>
          <p:nvSpPr>
            <p:cNvPr id="52" name="Arc 51"/>
            <p:cNvSpPr/>
            <p:nvPr/>
          </p:nvSpPr>
          <p:spPr>
            <a:xfrm>
              <a:off x="2981474" y="5666671"/>
              <a:ext cx="788913" cy="642649"/>
            </a:xfrm>
            <a:prstGeom prst="arc">
              <a:avLst>
                <a:gd name="adj1" fmla="val 17979290"/>
                <a:gd name="adj2" fmla="val 2155078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>
                <a:solidFill>
                  <a:srgbClr val="000000"/>
                </a:solidFill>
                <a:latin typeface="Arial"/>
              </a:endParaRP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318143" y="5575497"/>
              <a:ext cx="560256" cy="465718"/>
              <a:chOff x="3318143" y="5575497"/>
              <a:chExt cx="560256" cy="465718"/>
            </a:xfrm>
          </p:grpSpPr>
          <p:cxnSp>
            <p:nvCxnSpPr>
              <p:cNvPr id="51" name="Straight Connector 50"/>
              <p:cNvCxnSpPr/>
              <p:nvPr/>
            </p:nvCxnSpPr>
            <p:spPr>
              <a:xfrm flipH="1">
                <a:off x="3486934" y="5575497"/>
                <a:ext cx="57905" cy="429576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3" name="TextBox 52"/>
              <p:cNvSpPr txBox="1"/>
              <p:nvPr/>
            </p:nvSpPr>
            <p:spPr>
              <a:xfrm>
                <a:off x="3318143" y="5702661"/>
                <a:ext cx="560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20000"/>
                  </a:spcBef>
                  <a:spcAft>
                    <a:spcPct val="0"/>
                  </a:spcAft>
                </a:pPr>
                <a:r>
                  <a:rPr lang="en-US" dirty="0">
                    <a:solidFill>
                      <a:srgbClr val="333399"/>
                    </a:solidFill>
                    <a:latin typeface="Symbol" pitchFamily="18" charset="2"/>
                  </a:rPr>
                  <a:t>q</a:t>
                </a:r>
                <a:endParaRPr lang="en-GB" baseline="-25000" dirty="0">
                  <a:solidFill>
                    <a:srgbClr val="333399"/>
                  </a:solidFill>
                  <a:latin typeface="Arial" charset="0"/>
                </a:endParaRPr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220663" y="5680986"/>
                <a:ext cx="1240018" cy="46378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𝑐𝑜𝑠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𝜃</m:t>
                      </m:r>
                      <m:r>
                        <a:rPr lang="en-GB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𝑤𝑎𝑣𝑒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𝑏𝑜𝑎𝑡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20663" y="5680986"/>
                <a:ext cx="1240018" cy="463781"/>
              </a:xfrm>
              <a:prstGeom prst="rect">
                <a:avLst/>
              </a:prstGeom>
              <a:blipFill>
                <a:blip r:embed="rId5"/>
                <a:stretch>
                  <a:fillRect l="-980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11256C-5CA6-4A0D-9683-977E8F9301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3</a:t>
            </a:fld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1534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454"/>
    </mc:Choice>
    <mc:Fallback xmlns="">
      <p:transition spd="slow" advTm="7445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W95\Profiles\joram\Desktop\delphi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" y="366713"/>
            <a:ext cx="8686800" cy="6142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6781800" y="2819400"/>
            <a:ext cx="7620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2438400" y="1219200"/>
            <a:ext cx="914400" cy="30480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BCE4C6-AEAA-496D-97C6-7A6281C7CE9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30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926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403"/>
    </mc:Choice>
    <mc:Fallback xmlns="">
      <p:transition spd="slow" advTm="27403"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381000" y="1371600"/>
          <a:ext cx="6934200" cy="4848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3182760" imgH="2225520" progId="Designer.Drawing.7">
                  <p:embed/>
                </p:oleObj>
              </mc:Choice>
              <mc:Fallback>
                <p:oleObj name="Designer Drawing" r:id="rId2" imgW="3182760" imgH="2225520" progId="Designer.Drawing.7">
                  <p:embed/>
                  <p:pic>
                    <p:nvPicPr>
                      <p:cNvPr id="819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371600"/>
                        <a:ext cx="6934200" cy="48482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1115616" y="786825"/>
            <a:ext cx="5867400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dirty="0">
                <a:solidFill>
                  <a:srgbClr val="336699"/>
                </a:solidFill>
              </a:rPr>
              <a:t>The RICH detectors are sandwiched between tracking detectors which provide precise particle track extrapolation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71BD89-6EA7-4B7B-B082-39E74A57F47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31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76983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931"/>
    </mc:Choice>
    <mc:Fallback xmlns="">
      <p:transition spd="slow" advTm="51931"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2"/>
          <p:cNvSpPr txBox="1">
            <a:spLocks noChangeArrowheads="1"/>
          </p:cNvSpPr>
          <p:nvPr/>
        </p:nvSpPr>
        <p:spPr bwMode="auto">
          <a:xfrm>
            <a:off x="251520" y="836712"/>
            <a:ext cx="8147248" cy="110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marL="457200" indent="-457200" defTabSz="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628650" indent="228600" defTabSz="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971550" defTabSz="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defTabSz="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defTabSz="6858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defTabSz="685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lnSpc>
                <a:spcPct val="130000"/>
              </a:lnSpc>
              <a:buClr>
                <a:srgbClr val="FF0066"/>
              </a:buClr>
              <a:buFont typeface="Wingdings" panose="05000000000000000000" pitchFamily="2" charset="2"/>
              <a:buChar char="u"/>
            </a:pP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The DELPHI </a:t>
            </a:r>
            <a:r>
              <a:rPr lang="en-US" altLang="en-US" sz="1600" dirty="0" err="1">
                <a:solidFill>
                  <a:schemeClr val="accent2"/>
                </a:solidFill>
                <a:latin typeface="+mj-lt"/>
              </a:rPr>
              <a:t>RICHes</a:t>
            </a: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 were complex and delicate, and required 24/24h care, 365 days a year. It took years to make them work and perform.</a:t>
            </a:r>
          </a:p>
          <a:p>
            <a:pPr>
              <a:lnSpc>
                <a:spcPct val="130000"/>
              </a:lnSpc>
              <a:buClr>
                <a:srgbClr val="FF0066"/>
              </a:buClr>
              <a:buFont typeface="Wingdings" panose="05000000000000000000" pitchFamily="2" charset="2"/>
              <a:buChar char="u"/>
            </a:pPr>
            <a:r>
              <a:rPr lang="en-US" altLang="en-US" sz="1600" dirty="0">
                <a:solidFill>
                  <a:schemeClr val="accent2"/>
                </a:solidFill>
                <a:latin typeface="+mj-lt"/>
              </a:rPr>
              <a:t>Working in the VUV posed strict requirements on purity of all liquids and gases.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6016" y="2204864"/>
            <a:ext cx="3964854" cy="3756933"/>
          </a:xfrm>
          <a:prstGeom prst="rect">
            <a:avLst/>
          </a:prstGeom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51520" y="1988840"/>
            <a:ext cx="4144712" cy="27181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defTabSz="685800">
              <a:lnSpc>
                <a:spcPct val="130000"/>
              </a:lnSpc>
              <a:buClr>
                <a:srgbClr val="FF0066"/>
              </a:buClr>
              <a:buFont typeface="Wingdings" panose="05000000000000000000" pitchFamily="2" charset="2"/>
              <a:buChar char="u"/>
            </a:pPr>
            <a:r>
              <a:rPr lang="en-US" altLang="en-US" dirty="0">
                <a:latin typeface="+mj-lt"/>
              </a:rPr>
              <a:t>The windows were made of quartz. The whole detector was kept at 1030 mbar, 40°C the whole year.</a:t>
            </a:r>
          </a:p>
          <a:p>
            <a:pPr marL="457200" indent="-457200" defTabSz="685800">
              <a:lnSpc>
                <a:spcPct val="130000"/>
              </a:lnSpc>
              <a:buClr>
                <a:srgbClr val="FF0066"/>
              </a:buClr>
              <a:buFont typeface="Wingdings" panose="05000000000000000000" pitchFamily="2" charset="2"/>
              <a:buChar char="u"/>
            </a:pPr>
            <a:r>
              <a:rPr lang="en-US" altLang="en-US" dirty="0">
                <a:latin typeface="+mj-lt"/>
              </a:rPr>
              <a:t>Materials were attacked by </a:t>
            </a:r>
            <a:r>
              <a:rPr lang="en-US" altLang="en-US" dirty="0" err="1">
                <a:latin typeface="+mj-lt"/>
              </a:rPr>
              <a:t>C</a:t>
            </a:r>
            <a:r>
              <a:rPr lang="en-US" altLang="en-US" baseline="-25000" dirty="0" err="1">
                <a:latin typeface="+mj-lt"/>
              </a:rPr>
              <a:t>x</a:t>
            </a:r>
            <a:r>
              <a:rPr lang="en-US" altLang="en-US" dirty="0" err="1">
                <a:latin typeface="+mj-lt"/>
              </a:rPr>
              <a:t>F</a:t>
            </a:r>
            <a:r>
              <a:rPr lang="en-US" altLang="en-US" baseline="-25000" dirty="0" err="1">
                <a:latin typeface="+mj-lt"/>
              </a:rPr>
              <a:t>y</a:t>
            </a:r>
            <a:r>
              <a:rPr lang="en-US" altLang="en-US" dirty="0">
                <a:latin typeface="+mj-lt"/>
              </a:rPr>
              <a:t> fluids. Leaks between radiator systems, shorts in the TPC drift field and many more things had to be taken care of.  </a:t>
            </a:r>
          </a:p>
          <a:p>
            <a:pPr defTabSz="685800">
              <a:lnSpc>
                <a:spcPct val="130000"/>
              </a:lnSpc>
              <a:buClr>
                <a:srgbClr val="FF0066"/>
              </a:buClr>
            </a:pPr>
            <a:endParaRPr lang="en-US" altLang="en-US" dirty="0"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5085184"/>
            <a:ext cx="2207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But it finally worked!</a:t>
            </a:r>
            <a:endParaRPr lang="en-GB" b="1" dirty="0"/>
          </a:p>
        </p:txBody>
      </p:sp>
      <p:sp>
        <p:nvSpPr>
          <p:cNvPr id="5" name="TextBox 4"/>
          <p:cNvSpPr txBox="1"/>
          <p:nvPr/>
        </p:nvSpPr>
        <p:spPr>
          <a:xfrm>
            <a:off x="5148064" y="2852936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580112" y="3090446"/>
            <a:ext cx="33374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K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186167" y="3306734"/>
            <a:ext cx="37647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59474" y="4828830"/>
            <a:ext cx="298480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p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35666" y="4727786"/>
            <a:ext cx="33374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Symbol" panose="05050102010706020507" pitchFamily="18" charset="2"/>
              </a:rPr>
              <a:t>K</a:t>
            </a:r>
            <a:endParaRPr lang="en-GB" b="1" dirty="0">
              <a:solidFill>
                <a:srgbClr val="FF0000"/>
              </a:solidFill>
              <a:latin typeface="Symbol" panose="05050102010706020507" pitchFamily="18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69759" y="5008128"/>
            <a:ext cx="37647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en-GB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A5C7F7-A49E-41E0-AB55-A624B67DF8E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32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64822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214"/>
    </mc:Choice>
    <mc:Fallback xmlns="">
      <p:transition spd="slow" advTm="165214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8" name="Picture 2" descr="https://ars.els-cdn.com/content/image/1-s2.0-S016890020501524X-gr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2349825"/>
            <a:ext cx="5040560" cy="40921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6964" y="6248088"/>
            <a:ext cx="1728192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00" b="0" i="0" u="none" strike="noStrike" dirty="0">
                <a:solidFill>
                  <a:schemeClr val="tx1"/>
                </a:solidFill>
                <a:effectLst/>
                <a:latin typeface="NexusSans"/>
              </a:rPr>
              <a:t>M. Artuso et al.</a:t>
            </a:r>
            <a:endParaRPr lang="en-GB" sz="600" b="0" i="0" u="none" strike="noStrike" dirty="0">
              <a:solidFill>
                <a:schemeClr val="tx1"/>
              </a:solidFill>
              <a:effectLst/>
              <a:latin typeface="NexusSans"/>
              <a:hlinkClick r:id="rId3" tooltip="Persistent link using digital object identifier"/>
            </a:endParaRPr>
          </a:p>
          <a:p>
            <a:r>
              <a:rPr lang="en-GB" sz="600" b="0" i="0" u="none" strike="noStrike" dirty="0">
                <a:solidFill>
                  <a:schemeClr val="tx1"/>
                </a:solidFill>
                <a:effectLst/>
                <a:latin typeface="NexusSans"/>
                <a:hlinkClick r:id="rId3" tooltip="Persistent link using digital object identifier"/>
              </a:rPr>
              <a:t>https://doi.org/10.1016/j.nima.2005.07.056</a:t>
            </a:r>
            <a:br>
              <a:rPr lang="en-GB" sz="600" dirty="0">
                <a:solidFill>
                  <a:schemeClr val="tx1"/>
                </a:solidFill>
              </a:rPr>
            </a:br>
            <a:endParaRPr lang="en-GB" sz="600" dirty="0">
              <a:solidFill>
                <a:schemeClr val="tx1"/>
              </a:solidFill>
            </a:endParaRPr>
          </a:p>
        </p:txBody>
      </p:sp>
      <p:pic>
        <p:nvPicPr>
          <p:cNvPr id="70660" name="Picture 4" descr="https://alice-hmpid.web.cern.ch/detector/layout-col.gif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16" r="10449" b="9246"/>
          <a:stretch/>
        </p:blipFill>
        <p:spPr bwMode="auto">
          <a:xfrm>
            <a:off x="5148063" y="3583488"/>
            <a:ext cx="3528393" cy="2653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ppt\sola\efjod\ieee98_qe_all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51022" y="852485"/>
            <a:ext cx="3464750" cy="24354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2011271"/>
            <a:ext cx="30812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CLEO RICH @ CESR, Cornell 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780521" y="3378813"/>
            <a:ext cx="24074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ALICE RICH @ LHC 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021088" y="895046"/>
            <a:ext cx="8595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QE (%)</a:t>
            </a:r>
            <a:endParaRPr lang="en-GB" dirty="0"/>
          </a:p>
        </p:txBody>
      </p:sp>
      <p:sp>
        <p:nvSpPr>
          <p:cNvPr id="10" name="Frame 9"/>
          <p:cNvSpPr/>
          <p:nvPr/>
        </p:nvSpPr>
        <p:spPr bwMode="auto">
          <a:xfrm>
            <a:off x="356964" y="1092236"/>
            <a:ext cx="1603851" cy="515714"/>
          </a:xfrm>
          <a:prstGeom prst="frame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6964" y="1143144"/>
            <a:ext cx="15424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Generation 1.5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840457" y="260648"/>
            <a:ext cx="29722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Fast RICH detectors</a:t>
            </a:r>
            <a:endParaRPr lang="en-GB" sz="2400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0ACCA09-7C03-44B4-9E8B-437F5DF4F3E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33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5642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9865"/>
    </mc:Choice>
    <mc:Fallback xmlns="">
      <p:transition spd="slow" advTm="139865"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3231" y="185737"/>
            <a:ext cx="5103813" cy="533400"/>
          </a:xfrm>
        </p:spPr>
        <p:txBody>
          <a:bodyPr/>
          <a:lstStyle/>
          <a:p>
            <a:pPr eaLnBrk="1" hangingPunct="1"/>
            <a:r>
              <a:rPr lang="sl-SI" altLang="en-US" sz="3200" dirty="0"/>
              <a:t>ALICE RICH = HMPID</a:t>
            </a:r>
            <a:endParaRPr lang="en-US" altLang="en-US" sz="3200" dirty="0"/>
          </a:p>
        </p:txBody>
      </p:sp>
      <p:pic>
        <p:nvPicPr>
          <p:cNvPr id="80899" name="Picture 10" descr="fpp-1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38" y="942975"/>
            <a:ext cx="377825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0" name="Text Box 11"/>
          <p:cNvSpPr txBox="1">
            <a:spLocks noChangeArrowheads="1"/>
          </p:cNvSpPr>
          <p:nvPr/>
        </p:nvSpPr>
        <p:spPr bwMode="auto">
          <a:xfrm>
            <a:off x="3869178" y="921158"/>
            <a:ext cx="1405644" cy="1169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400" dirty="0">
                <a:solidFill>
                  <a:schemeClr val="accent6"/>
                </a:solidFill>
                <a:latin typeface="Ariel"/>
              </a:rPr>
              <a:t>The largest scale (11 m</a:t>
            </a:r>
            <a:r>
              <a:rPr lang="en-US" altLang="en-US" sz="1400" baseline="30000" dirty="0">
                <a:solidFill>
                  <a:schemeClr val="accent6"/>
                </a:solidFill>
                <a:latin typeface="Ariel"/>
              </a:rPr>
              <a:t>2</a:t>
            </a:r>
            <a:r>
              <a:rPr lang="en-US" altLang="en-US" sz="1400" dirty="0">
                <a:solidFill>
                  <a:schemeClr val="accent6"/>
                </a:solidFill>
                <a:latin typeface="Ariel"/>
              </a:rPr>
              <a:t>) application of </a:t>
            </a:r>
            <a:r>
              <a:rPr lang="en-US" altLang="en-US" sz="1400" dirty="0" err="1">
                <a:solidFill>
                  <a:schemeClr val="accent6"/>
                </a:solidFill>
                <a:latin typeface="Ariel"/>
              </a:rPr>
              <a:t>CsI</a:t>
            </a:r>
            <a:r>
              <a:rPr lang="en-US" altLang="en-US" sz="1400" dirty="0">
                <a:solidFill>
                  <a:schemeClr val="accent6"/>
                </a:solidFill>
                <a:latin typeface="Ariel"/>
              </a:rPr>
              <a:t> photo-cathodes in HEP!</a:t>
            </a:r>
          </a:p>
        </p:txBody>
      </p:sp>
      <p:pic>
        <p:nvPicPr>
          <p:cNvPr id="80901" name="Picture 12" descr="hmpid300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57563"/>
            <a:ext cx="4859338" cy="346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2" name="Text Box 13"/>
          <p:cNvSpPr txBox="1">
            <a:spLocks noChangeArrowheads="1"/>
          </p:cNvSpPr>
          <p:nvPr/>
        </p:nvSpPr>
        <p:spPr bwMode="auto">
          <a:xfrm>
            <a:off x="5826125" y="6300788"/>
            <a:ext cx="3138488" cy="584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600" dirty="0" err="1">
                <a:solidFill>
                  <a:schemeClr val="tx1"/>
                </a:solidFill>
                <a:cs typeface="Tahoma" panose="020B0604030504040204" pitchFamily="34" charset="0"/>
              </a:rPr>
              <a:t>CsI</a:t>
            </a:r>
            <a:r>
              <a:rPr lang="en-US" altLang="en-US" sz="1600" dirty="0">
                <a:solidFill>
                  <a:schemeClr val="tx1"/>
                </a:solidFill>
                <a:cs typeface="Tahoma" panose="020B0604030504040204" pitchFamily="34" charset="0"/>
              </a:rPr>
              <a:t> photo-cathode is segmented in </a:t>
            </a:r>
            <a:r>
              <a:rPr lang="en-US" altLang="en-US" sz="1600" dirty="0">
                <a:solidFill>
                  <a:srgbClr val="FF0000"/>
                </a:solidFill>
                <a:cs typeface="Tahoma" panose="020B0604030504040204" pitchFamily="34" charset="0"/>
              </a:rPr>
              <a:t>0.8x0.84 cm pads</a:t>
            </a:r>
          </a:p>
        </p:txBody>
      </p:sp>
      <p:grpSp>
        <p:nvGrpSpPr>
          <p:cNvPr id="80903" name="Group 23"/>
          <p:cNvGrpSpPr>
            <a:grpSpLocks/>
          </p:cNvGrpSpPr>
          <p:nvPr/>
        </p:nvGrpSpPr>
        <p:grpSpPr bwMode="auto">
          <a:xfrm>
            <a:off x="5334000" y="1371600"/>
            <a:ext cx="3733800" cy="2590800"/>
            <a:chOff x="192" y="480"/>
            <a:chExt cx="2592" cy="1728"/>
          </a:xfrm>
        </p:grpSpPr>
        <p:sp>
          <p:nvSpPr>
            <p:cNvPr id="80910" name="Rectangle 7"/>
            <p:cNvSpPr>
              <a:spLocks noChangeArrowheads="1"/>
            </p:cNvSpPr>
            <p:nvPr/>
          </p:nvSpPr>
          <p:spPr bwMode="auto">
            <a:xfrm>
              <a:off x="192" y="480"/>
              <a:ext cx="2592" cy="1728"/>
            </a:xfrm>
            <a:prstGeom prst="rect">
              <a:avLst/>
            </a:prstGeom>
            <a:solidFill>
              <a:schemeClr val="accent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1" name="Rectangle 17"/>
            <p:cNvSpPr>
              <a:spLocks noChangeArrowheads="1"/>
            </p:cNvSpPr>
            <p:nvPr/>
          </p:nvSpPr>
          <p:spPr bwMode="auto">
            <a:xfrm>
              <a:off x="192" y="480"/>
              <a:ext cx="1248" cy="57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2" name="Rectangle 18"/>
            <p:cNvSpPr>
              <a:spLocks noChangeArrowheads="1"/>
            </p:cNvSpPr>
            <p:nvPr/>
          </p:nvSpPr>
          <p:spPr bwMode="auto">
            <a:xfrm>
              <a:off x="1488" y="480"/>
              <a:ext cx="1296" cy="57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3" name="Rectangle 19"/>
            <p:cNvSpPr>
              <a:spLocks noChangeArrowheads="1"/>
            </p:cNvSpPr>
            <p:nvPr/>
          </p:nvSpPr>
          <p:spPr bwMode="auto">
            <a:xfrm>
              <a:off x="1488" y="1104"/>
              <a:ext cx="1296" cy="52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4" name="Rectangle 20"/>
            <p:cNvSpPr>
              <a:spLocks noChangeArrowheads="1"/>
            </p:cNvSpPr>
            <p:nvPr/>
          </p:nvSpPr>
          <p:spPr bwMode="auto">
            <a:xfrm>
              <a:off x="192" y="1104"/>
              <a:ext cx="1248" cy="52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5" name="Rectangle 21"/>
            <p:cNvSpPr>
              <a:spLocks noChangeArrowheads="1"/>
            </p:cNvSpPr>
            <p:nvPr/>
          </p:nvSpPr>
          <p:spPr bwMode="auto">
            <a:xfrm>
              <a:off x="1488" y="1680"/>
              <a:ext cx="1296" cy="52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80916" name="Rectangle 22"/>
            <p:cNvSpPr>
              <a:spLocks noChangeArrowheads="1"/>
            </p:cNvSpPr>
            <p:nvPr/>
          </p:nvSpPr>
          <p:spPr bwMode="auto">
            <a:xfrm>
              <a:off x="192" y="1680"/>
              <a:ext cx="1248" cy="528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sl-SI" altLang="en-US" sz="2400">
                <a:solidFill>
                  <a:schemeClr val="tx1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80904" name="Picture 2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4900" y="4191000"/>
            <a:ext cx="2633663" cy="211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0905" name="Line 11"/>
          <p:cNvSpPr>
            <a:spLocks noChangeShapeType="1"/>
          </p:cNvSpPr>
          <p:nvPr/>
        </p:nvSpPr>
        <p:spPr bwMode="auto">
          <a:xfrm flipH="1">
            <a:off x="6858000" y="4191000"/>
            <a:ext cx="1143000" cy="838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6" name="Line 26"/>
          <p:cNvSpPr>
            <a:spLocks noChangeShapeType="1"/>
          </p:cNvSpPr>
          <p:nvPr/>
        </p:nvSpPr>
        <p:spPr bwMode="auto">
          <a:xfrm>
            <a:off x="3348038" y="2133600"/>
            <a:ext cx="1971675" cy="1730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0907" name="Text Box 27"/>
          <p:cNvSpPr txBox="1">
            <a:spLocks noChangeArrowheads="1"/>
          </p:cNvSpPr>
          <p:nvPr/>
        </p:nvSpPr>
        <p:spPr bwMode="auto">
          <a:xfrm>
            <a:off x="5528469" y="1028197"/>
            <a:ext cx="3733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800" dirty="0">
                <a:solidFill>
                  <a:schemeClr val="accent6"/>
                </a:solidFill>
                <a:cs typeface="Tahoma" panose="020B0604030504040204" pitchFamily="34" charset="0"/>
              </a:rPr>
              <a:t>Six photo-cathodes per module</a:t>
            </a:r>
          </a:p>
        </p:txBody>
      </p:sp>
      <p:sp>
        <p:nvSpPr>
          <p:cNvPr id="80908" name="Oval 29"/>
          <p:cNvSpPr>
            <a:spLocks noChangeArrowheads="1"/>
          </p:cNvSpPr>
          <p:nvPr/>
        </p:nvSpPr>
        <p:spPr bwMode="auto">
          <a:xfrm>
            <a:off x="2662238" y="1771650"/>
            <a:ext cx="685800" cy="533400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24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0909" name="Oval 30"/>
          <p:cNvSpPr>
            <a:spLocks noChangeArrowheads="1"/>
          </p:cNvSpPr>
          <p:nvPr/>
        </p:nvSpPr>
        <p:spPr bwMode="auto">
          <a:xfrm>
            <a:off x="7010400" y="2971800"/>
            <a:ext cx="2209800" cy="12192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240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B1074F3-A9A2-4115-8299-8ED49573A4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34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1675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81"/>
    </mc:Choice>
    <mc:Fallback xmlns="">
      <p:transition spd="slow" advTm="30081"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138" name="Picture 2050" descr="y-LHCb-reoptimized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" y="1220788"/>
            <a:ext cx="7826375" cy="4217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139" name="Rectangle 2051"/>
          <p:cNvSpPr>
            <a:spLocks noGrp="1" noChangeArrowheads="1"/>
          </p:cNvSpPr>
          <p:nvPr>
            <p:ph type="title"/>
          </p:nvPr>
        </p:nvSpPr>
        <p:spPr>
          <a:xfrm>
            <a:off x="546358" y="149518"/>
            <a:ext cx="4248249" cy="525438"/>
          </a:xfrm>
        </p:spPr>
        <p:txBody>
          <a:bodyPr/>
          <a:lstStyle/>
          <a:p>
            <a:pPr eaLnBrk="1" hangingPunct="1"/>
            <a:r>
              <a:rPr lang="en-GB" altLang="en-US" sz="2400" dirty="0">
                <a:solidFill>
                  <a:schemeClr val="accent6"/>
                </a:solidFill>
              </a:rPr>
              <a:t>The LHCb </a:t>
            </a:r>
            <a:r>
              <a:rPr lang="sl-SI" altLang="en-US" sz="2400" dirty="0">
                <a:solidFill>
                  <a:schemeClr val="accent6"/>
                </a:solidFill>
              </a:rPr>
              <a:t>RICH counters</a:t>
            </a:r>
            <a:endParaRPr lang="en-US" altLang="en-US" sz="2400" dirty="0">
              <a:solidFill>
                <a:schemeClr val="accent6"/>
              </a:solidFill>
            </a:endParaRPr>
          </a:p>
        </p:txBody>
      </p:sp>
      <p:sp>
        <p:nvSpPr>
          <p:cNvPr id="91140" name="Line 2052"/>
          <p:cNvSpPr>
            <a:spLocks noChangeShapeType="1"/>
          </p:cNvSpPr>
          <p:nvPr/>
        </p:nvSpPr>
        <p:spPr bwMode="auto">
          <a:xfrm>
            <a:off x="6877050" y="3141663"/>
            <a:ext cx="1512888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grpSp>
        <p:nvGrpSpPr>
          <p:cNvPr id="91141" name="Group 2053"/>
          <p:cNvGrpSpPr>
            <a:grpSpLocks/>
          </p:cNvGrpSpPr>
          <p:nvPr/>
        </p:nvGrpSpPr>
        <p:grpSpPr bwMode="auto">
          <a:xfrm>
            <a:off x="6804025" y="1268413"/>
            <a:ext cx="2168525" cy="504825"/>
            <a:chOff x="4286" y="1615"/>
            <a:chExt cx="1366" cy="318"/>
          </a:xfrm>
        </p:grpSpPr>
        <p:sp>
          <p:nvSpPr>
            <p:cNvPr id="91149" name="Line 2054"/>
            <p:cNvSpPr>
              <a:spLocks noChangeShapeType="1"/>
            </p:cNvSpPr>
            <p:nvPr/>
          </p:nvSpPr>
          <p:spPr bwMode="auto">
            <a:xfrm flipV="1">
              <a:off x="4286" y="1706"/>
              <a:ext cx="726" cy="227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1150" name="Text Box 2055"/>
            <p:cNvSpPr txBox="1">
              <a:spLocks noChangeArrowheads="1"/>
            </p:cNvSpPr>
            <p:nvPr/>
          </p:nvSpPr>
          <p:spPr bwMode="auto">
            <a:xfrm>
              <a:off x="5045" y="1615"/>
              <a:ext cx="60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400" b="1">
                  <a:solidFill>
                    <a:srgbClr val="FF0000"/>
                  </a:solidFill>
                  <a:latin typeface="Arial" panose="020B0604020202020204" pitchFamily="34" charset="0"/>
                </a:rPr>
                <a:t>250 mrad</a:t>
              </a:r>
              <a:endParaRPr lang="en-US" altLang="en-US" sz="1400" b="1">
                <a:solidFill>
                  <a:srgbClr val="FF0000"/>
                </a:solidFill>
                <a:latin typeface="Arial" panose="020B0604020202020204" pitchFamily="34" charset="0"/>
              </a:endParaRPr>
            </a:p>
          </p:txBody>
        </p:sp>
      </p:grpSp>
      <p:sp>
        <p:nvSpPr>
          <p:cNvPr id="91142" name="Text Box 2056"/>
          <p:cNvSpPr txBox="1">
            <a:spLocks noChangeArrowheads="1"/>
          </p:cNvSpPr>
          <p:nvPr/>
        </p:nvSpPr>
        <p:spPr bwMode="auto">
          <a:xfrm>
            <a:off x="8027988" y="2781300"/>
            <a:ext cx="8651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10 mrad</a:t>
            </a:r>
            <a:endParaRPr lang="en-US" altLang="en-US" sz="1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1143" name="Text Box 2058"/>
          <p:cNvSpPr txBox="1">
            <a:spLocks noChangeArrowheads="1"/>
          </p:cNvSpPr>
          <p:nvPr/>
        </p:nvSpPr>
        <p:spPr bwMode="auto">
          <a:xfrm>
            <a:off x="900113" y="5445125"/>
            <a:ext cx="1482725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Vertex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reconstruction: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VELO</a:t>
            </a:r>
            <a:endParaRPr lang="en-US" altLang="en-US" sz="1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1144" name="Text Box 2059"/>
          <p:cNvSpPr txBox="1">
            <a:spLocks noChangeArrowheads="1"/>
          </p:cNvSpPr>
          <p:nvPr/>
        </p:nvSpPr>
        <p:spPr bwMode="auto">
          <a:xfrm>
            <a:off x="2771775" y="5445125"/>
            <a:ext cx="1573213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Trigger: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Muon Chambers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Calorimeters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Tracker</a:t>
            </a:r>
            <a:endParaRPr lang="en-US" altLang="en-US" sz="1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1145" name="Text Box 2060"/>
          <p:cNvSpPr txBox="1">
            <a:spLocks noChangeArrowheads="1"/>
          </p:cNvSpPr>
          <p:nvPr/>
        </p:nvSpPr>
        <p:spPr bwMode="auto">
          <a:xfrm>
            <a:off x="4427538" y="5445125"/>
            <a:ext cx="1573212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PID: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RICH</a:t>
            </a:r>
            <a:r>
              <a:rPr lang="sl-SI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e</a:t>
            </a: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Calorimeters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Muon Chambers</a:t>
            </a:r>
            <a:endParaRPr lang="en-US" altLang="en-US" sz="1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91146" name="Text Box 2061"/>
          <p:cNvSpPr txBox="1">
            <a:spLocks noChangeArrowheads="1"/>
          </p:cNvSpPr>
          <p:nvPr/>
        </p:nvSpPr>
        <p:spPr bwMode="auto">
          <a:xfrm>
            <a:off x="6084888" y="5438775"/>
            <a:ext cx="1270000" cy="94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chemeClr val="tx1"/>
                </a:solidFill>
                <a:latin typeface="Arial" panose="020B0604020202020204" pitchFamily="34" charset="0"/>
              </a:rPr>
              <a:t>Kinematics: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Magnet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Tracker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 b="1">
                <a:solidFill>
                  <a:srgbClr val="FF0000"/>
                </a:solidFill>
                <a:latin typeface="Arial" panose="020B0604020202020204" pitchFamily="34" charset="0"/>
              </a:rPr>
              <a:t>Calorimeters</a:t>
            </a:r>
            <a:endParaRPr lang="en-US" altLang="en-US" sz="1400" b="1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1641475" y="1089025"/>
            <a:ext cx="482600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sl-SI"/>
          </a:p>
        </p:txBody>
      </p:sp>
      <p:sp>
        <p:nvSpPr>
          <p:cNvPr id="15" name="Down Arrow 14"/>
          <p:cNvSpPr/>
          <p:nvPr/>
        </p:nvSpPr>
        <p:spPr>
          <a:xfrm>
            <a:off x="4140200" y="1089025"/>
            <a:ext cx="482600" cy="6477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sl-SI" dirty="0"/>
              <a:t>        </a:t>
            </a:r>
          </a:p>
        </p:txBody>
      </p:sp>
      <p:sp>
        <p:nvSpPr>
          <p:cNvPr id="16" name="Frame 15"/>
          <p:cNvSpPr/>
          <p:nvPr/>
        </p:nvSpPr>
        <p:spPr bwMode="auto">
          <a:xfrm>
            <a:off x="5364088" y="473434"/>
            <a:ext cx="1603851" cy="515714"/>
          </a:xfrm>
          <a:prstGeom prst="frame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480569" y="562014"/>
            <a:ext cx="137088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Generation 2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119CDF-BF39-4D8F-9A08-2E96800250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35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22251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559"/>
    </mc:Choice>
    <mc:Fallback xmlns="">
      <p:transition spd="slow" advTm="55559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4" name="Object 4"/>
          <p:cNvGraphicFramePr>
            <a:graphicFrameLocks noChangeAspect="1"/>
          </p:cNvGraphicFramePr>
          <p:nvPr/>
        </p:nvGraphicFramePr>
        <p:xfrm>
          <a:off x="5000625" y="738188"/>
          <a:ext cx="3387725" cy="3886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7962647" imgH="8496000" progId="Paint.Picture">
                  <p:embed/>
                </p:oleObj>
              </mc:Choice>
              <mc:Fallback>
                <p:oleObj name="Bitmap Image" r:id="rId2" imgW="7962647" imgH="8496000" progId="Paint.Picture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0625" y="738188"/>
                        <a:ext cx="3387725" cy="3886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846" name="Text Box 6"/>
          <p:cNvSpPr txBox="1">
            <a:spLocks noChangeArrowheads="1"/>
          </p:cNvSpPr>
          <p:nvPr/>
        </p:nvSpPr>
        <p:spPr bwMode="auto">
          <a:xfrm>
            <a:off x="5148263" y="4691063"/>
            <a:ext cx="2293937" cy="1901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092200" indent="-10922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2065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208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351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dirty="0">
                <a:solidFill>
                  <a:srgbClr val="FF0066"/>
                </a:solidFill>
              </a:rPr>
              <a:t>radiator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CF</a:t>
            </a:r>
            <a:r>
              <a:rPr lang="en-US" altLang="en-US" baseline="-25000" dirty="0">
                <a:solidFill>
                  <a:schemeClr val="accent2"/>
                </a:solidFill>
              </a:rPr>
              <a:t>4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en-US" dirty="0" err="1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baseline="-25000" dirty="0" err="1">
                <a:solidFill>
                  <a:srgbClr val="FF0066"/>
                </a:solidFill>
                <a:latin typeface="+mn-lt"/>
              </a:rPr>
              <a:t>C</a:t>
            </a:r>
            <a:r>
              <a:rPr lang="en-US" altLang="en-US" dirty="0">
                <a:solidFill>
                  <a:srgbClr val="FF0066"/>
                </a:solidFill>
                <a:latin typeface="Symbol" panose="05050102010706020507" pitchFamily="18" charset="2"/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1.8°</a:t>
            </a:r>
            <a:endParaRPr lang="en-US" altLang="en-US" baseline="-25000" dirty="0">
              <a:solidFill>
                <a:schemeClr val="accent2"/>
              </a:solidFill>
            </a:endParaRPr>
          </a:p>
          <a:p>
            <a:pPr eaLnBrk="0" hangingPunct="0"/>
            <a:r>
              <a:rPr lang="en-US" altLang="en-US" dirty="0">
                <a:solidFill>
                  <a:srgbClr val="FF0066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dirty="0">
                <a:solidFill>
                  <a:srgbClr val="0000FF"/>
                </a:solidFill>
                <a:latin typeface="Times New Roman" panose="02020603050405020304" pitchFamily="18" charset="0"/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1.0005</a:t>
            </a:r>
          </a:p>
          <a:p>
            <a:pPr eaLnBrk="0" hangingPunct="0"/>
            <a:r>
              <a:rPr lang="en-US" altLang="en-US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 baseline="-25000" dirty="0" err="1">
                <a:solidFill>
                  <a:srgbClr val="FF0066"/>
                </a:solidFill>
              </a:rPr>
              <a:t>thresh</a:t>
            </a:r>
            <a:r>
              <a:rPr lang="en-US" altLang="en-US" baseline="-25000" dirty="0">
                <a:solidFill>
                  <a:srgbClr val="FF0066"/>
                </a:solidFill>
              </a:rPr>
              <a:t> </a:t>
            </a:r>
            <a:r>
              <a:rPr lang="en-US" altLang="en-US" dirty="0">
                <a:solidFill>
                  <a:srgbClr val="FF0066"/>
                </a:solidFill>
              </a:rPr>
              <a:t>(</a:t>
            </a:r>
            <a:r>
              <a:rPr lang="en-US" altLang="en-US" dirty="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rgbClr val="FF0066"/>
                </a:solidFill>
              </a:rPr>
              <a:t>)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4.4 GeV/c</a:t>
            </a:r>
          </a:p>
          <a:p>
            <a:pPr eaLnBrk="0" hangingPunct="0"/>
            <a:r>
              <a:rPr lang="en-US" altLang="en-US" i="1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i="1" baseline="-25000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p.e</a:t>
            </a:r>
            <a:r>
              <a:rPr lang="en-US" altLang="en-US" i="1" baseline="-25000" dirty="0">
                <a:solidFill>
                  <a:srgbClr val="FF0066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23</a:t>
            </a:r>
          </a:p>
          <a:p>
            <a:pPr eaLnBrk="0" hangingPunct="0"/>
            <a:r>
              <a:rPr lang="en-US" altLang="en-US" i="1" dirty="0">
                <a:solidFill>
                  <a:srgbClr val="FF0066"/>
                </a:solidFill>
                <a:latin typeface="Symbol" panose="05050102010706020507" pitchFamily="18" charset="2"/>
              </a:rPr>
              <a:t>s</a:t>
            </a:r>
            <a:r>
              <a:rPr lang="en-US" altLang="en-US" i="1" baseline="-25000" dirty="0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0.6 </a:t>
            </a:r>
            <a:r>
              <a:rPr lang="en-US" altLang="en-US" dirty="0" err="1">
                <a:solidFill>
                  <a:schemeClr val="accent2"/>
                </a:solidFill>
              </a:rPr>
              <a:t>mrad</a:t>
            </a:r>
            <a:endParaRPr lang="en-US" altLang="en-US" dirty="0">
              <a:solidFill>
                <a:schemeClr val="accent2"/>
              </a:solidFill>
            </a:endParaRPr>
          </a:p>
          <a:p>
            <a:pPr eaLnBrk="0" hangingPunct="0"/>
            <a:r>
              <a:rPr lang="en-US" altLang="en-US" i="1" dirty="0">
                <a:solidFill>
                  <a:srgbClr val="FF0066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 dirty="0">
                <a:solidFill>
                  <a:srgbClr val="FF0066"/>
                </a:solidFill>
              </a:rPr>
              <a:t> (3</a:t>
            </a:r>
            <a:r>
              <a:rPr lang="en-US" altLang="en-US" i="1" dirty="0">
                <a:solidFill>
                  <a:srgbClr val="FF0066"/>
                </a:solidFill>
                <a:latin typeface="Symbol" panose="05050102010706020507" pitchFamily="18" charset="2"/>
              </a:rPr>
              <a:t>s</a:t>
            </a:r>
            <a:r>
              <a:rPr lang="en-US" altLang="en-US" dirty="0">
                <a:solidFill>
                  <a:srgbClr val="FF0066"/>
                </a:solidFill>
              </a:rPr>
              <a:t>)</a:t>
            </a:r>
            <a:r>
              <a:rPr lang="en-US" altLang="en-US" dirty="0">
                <a:solidFill>
                  <a:srgbClr val="FF3300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98.5 GeV/c</a:t>
            </a:r>
          </a:p>
        </p:txBody>
      </p:sp>
      <p:sp>
        <p:nvSpPr>
          <p:cNvPr id="35847" name="Text Box 7"/>
          <p:cNvSpPr txBox="1">
            <a:spLocks noChangeArrowheads="1"/>
          </p:cNvSpPr>
          <p:nvPr/>
        </p:nvSpPr>
        <p:spPr bwMode="auto">
          <a:xfrm>
            <a:off x="684213" y="2060575"/>
            <a:ext cx="901700" cy="33655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RICH 1</a:t>
            </a:r>
          </a:p>
        </p:txBody>
      </p:sp>
      <p:sp>
        <p:nvSpPr>
          <p:cNvPr id="35848" name="Text Box 8"/>
          <p:cNvSpPr txBox="1">
            <a:spLocks noChangeArrowheads="1"/>
          </p:cNvSpPr>
          <p:nvPr/>
        </p:nvSpPr>
        <p:spPr bwMode="auto">
          <a:xfrm>
            <a:off x="7956550" y="1268413"/>
            <a:ext cx="849313" cy="336550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RICH 2</a:t>
            </a:r>
          </a:p>
        </p:txBody>
      </p:sp>
      <p:sp>
        <p:nvSpPr>
          <p:cNvPr id="35849" name="Text Box 9"/>
          <p:cNvSpPr txBox="1">
            <a:spLocks noChangeArrowheads="1"/>
          </p:cNvSpPr>
          <p:nvPr/>
        </p:nvSpPr>
        <p:spPr bwMode="auto">
          <a:xfrm>
            <a:off x="827088" y="4711700"/>
            <a:ext cx="3030537" cy="214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699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1092200" indent="-10922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2065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3208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4351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dirty="0">
                <a:solidFill>
                  <a:srgbClr val="FF0066"/>
                </a:solidFill>
              </a:rPr>
              <a:t>radiator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C</a:t>
            </a:r>
            <a:r>
              <a:rPr lang="en-US" altLang="en-US" baseline="-25000" dirty="0">
                <a:solidFill>
                  <a:schemeClr val="accent2"/>
                </a:solidFill>
              </a:rPr>
              <a:t>4</a:t>
            </a:r>
            <a:r>
              <a:rPr lang="en-US" altLang="en-US" dirty="0">
                <a:solidFill>
                  <a:schemeClr val="accent2"/>
                </a:solidFill>
              </a:rPr>
              <a:t>F</a:t>
            </a:r>
            <a:r>
              <a:rPr lang="en-US" altLang="en-US" baseline="-25000" dirty="0">
                <a:solidFill>
                  <a:schemeClr val="accent2"/>
                </a:solidFill>
              </a:rPr>
              <a:t>10</a:t>
            </a:r>
            <a:r>
              <a:rPr lang="en-US" altLang="en-US" dirty="0">
                <a:solidFill>
                  <a:schemeClr val="accent2"/>
                </a:solidFill>
              </a:rPr>
              <a:t> 	aerogel</a:t>
            </a:r>
          </a:p>
          <a:p>
            <a:pPr eaLnBrk="0" hangingPunct="0">
              <a:lnSpc>
                <a:spcPct val="140000"/>
              </a:lnSpc>
            </a:pPr>
            <a:r>
              <a:rPr lang="en-US" altLang="en-US" dirty="0" err="1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baseline="-25000" dirty="0" err="1">
                <a:solidFill>
                  <a:srgbClr val="FF0066"/>
                </a:solidFill>
                <a:latin typeface="+mn-lt"/>
              </a:rPr>
              <a:t>C</a:t>
            </a:r>
            <a:r>
              <a:rPr lang="en-US" altLang="en-US" dirty="0">
                <a:solidFill>
                  <a:srgbClr val="FF0066"/>
                </a:solidFill>
                <a:latin typeface="Symbol" panose="05050102010706020507" pitchFamily="18" charset="2"/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3.03°	13.8°</a:t>
            </a:r>
          </a:p>
          <a:p>
            <a:pPr eaLnBrk="0" hangingPunct="0"/>
            <a:r>
              <a:rPr lang="en-US" altLang="en-US" dirty="0">
                <a:solidFill>
                  <a:srgbClr val="FF0066"/>
                </a:solidFill>
              </a:rPr>
              <a:t>n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1.0014 	1.03</a:t>
            </a:r>
          </a:p>
          <a:p>
            <a:pPr eaLnBrk="0" hangingPunct="0"/>
            <a:r>
              <a:rPr lang="en-US" altLang="en-US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p</a:t>
            </a:r>
            <a:r>
              <a:rPr lang="en-US" altLang="en-US" baseline="-25000" dirty="0" err="1">
                <a:solidFill>
                  <a:srgbClr val="FF0066"/>
                </a:solidFill>
              </a:rPr>
              <a:t>thresh</a:t>
            </a:r>
            <a:r>
              <a:rPr lang="en-US" altLang="en-US" baseline="-25000" dirty="0">
                <a:solidFill>
                  <a:srgbClr val="FF0066"/>
                </a:solidFill>
              </a:rPr>
              <a:t> </a:t>
            </a:r>
            <a:r>
              <a:rPr lang="en-US" altLang="en-US" dirty="0">
                <a:solidFill>
                  <a:srgbClr val="FF0066"/>
                </a:solidFill>
              </a:rPr>
              <a:t>(</a:t>
            </a:r>
            <a:r>
              <a:rPr lang="en-US" altLang="en-US" dirty="0">
                <a:solidFill>
                  <a:srgbClr val="FF0066"/>
                </a:solidFill>
                <a:latin typeface="Symbol" panose="05050102010706020507" pitchFamily="18" charset="2"/>
              </a:rPr>
              <a:t>p</a:t>
            </a:r>
            <a:r>
              <a:rPr lang="en-US" altLang="en-US" dirty="0">
                <a:solidFill>
                  <a:srgbClr val="FF0066"/>
                </a:solidFill>
              </a:rPr>
              <a:t>)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2.6 	0.6 GeV/c</a:t>
            </a:r>
          </a:p>
          <a:p>
            <a:pPr eaLnBrk="0" hangingPunct="0"/>
            <a:r>
              <a:rPr lang="en-US" altLang="en-US" i="1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i="1" baseline="-25000" dirty="0" err="1">
                <a:solidFill>
                  <a:srgbClr val="FF0066"/>
                </a:solidFill>
                <a:latin typeface="Times New Roman" panose="02020603050405020304" pitchFamily="18" charset="0"/>
              </a:rPr>
              <a:t>p.e</a:t>
            </a:r>
            <a:r>
              <a:rPr lang="en-US" altLang="en-US" i="1" baseline="-25000" dirty="0">
                <a:solidFill>
                  <a:srgbClr val="FF3300"/>
                </a:solidFill>
                <a:latin typeface="Times New Roman" panose="02020603050405020304" pitchFamily="18" charset="0"/>
              </a:rPr>
              <a:t>.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31 	6.8</a:t>
            </a:r>
          </a:p>
          <a:p>
            <a:pPr eaLnBrk="0" hangingPunct="0"/>
            <a:r>
              <a:rPr lang="en-US" altLang="en-US" i="1" dirty="0">
                <a:solidFill>
                  <a:srgbClr val="FF0066"/>
                </a:solidFill>
                <a:latin typeface="Symbol" panose="05050102010706020507" pitchFamily="18" charset="2"/>
              </a:rPr>
              <a:t>s</a:t>
            </a:r>
            <a:r>
              <a:rPr lang="en-US" altLang="en-US" i="1" baseline="-25000" dirty="0">
                <a:solidFill>
                  <a:srgbClr val="FF0066"/>
                </a:solidFill>
                <a:latin typeface="Symbol" panose="05050102010706020507" pitchFamily="18" charset="2"/>
              </a:rPr>
              <a:t>q</a:t>
            </a:r>
            <a:r>
              <a:rPr lang="en-US" altLang="en-US" dirty="0">
                <a:solidFill>
                  <a:srgbClr val="0000FF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1.29 	2.19 </a:t>
            </a:r>
            <a:r>
              <a:rPr lang="en-US" altLang="en-US" dirty="0" err="1">
                <a:solidFill>
                  <a:schemeClr val="accent2"/>
                </a:solidFill>
              </a:rPr>
              <a:t>mrad</a:t>
            </a:r>
            <a:endParaRPr lang="en-US" altLang="en-US" dirty="0">
              <a:solidFill>
                <a:schemeClr val="accent2"/>
              </a:solidFill>
            </a:endParaRPr>
          </a:p>
          <a:p>
            <a:pPr eaLnBrk="0" hangingPunct="0"/>
            <a:r>
              <a:rPr lang="en-US" altLang="en-US" i="1" dirty="0">
                <a:solidFill>
                  <a:srgbClr val="FF0066"/>
                </a:solidFill>
              </a:rPr>
              <a:t>p </a:t>
            </a:r>
            <a:r>
              <a:rPr lang="en-US" altLang="en-US" dirty="0">
                <a:solidFill>
                  <a:srgbClr val="FF0066"/>
                </a:solidFill>
              </a:rPr>
              <a:t>(3</a:t>
            </a:r>
            <a:r>
              <a:rPr lang="en-US" altLang="en-US" i="1" dirty="0">
                <a:solidFill>
                  <a:srgbClr val="FF0066"/>
                </a:solidFill>
                <a:latin typeface="Symbol" panose="05050102010706020507" pitchFamily="18" charset="2"/>
              </a:rPr>
              <a:t>s</a:t>
            </a:r>
            <a:r>
              <a:rPr lang="en-US" altLang="en-US" dirty="0">
                <a:solidFill>
                  <a:srgbClr val="FF0066"/>
                </a:solidFill>
              </a:rPr>
              <a:t>)</a:t>
            </a:r>
            <a:r>
              <a:rPr lang="en-US" altLang="en-US" dirty="0">
                <a:solidFill>
                  <a:srgbClr val="FF3300"/>
                </a:solidFill>
              </a:rPr>
              <a:t>	</a:t>
            </a:r>
            <a:r>
              <a:rPr lang="en-US" altLang="en-US" dirty="0">
                <a:solidFill>
                  <a:schemeClr val="accent2"/>
                </a:solidFill>
              </a:rPr>
              <a:t>56	13.5 GeV/c</a:t>
            </a:r>
          </a:p>
          <a:p>
            <a:pPr eaLnBrk="0" hangingPunct="0"/>
            <a:endParaRPr lang="en-US" altLang="en-US" dirty="0"/>
          </a:p>
        </p:txBody>
      </p:sp>
      <p:pic>
        <p:nvPicPr>
          <p:cNvPr id="35850" name="Picture 10" descr="Graphic1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836613"/>
            <a:ext cx="587375" cy="4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1" name="Rectangle 11"/>
          <p:cNvSpPr>
            <a:spLocks noChangeArrowheads="1"/>
          </p:cNvSpPr>
          <p:nvPr/>
        </p:nvSpPr>
        <p:spPr bwMode="auto">
          <a:xfrm>
            <a:off x="900113" y="115888"/>
            <a:ext cx="3709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Clr>
                <a:srgbClr val="CC330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en-US" sz="2400">
                <a:sym typeface="ZapfDingbats" pitchFamily="82" charset="2"/>
              </a:rPr>
              <a:t>2 RICH detectors in LHCb</a:t>
            </a:r>
            <a:endParaRPr lang="en-US" altLang="en-US" sz="2400">
              <a:sym typeface="Symbol" panose="05050102010706020507" pitchFamily="18" charset="2"/>
            </a:endParaRPr>
          </a:p>
        </p:txBody>
      </p:sp>
      <p:pic>
        <p:nvPicPr>
          <p:cNvPr id="35852" name="Picture 12" descr="fig4-g4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4075" y="836613"/>
            <a:ext cx="2519363" cy="3313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827088" y="5022701"/>
            <a:ext cx="3024187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4" name="Text Box 14"/>
          <p:cNvSpPr txBox="1">
            <a:spLocks noChangeArrowheads="1"/>
          </p:cNvSpPr>
          <p:nvPr/>
        </p:nvSpPr>
        <p:spPr bwMode="auto">
          <a:xfrm>
            <a:off x="1835150" y="4149725"/>
            <a:ext cx="823913" cy="560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/>
              <a:t>aerogel </a:t>
            </a:r>
          </a:p>
          <a:p>
            <a:pPr>
              <a:spcBef>
                <a:spcPct val="20000"/>
              </a:spcBef>
            </a:pPr>
            <a:r>
              <a:rPr lang="en-US" altLang="en-US" sz="1400"/>
              <a:t>radiator</a:t>
            </a:r>
          </a:p>
        </p:txBody>
      </p:sp>
      <p:pic>
        <p:nvPicPr>
          <p:cNvPr id="35855" name="Picture 15" descr="Rayleigh_scat2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924175"/>
            <a:ext cx="1439862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56" name="Line 16"/>
          <p:cNvSpPr>
            <a:spLocks noChangeShapeType="1"/>
          </p:cNvSpPr>
          <p:nvPr/>
        </p:nvSpPr>
        <p:spPr bwMode="auto">
          <a:xfrm flipV="1">
            <a:off x="2195513" y="3860800"/>
            <a:ext cx="215900" cy="288925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5857" name="Line 17"/>
          <p:cNvSpPr>
            <a:spLocks noChangeShapeType="1"/>
          </p:cNvSpPr>
          <p:nvPr/>
        </p:nvSpPr>
        <p:spPr bwMode="auto">
          <a:xfrm flipH="1" flipV="1">
            <a:off x="1763713" y="3716338"/>
            <a:ext cx="360362" cy="433387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58" name="Text Box 18"/>
          <p:cNvSpPr txBox="1">
            <a:spLocks noChangeArrowheads="1"/>
          </p:cNvSpPr>
          <p:nvPr/>
        </p:nvSpPr>
        <p:spPr bwMode="auto">
          <a:xfrm>
            <a:off x="3779838" y="1844675"/>
            <a:ext cx="1404937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/>
              <a:t>spherical mirror</a:t>
            </a:r>
          </a:p>
        </p:txBody>
      </p:sp>
      <p:sp>
        <p:nvSpPr>
          <p:cNvPr id="35859" name="Text Box 19"/>
          <p:cNvSpPr txBox="1">
            <a:spLocks noChangeArrowheads="1"/>
          </p:cNvSpPr>
          <p:nvPr/>
        </p:nvSpPr>
        <p:spPr bwMode="auto">
          <a:xfrm>
            <a:off x="1331913" y="1484313"/>
            <a:ext cx="931862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/>
              <a:t>flat mirror</a:t>
            </a:r>
          </a:p>
        </p:txBody>
      </p:sp>
      <p:sp>
        <p:nvSpPr>
          <p:cNvPr id="35860" name="Line 20"/>
          <p:cNvSpPr>
            <a:spLocks noChangeShapeType="1"/>
          </p:cNvSpPr>
          <p:nvPr/>
        </p:nvSpPr>
        <p:spPr bwMode="auto">
          <a:xfrm>
            <a:off x="1908175" y="1773238"/>
            <a:ext cx="647700" cy="287337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61" name="Line 21"/>
          <p:cNvSpPr>
            <a:spLocks noChangeShapeType="1"/>
          </p:cNvSpPr>
          <p:nvPr/>
        </p:nvSpPr>
        <p:spPr bwMode="auto">
          <a:xfrm flipH="1">
            <a:off x="4140200" y="2133600"/>
            <a:ext cx="144463" cy="214313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62" name="Text Box 22"/>
          <p:cNvSpPr txBox="1">
            <a:spLocks noChangeArrowheads="1"/>
          </p:cNvSpPr>
          <p:nvPr/>
        </p:nvSpPr>
        <p:spPr bwMode="auto">
          <a:xfrm>
            <a:off x="3563938" y="836613"/>
            <a:ext cx="189865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/>
              <a:t>photodetectors (HPD)</a:t>
            </a:r>
          </a:p>
        </p:txBody>
      </p:sp>
      <p:sp>
        <p:nvSpPr>
          <p:cNvPr id="35863" name="Line 23"/>
          <p:cNvSpPr>
            <a:spLocks noChangeShapeType="1"/>
          </p:cNvSpPr>
          <p:nvPr/>
        </p:nvSpPr>
        <p:spPr bwMode="auto">
          <a:xfrm flipH="1">
            <a:off x="3708400" y="1196975"/>
            <a:ext cx="144463" cy="214313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64" name="Line 24"/>
          <p:cNvSpPr>
            <a:spLocks noChangeShapeType="1"/>
          </p:cNvSpPr>
          <p:nvPr/>
        </p:nvSpPr>
        <p:spPr bwMode="auto">
          <a:xfrm>
            <a:off x="5105400" y="5032375"/>
            <a:ext cx="2519363" cy="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5865" name="Line 25"/>
          <p:cNvSpPr>
            <a:spLocks noChangeShapeType="1"/>
          </p:cNvSpPr>
          <p:nvPr/>
        </p:nvSpPr>
        <p:spPr bwMode="auto">
          <a:xfrm>
            <a:off x="2771775" y="4221163"/>
            <a:ext cx="1295400" cy="0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35866" name="Text Box 26"/>
          <p:cNvSpPr txBox="1">
            <a:spLocks noChangeArrowheads="1"/>
          </p:cNvSpPr>
          <p:nvPr/>
        </p:nvSpPr>
        <p:spPr bwMode="auto">
          <a:xfrm>
            <a:off x="2706688" y="4221163"/>
            <a:ext cx="1511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400"/>
              <a:t>L(C</a:t>
            </a:r>
            <a:r>
              <a:rPr lang="en-US" altLang="en-US" sz="1400" baseline="-25000"/>
              <a:t>4</a:t>
            </a:r>
            <a:r>
              <a:rPr lang="en-US" altLang="en-US" sz="1400"/>
              <a:t>F</a:t>
            </a:r>
            <a:r>
              <a:rPr lang="en-US" altLang="en-US" sz="1400" baseline="-25000"/>
              <a:t>10</a:t>
            </a:r>
            <a:r>
              <a:rPr lang="en-US" altLang="en-US" sz="1400"/>
              <a:t>) ~ 85 cm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E0E4A3-BA1E-474B-9DAA-41C64955B4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36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8590"/>
    </mc:Choice>
    <mc:Fallback xmlns="">
      <p:transition spd="slow" advTm="118590"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assieme_hpd_3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82888" y="2128838"/>
            <a:ext cx="2271712" cy="2738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36869" name="Object 5"/>
          <p:cNvGraphicFramePr>
            <a:graphicFrameLocks noChangeAspect="1"/>
          </p:cNvGraphicFramePr>
          <p:nvPr/>
        </p:nvGraphicFramePr>
        <p:xfrm>
          <a:off x="415925" y="2133600"/>
          <a:ext cx="2132013" cy="2879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3" imgW="7962647" imgH="8496000" progId="Paint.Picture">
                  <p:embed/>
                </p:oleObj>
              </mc:Choice>
              <mc:Fallback>
                <p:oleObj name="Bitmap Image" r:id="rId3" imgW="7962647" imgH="8496000" progId="Paint.Picture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44658" r="12840" b="49959"/>
                      <a:stretch>
                        <a:fillRect/>
                      </a:stretch>
                    </p:blipFill>
                    <p:spPr bwMode="auto">
                      <a:xfrm>
                        <a:off x="415925" y="2133600"/>
                        <a:ext cx="2132013" cy="28797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1" name="Freeform 7"/>
          <p:cNvSpPr>
            <a:spLocks/>
          </p:cNvSpPr>
          <p:nvPr/>
        </p:nvSpPr>
        <p:spPr bwMode="auto">
          <a:xfrm>
            <a:off x="1749425" y="1812925"/>
            <a:ext cx="2000250" cy="452438"/>
          </a:xfrm>
          <a:custGeom>
            <a:avLst/>
            <a:gdLst>
              <a:gd name="T0" fmla="*/ 0 w 1260"/>
              <a:gd name="T1" fmla="*/ 267 h 285"/>
              <a:gd name="T2" fmla="*/ 636 w 1260"/>
              <a:gd name="T3" fmla="*/ 3 h 285"/>
              <a:gd name="T4" fmla="*/ 1260 w 1260"/>
              <a:gd name="T5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0" h="285">
                <a:moveTo>
                  <a:pt x="0" y="267"/>
                </a:moveTo>
                <a:cubicBezTo>
                  <a:pt x="106" y="223"/>
                  <a:pt x="426" y="0"/>
                  <a:pt x="636" y="3"/>
                </a:cubicBezTo>
                <a:cubicBezTo>
                  <a:pt x="846" y="6"/>
                  <a:pt x="1130" y="226"/>
                  <a:pt x="1260" y="285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72" name="Text Box 8"/>
          <p:cNvSpPr txBox="1">
            <a:spLocks noChangeArrowheads="1"/>
          </p:cNvSpPr>
          <p:nvPr/>
        </p:nvSpPr>
        <p:spPr bwMode="auto">
          <a:xfrm>
            <a:off x="539750" y="1816100"/>
            <a:ext cx="8493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RICH 2</a:t>
            </a:r>
          </a:p>
        </p:txBody>
      </p:sp>
      <p:sp>
        <p:nvSpPr>
          <p:cNvPr id="36873" name="Text Box 9"/>
          <p:cNvSpPr txBox="1">
            <a:spLocks noChangeArrowheads="1"/>
          </p:cNvSpPr>
          <p:nvPr/>
        </p:nvSpPr>
        <p:spPr bwMode="auto">
          <a:xfrm>
            <a:off x="3454400" y="1801813"/>
            <a:ext cx="197961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photodetector plane</a:t>
            </a:r>
          </a:p>
        </p:txBody>
      </p:sp>
      <p:pic>
        <p:nvPicPr>
          <p:cNvPr id="36874" name="Picture 10" descr="img_011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6238" y="2636838"/>
            <a:ext cx="2932112" cy="220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75" name="Oval 11"/>
          <p:cNvSpPr>
            <a:spLocks noChangeArrowheads="1"/>
          </p:cNvSpPr>
          <p:nvPr/>
        </p:nvSpPr>
        <p:spPr bwMode="auto">
          <a:xfrm>
            <a:off x="3584575" y="3644900"/>
            <a:ext cx="358775" cy="287338"/>
          </a:xfrm>
          <a:prstGeom prst="ellipse">
            <a:avLst/>
          </a:prstGeom>
          <a:noFill/>
          <a:ln w="28575" algn="ctr">
            <a:solidFill>
              <a:srgbClr val="FF00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6" name="Freeform 12"/>
          <p:cNvSpPr>
            <a:spLocks/>
          </p:cNvSpPr>
          <p:nvPr/>
        </p:nvSpPr>
        <p:spPr bwMode="auto">
          <a:xfrm>
            <a:off x="3943350" y="3213100"/>
            <a:ext cx="2000250" cy="452438"/>
          </a:xfrm>
          <a:custGeom>
            <a:avLst/>
            <a:gdLst>
              <a:gd name="T0" fmla="*/ 0 w 1260"/>
              <a:gd name="T1" fmla="*/ 267 h 285"/>
              <a:gd name="T2" fmla="*/ 636 w 1260"/>
              <a:gd name="T3" fmla="*/ 3 h 285"/>
              <a:gd name="T4" fmla="*/ 1260 w 1260"/>
              <a:gd name="T5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60" h="285">
                <a:moveTo>
                  <a:pt x="0" y="267"/>
                </a:moveTo>
                <a:cubicBezTo>
                  <a:pt x="106" y="223"/>
                  <a:pt x="426" y="0"/>
                  <a:pt x="636" y="3"/>
                </a:cubicBezTo>
                <a:cubicBezTo>
                  <a:pt x="846" y="6"/>
                  <a:pt x="1130" y="226"/>
                  <a:pt x="1260" y="285"/>
                </a:cubicBezTo>
              </a:path>
            </a:pathLst>
          </a:custGeom>
          <a:noFill/>
          <a:ln w="38100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6877" name="Text Box 13"/>
          <p:cNvSpPr txBox="1">
            <a:spLocks noChangeArrowheads="1"/>
          </p:cNvSpPr>
          <p:nvPr/>
        </p:nvSpPr>
        <p:spPr bwMode="auto">
          <a:xfrm>
            <a:off x="5384800" y="2276475"/>
            <a:ext cx="29733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beam test in 2004 with 6 HPDs</a:t>
            </a:r>
          </a:p>
        </p:txBody>
      </p:sp>
      <p:sp>
        <p:nvSpPr>
          <p:cNvPr id="36879" name="Rectangle 15"/>
          <p:cNvSpPr>
            <a:spLocks noChangeArrowheads="1"/>
          </p:cNvSpPr>
          <p:nvPr/>
        </p:nvSpPr>
        <p:spPr bwMode="auto">
          <a:xfrm>
            <a:off x="900113" y="115888"/>
            <a:ext cx="3709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Clr>
                <a:srgbClr val="CC330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en-US" sz="2400">
                <a:sym typeface="ZapfDingbats" pitchFamily="82" charset="2"/>
              </a:rPr>
              <a:t>2 RICH detectors in LHCb</a:t>
            </a:r>
            <a:endParaRPr lang="en-US" altLang="en-US" sz="2400">
              <a:sym typeface="Symbol" panose="05050102010706020507" pitchFamily="18" charset="2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67464F-ABC9-49B3-94C5-1F4F4B8B2B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37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4894"/>
    </mc:Choice>
    <mc:Fallback xmlns="">
      <p:transition spd="slow" advTm="34894"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r1113plane_newHPDri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3528"/>
          <a:stretch>
            <a:fillRect/>
          </a:stretch>
        </p:blipFill>
        <p:spPr bwMode="auto">
          <a:xfrm rot="-16200000">
            <a:off x="4674394" y="1723232"/>
            <a:ext cx="4187825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3" name="Picture 5" descr="r1113plane_evt250_newHPDri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416"/>
          <a:stretch>
            <a:fillRect/>
          </a:stretch>
        </p:blipFill>
        <p:spPr bwMode="auto">
          <a:xfrm rot="-16200000">
            <a:off x="86518" y="1754982"/>
            <a:ext cx="4168775" cy="44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900113" y="115888"/>
            <a:ext cx="37099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DDDDD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  <a:buClr>
                <a:srgbClr val="CC3300"/>
              </a:buClr>
              <a:buSzPct val="70000"/>
              <a:buFont typeface="Wingdings" panose="05000000000000000000" pitchFamily="2" charset="2"/>
              <a:buNone/>
            </a:pPr>
            <a:r>
              <a:rPr lang="en-US" altLang="en-US" sz="2400">
                <a:sym typeface="ZapfDingbats" pitchFamily="82" charset="2"/>
              </a:rPr>
              <a:t>2 RICH detectors in LHCb</a:t>
            </a:r>
            <a:endParaRPr lang="en-US" altLang="en-US" sz="2400">
              <a:sym typeface="Symbol" panose="05050102010706020507" pitchFamily="18" charset="2"/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124075" y="981075"/>
            <a:ext cx="53006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Beam test results with C</a:t>
            </a:r>
            <a:r>
              <a:rPr lang="en-US" altLang="en-US" baseline="-25000">
                <a:solidFill>
                  <a:schemeClr val="accent2"/>
                </a:solidFill>
              </a:rPr>
              <a:t>4</a:t>
            </a:r>
            <a:r>
              <a:rPr lang="en-US" altLang="en-US">
                <a:solidFill>
                  <a:schemeClr val="accent2"/>
                </a:solidFill>
              </a:rPr>
              <a:t>F</a:t>
            </a:r>
            <a:r>
              <a:rPr lang="en-US" altLang="en-US" baseline="-25000">
                <a:solidFill>
                  <a:schemeClr val="accent2"/>
                </a:solidFill>
              </a:rPr>
              <a:t>10</a:t>
            </a:r>
            <a:r>
              <a:rPr lang="en-US" altLang="en-US">
                <a:solidFill>
                  <a:schemeClr val="accent2"/>
                </a:solidFill>
              </a:rPr>
              <a:t> radiator gas (autumn 2004).</a:t>
            </a: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1187450" y="1557338"/>
            <a:ext cx="2227263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rgbClr val="FF0066"/>
                </a:solidFill>
              </a:rPr>
              <a:t>Single pion (10 GeV/c)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4716463" y="1579563"/>
            <a:ext cx="43418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rgbClr val="FF0066"/>
                </a:solidFill>
              </a:rPr>
              <a:t>Superimposed events (100 k pions, 10 GeV/c)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F1DB05-97A9-4291-97F1-485DB117AE4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38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304"/>
    </mc:Choice>
    <mc:Fallback xmlns="">
      <p:transition spd="slow" advTm="223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7650163" cy="533400"/>
          </a:xfrm>
        </p:spPr>
        <p:txBody>
          <a:bodyPr/>
          <a:lstStyle/>
          <a:p>
            <a:pPr algn="l"/>
            <a:r>
              <a:rPr lang="en-GB" altLang="en-US" sz="2400" dirty="0"/>
              <a:t>          </a:t>
            </a:r>
            <a:r>
              <a:rPr lang="sl-SI" altLang="en-US" sz="2400" dirty="0"/>
              <a:t>Performance of</a:t>
            </a:r>
            <a:r>
              <a:rPr lang="en-GB" altLang="en-US" sz="2400" dirty="0"/>
              <a:t> LHCb</a:t>
            </a:r>
            <a:r>
              <a:rPr lang="sl-SI" altLang="en-US" sz="2400" dirty="0"/>
              <a:t> RICHes</a:t>
            </a:r>
            <a:endParaRPr lang="en-GB" altLang="en-US" sz="2400" dirty="0"/>
          </a:p>
        </p:txBody>
      </p:sp>
      <p:pic>
        <p:nvPicPr>
          <p:cNvPr id="95236" name="Picture 8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13" y="1317625"/>
            <a:ext cx="2781300" cy="54959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37" name="TextBox 11"/>
          <p:cNvSpPr txBox="1">
            <a:spLocks noChangeArrowheads="1"/>
          </p:cNvSpPr>
          <p:nvPr/>
        </p:nvSpPr>
        <p:spPr bwMode="auto">
          <a:xfrm>
            <a:off x="80963" y="1711325"/>
            <a:ext cx="941387" cy="369888"/>
          </a:xfrm>
          <a:prstGeom prst="rect">
            <a:avLst/>
          </a:prstGeom>
          <a:solidFill>
            <a:srgbClr val="D0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RICH 1</a:t>
            </a:r>
          </a:p>
        </p:txBody>
      </p:sp>
      <p:sp>
        <p:nvSpPr>
          <p:cNvPr id="95238" name="TextBox 12"/>
          <p:cNvSpPr txBox="1">
            <a:spLocks noChangeArrowheads="1"/>
          </p:cNvSpPr>
          <p:nvPr/>
        </p:nvSpPr>
        <p:spPr bwMode="auto">
          <a:xfrm>
            <a:off x="80963" y="4508500"/>
            <a:ext cx="941387" cy="369888"/>
          </a:xfrm>
          <a:prstGeom prst="rect">
            <a:avLst/>
          </a:prstGeom>
          <a:solidFill>
            <a:srgbClr val="D0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RICH 2</a:t>
            </a:r>
          </a:p>
        </p:txBody>
      </p:sp>
      <p:pic>
        <p:nvPicPr>
          <p:cNvPr id="95239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76550" y="1773238"/>
            <a:ext cx="6334125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5240" name="TextBox 9"/>
          <p:cNvSpPr txBox="1">
            <a:spLocks noChangeArrowheads="1"/>
          </p:cNvSpPr>
          <p:nvPr/>
        </p:nvSpPr>
        <p:spPr bwMode="auto">
          <a:xfrm>
            <a:off x="725488" y="1131888"/>
            <a:ext cx="1454150" cy="369887"/>
          </a:xfrm>
          <a:prstGeom prst="rect">
            <a:avLst/>
          </a:prstGeom>
          <a:solidFill>
            <a:srgbClr val="D0EAE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chemeClr val="tx1"/>
                </a:solidFill>
              </a:rPr>
              <a:t>Single event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872F79A-C297-45E9-9B86-F2E331757F1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39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0164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6729"/>
    </mc:Choice>
    <mc:Fallback xmlns="">
      <p:transition spd="slow" advTm="7672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52531" y="272145"/>
            <a:ext cx="33522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>
                <a:solidFill>
                  <a:srgbClr val="333399"/>
                </a:solidFill>
                <a:latin typeface="Arial" charset="0"/>
              </a:rPr>
              <a:t>… back to Cherenkov radiation</a:t>
            </a:r>
            <a:endParaRPr lang="en-GB" sz="18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6" name="Cloud 75"/>
          <p:cNvSpPr/>
          <p:nvPr/>
        </p:nvSpPr>
        <p:spPr>
          <a:xfrm>
            <a:off x="26628" y="3187364"/>
            <a:ext cx="3395142" cy="2586980"/>
          </a:xfrm>
          <a:prstGeom prst="cloud">
            <a:avLst/>
          </a:prstGeom>
          <a:solidFill>
            <a:schemeClr val="tx2">
              <a:lumMod val="40000"/>
              <a:lumOff val="60000"/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pic>
        <p:nvPicPr>
          <p:cNvPr id="5" name="Picture 2" descr="http://sadjadi.org/Cerenkov/final_paper_FS_files/image037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55090" y="1059247"/>
            <a:ext cx="2164894" cy="1927956"/>
          </a:xfrm>
          <a:prstGeom prst="rect">
            <a:avLst/>
          </a:prstGeom>
          <a:noFill/>
        </p:spPr>
      </p:pic>
      <p:graphicFrame>
        <p:nvGraphicFramePr>
          <p:cNvPr id="7" name="Object 37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5450326"/>
              </p:ext>
            </p:extLst>
          </p:nvPr>
        </p:nvGraphicFramePr>
        <p:xfrm>
          <a:off x="4208396" y="3847034"/>
          <a:ext cx="143712" cy="2986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39639" imgH="291973" progId="Equation.3">
                  <p:embed/>
                </p:oleObj>
              </mc:Choice>
              <mc:Fallback>
                <p:oleObj name="Equation" r:id="rId3" imgW="139639" imgH="291973" progId="Equation.3">
                  <p:embed/>
                  <p:pic>
                    <p:nvPicPr>
                      <p:cNvPr id="7" name="Object 37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08396" y="3847034"/>
                        <a:ext cx="143712" cy="29867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37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79496570"/>
              </p:ext>
            </p:extLst>
          </p:nvPr>
        </p:nvGraphicFramePr>
        <p:xfrm>
          <a:off x="3353868" y="3944857"/>
          <a:ext cx="2300883" cy="1080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460500" imgH="685800" progId="Equation.3">
                  <p:embed/>
                </p:oleObj>
              </mc:Choice>
              <mc:Fallback>
                <p:oleObj name="Equation" r:id="rId5" imgW="1460500" imgH="685800" progId="Equation.3">
                  <p:embed/>
                  <p:pic>
                    <p:nvPicPr>
                      <p:cNvPr id="10" name="Object 37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53868" y="3944857"/>
                        <a:ext cx="2300883" cy="1080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3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6444461"/>
              </p:ext>
            </p:extLst>
          </p:nvPr>
        </p:nvGraphicFramePr>
        <p:xfrm>
          <a:off x="4214383" y="3871048"/>
          <a:ext cx="131736" cy="250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9579" imgH="266469" progId="Equation.3">
                  <p:embed/>
                </p:oleObj>
              </mc:Choice>
              <mc:Fallback>
                <p:oleObj name="Equation" r:id="rId7" imgW="139579" imgH="266469" progId="Equation.3">
                  <p:embed/>
                  <p:pic>
                    <p:nvPicPr>
                      <p:cNvPr id="11" name="Object 3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14383" y="3871048"/>
                        <a:ext cx="131736" cy="25064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ectangle 379"/>
          <p:cNvSpPr>
            <a:spLocks noChangeArrowheads="1"/>
          </p:cNvSpPr>
          <p:nvPr/>
        </p:nvSpPr>
        <p:spPr bwMode="auto">
          <a:xfrm>
            <a:off x="3285964" y="3731991"/>
            <a:ext cx="2444502" cy="1429647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13" name="Object 3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05475753"/>
              </p:ext>
            </p:extLst>
          </p:nvPr>
        </p:nvGraphicFramePr>
        <p:xfrm>
          <a:off x="1055576" y="5933318"/>
          <a:ext cx="1640709" cy="480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739900" imgH="508000" progId="Equation.3">
                  <p:embed/>
                </p:oleObj>
              </mc:Choice>
              <mc:Fallback>
                <p:oleObj name="Equation" r:id="rId9" imgW="1739900" imgH="508000" progId="Equation.3">
                  <p:embed/>
                  <p:pic>
                    <p:nvPicPr>
                      <p:cNvPr id="13" name="Object 3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5576" y="5933318"/>
                        <a:ext cx="1640709" cy="4802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 Box 382"/>
          <p:cNvSpPr txBox="1">
            <a:spLocks noChangeArrowheads="1"/>
          </p:cNvSpPr>
          <p:nvPr/>
        </p:nvSpPr>
        <p:spPr bwMode="auto">
          <a:xfrm>
            <a:off x="2761314" y="5915592"/>
            <a:ext cx="1175322" cy="584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Cherenkov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threshold</a:t>
            </a:r>
          </a:p>
        </p:txBody>
      </p:sp>
      <p:graphicFrame>
        <p:nvGraphicFramePr>
          <p:cNvPr id="15" name="Object 38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825879"/>
              </p:ext>
            </p:extLst>
          </p:nvPr>
        </p:nvGraphicFramePr>
        <p:xfrm>
          <a:off x="4886390" y="5946825"/>
          <a:ext cx="1233525" cy="4802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308100" imgH="508000" progId="Equation.3">
                  <p:embed/>
                </p:oleObj>
              </mc:Choice>
              <mc:Fallback>
                <p:oleObj name="Equation" r:id="rId11" imgW="1308100" imgH="508000" progId="Equation.3">
                  <p:embed/>
                  <p:pic>
                    <p:nvPicPr>
                      <p:cNvPr id="15" name="Object 38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86390" y="5946825"/>
                        <a:ext cx="1233525" cy="4802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 Box 384"/>
          <p:cNvSpPr txBox="1">
            <a:spLocks noChangeArrowheads="1"/>
          </p:cNvSpPr>
          <p:nvPr/>
        </p:nvSpPr>
        <p:spPr bwMode="auto">
          <a:xfrm>
            <a:off x="6282628" y="6059712"/>
            <a:ext cx="2222467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‘saturated’ angle (</a:t>
            </a:r>
            <a:r>
              <a:rPr lang="en-US" dirty="0">
                <a:solidFill>
                  <a:srgbClr val="333399"/>
                </a:solidFill>
                <a:latin typeface="Symbol" pitchFamily="18" charset="2"/>
              </a:rPr>
              <a:t>b</a:t>
            </a:r>
            <a:r>
              <a:rPr lang="en-US" dirty="0">
                <a:solidFill>
                  <a:srgbClr val="333399"/>
                </a:solidFill>
                <a:latin typeface="Arial" charset="0"/>
              </a:rPr>
              <a:t>=1)</a:t>
            </a:r>
          </a:p>
        </p:txBody>
      </p:sp>
      <p:graphicFrame>
        <p:nvGraphicFramePr>
          <p:cNvPr id="17" name="Object 38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8500924"/>
              </p:ext>
            </p:extLst>
          </p:nvPr>
        </p:nvGraphicFramePr>
        <p:xfrm>
          <a:off x="5934176" y="3591661"/>
          <a:ext cx="1971545" cy="17560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13" imgW="2090928" imgH="1856232" progId="">
                  <p:embed/>
                </p:oleObj>
              </mc:Choice>
              <mc:Fallback>
                <p:oleObj name="Designer Drawing" r:id="rId13" imgW="2090928" imgH="1856232" progId="">
                  <p:embed/>
                  <p:pic>
                    <p:nvPicPr>
                      <p:cNvPr id="17" name="Object 38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34176" y="3591661"/>
                        <a:ext cx="1971545" cy="17560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Line 394"/>
          <p:cNvSpPr>
            <a:spLocks noChangeShapeType="1"/>
          </p:cNvSpPr>
          <p:nvPr/>
        </p:nvSpPr>
        <p:spPr bwMode="auto">
          <a:xfrm>
            <a:off x="5816375" y="4107789"/>
            <a:ext cx="27095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9" name="Line 395"/>
          <p:cNvSpPr>
            <a:spLocks noChangeShapeType="1"/>
          </p:cNvSpPr>
          <p:nvPr/>
        </p:nvSpPr>
        <p:spPr bwMode="auto">
          <a:xfrm flipH="1">
            <a:off x="6211582" y="4107789"/>
            <a:ext cx="27095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0" name="Text Box 396"/>
          <p:cNvSpPr txBox="1">
            <a:spLocks noChangeArrowheads="1"/>
          </p:cNvSpPr>
          <p:nvPr/>
        </p:nvSpPr>
        <p:spPr bwMode="auto">
          <a:xfrm>
            <a:off x="5995371" y="3767093"/>
            <a:ext cx="287257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i="1" dirty="0">
                <a:solidFill>
                  <a:srgbClr val="000000"/>
                </a:solidFill>
                <a:latin typeface="Times New Roman" pitchFamily="18" charset="0"/>
              </a:rPr>
              <a:t>d</a:t>
            </a:r>
          </a:p>
        </p:txBody>
      </p:sp>
      <p:sp>
        <p:nvSpPr>
          <p:cNvPr id="21" name="Line 397"/>
          <p:cNvSpPr>
            <a:spLocks noChangeShapeType="1"/>
          </p:cNvSpPr>
          <p:nvPr/>
        </p:nvSpPr>
        <p:spPr bwMode="auto">
          <a:xfrm rot="5400000">
            <a:off x="7105689" y="3473079"/>
            <a:ext cx="2716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2" name="Line 398"/>
          <p:cNvSpPr>
            <a:spLocks noChangeShapeType="1"/>
          </p:cNvSpPr>
          <p:nvPr/>
        </p:nvSpPr>
        <p:spPr bwMode="auto">
          <a:xfrm rot="5400000" flipH="1">
            <a:off x="7111677" y="3866900"/>
            <a:ext cx="27165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3" name="Text Box 399"/>
          <p:cNvSpPr txBox="1">
            <a:spLocks noChangeArrowheads="1"/>
          </p:cNvSpPr>
          <p:nvPr/>
        </p:nvSpPr>
        <p:spPr bwMode="auto">
          <a:xfrm>
            <a:off x="7323127" y="3314737"/>
            <a:ext cx="715261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i="1" dirty="0" err="1">
                <a:solidFill>
                  <a:srgbClr val="000000"/>
                </a:solidFill>
                <a:latin typeface="Times New Roman" pitchFamily="18" charset="0"/>
              </a:rPr>
              <a:t>d</a:t>
            </a:r>
            <a:r>
              <a:rPr lang="en-US" dirty="0" err="1">
                <a:solidFill>
                  <a:srgbClr val="000000"/>
                </a:solidFill>
                <a:latin typeface="Times New Roman" pitchFamily="18" charset="0"/>
              </a:rPr>
              <a:t>·tan</a:t>
            </a:r>
            <a:r>
              <a:rPr lang="en-US" i="1" dirty="0" err="1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US" i="1" dirty="0">
              <a:solidFill>
                <a:srgbClr val="000000"/>
              </a:solidFill>
              <a:latin typeface="Symbol" pitchFamily="18" charset="2"/>
            </a:endParaRPr>
          </a:p>
        </p:txBody>
      </p:sp>
      <p:cxnSp>
        <p:nvCxnSpPr>
          <p:cNvPr id="27" name="Straight Connector 26"/>
          <p:cNvCxnSpPr/>
          <p:nvPr/>
        </p:nvCxnSpPr>
        <p:spPr>
          <a:xfrm rot="16200000" flipV="1">
            <a:off x="1040192" y="1163753"/>
            <a:ext cx="1074846" cy="564779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 flipH="1" flipV="1">
            <a:off x="1043766" y="2234969"/>
            <a:ext cx="1089255" cy="5432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2674839" y="1008856"/>
            <a:ext cx="5975449" cy="1520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The dielectric medium is polarized by the passing particle.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dirty="0">
              <a:solidFill>
                <a:srgbClr val="333399"/>
              </a:solidFill>
              <a:latin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dirty="0">
              <a:solidFill>
                <a:srgbClr val="333399"/>
              </a:solidFill>
              <a:latin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endParaRPr lang="en-US" dirty="0">
              <a:solidFill>
                <a:srgbClr val="333399"/>
              </a:solidFill>
              <a:latin typeface="Arial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A coherent wave front forms if 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3482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8135326"/>
              </p:ext>
            </p:extLst>
          </p:nvPr>
        </p:nvGraphicFramePr>
        <p:xfrm>
          <a:off x="5728643" y="1993238"/>
          <a:ext cx="1833820" cy="6123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5" imgW="1180588" imgH="393529" progId="Equation.3">
                  <p:embed/>
                </p:oleObj>
              </mc:Choice>
              <mc:Fallback>
                <p:oleObj name="Equation" r:id="rId15" imgW="1180588" imgH="393529" progId="Equation.3">
                  <p:embed/>
                  <p:pic>
                    <p:nvPicPr>
                      <p:cNvPr id="3482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8643" y="1993238"/>
                        <a:ext cx="1833820" cy="6123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6919899" y="2727373"/>
            <a:ext cx="15631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en-US" i="1" dirty="0">
                <a:solidFill>
                  <a:srgbClr val="333399"/>
                </a:solidFill>
                <a:latin typeface="Times" pitchFamily="18" charset="0"/>
              </a:rPr>
              <a:t>n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 = </a:t>
            </a:r>
            <a:r>
              <a:rPr lang="en-US" dirty="0" err="1">
                <a:solidFill>
                  <a:srgbClr val="000000"/>
                </a:solidFill>
                <a:latin typeface="Arial" charset="0"/>
              </a:rPr>
              <a:t>refr</a:t>
            </a:r>
            <a:r>
              <a:rPr lang="en-US" dirty="0">
                <a:solidFill>
                  <a:srgbClr val="000000"/>
                </a:solidFill>
                <a:latin typeface="Arial" charset="0"/>
              </a:rPr>
              <a:t>. index)</a:t>
            </a:r>
            <a:endParaRPr lang="en-GB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34827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0507226"/>
              </p:ext>
            </p:extLst>
          </p:nvPr>
        </p:nvGraphicFramePr>
        <p:xfrm>
          <a:off x="5750448" y="2605592"/>
          <a:ext cx="922267" cy="540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7" imgW="672808" imgH="393529" progId="Equation.3">
                  <p:embed/>
                </p:oleObj>
              </mc:Choice>
              <mc:Fallback>
                <p:oleObj name="Equation" r:id="rId17" imgW="672808" imgH="393529" progId="Equation.3">
                  <p:embed/>
                  <p:pic>
                    <p:nvPicPr>
                      <p:cNvPr id="3482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50448" y="2605592"/>
                        <a:ext cx="922267" cy="54048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Box 32"/>
          <p:cNvSpPr txBox="1"/>
          <p:nvPr/>
        </p:nvSpPr>
        <p:spPr>
          <a:xfrm>
            <a:off x="3582335" y="1541981"/>
            <a:ext cx="13612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“the radiator”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rot="16200000" flipH="1">
            <a:off x="3942896" y="1378238"/>
            <a:ext cx="204235" cy="1358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Oval 45"/>
          <p:cNvSpPr/>
          <p:nvPr/>
        </p:nvSpPr>
        <p:spPr>
          <a:xfrm>
            <a:off x="405303" y="3610243"/>
            <a:ext cx="1615297" cy="1619474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1016428" y="3814478"/>
            <a:ext cx="1200694" cy="120379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1549233" y="3997101"/>
            <a:ext cx="829205" cy="83134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2074852" y="4183687"/>
            <a:ext cx="475320" cy="476549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37" name="Straight Connector 36"/>
          <p:cNvCxnSpPr>
            <a:endCxn id="46" idx="2"/>
          </p:cNvCxnSpPr>
          <p:nvPr/>
        </p:nvCxnSpPr>
        <p:spPr>
          <a:xfrm rot="10800000" flipV="1">
            <a:off x="405303" y="4412776"/>
            <a:ext cx="2744856" cy="7204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 flipH="1" flipV="1">
            <a:off x="2279766" y="3845193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rot="5400000" flipH="1" flipV="1">
            <a:off x="2486707" y="3988554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 rot="5400000" flipH="1" flipV="1">
            <a:off x="2079290" y="3716240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1668641" y="3458335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5400000" flipH="1" flipV="1">
            <a:off x="1875582" y="3601696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 rot="5400000" flipH="1" flipV="1">
            <a:off x="1468165" y="3329382"/>
            <a:ext cx="318780" cy="214127"/>
          </a:xfrm>
          <a:prstGeom prst="straightConnector1">
            <a:avLst/>
          </a:prstGeom>
          <a:ln>
            <a:solidFill>
              <a:schemeClr val="accent6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/>
        </p:nvGrpSpPr>
        <p:grpSpPr>
          <a:xfrm rot="10800000" flipH="1">
            <a:off x="1588393" y="4524079"/>
            <a:ext cx="1232669" cy="977951"/>
            <a:chOff x="1196008" y="3460244"/>
            <a:chExt cx="1307192" cy="1034400"/>
          </a:xfrm>
        </p:grpSpPr>
        <p:cxnSp>
          <p:nvCxnSpPr>
            <p:cNvPr id="55" name="Straight Arrow Connector 54"/>
            <p:cNvCxnSpPr/>
            <p:nvPr/>
          </p:nvCxnSpPr>
          <p:spPr>
            <a:xfrm rot="5400000" flipH="1" flipV="1">
              <a:off x="2001622" y="4060882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rot="5400000" flipH="1" flipV="1">
              <a:off x="2221074" y="4212518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rot="5400000" flipH="1" flipV="1">
              <a:off x="1789026" y="3924486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rot="5400000" flipH="1" flipV="1">
              <a:off x="1353550" y="3651694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rot="5400000" flipH="1" flipV="1">
              <a:off x="1573002" y="3803330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5400000" flipH="1" flipV="1">
              <a:off x="1140954" y="3515298"/>
              <a:ext cx="337180" cy="227072"/>
            </a:xfrm>
            <a:prstGeom prst="straightConnector1">
              <a:avLst/>
            </a:prstGeom>
            <a:ln>
              <a:solidFill>
                <a:schemeClr val="accent6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3" name="Straight Connector 62"/>
          <p:cNvCxnSpPr/>
          <p:nvPr/>
        </p:nvCxnSpPr>
        <p:spPr>
          <a:xfrm rot="10800000" flipV="1">
            <a:off x="-66064" y="1983565"/>
            <a:ext cx="2744856" cy="7204"/>
          </a:xfrm>
          <a:prstGeom prst="line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 rot="5400000">
            <a:off x="976302" y="3800684"/>
            <a:ext cx="748863" cy="47532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236209" y="4072385"/>
            <a:ext cx="391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 err="1">
                <a:solidFill>
                  <a:srgbClr val="333399"/>
                </a:solidFill>
                <a:latin typeface="Symbol" pitchFamily="18" charset="2"/>
              </a:rPr>
              <a:t>q</a:t>
            </a:r>
            <a:r>
              <a:rPr lang="en-US" baseline="-25000" dirty="0" err="1">
                <a:solidFill>
                  <a:srgbClr val="333399"/>
                </a:solidFill>
                <a:latin typeface="Arial" charset="0"/>
              </a:rPr>
              <a:t>C</a:t>
            </a:r>
            <a:endParaRPr lang="en-GB" baseline="-250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0" name="Arc 69"/>
          <p:cNvSpPr/>
          <p:nvPr/>
        </p:nvSpPr>
        <p:spPr>
          <a:xfrm>
            <a:off x="616197" y="3979452"/>
            <a:ext cx="1086445" cy="885019"/>
          </a:xfrm>
          <a:prstGeom prst="arc">
            <a:avLst>
              <a:gd name="adj1" fmla="val 17979290"/>
              <a:gd name="adj2" fmla="val 21550788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000000"/>
              </a:solidFill>
              <a:latin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571215" y="3255444"/>
            <a:ext cx="10583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i="1" dirty="0" err="1">
                <a:solidFill>
                  <a:srgbClr val="333399"/>
                </a:solidFill>
                <a:latin typeface="Times" pitchFamily="18" charset="0"/>
              </a:rPr>
              <a:t>v</a:t>
            </a:r>
            <a:r>
              <a:rPr lang="en-US" baseline="-25000" dirty="0" err="1">
                <a:solidFill>
                  <a:srgbClr val="333399"/>
                </a:solidFill>
                <a:latin typeface="Times" pitchFamily="18" charset="0"/>
              </a:rPr>
              <a:t>wave</a:t>
            </a:r>
            <a:r>
              <a:rPr lang="en-US" i="1" dirty="0">
                <a:solidFill>
                  <a:srgbClr val="333399"/>
                </a:solidFill>
                <a:latin typeface="Times" pitchFamily="18" charset="0"/>
              </a:rPr>
              <a:t> = </a:t>
            </a:r>
            <a:r>
              <a:rPr lang="en-US" i="1" dirty="0" err="1">
                <a:solidFill>
                  <a:srgbClr val="333399"/>
                </a:solidFill>
                <a:latin typeface="Times" pitchFamily="18" charset="0"/>
              </a:rPr>
              <a:t>c/n</a:t>
            </a:r>
            <a:endParaRPr lang="en-GB" i="1" dirty="0">
              <a:solidFill>
                <a:srgbClr val="333399"/>
              </a:solidFill>
              <a:latin typeface="Times" pitchFamily="18" charset="0"/>
            </a:endParaRPr>
          </a:p>
        </p:txBody>
      </p:sp>
      <p:cxnSp>
        <p:nvCxnSpPr>
          <p:cNvPr id="73" name="Straight Connector 72"/>
          <p:cNvCxnSpPr/>
          <p:nvPr/>
        </p:nvCxnSpPr>
        <p:spPr>
          <a:xfrm rot="5400000">
            <a:off x="976917" y="4412776"/>
            <a:ext cx="2723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/>
          <p:cNvSpPr txBox="1"/>
          <p:nvPr/>
        </p:nvSpPr>
        <p:spPr>
          <a:xfrm>
            <a:off x="1252059" y="4412777"/>
            <a:ext cx="113204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i="1" dirty="0" err="1">
                <a:solidFill>
                  <a:srgbClr val="333399"/>
                </a:solidFill>
                <a:latin typeface="Times" pitchFamily="18" charset="0"/>
              </a:rPr>
              <a:t>v</a:t>
            </a:r>
            <a:r>
              <a:rPr lang="en-US" baseline="-25000" dirty="0" err="1">
                <a:solidFill>
                  <a:srgbClr val="333399"/>
                </a:solidFill>
                <a:latin typeface="Times" pitchFamily="18" charset="0"/>
              </a:rPr>
              <a:t>particle</a:t>
            </a:r>
            <a:r>
              <a:rPr lang="en-US" i="1" dirty="0">
                <a:solidFill>
                  <a:srgbClr val="333399"/>
                </a:solidFill>
                <a:latin typeface="Times" pitchFamily="18" charset="0"/>
              </a:rPr>
              <a:t> = </a:t>
            </a:r>
            <a:r>
              <a:rPr lang="en-US" i="1" dirty="0" err="1">
                <a:solidFill>
                  <a:srgbClr val="333399"/>
                </a:solidFill>
                <a:latin typeface="Symbol" pitchFamily="18" charset="2"/>
              </a:rPr>
              <a:t>b</a:t>
            </a:r>
            <a:r>
              <a:rPr lang="en-US" i="1" dirty="0" err="1">
                <a:solidFill>
                  <a:srgbClr val="333399"/>
                </a:solidFill>
                <a:latin typeface="Times" pitchFamily="18" charset="0"/>
              </a:rPr>
              <a:t>c</a:t>
            </a:r>
            <a:endParaRPr lang="en-GB" i="1" dirty="0">
              <a:solidFill>
                <a:srgbClr val="333399"/>
              </a:solidFill>
              <a:latin typeface="Times" pitchFamily="18" charset="0"/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 rot="10800000">
            <a:off x="1452588" y="3595835"/>
            <a:ext cx="1290154" cy="8169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H="1">
            <a:off x="1459773" y="4412776"/>
            <a:ext cx="1290154" cy="816941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5544892" y="5020879"/>
            <a:ext cx="1745991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radiator of 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limited thickness 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7450727" y="4163844"/>
            <a:ext cx="1175322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Cherenkov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cone</a:t>
            </a:r>
          </a:p>
        </p:txBody>
      </p:sp>
      <p:sp>
        <p:nvSpPr>
          <p:cNvPr id="62" name="Rectangle 379">
            <a:extLst>
              <a:ext uri="{FF2B5EF4-FFF2-40B4-BE49-F238E27FC236}">
                <a16:creationId xmlns:a16="http://schemas.microsoft.com/office/drawing/2014/main" id="{2543134F-CB2D-4ECD-BC2C-83E5CF2DFC3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2531" y="5885648"/>
            <a:ext cx="3124578" cy="607121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64" name="Rectangle 379">
            <a:extLst>
              <a:ext uri="{FF2B5EF4-FFF2-40B4-BE49-F238E27FC236}">
                <a16:creationId xmlns:a16="http://schemas.microsoft.com/office/drawing/2014/main" id="{3FFCDDCA-D126-41FF-AD90-17C78AB7D5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24443" y="5904418"/>
            <a:ext cx="3780651" cy="607121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4EA0B8-FF5F-44AC-821E-B92E565D8E3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170294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9990"/>
    </mc:Choice>
    <mc:Fallback xmlns="">
      <p:transition spd="slow" advTm="159990"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>
          <a:xfrm>
            <a:off x="395536" y="222353"/>
            <a:ext cx="7886700" cy="1325563"/>
          </a:xfrm>
        </p:spPr>
        <p:txBody>
          <a:bodyPr/>
          <a:lstStyle/>
          <a:p>
            <a:r>
              <a:rPr lang="en-GB" altLang="en-US" sz="2400" dirty="0"/>
              <a:t>LHCb Upgrade</a:t>
            </a:r>
            <a:r>
              <a:rPr lang="sl-SI" altLang="en-US" sz="2400" dirty="0"/>
              <a:t> (under way</a:t>
            </a:r>
            <a:r>
              <a:rPr lang="en-US" altLang="en-US" sz="2400" dirty="0"/>
              <a:t>, LS2</a:t>
            </a:r>
            <a:r>
              <a:rPr lang="sl-SI" altLang="en-US" sz="2400" dirty="0"/>
              <a:t>)</a:t>
            </a:r>
            <a:endParaRPr lang="en-GB" altLang="en-US" sz="2400" dirty="0"/>
          </a:p>
        </p:txBody>
      </p:sp>
      <p:sp>
        <p:nvSpPr>
          <p:cNvPr id="97283" name="TextBox 4"/>
          <p:cNvSpPr txBox="1">
            <a:spLocks noChangeArrowheads="1"/>
          </p:cNvSpPr>
          <p:nvPr/>
        </p:nvSpPr>
        <p:spPr bwMode="auto">
          <a:xfrm>
            <a:off x="3708400" y="1052513"/>
            <a:ext cx="5400675" cy="107721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GB" altLang="en-US" sz="1600" dirty="0">
                <a:latin typeface="+mn-lt"/>
              </a:rPr>
              <a:t>New photon detectors: </a:t>
            </a:r>
            <a:r>
              <a:rPr lang="sl-SI" altLang="en-US" sz="1600" dirty="0">
                <a:latin typeface="+mn-lt"/>
              </a:rPr>
              <a:t>MaPMTs </a:t>
            </a:r>
            <a:r>
              <a:rPr lang="en-GB" altLang="en-US" sz="1600" dirty="0">
                <a:latin typeface="+mn-lt"/>
              </a:rPr>
              <a:t>Hamamatsu R13743 (H12700) and R13742 (R11265)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GB" altLang="en-US" sz="1600" dirty="0">
                <a:latin typeface="+mn-lt"/>
              </a:rPr>
              <a:t>New electronics working at 40 MHz readout rate</a:t>
            </a:r>
            <a:endParaRPr lang="sl-SI" altLang="en-US" sz="1600" dirty="0">
              <a:latin typeface="+mn-lt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GB" altLang="en-US" sz="1600" dirty="0">
                <a:latin typeface="+mn-lt"/>
              </a:rPr>
              <a:t>New optics layout for RICH 1 (no aerogel)</a:t>
            </a:r>
          </a:p>
        </p:txBody>
      </p:sp>
      <p:pic>
        <p:nvPicPr>
          <p:cNvPr id="97284" name="Picture 5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75" y="630238"/>
            <a:ext cx="3609975" cy="290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5" name="Picture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44975" y="3068638"/>
            <a:ext cx="4267200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7286" name="Picture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263" y="3748088"/>
            <a:ext cx="2590800" cy="308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55A61B5-C8B6-408C-A497-54C8CBA1F64B}"/>
              </a:ext>
            </a:extLst>
          </p:cNvPr>
          <p:cNvSpPr txBox="1"/>
          <p:nvPr/>
        </p:nvSpPr>
        <p:spPr>
          <a:xfrm flipH="1">
            <a:off x="3025346" y="3437772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2.9 mm</a:t>
            </a:r>
            <a:endParaRPr lang="de-CH" sz="1200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6B08999-F004-440C-AF6D-9140837577AD}"/>
              </a:ext>
            </a:extLst>
          </p:cNvPr>
          <p:cNvSpPr/>
          <p:nvPr/>
        </p:nvSpPr>
        <p:spPr bwMode="auto">
          <a:xfrm>
            <a:off x="2915816" y="3531147"/>
            <a:ext cx="124802" cy="124802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9AB899D-A354-4D07-88D5-43B879C5D003}"/>
              </a:ext>
            </a:extLst>
          </p:cNvPr>
          <p:cNvSpPr txBox="1"/>
          <p:nvPr/>
        </p:nvSpPr>
        <p:spPr>
          <a:xfrm flipH="1">
            <a:off x="3529402" y="2226418"/>
            <a:ext cx="1008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6 mm</a:t>
            </a:r>
            <a:endParaRPr lang="de-CH" sz="12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788A60-1D72-414E-B18D-1DC6086063EF}"/>
              </a:ext>
            </a:extLst>
          </p:cNvPr>
          <p:cNvSpPr/>
          <p:nvPr/>
        </p:nvSpPr>
        <p:spPr bwMode="auto">
          <a:xfrm>
            <a:off x="3417380" y="2285107"/>
            <a:ext cx="146508" cy="159622"/>
          </a:xfrm>
          <a:prstGeom prst="rect">
            <a:avLst/>
          </a:prstGeom>
          <a:noFill/>
          <a:ln w="28575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de-CH" sz="12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48466FD-E42C-40CA-B14B-2C9420EF9579}"/>
              </a:ext>
            </a:extLst>
          </p:cNvPr>
          <p:cNvSpPr txBox="1"/>
          <p:nvPr/>
        </p:nvSpPr>
        <p:spPr>
          <a:xfrm>
            <a:off x="3065479" y="1781491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8x8</a:t>
            </a:r>
            <a:endParaRPr lang="de-CH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DF3C09D-BE9B-4B05-8DD4-3A43EB283FFA}"/>
              </a:ext>
            </a:extLst>
          </p:cNvPr>
          <p:cNvSpPr txBox="1"/>
          <p:nvPr/>
        </p:nvSpPr>
        <p:spPr>
          <a:xfrm>
            <a:off x="3231945" y="3027532"/>
            <a:ext cx="4315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8x8</a:t>
            </a:r>
            <a:endParaRPr lang="de-CH" sz="12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BF58F68-FCBF-4162-B544-FD09A5016163}"/>
              </a:ext>
            </a:extLst>
          </p:cNvPr>
          <p:cNvSpPr txBox="1"/>
          <p:nvPr/>
        </p:nvSpPr>
        <p:spPr>
          <a:xfrm>
            <a:off x="2024884" y="762650"/>
            <a:ext cx="832279" cy="4985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RICH2 </a:t>
            </a:r>
          </a:p>
          <a:p>
            <a:r>
              <a:rPr lang="en-GB" sz="1200" dirty="0"/>
              <a:t>RO plane</a:t>
            </a:r>
            <a:endParaRPr lang="de-CH" sz="1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0734BB-AEFC-48DA-8C93-F441A8ECD204}"/>
              </a:ext>
            </a:extLst>
          </p:cNvPr>
          <p:cNvSpPr txBox="1"/>
          <p:nvPr/>
        </p:nvSpPr>
        <p:spPr>
          <a:xfrm>
            <a:off x="1331640" y="3725006"/>
            <a:ext cx="8563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RICH 1</a:t>
            </a:r>
            <a:endParaRPr lang="de-CH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3933471-EC4D-4686-BD14-AD7D688FB6A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40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91821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4208"/>
    </mc:Choice>
    <mc:Fallback xmlns="">
      <p:transition spd="slow" advTm="84208"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>
          <a:xfrm>
            <a:off x="-107950" y="147971"/>
            <a:ext cx="5976664" cy="504056"/>
          </a:xfrm>
        </p:spPr>
        <p:txBody>
          <a:bodyPr/>
          <a:lstStyle/>
          <a:p>
            <a:r>
              <a:rPr lang="en-GB" altLang="en-US" sz="2400" dirty="0">
                <a:solidFill>
                  <a:schemeClr val="accent6"/>
                </a:solidFill>
              </a:rPr>
              <a:t>Future LHCb Upgrade (LS4</a:t>
            </a:r>
            <a:r>
              <a:rPr lang="en-GB" altLang="en-US" sz="2400" dirty="0">
                <a:solidFill>
                  <a:srgbClr val="FF0066"/>
                </a:solidFill>
              </a:rPr>
              <a:t>!!</a:t>
            </a:r>
            <a:r>
              <a:rPr lang="en-GB" altLang="en-US" sz="2400" dirty="0">
                <a:solidFill>
                  <a:schemeClr val="accent6"/>
                </a:solidFill>
              </a:rPr>
              <a:t>)</a:t>
            </a:r>
          </a:p>
        </p:txBody>
      </p:sp>
      <p:sp>
        <p:nvSpPr>
          <p:cNvPr id="98307" name="TextBox 3"/>
          <p:cNvSpPr txBox="1">
            <a:spLocks noChangeArrowheads="1"/>
          </p:cNvSpPr>
          <p:nvPr/>
        </p:nvSpPr>
        <p:spPr bwMode="auto">
          <a:xfrm>
            <a:off x="3256231" y="1406545"/>
            <a:ext cx="5795962" cy="2308324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800100" indent="-34290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257300" indent="-3429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GB" altLang="en-US" sz="1600" dirty="0">
                <a:latin typeface="+mj-lt"/>
              </a:rPr>
              <a:t>Provide PID at p-p luminosity of 10</a:t>
            </a:r>
            <a:r>
              <a:rPr lang="en-GB" altLang="en-US" sz="1600" baseline="30000" dirty="0">
                <a:latin typeface="+mj-lt"/>
              </a:rPr>
              <a:t>34</a:t>
            </a:r>
            <a:r>
              <a:rPr lang="en-GB" altLang="en-US" sz="1600" dirty="0">
                <a:latin typeface="+mj-lt"/>
              </a:rPr>
              <a:t> in the forward region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+mj-lt"/>
              </a:rPr>
              <a:t>Aim to use </a:t>
            </a:r>
            <a:r>
              <a:rPr lang="en-US" altLang="en-US" sz="1600" b="1" u="sng" dirty="0" err="1">
                <a:latin typeface="+mj-lt"/>
              </a:rPr>
              <a:t>SiPM</a:t>
            </a:r>
            <a:r>
              <a:rPr lang="en-US" altLang="en-US" sz="1600" b="1" u="sng" dirty="0">
                <a:latin typeface="+mj-lt"/>
              </a:rPr>
              <a:t> (</a:t>
            </a:r>
            <a:r>
              <a:rPr lang="en-US" altLang="en-US" sz="1600" b="1" u="sng" dirty="0" err="1">
                <a:latin typeface="+mj-lt"/>
              </a:rPr>
              <a:t>cryo</a:t>
            </a:r>
            <a:r>
              <a:rPr lang="en-US" altLang="en-US" sz="1600" b="1" u="sng" dirty="0">
                <a:latin typeface="+mj-lt"/>
              </a:rPr>
              <a:t>-cooled?) photodetectors</a:t>
            </a: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US" altLang="en-US" sz="1600" dirty="0">
                <a:latin typeface="+mj-lt"/>
              </a:rPr>
              <a:t>Need ultralight mirrors (in active region)</a:t>
            </a:r>
            <a:endParaRPr lang="en-GB" altLang="en-US" sz="1600" dirty="0">
              <a:latin typeface="+mj-lt"/>
            </a:endParaRPr>
          </a:p>
          <a:p>
            <a:pPr>
              <a:spcBef>
                <a:spcPct val="0"/>
              </a:spcBef>
              <a:buFont typeface="Wingdings" panose="05000000000000000000" pitchFamily="2" charset="2"/>
              <a:buChar char="q"/>
            </a:pPr>
            <a:r>
              <a:rPr lang="en-GB" altLang="en-US" sz="1600" dirty="0">
                <a:latin typeface="+mj-lt"/>
              </a:rPr>
              <a:t>Incremental improvements in: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sl-SI" altLang="en-US" sz="1600" dirty="0">
                <a:latin typeface="+mj-lt"/>
              </a:rPr>
              <a:t>Improve </a:t>
            </a:r>
            <a:r>
              <a:rPr lang="en-GB" altLang="en-US" sz="1600" dirty="0">
                <a:latin typeface="+mj-lt"/>
              </a:rPr>
              <a:t>Cherenkov angle resolution</a:t>
            </a:r>
          </a:p>
          <a:p>
            <a:pPr lvl="2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en-US" sz="1600" dirty="0">
                <a:latin typeface="+mj-lt"/>
              </a:rPr>
              <a:t>More photons in the green</a:t>
            </a:r>
            <a:r>
              <a:rPr lang="sl-SI" altLang="en-US" sz="1600" dirty="0">
                <a:latin typeface="+mj-lt"/>
              </a:rPr>
              <a:t> </a:t>
            </a:r>
            <a:r>
              <a:rPr lang="sl-SI" altLang="en-US" sz="1600" dirty="0">
                <a:latin typeface="+mj-lt"/>
                <a:sym typeface="Wingdings" panose="05000000000000000000" pitchFamily="2" charset="2"/>
              </a:rPr>
              <a:t> </a:t>
            </a:r>
            <a:r>
              <a:rPr lang="sl-SI" altLang="en-US" sz="1600" dirty="0">
                <a:latin typeface="+mj-lt"/>
              </a:rPr>
              <a:t>lower chromatic error</a:t>
            </a:r>
            <a:endParaRPr lang="en-GB" altLang="en-US" sz="1600" dirty="0">
              <a:latin typeface="+mj-lt"/>
            </a:endParaRP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en-US" sz="1600" dirty="0">
                <a:latin typeface="+mj-lt"/>
              </a:rPr>
              <a:t>Reduced event complexity with timing</a:t>
            </a:r>
          </a:p>
          <a:p>
            <a:pPr lvl="1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en-GB" altLang="en-US" sz="1600" dirty="0">
                <a:latin typeface="+mj-lt"/>
              </a:rPr>
              <a:t>Enhanced number of photons</a:t>
            </a:r>
          </a:p>
        </p:txBody>
      </p:sp>
      <p:pic>
        <p:nvPicPr>
          <p:cNvPr id="98308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7375" y="3905250"/>
            <a:ext cx="5949950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8309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7950" y="1412875"/>
            <a:ext cx="3095625" cy="456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Frame 6"/>
          <p:cNvSpPr/>
          <p:nvPr/>
        </p:nvSpPr>
        <p:spPr bwMode="auto">
          <a:xfrm>
            <a:off x="5463631" y="314758"/>
            <a:ext cx="1700657" cy="515714"/>
          </a:xfrm>
          <a:prstGeom prst="frame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80112" y="403338"/>
            <a:ext cx="1487370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Generation 3?</a:t>
            </a:r>
            <a:endParaRPr lang="en-GB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5523257" y="5392648"/>
            <a:ext cx="405083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0" name="Rounded Rectangle 9"/>
          <p:cNvSpPr/>
          <p:nvPr/>
        </p:nvSpPr>
        <p:spPr bwMode="auto">
          <a:xfrm>
            <a:off x="6372200" y="5396076"/>
            <a:ext cx="360747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6975229" y="5392648"/>
            <a:ext cx="621107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7796976" y="5391884"/>
            <a:ext cx="405083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8444341" y="5396840"/>
            <a:ext cx="405083" cy="216024"/>
          </a:xfrm>
          <a:prstGeom prst="roundRect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5" name="Right Arrow 14"/>
          <p:cNvSpPr/>
          <p:nvPr/>
        </p:nvSpPr>
        <p:spPr bwMode="auto">
          <a:xfrm>
            <a:off x="6047739" y="5436336"/>
            <a:ext cx="216024" cy="127119"/>
          </a:xfrm>
          <a:prstGeom prst="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6" name="Right Arrow 15"/>
          <p:cNvSpPr/>
          <p:nvPr/>
        </p:nvSpPr>
        <p:spPr bwMode="auto">
          <a:xfrm>
            <a:off x="8252028" y="5445224"/>
            <a:ext cx="171984" cy="118231"/>
          </a:xfrm>
          <a:prstGeom prst="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7" name="Right Arrow 16"/>
          <p:cNvSpPr/>
          <p:nvPr/>
        </p:nvSpPr>
        <p:spPr bwMode="auto">
          <a:xfrm>
            <a:off x="6747480" y="5445224"/>
            <a:ext cx="216024" cy="127119"/>
          </a:xfrm>
          <a:prstGeom prst="rightArrow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33580" y="5612100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New optics</a:t>
            </a:r>
            <a:endParaRPr lang="en-GB" sz="700" dirty="0"/>
          </a:p>
        </p:txBody>
      </p:sp>
      <p:sp>
        <p:nvSpPr>
          <p:cNvPr id="19" name="TextBox 18"/>
          <p:cNvSpPr txBox="1"/>
          <p:nvPr/>
        </p:nvSpPr>
        <p:spPr>
          <a:xfrm>
            <a:off x="8338020" y="5624165"/>
            <a:ext cx="622286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00" dirty="0"/>
              <a:t>New optics</a:t>
            </a:r>
            <a:endParaRPr lang="en-GB" sz="7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55BB3E-C1EE-4438-9F54-4946A4C35A7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41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1151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730"/>
    </mc:Choice>
    <mc:Fallback xmlns="">
      <p:transition spd="slow" advTm="94730"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title"/>
          </p:nvPr>
        </p:nvSpPr>
        <p:spPr>
          <a:xfrm>
            <a:off x="-324544" y="123639"/>
            <a:ext cx="8345488" cy="685800"/>
          </a:xfrm>
        </p:spPr>
        <p:txBody>
          <a:bodyPr/>
          <a:lstStyle/>
          <a:p>
            <a:pPr eaLnBrk="1" hangingPunct="1"/>
            <a:r>
              <a:rPr lang="sl-SI" altLang="en-US" sz="2400" dirty="0"/>
              <a:t>SiPM as photosensor for a RICH counter</a:t>
            </a:r>
            <a:r>
              <a:rPr lang="en-US" altLang="en-US" sz="2400" dirty="0"/>
              <a:t> ?</a:t>
            </a:r>
            <a:endParaRPr lang="en-GB" altLang="en-US" sz="2400" dirty="0"/>
          </a:p>
        </p:txBody>
      </p:sp>
      <p:sp>
        <p:nvSpPr>
          <p:cNvPr id="137219" name="Text Box 4"/>
          <p:cNvSpPr txBox="1">
            <a:spLocks noChangeArrowheads="1"/>
          </p:cNvSpPr>
          <p:nvPr/>
        </p:nvSpPr>
        <p:spPr bwMode="auto">
          <a:xfrm>
            <a:off x="304800" y="1066800"/>
            <a:ext cx="8534400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1600" dirty="0"/>
              <a:t>Improve the signal to noise ratio:</a:t>
            </a:r>
          </a:p>
          <a:p>
            <a:pPr eaLnBrk="1" hangingPunct="1">
              <a:spcBef>
                <a:spcPct val="50000"/>
              </a:spcBef>
            </a:pPr>
            <a:r>
              <a:rPr lang="sl-SI" altLang="en-US" sz="1600" dirty="0">
                <a:solidFill>
                  <a:srgbClr val="FF0000"/>
                </a:solidFill>
              </a:rPr>
              <a:t>Reduce</a:t>
            </a:r>
            <a:r>
              <a:rPr lang="sl-SI" altLang="en-US" sz="1600" dirty="0"/>
              <a:t> the noise by a </a:t>
            </a:r>
            <a:r>
              <a:rPr lang="sl-SI" altLang="en-US" sz="1600" dirty="0">
                <a:solidFill>
                  <a:srgbClr val="FF0000"/>
                </a:solidFill>
              </a:rPr>
              <a:t>narrow (&lt;10ns) time window </a:t>
            </a:r>
            <a:r>
              <a:rPr lang="sl-SI" altLang="en-US" sz="1600" dirty="0"/>
              <a:t>(Cherenkov light is prompt!)</a:t>
            </a:r>
            <a:endParaRPr lang="sl-SI" altLang="en-US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sl-SI" altLang="en-US" sz="1600" dirty="0">
                <a:solidFill>
                  <a:srgbClr val="FF0000"/>
                </a:solidFill>
              </a:rPr>
              <a:t>Increase</a:t>
            </a:r>
            <a:r>
              <a:rPr lang="sl-SI" altLang="en-US" sz="1600" dirty="0"/>
              <a:t> the </a:t>
            </a:r>
            <a:r>
              <a:rPr lang="sl-SI" altLang="en-US" sz="1600" dirty="0">
                <a:solidFill>
                  <a:srgbClr val="FF0000"/>
                </a:solidFill>
              </a:rPr>
              <a:t>number of signal hits</a:t>
            </a:r>
            <a:r>
              <a:rPr lang="sl-SI" altLang="en-US" sz="1600" dirty="0"/>
              <a:t> per single sensor by using </a:t>
            </a:r>
            <a:r>
              <a:rPr lang="sl-SI" altLang="en-US" sz="1600" dirty="0">
                <a:solidFill>
                  <a:srgbClr val="FF0000"/>
                </a:solidFill>
              </a:rPr>
              <a:t>light collectors</a:t>
            </a:r>
            <a:endParaRPr lang="en-US" altLang="en-US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en-US" altLang="en-US" sz="1600" dirty="0">
                <a:solidFill>
                  <a:srgbClr val="FF0000"/>
                </a:solidFill>
              </a:rPr>
              <a:t>Reduce </a:t>
            </a:r>
            <a:r>
              <a:rPr lang="en-US" altLang="en-US" sz="1600" dirty="0">
                <a:solidFill>
                  <a:schemeClr val="accent6"/>
                </a:solidFill>
              </a:rPr>
              <a:t>the noise even further</a:t>
            </a:r>
            <a:r>
              <a:rPr lang="en-US" altLang="en-US" sz="1600" dirty="0">
                <a:solidFill>
                  <a:srgbClr val="FF0000"/>
                </a:solidFill>
              </a:rPr>
              <a:t> by cooling the SiPMs</a:t>
            </a:r>
            <a:endParaRPr lang="sl-SI" altLang="en-US" sz="1600" dirty="0"/>
          </a:p>
        </p:txBody>
      </p:sp>
      <p:sp>
        <p:nvSpPr>
          <p:cNvPr id="137220" name="Rectangle 5"/>
          <p:cNvSpPr>
            <a:spLocks noChangeArrowheads="1"/>
          </p:cNvSpPr>
          <p:nvPr/>
        </p:nvSpPr>
        <p:spPr bwMode="auto">
          <a:xfrm>
            <a:off x="228600" y="3284538"/>
            <a:ext cx="47752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600" dirty="0"/>
              <a:t>E.g. light collector with reflective walls or plastic light guide</a:t>
            </a:r>
            <a:endParaRPr lang="en-GB" altLang="en-US" sz="1600" dirty="0"/>
          </a:p>
        </p:txBody>
      </p:sp>
      <p:pic>
        <p:nvPicPr>
          <p:cNvPr id="137221" name="Picture 6" descr="C:\Documents and Settings\KRIZAN\My Documents\My Pictures\riches\sipm-light-co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4114800"/>
            <a:ext cx="4800600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7222" name="Text Box 7"/>
          <p:cNvSpPr txBox="1">
            <a:spLocks noChangeArrowheads="1"/>
          </p:cNvSpPr>
          <p:nvPr/>
        </p:nvSpPr>
        <p:spPr bwMode="auto">
          <a:xfrm>
            <a:off x="-76200" y="5410200"/>
            <a:ext cx="121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2000"/>
              <a:t>SiPM</a:t>
            </a:r>
            <a:endParaRPr lang="en-GB" altLang="en-US" sz="2000"/>
          </a:p>
        </p:txBody>
      </p:sp>
      <p:sp>
        <p:nvSpPr>
          <p:cNvPr id="137223" name="Rectangle 10"/>
          <p:cNvSpPr>
            <a:spLocks noChangeArrowheads="1"/>
          </p:cNvSpPr>
          <p:nvPr/>
        </p:nvSpPr>
        <p:spPr bwMode="auto">
          <a:xfrm>
            <a:off x="76200" y="5943600"/>
            <a:ext cx="5334000" cy="152400"/>
          </a:xfrm>
          <a:prstGeom prst="rect">
            <a:avLst/>
          </a:prstGeom>
          <a:solidFill>
            <a:schemeClr val="hlink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2000">
              <a:solidFill>
                <a:schemeClr val="tx1"/>
              </a:solidFill>
            </a:endParaRPr>
          </a:p>
        </p:txBody>
      </p:sp>
      <p:sp>
        <p:nvSpPr>
          <p:cNvPr id="137224" name="Text Box 11"/>
          <p:cNvSpPr txBox="1">
            <a:spLocks noChangeArrowheads="1"/>
          </p:cNvSpPr>
          <p:nvPr/>
        </p:nvSpPr>
        <p:spPr bwMode="auto">
          <a:xfrm>
            <a:off x="1524000" y="6019800"/>
            <a:ext cx="1219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2000"/>
              <a:t>PCB</a:t>
            </a:r>
            <a:endParaRPr lang="en-GB" altLang="en-US" sz="2000"/>
          </a:p>
        </p:txBody>
      </p:sp>
      <p:pic>
        <p:nvPicPr>
          <p:cNvPr id="137225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80088" y="3340100"/>
            <a:ext cx="3021012" cy="2874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3" name="Straight Arrow Connector 2"/>
          <p:cNvCxnSpPr/>
          <p:nvPr/>
        </p:nvCxnSpPr>
        <p:spPr bwMode="auto">
          <a:xfrm>
            <a:off x="1835696" y="3869313"/>
            <a:ext cx="0" cy="639807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835696" y="4509120"/>
            <a:ext cx="576064" cy="669889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Arrow Connector 14"/>
          <p:cNvCxnSpPr/>
          <p:nvPr/>
        </p:nvCxnSpPr>
        <p:spPr bwMode="auto">
          <a:xfrm flipH="1">
            <a:off x="2133600" y="5179009"/>
            <a:ext cx="278160" cy="130512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>
            <a:off x="4067944" y="3790950"/>
            <a:ext cx="98054" cy="565841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3" name="Straight Arrow Connector 22"/>
          <p:cNvCxnSpPr/>
          <p:nvPr/>
        </p:nvCxnSpPr>
        <p:spPr bwMode="auto">
          <a:xfrm>
            <a:off x="4165998" y="4356791"/>
            <a:ext cx="706587" cy="822218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4427984" y="5147914"/>
            <a:ext cx="422177" cy="50145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35" name="Straight Arrow Connector 34"/>
          <p:cNvCxnSpPr/>
          <p:nvPr/>
        </p:nvCxnSpPr>
        <p:spPr bwMode="auto">
          <a:xfrm flipV="1">
            <a:off x="4442523" y="5000098"/>
            <a:ext cx="207762" cy="189348"/>
          </a:xfrm>
          <a:prstGeom prst="straightConnector1">
            <a:avLst/>
          </a:prstGeom>
          <a:noFill/>
          <a:ln w="9525" cap="flat" cmpd="sng" algn="ctr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B85149-1BC6-4AF9-AA64-2786965270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42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53266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88"/>
    </mc:Choice>
    <mc:Fallback xmlns="">
      <p:transition spd="slow" advTm="1488"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243" name="Picture 5" descr="C:\library\aerorich\SiPM\bt0608\rich_sipm_array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63977"/>
            <a:ext cx="5508104" cy="5523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8242" name="Text Box 3"/>
          <p:cNvSpPr txBox="1">
            <a:spLocks noChangeArrowheads="1"/>
          </p:cNvSpPr>
          <p:nvPr/>
        </p:nvSpPr>
        <p:spPr bwMode="auto">
          <a:xfrm>
            <a:off x="304800" y="1042141"/>
            <a:ext cx="4627240" cy="5847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1600" dirty="0"/>
              <a:t>SiPMs: array of 8x8 SMD mount Hamamatsu </a:t>
            </a:r>
            <a:r>
              <a:rPr lang="en-GB" altLang="en-US" sz="1600" dirty="0"/>
              <a:t>S10362-11-100P</a:t>
            </a:r>
            <a:r>
              <a:rPr lang="sl-SI" altLang="en-US" sz="1600" dirty="0"/>
              <a:t> with </a:t>
            </a:r>
            <a:r>
              <a:rPr lang="sl-SI" altLang="en-US" sz="1600" dirty="0">
                <a:solidFill>
                  <a:srgbClr val="FF0000"/>
                </a:solidFill>
              </a:rPr>
              <a:t>0.3mm</a:t>
            </a:r>
            <a:r>
              <a:rPr lang="sl-SI" altLang="en-US" sz="1600" dirty="0"/>
              <a:t> protective layer</a:t>
            </a:r>
            <a:endParaRPr lang="en-GB" altLang="en-US" sz="1600" dirty="0"/>
          </a:p>
        </p:txBody>
      </p:sp>
      <p:sp>
        <p:nvSpPr>
          <p:cNvPr id="138244" name="Rectangle 7"/>
          <p:cNvSpPr>
            <a:spLocks noChangeArrowheads="1"/>
          </p:cNvSpPr>
          <p:nvPr/>
        </p:nvSpPr>
        <p:spPr bwMode="auto">
          <a:xfrm>
            <a:off x="2204863" y="1579213"/>
            <a:ext cx="109837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800" dirty="0">
                <a:solidFill>
                  <a:srgbClr val="FF0000"/>
                </a:solidFill>
              </a:rPr>
              <a:t>64 SiPMs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138245" name="Rectangle 11"/>
          <p:cNvSpPr>
            <a:spLocks noChangeArrowheads="1"/>
          </p:cNvSpPr>
          <p:nvPr/>
        </p:nvSpPr>
        <p:spPr bwMode="auto">
          <a:xfrm rot="16200000">
            <a:off x="257281" y="3276917"/>
            <a:ext cx="1192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800" dirty="0">
                <a:solidFill>
                  <a:srgbClr val="FF0000"/>
                </a:solidFill>
              </a:rPr>
              <a:t>20mm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138246" name="Rectangle 4"/>
          <p:cNvSpPr>
            <a:spLocks noGrp="1" noChangeArrowheads="1"/>
          </p:cNvSpPr>
          <p:nvPr>
            <p:ph type="title"/>
          </p:nvPr>
        </p:nvSpPr>
        <p:spPr>
          <a:xfrm>
            <a:off x="662005" y="120681"/>
            <a:ext cx="6624464" cy="557590"/>
          </a:xfrm>
          <a:noFill/>
          <a:ln>
            <a:noFill/>
          </a:ln>
        </p:spPr>
        <p:txBody>
          <a:bodyPr/>
          <a:lstStyle/>
          <a:p>
            <a:pPr eaLnBrk="1" hangingPunct="1"/>
            <a:r>
              <a:rPr lang="sl-SI" altLang="en-US" sz="2400" dirty="0">
                <a:solidFill>
                  <a:schemeClr val="accent6"/>
                </a:solidFill>
              </a:rPr>
              <a:t>Photon detector wit</a:t>
            </a:r>
            <a:r>
              <a:rPr lang="en-US" altLang="en-US" sz="2400" dirty="0">
                <a:solidFill>
                  <a:schemeClr val="accent6"/>
                </a:solidFill>
              </a:rPr>
              <a:t>h</a:t>
            </a:r>
            <a:r>
              <a:rPr lang="sl-SI" altLang="en-US" sz="2400" dirty="0">
                <a:solidFill>
                  <a:schemeClr val="accent6"/>
                </a:solidFill>
              </a:rPr>
              <a:t> SiPMs and light guides </a:t>
            </a:r>
            <a:endParaRPr lang="en-GB" altLang="en-US" sz="2400" dirty="0">
              <a:solidFill>
                <a:schemeClr val="accent6"/>
              </a:solidFill>
            </a:endParaRPr>
          </a:p>
        </p:txBody>
      </p:sp>
      <p:pic>
        <p:nvPicPr>
          <p:cNvPr id="9" name="Picture 2" descr="C:\library\aerorich\SiPM\bt0608\LGarray-photos\00008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75459" y="3723671"/>
            <a:ext cx="2592288" cy="2664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0760" y="863977"/>
            <a:ext cx="2941687" cy="2737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849052" y="5605770"/>
            <a:ext cx="421640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1100" dirty="0">
                <a:solidFill>
                  <a:srgbClr val="FFC000"/>
                </a:solidFill>
              </a:rPr>
              <a:t>Korpar et al., NIM A594 (2008) 13; NIM A613 (2010) 195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>
            <a:off x="1038053" y="1916832"/>
            <a:ext cx="0" cy="3168352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Rectangle 4"/>
          <p:cNvSpPr/>
          <p:nvPr/>
        </p:nvSpPr>
        <p:spPr>
          <a:xfrm>
            <a:off x="5877437" y="3461583"/>
            <a:ext cx="2458278" cy="461665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en-GB" sz="1200" dirty="0"/>
              <a:t>module was moved to 9 positions to cover the ring area. Save $$$ !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7938A3-3845-4CF2-8E68-575D843615D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43</a:t>
            </a:fld>
            <a:endParaRPr lang="en-US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87603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249"/>
    </mc:Choice>
    <mc:Fallback xmlns="">
      <p:transition spd="slow" advTm="224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02" name="Picture 4" descr="C:\ppt\sola\efjod\slike\dirc_setup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6203" y="1556792"/>
            <a:ext cx="6644389" cy="4335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04" name="Rectangle 2"/>
          <p:cNvSpPr>
            <a:spLocks noGrp="1" noChangeArrowheads="1"/>
          </p:cNvSpPr>
          <p:nvPr>
            <p:ph type="title"/>
          </p:nvPr>
        </p:nvSpPr>
        <p:spPr>
          <a:xfrm>
            <a:off x="683568" y="74423"/>
            <a:ext cx="7451725" cy="1143001"/>
          </a:xfrm>
          <a:noFill/>
        </p:spPr>
        <p:txBody>
          <a:bodyPr/>
          <a:lstStyle/>
          <a:p>
            <a:pPr algn="l" eaLnBrk="1" hangingPunct="1"/>
            <a:r>
              <a:rPr lang="en-GB" altLang="en-US" sz="2400" dirty="0">
                <a:latin typeface="+mn-lt"/>
              </a:rPr>
              <a:t>DIRC</a:t>
            </a:r>
            <a:r>
              <a:rPr lang="sl-SI" altLang="en-US" sz="2400" dirty="0">
                <a:latin typeface="+mn-lt"/>
              </a:rPr>
              <a:t> @BaBar</a:t>
            </a:r>
            <a:r>
              <a:rPr lang="en-GB" altLang="en-US" sz="2400" dirty="0">
                <a:latin typeface="+mn-lt"/>
              </a:rPr>
              <a:t>: </a:t>
            </a:r>
            <a:r>
              <a:rPr lang="en-GB" altLang="en-US" sz="1600" dirty="0">
                <a:latin typeface="+mn-lt"/>
              </a:rPr>
              <a:t>Detection of Internally Reflected  Cherenkov light</a:t>
            </a:r>
            <a:endParaRPr lang="en-US" altLang="en-US" sz="2400" b="1" dirty="0">
              <a:latin typeface="+mn-lt"/>
            </a:endParaRPr>
          </a:p>
        </p:txBody>
      </p:sp>
      <p:pic>
        <p:nvPicPr>
          <p:cNvPr id="102406" name="Picture 5" descr="Z:\PowerPoint\LP poster\bar_bounce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61803" y="3003213"/>
            <a:ext cx="2057400" cy="140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7" name="Picture 6" descr="Z:\PowerPoint\LP poster\pmt_closeup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541338"/>
            <a:ext cx="2743200" cy="1951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51520" y="5942799"/>
            <a:ext cx="5256584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During propagation: angle of Cherenkov light is conserved, except of left/right and up/down ambiguities</a:t>
            </a:r>
            <a:endParaRPr lang="en-GB" dirty="0"/>
          </a:p>
        </p:txBody>
      </p:sp>
      <p:sp>
        <p:nvSpPr>
          <p:cNvPr id="28" name="TextBox 27"/>
          <p:cNvSpPr txBox="1"/>
          <p:nvPr/>
        </p:nvSpPr>
        <p:spPr>
          <a:xfrm>
            <a:off x="140542" y="929837"/>
            <a:ext cx="612068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Use the internally reflected C-light, which would normally be lost!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FE1F9-44E1-4A30-A5C8-F13624DD4AC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44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22944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0434"/>
    </mc:Choice>
    <mc:Fallback xmlns="">
      <p:transition spd="slow" advTm="140434"/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26" name="Picture 1027" descr="babar_det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7862" y="746851"/>
            <a:ext cx="7038156" cy="3798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27" name="Rectangle 1029"/>
          <p:cNvSpPr>
            <a:spLocks noChangeArrowheads="1"/>
          </p:cNvSpPr>
          <p:nvPr/>
        </p:nvSpPr>
        <p:spPr bwMode="auto">
          <a:xfrm>
            <a:off x="1198712" y="908720"/>
            <a:ext cx="290951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600" dirty="0">
                <a:solidFill>
                  <a:schemeClr val="tx1"/>
                </a:solidFill>
              </a:rPr>
              <a:t>BaBar spectrometer at P</a:t>
            </a:r>
            <a:r>
              <a:rPr lang="en-US" altLang="en-US" sz="1600" dirty="0">
                <a:solidFill>
                  <a:schemeClr val="tx1"/>
                </a:solidFill>
              </a:rPr>
              <a:t>E</a:t>
            </a:r>
            <a:r>
              <a:rPr lang="sl-SI" altLang="en-US" sz="1600" dirty="0">
                <a:solidFill>
                  <a:schemeClr val="tx1"/>
                </a:solidFill>
              </a:rPr>
              <a:t>P-II</a:t>
            </a:r>
            <a:r>
              <a:rPr lang="en-US" altLang="en-US" sz="1600" dirty="0">
                <a:solidFill>
                  <a:schemeClr val="tx1"/>
                </a:solidFill>
              </a:rPr>
              <a:t> </a:t>
            </a:r>
            <a:endParaRPr lang="en-GB" altLang="en-US" sz="1600" b="1" dirty="0">
              <a:solidFill>
                <a:srgbClr val="FF3300"/>
              </a:solidFill>
            </a:endParaRPr>
          </a:p>
        </p:txBody>
      </p:sp>
      <p:sp>
        <p:nvSpPr>
          <p:cNvPr id="10342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979529" y="110524"/>
            <a:ext cx="5517232" cy="611660"/>
          </a:xfrm>
        </p:spPr>
        <p:txBody>
          <a:bodyPr/>
          <a:lstStyle/>
          <a:p>
            <a:pPr algn="l"/>
            <a:r>
              <a:rPr lang="en-GB" altLang="en-US" sz="2400" dirty="0"/>
              <a:t>DIRC @ </a:t>
            </a:r>
            <a:r>
              <a:rPr lang="en-GB" altLang="en-US" sz="2400" dirty="0" err="1"/>
              <a:t>BaBar</a:t>
            </a:r>
            <a:endParaRPr lang="sl-SI" altLang="en-US" sz="2400" dirty="0"/>
          </a:p>
        </p:txBody>
      </p:sp>
      <p:pic>
        <p:nvPicPr>
          <p:cNvPr id="103429" name="Picture 1028" descr="babar-elephant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7088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7"/>
          <p:cNvGrpSpPr>
            <a:grpSpLocks noChangeAspect="1"/>
          </p:cNvGrpSpPr>
          <p:nvPr/>
        </p:nvGrpSpPr>
        <p:grpSpPr bwMode="auto">
          <a:xfrm>
            <a:off x="3707904" y="3870325"/>
            <a:ext cx="5029200" cy="2987675"/>
            <a:chOff x="1344" y="1488"/>
            <a:chExt cx="4376" cy="2600"/>
          </a:xfrm>
          <a:noFill/>
        </p:grpSpPr>
        <p:grpSp>
          <p:nvGrpSpPr>
            <p:cNvPr id="7" name="Group 8"/>
            <p:cNvGrpSpPr>
              <a:grpSpLocks noChangeAspect="1"/>
            </p:cNvGrpSpPr>
            <p:nvPr/>
          </p:nvGrpSpPr>
          <p:grpSpPr bwMode="auto">
            <a:xfrm>
              <a:off x="1344" y="1488"/>
              <a:ext cx="4185" cy="2531"/>
              <a:chOff x="2352" y="2160"/>
              <a:chExt cx="2205" cy="1272"/>
            </a:xfrm>
            <a:grpFill/>
          </p:grpSpPr>
          <p:grpSp>
            <p:nvGrpSpPr>
              <p:cNvPr id="18" name="Group 10"/>
              <p:cNvGrpSpPr>
                <a:grpSpLocks noChangeAspect="1"/>
              </p:cNvGrpSpPr>
              <p:nvPr/>
            </p:nvGrpSpPr>
            <p:grpSpPr bwMode="auto">
              <a:xfrm>
                <a:off x="2524" y="2853"/>
                <a:ext cx="226" cy="120"/>
                <a:chOff x="1439" y="3376"/>
                <a:chExt cx="251" cy="134"/>
              </a:xfrm>
              <a:grpFill/>
            </p:grpSpPr>
            <p:sp>
              <p:nvSpPr>
                <p:cNvPr id="23" name="AutoShape 11"/>
                <p:cNvSpPr>
                  <a:spLocks noChangeAspect="1" noChangeArrowheads="1"/>
                </p:cNvSpPr>
                <p:nvPr/>
              </p:nvSpPr>
              <p:spPr bwMode="auto">
                <a:xfrm rot="9891584">
                  <a:off x="1474" y="3383"/>
                  <a:ext cx="133" cy="125"/>
                </a:xfrm>
                <a:prstGeom prst="leftArrow">
                  <a:avLst>
                    <a:gd name="adj1" fmla="val 50000"/>
                    <a:gd name="adj2" fmla="val 26600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382" tIns="45692" rIns="91382" bIns="45692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sl-SI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" name="Text Box 12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1439" y="3376"/>
                  <a:ext cx="251" cy="134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382" tIns="45692" rIns="91382" bIns="45692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>
                      <a:solidFill>
                        <a:schemeClr val="bg1"/>
                      </a:solidFill>
                      <a:latin typeface="Times" panose="02020603050405020304" pitchFamily="18" charset="0"/>
                    </a:rPr>
                    <a:t>  e</a:t>
                  </a:r>
                  <a:r>
                    <a:rPr lang="en-US" altLang="en-US" sz="1200" baseline="30000">
                      <a:solidFill>
                        <a:schemeClr val="bg1"/>
                      </a:solidFill>
                      <a:latin typeface="Times" panose="02020603050405020304" pitchFamily="18" charset="0"/>
                    </a:rPr>
                    <a:t>-</a:t>
                  </a:r>
                  <a:endParaRPr lang="en-US" altLang="en-US" sz="1200">
                    <a:solidFill>
                      <a:schemeClr val="bg1"/>
                    </a:solidFill>
                    <a:latin typeface="Times" panose="02020603050405020304" pitchFamily="18" charset="0"/>
                  </a:endParaRPr>
                </a:p>
              </p:txBody>
            </p:sp>
          </p:grpSp>
          <p:grpSp>
            <p:nvGrpSpPr>
              <p:cNvPr id="19" name="Group 13"/>
              <p:cNvGrpSpPr>
                <a:grpSpLocks noChangeAspect="1"/>
              </p:cNvGrpSpPr>
              <p:nvPr/>
            </p:nvGrpSpPr>
            <p:grpSpPr bwMode="auto">
              <a:xfrm>
                <a:off x="4255" y="2419"/>
                <a:ext cx="225" cy="126"/>
                <a:chOff x="4092" y="2698"/>
                <a:chExt cx="250" cy="139"/>
              </a:xfrm>
              <a:grpFill/>
            </p:grpSpPr>
            <p:sp>
              <p:nvSpPr>
                <p:cNvPr id="21" name="AutoShape 14"/>
                <p:cNvSpPr>
                  <a:spLocks noChangeAspect="1" noChangeArrowheads="1"/>
                </p:cNvSpPr>
                <p:nvPr/>
              </p:nvSpPr>
              <p:spPr bwMode="auto">
                <a:xfrm rot="-908416">
                  <a:off x="4098" y="2712"/>
                  <a:ext cx="133" cy="125"/>
                </a:xfrm>
                <a:prstGeom prst="leftArrow">
                  <a:avLst>
                    <a:gd name="adj1" fmla="val 50000"/>
                    <a:gd name="adj2" fmla="val 26600"/>
                  </a:avLst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382" tIns="45692" rIns="91382" bIns="45692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</a:pPr>
                  <a:endParaRPr lang="sl-SI" altLang="en-US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Text Box 15"/>
                <p:cNvSpPr txBox="1">
                  <a:spLocks noChangeAspect="1" noChangeArrowheads="1"/>
                </p:cNvSpPr>
                <p:nvPr/>
              </p:nvSpPr>
              <p:spPr bwMode="auto">
                <a:xfrm>
                  <a:off x="4092" y="2698"/>
                  <a:ext cx="250" cy="133"/>
                </a:xfrm>
                <a:prstGeom prst="rect">
                  <a:avLst/>
                </a:pr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lIns="91382" tIns="45692" rIns="91382" bIns="45692">
                  <a:spAutoFit/>
                </a:bodyPr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>
                    <a:spcBef>
                      <a:spcPct val="50000"/>
                    </a:spcBef>
                    <a:buFontTx/>
                    <a:buNone/>
                  </a:pPr>
                  <a:r>
                    <a:rPr lang="en-US" altLang="en-US" sz="1200">
                      <a:solidFill>
                        <a:schemeClr val="bg1"/>
                      </a:solidFill>
                      <a:latin typeface="Times" panose="02020603050405020304" pitchFamily="18" charset="0"/>
                    </a:rPr>
                    <a:t> e</a:t>
                  </a:r>
                  <a:r>
                    <a:rPr lang="en-US" altLang="en-US" sz="1200" baseline="30000">
                      <a:solidFill>
                        <a:schemeClr val="bg1"/>
                      </a:solidFill>
                      <a:latin typeface="Times" panose="02020603050405020304" pitchFamily="18" charset="0"/>
                    </a:rPr>
                    <a:t>+</a:t>
                  </a:r>
                  <a:endParaRPr lang="en-US" altLang="en-US" sz="1200">
                    <a:solidFill>
                      <a:schemeClr val="bg1"/>
                    </a:solidFill>
                    <a:latin typeface="Times" panose="02020603050405020304" pitchFamily="18" charset="0"/>
                  </a:endParaRPr>
                </a:p>
              </p:txBody>
            </p:sp>
          </p:grpSp>
          <p:pic>
            <p:nvPicPr>
              <p:cNvPr id="20" name="Picture 9" descr="Z:\Private\LP poster\dirc_components_cut.gif"/>
              <p:cNvPicPr>
                <a:picLocks noChangeAspect="1" noChangeArrowheads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352" y="2160"/>
                <a:ext cx="2205" cy="1272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8" name="Text Box 16"/>
            <p:cNvSpPr txBox="1">
              <a:spLocks noChangeAspect="1" noChangeArrowheads="1"/>
            </p:cNvSpPr>
            <p:nvPr/>
          </p:nvSpPr>
          <p:spPr bwMode="auto">
            <a:xfrm>
              <a:off x="4225" y="2972"/>
              <a:ext cx="1047" cy="2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82" tIns="45692" rIns="91382" bIns="45692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1" i="1">
                  <a:solidFill>
                    <a:srgbClr val="006600"/>
                  </a:solidFill>
                  <a:latin typeface="Times" panose="02020603050405020304" pitchFamily="18" charset="0"/>
                </a:rPr>
                <a:t>Quartz Barbox</a:t>
              </a:r>
            </a:p>
          </p:txBody>
        </p:sp>
        <p:sp>
          <p:nvSpPr>
            <p:cNvPr id="9" name="Text Box 17"/>
            <p:cNvSpPr txBox="1">
              <a:spLocks noChangeAspect="1" noChangeArrowheads="1"/>
            </p:cNvSpPr>
            <p:nvPr/>
          </p:nvSpPr>
          <p:spPr bwMode="auto">
            <a:xfrm>
              <a:off x="2513" y="3849"/>
              <a:ext cx="960" cy="23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82" tIns="45692" rIns="91382" bIns="45692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200" b="1" i="1">
                  <a:solidFill>
                    <a:srgbClr val="990000"/>
                  </a:solidFill>
                  <a:latin typeface="Times" panose="02020603050405020304" pitchFamily="18" charset="0"/>
                </a:rPr>
                <a:t>Standoff box</a:t>
              </a:r>
            </a:p>
          </p:txBody>
        </p:sp>
        <p:sp>
          <p:nvSpPr>
            <p:cNvPr id="10" name="Text Box 18"/>
            <p:cNvSpPr txBox="1">
              <a:spLocks noChangeAspect="1" noChangeArrowheads="1"/>
            </p:cNvSpPr>
            <p:nvPr/>
          </p:nvSpPr>
          <p:spPr bwMode="auto">
            <a:xfrm>
              <a:off x="3630" y="3332"/>
              <a:ext cx="1134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82" tIns="45692" rIns="91382" bIns="45692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900" b="1" i="1">
                  <a:solidFill>
                    <a:schemeClr val="tx1"/>
                  </a:solidFill>
                  <a:latin typeface="Times" panose="02020603050405020304" pitchFamily="18" charset="0"/>
                </a:rPr>
                <a:t>Compensating coil</a:t>
              </a:r>
            </a:p>
          </p:txBody>
        </p:sp>
        <p:sp>
          <p:nvSpPr>
            <p:cNvPr id="11" name="Text Box 19"/>
            <p:cNvSpPr txBox="1">
              <a:spLocks noChangeAspect="1" noChangeArrowheads="1"/>
            </p:cNvSpPr>
            <p:nvPr/>
          </p:nvSpPr>
          <p:spPr bwMode="auto">
            <a:xfrm>
              <a:off x="4759" y="2713"/>
              <a:ext cx="961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82" tIns="45692" rIns="91382" bIns="45692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900" b="1" i="1">
                  <a:solidFill>
                    <a:schemeClr val="tx1"/>
                  </a:solidFill>
                  <a:latin typeface="Times" panose="02020603050405020304" pitchFamily="18" charset="0"/>
                </a:rPr>
                <a:t>Support tube (Al)</a:t>
              </a:r>
            </a:p>
          </p:txBody>
        </p:sp>
        <p:sp>
          <p:nvSpPr>
            <p:cNvPr id="12" name="Text Box 20"/>
            <p:cNvSpPr txBox="1">
              <a:spLocks noChangeAspect="1" noChangeArrowheads="1"/>
            </p:cNvSpPr>
            <p:nvPr/>
          </p:nvSpPr>
          <p:spPr bwMode="auto">
            <a:xfrm>
              <a:off x="2872" y="3538"/>
              <a:ext cx="1135" cy="1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91382" tIns="45692" rIns="91382" bIns="45692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900" b="1" i="1">
                  <a:solidFill>
                    <a:schemeClr val="tx1"/>
                  </a:solidFill>
                  <a:latin typeface="Times" panose="02020603050405020304" pitchFamily="18" charset="0"/>
                </a:rPr>
                <a:t>Assembly flange</a:t>
              </a:r>
            </a:p>
          </p:txBody>
        </p:sp>
        <p:sp>
          <p:nvSpPr>
            <p:cNvPr id="13" name="Line 21"/>
            <p:cNvSpPr>
              <a:spLocks noChangeAspect="1" noChangeShapeType="1"/>
            </p:cNvSpPr>
            <p:nvPr/>
          </p:nvSpPr>
          <p:spPr bwMode="auto">
            <a:xfrm flipH="1" flipV="1">
              <a:off x="2304" y="3670"/>
              <a:ext cx="251" cy="273"/>
            </a:xfrm>
            <a:prstGeom prst="line">
              <a:avLst/>
            </a:prstGeom>
            <a:grp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lIns="91382" tIns="45692" rIns="91382" bIns="45692">
              <a:spAutoFit/>
            </a:bodyPr>
            <a:lstStyle/>
            <a:p>
              <a:endParaRPr lang="en-GB"/>
            </a:p>
          </p:txBody>
        </p:sp>
        <p:sp>
          <p:nvSpPr>
            <p:cNvPr id="14" name="Line 22"/>
            <p:cNvSpPr>
              <a:spLocks noChangeAspect="1" noChangeShapeType="1"/>
            </p:cNvSpPr>
            <p:nvPr/>
          </p:nvSpPr>
          <p:spPr bwMode="auto">
            <a:xfrm flipH="1" flipV="1">
              <a:off x="3439" y="2623"/>
              <a:ext cx="841" cy="474"/>
            </a:xfrm>
            <a:prstGeom prst="line">
              <a:avLst/>
            </a:prstGeom>
            <a:grpFill/>
            <a:ln w="9525">
              <a:solidFill>
                <a:schemeClr val="folHlink"/>
              </a:solidFill>
              <a:round/>
              <a:headEnd/>
              <a:tailEnd/>
            </a:ln>
          </p:spPr>
          <p:txBody>
            <a:bodyPr lIns="91382" tIns="45692" rIns="91382" bIns="45692">
              <a:spAutoFit/>
            </a:bodyPr>
            <a:lstStyle/>
            <a:p>
              <a:endParaRPr lang="en-GB"/>
            </a:p>
          </p:txBody>
        </p:sp>
        <p:sp>
          <p:nvSpPr>
            <p:cNvPr id="15" name="Line 23"/>
            <p:cNvSpPr>
              <a:spLocks noChangeAspect="1" noChangeShapeType="1"/>
            </p:cNvSpPr>
            <p:nvPr/>
          </p:nvSpPr>
          <p:spPr bwMode="auto">
            <a:xfrm flipH="1" flipV="1">
              <a:off x="2997" y="3305"/>
              <a:ext cx="219" cy="272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382" tIns="45692" rIns="91382" bIns="45692">
              <a:spAutoFit/>
            </a:bodyPr>
            <a:lstStyle/>
            <a:p>
              <a:endParaRPr lang="en-GB"/>
            </a:p>
          </p:txBody>
        </p:sp>
        <p:sp>
          <p:nvSpPr>
            <p:cNvPr id="16" name="Line 24"/>
            <p:cNvSpPr>
              <a:spLocks noChangeAspect="1" noChangeShapeType="1"/>
            </p:cNvSpPr>
            <p:nvPr/>
          </p:nvSpPr>
          <p:spPr bwMode="auto">
            <a:xfrm flipH="1" flipV="1">
              <a:off x="3368" y="3043"/>
              <a:ext cx="371" cy="31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382" tIns="45692" rIns="91382" bIns="45692">
              <a:spAutoFit/>
            </a:bodyPr>
            <a:lstStyle/>
            <a:p>
              <a:endParaRPr lang="en-GB"/>
            </a:p>
          </p:txBody>
        </p:sp>
        <p:sp>
          <p:nvSpPr>
            <p:cNvPr id="17" name="Line 25"/>
            <p:cNvSpPr>
              <a:spLocks noChangeAspect="1" noChangeShapeType="1"/>
            </p:cNvSpPr>
            <p:nvPr/>
          </p:nvSpPr>
          <p:spPr bwMode="auto">
            <a:xfrm flipH="1" flipV="1">
              <a:off x="4951" y="2441"/>
              <a:ext cx="212" cy="294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lIns="91382" tIns="45692" rIns="91382" bIns="45692">
              <a:spAutoFit/>
            </a:bodyPr>
            <a:lstStyle/>
            <a:p>
              <a:endParaRPr lang="en-GB"/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478531" y="5108279"/>
            <a:ext cx="3023838" cy="107721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Only radiator is in active volume of detector</a:t>
            </a:r>
            <a:r>
              <a:rPr lang="en-GB" dirty="0"/>
              <a:t>. Photodetectors &amp; electronics do not disturb!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9C79CB-A13B-469F-9A37-00EB3D31495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45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460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7298"/>
    </mc:Choice>
    <mc:Fallback xmlns="">
      <p:transition spd="slow" advTm="67298"/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100405"/>
            <a:ext cx="7772400" cy="696888"/>
          </a:xfrm>
        </p:spPr>
        <p:txBody>
          <a:bodyPr/>
          <a:lstStyle/>
          <a:p>
            <a:pPr eaLnBrk="1" hangingPunct="1"/>
            <a:r>
              <a:rPr lang="en-US" altLang="en-US" sz="2400" dirty="0"/>
              <a:t>DIRC</a:t>
            </a:r>
            <a:r>
              <a:rPr lang="sl-SI" altLang="en-US" sz="2400" dirty="0"/>
              <a:t> performance</a:t>
            </a:r>
            <a:endParaRPr lang="en-US" altLang="en-US" sz="2400" baseline="30000" dirty="0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67200" y="1295400"/>
            <a:ext cx="4419600" cy="160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ß"/>
            </a:pPr>
            <a:r>
              <a:rPr lang="sl-SI" altLang="en-US" sz="2000"/>
              <a:t>Lots of photons!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ß"/>
            </a:pPr>
            <a:endParaRPr lang="sl-SI" altLang="en-US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Char char="ß"/>
            </a:pPr>
            <a:endParaRPr lang="sl-SI" altLang="en-US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endParaRPr lang="sl-SI" altLang="en-US" sz="2000"/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sl-SI" altLang="en-US" sz="2000"/>
              <a:t>Excellent </a:t>
            </a:r>
            <a:r>
              <a:rPr lang="sl-SI" altLang="en-US" sz="2000" b="1">
                <a:latin typeface="Symbol" panose="05050102010706020507" pitchFamily="18" charset="2"/>
              </a:rPr>
              <a:t>p</a:t>
            </a:r>
            <a:r>
              <a:rPr lang="sl-SI" altLang="en-US" sz="2000"/>
              <a:t>/K separation</a:t>
            </a:r>
            <a:endParaRPr lang="en-US" altLang="en-US" sz="2000"/>
          </a:p>
        </p:txBody>
      </p:sp>
      <p:pic>
        <p:nvPicPr>
          <p:cNvPr id="104452" name="Picture 4" descr="C:\ppt\sola\efjod\slike\dirc_nph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9200"/>
            <a:ext cx="4114800" cy="308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53" name="Picture 8" descr="babar-elephant"/>
          <p:cNvPicPr>
            <a:picLocks noChangeAspect="1" noChangeArrowheads="1"/>
          </p:cNvPicPr>
          <p:nvPr/>
        </p:nvPicPr>
        <p:blipFill>
          <a:blip r:embed="rId3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12138" y="73025"/>
            <a:ext cx="896937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4" name="Rectangle 9"/>
          <p:cNvSpPr>
            <a:spLocks noChangeArrowheads="1"/>
          </p:cNvSpPr>
          <p:nvPr/>
        </p:nvSpPr>
        <p:spPr bwMode="auto">
          <a:xfrm>
            <a:off x="1043608" y="6309320"/>
            <a:ext cx="1539204" cy="2616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100" dirty="0"/>
              <a:t>NIM A</a:t>
            </a:r>
            <a:r>
              <a:rPr lang="en-GB" altLang="en-US" sz="1100" dirty="0"/>
              <a:t>55</a:t>
            </a:r>
            <a:r>
              <a:rPr lang="sl-SI" altLang="en-US" sz="1100" dirty="0"/>
              <a:t>3</a:t>
            </a:r>
            <a:r>
              <a:rPr lang="en-GB" altLang="en-US" sz="1100" dirty="0"/>
              <a:t> (2005)</a:t>
            </a:r>
            <a:r>
              <a:rPr lang="sl-SI" altLang="en-US" sz="1100" dirty="0"/>
              <a:t> 3</a:t>
            </a:r>
            <a:r>
              <a:rPr lang="en-GB" altLang="en-US" sz="1100" dirty="0"/>
              <a:t>1</a:t>
            </a:r>
            <a:r>
              <a:rPr lang="sl-SI" altLang="en-US" sz="1100" dirty="0"/>
              <a:t>7</a:t>
            </a:r>
            <a:endParaRPr lang="en-GB" altLang="en-US" sz="1100" dirty="0"/>
          </a:p>
        </p:txBody>
      </p:sp>
      <p:pic>
        <p:nvPicPr>
          <p:cNvPr id="104455" name="Picture 10" descr="C:\ppt\sola\efjod\slike\dirc_pid_perf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800" y="3086100"/>
            <a:ext cx="50292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45B003-5C14-480A-807A-96B74F4283E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46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448830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040"/>
    </mc:Choice>
    <mc:Fallback xmlns="">
      <p:transition spd="slow" advTm="68040"/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正方形/長方形 54"/>
          <p:cNvSpPr/>
          <p:nvPr/>
        </p:nvSpPr>
        <p:spPr>
          <a:xfrm>
            <a:off x="179388" y="981075"/>
            <a:ext cx="4392612" cy="16557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kumimoji="1" lang="ja-JP" altLang="en-US" sz="2400">
              <a:solidFill>
                <a:srgbClr val="000000"/>
              </a:solidFill>
              <a:ea typeface="MS PGothic" panose="020B0600070205080204" pitchFamily="34" charset="-128"/>
              <a:cs typeface="Tahoma" panose="020B0604030504040204" pitchFamily="34" charset="0"/>
            </a:endParaRPr>
          </a:p>
        </p:txBody>
      </p:sp>
      <p:pic>
        <p:nvPicPr>
          <p:cNvPr id="106499" name="図 4" descr="top-1ba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196975"/>
            <a:ext cx="3194050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6500" name="グループ化 16"/>
          <p:cNvGrpSpPr>
            <a:grpSpLocks/>
          </p:cNvGrpSpPr>
          <p:nvPr/>
        </p:nvGrpSpPr>
        <p:grpSpPr bwMode="auto">
          <a:xfrm>
            <a:off x="250825" y="2924175"/>
            <a:ext cx="7694613" cy="3565525"/>
            <a:chOff x="790575" y="3292475"/>
            <a:chExt cx="7694613" cy="3565525"/>
          </a:xfrm>
        </p:grpSpPr>
        <p:pic>
          <p:nvPicPr>
            <p:cNvPr id="106540" name="Picture 1028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0575" y="3292475"/>
              <a:ext cx="7694613" cy="3565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正方形/長方形 5"/>
            <p:cNvSpPr/>
            <p:nvPr/>
          </p:nvSpPr>
          <p:spPr>
            <a:xfrm>
              <a:off x="7451725" y="4070350"/>
              <a:ext cx="92075" cy="165576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kumimoji="1" lang="ja-JP" altLang="en-US" sz="2400">
                <a:solidFill>
                  <a:srgbClr val="FFFFFF"/>
                </a:solidFill>
                <a:ea typeface="MS PGothic" panose="020B0600070205080204" pitchFamily="34" charset="-128"/>
                <a:cs typeface="Tahoma" panose="020B0604030504040204" pitchFamily="34" charset="0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7899400" y="4070350"/>
              <a:ext cx="163513" cy="1655763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kumimoji="1" lang="ja-JP" altLang="en-US" sz="2400">
                <a:solidFill>
                  <a:srgbClr val="FFFFFF"/>
                </a:solidFill>
                <a:ea typeface="MS PGothic" panose="020B0600070205080204" pitchFamily="34" charset="-128"/>
                <a:cs typeface="Tahoma" panose="020B0604030504040204" pitchFamily="34" charset="0"/>
              </a:endParaRP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7804150" y="5013325"/>
              <a:ext cx="80963" cy="5032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kumimoji="1" lang="ja-JP" altLang="en-US" sz="2400">
                <a:solidFill>
                  <a:srgbClr val="FFFFFF"/>
                </a:solidFill>
                <a:ea typeface="MS PGothic" panose="020B0600070205080204" pitchFamily="34" charset="-128"/>
                <a:cs typeface="Tahoma" panose="020B0604030504040204" pitchFamily="34" charset="0"/>
              </a:endParaRPr>
            </a:p>
          </p:txBody>
        </p:sp>
      </p:grpSp>
      <p:sp>
        <p:nvSpPr>
          <p:cNvPr id="106501" name="テキスト ボックス 17"/>
          <p:cNvSpPr txBox="1">
            <a:spLocks noChangeArrowheads="1"/>
          </p:cNvSpPr>
          <p:nvPr/>
        </p:nvSpPr>
        <p:spPr bwMode="auto">
          <a:xfrm>
            <a:off x="6049963" y="5653088"/>
            <a:ext cx="1023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800" b="1">
                <a:solidFill>
                  <a:schemeClr val="tx1"/>
                </a:solidFill>
                <a:ea typeface="MS PGothic" panose="020B0600070205080204" pitchFamily="34" charset="-128"/>
                <a:cs typeface="Tahoma" panose="020B0604030504040204" pitchFamily="34" charset="0"/>
              </a:rPr>
              <a:t>Aerogel radiator</a:t>
            </a:r>
            <a:endParaRPr kumimoji="1" lang="ja-JP" altLang="en-US" sz="800" b="1">
              <a:solidFill>
                <a:schemeClr val="tx1"/>
              </a:solidFill>
              <a:ea typeface="MS PGothic" panose="020B0600070205080204" pitchFamily="34" charset="-128"/>
              <a:cs typeface="Tahoma" panose="020B0604030504040204" pitchFamily="34" charset="0"/>
            </a:endParaRPr>
          </a:p>
        </p:txBody>
      </p:sp>
      <p:cxnSp>
        <p:nvCxnSpPr>
          <p:cNvPr id="20" name="直線矢印コネクタ 19"/>
          <p:cNvCxnSpPr>
            <a:stCxn id="106501" idx="3"/>
          </p:cNvCxnSpPr>
          <p:nvPr/>
        </p:nvCxnSpPr>
        <p:spPr>
          <a:xfrm flipH="1" flipV="1">
            <a:off x="6959600" y="5357813"/>
            <a:ext cx="114300" cy="4032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03" name="テキスト ボックス 22"/>
          <p:cNvSpPr txBox="1">
            <a:spLocks noChangeArrowheads="1"/>
          </p:cNvSpPr>
          <p:nvPr/>
        </p:nvSpPr>
        <p:spPr bwMode="auto">
          <a:xfrm>
            <a:off x="7489825" y="5726113"/>
            <a:ext cx="16748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kumimoji="1" lang="en-US" altLang="ja-JP" sz="800" b="1">
                <a:solidFill>
                  <a:schemeClr val="tx1"/>
                </a:solidFill>
                <a:ea typeface="MS PGothic" panose="020B0600070205080204" pitchFamily="34" charset="-128"/>
                <a:cs typeface="Tahoma" panose="020B0604030504040204" pitchFamily="34" charset="0"/>
              </a:rPr>
              <a:t>Hamamatsu HAPD + readout</a:t>
            </a:r>
            <a:endParaRPr kumimoji="1" lang="ja-JP" altLang="en-US" sz="800" b="1">
              <a:solidFill>
                <a:schemeClr val="tx1"/>
              </a:solidFill>
              <a:ea typeface="MS PGothic" panose="020B0600070205080204" pitchFamily="34" charset="-128"/>
              <a:cs typeface="Tahoma" panose="020B0604030504040204" pitchFamily="34" charset="0"/>
            </a:endParaRPr>
          </a:p>
        </p:txBody>
      </p:sp>
      <p:cxnSp>
        <p:nvCxnSpPr>
          <p:cNvPr id="24" name="直線矢印コネクタ 23"/>
          <p:cNvCxnSpPr>
            <a:stCxn id="106503" idx="1"/>
          </p:cNvCxnSpPr>
          <p:nvPr/>
        </p:nvCxnSpPr>
        <p:spPr>
          <a:xfrm rot="10800000">
            <a:off x="7478713" y="5357813"/>
            <a:ext cx="11112" cy="4762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角丸四角形 52"/>
          <p:cNvSpPr/>
          <p:nvPr/>
        </p:nvSpPr>
        <p:spPr>
          <a:xfrm>
            <a:off x="323850" y="836613"/>
            <a:ext cx="3960813" cy="288925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kumimoji="1" lang="en-US" altLang="ja-JP" sz="1400">
                <a:solidFill>
                  <a:srgbClr val="000000"/>
                </a:solidFill>
                <a:ea typeface="MS PGothic" panose="020B0600070205080204" pitchFamily="34" charset="-128"/>
                <a:cs typeface="Tahoma" panose="020B0604030504040204" pitchFamily="34" charset="0"/>
              </a:rPr>
              <a:t>Barrel PID: Time of Propagation Counter (TOP)</a:t>
            </a:r>
            <a:endParaRPr kumimoji="1" lang="ja-JP" altLang="en-US" sz="1400">
              <a:solidFill>
                <a:srgbClr val="000000"/>
              </a:solidFill>
              <a:ea typeface="MS PGothic" panose="020B0600070205080204" pitchFamily="34" charset="-128"/>
              <a:cs typeface="Tahoma" panose="020B0604030504040204" pitchFamily="34" charset="0"/>
            </a:endParaRPr>
          </a:p>
        </p:txBody>
      </p:sp>
      <p:grpSp>
        <p:nvGrpSpPr>
          <p:cNvPr id="106506" name="グループ化 59"/>
          <p:cNvGrpSpPr>
            <a:grpSpLocks/>
          </p:cNvGrpSpPr>
          <p:nvPr/>
        </p:nvGrpSpPr>
        <p:grpSpPr bwMode="auto">
          <a:xfrm>
            <a:off x="5976938" y="115888"/>
            <a:ext cx="3175000" cy="2692400"/>
            <a:chOff x="5688632" y="116632"/>
            <a:chExt cx="3175359" cy="2691681"/>
          </a:xfrm>
        </p:grpSpPr>
        <p:sp>
          <p:nvSpPr>
            <p:cNvPr id="56" name="正方形/長方形 55"/>
            <p:cNvSpPr/>
            <p:nvPr/>
          </p:nvSpPr>
          <p:spPr>
            <a:xfrm>
              <a:off x="5723561" y="188050"/>
              <a:ext cx="3024529" cy="2593282"/>
            </a:xfrm>
            <a:prstGeom prst="rect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endParaRPr kumimoji="1" lang="ja-JP" altLang="en-US" sz="2400">
                <a:solidFill>
                  <a:srgbClr val="000000"/>
                </a:solidFill>
                <a:ea typeface="MS PGothic" panose="020B0600070205080204" pitchFamily="34" charset="-128"/>
                <a:cs typeface="Tahoma" panose="020B0604030504040204" pitchFamily="34" charset="0"/>
              </a:endParaRPr>
            </a:p>
          </p:txBody>
        </p:sp>
        <p:grpSp>
          <p:nvGrpSpPr>
            <p:cNvPr id="106515" name="グループ化 27"/>
            <p:cNvGrpSpPr>
              <a:grpSpLocks/>
            </p:cNvGrpSpPr>
            <p:nvPr/>
          </p:nvGrpSpPr>
          <p:grpSpPr bwMode="auto">
            <a:xfrm>
              <a:off x="5878977" y="485757"/>
              <a:ext cx="2985014" cy="2322556"/>
              <a:chOff x="4770447" y="3252788"/>
              <a:chExt cx="4771806" cy="3712808"/>
            </a:xfrm>
          </p:grpSpPr>
          <p:sp>
            <p:nvSpPr>
              <p:cNvPr id="106517" name="Rectangle 5"/>
              <p:cNvSpPr>
                <a:spLocks noChangeArrowheads="1"/>
              </p:cNvSpPr>
              <p:nvPr/>
            </p:nvSpPr>
            <p:spPr bwMode="auto">
              <a:xfrm>
                <a:off x="7769234" y="3252788"/>
                <a:ext cx="511175" cy="2725737"/>
              </a:xfrm>
              <a:prstGeom prst="rect">
                <a:avLst/>
              </a:prstGeom>
              <a:solidFill>
                <a:srgbClr val="FFCC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18" name="AutoShape 6"/>
              <p:cNvSpPr>
                <a:spLocks noChangeArrowheads="1"/>
              </p:cNvSpPr>
              <p:nvPr/>
            </p:nvSpPr>
            <p:spPr bwMode="auto">
              <a:xfrm>
                <a:off x="8280409" y="3443292"/>
                <a:ext cx="219075" cy="379412"/>
              </a:xfrm>
              <a:prstGeom prst="flowChartPunchedTap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19" name="AutoShape 7"/>
              <p:cNvSpPr>
                <a:spLocks noChangeArrowheads="1"/>
              </p:cNvSpPr>
              <p:nvPr/>
            </p:nvSpPr>
            <p:spPr bwMode="auto">
              <a:xfrm>
                <a:off x="8280409" y="3886200"/>
                <a:ext cx="219075" cy="381000"/>
              </a:xfrm>
              <a:prstGeom prst="flowChartPunchedTap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20" name="AutoShape 8"/>
              <p:cNvSpPr>
                <a:spLocks noChangeArrowheads="1"/>
              </p:cNvSpPr>
              <p:nvPr/>
            </p:nvSpPr>
            <p:spPr bwMode="auto">
              <a:xfrm>
                <a:off x="8280409" y="4330709"/>
                <a:ext cx="219075" cy="379413"/>
              </a:xfrm>
              <a:prstGeom prst="flowChartPunchedTap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21" name="AutoShape 9"/>
              <p:cNvSpPr>
                <a:spLocks noChangeArrowheads="1"/>
              </p:cNvSpPr>
              <p:nvPr/>
            </p:nvSpPr>
            <p:spPr bwMode="auto">
              <a:xfrm>
                <a:off x="8280409" y="4773613"/>
                <a:ext cx="219075" cy="381000"/>
              </a:xfrm>
              <a:prstGeom prst="flowChartPunchedTap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22" name="AutoShape 10"/>
              <p:cNvSpPr>
                <a:spLocks noChangeArrowheads="1"/>
              </p:cNvSpPr>
              <p:nvPr/>
            </p:nvSpPr>
            <p:spPr bwMode="auto">
              <a:xfrm>
                <a:off x="8280409" y="5218113"/>
                <a:ext cx="219075" cy="379412"/>
              </a:xfrm>
              <a:prstGeom prst="flowChartPunchedTape">
                <a:avLst/>
              </a:prstGeom>
              <a:solidFill>
                <a:srgbClr val="FFFF99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91350" tIns="45677" rIns="91350" bIns="45677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9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sp>
            <p:nvSpPr>
              <p:cNvPr id="106523" name="Line 11"/>
              <p:cNvSpPr>
                <a:spLocks noChangeShapeType="1"/>
              </p:cNvSpPr>
              <p:nvPr/>
            </p:nvSpPr>
            <p:spPr bwMode="auto">
              <a:xfrm>
                <a:off x="4916488" y="4456113"/>
                <a:ext cx="409575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1350" tIns="45677" rIns="91350" bIns="45677" anchor="ctr"/>
              <a:lstStyle/>
              <a:p>
                <a:endParaRPr lang="en-GB"/>
              </a:p>
            </p:txBody>
          </p:sp>
          <p:sp>
            <p:nvSpPr>
              <p:cNvPr id="106524" name="Text Box 16"/>
              <p:cNvSpPr txBox="1">
                <a:spLocks noChangeArrowheads="1"/>
              </p:cNvSpPr>
              <p:nvPr/>
            </p:nvSpPr>
            <p:spPr bwMode="auto">
              <a:xfrm>
                <a:off x="4770447" y="5207001"/>
                <a:ext cx="2626825" cy="5410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50" tIns="45677" rIns="91350" bIns="45677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solidFill>
                      <a:srgbClr val="000000"/>
                    </a:solidFill>
                    <a:ea typeface="Osaka"/>
                    <a:cs typeface="Tahoma" panose="020B0604030504040204" pitchFamily="34" charset="0"/>
                  </a:rPr>
                  <a:t>Aerogel radiator</a:t>
                </a:r>
              </a:p>
            </p:txBody>
          </p:sp>
          <p:sp>
            <p:nvSpPr>
              <p:cNvPr id="106525" name="Text Box 17"/>
              <p:cNvSpPr txBox="1">
                <a:spLocks noChangeArrowheads="1"/>
              </p:cNvSpPr>
              <p:nvPr/>
            </p:nvSpPr>
            <p:spPr bwMode="auto">
              <a:xfrm>
                <a:off x="6479796" y="6030920"/>
                <a:ext cx="3062457" cy="9346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50" tIns="45677" rIns="91350" bIns="45677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solidFill>
                      <a:srgbClr val="000000"/>
                    </a:solidFill>
                    <a:ea typeface="Osaka"/>
                    <a:cs typeface="Tahoma" panose="020B0604030504040204" pitchFamily="34" charset="0"/>
                  </a:rPr>
                  <a:t>Hamamatsu HAPD</a:t>
                </a:r>
              </a:p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600">
                    <a:solidFill>
                      <a:srgbClr val="000000"/>
                    </a:solidFill>
                    <a:ea typeface="Osaka"/>
                    <a:cs typeface="Tahoma" panose="020B0604030504040204" pitchFamily="34" charset="0"/>
                  </a:rPr>
                  <a:t>+ new ASIC</a:t>
                </a:r>
                <a:endParaRPr lang="en-US" altLang="ja-JP" sz="2400">
                  <a:solidFill>
                    <a:srgbClr val="000000"/>
                  </a:solidFill>
                  <a:ea typeface="Osaka"/>
                  <a:cs typeface="Tahoma" panose="020B0604030504040204" pitchFamily="34" charset="0"/>
                </a:endParaRPr>
              </a:p>
            </p:txBody>
          </p:sp>
          <p:sp>
            <p:nvSpPr>
              <p:cNvPr id="106526" name="Text Box 19"/>
              <p:cNvSpPr txBox="1">
                <a:spLocks noChangeArrowheads="1"/>
              </p:cNvSpPr>
              <p:nvPr/>
            </p:nvSpPr>
            <p:spPr bwMode="auto">
              <a:xfrm rot="-904990">
                <a:off x="5870881" y="3726737"/>
                <a:ext cx="1876260" cy="3688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91350" tIns="45677" rIns="91350" bIns="45677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900">
                    <a:solidFill>
                      <a:srgbClr val="000000"/>
                    </a:solidFill>
                    <a:ea typeface="Osaka"/>
                    <a:cs typeface="Tahoma" panose="020B0604030504040204" pitchFamily="34" charset="0"/>
                  </a:rPr>
                  <a:t>Cherenkov photon</a:t>
                </a:r>
              </a:p>
            </p:txBody>
          </p:sp>
          <p:sp>
            <p:nvSpPr>
              <p:cNvPr id="106527" name="Line 20"/>
              <p:cNvSpPr>
                <a:spLocks noChangeShapeType="1"/>
              </p:cNvSpPr>
              <p:nvPr/>
            </p:nvSpPr>
            <p:spPr bwMode="auto">
              <a:xfrm>
                <a:off x="5502279" y="3659015"/>
                <a:ext cx="21939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lIns="91350" tIns="45677" rIns="91350" bIns="45677" anchor="ctr"/>
              <a:lstStyle/>
              <a:p>
                <a:endParaRPr lang="en-GB"/>
              </a:p>
            </p:txBody>
          </p:sp>
          <p:sp>
            <p:nvSpPr>
              <p:cNvPr id="106528" name="Text Box 21"/>
              <p:cNvSpPr txBox="1">
                <a:spLocks noChangeArrowheads="1"/>
              </p:cNvSpPr>
              <p:nvPr/>
            </p:nvSpPr>
            <p:spPr bwMode="auto">
              <a:xfrm>
                <a:off x="5907097" y="3329841"/>
                <a:ext cx="1112366" cy="442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50" tIns="45677" rIns="91350" bIns="45677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000000"/>
                    </a:solidFill>
                    <a:ea typeface="Osaka"/>
                    <a:cs typeface="Tahoma" panose="020B0604030504040204" pitchFamily="34" charset="0"/>
                  </a:rPr>
                  <a:t>200mm</a:t>
                </a:r>
                <a:endParaRPr lang="en-US" altLang="ja-JP" sz="1400">
                  <a:solidFill>
                    <a:srgbClr val="000000"/>
                  </a:solidFill>
                  <a:ea typeface="Osaka"/>
                  <a:cs typeface="Tahoma" panose="020B0604030504040204" pitchFamily="34" charset="0"/>
                </a:endParaRPr>
              </a:p>
            </p:txBody>
          </p:sp>
          <p:sp>
            <p:nvSpPr>
              <p:cNvPr id="106529" name="Text Box 22"/>
              <p:cNvSpPr txBox="1">
                <a:spLocks noChangeArrowheads="1"/>
              </p:cNvSpPr>
              <p:nvPr/>
            </p:nvSpPr>
            <p:spPr bwMode="auto">
              <a:xfrm>
                <a:off x="4868241" y="5655597"/>
                <a:ext cx="1086741" cy="4426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91350" tIns="45677" rIns="91350" bIns="45677"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accent2"/>
                    </a:solidFill>
                    <a:latin typeface="Tahoma" panose="020B060403050404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ja-JP" sz="1200">
                    <a:solidFill>
                      <a:srgbClr val="000000"/>
                    </a:solidFill>
                    <a:ea typeface="MS PGothic" panose="020B0600070205080204" pitchFamily="34" charset="-128"/>
                    <a:cs typeface="Tahoma" panose="020B0604030504040204" pitchFamily="34" charset="0"/>
                  </a:rPr>
                  <a:t>n~1.05</a:t>
                </a:r>
                <a:endParaRPr lang="en-US" altLang="ja-JP" sz="14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endParaRPr>
              </a:p>
            </p:txBody>
          </p:sp>
          <p:grpSp>
            <p:nvGrpSpPr>
              <p:cNvPr id="106530" name="グループ化 28"/>
              <p:cNvGrpSpPr>
                <a:grpSpLocks/>
              </p:cNvGrpSpPr>
              <p:nvPr/>
            </p:nvGrpSpPr>
            <p:grpSpPr bwMode="auto">
              <a:xfrm>
                <a:off x="5502274" y="3761511"/>
                <a:ext cx="365126" cy="1395413"/>
                <a:chOff x="122237" y="1905000"/>
                <a:chExt cx="365126" cy="1395413"/>
              </a:xfrm>
            </p:grpSpPr>
            <p:sp>
              <p:nvSpPr>
                <p:cNvPr id="51" name="Rectangle 4"/>
                <p:cNvSpPr>
                  <a:spLocks noChangeArrowheads="1"/>
                </p:cNvSpPr>
                <p:nvPr/>
              </p:nvSpPr>
              <p:spPr bwMode="auto">
                <a:xfrm>
                  <a:off x="304389" y="1904752"/>
                  <a:ext cx="182739" cy="1395394"/>
                </a:xfrm>
                <a:prstGeom prst="rect">
                  <a:avLst/>
                </a:prstGeom>
                <a:solidFill>
                  <a:schemeClr val="bg1">
                    <a:lumMod val="65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900">
                    <a:solidFill>
                      <a:srgbClr val="7F7F7F"/>
                    </a:solidFill>
                    <a:ea typeface="MS PGothic" panose="020B0600070205080204" pitchFamily="34" charset="-128"/>
                    <a:cs typeface="Tahoma" panose="020B0604030504040204" pitchFamily="34" charset="0"/>
                  </a:endParaRPr>
                </a:p>
              </p:txBody>
            </p:sp>
            <p:sp>
              <p:nvSpPr>
                <p:cNvPr id="52" name="Rectangle 4"/>
                <p:cNvSpPr>
                  <a:spLocks noChangeArrowheads="1"/>
                </p:cNvSpPr>
                <p:nvPr/>
              </p:nvSpPr>
              <p:spPr bwMode="auto">
                <a:xfrm>
                  <a:off x="121650" y="1904752"/>
                  <a:ext cx="182739" cy="1395394"/>
                </a:xfrm>
                <a:prstGeom prst="rect">
                  <a:avLst/>
                </a:prstGeom>
                <a:solidFill>
                  <a:schemeClr val="bg1">
                    <a:lumMod val="90000"/>
                  </a:schemeClr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accent2"/>
                      </a:solidFill>
                      <a:latin typeface="Tahoma" panose="020B0604030504040204" pitchFamily="34" charset="0"/>
                    </a:defRPr>
                  </a:lvl9pPr>
                </a:lstStyle>
                <a:p>
                  <a:pPr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ja-JP" altLang="en-US" sz="900">
                    <a:solidFill>
                      <a:srgbClr val="000000"/>
                    </a:solidFill>
                    <a:ea typeface="MS PGothic" panose="020B0600070205080204" pitchFamily="34" charset="-128"/>
                    <a:cs typeface="Tahoma" panose="020B0604030504040204" pitchFamily="34" charset="0"/>
                  </a:endParaRPr>
                </a:p>
              </p:txBody>
            </p:sp>
          </p:grpSp>
          <p:grpSp>
            <p:nvGrpSpPr>
              <p:cNvPr id="106531" name="グループ化 37"/>
              <p:cNvGrpSpPr>
                <a:grpSpLocks/>
              </p:cNvGrpSpPr>
              <p:nvPr/>
            </p:nvGrpSpPr>
            <p:grpSpPr bwMode="auto">
              <a:xfrm>
                <a:off x="5486400" y="3810002"/>
                <a:ext cx="2286000" cy="1293817"/>
                <a:chOff x="5486400" y="3810000"/>
                <a:chExt cx="2286000" cy="1293817"/>
              </a:xfrm>
            </p:grpSpPr>
            <p:grpSp>
              <p:nvGrpSpPr>
                <p:cNvPr id="106532" name="グループ化 33"/>
                <p:cNvGrpSpPr>
                  <a:grpSpLocks/>
                </p:cNvGrpSpPr>
                <p:nvPr/>
              </p:nvGrpSpPr>
              <p:grpSpPr bwMode="auto">
                <a:xfrm>
                  <a:off x="5486400" y="3810000"/>
                  <a:ext cx="2286000" cy="646113"/>
                  <a:chOff x="5486400" y="3810000"/>
                  <a:chExt cx="2286000" cy="646113"/>
                </a:xfrm>
              </p:grpSpPr>
              <p:sp>
                <p:nvSpPr>
                  <p:cNvPr id="106536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67400" y="3810000"/>
                    <a:ext cx="1905000" cy="6461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6537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86400" y="3810000"/>
                    <a:ext cx="2270125" cy="6461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  <p:grpSp>
              <p:nvGrpSpPr>
                <p:cNvPr id="106533" name="グループ化 34"/>
                <p:cNvGrpSpPr>
                  <a:grpSpLocks/>
                </p:cNvGrpSpPr>
                <p:nvPr/>
              </p:nvGrpSpPr>
              <p:grpSpPr bwMode="auto">
                <a:xfrm flipV="1">
                  <a:off x="5486400" y="4457704"/>
                  <a:ext cx="2286000" cy="646113"/>
                  <a:chOff x="5486400" y="3810000"/>
                  <a:chExt cx="2286000" cy="646113"/>
                </a:xfrm>
              </p:grpSpPr>
              <p:sp>
                <p:nvSpPr>
                  <p:cNvPr id="106534" name="Line 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867400" y="3810000"/>
                    <a:ext cx="1905000" cy="6461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  <p:sp>
                <p:nvSpPr>
                  <p:cNvPr id="106535" name="Line 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5486400" y="3810000"/>
                    <a:ext cx="2270125" cy="64611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GB"/>
                  </a:p>
                </p:txBody>
              </p:sp>
            </p:grpSp>
          </p:grpSp>
        </p:grpSp>
        <p:sp>
          <p:nvSpPr>
            <p:cNvPr id="54" name="角丸四角形 53"/>
            <p:cNvSpPr/>
            <p:nvPr/>
          </p:nvSpPr>
          <p:spPr>
            <a:xfrm>
              <a:off x="5688632" y="116632"/>
              <a:ext cx="3059458" cy="287260"/>
            </a:xfrm>
            <a:prstGeom prst="round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  <a:defRPr/>
              </a:pPr>
              <a:r>
                <a:rPr kumimoji="1" lang="en-US" altLang="ja-JP" sz="1400">
                  <a:solidFill>
                    <a:srgbClr val="000000"/>
                  </a:solidFill>
                  <a:ea typeface="MS PGothic" panose="020B0600070205080204" pitchFamily="34" charset="-128"/>
                  <a:cs typeface="Tahoma" panose="020B0604030504040204" pitchFamily="34" charset="0"/>
                </a:rPr>
                <a:t>Endcap PID: Aerogel RICH (ARICH)</a:t>
              </a:r>
              <a:endParaRPr kumimoji="1" lang="ja-JP" altLang="en-US" sz="1400">
                <a:solidFill>
                  <a:srgbClr val="000000"/>
                </a:solidFill>
                <a:ea typeface="MS PGothic" panose="020B0600070205080204" pitchFamily="34" charset="-128"/>
                <a:cs typeface="Tahoma" panose="020B0604030504040204" pitchFamily="34" charset="0"/>
              </a:endParaRPr>
            </a:p>
          </p:txBody>
        </p:sp>
      </p:grpSp>
      <p:sp>
        <p:nvSpPr>
          <p:cNvPr id="106507" name="Line 20"/>
          <p:cNvSpPr>
            <a:spLocks noChangeShapeType="1"/>
          </p:cNvSpPr>
          <p:nvPr/>
        </p:nvSpPr>
        <p:spPr bwMode="auto">
          <a:xfrm>
            <a:off x="6875463" y="5876925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lIns="91350" tIns="45677" rIns="91350" bIns="45677" anchor="ctr"/>
          <a:lstStyle/>
          <a:p>
            <a:endParaRPr lang="en-GB"/>
          </a:p>
        </p:txBody>
      </p:sp>
      <p:sp>
        <p:nvSpPr>
          <p:cNvPr id="106508" name="Text Box 21"/>
          <p:cNvSpPr txBox="1">
            <a:spLocks noChangeArrowheads="1"/>
          </p:cNvSpPr>
          <p:nvPr/>
        </p:nvSpPr>
        <p:spPr bwMode="auto">
          <a:xfrm>
            <a:off x="6948488" y="5949950"/>
            <a:ext cx="376237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0" tIns="45677" rIns="91350" bIns="456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900">
                <a:solidFill>
                  <a:srgbClr val="000000"/>
                </a:solidFill>
                <a:ea typeface="Osaka"/>
                <a:cs typeface="Tahoma" panose="020B0604030504040204" pitchFamily="34" charset="0"/>
              </a:rPr>
              <a:t>200</a:t>
            </a:r>
            <a:endParaRPr lang="en-US" altLang="ja-JP" sz="1000">
              <a:solidFill>
                <a:srgbClr val="000000"/>
              </a:solidFill>
              <a:ea typeface="Osaka"/>
              <a:cs typeface="Tahoma" panose="020B0604030504040204" pitchFamily="34" charset="0"/>
            </a:endParaRPr>
          </a:p>
        </p:txBody>
      </p:sp>
      <p:sp>
        <p:nvSpPr>
          <p:cNvPr id="76813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87337" y="172514"/>
            <a:ext cx="5832475" cy="446611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sl-SI" altLang="ja-JP" sz="2400" dirty="0">
                <a:ea typeface="MS PGothic" panose="020B0600070205080204" pitchFamily="34" charset="-128"/>
                <a:cs typeface="Tahoma" panose="020B0604030504040204" pitchFamily="34" charset="0"/>
              </a:rPr>
              <a:t>Belle II </a:t>
            </a:r>
            <a:r>
              <a:rPr lang="sl-SI" altLang="ja-JP" sz="2400" dirty="0" err="1">
                <a:ea typeface="MS PGothic" panose="020B0600070205080204" pitchFamily="34" charset="-128"/>
                <a:cs typeface="Tahoma" panose="020B0604030504040204" pitchFamily="34" charset="0"/>
              </a:rPr>
              <a:t>Cherenkov</a:t>
            </a:r>
            <a:r>
              <a:rPr lang="sl-SI" altLang="ja-JP" sz="2400" dirty="0">
                <a:ea typeface="MS PGothic" panose="020B0600070205080204" pitchFamily="34" charset="-128"/>
                <a:cs typeface="Tahoma" panose="020B0604030504040204" pitchFamily="34" charset="0"/>
              </a:rPr>
              <a:t> </a:t>
            </a:r>
            <a:r>
              <a:rPr lang="sl-SI" altLang="ja-JP" sz="2400" dirty="0" err="1">
                <a:ea typeface="MS PGothic" panose="020B0600070205080204" pitchFamily="34" charset="-128"/>
                <a:cs typeface="Tahoma" panose="020B0604030504040204" pitchFamily="34" charset="0"/>
              </a:rPr>
              <a:t>detectors</a:t>
            </a:r>
            <a:r>
              <a:rPr lang="sl-SI" altLang="ja-JP" sz="2400" dirty="0">
                <a:ea typeface="MS PGothic" panose="020B0600070205080204" pitchFamily="34" charset="-128"/>
                <a:cs typeface="Tahoma" panose="020B0604030504040204" pitchFamily="34" charset="0"/>
              </a:rPr>
              <a:t> </a:t>
            </a:r>
            <a:endParaRPr lang="en-US" altLang="ja-JP" sz="2400" dirty="0">
              <a:ea typeface="MS PGothic" panose="020B0600070205080204" pitchFamily="34" charset="-128"/>
              <a:cs typeface="Tahoma" panose="020B0604030504040204" pitchFamily="34" charset="0"/>
            </a:endParaRPr>
          </a:p>
        </p:txBody>
      </p:sp>
      <p:sp>
        <p:nvSpPr>
          <p:cNvPr id="106510" name="Text Box 16"/>
          <p:cNvSpPr txBox="1">
            <a:spLocks noChangeArrowheads="1"/>
          </p:cNvSpPr>
          <p:nvPr/>
        </p:nvSpPr>
        <p:spPr bwMode="auto">
          <a:xfrm>
            <a:off x="1258888" y="1628775"/>
            <a:ext cx="155575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0" tIns="45677" rIns="91350" bIns="456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ea typeface="Osaka"/>
                <a:cs typeface="Tahoma" panose="020B0604030504040204" pitchFamily="34" charset="0"/>
              </a:rPr>
              <a:t>Quartz radiator</a:t>
            </a:r>
          </a:p>
        </p:txBody>
      </p:sp>
      <p:sp>
        <p:nvSpPr>
          <p:cNvPr id="106511" name="Text Box 16"/>
          <p:cNvSpPr txBox="1">
            <a:spLocks noChangeArrowheads="1"/>
          </p:cNvSpPr>
          <p:nvPr/>
        </p:nvSpPr>
        <p:spPr bwMode="auto">
          <a:xfrm>
            <a:off x="2890838" y="1773238"/>
            <a:ext cx="160972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0" tIns="45677" rIns="91350" bIns="456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>
                <a:solidFill>
                  <a:srgbClr val="000000"/>
                </a:solidFill>
                <a:ea typeface="Osaka"/>
                <a:cs typeface="Tahoma" panose="020B0604030504040204" pitchFamily="34" charset="0"/>
              </a:rPr>
              <a:t>Focusing mirror</a:t>
            </a:r>
          </a:p>
        </p:txBody>
      </p:sp>
      <p:sp>
        <p:nvSpPr>
          <p:cNvPr id="106512" name="Text Box 16"/>
          <p:cNvSpPr txBox="1">
            <a:spLocks noChangeArrowheads="1"/>
          </p:cNvSpPr>
          <p:nvPr/>
        </p:nvSpPr>
        <p:spPr bwMode="auto">
          <a:xfrm>
            <a:off x="323850" y="1989138"/>
            <a:ext cx="41878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350" tIns="45677" rIns="91350" bIns="45677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ea typeface="Osaka"/>
                <a:cs typeface="Tahoma" panose="020B0604030504040204" pitchFamily="34" charset="0"/>
              </a:rPr>
              <a:t>Small expansion block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ja-JP" sz="1600" dirty="0">
                <a:solidFill>
                  <a:srgbClr val="000000"/>
                </a:solidFill>
                <a:ea typeface="Osaka"/>
                <a:cs typeface="Tahoma" panose="020B0604030504040204" pitchFamily="34" charset="0"/>
              </a:rPr>
              <a:t>Hamamatsu MCP-PMT (measure t, x and y)</a:t>
            </a:r>
          </a:p>
        </p:txBody>
      </p:sp>
      <p:pic>
        <p:nvPicPr>
          <p:cNvPr id="106513" name="Picture 3" descr="belle2-logo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1808" y="787485"/>
            <a:ext cx="5048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997268" y="3169957"/>
            <a:ext cx="7216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mirror</a:t>
            </a:r>
            <a:endParaRPr lang="en-GB" dirty="0"/>
          </a:p>
        </p:txBody>
      </p:sp>
      <p:cxnSp>
        <p:nvCxnSpPr>
          <p:cNvPr id="4" name="Straight Arrow Connector 3"/>
          <p:cNvCxnSpPr>
            <a:stCxn id="2" idx="1"/>
          </p:cNvCxnSpPr>
          <p:nvPr/>
        </p:nvCxnSpPr>
        <p:spPr bwMode="auto">
          <a:xfrm flipH="1">
            <a:off x="7539515" y="3339234"/>
            <a:ext cx="457753" cy="202001"/>
          </a:xfrm>
          <a:prstGeom prst="straightConnector1">
            <a:avLst/>
          </a:prstGeom>
          <a:noFill/>
          <a:ln w="28575" cap="flat" cmpd="sng" algn="ctr">
            <a:solidFill>
              <a:srgbClr val="000066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2EF7CF-E5DE-40F4-B53B-A6CBC07E26E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54D5252-E761-4FD3-A1E8-51F78D64F702}" type="slidenum">
              <a:rPr lang="en-US" altLang="en-US" smtClean="0"/>
              <a:pPr>
                <a:defRPr/>
              </a:pPr>
              <a:t>47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5564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834"/>
    </mc:Choice>
    <mc:Fallback xmlns="">
      <p:transition spd="slow" advTm="53834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863588" y="71438"/>
            <a:ext cx="7524328" cy="661245"/>
          </a:xfrm>
          <a:prstGeom prst="rect">
            <a:avLst/>
          </a:prstGeom>
          <a:noFill/>
          <a:ln w="54720">
            <a:noFill/>
            <a:round/>
            <a:headEnd/>
            <a:tailEnd/>
          </a:ln>
          <a:effectLst/>
        </p:spPr>
        <p:txBody>
          <a:bodyPr lIns="90000" tIns="45000" rIns="90000" bIns="45000" anchor="ctr"/>
          <a:lstStyle/>
          <a:p>
            <a:pPr eaLnBrk="1" hangingPunct="1">
              <a:spcBef>
                <a:spcPts val="1200"/>
              </a:spcBef>
              <a:spcAft>
                <a:spcPts val="600"/>
              </a:spcAft>
              <a:buClr>
                <a:srgbClr val="FF0000"/>
              </a:buClr>
              <a:buFont typeface="Arial Black" pitchFamily="34" charset="0"/>
              <a:buNone/>
              <a:tabLst>
                <a:tab pos="0" algn="l"/>
                <a:tab pos="419100" algn="l"/>
                <a:tab pos="839788" algn="l"/>
                <a:tab pos="1260475" algn="l"/>
                <a:tab pos="1681163" algn="l"/>
                <a:tab pos="2101850" algn="l"/>
                <a:tab pos="2522538" algn="l"/>
                <a:tab pos="2943225" algn="l"/>
                <a:tab pos="3363913" algn="l"/>
                <a:tab pos="3784600" algn="l"/>
                <a:tab pos="4205288" algn="l"/>
                <a:tab pos="4625975" algn="l"/>
                <a:tab pos="5046663" algn="l"/>
                <a:tab pos="5467350" algn="l"/>
                <a:tab pos="5888038" algn="l"/>
                <a:tab pos="6308725" algn="l"/>
                <a:tab pos="6729413" algn="l"/>
                <a:tab pos="7150100" algn="l"/>
                <a:tab pos="7570788" algn="l"/>
                <a:tab pos="7991475" algn="l"/>
                <a:tab pos="8412163" algn="l"/>
              </a:tabLst>
              <a:defRPr/>
            </a:pPr>
            <a:r>
              <a:rPr lang="en-GB" sz="2400" dirty="0">
                <a:solidFill>
                  <a:schemeClr val="accent2"/>
                </a:solidFill>
                <a:latin typeface="+mn-lt"/>
              </a:rPr>
              <a:t>Time of propagation (TOP) counter</a:t>
            </a:r>
          </a:p>
        </p:txBody>
      </p:sp>
      <p:pic>
        <p:nvPicPr>
          <p:cNvPr id="108547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32683"/>
            <a:ext cx="65278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4487862" y="2241079"/>
            <a:ext cx="2232025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l-SI" sz="1800" dirty="0" err="1">
                <a:latin typeface="+mn-lt"/>
              </a:rPr>
              <a:t>quartz</a:t>
            </a:r>
            <a:r>
              <a:rPr lang="sl-SI" sz="1800" dirty="0">
                <a:latin typeface="+mn-lt"/>
              </a:rPr>
              <a:t> radiator</a:t>
            </a:r>
            <a:endParaRPr lang="en-US" sz="18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98" y="4004688"/>
            <a:ext cx="1042987" cy="58477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sl-SI" dirty="0" err="1">
                <a:latin typeface="+mn-lt"/>
              </a:rPr>
              <a:t>Photon</a:t>
            </a:r>
            <a:r>
              <a:rPr lang="sl-SI" dirty="0">
                <a:latin typeface="+mn-lt"/>
              </a:rPr>
              <a:t> </a:t>
            </a:r>
            <a:r>
              <a:rPr lang="sl-SI" dirty="0" err="1">
                <a:latin typeface="+mn-lt"/>
              </a:rPr>
              <a:t>detector</a:t>
            </a:r>
            <a:endParaRPr lang="en-US" dirty="0">
              <a:latin typeface="+mn-lt"/>
            </a:endParaRPr>
          </a:p>
        </p:txBody>
      </p:sp>
      <p:sp>
        <p:nvSpPr>
          <p:cNvPr id="108550" name="Text Box 2"/>
          <p:cNvSpPr txBox="1">
            <a:spLocks noChangeArrowheads="1"/>
          </p:cNvSpPr>
          <p:nvPr/>
        </p:nvSpPr>
        <p:spPr bwMode="auto">
          <a:xfrm>
            <a:off x="53752" y="4695083"/>
            <a:ext cx="9036495" cy="168624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000" tIns="46800" rIns="90000" bIns="46800"/>
          <a:lstStyle>
            <a:lvl1pPr marL="333375" indent="-333375">
              <a:spcBef>
                <a:spcPct val="20000"/>
              </a:spcBef>
              <a:buChar char="•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33425" indent="-276225">
              <a:spcBef>
                <a:spcPct val="20000"/>
              </a:spcBef>
              <a:buChar char="–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333375" algn="l"/>
                <a:tab pos="752475" algn="l"/>
                <a:tab pos="1173163" algn="l"/>
                <a:tab pos="1593850" algn="l"/>
                <a:tab pos="2014538" algn="l"/>
                <a:tab pos="2435225" algn="l"/>
                <a:tab pos="2855913" algn="l"/>
                <a:tab pos="3276600" algn="l"/>
                <a:tab pos="3697288" algn="l"/>
                <a:tab pos="4117975" algn="l"/>
                <a:tab pos="4538663" algn="l"/>
                <a:tab pos="4959350" algn="l"/>
                <a:tab pos="5380038" algn="l"/>
                <a:tab pos="5800725" algn="l"/>
                <a:tab pos="6221413" algn="l"/>
                <a:tab pos="6642100" algn="l"/>
                <a:tab pos="7062788" algn="l"/>
                <a:tab pos="7483475" algn="l"/>
                <a:tab pos="7904163" algn="l"/>
                <a:tab pos="8324850" algn="l"/>
                <a:tab pos="8745538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Font typeface="Tahoma" panose="020B0604030504040204" pitchFamily="34" charset="0"/>
              <a:buChar char="•"/>
            </a:pPr>
            <a:r>
              <a:rPr lang="sl-SI" altLang="ja-JP" sz="1600" dirty="0">
                <a:solidFill>
                  <a:srgbClr val="FF9900"/>
                </a:solidFill>
                <a:latin typeface="+mj-lt"/>
              </a:rPr>
              <a:t>Similar to the DIRC, </a:t>
            </a:r>
            <a:r>
              <a:rPr lang="en-GB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Cherenkov ring imaging with </a:t>
            </a:r>
            <a:r>
              <a:rPr lang="en-GB" altLang="en-US" sz="1600" dirty="0">
                <a:solidFill>
                  <a:srgbClr val="FF9900"/>
                </a:solidFill>
                <a:latin typeface="+mj-lt"/>
                <a:cs typeface="Tahoma" panose="020B0604030504040204" pitchFamily="34" charset="0"/>
              </a:rPr>
              <a:t>precise time measurement.</a:t>
            </a:r>
            <a:endParaRPr lang="sl-SI" altLang="en-US" sz="1600" dirty="0">
              <a:solidFill>
                <a:srgbClr val="FF9900"/>
              </a:solidFill>
              <a:latin typeface="+mj-lt"/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Font typeface="Tahoma" panose="020B0604030504040204" pitchFamily="34" charset="0"/>
              <a:buChar char="•"/>
            </a:pPr>
            <a:r>
              <a:rPr lang="en-GB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Reconstruct </a:t>
            </a:r>
            <a:r>
              <a:rPr lang="sl-SI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Cherenkov </a:t>
            </a:r>
            <a:r>
              <a:rPr lang="en-GB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angle from </a:t>
            </a:r>
            <a:r>
              <a:rPr lang="sl-SI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two </a:t>
            </a:r>
            <a:r>
              <a:rPr lang="en-GB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photon </a:t>
            </a:r>
            <a:r>
              <a:rPr lang="sl-SI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hit</a:t>
            </a:r>
            <a:r>
              <a:rPr lang="en-GB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coordinate</a:t>
            </a:r>
            <a:r>
              <a:rPr lang="sl-SI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s</a:t>
            </a:r>
            <a:r>
              <a:rPr lang="en-GB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and the time of propagation of the photon</a:t>
            </a:r>
            <a:r>
              <a:rPr lang="sl-SI" altLang="en-US" sz="1600" dirty="0">
                <a:solidFill>
                  <a:srgbClr val="000000"/>
                </a:solidFill>
                <a:latin typeface="+mj-lt"/>
                <a:cs typeface="Tahoma" panose="020B0604030504040204" pitchFamily="34" charset="0"/>
              </a:rPr>
              <a:t> </a:t>
            </a:r>
            <a:endParaRPr lang="en-GB" altLang="en-US" sz="1600" dirty="0">
              <a:solidFill>
                <a:srgbClr val="000000"/>
              </a:solidFill>
              <a:latin typeface="+mj-lt"/>
              <a:cs typeface="Tahoma" panose="020B0604030504040204" pitchFamily="34" charset="0"/>
            </a:endParaRPr>
          </a:p>
          <a:p>
            <a:pPr eaLnBrk="1" hangingPunct="1">
              <a:lnSpc>
                <a:spcPct val="90000"/>
              </a:lnSpc>
              <a:spcBef>
                <a:spcPts val="700"/>
              </a:spcBef>
              <a:buClr>
                <a:srgbClr val="3333CC"/>
              </a:buClr>
              <a:buFont typeface="Tahoma" panose="020B0604030504040204" pitchFamily="34" charset="0"/>
              <a:buChar char="•"/>
            </a:pPr>
            <a:r>
              <a:rPr lang="en-GB" altLang="en-US" sz="16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Photon detector (MCP-PMT)</a:t>
            </a:r>
            <a:r>
              <a:rPr lang="ar-SA" altLang="en-US" sz="16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‏</a:t>
            </a:r>
            <a:r>
              <a:rPr lang="en-US" altLang="en-US" sz="16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, pixels of ~5 x 5 mm</a:t>
            </a:r>
            <a:r>
              <a:rPr lang="en-US" altLang="en-US" sz="1600" baseline="300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2</a:t>
            </a:r>
            <a:r>
              <a:rPr lang="en-US" altLang="en-US" sz="16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, very fast multi-GHz sampling electronics</a:t>
            </a:r>
            <a:endParaRPr lang="en-GB" altLang="en-US" sz="1600" dirty="0">
              <a:solidFill>
                <a:srgbClr val="CC0000"/>
              </a:solidFill>
              <a:latin typeface="+mj-lt"/>
              <a:cs typeface="Tahoma" panose="020B0604030504040204" pitchFamily="34" charset="0"/>
            </a:endParaRPr>
          </a:p>
          <a:p>
            <a:pPr lvl="2" eaLnBrk="1" hangingPunct="1">
              <a:lnSpc>
                <a:spcPct val="90000"/>
              </a:lnSpc>
              <a:spcBef>
                <a:spcPts val="500"/>
              </a:spcBef>
              <a:buClr>
                <a:srgbClr val="3333CC"/>
              </a:buClr>
              <a:buFont typeface="Tahoma" panose="020B0604030504040204" pitchFamily="34" charset="0"/>
              <a:buChar char="•"/>
            </a:pPr>
            <a:r>
              <a:rPr lang="sl-SI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Excellent</a:t>
            </a:r>
            <a:r>
              <a:rPr lang="en-GB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 time resolution </a:t>
            </a:r>
            <a:r>
              <a:rPr lang="en-GB" altLang="en-US" sz="1600" dirty="0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~ 40 </a:t>
            </a:r>
            <a:r>
              <a:rPr lang="en-GB" altLang="en-US" sz="1600" dirty="0" err="1">
                <a:solidFill>
                  <a:srgbClr val="CC0000"/>
                </a:solidFill>
                <a:latin typeface="+mj-lt"/>
                <a:cs typeface="Tahoma" panose="020B0604030504040204" pitchFamily="34" charset="0"/>
              </a:rPr>
              <a:t>ps</a:t>
            </a:r>
            <a:endParaRPr lang="en-GB" altLang="en-US" sz="1600" dirty="0">
              <a:solidFill>
                <a:srgbClr val="CC0000"/>
              </a:solidFill>
              <a:latin typeface="+mj-lt"/>
              <a:cs typeface="Tahoma" panose="020B0604030504040204" pitchFamily="34" charset="0"/>
            </a:endParaRPr>
          </a:p>
          <a:p>
            <a:pPr lvl="2" eaLnBrk="1" hangingPunct="1">
              <a:lnSpc>
                <a:spcPct val="90000"/>
              </a:lnSpc>
              <a:spcBef>
                <a:spcPts val="500"/>
              </a:spcBef>
              <a:buClr>
                <a:srgbClr val="3333CC"/>
              </a:buClr>
              <a:buFont typeface="Tahoma" panose="020B0604030504040204" pitchFamily="34" charset="0"/>
              <a:buChar char="•"/>
            </a:pPr>
            <a:r>
              <a:rPr lang="en-GB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Single photon </a:t>
            </a:r>
            <a:r>
              <a:rPr lang="en-GB" altLang="en-US" sz="1600" dirty="0" err="1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sensitiv</a:t>
            </a:r>
            <a:r>
              <a:rPr lang="sl-SI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ity</a:t>
            </a:r>
            <a:r>
              <a:rPr lang="en-GB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 </a:t>
            </a:r>
            <a:r>
              <a:rPr lang="sl-SI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at</a:t>
            </a:r>
            <a:r>
              <a:rPr lang="en-GB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 1.5</a:t>
            </a:r>
            <a:r>
              <a:rPr lang="sl-SI" altLang="en-US" sz="1600" dirty="0">
                <a:solidFill>
                  <a:srgbClr val="3333CC"/>
                </a:solidFill>
                <a:latin typeface="+mj-lt"/>
                <a:cs typeface="Tahoma" panose="020B0604030504040204" pitchFamily="34" charset="0"/>
              </a:rPr>
              <a:t> T</a:t>
            </a:r>
            <a:endParaRPr lang="en-GB" altLang="en-US" sz="1600" dirty="0">
              <a:solidFill>
                <a:srgbClr val="3333CC"/>
              </a:solidFill>
              <a:latin typeface="+mj-lt"/>
              <a:cs typeface="Tahoma" panose="020B0604030504040204" pitchFamily="34" charset="0"/>
            </a:endParaRPr>
          </a:p>
        </p:txBody>
      </p:sp>
      <p:pic>
        <p:nvPicPr>
          <p:cNvPr id="10855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07879" y="2899546"/>
            <a:ext cx="4897437" cy="1482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3" descr="belle2-logo.gi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4619" y="847558"/>
            <a:ext cx="5048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B5F52D-7DC5-4EB1-8A00-0769B63305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48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614382688"/>
      </p:ext>
    </p:extLst>
  </p:cSld>
  <p:clrMapOvr>
    <a:masterClrMapping/>
  </p:clrMapOvr>
  <p:transition spd="med" advTm="62723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484313"/>
            <a:ext cx="2238375" cy="4164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11264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4550" y="2638425"/>
            <a:ext cx="4608513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44" name="Rectangle 4"/>
          <p:cNvSpPr>
            <a:spLocks noChangeArrowheads="1"/>
          </p:cNvSpPr>
          <p:nvPr/>
        </p:nvSpPr>
        <p:spPr bwMode="auto">
          <a:xfrm rot="-5400000">
            <a:off x="-67468" y="3577431"/>
            <a:ext cx="3943350" cy="46037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2400">
              <a:solidFill>
                <a:srgbClr val="000000"/>
              </a:solidFill>
              <a:latin typeface="Symbol" panose="05050102010706020507" pitchFamily="18" charset="2"/>
              <a:cs typeface="Arial" panose="020B0604020202020204" pitchFamily="34" charset="0"/>
            </a:endParaRPr>
          </a:p>
        </p:txBody>
      </p:sp>
      <p:sp>
        <p:nvSpPr>
          <p:cNvPr id="112645" name="Text Box 6"/>
          <p:cNvSpPr txBox="1">
            <a:spLocks noChangeArrowheads="1"/>
          </p:cNvSpPr>
          <p:nvPr/>
        </p:nvSpPr>
        <p:spPr bwMode="auto">
          <a:xfrm>
            <a:off x="2854325" y="1052513"/>
            <a:ext cx="640873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1600" dirty="0">
                <a:solidFill>
                  <a:srgbClr val="3333CC"/>
                </a:solidFill>
                <a:cs typeface="Arial" panose="020B0604020202020204" pitchFamily="34" charset="0"/>
              </a:rPr>
              <a:t>Pattern in the coordinate-time space (‘ring’) of a </a:t>
            </a:r>
            <a:r>
              <a:rPr lang="sl-SI" alt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pion</a:t>
            </a:r>
            <a:r>
              <a:rPr lang="sl-SI" altLang="en-US" sz="1600" dirty="0">
                <a:solidFill>
                  <a:srgbClr val="3333CC"/>
                </a:solidFill>
                <a:cs typeface="Arial" panose="020B0604020202020204" pitchFamily="34" charset="0"/>
              </a:rPr>
              <a:t> and kaon hitting a quartz bar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sl-SI" altLang="en-US" sz="1600" dirty="0">
                <a:solidFill>
                  <a:srgbClr val="3333CC"/>
                </a:solidFill>
                <a:cs typeface="Arial" panose="020B0604020202020204" pitchFamily="34" charset="0"/>
              </a:rPr>
              <a:t>Time distribution of signals recorded by one of the PMT channels (slice in x): different for </a:t>
            </a:r>
            <a:r>
              <a:rPr lang="sl-SI" altLang="en-US" sz="1600" b="1" dirty="0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sl-SI" altLang="en-US" sz="1600" dirty="0">
                <a:solidFill>
                  <a:srgbClr val="3333CC"/>
                </a:solidFill>
                <a:cs typeface="Arial" panose="020B0604020202020204" pitchFamily="34" charset="0"/>
              </a:rPr>
              <a:t> and K (~shifted in time)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1930112" y="77788"/>
            <a:ext cx="6553200" cy="762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2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sl-SI" altLang="en-US" sz="2400" kern="0" dirty="0">
                <a:solidFill>
                  <a:srgbClr val="3333CC"/>
                </a:solidFill>
              </a:rPr>
              <a:t>TOP </a:t>
            </a:r>
            <a:r>
              <a:rPr lang="en-GB" altLang="en-US" sz="2400" kern="0" dirty="0">
                <a:solidFill>
                  <a:srgbClr val="3333CC"/>
                </a:solidFill>
              </a:rPr>
              <a:t>‘</a:t>
            </a:r>
            <a:r>
              <a:rPr lang="sl-SI" altLang="en-US" sz="2400" kern="0" dirty="0">
                <a:solidFill>
                  <a:srgbClr val="3333CC"/>
                </a:solidFill>
              </a:rPr>
              <a:t>image</a:t>
            </a:r>
            <a:r>
              <a:rPr lang="en-GB" altLang="en-US" sz="2400" kern="0" dirty="0">
                <a:solidFill>
                  <a:srgbClr val="3333CC"/>
                </a:solidFill>
              </a:rPr>
              <a:t>’</a:t>
            </a:r>
            <a:r>
              <a:rPr lang="sl-SI" altLang="en-US" sz="2400" kern="0" dirty="0">
                <a:solidFill>
                  <a:srgbClr val="3333CC"/>
                </a:solidFill>
              </a:rPr>
              <a:t> reconstruction</a:t>
            </a:r>
            <a:endParaRPr lang="en-GB" altLang="en-US" sz="2400" kern="0" dirty="0">
              <a:solidFill>
                <a:srgbClr val="3333CC"/>
              </a:solidFill>
            </a:endParaRPr>
          </a:p>
        </p:txBody>
      </p:sp>
      <p:sp>
        <p:nvSpPr>
          <p:cNvPr id="112647" name="TextBox 1"/>
          <p:cNvSpPr txBox="1">
            <a:spLocks noChangeArrowheads="1"/>
          </p:cNvSpPr>
          <p:nvPr/>
        </p:nvSpPr>
        <p:spPr bwMode="auto">
          <a:xfrm>
            <a:off x="6507163" y="3597275"/>
            <a:ext cx="22939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>
                <a:srgbClr val="000000"/>
              </a:buClr>
              <a:buFontTx/>
              <a:buNone/>
            </a:pPr>
            <a:r>
              <a:rPr lang="sl-SI" altLang="en-US" sz="1800">
                <a:solidFill>
                  <a:srgbClr val="000000"/>
                </a:solidFill>
                <a:cs typeface="Arial" panose="020B0604020202020204" pitchFamily="34" charset="0"/>
              </a:rPr>
              <a:t>Patterns for </a:t>
            </a:r>
            <a:r>
              <a:rPr lang="en-US" altLang="en-US" sz="1800" b="1">
                <a:solidFill>
                  <a:srgbClr val="FF0000"/>
                </a:solidFill>
                <a:latin typeface="Symbol" panose="05050102010706020507" pitchFamily="18" charset="2"/>
                <a:cs typeface="Arial" panose="020B0604020202020204" pitchFamily="34" charset="0"/>
              </a:rPr>
              <a:t>p</a:t>
            </a:r>
            <a:r>
              <a:rPr lang="en-US" altLang="en-US" sz="1800">
                <a:solidFill>
                  <a:srgbClr val="000000"/>
                </a:solidFill>
                <a:cs typeface="Arial" panose="020B0604020202020204" pitchFamily="34" charset="0"/>
              </a:rPr>
              <a:t> and </a:t>
            </a:r>
            <a:r>
              <a:rPr lang="en-US" altLang="en-US" sz="1800">
                <a:solidFill>
                  <a:srgbClr val="3333CC"/>
                </a:solidFill>
                <a:cs typeface="Arial" panose="020B0604020202020204" pitchFamily="34" charset="0"/>
              </a:rPr>
              <a:t>K</a:t>
            </a:r>
            <a:endParaRPr lang="en-US" altLang="en-US" sz="180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" name="Bent-Up Arrow 2"/>
          <p:cNvSpPr/>
          <p:nvPr/>
        </p:nvSpPr>
        <p:spPr>
          <a:xfrm rot="5400000">
            <a:off x="3399631" y="4055270"/>
            <a:ext cx="352425" cy="3433762"/>
          </a:xfrm>
          <a:prstGeom prst="bentUpArrow">
            <a:avLst/>
          </a:prstGeom>
          <a:solidFill>
            <a:schemeClr val="accent2"/>
          </a:solidFill>
        </p:spPr>
        <p:txBody>
          <a:bodyPr anchor="ctr">
            <a:spAutoFit/>
          </a:bodyPr>
          <a:lstStyle/>
          <a:p>
            <a:pPr algn="ctr">
              <a:defRPr/>
            </a:pPr>
            <a:endParaRPr lang="en-US" sz="3200" kern="0" dirty="0" err="1">
              <a:solidFill>
                <a:srgbClr val="3333CC"/>
              </a:solidFill>
              <a:latin typeface="Tahoma"/>
              <a:cs typeface="Arial" panose="020B0604020202020204" pitchFamily="34" charset="0"/>
            </a:endParaRPr>
          </a:p>
        </p:txBody>
      </p:sp>
      <p:sp>
        <p:nvSpPr>
          <p:cNvPr id="112649" name="TextBox 9"/>
          <p:cNvSpPr txBox="1">
            <a:spLocks noChangeArrowheads="1"/>
          </p:cNvSpPr>
          <p:nvPr/>
        </p:nvSpPr>
        <p:spPr bwMode="auto">
          <a:xfrm>
            <a:off x="155575" y="6076950"/>
            <a:ext cx="7152729" cy="55399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kumimoji="1" lang="en-US" altLang="en-US" sz="16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The name of the game: analytic expressions for the</a:t>
            </a:r>
            <a:r>
              <a:rPr kumimoji="1" lang="sl-SI" altLang="en-US" sz="16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 2D </a:t>
            </a:r>
            <a:r>
              <a:rPr kumimoji="1" lang="en-US" altLang="en-US" sz="16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likelihood functions</a:t>
            </a:r>
            <a:r>
              <a:rPr kumimoji="1" lang="sl-SI" altLang="en-US" sz="16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        </a:t>
            </a:r>
            <a:r>
              <a:rPr kumimoji="1" lang="sl-SI" altLang="en-US" sz="14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  <a:sym typeface="Wingdings" panose="05000000000000000000" pitchFamily="2" charset="2"/>
              </a:rPr>
              <a:t>M. Starič et al., </a:t>
            </a:r>
            <a:r>
              <a:rPr kumimoji="1" lang="sl-SI" altLang="en-US" sz="1400" dirty="0">
                <a:solidFill>
                  <a:srgbClr val="3333CC"/>
                </a:solidFill>
                <a:ea typeface="MS PGothic" panose="020B0600070205080204" pitchFamily="34" charset="-128"/>
                <a:cs typeface="Arial" panose="020B0604020202020204" pitchFamily="34" charset="0"/>
              </a:rPr>
              <a:t>NIMA A595 (2008) 252-255 </a:t>
            </a:r>
            <a:endParaRPr kumimoji="1" lang="sl-SI" altLang="en-US" sz="1600" dirty="0">
              <a:solidFill>
                <a:srgbClr val="3333CC"/>
              </a:solidFill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  <p:pic>
        <p:nvPicPr>
          <p:cNvPr id="112650" name="Pictur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2576513" cy="1563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35889" y="1622650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7703842" y="2710032"/>
            <a:ext cx="11063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simulation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E1925-6E93-43CE-A408-1132E03332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49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53028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701"/>
    </mc:Choice>
    <mc:Fallback xmlns="">
      <p:transition spd="slow" advTm="6270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ctangle 60"/>
          <p:cNvSpPr/>
          <p:nvPr/>
        </p:nvSpPr>
        <p:spPr>
          <a:xfrm>
            <a:off x="6007689" y="4051103"/>
            <a:ext cx="1203110" cy="655288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sz="18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5" name="Rectangle 372"/>
          <p:cNvSpPr>
            <a:spLocks noChangeArrowheads="1"/>
          </p:cNvSpPr>
          <p:nvPr/>
        </p:nvSpPr>
        <p:spPr bwMode="auto">
          <a:xfrm>
            <a:off x="3838506" y="839058"/>
            <a:ext cx="264816" cy="36933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GB" sz="1800">
              <a:solidFill>
                <a:srgbClr val="333399"/>
              </a:solidFill>
              <a:latin typeface="Times New Roman" pitchFamily="18" charset="0"/>
            </a:endParaRPr>
          </a:p>
        </p:txBody>
      </p:sp>
      <p:sp>
        <p:nvSpPr>
          <p:cNvPr id="6" name="Rectangle 385"/>
          <p:cNvSpPr>
            <a:spLocks noChangeArrowheads="1"/>
          </p:cNvSpPr>
          <p:nvPr/>
        </p:nvSpPr>
        <p:spPr bwMode="auto">
          <a:xfrm>
            <a:off x="323528" y="1027249"/>
            <a:ext cx="7855600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Number of emitted photons per unit length and unit wavelength/energy interval</a:t>
            </a:r>
          </a:p>
        </p:txBody>
      </p:sp>
      <p:graphicFrame>
        <p:nvGraphicFramePr>
          <p:cNvPr id="7" name="Object 38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996772"/>
              </p:ext>
            </p:extLst>
          </p:nvPr>
        </p:nvGraphicFramePr>
        <p:xfrm>
          <a:off x="616340" y="1731877"/>
          <a:ext cx="4788355" cy="7379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2971800" imgH="457200" progId="Equation.3">
                  <p:embed/>
                </p:oleObj>
              </mc:Choice>
              <mc:Fallback>
                <p:oleObj name="Equation" r:id="rId3" imgW="2971800" imgH="457200" progId="Equation.3">
                  <p:embed/>
                  <p:pic>
                    <p:nvPicPr>
                      <p:cNvPr id="7" name="Object 38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340" y="1731877"/>
                        <a:ext cx="4788355" cy="73798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5846" name="Picture 6" descr="http://www.psdgraphics.com/file/rainbow-colors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6103621" y="1678043"/>
            <a:ext cx="1509337" cy="1132213"/>
          </a:xfrm>
          <a:prstGeom prst="rect">
            <a:avLst/>
          </a:prstGeom>
          <a:noFill/>
        </p:spPr>
      </p:pic>
      <p:cxnSp>
        <p:nvCxnSpPr>
          <p:cNvPr id="12" name="Straight Arrow Connector 11"/>
          <p:cNvCxnSpPr/>
          <p:nvPr/>
        </p:nvCxnSpPr>
        <p:spPr>
          <a:xfrm>
            <a:off x="5996180" y="2829775"/>
            <a:ext cx="1769279" cy="15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5400000" flipH="1" flipV="1">
            <a:off x="5326149" y="2127587"/>
            <a:ext cx="1352892" cy="15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16200000">
            <a:off x="5426377" y="1573198"/>
            <a:ext cx="772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 err="1">
                <a:solidFill>
                  <a:srgbClr val="333399"/>
                </a:solidFill>
                <a:latin typeface="Times" pitchFamily="18" charset="0"/>
              </a:rPr>
              <a:t>dN</a:t>
            </a:r>
            <a:r>
              <a:rPr lang="en-US" sz="1800" dirty="0">
                <a:solidFill>
                  <a:srgbClr val="333399"/>
                </a:solidFill>
                <a:latin typeface="Times" pitchFamily="18" charset="0"/>
              </a:rPr>
              <a:t>/d</a:t>
            </a:r>
            <a:r>
              <a:rPr lang="en-US" sz="1800" dirty="0">
                <a:solidFill>
                  <a:srgbClr val="333399"/>
                </a:solidFill>
                <a:latin typeface="Symbol" pitchFamily="18" charset="2"/>
              </a:rPr>
              <a:t>l</a:t>
            </a:r>
            <a:endParaRPr lang="en-GB" sz="1800" dirty="0">
              <a:solidFill>
                <a:srgbClr val="333399"/>
              </a:solidFill>
              <a:latin typeface="Symbol" pitchFamily="18" charset="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51828" y="28642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>
                <a:solidFill>
                  <a:srgbClr val="333399"/>
                </a:solidFill>
                <a:latin typeface="Symbol" pitchFamily="18" charset="2"/>
              </a:rPr>
              <a:t>l</a:t>
            </a:r>
            <a:endParaRPr lang="en-GB" sz="1800" dirty="0">
              <a:solidFill>
                <a:srgbClr val="333399"/>
              </a:solidFill>
              <a:latin typeface="Symbol" pitchFamily="18" charset="2"/>
            </a:endParaRPr>
          </a:p>
        </p:txBody>
      </p:sp>
      <p:sp>
        <p:nvSpPr>
          <p:cNvPr id="24" name="Arc 23"/>
          <p:cNvSpPr/>
          <p:nvPr/>
        </p:nvSpPr>
        <p:spPr>
          <a:xfrm rot="10800000">
            <a:off x="6055994" y="272595"/>
            <a:ext cx="3783040" cy="2450077"/>
          </a:xfrm>
          <a:prstGeom prst="arc">
            <a:avLst>
              <a:gd name="adj1" fmla="val 17092459"/>
              <a:gd name="adj2" fmla="val 21048821"/>
            </a:avLst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sz="180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51" name="Straight Arrow Connector 50"/>
          <p:cNvCxnSpPr/>
          <p:nvPr/>
        </p:nvCxnSpPr>
        <p:spPr>
          <a:xfrm>
            <a:off x="5994355" y="4712675"/>
            <a:ext cx="1769279" cy="15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rot="5400000" flipH="1" flipV="1">
            <a:off x="5326149" y="4029276"/>
            <a:ext cx="1352892" cy="156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 rot="16200000">
            <a:off x="5419163" y="3474890"/>
            <a:ext cx="787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 err="1">
                <a:solidFill>
                  <a:srgbClr val="333399"/>
                </a:solidFill>
                <a:latin typeface="Times" pitchFamily="18" charset="0"/>
              </a:rPr>
              <a:t>dN</a:t>
            </a:r>
            <a:r>
              <a:rPr lang="en-US" sz="1800" dirty="0">
                <a:solidFill>
                  <a:srgbClr val="333399"/>
                </a:solidFill>
                <a:latin typeface="Times" pitchFamily="18" charset="0"/>
              </a:rPr>
              <a:t>/</a:t>
            </a:r>
            <a:r>
              <a:rPr lang="en-US" sz="1800" dirty="0" err="1">
                <a:solidFill>
                  <a:srgbClr val="333399"/>
                </a:solidFill>
                <a:latin typeface="Times" pitchFamily="18" charset="0"/>
              </a:rPr>
              <a:t>d</a:t>
            </a:r>
            <a:r>
              <a:rPr lang="en-US" sz="1800" dirty="0" err="1">
                <a:solidFill>
                  <a:srgbClr val="333399"/>
                </a:solidFill>
                <a:latin typeface="Symbol" pitchFamily="18" charset="2"/>
              </a:rPr>
              <a:t>E</a:t>
            </a:r>
            <a:endParaRPr lang="en-GB" sz="1800" dirty="0">
              <a:solidFill>
                <a:srgbClr val="333399"/>
              </a:solidFill>
              <a:latin typeface="Symbol" pitchFamily="18" charset="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760838" y="4534801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>
                <a:solidFill>
                  <a:srgbClr val="333399"/>
                </a:solidFill>
                <a:latin typeface="Symbol" pitchFamily="18" charset="2"/>
              </a:rPr>
              <a:t>E</a:t>
            </a:r>
            <a:endParaRPr lang="en-GB" sz="1800" dirty="0">
              <a:solidFill>
                <a:srgbClr val="333399"/>
              </a:solidFill>
              <a:latin typeface="Symbol" pitchFamily="18" charset="2"/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>
            <a:off x="6017227" y="4058192"/>
            <a:ext cx="1203110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rot="5400000">
            <a:off x="6901867" y="4376662"/>
            <a:ext cx="636941" cy="0"/>
          </a:xfrm>
          <a:prstGeom prst="line">
            <a:avLst/>
          </a:prstGeom>
          <a:ln w="190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5892832" y="4695134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800" dirty="0">
                <a:solidFill>
                  <a:srgbClr val="000000"/>
                </a:solidFill>
                <a:latin typeface="Arial" charset="0"/>
              </a:rPr>
              <a:t>0</a:t>
            </a:r>
            <a:endParaRPr lang="en-GB" sz="1800" dirty="0">
              <a:solidFill>
                <a:srgbClr val="000000"/>
              </a:solidFill>
              <a:latin typeface="Arial" charset="0"/>
            </a:endParaRPr>
          </a:p>
        </p:txBody>
      </p:sp>
      <p:graphicFrame>
        <p:nvGraphicFramePr>
          <p:cNvPr id="36868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6102888"/>
              </p:ext>
            </p:extLst>
          </p:nvPr>
        </p:nvGraphicFramePr>
        <p:xfrm>
          <a:off x="554881" y="3198031"/>
          <a:ext cx="4768071" cy="717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2958840" imgH="444240" progId="Equation.3">
                  <p:embed/>
                </p:oleObj>
              </mc:Choice>
              <mc:Fallback>
                <p:oleObj name="Equation" r:id="rId6" imgW="2958840" imgH="444240" progId="Equation.3">
                  <p:embed/>
                  <p:pic>
                    <p:nvPicPr>
                      <p:cNvPr id="36868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4881" y="3198031"/>
                        <a:ext cx="4768071" cy="71770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49"/>
          <p:cNvSpPr/>
          <p:nvPr/>
        </p:nvSpPr>
        <p:spPr>
          <a:xfrm>
            <a:off x="6007139" y="1680203"/>
            <a:ext cx="119624" cy="11322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sz="1800">
              <a:solidFill>
                <a:srgbClr val="FFFFFF"/>
              </a:solidFill>
              <a:latin typeface="Arial"/>
            </a:endParaRPr>
          </a:p>
        </p:txBody>
      </p:sp>
      <p:cxnSp>
        <p:nvCxnSpPr>
          <p:cNvPr id="57" name="Straight Connector 56"/>
          <p:cNvCxnSpPr/>
          <p:nvPr/>
        </p:nvCxnSpPr>
        <p:spPr>
          <a:xfrm rot="16200000" flipH="1">
            <a:off x="5612824" y="2293930"/>
            <a:ext cx="99903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6216157" y="2968516"/>
            <a:ext cx="753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000" dirty="0">
                <a:solidFill>
                  <a:srgbClr val="333399"/>
                </a:solidFill>
                <a:latin typeface="Times" pitchFamily="18" charset="0"/>
              </a:rPr>
              <a:t>UV cut-off</a:t>
            </a:r>
            <a:endParaRPr lang="en-GB" sz="1000" dirty="0">
              <a:solidFill>
                <a:srgbClr val="333399"/>
              </a:solidFill>
              <a:latin typeface="Times" pitchFamily="18" charset="0"/>
            </a:endParaRPr>
          </a:p>
        </p:txBody>
      </p:sp>
      <p:cxnSp>
        <p:nvCxnSpPr>
          <p:cNvPr id="66" name="Straight Arrow Connector 65"/>
          <p:cNvCxnSpPr/>
          <p:nvPr/>
        </p:nvCxnSpPr>
        <p:spPr>
          <a:xfrm rot="10800000">
            <a:off x="6099830" y="2823375"/>
            <a:ext cx="143072" cy="2808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378291" y="5498783"/>
            <a:ext cx="6383479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latin typeface="Arial" charset="0"/>
              </a:rPr>
              <a:t>Cherenkov effect is a weak light source. 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chemeClr val="accent6"/>
                </a:solidFill>
                <a:latin typeface="Arial" charset="0"/>
              </a:rPr>
              <a:t>There are only a few tens or hundreds of photons produced per cm. </a:t>
            </a:r>
            <a:endParaRPr lang="en-GB" dirty="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7348495" y="4950108"/>
            <a:ext cx="753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sz="1000" dirty="0">
                <a:solidFill>
                  <a:srgbClr val="333399"/>
                </a:solidFill>
                <a:latin typeface="Times" pitchFamily="18" charset="0"/>
              </a:rPr>
              <a:t>UV cut-off</a:t>
            </a:r>
            <a:endParaRPr lang="en-GB" sz="1000" dirty="0">
              <a:solidFill>
                <a:srgbClr val="333399"/>
              </a:solidFill>
              <a:latin typeface="Times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>
          <a:xfrm rot="10800000">
            <a:off x="7232169" y="4804968"/>
            <a:ext cx="143072" cy="2808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46317650"/>
              </p:ext>
            </p:extLst>
          </p:nvPr>
        </p:nvGraphicFramePr>
        <p:xfrm>
          <a:off x="616340" y="4424849"/>
          <a:ext cx="4293039" cy="707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540000" imgH="419100" progId="Equation.3">
                  <p:embed/>
                </p:oleObj>
              </mc:Choice>
              <mc:Fallback>
                <p:oleObj name="Equation" r:id="rId8" imgW="2540000" imgH="419100" progId="Equation.3">
                  <p:embed/>
                  <p:pic>
                    <p:nvPicPr>
                      <p:cNvPr id="1638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6340" y="4424849"/>
                        <a:ext cx="4293039" cy="7079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D32203-16B6-430F-82C0-D5957ED8351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07611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522"/>
    </mc:Choice>
    <mc:Fallback xmlns="">
      <p:transition spd="slow" advTm="138522"/>
    </mc:Fallback>
  </mc:AlternateContent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タイトル 1"/>
          <p:cNvSpPr>
            <a:spLocks noGrp="1"/>
          </p:cNvSpPr>
          <p:nvPr>
            <p:ph type="title"/>
          </p:nvPr>
        </p:nvSpPr>
        <p:spPr>
          <a:xfrm>
            <a:off x="827584" y="821244"/>
            <a:ext cx="2376264" cy="664121"/>
          </a:xfrm>
        </p:spPr>
        <p:txBody>
          <a:bodyPr/>
          <a:lstStyle/>
          <a:p>
            <a:pPr eaLnBrk="1" hangingPunct="1"/>
            <a:r>
              <a:rPr lang="en-US" altLang="ja-JP" sz="2400" dirty="0">
                <a:ea typeface="MS PGothic" panose="020B0600070205080204" pitchFamily="34" charset="-128"/>
              </a:rPr>
              <a:t>TOP</a:t>
            </a:r>
            <a:r>
              <a:rPr lang="ja-JP" altLang="en-US" sz="2400" dirty="0">
                <a:ea typeface="MS PGothic" panose="020B0600070205080204" pitchFamily="34" charset="-128"/>
              </a:rPr>
              <a:t> </a:t>
            </a:r>
            <a:r>
              <a:rPr lang="sl-SI" altLang="ja-JP" sz="2400" dirty="0"/>
              <a:t>first events</a:t>
            </a:r>
            <a:endParaRPr lang="ja-JP" altLang="en-US" sz="2400" dirty="0">
              <a:ea typeface="MS PGothic" panose="020B0600070205080204" pitchFamily="34" charset="-128"/>
            </a:endParaRPr>
          </a:p>
        </p:txBody>
      </p:sp>
      <p:pic>
        <p:nvPicPr>
          <p:cNvPr id="114692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44" y="1844824"/>
            <a:ext cx="9153487" cy="34588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4696" name="テキスト ボックス 9"/>
          <p:cNvSpPr txBox="1">
            <a:spLocks noChangeArrowheads="1"/>
          </p:cNvSpPr>
          <p:nvPr/>
        </p:nvSpPr>
        <p:spPr bwMode="auto">
          <a:xfrm>
            <a:off x="107504" y="1340768"/>
            <a:ext cx="7464682" cy="341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936" tIns="41469" rIns="82936" bIns="41469">
            <a:spAutoFit/>
          </a:bodyPr>
          <a:lstStyle>
            <a:lvl1pPr defTabSz="455613"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 defTabSz="455613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 defTabSz="455613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 defTabSz="455613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 defTabSz="455613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defTabSz="455613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lnSpc>
                <a:spcPct val="93000"/>
              </a:lnSpc>
              <a:spcBef>
                <a:spcPct val="0"/>
              </a:spcBef>
              <a:buClr>
                <a:srgbClr val="000000"/>
              </a:buClr>
              <a:buFont typeface="Times New Roman" panose="02020603050405020304" pitchFamily="18" charset="0"/>
              <a:buNone/>
            </a:pPr>
            <a:r>
              <a:rPr kumimoji="1" lang="en-US" altLang="ja-JP" sz="18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The </a:t>
            </a:r>
            <a:r>
              <a:rPr kumimoji="1" lang="sl-SI" altLang="ja-JP" sz="1800" dirty="0">
                <a:solidFill>
                  <a:srgbClr val="000000"/>
                </a:solidFill>
                <a:latin typeface="Arial" panose="020B0604020202020204" pitchFamily="34" charset="0"/>
              </a:rPr>
              <a:t>early</a:t>
            </a:r>
            <a:r>
              <a:rPr kumimoji="1" lang="en-US" altLang="ja-JP" sz="18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BELLE II data demonstrate</a:t>
            </a:r>
            <a:r>
              <a:rPr kumimoji="1" lang="en-GB" altLang="ja-JP" sz="18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s</a:t>
            </a:r>
            <a:r>
              <a:rPr kumimoji="1" lang="en-US" altLang="ja-JP" sz="1800" dirty="0">
                <a:solidFill>
                  <a:srgbClr val="000000"/>
                </a:solidFill>
                <a:latin typeface="Arial" panose="020B0604020202020204" pitchFamily="34" charset="0"/>
                <a:ea typeface="MS PGothic" panose="020B0600070205080204" pitchFamily="34" charset="-128"/>
              </a:rPr>
              <a:t> that the TOP principle is working</a:t>
            </a:r>
            <a:endParaRPr kumimoji="1" lang="ja-JP" altLang="en-US" sz="1800" dirty="0">
              <a:solidFill>
                <a:srgbClr val="000000"/>
              </a:solidFill>
              <a:latin typeface="Arial" panose="020B0604020202020204" pitchFamily="34" charset="0"/>
              <a:ea typeface="MS PGothic" panose="020B0600070205080204" pitchFamily="34" charset="-128"/>
            </a:endParaRPr>
          </a:p>
        </p:txBody>
      </p:sp>
      <p:pic>
        <p:nvPicPr>
          <p:cNvPr id="14" name="Picture 3" descr="belle2-logo.gif">
            <a:extLst>
              <a:ext uri="{FF2B5EF4-FFF2-40B4-BE49-F238E27FC236}">
                <a16:creationId xmlns:a16="http://schemas.microsoft.com/office/drawing/2014/main" id="{282DE3E2-05B9-41D6-9FB5-519F2E89E5F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0992"/>
            <a:ext cx="504825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8822D3-C8A6-4236-8B13-16B4188530B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50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871413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43"/>
    </mc:Choice>
    <mc:Fallback xmlns="">
      <p:transition spd="slow" advTm="743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Title 1"/>
          <p:cNvSpPr>
            <a:spLocks noGrp="1"/>
          </p:cNvSpPr>
          <p:nvPr>
            <p:ph type="title" idx="4294967295"/>
          </p:nvPr>
        </p:nvSpPr>
        <p:spPr>
          <a:xfrm>
            <a:off x="0" y="214313"/>
            <a:ext cx="6019800" cy="533400"/>
          </a:xfrm>
          <a:prstGeom prst="rect">
            <a:avLst/>
          </a:prstGeom>
        </p:spPr>
        <p:txBody>
          <a:bodyPr/>
          <a:lstStyle/>
          <a:p>
            <a:r>
              <a:rPr lang="sl-SI" altLang="en-US" sz="2400" dirty="0">
                <a:solidFill>
                  <a:schemeClr val="accent6"/>
                </a:solidFill>
              </a:rPr>
              <a:t>TORCH</a:t>
            </a:r>
          </a:p>
        </p:txBody>
      </p:sp>
      <p:pic>
        <p:nvPicPr>
          <p:cNvPr id="115715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3900" y="387350"/>
            <a:ext cx="3297238" cy="204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5716" name="TextBox 4"/>
          <p:cNvSpPr txBox="1">
            <a:spLocks noChangeArrowheads="1"/>
          </p:cNvSpPr>
          <p:nvPr/>
        </p:nvSpPr>
        <p:spPr bwMode="auto">
          <a:xfrm>
            <a:off x="298475" y="810329"/>
            <a:ext cx="5185271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marL="285750" indent="-285750">
              <a:spcBef>
                <a:spcPts val="1200"/>
              </a:spcBef>
            </a:pPr>
            <a:r>
              <a:rPr lang="sl-SI" altLang="en-US" sz="1800" dirty="0">
                <a:latin typeface="+mj-lt"/>
              </a:rPr>
              <a:t>A special type of Time-of-Propagation counter</a:t>
            </a:r>
            <a:r>
              <a:rPr lang="en-US" altLang="en-US" sz="1800" dirty="0">
                <a:latin typeface="+mj-lt"/>
              </a:rPr>
              <a:t>, part of a future LHCb </a:t>
            </a:r>
            <a:r>
              <a:rPr lang="sl-SI" altLang="en-US" sz="1800" dirty="0">
                <a:latin typeface="+mj-lt"/>
              </a:rPr>
              <a:t>upgrade</a:t>
            </a:r>
            <a:r>
              <a:rPr lang="en-US" altLang="en-US" sz="1800" dirty="0">
                <a:latin typeface="+mj-lt"/>
              </a:rPr>
              <a:t>.</a:t>
            </a:r>
          </a:p>
          <a:p>
            <a:pPr marL="285750" indent="-285750">
              <a:spcBef>
                <a:spcPts val="1200"/>
              </a:spcBef>
            </a:pPr>
            <a:r>
              <a:rPr lang="en-US" altLang="en-US" sz="1800" dirty="0">
                <a:latin typeface="+mj-lt"/>
              </a:rPr>
              <a:t>Aim for </a:t>
            </a:r>
            <a:r>
              <a:rPr lang="en-US" altLang="en-US" sz="1800" dirty="0" err="1">
                <a:latin typeface="Symbol" panose="05050102010706020507" pitchFamily="18" charset="2"/>
              </a:rPr>
              <a:t>p</a:t>
            </a:r>
            <a:r>
              <a:rPr lang="en-US" altLang="en-US" sz="1800" dirty="0" err="1">
                <a:latin typeface="+mj-lt"/>
              </a:rPr>
              <a:t>,k,p</a:t>
            </a:r>
            <a:r>
              <a:rPr lang="en-US" altLang="en-US" sz="1800" dirty="0">
                <a:latin typeface="+mj-lt"/>
              </a:rPr>
              <a:t> separation, 2-10 GeV/c.</a:t>
            </a:r>
            <a:endParaRPr lang="en-US" altLang="en-US" sz="1800" dirty="0">
              <a:latin typeface="Symbol" panose="05050102010706020507" pitchFamily="18" charset="2"/>
            </a:endParaRPr>
          </a:p>
          <a:p>
            <a:pPr marL="285750" indent="-285750">
              <a:spcBef>
                <a:spcPts val="1200"/>
              </a:spcBef>
            </a:pPr>
            <a:r>
              <a:rPr lang="en-US" altLang="en-US" sz="1800" dirty="0">
                <a:latin typeface="+mn-lt"/>
              </a:rPr>
              <a:t>At 10 GeV/c</a:t>
            </a:r>
            <a:r>
              <a:rPr lang="en-US" altLang="en-US" sz="1800" dirty="0">
                <a:latin typeface="+mj-lt"/>
              </a:rPr>
              <a:t>: </a:t>
            </a:r>
            <a:r>
              <a:rPr lang="en-US" altLang="en-US" sz="1800" dirty="0">
                <a:latin typeface="Symbol" panose="05050102010706020507" pitchFamily="18" charset="2"/>
              </a:rPr>
              <a:t>D</a:t>
            </a:r>
            <a:r>
              <a:rPr lang="en-US" altLang="en-US" sz="1800" dirty="0">
                <a:latin typeface="+mj-lt"/>
              </a:rPr>
              <a:t>t of </a:t>
            </a:r>
            <a:r>
              <a:rPr lang="en-US" altLang="en-US" sz="1800" dirty="0">
                <a:latin typeface="Symbol" panose="05050102010706020507" pitchFamily="18" charset="2"/>
              </a:rPr>
              <a:t>p</a:t>
            </a:r>
            <a:r>
              <a:rPr lang="en-US" altLang="en-US" sz="1800" dirty="0">
                <a:latin typeface="+mj-lt"/>
              </a:rPr>
              <a:t>-k = 35 </a:t>
            </a:r>
            <a:r>
              <a:rPr lang="en-US" altLang="en-US" sz="1800" dirty="0" err="1">
                <a:latin typeface="+mj-lt"/>
              </a:rPr>
              <a:t>ps</a:t>
            </a:r>
            <a:endParaRPr lang="en-US" altLang="en-US" sz="1800" dirty="0">
              <a:latin typeface="+mj-lt"/>
            </a:endParaRPr>
          </a:p>
          <a:p>
            <a:pPr marL="285750" indent="-285750">
              <a:spcBef>
                <a:spcPts val="1200"/>
              </a:spcBef>
            </a:pPr>
            <a:r>
              <a:rPr lang="en-US" altLang="en-US" sz="1800" dirty="0">
                <a:latin typeface="+mj-lt"/>
              </a:rPr>
              <a:t>Can be achieved with 30 photons and 70 </a:t>
            </a:r>
            <a:r>
              <a:rPr lang="en-US" altLang="en-US" sz="1800" dirty="0" err="1">
                <a:latin typeface="+mj-lt"/>
              </a:rPr>
              <a:t>ps</a:t>
            </a:r>
            <a:r>
              <a:rPr lang="en-US" altLang="en-US" sz="1800" dirty="0">
                <a:latin typeface="+mj-lt"/>
              </a:rPr>
              <a:t> resolution for single photons.</a:t>
            </a:r>
          </a:p>
          <a:p>
            <a:pPr marL="285750" indent="-285750">
              <a:spcBef>
                <a:spcPct val="0"/>
              </a:spcBef>
            </a:pPr>
            <a:endParaRPr lang="sl-SI" altLang="en-US" sz="18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1800" dirty="0"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1800" dirty="0">
                <a:latin typeface="+mj-lt"/>
              </a:rPr>
              <a:t>	</a:t>
            </a:r>
          </a:p>
        </p:txBody>
      </p:sp>
      <p:sp>
        <p:nvSpPr>
          <p:cNvPr id="115717" name="object 8"/>
          <p:cNvSpPr>
            <a:spLocks noChangeArrowheads="1"/>
          </p:cNvSpPr>
          <p:nvPr/>
        </p:nvSpPr>
        <p:spPr bwMode="auto">
          <a:xfrm>
            <a:off x="220663" y="2970213"/>
            <a:ext cx="5616575" cy="348297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7" name="object 9"/>
          <p:cNvSpPr txBox="1"/>
          <p:nvPr/>
        </p:nvSpPr>
        <p:spPr>
          <a:xfrm>
            <a:off x="244475" y="3022600"/>
            <a:ext cx="1765300" cy="307975"/>
          </a:xfrm>
          <a:prstGeom prst="rect">
            <a:avLst/>
          </a:prstGeom>
          <a:solidFill>
            <a:srgbClr val="FFFFCC"/>
          </a:solidFill>
        </p:spPr>
        <p:txBody>
          <a:bodyPr lIns="0" tIns="34290" rIns="0" bIns="0">
            <a:spAutoFit/>
          </a:bodyPr>
          <a:lstStyle/>
          <a:p>
            <a:pPr marL="91440">
              <a:spcBef>
                <a:spcPts val="270"/>
              </a:spcBef>
              <a:defRPr/>
            </a:pPr>
            <a:r>
              <a:rPr sz="1400" spc="-5" dirty="0">
                <a:latin typeface="Calibri"/>
                <a:cs typeface="Calibri"/>
              </a:rPr>
              <a:t>CERN-LHCC-2017-003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15719" name="object 10"/>
          <p:cNvSpPr>
            <a:spLocks noChangeArrowheads="1"/>
          </p:cNvSpPr>
          <p:nvPr/>
        </p:nvSpPr>
        <p:spPr bwMode="auto">
          <a:xfrm>
            <a:off x="5896756" y="3544887"/>
            <a:ext cx="3081338" cy="245903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115720" name="object 11"/>
          <p:cNvSpPr txBox="1">
            <a:spLocks noChangeArrowheads="1"/>
          </p:cNvSpPr>
          <p:nvPr/>
        </p:nvSpPr>
        <p:spPr bwMode="auto">
          <a:xfrm>
            <a:off x="6627006" y="2520950"/>
            <a:ext cx="2393950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98450" indent="-285750">
              <a:spcBef>
                <a:spcPct val="20000"/>
              </a:spcBef>
              <a:buChar char="•"/>
              <a:tabLst>
                <a:tab pos="298450" algn="l"/>
              </a:tabLst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tabLst>
                <a:tab pos="298450" algn="l"/>
              </a:tabLst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tabLst>
                <a:tab pos="298450" algn="l"/>
              </a:tabLst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298450" algn="l"/>
              </a:tabLst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 typeface="Arial" panose="020B0604020202020204" pitchFamily="34" charset="0"/>
              <a:buChar char="–"/>
            </a:pPr>
            <a:r>
              <a:rPr lang="en-US" altLang="en-US" sz="1800">
                <a:solidFill>
                  <a:srgbClr val="2C2CB8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TORCH area 5 x 6 m</a:t>
            </a:r>
            <a:r>
              <a:rPr lang="en-US" altLang="en-US" sz="1800" baseline="25000">
                <a:solidFill>
                  <a:srgbClr val="2C2CB8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endParaRPr lang="en-US" altLang="en-US" sz="1800" baseline="25000">
              <a:solidFill>
                <a:schemeClr val="tx1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spcBef>
                <a:spcPts val="213"/>
              </a:spcBef>
              <a:buFont typeface="Arial" panose="020B0604020202020204" pitchFamily="34" charset="0"/>
              <a:buChar char="–"/>
            </a:pPr>
            <a:r>
              <a:rPr lang="en-US" altLang="en-US" sz="1800">
                <a:solidFill>
                  <a:srgbClr val="2C2CB8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18 module system</a:t>
            </a:r>
            <a:endParaRPr lang="en-US" altLang="en-US" sz="1800">
              <a:solidFill>
                <a:schemeClr val="tx1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  <a:p>
            <a:pPr>
              <a:spcBef>
                <a:spcPts val="213"/>
              </a:spcBef>
              <a:buFont typeface="Arial" panose="020B0604020202020204" pitchFamily="34" charset="0"/>
              <a:buChar char="–"/>
            </a:pPr>
            <a:r>
              <a:rPr lang="en-US" altLang="en-US" sz="1800">
                <a:solidFill>
                  <a:srgbClr val="2C2CB8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11 MCPs per module</a:t>
            </a:r>
            <a:endParaRPr lang="en-US" altLang="en-US" sz="1800">
              <a:solidFill>
                <a:schemeClr val="tx1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69966" y="6099199"/>
            <a:ext cx="294503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Just radiator in active volume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0D7D7A-5E7A-4FDD-AA7E-EA3507374E6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51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4422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55"/>
    </mc:Choice>
    <mc:Fallback xmlns="">
      <p:transition spd="slow" advTm="79255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8730" y="908720"/>
            <a:ext cx="7343775" cy="291465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67544" y="214492"/>
            <a:ext cx="3384376" cy="533400"/>
          </a:xfrm>
        </p:spPr>
        <p:txBody>
          <a:bodyPr/>
          <a:lstStyle/>
          <a:p>
            <a:r>
              <a:rPr lang="sl-SI" altLang="en-US" sz="2400" dirty="0">
                <a:solidFill>
                  <a:schemeClr val="accent6"/>
                </a:solidFill>
              </a:rPr>
              <a:t>TORCH</a:t>
            </a:r>
            <a:r>
              <a:rPr lang="en-US" altLang="en-US" sz="2400" dirty="0">
                <a:solidFill>
                  <a:schemeClr val="accent6"/>
                </a:solidFill>
              </a:rPr>
              <a:t> principle</a:t>
            </a:r>
            <a:endParaRPr lang="sl-SI" altLang="en-US" sz="2400" dirty="0">
              <a:solidFill>
                <a:schemeClr val="accent6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36096" y="3898679"/>
            <a:ext cx="30598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accent6"/>
                </a:solidFill>
                <a:latin typeface="+mj-lt"/>
              </a:rPr>
              <a:t>C</a:t>
            </a:r>
            <a:r>
              <a:rPr lang="en-GB" b="0" i="0" dirty="0">
                <a:solidFill>
                  <a:schemeClr val="accent6"/>
                </a:solidFill>
                <a:effectLst/>
                <a:latin typeface="+mj-lt"/>
              </a:rPr>
              <a:t>ylindrical mirrored surface maps the photon angle </a:t>
            </a:r>
            <a:r>
              <a:rPr lang="en-GB" b="0" i="0" dirty="0" err="1">
                <a:solidFill>
                  <a:schemeClr val="accent6"/>
                </a:solidFill>
                <a:effectLst/>
                <a:latin typeface="Symbol" panose="05050102010706020507" pitchFamily="18" charset="2"/>
              </a:rPr>
              <a:t>q</a:t>
            </a:r>
            <a:r>
              <a:rPr lang="en-GB" b="0" i="0" baseline="-25000" dirty="0" err="1">
                <a:solidFill>
                  <a:schemeClr val="accent6"/>
                </a:solidFill>
                <a:effectLst/>
                <a:latin typeface="+mj-lt"/>
              </a:rPr>
              <a:t>z</a:t>
            </a:r>
            <a:r>
              <a:rPr lang="en-GB" b="0" i="0" dirty="0">
                <a:solidFill>
                  <a:schemeClr val="accent6"/>
                </a:solidFill>
                <a:effectLst/>
                <a:latin typeface="+mj-lt"/>
              </a:rPr>
              <a:t> to a y’ position </a:t>
            </a:r>
            <a:endParaRPr lang="en-GB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 rot="2995764">
            <a:off x="7374661" y="1136575"/>
            <a:ext cx="11320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Cyl</a:t>
            </a:r>
            <a:r>
              <a:rPr lang="en-US" dirty="0"/>
              <a:t>. mirror</a:t>
            </a:r>
            <a:endParaRPr lang="en-GB" dirty="0"/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3995936" y="1677686"/>
            <a:ext cx="0" cy="576064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10" name="Arc 9"/>
          <p:cNvSpPr/>
          <p:nvPr/>
        </p:nvSpPr>
        <p:spPr bwMode="auto">
          <a:xfrm rot="20619264">
            <a:off x="3635896" y="1847970"/>
            <a:ext cx="360040" cy="45719"/>
          </a:xfrm>
          <a:prstGeom prst="arc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34098" y="1814898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q</a:t>
            </a:r>
            <a:r>
              <a:rPr lang="en-US" baseline="-25000" dirty="0" err="1"/>
              <a:t>x</a:t>
            </a:r>
            <a:endParaRPr lang="en-GB" baseline="-25000" dirty="0"/>
          </a:p>
        </p:txBody>
      </p:sp>
      <p:sp>
        <p:nvSpPr>
          <p:cNvPr id="13" name="Arc 12"/>
          <p:cNvSpPr/>
          <p:nvPr/>
        </p:nvSpPr>
        <p:spPr bwMode="auto">
          <a:xfrm rot="20619264">
            <a:off x="6416446" y="3329229"/>
            <a:ext cx="277417" cy="68178"/>
          </a:xfrm>
          <a:prstGeom prst="arc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endParaRPr kumimoji="0" lang="en-GB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3739" y="3244238"/>
            <a:ext cx="3609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latin typeface="Symbol" panose="05050102010706020507" pitchFamily="18" charset="2"/>
              </a:rPr>
              <a:t>q</a:t>
            </a:r>
            <a:r>
              <a:rPr lang="en-US" baseline="-25000" dirty="0" err="1"/>
              <a:t>z</a:t>
            </a:r>
            <a:endParaRPr lang="en-GB" baseline="-25000" dirty="0"/>
          </a:p>
        </p:txBody>
      </p:sp>
      <p:sp>
        <p:nvSpPr>
          <p:cNvPr id="15" name="TextBox 14"/>
          <p:cNvSpPr txBox="1"/>
          <p:nvPr/>
        </p:nvSpPr>
        <p:spPr>
          <a:xfrm>
            <a:off x="1043608" y="3898680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+mj-lt"/>
              </a:rPr>
              <a:t>Particle impact point known </a:t>
            </a:r>
            <a:r>
              <a:rPr lang="en-US" dirty="0">
                <a:latin typeface="+mj-lt"/>
                <a:sym typeface="Wingdings" panose="05000000000000000000" pitchFamily="2" charset="2"/>
              </a:rPr>
              <a:t> </a:t>
            </a:r>
            <a:r>
              <a:rPr lang="en-US" dirty="0" err="1">
                <a:latin typeface="Symbol" panose="05050102010706020507" pitchFamily="18" charset="2"/>
              </a:rPr>
              <a:t>q</a:t>
            </a:r>
            <a:r>
              <a:rPr lang="en-US" baseline="-25000" dirty="0" err="1"/>
              <a:t>x</a:t>
            </a:r>
            <a:r>
              <a:rPr lang="en-US" baseline="-25000" dirty="0"/>
              <a:t> </a:t>
            </a:r>
            <a:r>
              <a:rPr lang="en-US" dirty="0"/>
              <a:t>can be derived from measurement of coordinate x on segmented MCP photodetector.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 rot="1632518">
            <a:off x="3903380" y="1055320"/>
            <a:ext cx="6622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 x</a:t>
            </a:r>
            <a:endParaRPr lang="en-GB" dirty="0"/>
          </a:p>
        </p:txBody>
      </p:sp>
      <p:sp>
        <p:nvSpPr>
          <p:cNvPr id="18" name="Rectangle 17"/>
          <p:cNvSpPr/>
          <p:nvPr/>
        </p:nvSpPr>
        <p:spPr>
          <a:xfrm>
            <a:off x="4112619" y="4858485"/>
            <a:ext cx="15504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0" i="0" dirty="0">
                <a:solidFill>
                  <a:schemeClr val="accent6"/>
                </a:solidFill>
                <a:effectLst/>
                <a:latin typeface="+mj-lt"/>
              </a:rPr>
              <a:t>C-angle known</a:t>
            </a:r>
            <a:endParaRPr lang="en-GB" dirty="0">
              <a:solidFill>
                <a:schemeClr val="accent6"/>
              </a:solidFill>
              <a:latin typeface="+mj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159732" y="5394702"/>
            <a:ext cx="55948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Photon arrival time can be corrected for time of propagation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3491880" y="4729676"/>
            <a:ext cx="503214" cy="241877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2" name="Straight Arrow Connector 21"/>
          <p:cNvCxnSpPr/>
          <p:nvPr/>
        </p:nvCxnSpPr>
        <p:spPr bwMode="auto">
          <a:xfrm flipH="1">
            <a:off x="5749146" y="4785885"/>
            <a:ext cx="504898" cy="241877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/>
          <p:nvPr/>
        </p:nvCxnSpPr>
        <p:spPr bwMode="auto">
          <a:xfrm flipH="1">
            <a:off x="4865731" y="5172075"/>
            <a:ext cx="1544" cy="311054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28" name="Straight Arrow Connector 27"/>
          <p:cNvCxnSpPr/>
          <p:nvPr/>
        </p:nvCxnSpPr>
        <p:spPr bwMode="auto">
          <a:xfrm flipH="1">
            <a:off x="4864187" y="5761521"/>
            <a:ext cx="1544" cy="311054"/>
          </a:xfrm>
          <a:prstGeom prst="straightConnector1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9" name="TextBox 28"/>
          <p:cNvSpPr txBox="1"/>
          <p:nvPr/>
        </p:nvSpPr>
        <p:spPr>
          <a:xfrm>
            <a:off x="3846905" y="6156405"/>
            <a:ext cx="24583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Precise TOF information </a:t>
            </a:r>
            <a:endParaRPr lang="en-GB" dirty="0"/>
          </a:p>
        </p:txBody>
      </p:sp>
      <p:sp>
        <p:nvSpPr>
          <p:cNvPr id="30" name="object 14"/>
          <p:cNvSpPr>
            <a:spLocks noChangeArrowheads="1"/>
          </p:cNvSpPr>
          <p:nvPr/>
        </p:nvSpPr>
        <p:spPr bwMode="auto">
          <a:xfrm>
            <a:off x="149470" y="4941093"/>
            <a:ext cx="2009775" cy="1387475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9470" y="6262351"/>
            <a:ext cx="3248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/>
              <a:t>Photek</a:t>
            </a:r>
            <a:r>
              <a:rPr lang="en-US" sz="1200" dirty="0"/>
              <a:t>, custom development (64 x 64 pixels)</a:t>
            </a:r>
            <a:endParaRPr lang="en-GB" sz="120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DAAD564-9C8F-45A8-A50C-B1CFF3000CE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52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96116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1362"/>
    </mc:Choice>
    <mc:Fallback xmlns="">
      <p:transition spd="slow" advTm="141362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9" name="TextBox 4"/>
          <p:cNvSpPr txBox="1">
            <a:spLocks noChangeArrowheads="1"/>
          </p:cNvSpPr>
          <p:nvPr/>
        </p:nvSpPr>
        <p:spPr bwMode="auto">
          <a:xfrm>
            <a:off x="971600" y="2852936"/>
            <a:ext cx="448945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sl-SI" altLang="en-US" sz="2000" dirty="0"/>
              <a:t>Expected performance</a:t>
            </a:r>
            <a:r>
              <a:rPr lang="en-US" altLang="en-US" sz="2000" dirty="0"/>
              <a:t> (simulation)</a:t>
            </a:r>
            <a:r>
              <a:rPr lang="sl-SI" altLang="en-US" sz="2000" dirty="0"/>
              <a:t> 	</a:t>
            </a:r>
          </a:p>
        </p:txBody>
      </p:sp>
      <p:sp>
        <p:nvSpPr>
          <p:cNvPr id="116741" name="object 8"/>
          <p:cNvSpPr>
            <a:spLocks noChangeArrowheads="1"/>
          </p:cNvSpPr>
          <p:nvPr/>
        </p:nvSpPr>
        <p:spPr bwMode="auto">
          <a:xfrm>
            <a:off x="468313" y="3325813"/>
            <a:ext cx="8351837" cy="30988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2400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95946" y="948348"/>
            <a:ext cx="5116214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Test-beam campaigns (2017 &amp; 2018):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Single-photon time resolutions around 80 – 100 </a:t>
            </a:r>
            <a:r>
              <a:rPr lang="en-GB" dirty="0" err="1"/>
              <a:t>ps</a:t>
            </a:r>
            <a:r>
              <a:rPr lang="en-GB" dirty="0"/>
              <a:t> have been achieved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Photon yields are measured to be within∼10% and∼30% of simulation, respectively</a:t>
            </a:r>
          </a:p>
        </p:txBody>
      </p:sp>
      <p:sp>
        <p:nvSpPr>
          <p:cNvPr id="6" name="Rectangle 5"/>
          <p:cNvSpPr/>
          <p:nvPr/>
        </p:nvSpPr>
        <p:spPr>
          <a:xfrm>
            <a:off x="6069076" y="1268760"/>
            <a:ext cx="2751074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/>
              <a:t>https://doi.org/10.1016/j.nima.2020.163671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814710" y="177255"/>
            <a:ext cx="4646340" cy="759708"/>
          </a:xfrm>
          <a:prstGeom prst="rect">
            <a:avLst/>
          </a:prstGeom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</a:defRPr>
            </a:lvl9pPr>
          </a:lstStyle>
          <a:p>
            <a:pPr algn="l"/>
            <a:r>
              <a:rPr lang="en-US" sz="2400" dirty="0">
                <a:solidFill>
                  <a:schemeClr val="accent6"/>
                </a:solidFill>
              </a:rPr>
              <a:t>TORCH test beam results</a:t>
            </a:r>
            <a:endParaRPr lang="en-GB" sz="2400" dirty="0">
              <a:solidFill>
                <a:schemeClr val="accent6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13CDD6-CA09-44D6-9F5D-AFAC4B03FB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A11655-8C56-4209-8447-0BD0C81E151E}" type="slidenum">
              <a:rPr lang="en-US" altLang="en-US" smtClean="0"/>
              <a:pPr/>
              <a:t>53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9784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674"/>
    </mc:Choice>
    <mc:Fallback xmlns="">
      <p:transition spd="slow" advTm="56674"/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solidFill>
                  <a:schemeClr val="accent2"/>
                </a:solidFill>
              </a:rPr>
              <a:t>Particle ID by Transition radiation </a:t>
            </a:r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762000" y="5013325"/>
          <a:ext cx="5538788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63680" imgH="1143000" progId="Equation.3">
                  <p:embed/>
                </p:oleObj>
              </mc:Choice>
              <mc:Fallback>
                <p:oleObj name="Equation" r:id="rId2" imgW="4063680" imgH="11430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013325"/>
                        <a:ext cx="5538788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192338" y="5087938"/>
            <a:ext cx="762000" cy="3810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635375" y="5013741"/>
            <a:ext cx="3024857" cy="830997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dirty="0">
                <a:sym typeface="Wingdings" panose="05000000000000000000" pitchFamily="2" charset="2"/>
              </a:rPr>
              <a:t>only high energetic </a:t>
            </a:r>
            <a:r>
              <a:rPr lang="en-US" altLang="en-US" dirty="0"/>
              <a:t>e</a:t>
            </a:r>
            <a:r>
              <a:rPr lang="en-US" altLang="en-US" baseline="30000" dirty="0"/>
              <a:t>±</a:t>
            </a:r>
            <a:r>
              <a:rPr lang="en-US" altLang="en-US" dirty="0"/>
              <a:t>  emit TR of detectable intensity. 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 dirty="0">
                <a:sym typeface="Wingdings" panose="05000000000000000000" pitchFamily="2" charset="2"/>
              </a:rPr>
              <a:t> particle ID</a:t>
            </a:r>
            <a:endParaRPr lang="en-US" altLang="en-US" baseline="30000" dirty="0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3087688" y="534035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2870200" y="2809875"/>
            <a:ext cx="639763" cy="842963"/>
          </a:xfrm>
          <a:prstGeom prst="rect">
            <a:avLst/>
          </a:prstGeom>
          <a:solidFill>
            <a:srgbClr val="FFF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867025" y="3232150"/>
            <a:ext cx="13414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4159250" y="3214688"/>
            <a:ext cx="49213" cy="49212"/>
          </a:xfrm>
          <a:custGeom>
            <a:avLst/>
            <a:gdLst>
              <a:gd name="T0" fmla="*/ 0 w 31"/>
              <a:gd name="T1" fmla="*/ 0 h 31"/>
              <a:gd name="T2" fmla="*/ 31 w 31"/>
              <a:gd name="T3" fmla="*/ 15 h 31"/>
              <a:gd name="T4" fmla="*/ 0 w 31"/>
              <a:gd name="T5" fmla="*/ 31 h 31"/>
              <a:gd name="T6" fmla="*/ 0 w 31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31">
                <a:moveTo>
                  <a:pt x="0" y="0"/>
                </a:moveTo>
                <a:lnTo>
                  <a:pt x="31" y="15"/>
                </a:lnTo>
                <a:lnTo>
                  <a:pt x="0" y="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4152900" y="3205163"/>
            <a:ext cx="66675" cy="66675"/>
          </a:xfrm>
          <a:custGeom>
            <a:avLst/>
            <a:gdLst>
              <a:gd name="T0" fmla="*/ 8 w 42"/>
              <a:gd name="T1" fmla="*/ 6 h 42"/>
              <a:gd name="T2" fmla="*/ 2 w 42"/>
              <a:gd name="T3" fmla="*/ 10 h 42"/>
              <a:gd name="T4" fmla="*/ 33 w 42"/>
              <a:gd name="T5" fmla="*/ 25 h 42"/>
              <a:gd name="T6" fmla="*/ 33 w 42"/>
              <a:gd name="T7" fmla="*/ 17 h 42"/>
              <a:gd name="T8" fmla="*/ 2 w 42"/>
              <a:gd name="T9" fmla="*/ 33 h 42"/>
              <a:gd name="T10" fmla="*/ 8 w 42"/>
              <a:gd name="T11" fmla="*/ 37 h 42"/>
              <a:gd name="T12" fmla="*/ 8 w 42"/>
              <a:gd name="T13" fmla="*/ 6 h 42"/>
              <a:gd name="T14" fmla="*/ 0 w 42"/>
              <a:gd name="T15" fmla="*/ 0 h 42"/>
              <a:gd name="T16" fmla="*/ 0 w 42"/>
              <a:gd name="T17" fmla="*/ 42 h 42"/>
              <a:gd name="T18" fmla="*/ 42 w 42"/>
              <a:gd name="T19" fmla="*/ 21 h 42"/>
              <a:gd name="T20" fmla="*/ 0 w 42"/>
              <a:gd name="T21" fmla="*/ 0 h 42"/>
              <a:gd name="T22" fmla="*/ 8 w 42"/>
              <a:gd name="T23" fmla="*/ 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2">
                <a:moveTo>
                  <a:pt x="8" y="6"/>
                </a:moveTo>
                <a:lnTo>
                  <a:pt x="2" y="10"/>
                </a:lnTo>
                <a:lnTo>
                  <a:pt x="33" y="25"/>
                </a:lnTo>
                <a:lnTo>
                  <a:pt x="33" y="17"/>
                </a:lnTo>
                <a:lnTo>
                  <a:pt x="2" y="33"/>
                </a:lnTo>
                <a:lnTo>
                  <a:pt x="8" y="37"/>
                </a:lnTo>
                <a:lnTo>
                  <a:pt x="8" y="6"/>
                </a:lnTo>
                <a:lnTo>
                  <a:pt x="0" y="0"/>
                </a:lnTo>
                <a:lnTo>
                  <a:pt x="0" y="42"/>
                </a:lnTo>
                <a:lnTo>
                  <a:pt x="42" y="21"/>
                </a:lnTo>
                <a:lnTo>
                  <a:pt x="0" y="0"/>
                </a:lnTo>
                <a:lnTo>
                  <a:pt x="8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6" name="Oval 14"/>
          <p:cNvSpPr>
            <a:spLocks noChangeArrowheads="1"/>
          </p:cNvSpPr>
          <p:nvPr/>
        </p:nvSpPr>
        <p:spPr bwMode="auto">
          <a:xfrm>
            <a:off x="3662363" y="3192463"/>
            <a:ext cx="125412" cy="1254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656013" y="3187700"/>
            <a:ext cx="134937" cy="133350"/>
          </a:xfrm>
          <a:custGeom>
            <a:avLst/>
            <a:gdLst>
              <a:gd name="T0" fmla="*/ 2 w 85"/>
              <a:gd name="T1" fmla="*/ 55 h 84"/>
              <a:gd name="T2" fmla="*/ 4 w 85"/>
              <a:gd name="T3" fmla="*/ 61 h 84"/>
              <a:gd name="T4" fmla="*/ 17 w 85"/>
              <a:gd name="T5" fmla="*/ 76 h 84"/>
              <a:gd name="T6" fmla="*/ 23 w 85"/>
              <a:gd name="T7" fmla="*/ 80 h 84"/>
              <a:gd name="T8" fmla="*/ 33 w 85"/>
              <a:gd name="T9" fmla="*/ 82 h 84"/>
              <a:gd name="T10" fmla="*/ 52 w 85"/>
              <a:gd name="T11" fmla="*/ 82 h 84"/>
              <a:gd name="T12" fmla="*/ 63 w 85"/>
              <a:gd name="T13" fmla="*/ 78 h 84"/>
              <a:gd name="T14" fmla="*/ 69 w 85"/>
              <a:gd name="T15" fmla="*/ 74 h 84"/>
              <a:gd name="T16" fmla="*/ 75 w 85"/>
              <a:gd name="T17" fmla="*/ 67 h 84"/>
              <a:gd name="T18" fmla="*/ 83 w 85"/>
              <a:gd name="T19" fmla="*/ 57 h 84"/>
              <a:gd name="T20" fmla="*/ 85 w 85"/>
              <a:gd name="T21" fmla="*/ 34 h 84"/>
              <a:gd name="T22" fmla="*/ 81 w 85"/>
              <a:gd name="T23" fmla="*/ 25 h 84"/>
              <a:gd name="T24" fmla="*/ 75 w 85"/>
              <a:gd name="T25" fmla="*/ 19 h 84"/>
              <a:gd name="T26" fmla="*/ 63 w 85"/>
              <a:gd name="T27" fmla="*/ 5 h 84"/>
              <a:gd name="T28" fmla="*/ 60 w 85"/>
              <a:gd name="T29" fmla="*/ 3 h 84"/>
              <a:gd name="T30" fmla="*/ 31 w 85"/>
              <a:gd name="T31" fmla="*/ 0 h 84"/>
              <a:gd name="T32" fmla="*/ 23 w 85"/>
              <a:gd name="T33" fmla="*/ 3 h 84"/>
              <a:gd name="T34" fmla="*/ 15 w 85"/>
              <a:gd name="T35" fmla="*/ 7 h 84"/>
              <a:gd name="T36" fmla="*/ 12 w 85"/>
              <a:gd name="T37" fmla="*/ 11 h 84"/>
              <a:gd name="T38" fmla="*/ 4 w 85"/>
              <a:gd name="T39" fmla="*/ 21 h 84"/>
              <a:gd name="T40" fmla="*/ 2 w 85"/>
              <a:gd name="T41" fmla="*/ 28 h 84"/>
              <a:gd name="T42" fmla="*/ 8 w 85"/>
              <a:gd name="T43" fmla="*/ 42 h 84"/>
              <a:gd name="T44" fmla="*/ 10 w 85"/>
              <a:gd name="T45" fmla="*/ 28 h 84"/>
              <a:gd name="T46" fmla="*/ 15 w 85"/>
              <a:gd name="T47" fmla="*/ 21 h 84"/>
              <a:gd name="T48" fmla="*/ 21 w 85"/>
              <a:gd name="T49" fmla="*/ 15 h 84"/>
              <a:gd name="T50" fmla="*/ 29 w 85"/>
              <a:gd name="T51" fmla="*/ 9 h 84"/>
              <a:gd name="T52" fmla="*/ 50 w 85"/>
              <a:gd name="T53" fmla="*/ 7 h 84"/>
              <a:gd name="T54" fmla="*/ 56 w 85"/>
              <a:gd name="T55" fmla="*/ 9 h 84"/>
              <a:gd name="T56" fmla="*/ 67 w 85"/>
              <a:gd name="T57" fmla="*/ 19 h 84"/>
              <a:gd name="T58" fmla="*/ 71 w 85"/>
              <a:gd name="T59" fmla="*/ 23 h 84"/>
              <a:gd name="T60" fmla="*/ 73 w 85"/>
              <a:gd name="T61" fmla="*/ 26 h 84"/>
              <a:gd name="T62" fmla="*/ 75 w 85"/>
              <a:gd name="T63" fmla="*/ 36 h 84"/>
              <a:gd name="T64" fmla="*/ 75 w 85"/>
              <a:gd name="T65" fmla="*/ 48 h 84"/>
              <a:gd name="T66" fmla="*/ 71 w 85"/>
              <a:gd name="T67" fmla="*/ 59 h 84"/>
              <a:gd name="T68" fmla="*/ 69 w 85"/>
              <a:gd name="T69" fmla="*/ 63 h 84"/>
              <a:gd name="T70" fmla="*/ 62 w 85"/>
              <a:gd name="T71" fmla="*/ 69 h 84"/>
              <a:gd name="T72" fmla="*/ 54 w 85"/>
              <a:gd name="T73" fmla="*/ 74 h 84"/>
              <a:gd name="T74" fmla="*/ 39 w 85"/>
              <a:gd name="T75" fmla="*/ 76 h 84"/>
              <a:gd name="T76" fmla="*/ 29 w 85"/>
              <a:gd name="T77" fmla="*/ 73 h 84"/>
              <a:gd name="T78" fmla="*/ 23 w 85"/>
              <a:gd name="T79" fmla="*/ 73 h 84"/>
              <a:gd name="T80" fmla="*/ 17 w 85"/>
              <a:gd name="T81" fmla="*/ 69 h 84"/>
              <a:gd name="T82" fmla="*/ 14 w 85"/>
              <a:gd name="T83" fmla="*/ 59 h 84"/>
              <a:gd name="T84" fmla="*/ 10 w 85"/>
              <a:gd name="T85" fmla="*/ 51 h 84"/>
              <a:gd name="T86" fmla="*/ 0 w 85"/>
              <a:gd name="T87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5" h="84">
                <a:moveTo>
                  <a:pt x="0" y="42"/>
                </a:moveTo>
                <a:lnTo>
                  <a:pt x="0" y="53"/>
                </a:lnTo>
                <a:lnTo>
                  <a:pt x="2" y="55"/>
                </a:lnTo>
                <a:lnTo>
                  <a:pt x="4" y="59"/>
                </a:lnTo>
                <a:lnTo>
                  <a:pt x="6" y="59"/>
                </a:lnTo>
                <a:lnTo>
                  <a:pt x="4" y="61"/>
                </a:lnTo>
                <a:lnTo>
                  <a:pt x="6" y="63"/>
                </a:lnTo>
                <a:lnTo>
                  <a:pt x="6" y="65"/>
                </a:lnTo>
                <a:lnTo>
                  <a:pt x="17" y="76"/>
                </a:lnTo>
                <a:lnTo>
                  <a:pt x="19" y="74"/>
                </a:lnTo>
                <a:lnTo>
                  <a:pt x="19" y="76"/>
                </a:lnTo>
                <a:lnTo>
                  <a:pt x="23" y="80"/>
                </a:lnTo>
                <a:lnTo>
                  <a:pt x="25" y="80"/>
                </a:lnTo>
                <a:lnTo>
                  <a:pt x="27" y="82"/>
                </a:lnTo>
                <a:lnTo>
                  <a:pt x="33" y="82"/>
                </a:lnTo>
                <a:lnTo>
                  <a:pt x="35" y="84"/>
                </a:lnTo>
                <a:lnTo>
                  <a:pt x="50" y="84"/>
                </a:lnTo>
                <a:lnTo>
                  <a:pt x="52" y="82"/>
                </a:lnTo>
                <a:lnTo>
                  <a:pt x="58" y="82"/>
                </a:lnTo>
                <a:lnTo>
                  <a:pt x="62" y="78"/>
                </a:lnTo>
                <a:lnTo>
                  <a:pt x="63" y="78"/>
                </a:lnTo>
                <a:lnTo>
                  <a:pt x="67" y="74"/>
                </a:lnTo>
                <a:lnTo>
                  <a:pt x="67" y="73"/>
                </a:lnTo>
                <a:lnTo>
                  <a:pt x="69" y="74"/>
                </a:lnTo>
                <a:lnTo>
                  <a:pt x="75" y="69"/>
                </a:lnTo>
                <a:lnTo>
                  <a:pt x="73" y="67"/>
                </a:lnTo>
                <a:lnTo>
                  <a:pt x="75" y="67"/>
                </a:lnTo>
                <a:lnTo>
                  <a:pt x="79" y="63"/>
                </a:lnTo>
                <a:lnTo>
                  <a:pt x="79" y="61"/>
                </a:lnTo>
                <a:lnTo>
                  <a:pt x="83" y="57"/>
                </a:lnTo>
                <a:lnTo>
                  <a:pt x="83" y="51"/>
                </a:lnTo>
                <a:lnTo>
                  <a:pt x="85" y="50"/>
                </a:lnTo>
                <a:lnTo>
                  <a:pt x="85" y="34"/>
                </a:lnTo>
                <a:lnTo>
                  <a:pt x="83" y="32"/>
                </a:lnTo>
                <a:lnTo>
                  <a:pt x="83" y="26"/>
                </a:lnTo>
                <a:lnTo>
                  <a:pt x="81" y="25"/>
                </a:lnTo>
                <a:lnTo>
                  <a:pt x="81" y="23"/>
                </a:lnTo>
                <a:lnTo>
                  <a:pt x="77" y="19"/>
                </a:lnTo>
                <a:lnTo>
                  <a:pt x="75" y="19"/>
                </a:lnTo>
                <a:lnTo>
                  <a:pt x="77" y="17"/>
                </a:lnTo>
                <a:lnTo>
                  <a:pt x="65" y="5"/>
                </a:lnTo>
                <a:lnTo>
                  <a:pt x="63" y="5"/>
                </a:lnTo>
                <a:lnTo>
                  <a:pt x="62" y="3"/>
                </a:lnTo>
                <a:lnTo>
                  <a:pt x="60" y="5"/>
                </a:lnTo>
                <a:lnTo>
                  <a:pt x="60" y="3"/>
                </a:lnTo>
                <a:lnTo>
                  <a:pt x="56" y="2"/>
                </a:lnTo>
                <a:lnTo>
                  <a:pt x="54" y="0"/>
                </a:lnTo>
                <a:lnTo>
                  <a:pt x="31" y="0"/>
                </a:lnTo>
                <a:lnTo>
                  <a:pt x="29" y="2"/>
                </a:lnTo>
                <a:lnTo>
                  <a:pt x="25" y="2"/>
                </a:lnTo>
                <a:lnTo>
                  <a:pt x="23" y="3"/>
                </a:lnTo>
                <a:lnTo>
                  <a:pt x="21" y="3"/>
                </a:lnTo>
                <a:lnTo>
                  <a:pt x="17" y="7"/>
                </a:lnTo>
                <a:lnTo>
                  <a:pt x="15" y="7"/>
                </a:lnTo>
                <a:lnTo>
                  <a:pt x="12" y="11"/>
                </a:lnTo>
                <a:lnTo>
                  <a:pt x="14" y="13"/>
                </a:lnTo>
                <a:lnTo>
                  <a:pt x="12" y="11"/>
                </a:lnTo>
                <a:lnTo>
                  <a:pt x="8" y="15"/>
                </a:lnTo>
                <a:lnTo>
                  <a:pt x="8" y="17"/>
                </a:lnTo>
                <a:lnTo>
                  <a:pt x="4" y="21"/>
                </a:lnTo>
                <a:lnTo>
                  <a:pt x="4" y="23"/>
                </a:lnTo>
                <a:lnTo>
                  <a:pt x="2" y="25"/>
                </a:lnTo>
                <a:lnTo>
                  <a:pt x="2" y="28"/>
                </a:lnTo>
                <a:lnTo>
                  <a:pt x="0" y="30"/>
                </a:lnTo>
                <a:lnTo>
                  <a:pt x="0" y="42"/>
                </a:lnTo>
                <a:lnTo>
                  <a:pt x="8" y="42"/>
                </a:lnTo>
                <a:lnTo>
                  <a:pt x="8" y="34"/>
                </a:lnTo>
                <a:lnTo>
                  <a:pt x="10" y="32"/>
                </a:lnTo>
                <a:lnTo>
                  <a:pt x="10" y="28"/>
                </a:lnTo>
                <a:lnTo>
                  <a:pt x="12" y="26"/>
                </a:lnTo>
                <a:lnTo>
                  <a:pt x="12" y="25"/>
                </a:lnTo>
                <a:lnTo>
                  <a:pt x="15" y="21"/>
                </a:lnTo>
                <a:lnTo>
                  <a:pt x="15" y="19"/>
                </a:lnTo>
                <a:lnTo>
                  <a:pt x="19" y="15"/>
                </a:lnTo>
                <a:lnTo>
                  <a:pt x="21" y="15"/>
                </a:lnTo>
                <a:lnTo>
                  <a:pt x="25" y="11"/>
                </a:lnTo>
                <a:lnTo>
                  <a:pt x="27" y="11"/>
                </a:lnTo>
                <a:lnTo>
                  <a:pt x="29" y="9"/>
                </a:lnTo>
                <a:lnTo>
                  <a:pt x="33" y="9"/>
                </a:lnTo>
                <a:lnTo>
                  <a:pt x="35" y="7"/>
                </a:lnTo>
                <a:lnTo>
                  <a:pt x="50" y="7"/>
                </a:lnTo>
                <a:lnTo>
                  <a:pt x="52" y="9"/>
                </a:lnTo>
                <a:lnTo>
                  <a:pt x="56" y="7"/>
                </a:lnTo>
                <a:lnTo>
                  <a:pt x="56" y="9"/>
                </a:lnTo>
                <a:lnTo>
                  <a:pt x="60" y="13"/>
                </a:lnTo>
                <a:lnTo>
                  <a:pt x="62" y="13"/>
                </a:lnTo>
                <a:lnTo>
                  <a:pt x="67" y="19"/>
                </a:lnTo>
                <a:lnTo>
                  <a:pt x="69" y="17"/>
                </a:lnTo>
                <a:lnTo>
                  <a:pt x="67" y="19"/>
                </a:lnTo>
                <a:lnTo>
                  <a:pt x="71" y="23"/>
                </a:lnTo>
                <a:lnTo>
                  <a:pt x="73" y="23"/>
                </a:lnTo>
                <a:lnTo>
                  <a:pt x="71" y="25"/>
                </a:lnTo>
                <a:lnTo>
                  <a:pt x="73" y="26"/>
                </a:lnTo>
                <a:lnTo>
                  <a:pt x="73" y="28"/>
                </a:lnTo>
                <a:lnTo>
                  <a:pt x="75" y="30"/>
                </a:lnTo>
                <a:lnTo>
                  <a:pt x="75" y="36"/>
                </a:lnTo>
                <a:lnTo>
                  <a:pt x="77" y="38"/>
                </a:lnTo>
                <a:lnTo>
                  <a:pt x="77" y="46"/>
                </a:lnTo>
                <a:lnTo>
                  <a:pt x="75" y="48"/>
                </a:lnTo>
                <a:lnTo>
                  <a:pt x="75" y="53"/>
                </a:lnTo>
                <a:lnTo>
                  <a:pt x="71" y="57"/>
                </a:lnTo>
                <a:lnTo>
                  <a:pt x="71" y="59"/>
                </a:lnTo>
                <a:lnTo>
                  <a:pt x="69" y="61"/>
                </a:lnTo>
                <a:lnTo>
                  <a:pt x="71" y="63"/>
                </a:lnTo>
                <a:lnTo>
                  <a:pt x="69" y="63"/>
                </a:lnTo>
                <a:lnTo>
                  <a:pt x="63" y="69"/>
                </a:lnTo>
                <a:lnTo>
                  <a:pt x="63" y="71"/>
                </a:lnTo>
                <a:lnTo>
                  <a:pt x="62" y="69"/>
                </a:lnTo>
                <a:lnTo>
                  <a:pt x="60" y="71"/>
                </a:lnTo>
                <a:lnTo>
                  <a:pt x="58" y="71"/>
                </a:lnTo>
                <a:lnTo>
                  <a:pt x="54" y="74"/>
                </a:lnTo>
                <a:lnTo>
                  <a:pt x="48" y="74"/>
                </a:lnTo>
                <a:lnTo>
                  <a:pt x="46" y="76"/>
                </a:lnTo>
                <a:lnTo>
                  <a:pt x="39" y="76"/>
                </a:lnTo>
                <a:lnTo>
                  <a:pt x="37" y="74"/>
                </a:lnTo>
                <a:lnTo>
                  <a:pt x="31" y="74"/>
                </a:lnTo>
                <a:lnTo>
                  <a:pt x="29" y="73"/>
                </a:lnTo>
                <a:lnTo>
                  <a:pt x="27" y="73"/>
                </a:lnTo>
                <a:lnTo>
                  <a:pt x="25" y="71"/>
                </a:lnTo>
                <a:lnTo>
                  <a:pt x="23" y="73"/>
                </a:lnTo>
                <a:lnTo>
                  <a:pt x="23" y="71"/>
                </a:lnTo>
                <a:lnTo>
                  <a:pt x="19" y="67"/>
                </a:lnTo>
                <a:lnTo>
                  <a:pt x="17" y="69"/>
                </a:lnTo>
                <a:lnTo>
                  <a:pt x="19" y="67"/>
                </a:lnTo>
                <a:lnTo>
                  <a:pt x="14" y="61"/>
                </a:lnTo>
                <a:lnTo>
                  <a:pt x="14" y="59"/>
                </a:lnTo>
                <a:lnTo>
                  <a:pt x="10" y="55"/>
                </a:lnTo>
                <a:lnTo>
                  <a:pt x="8" y="55"/>
                </a:lnTo>
                <a:lnTo>
                  <a:pt x="10" y="51"/>
                </a:lnTo>
                <a:lnTo>
                  <a:pt x="8" y="50"/>
                </a:lnTo>
                <a:lnTo>
                  <a:pt x="8" y="42"/>
                </a:lnTo>
                <a:lnTo>
                  <a:pt x="0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3494088" y="2565400"/>
            <a:ext cx="12700" cy="10937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03600" y="3290888"/>
            <a:ext cx="93663" cy="90487"/>
          </a:xfrm>
          <a:custGeom>
            <a:avLst/>
            <a:gdLst>
              <a:gd name="T0" fmla="*/ 27 w 59"/>
              <a:gd name="T1" fmla="*/ 57 h 57"/>
              <a:gd name="T2" fmla="*/ 27 w 59"/>
              <a:gd name="T3" fmla="*/ 31 h 57"/>
              <a:gd name="T4" fmla="*/ 0 w 59"/>
              <a:gd name="T5" fmla="*/ 31 h 57"/>
              <a:gd name="T6" fmla="*/ 0 w 59"/>
              <a:gd name="T7" fmla="*/ 27 h 57"/>
              <a:gd name="T8" fmla="*/ 27 w 59"/>
              <a:gd name="T9" fmla="*/ 27 h 57"/>
              <a:gd name="T10" fmla="*/ 27 w 59"/>
              <a:gd name="T11" fmla="*/ 0 h 57"/>
              <a:gd name="T12" fmla="*/ 32 w 59"/>
              <a:gd name="T13" fmla="*/ 0 h 57"/>
              <a:gd name="T14" fmla="*/ 32 w 59"/>
              <a:gd name="T15" fmla="*/ 27 h 57"/>
              <a:gd name="T16" fmla="*/ 59 w 59"/>
              <a:gd name="T17" fmla="*/ 27 h 57"/>
              <a:gd name="T18" fmla="*/ 59 w 59"/>
              <a:gd name="T19" fmla="*/ 31 h 57"/>
              <a:gd name="T20" fmla="*/ 32 w 59"/>
              <a:gd name="T21" fmla="*/ 31 h 57"/>
              <a:gd name="T22" fmla="*/ 32 w 59"/>
              <a:gd name="T23" fmla="*/ 57 h 57"/>
              <a:gd name="T24" fmla="*/ 27 w 59"/>
              <a:gd name="T2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57">
                <a:moveTo>
                  <a:pt x="27" y="57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2" y="0"/>
                </a:lnTo>
                <a:lnTo>
                  <a:pt x="32" y="27"/>
                </a:lnTo>
                <a:lnTo>
                  <a:pt x="59" y="27"/>
                </a:lnTo>
                <a:lnTo>
                  <a:pt x="59" y="31"/>
                </a:lnTo>
                <a:lnTo>
                  <a:pt x="32" y="31"/>
                </a:lnTo>
                <a:lnTo>
                  <a:pt x="32" y="57"/>
                </a:lnTo>
                <a:lnTo>
                  <a:pt x="2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397250" y="3284538"/>
            <a:ext cx="106363" cy="103187"/>
          </a:xfrm>
          <a:custGeom>
            <a:avLst/>
            <a:gdLst>
              <a:gd name="T0" fmla="*/ 35 w 67"/>
              <a:gd name="T1" fmla="*/ 61 h 65"/>
              <a:gd name="T2" fmla="*/ 35 w 67"/>
              <a:gd name="T3" fmla="*/ 35 h 65"/>
              <a:gd name="T4" fmla="*/ 31 w 67"/>
              <a:gd name="T5" fmla="*/ 31 h 65"/>
              <a:gd name="T6" fmla="*/ 4 w 67"/>
              <a:gd name="T7" fmla="*/ 31 h 65"/>
              <a:gd name="T8" fmla="*/ 8 w 67"/>
              <a:gd name="T9" fmla="*/ 35 h 65"/>
              <a:gd name="T10" fmla="*/ 8 w 67"/>
              <a:gd name="T11" fmla="*/ 31 h 65"/>
              <a:gd name="T12" fmla="*/ 4 w 67"/>
              <a:gd name="T13" fmla="*/ 35 h 65"/>
              <a:gd name="T14" fmla="*/ 31 w 67"/>
              <a:gd name="T15" fmla="*/ 35 h 65"/>
              <a:gd name="T16" fmla="*/ 35 w 67"/>
              <a:gd name="T17" fmla="*/ 31 h 65"/>
              <a:gd name="T18" fmla="*/ 35 w 67"/>
              <a:gd name="T19" fmla="*/ 4 h 65"/>
              <a:gd name="T20" fmla="*/ 31 w 67"/>
              <a:gd name="T21" fmla="*/ 8 h 65"/>
              <a:gd name="T22" fmla="*/ 36 w 67"/>
              <a:gd name="T23" fmla="*/ 8 h 65"/>
              <a:gd name="T24" fmla="*/ 33 w 67"/>
              <a:gd name="T25" fmla="*/ 4 h 65"/>
              <a:gd name="T26" fmla="*/ 33 w 67"/>
              <a:gd name="T27" fmla="*/ 31 h 65"/>
              <a:gd name="T28" fmla="*/ 36 w 67"/>
              <a:gd name="T29" fmla="*/ 35 h 65"/>
              <a:gd name="T30" fmla="*/ 63 w 67"/>
              <a:gd name="T31" fmla="*/ 35 h 65"/>
              <a:gd name="T32" fmla="*/ 59 w 67"/>
              <a:gd name="T33" fmla="*/ 31 h 65"/>
              <a:gd name="T34" fmla="*/ 59 w 67"/>
              <a:gd name="T35" fmla="*/ 35 h 65"/>
              <a:gd name="T36" fmla="*/ 63 w 67"/>
              <a:gd name="T37" fmla="*/ 31 h 65"/>
              <a:gd name="T38" fmla="*/ 36 w 67"/>
              <a:gd name="T39" fmla="*/ 31 h 65"/>
              <a:gd name="T40" fmla="*/ 33 w 67"/>
              <a:gd name="T41" fmla="*/ 35 h 65"/>
              <a:gd name="T42" fmla="*/ 33 w 67"/>
              <a:gd name="T43" fmla="*/ 61 h 65"/>
              <a:gd name="T44" fmla="*/ 36 w 67"/>
              <a:gd name="T45" fmla="*/ 58 h 65"/>
              <a:gd name="T46" fmla="*/ 31 w 67"/>
              <a:gd name="T47" fmla="*/ 58 h 65"/>
              <a:gd name="T48" fmla="*/ 35 w 67"/>
              <a:gd name="T49" fmla="*/ 61 h 65"/>
              <a:gd name="T50" fmla="*/ 27 w 67"/>
              <a:gd name="T51" fmla="*/ 61 h 65"/>
              <a:gd name="T52" fmla="*/ 31 w 67"/>
              <a:gd name="T53" fmla="*/ 65 h 65"/>
              <a:gd name="T54" fmla="*/ 36 w 67"/>
              <a:gd name="T55" fmla="*/ 65 h 65"/>
              <a:gd name="T56" fmla="*/ 40 w 67"/>
              <a:gd name="T57" fmla="*/ 61 h 65"/>
              <a:gd name="T58" fmla="*/ 40 w 67"/>
              <a:gd name="T59" fmla="*/ 35 h 65"/>
              <a:gd name="T60" fmla="*/ 36 w 67"/>
              <a:gd name="T61" fmla="*/ 38 h 65"/>
              <a:gd name="T62" fmla="*/ 63 w 67"/>
              <a:gd name="T63" fmla="*/ 38 h 65"/>
              <a:gd name="T64" fmla="*/ 67 w 67"/>
              <a:gd name="T65" fmla="*/ 35 h 65"/>
              <a:gd name="T66" fmla="*/ 67 w 67"/>
              <a:gd name="T67" fmla="*/ 31 h 65"/>
              <a:gd name="T68" fmla="*/ 63 w 67"/>
              <a:gd name="T69" fmla="*/ 27 h 65"/>
              <a:gd name="T70" fmla="*/ 36 w 67"/>
              <a:gd name="T71" fmla="*/ 27 h 65"/>
              <a:gd name="T72" fmla="*/ 40 w 67"/>
              <a:gd name="T73" fmla="*/ 31 h 65"/>
              <a:gd name="T74" fmla="*/ 40 w 67"/>
              <a:gd name="T75" fmla="*/ 4 h 65"/>
              <a:gd name="T76" fmla="*/ 36 w 67"/>
              <a:gd name="T77" fmla="*/ 0 h 65"/>
              <a:gd name="T78" fmla="*/ 31 w 67"/>
              <a:gd name="T79" fmla="*/ 0 h 65"/>
              <a:gd name="T80" fmla="*/ 27 w 67"/>
              <a:gd name="T81" fmla="*/ 4 h 65"/>
              <a:gd name="T82" fmla="*/ 27 w 67"/>
              <a:gd name="T83" fmla="*/ 31 h 65"/>
              <a:gd name="T84" fmla="*/ 31 w 67"/>
              <a:gd name="T85" fmla="*/ 27 h 65"/>
              <a:gd name="T86" fmla="*/ 4 w 67"/>
              <a:gd name="T87" fmla="*/ 27 h 65"/>
              <a:gd name="T88" fmla="*/ 0 w 67"/>
              <a:gd name="T89" fmla="*/ 31 h 65"/>
              <a:gd name="T90" fmla="*/ 0 w 67"/>
              <a:gd name="T91" fmla="*/ 35 h 65"/>
              <a:gd name="T92" fmla="*/ 4 w 67"/>
              <a:gd name="T93" fmla="*/ 38 h 65"/>
              <a:gd name="T94" fmla="*/ 31 w 67"/>
              <a:gd name="T95" fmla="*/ 38 h 65"/>
              <a:gd name="T96" fmla="*/ 27 w 67"/>
              <a:gd name="T97" fmla="*/ 35 h 65"/>
              <a:gd name="T98" fmla="*/ 27 w 67"/>
              <a:gd name="T99" fmla="*/ 61 h 65"/>
              <a:gd name="T100" fmla="*/ 35 w 67"/>
              <a:gd name="T101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" h="65">
                <a:moveTo>
                  <a:pt x="35" y="61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6" y="8"/>
                </a:lnTo>
                <a:lnTo>
                  <a:pt x="33" y="4"/>
                </a:lnTo>
                <a:lnTo>
                  <a:pt x="33" y="31"/>
                </a:lnTo>
                <a:lnTo>
                  <a:pt x="36" y="35"/>
                </a:lnTo>
                <a:lnTo>
                  <a:pt x="63" y="35"/>
                </a:lnTo>
                <a:lnTo>
                  <a:pt x="59" y="31"/>
                </a:lnTo>
                <a:lnTo>
                  <a:pt x="59" y="35"/>
                </a:lnTo>
                <a:lnTo>
                  <a:pt x="63" y="31"/>
                </a:lnTo>
                <a:lnTo>
                  <a:pt x="36" y="31"/>
                </a:lnTo>
                <a:lnTo>
                  <a:pt x="33" y="35"/>
                </a:lnTo>
                <a:lnTo>
                  <a:pt x="33" y="61"/>
                </a:lnTo>
                <a:lnTo>
                  <a:pt x="36" y="58"/>
                </a:lnTo>
                <a:lnTo>
                  <a:pt x="31" y="58"/>
                </a:lnTo>
                <a:lnTo>
                  <a:pt x="35" y="61"/>
                </a:lnTo>
                <a:lnTo>
                  <a:pt x="27" y="61"/>
                </a:lnTo>
                <a:lnTo>
                  <a:pt x="31" y="65"/>
                </a:lnTo>
                <a:lnTo>
                  <a:pt x="36" y="65"/>
                </a:lnTo>
                <a:lnTo>
                  <a:pt x="40" y="61"/>
                </a:lnTo>
                <a:lnTo>
                  <a:pt x="40" y="35"/>
                </a:lnTo>
                <a:lnTo>
                  <a:pt x="36" y="38"/>
                </a:lnTo>
                <a:lnTo>
                  <a:pt x="63" y="38"/>
                </a:lnTo>
                <a:lnTo>
                  <a:pt x="67" y="35"/>
                </a:lnTo>
                <a:lnTo>
                  <a:pt x="67" y="31"/>
                </a:lnTo>
                <a:lnTo>
                  <a:pt x="63" y="27"/>
                </a:lnTo>
                <a:lnTo>
                  <a:pt x="36" y="27"/>
                </a:lnTo>
                <a:lnTo>
                  <a:pt x="40" y="31"/>
                </a:lnTo>
                <a:lnTo>
                  <a:pt x="40" y="4"/>
                </a:lnTo>
                <a:lnTo>
                  <a:pt x="36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8"/>
                </a:lnTo>
                <a:lnTo>
                  <a:pt x="31" y="38"/>
                </a:lnTo>
                <a:lnTo>
                  <a:pt x="27" y="35"/>
                </a:lnTo>
                <a:lnTo>
                  <a:pt x="27" y="61"/>
                </a:lnTo>
                <a:lnTo>
                  <a:pt x="35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3384550" y="3086100"/>
            <a:ext cx="95250" cy="92075"/>
          </a:xfrm>
          <a:custGeom>
            <a:avLst/>
            <a:gdLst>
              <a:gd name="T0" fmla="*/ 27 w 60"/>
              <a:gd name="T1" fmla="*/ 58 h 58"/>
              <a:gd name="T2" fmla="*/ 27 w 60"/>
              <a:gd name="T3" fmla="*/ 31 h 58"/>
              <a:gd name="T4" fmla="*/ 0 w 60"/>
              <a:gd name="T5" fmla="*/ 31 h 58"/>
              <a:gd name="T6" fmla="*/ 0 w 60"/>
              <a:gd name="T7" fmla="*/ 27 h 58"/>
              <a:gd name="T8" fmla="*/ 27 w 60"/>
              <a:gd name="T9" fmla="*/ 27 h 58"/>
              <a:gd name="T10" fmla="*/ 27 w 60"/>
              <a:gd name="T11" fmla="*/ 0 h 58"/>
              <a:gd name="T12" fmla="*/ 31 w 60"/>
              <a:gd name="T13" fmla="*/ 0 h 58"/>
              <a:gd name="T14" fmla="*/ 31 w 60"/>
              <a:gd name="T15" fmla="*/ 27 h 58"/>
              <a:gd name="T16" fmla="*/ 60 w 60"/>
              <a:gd name="T17" fmla="*/ 27 h 58"/>
              <a:gd name="T18" fmla="*/ 60 w 60"/>
              <a:gd name="T19" fmla="*/ 31 h 58"/>
              <a:gd name="T20" fmla="*/ 31 w 60"/>
              <a:gd name="T21" fmla="*/ 31 h 58"/>
              <a:gd name="T22" fmla="*/ 31 w 60"/>
              <a:gd name="T23" fmla="*/ 58 h 58"/>
              <a:gd name="T24" fmla="*/ 27 w 60"/>
              <a:gd name="T2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58">
                <a:moveTo>
                  <a:pt x="27" y="58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60" y="27"/>
                </a:lnTo>
                <a:lnTo>
                  <a:pt x="60" y="31"/>
                </a:lnTo>
                <a:lnTo>
                  <a:pt x="31" y="31"/>
                </a:lnTo>
                <a:lnTo>
                  <a:pt x="31" y="58"/>
                </a:lnTo>
                <a:lnTo>
                  <a:pt x="27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3378200" y="3079750"/>
            <a:ext cx="107950" cy="104775"/>
          </a:xfrm>
          <a:custGeom>
            <a:avLst/>
            <a:gdLst>
              <a:gd name="T0" fmla="*/ 35 w 68"/>
              <a:gd name="T1" fmla="*/ 62 h 66"/>
              <a:gd name="T2" fmla="*/ 35 w 68"/>
              <a:gd name="T3" fmla="*/ 35 h 66"/>
              <a:gd name="T4" fmla="*/ 31 w 68"/>
              <a:gd name="T5" fmla="*/ 31 h 66"/>
              <a:gd name="T6" fmla="*/ 4 w 68"/>
              <a:gd name="T7" fmla="*/ 31 h 66"/>
              <a:gd name="T8" fmla="*/ 8 w 68"/>
              <a:gd name="T9" fmla="*/ 35 h 66"/>
              <a:gd name="T10" fmla="*/ 8 w 68"/>
              <a:gd name="T11" fmla="*/ 31 h 66"/>
              <a:gd name="T12" fmla="*/ 4 w 68"/>
              <a:gd name="T13" fmla="*/ 35 h 66"/>
              <a:gd name="T14" fmla="*/ 31 w 68"/>
              <a:gd name="T15" fmla="*/ 35 h 66"/>
              <a:gd name="T16" fmla="*/ 35 w 68"/>
              <a:gd name="T17" fmla="*/ 31 h 66"/>
              <a:gd name="T18" fmla="*/ 35 w 68"/>
              <a:gd name="T19" fmla="*/ 4 h 66"/>
              <a:gd name="T20" fmla="*/ 31 w 68"/>
              <a:gd name="T21" fmla="*/ 8 h 66"/>
              <a:gd name="T22" fmla="*/ 35 w 68"/>
              <a:gd name="T23" fmla="*/ 8 h 66"/>
              <a:gd name="T24" fmla="*/ 31 w 68"/>
              <a:gd name="T25" fmla="*/ 4 h 66"/>
              <a:gd name="T26" fmla="*/ 31 w 68"/>
              <a:gd name="T27" fmla="*/ 31 h 66"/>
              <a:gd name="T28" fmla="*/ 35 w 68"/>
              <a:gd name="T29" fmla="*/ 35 h 66"/>
              <a:gd name="T30" fmla="*/ 64 w 68"/>
              <a:gd name="T31" fmla="*/ 35 h 66"/>
              <a:gd name="T32" fmla="*/ 60 w 68"/>
              <a:gd name="T33" fmla="*/ 31 h 66"/>
              <a:gd name="T34" fmla="*/ 60 w 68"/>
              <a:gd name="T35" fmla="*/ 35 h 66"/>
              <a:gd name="T36" fmla="*/ 64 w 68"/>
              <a:gd name="T37" fmla="*/ 31 h 66"/>
              <a:gd name="T38" fmla="*/ 35 w 68"/>
              <a:gd name="T39" fmla="*/ 31 h 66"/>
              <a:gd name="T40" fmla="*/ 31 w 68"/>
              <a:gd name="T41" fmla="*/ 35 h 66"/>
              <a:gd name="T42" fmla="*/ 31 w 68"/>
              <a:gd name="T43" fmla="*/ 62 h 66"/>
              <a:gd name="T44" fmla="*/ 35 w 68"/>
              <a:gd name="T45" fmla="*/ 58 h 66"/>
              <a:gd name="T46" fmla="*/ 31 w 68"/>
              <a:gd name="T47" fmla="*/ 58 h 66"/>
              <a:gd name="T48" fmla="*/ 35 w 68"/>
              <a:gd name="T49" fmla="*/ 62 h 66"/>
              <a:gd name="T50" fmla="*/ 27 w 68"/>
              <a:gd name="T51" fmla="*/ 62 h 66"/>
              <a:gd name="T52" fmla="*/ 31 w 68"/>
              <a:gd name="T53" fmla="*/ 66 h 66"/>
              <a:gd name="T54" fmla="*/ 35 w 68"/>
              <a:gd name="T55" fmla="*/ 66 h 66"/>
              <a:gd name="T56" fmla="*/ 39 w 68"/>
              <a:gd name="T57" fmla="*/ 62 h 66"/>
              <a:gd name="T58" fmla="*/ 39 w 68"/>
              <a:gd name="T59" fmla="*/ 35 h 66"/>
              <a:gd name="T60" fmla="*/ 35 w 68"/>
              <a:gd name="T61" fmla="*/ 39 h 66"/>
              <a:gd name="T62" fmla="*/ 64 w 68"/>
              <a:gd name="T63" fmla="*/ 39 h 66"/>
              <a:gd name="T64" fmla="*/ 68 w 68"/>
              <a:gd name="T65" fmla="*/ 35 h 66"/>
              <a:gd name="T66" fmla="*/ 68 w 68"/>
              <a:gd name="T67" fmla="*/ 31 h 66"/>
              <a:gd name="T68" fmla="*/ 64 w 68"/>
              <a:gd name="T69" fmla="*/ 27 h 66"/>
              <a:gd name="T70" fmla="*/ 35 w 68"/>
              <a:gd name="T71" fmla="*/ 27 h 66"/>
              <a:gd name="T72" fmla="*/ 39 w 68"/>
              <a:gd name="T73" fmla="*/ 31 h 66"/>
              <a:gd name="T74" fmla="*/ 39 w 68"/>
              <a:gd name="T75" fmla="*/ 4 h 66"/>
              <a:gd name="T76" fmla="*/ 35 w 68"/>
              <a:gd name="T77" fmla="*/ 0 h 66"/>
              <a:gd name="T78" fmla="*/ 31 w 68"/>
              <a:gd name="T79" fmla="*/ 0 h 66"/>
              <a:gd name="T80" fmla="*/ 27 w 68"/>
              <a:gd name="T81" fmla="*/ 4 h 66"/>
              <a:gd name="T82" fmla="*/ 27 w 68"/>
              <a:gd name="T83" fmla="*/ 31 h 66"/>
              <a:gd name="T84" fmla="*/ 31 w 68"/>
              <a:gd name="T85" fmla="*/ 27 h 66"/>
              <a:gd name="T86" fmla="*/ 4 w 68"/>
              <a:gd name="T87" fmla="*/ 27 h 66"/>
              <a:gd name="T88" fmla="*/ 0 w 68"/>
              <a:gd name="T89" fmla="*/ 31 h 66"/>
              <a:gd name="T90" fmla="*/ 0 w 68"/>
              <a:gd name="T91" fmla="*/ 35 h 66"/>
              <a:gd name="T92" fmla="*/ 4 w 68"/>
              <a:gd name="T93" fmla="*/ 39 h 66"/>
              <a:gd name="T94" fmla="*/ 31 w 68"/>
              <a:gd name="T95" fmla="*/ 39 h 66"/>
              <a:gd name="T96" fmla="*/ 27 w 68"/>
              <a:gd name="T97" fmla="*/ 35 h 66"/>
              <a:gd name="T98" fmla="*/ 27 w 68"/>
              <a:gd name="T99" fmla="*/ 62 h 66"/>
              <a:gd name="T100" fmla="*/ 35 w 68"/>
              <a:gd name="T101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66">
                <a:moveTo>
                  <a:pt x="35" y="62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4" y="35"/>
                </a:lnTo>
                <a:lnTo>
                  <a:pt x="60" y="31"/>
                </a:lnTo>
                <a:lnTo>
                  <a:pt x="60" y="35"/>
                </a:lnTo>
                <a:lnTo>
                  <a:pt x="64" y="31"/>
                </a:lnTo>
                <a:lnTo>
                  <a:pt x="35" y="31"/>
                </a:lnTo>
                <a:lnTo>
                  <a:pt x="31" y="35"/>
                </a:lnTo>
                <a:lnTo>
                  <a:pt x="31" y="62"/>
                </a:lnTo>
                <a:lnTo>
                  <a:pt x="35" y="58"/>
                </a:lnTo>
                <a:lnTo>
                  <a:pt x="31" y="58"/>
                </a:lnTo>
                <a:lnTo>
                  <a:pt x="35" y="62"/>
                </a:lnTo>
                <a:lnTo>
                  <a:pt x="27" y="62"/>
                </a:lnTo>
                <a:lnTo>
                  <a:pt x="31" y="66"/>
                </a:lnTo>
                <a:lnTo>
                  <a:pt x="35" y="66"/>
                </a:lnTo>
                <a:lnTo>
                  <a:pt x="39" y="62"/>
                </a:lnTo>
                <a:lnTo>
                  <a:pt x="39" y="35"/>
                </a:lnTo>
                <a:lnTo>
                  <a:pt x="35" y="39"/>
                </a:lnTo>
                <a:lnTo>
                  <a:pt x="64" y="39"/>
                </a:lnTo>
                <a:lnTo>
                  <a:pt x="68" y="35"/>
                </a:lnTo>
                <a:lnTo>
                  <a:pt x="68" y="31"/>
                </a:lnTo>
                <a:lnTo>
                  <a:pt x="64" y="27"/>
                </a:lnTo>
                <a:lnTo>
                  <a:pt x="35" y="27"/>
                </a:lnTo>
                <a:lnTo>
                  <a:pt x="39" y="31"/>
                </a:lnTo>
                <a:lnTo>
                  <a:pt x="39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9"/>
                </a:lnTo>
                <a:lnTo>
                  <a:pt x="31" y="39"/>
                </a:lnTo>
                <a:lnTo>
                  <a:pt x="27" y="35"/>
                </a:lnTo>
                <a:lnTo>
                  <a:pt x="27" y="62"/>
                </a:lnTo>
                <a:lnTo>
                  <a:pt x="35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3327400" y="3175000"/>
            <a:ext cx="93663" cy="93663"/>
          </a:xfrm>
          <a:custGeom>
            <a:avLst/>
            <a:gdLst>
              <a:gd name="T0" fmla="*/ 27 w 59"/>
              <a:gd name="T1" fmla="*/ 59 h 59"/>
              <a:gd name="T2" fmla="*/ 27 w 59"/>
              <a:gd name="T3" fmla="*/ 33 h 59"/>
              <a:gd name="T4" fmla="*/ 0 w 59"/>
              <a:gd name="T5" fmla="*/ 33 h 59"/>
              <a:gd name="T6" fmla="*/ 0 w 59"/>
              <a:gd name="T7" fmla="*/ 27 h 59"/>
              <a:gd name="T8" fmla="*/ 27 w 59"/>
              <a:gd name="T9" fmla="*/ 27 h 59"/>
              <a:gd name="T10" fmla="*/ 27 w 59"/>
              <a:gd name="T11" fmla="*/ 0 h 59"/>
              <a:gd name="T12" fmla="*/ 31 w 59"/>
              <a:gd name="T13" fmla="*/ 0 h 59"/>
              <a:gd name="T14" fmla="*/ 31 w 59"/>
              <a:gd name="T15" fmla="*/ 27 h 59"/>
              <a:gd name="T16" fmla="*/ 59 w 59"/>
              <a:gd name="T17" fmla="*/ 27 h 59"/>
              <a:gd name="T18" fmla="*/ 59 w 59"/>
              <a:gd name="T19" fmla="*/ 33 h 59"/>
              <a:gd name="T20" fmla="*/ 31 w 59"/>
              <a:gd name="T21" fmla="*/ 33 h 59"/>
              <a:gd name="T22" fmla="*/ 31 w 59"/>
              <a:gd name="T23" fmla="*/ 59 h 59"/>
              <a:gd name="T24" fmla="*/ 27 w 59"/>
              <a:gd name="T25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59">
                <a:moveTo>
                  <a:pt x="27" y="59"/>
                </a:moveTo>
                <a:lnTo>
                  <a:pt x="27" y="33"/>
                </a:lnTo>
                <a:lnTo>
                  <a:pt x="0" y="33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59" y="27"/>
                </a:lnTo>
                <a:lnTo>
                  <a:pt x="59" y="33"/>
                </a:lnTo>
                <a:lnTo>
                  <a:pt x="31" y="33"/>
                </a:lnTo>
                <a:lnTo>
                  <a:pt x="31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3311525" y="3163888"/>
            <a:ext cx="106363" cy="106362"/>
          </a:xfrm>
          <a:custGeom>
            <a:avLst/>
            <a:gdLst>
              <a:gd name="T0" fmla="*/ 35 w 67"/>
              <a:gd name="T1" fmla="*/ 63 h 67"/>
              <a:gd name="T2" fmla="*/ 35 w 67"/>
              <a:gd name="T3" fmla="*/ 37 h 67"/>
              <a:gd name="T4" fmla="*/ 31 w 67"/>
              <a:gd name="T5" fmla="*/ 33 h 67"/>
              <a:gd name="T6" fmla="*/ 4 w 67"/>
              <a:gd name="T7" fmla="*/ 33 h 67"/>
              <a:gd name="T8" fmla="*/ 8 w 67"/>
              <a:gd name="T9" fmla="*/ 37 h 67"/>
              <a:gd name="T10" fmla="*/ 8 w 67"/>
              <a:gd name="T11" fmla="*/ 31 h 67"/>
              <a:gd name="T12" fmla="*/ 4 w 67"/>
              <a:gd name="T13" fmla="*/ 35 h 67"/>
              <a:gd name="T14" fmla="*/ 31 w 67"/>
              <a:gd name="T15" fmla="*/ 35 h 67"/>
              <a:gd name="T16" fmla="*/ 35 w 67"/>
              <a:gd name="T17" fmla="*/ 31 h 67"/>
              <a:gd name="T18" fmla="*/ 35 w 67"/>
              <a:gd name="T19" fmla="*/ 4 h 67"/>
              <a:gd name="T20" fmla="*/ 31 w 67"/>
              <a:gd name="T21" fmla="*/ 8 h 67"/>
              <a:gd name="T22" fmla="*/ 35 w 67"/>
              <a:gd name="T23" fmla="*/ 8 h 67"/>
              <a:gd name="T24" fmla="*/ 31 w 67"/>
              <a:gd name="T25" fmla="*/ 4 h 67"/>
              <a:gd name="T26" fmla="*/ 31 w 67"/>
              <a:gd name="T27" fmla="*/ 31 h 67"/>
              <a:gd name="T28" fmla="*/ 35 w 67"/>
              <a:gd name="T29" fmla="*/ 35 h 67"/>
              <a:gd name="T30" fmla="*/ 63 w 67"/>
              <a:gd name="T31" fmla="*/ 35 h 67"/>
              <a:gd name="T32" fmla="*/ 60 w 67"/>
              <a:gd name="T33" fmla="*/ 31 h 67"/>
              <a:gd name="T34" fmla="*/ 60 w 67"/>
              <a:gd name="T35" fmla="*/ 37 h 67"/>
              <a:gd name="T36" fmla="*/ 63 w 67"/>
              <a:gd name="T37" fmla="*/ 33 h 67"/>
              <a:gd name="T38" fmla="*/ 35 w 67"/>
              <a:gd name="T39" fmla="*/ 33 h 67"/>
              <a:gd name="T40" fmla="*/ 31 w 67"/>
              <a:gd name="T41" fmla="*/ 37 h 67"/>
              <a:gd name="T42" fmla="*/ 31 w 67"/>
              <a:gd name="T43" fmla="*/ 63 h 67"/>
              <a:gd name="T44" fmla="*/ 35 w 67"/>
              <a:gd name="T45" fmla="*/ 60 h 67"/>
              <a:gd name="T46" fmla="*/ 31 w 67"/>
              <a:gd name="T47" fmla="*/ 60 h 67"/>
              <a:gd name="T48" fmla="*/ 35 w 67"/>
              <a:gd name="T49" fmla="*/ 63 h 67"/>
              <a:gd name="T50" fmla="*/ 27 w 67"/>
              <a:gd name="T51" fmla="*/ 63 h 67"/>
              <a:gd name="T52" fmla="*/ 31 w 67"/>
              <a:gd name="T53" fmla="*/ 67 h 67"/>
              <a:gd name="T54" fmla="*/ 35 w 67"/>
              <a:gd name="T55" fmla="*/ 67 h 67"/>
              <a:gd name="T56" fmla="*/ 38 w 67"/>
              <a:gd name="T57" fmla="*/ 63 h 67"/>
              <a:gd name="T58" fmla="*/ 38 w 67"/>
              <a:gd name="T59" fmla="*/ 37 h 67"/>
              <a:gd name="T60" fmla="*/ 35 w 67"/>
              <a:gd name="T61" fmla="*/ 40 h 67"/>
              <a:gd name="T62" fmla="*/ 63 w 67"/>
              <a:gd name="T63" fmla="*/ 40 h 67"/>
              <a:gd name="T64" fmla="*/ 67 w 67"/>
              <a:gd name="T65" fmla="*/ 37 h 67"/>
              <a:gd name="T66" fmla="*/ 67 w 67"/>
              <a:gd name="T67" fmla="*/ 31 h 67"/>
              <a:gd name="T68" fmla="*/ 63 w 67"/>
              <a:gd name="T69" fmla="*/ 27 h 67"/>
              <a:gd name="T70" fmla="*/ 35 w 67"/>
              <a:gd name="T71" fmla="*/ 27 h 67"/>
              <a:gd name="T72" fmla="*/ 38 w 67"/>
              <a:gd name="T73" fmla="*/ 31 h 67"/>
              <a:gd name="T74" fmla="*/ 38 w 67"/>
              <a:gd name="T75" fmla="*/ 4 h 67"/>
              <a:gd name="T76" fmla="*/ 35 w 67"/>
              <a:gd name="T77" fmla="*/ 0 h 67"/>
              <a:gd name="T78" fmla="*/ 31 w 67"/>
              <a:gd name="T79" fmla="*/ 0 h 67"/>
              <a:gd name="T80" fmla="*/ 27 w 67"/>
              <a:gd name="T81" fmla="*/ 4 h 67"/>
              <a:gd name="T82" fmla="*/ 27 w 67"/>
              <a:gd name="T83" fmla="*/ 31 h 67"/>
              <a:gd name="T84" fmla="*/ 31 w 67"/>
              <a:gd name="T85" fmla="*/ 27 h 67"/>
              <a:gd name="T86" fmla="*/ 4 w 67"/>
              <a:gd name="T87" fmla="*/ 27 h 67"/>
              <a:gd name="T88" fmla="*/ 0 w 67"/>
              <a:gd name="T89" fmla="*/ 31 h 67"/>
              <a:gd name="T90" fmla="*/ 0 w 67"/>
              <a:gd name="T91" fmla="*/ 37 h 67"/>
              <a:gd name="T92" fmla="*/ 4 w 67"/>
              <a:gd name="T93" fmla="*/ 40 h 67"/>
              <a:gd name="T94" fmla="*/ 31 w 67"/>
              <a:gd name="T95" fmla="*/ 40 h 67"/>
              <a:gd name="T96" fmla="*/ 27 w 67"/>
              <a:gd name="T97" fmla="*/ 37 h 67"/>
              <a:gd name="T98" fmla="*/ 27 w 67"/>
              <a:gd name="T99" fmla="*/ 63 h 67"/>
              <a:gd name="T100" fmla="*/ 35 w 67"/>
              <a:gd name="T101" fmla="*/ 6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3705225" y="3251200"/>
            <a:ext cx="460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3698875" y="3244850"/>
            <a:ext cx="57150" cy="23813"/>
          </a:xfrm>
          <a:custGeom>
            <a:avLst/>
            <a:gdLst>
              <a:gd name="T0" fmla="*/ 4 w 36"/>
              <a:gd name="T1" fmla="*/ 8 h 15"/>
              <a:gd name="T2" fmla="*/ 33 w 36"/>
              <a:gd name="T3" fmla="*/ 8 h 15"/>
              <a:gd name="T4" fmla="*/ 29 w 36"/>
              <a:gd name="T5" fmla="*/ 4 h 15"/>
              <a:gd name="T6" fmla="*/ 29 w 36"/>
              <a:gd name="T7" fmla="*/ 12 h 15"/>
              <a:gd name="T8" fmla="*/ 33 w 36"/>
              <a:gd name="T9" fmla="*/ 8 h 15"/>
              <a:gd name="T10" fmla="*/ 4 w 36"/>
              <a:gd name="T11" fmla="*/ 8 h 15"/>
              <a:gd name="T12" fmla="*/ 8 w 36"/>
              <a:gd name="T13" fmla="*/ 12 h 15"/>
              <a:gd name="T14" fmla="*/ 8 w 36"/>
              <a:gd name="T15" fmla="*/ 4 h 15"/>
              <a:gd name="T16" fmla="*/ 4 w 36"/>
              <a:gd name="T17" fmla="*/ 8 h 15"/>
              <a:gd name="T18" fmla="*/ 4 w 36"/>
              <a:gd name="T19" fmla="*/ 0 h 15"/>
              <a:gd name="T20" fmla="*/ 0 w 36"/>
              <a:gd name="T21" fmla="*/ 4 h 15"/>
              <a:gd name="T22" fmla="*/ 0 w 36"/>
              <a:gd name="T23" fmla="*/ 12 h 15"/>
              <a:gd name="T24" fmla="*/ 4 w 36"/>
              <a:gd name="T25" fmla="*/ 15 h 15"/>
              <a:gd name="T26" fmla="*/ 33 w 36"/>
              <a:gd name="T27" fmla="*/ 15 h 15"/>
              <a:gd name="T28" fmla="*/ 36 w 36"/>
              <a:gd name="T29" fmla="*/ 12 h 15"/>
              <a:gd name="T30" fmla="*/ 36 w 36"/>
              <a:gd name="T31" fmla="*/ 4 h 15"/>
              <a:gd name="T32" fmla="*/ 33 w 36"/>
              <a:gd name="T33" fmla="*/ 0 h 15"/>
              <a:gd name="T34" fmla="*/ 4 w 36"/>
              <a:gd name="T35" fmla="*/ 0 h 15"/>
              <a:gd name="T36" fmla="*/ 4 w 36"/>
              <a:gd name="T37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15">
                <a:moveTo>
                  <a:pt x="4" y="8"/>
                </a:moveTo>
                <a:lnTo>
                  <a:pt x="33" y="8"/>
                </a:lnTo>
                <a:lnTo>
                  <a:pt x="29" y="4"/>
                </a:lnTo>
                <a:lnTo>
                  <a:pt x="29" y="12"/>
                </a:lnTo>
                <a:lnTo>
                  <a:pt x="33" y="8"/>
                </a:lnTo>
                <a:lnTo>
                  <a:pt x="4" y="8"/>
                </a:lnTo>
                <a:lnTo>
                  <a:pt x="8" y="12"/>
                </a:lnTo>
                <a:lnTo>
                  <a:pt x="8" y="4"/>
                </a:lnTo>
                <a:lnTo>
                  <a:pt x="4" y="8"/>
                </a:lnTo>
                <a:lnTo>
                  <a:pt x="4" y="0"/>
                </a:lnTo>
                <a:lnTo>
                  <a:pt x="0" y="4"/>
                </a:lnTo>
                <a:lnTo>
                  <a:pt x="0" y="12"/>
                </a:lnTo>
                <a:lnTo>
                  <a:pt x="4" y="15"/>
                </a:lnTo>
                <a:lnTo>
                  <a:pt x="33" y="15"/>
                </a:lnTo>
                <a:lnTo>
                  <a:pt x="36" y="12"/>
                </a:lnTo>
                <a:lnTo>
                  <a:pt x="36" y="4"/>
                </a:lnTo>
                <a:lnTo>
                  <a:pt x="33" y="0"/>
                </a:lnTo>
                <a:lnTo>
                  <a:pt x="4" y="0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7" name="Freeform 25"/>
          <p:cNvSpPr>
            <a:spLocks/>
          </p:cNvSpPr>
          <p:nvPr/>
        </p:nvSpPr>
        <p:spPr bwMode="auto">
          <a:xfrm>
            <a:off x="3360738" y="3376613"/>
            <a:ext cx="357187" cy="76200"/>
          </a:xfrm>
          <a:custGeom>
            <a:avLst/>
            <a:gdLst>
              <a:gd name="T0" fmla="*/ 0 w 225"/>
              <a:gd name="T1" fmla="*/ 5 h 48"/>
              <a:gd name="T2" fmla="*/ 4 w 225"/>
              <a:gd name="T3" fmla="*/ 11 h 48"/>
              <a:gd name="T4" fmla="*/ 10 w 225"/>
              <a:gd name="T5" fmla="*/ 15 h 48"/>
              <a:gd name="T6" fmla="*/ 17 w 225"/>
              <a:gd name="T7" fmla="*/ 17 h 48"/>
              <a:gd name="T8" fmla="*/ 48 w 225"/>
              <a:gd name="T9" fmla="*/ 32 h 48"/>
              <a:gd name="T10" fmla="*/ 69 w 225"/>
              <a:gd name="T11" fmla="*/ 40 h 48"/>
              <a:gd name="T12" fmla="*/ 77 w 225"/>
              <a:gd name="T13" fmla="*/ 42 h 48"/>
              <a:gd name="T14" fmla="*/ 88 w 225"/>
              <a:gd name="T15" fmla="*/ 44 h 48"/>
              <a:gd name="T16" fmla="*/ 100 w 225"/>
              <a:gd name="T17" fmla="*/ 46 h 48"/>
              <a:gd name="T18" fmla="*/ 125 w 225"/>
              <a:gd name="T19" fmla="*/ 48 h 48"/>
              <a:gd name="T20" fmla="*/ 134 w 225"/>
              <a:gd name="T21" fmla="*/ 46 h 48"/>
              <a:gd name="T22" fmla="*/ 146 w 225"/>
              <a:gd name="T23" fmla="*/ 44 h 48"/>
              <a:gd name="T24" fmla="*/ 155 w 225"/>
              <a:gd name="T25" fmla="*/ 40 h 48"/>
              <a:gd name="T26" fmla="*/ 167 w 225"/>
              <a:gd name="T27" fmla="*/ 38 h 48"/>
              <a:gd name="T28" fmla="*/ 184 w 225"/>
              <a:gd name="T29" fmla="*/ 30 h 48"/>
              <a:gd name="T30" fmla="*/ 198 w 225"/>
              <a:gd name="T31" fmla="*/ 23 h 48"/>
              <a:gd name="T32" fmla="*/ 207 w 225"/>
              <a:gd name="T33" fmla="*/ 17 h 48"/>
              <a:gd name="T34" fmla="*/ 217 w 225"/>
              <a:gd name="T35" fmla="*/ 11 h 48"/>
              <a:gd name="T36" fmla="*/ 223 w 225"/>
              <a:gd name="T37" fmla="*/ 7 h 48"/>
              <a:gd name="T38" fmla="*/ 223 w 225"/>
              <a:gd name="T39" fmla="*/ 7 h 48"/>
              <a:gd name="T40" fmla="*/ 225 w 225"/>
              <a:gd name="T41" fmla="*/ 0 h 48"/>
              <a:gd name="T42" fmla="*/ 219 w 225"/>
              <a:gd name="T43" fmla="*/ 2 h 48"/>
              <a:gd name="T44" fmla="*/ 217 w 225"/>
              <a:gd name="T45" fmla="*/ 2 h 48"/>
              <a:gd name="T46" fmla="*/ 213 w 225"/>
              <a:gd name="T47" fmla="*/ 3 h 48"/>
              <a:gd name="T48" fmla="*/ 203 w 225"/>
              <a:gd name="T49" fmla="*/ 9 h 48"/>
              <a:gd name="T50" fmla="*/ 194 w 225"/>
              <a:gd name="T51" fmla="*/ 15 h 48"/>
              <a:gd name="T52" fmla="*/ 180 w 225"/>
              <a:gd name="T53" fmla="*/ 23 h 48"/>
              <a:gd name="T54" fmla="*/ 163 w 225"/>
              <a:gd name="T55" fmla="*/ 30 h 48"/>
              <a:gd name="T56" fmla="*/ 155 w 225"/>
              <a:gd name="T57" fmla="*/ 32 h 48"/>
              <a:gd name="T58" fmla="*/ 146 w 225"/>
              <a:gd name="T59" fmla="*/ 36 h 48"/>
              <a:gd name="T60" fmla="*/ 134 w 225"/>
              <a:gd name="T61" fmla="*/ 38 h 48"/>
              <a:gd name="T62" fmla="*/ 125 w 225"/>
              <a:gd name="T63" fmla="*/ 40 h 48"/>
              <a:gd name="T64" fmla="*/ 100 w 225"/>
              <a:gd name="T65" fmla="*/ 38 h 48"/>
              <a:gd name="T66" fmla="*/ 88 w 225"/>
              <a:gd name="T67" fmla="*/ 36 h 48"/>
              <a:gd name="T68" fmla="*/ 81 w 225"/>
              <a:gd name="T69" fmla="*/ 34 h 48"/>
              <a:gd name="T70" fmla="*/ 69 w 225"/>
              <a:gd name="T71" fmla="*/ 32 h 48"/>
              <a:gd name="T72" fmla="*/ 52 w 225"/>
              <a:gd name="T73" fmla="*/ 25 h 48"/>
              <a:gd name="T74" fmla="*/ 17 w 225"/>
              <a:gd name="T75" fmla="*/ 9 h 48"/>
              <a:gd name="T76" fmla="*/ 10 w 225"/>
              <a:gd name="T77" fmla="*/ 3 h 48"/>
              <a:gd name="T78" fmla="*/ 6 w 225"/>
              <a:gd name="T79" fmla="*/ 2 h 48"/>
              <a:gd name="T80" fmla="*/ 4 w 225"/>
              <a:gd name="T81" fmla="*/ 2 h 48"/>
              <a:gd name="T82" fmla="*/ 0 w 225"/>
              <a:gd name="T83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5" h="48">
                <a:moveTo>
                  <a:pt x="0" y="7"/>
                </a:moveTo>
                <a:lnTo>
                  <a:pt x="0" y="5"/>
                </a:lnTo>
                <a:lnTo>
                  <a:pt x="0" y="7"/>
                </a:lnTo>
                <a:lnTo>
                  <a:pt x="4" y="11"/>
                </a:lnTo>
                <a:lnTo>
                  <a:pt x="6" y="11"/>
                </a:lnTo>
                <a:lnTo>
                  <a:pt x="10" y="15"/>
                </a:lnTo>
                <a:lnTo>
                  <a:pt x="15" y="17"/>
                </a:lnTo>
                <a:lnTo>
                  <a:pt x="17" y="17"/>
                </a:lnTo>
                <a:lnTo>
                  <a:pt x="42" y="30"/>
                </a:lnTo>
                <a:lnTo>
                  <a:pt x="48" y="32"/>
                </a:lnTo>
                <a:lnTo>
                  <a:pt x="56" y="36"/>
                </a:lnTo>
                <a:lnTo>
                  <a:pt x="69" y="40"/>
                </a:lnTo>
                <a:lnTo>
                  <a:pt x="73" y="40"/>
                </a:lnTo>
                <a:lnTo>
                  <a:pt x="77" y="42"/>
                </a:lnTo>
                <a:lnTo>
                  <a:pt x="82" y="44"/>
                </a:lnTo>
                <a:lnTo>
                  <a:pt x="88" y="44"/>
                </a:lnTo>
                <a:lnTo>
                  <a:pt x="94" y="46"/>
                </a:lnTo>
                <a:lnTo>
                  <a:pt x="100" y="46"/>
                </a:lnTo>
                <a:lnTo>
                  <a:pt x="104" y="48"/>
                </a:lnTo>
                <a:lnTo>
                  <a:pt x="125" y="48"/>
                </a:lnTo>
                <a:lnTo>
                  <a:pt x="130" y="46"/>
                </a:lnTo>
                <a:lnTo>
                  <a:pt x="134" y="46"/>
                </a:lnTo>
                <a:lnTo>
                  <a:pt x="140" y="44"/>
                </a:lnTo>
                <a:lnTo>
                  <a:pt x="146" y="44"/>
                </a:lnTo>
                <a:lnTo>
                  <a:pt x="152" y="42"/>
                </a:lnTo>
                <a:lnTo>
                  <a:pt x="155" y="40"/>
                </a:lnTo>
                <a:lnTo>
                  <a:pt x="159" y="40"/>
                </a:lnTo>
                <a:lnTo>
                  <a:pt x="167" y="38"/>
                </a:lnTo>
                <a:lnTo>
                  <a:pt x="178" y="32"/>
                </a:lnTo>
                <a:lnTo>
                  <a:pt x="184" y="30"/>
                </a:lnTo>
                <a:lnTo>
                  <a:pt x="196" y="25"/>
                </a:lnTo>
                <a:lnTo>
                  <a:pt x="198" y="23"/>
                </a:lnTo>
                <a:lnTo>
                  <a:pt x="205" y="19"/>
                </a:lnTo>
                <a:lnTo>
                  <a:pt x="207" y="17"/>
                </a:lnTo>
                <a:lnTo>
                  <a:pt x="211" y="17"/>
                </a:lnTo>
                <a:lnTo>
                  <a:pt x="217" y="11"/>
                </a:lnTo>
                <a:lnTo>
                  <a:pt x="219" y="11"/>
                </a:lnTo>
                <a:lnTo>
                  <a:pt x="223" y="7"/>
                </a:lnTo>
                <a:lnTo>
                  <a:pt x="223" y="5"/>
                </a:lnTo>
                <a:lnTo>
                  <a:pt x="223" y="7"/>
                </a:lnTo>
                <a:lnTo>
                  <a:pt x="225" y="7"/>
                </a:lnTo>
                <a:lnTo>
                  <a:pt x="225" y="0"/>
                </a:lnTo>
                <a:lnTo>
                  <a:pt x="223" y="0"/>
                </a:lnTo>
                <a:lnTo>
                  <a:pt x="219" y="2"/>
                </a:lnTo>
                <a:lnTo>
                  <a:pt x="219" y="3"/>
                </a:lnTo>
                <a:lnTo>
                  <a:pt x="217" y="2"/>
                </a:lnTo>
                <a:lnTo>
                  <a:pt x="215" y="3"/>
                </a:lnTo>
                <a:lnTo>
                  <a:pt x="213" y="3"/>
                </a:lnTo>
                <a:lnTo>
                  <a:pt x="207" y="9"/>
                </a:lnTo>
                <a:lnTo>
                  <a:pt x="203" y="9"/>
                </a:lnTo>
                <a:lnTo>
                  <a:pt x="201" y="11"/>
                </a:lnTo>
                <a:lnTo>
                  <a:pt x="194" y="15"/>
                </a:lnTo>
                <a:lnTo>
                  <a:pt x="192" y="17"/>
                </a:lnTo>
                <a:lnTo>
                  <a:pt x="180" y="23"/>
                </a:lnTo>
                <a:lnTo>
                  <a:pt x="175" y="25"/>
                </a:lnTo>
                <a:lnTo>
                  <a:pt x="163" y="30"/>
                </a:lnTo>
                <a:lnTo>
                  <a:pt x="159" y="32"/>
                </a:lnTo>
                <a:lnTo>
                  <a:pt x="155" y="32"/>
                </a:lnTo>
                <a:lnTo>
                  <a:pt x="148" y="34"/>
                </a:lnTo>
                <a:lnTo>
                  <a:pt x="146" y="36"/>
                </a:lnTo>
                <a:lnTo>
                  <a:pt x="140" y="36"/>
                </a:lnTo>
                <a:lnTo>
                  <a:pt x="134" y="38"/>
                </a:lnTo>
                <a:lnTo>
                  <a:pt x="130" y="38"/>
                </a:lnTo>
                <a:lnTo>
                  <a:pt x="125" y="40"/>
                </a:lnTo>
                <a:lnTo>
                  <a:pt x="104" y="40"/>
                </a:lnTo>
                <a:lnTo>
                  <a:pt x="100" y="38"/>
                </a:lnTo>
                <a:lnTo>
                  <a:pt x="94" y="38"/>
                </a:lnTo>
                <a:lnTo>
                  <a:pt x="88" y="36"/>
                </a:lnTo>
                <a:lnTo>
                  <a:pt x="82" y="36"/>
                </a:lnTo>
                <a:lnTo>
                  <a:pt x="81" y="34"/>
                </a:lnTo>
                <a:lnTo>
                  <a:pt x="73" y="32"/>
                </a:lnTo>
                <a:lnTo>
                  <a:pt x="69" y="32"/>
                </a:lnTo>
                <a:lnTo>
                  <a:pt x="59" y="28"/>
                </a:lnTo>
                <a:lnTo>
                  <a:pt x="52" y="25"/>
                </a:lnTo>
                <a:lnTo>
                  <a:pt x="46" y="23"/>
                </a:lnTo>
                <a:lnTo>
                  <a:pt x="17" y="9"/>
                </a:lnTo>
                <a:lnTo>
                  <a:pt x="15" y="9"/>
                </a:lnTo>
                <a:lnTo>
                  <a:pt x="10" y="3"/>
                </a:lnTo>
                <a:lnTo>
                  <a:pt x="8" y="3"/>
                </a:lnTo>
                <a:lnTo>
                  <a:pt x="6" y="2"/>
                </a:lnTo>
                <a:lnTo>
                  <a:pt x="4" y="3"/>
                </a:lnTo>
                <a:lnTo>
                  <a:pt x="4" y="2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3351213" y="2995613"/>
            <a:ext cx="360362" cy="90487"/>
          </a:xfrm>
          <a:custGeom>
            <a:avLst/>
            <a:gdLst>
              <a:gd name="T0" fmla="*/ 8 w 227"/>
              <a:gd name="T1" fmla="*/ 53 h 57"/>
              <a:gd name="T2" fmla="*/ 8 w 227"/>
              <a:gd name="T3" fmla="*/ 55 h 57"/>
              <a:gd name="T4" fmla="*/ 14 w 227"/>
              <a:gd name="T5" fmla="*/ 52 h 57"/>
              <a:gd name="T6" fmla="*/ 21 w 227"/>
              <a:gd name="T7" fmla="*/ 46 h 57"/>
              <a:gd name="T8" fmla="*/ 27 w 227"/>
              <a:gd name="T9" fmla="*/ 42 h 57"/>
              <a:gd name="T10" fmla="*/ 41 w 227"/>
              <a:gd name="T11" fmla="*/ 32 h 57"/>
              <a:gd name="T12" fmla="*/ 50 w 227"/>
              <a:gd name="T13" fmla="*/ 27 h 57"/>
              <a:gd name="T14" fmla="*/ 64 w 227"/>
              <a:gd name="T15" fmla="*/ 21 h 57"/>
              <a:gd name="T16" fmla="*/ 73 w 227"/>
              <a:gd name="T17" fmla="*/ 17 h 57"/>
              <a:gd name="T18" fmla="*/ 88 w 227"/>
              <a:gd name="T19" fmla="*/ 11 h 57"/>
              <a:gd name="T20" fmla="*/ 96 w 227"/>
              <a:gd name="T21" fmla="*/ 9 h 57"/>
              <a:gd name="T22" fmla="*/ 133 w 227"/>
              <a:gd name="T23" fmla="*/ 7 h 57"/>
              <a:gd name="T24" fmla="*/ 142 w 227"/>
              <a:gd name="T25" fmla="*/ 9 h 57"/>
              <a:gd name="T26" fmla="*/ 150 w 227"/>
              <a:gd name="T27" fmla="*/ 13 h 57"/>
              <a:gd name="T28" fmla="*/ 160 w 227"/>
              <a:gd name="T29" fmla="*/ 17 h 57"/>
              <a:gd name="T30" fmla="*/ 177 w 227"/>
              <a:gd name="T31" fmla="*/ 25 h 57"/>
              <a:gd name="T32" fmla="*/ 186 w 227"/>
              <a:gd name="T33" fmla="*/ 30 h 57"/>
              <a:gd name="T34" fmla="*/ 196 w 227"/>
              <a:gd name="T35" fmla="*/ 36 h 57"/>
              <a:gd name="T36" fmla="*/ 206 w 227"/>
              <a:gd name="T37" fmla="*/ 44 h 57"/>
              <a:gd name="T38" fmla="*/ 215 w 227"/>
              <a:gd name="T39" fmla="*/ 52 h 57"/>
              <a:gd name="T40" fmla="*/ 223 w 227"/>
              <a:gd name="T41" fmla="*/ 55 h 57"/>
              <a:gd name="T42" fmla="*/ 227 w 227"/>
              <a:gd name="T43" fmla="*/ 50 h 57"/>
              <a:gd name="T44" fmla="*/ 221 w 227"/>
              <a:gd name="T45" fmla="*/ 44 h 57"/>
              <a:gd name="T46" fmla="*/ 213 w 227"/>
              <a:gd name="T47" fmla="*/ 38 h 57"/>
              <a:gd name="T48" fmla="*/ 204 w 227"/>
              <a:gd name="T49" fmla="*/ 30 h 57"/>
              <a:gd name="T50" fmla="*/ 198 w 227"/>
              <a:gd name="T51" fmla="*/ 27 h 57"/>
              <a:gd name="T52" fmla="*/ 186 w 227"/>
              <a:gd name="T53" fmla="*/ 19 h 57"/>
              <a:gd name="T54" fmla="*/ 169 w 227"/>
              <a:gd name="T55" fmla="*/ 11 h 57"/>
              <a:gd name="T56" fmla="*/ 160 w 227"/>
              <a:gd name="T57" fmla="*/ 7 h 57"/>
              <a:gd name="T58" fmla="*/ 150 w 227"/>
              <a:gd name="T59" fmla="*/ 4 h 57"/>
              <a:gd name="T60" fmla="*/ 136 w 227"/>
              <a:gd name="T61" fmla="*/ 2 h 57"/>
              <a:gd name="T62" fmla="*/ 102 w 227"/>
              <a:gd name="T63" fmla="*/ 0 h 57"/>
              <a:gd name="T64" fmla="*/ 90 w 227"/>
              <a:gd name="T65" fmla="*/ 2 h 57"/>
              <a:gd name="T66" fmla="*/ 73 w 227"/>
              <a:gd name="T67" fmla="*/ 7 h 57"/>
              <a:gd name="T68" fmla="*/ 64 w 227"/>
              <a:gd name="T69" fmla="*/ 11 h 57"/>
              <a:gd name="T70" fmla="*/ 54 w 227"/>
              <a:gd name="T71" fmla="*/ 15 h 57"/>
              <a:gd name="T72" fmla="*/ 42 w 227"/>
              <a:gd name="T73" fmla="*/ 23 h 57"/>
              <a:gd name="T74" fmla="*/ 29 w 227"/>
              <a:gd name="T75" fmla="*/ 28 h 57"/>
              <a:gd name="T76" fmla="*/ 19 w 227"/>
              <a:gd name="T77" fmla="*/ 36 h 57"/>
              <a:gd name="T78" fmla="*/ 14 w 227"/>
              <a:gd name="T79" fmla="*/ 40 h 57"/>
              <a:gd name="T80" fmla="*/ 8 w 227"/>
              <a:gd name="T81" fmla="*/ 44 h 57"/>
              <a:gd name="T82" fmla="*/ 0 w 227"/>
              <a:gd name="T83" fmla="*/ 53 h 57"/>
              <a:gd name="T84" fmla="*/ 4 w 227"/>
              <a:gd name="T8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7" h="57">
                <a:moveTo>
                  <a:pt x="4" y="57"/>
                </a:moveTo>
                <a:lnTo>
                  <a:pt x="8" y="53"/>
                </a:lnTo>
                <a:lnTo>
                  <a:pt x="6" y="53"/>
                </a:lnTo>
                <a:lnTo>
                  <a:pt x="8" y="55"/>
                </a:lnTo>
                <a:lnTo>
                  <a:pt x="12" y="52"/>
                </a:lnTo>
                <a:lnTo>
                  <a:pt x="14" y="52"/>
                </a:lnTo>
                <a:lnTo>
                  <a:pt x="17" y="48"/>
                </a:lnTo>
                <a:lnTo>
                  <a:pt x="21" y="46"/>
                </a:lnTo>
                <a:lnTo>
                  <a:pt x="23" y="44"/>
                </a:lnTo>
                <a:lnTo>
                  <a:pt x="27" y="42"/>
                </a:lnTo>
                <a:lnTo>
                  <a:pt x="33" y="36"/>
                </a:lnTo>
                <a:lnTo>
                  <a:pt x="41" y="32"/>
                </a:lnTo>
                <a:lnTo>
                  <a:pt x="46" y="30"/>
                </a:lnTo>
                <a:lnTo>
                  <a:pt x="50" y="27"/>
                </a:lnTo>
                <a:lnTo>
                  <a:pt x="58" y="23"/>
                </a:lnTo>
                <a:lnTo>
                  <a:pt x="64" y="21"/>
                </a:lnTo>
                <a:lnTo>
                  <a:pt x="67" y="19"/>
                </a:lnTo>
                <a:lnTo>
                  <a:pt x="73" y="17"/>
                </a:lnTo>
                <a:lnTo>
                  <a:pt x="77" y="15"/>
                </a:lnTo>
                <a:lnTo>
                  <a:pt x="88" y="11"/>
                </a:lnTo>
                <a:lnTo>
                  <a:pt x="90" y="9"/>
                </a:lnTo>
                <a:lnTo>
                  <a:pt x="96" y="9"/>
                </a:lnTo>
                <a:lnTo>
                  <a:pt x="102" y="7"/>
                </a:lnTo>
                <a:lnTo>
                  <a:pt x="133" y="7"/>
                </a:lnTo>
                <a:lnTo>
                  <a:pt x="136" y="9"/>
                </a:lnTo>
                <a:lnTo>
                  <a:pt x="142" y="9"/>
                </a:lnTo>
                <a:lnTo>
                  <a:pt x="146" y="11"/>
                </a:lnTo>
                <a:lnTo>
                  <a:pt x="150" y="13"/>
                </a:lnTo>
                <a:lnTo>
                  <a:pt x="156" y="15"/>
                </a:lnTo>
                <a:lnTo>
                  <a:pt x="160" y="17"/>
                </a:lnTo>
                <a:lnTo>
                  <a:pt x="165" y="19"/>
                </a:lnTo>
                <a:lnTo>
                  <a:pt x="177" y="25"/>
                </a:lnTo>
                <a:lnTo>
                  <a:pt x="183" y="27"/>
                </a:lnTo>
                <a:lnTo>
                  <a:pt x="186" y="30"/>
                </a:lnTo>
                <a:lnTo>
                  <a:pt x="194" y="34"/>
                </a:lnTo>
                <a:lnTo>
                  <a:pt x="196" y="36"/>
                </a:lnTo>
                <a:lnTo>
                  <a:pt x="200" y="38"/>
                </a:lnTo>
                <a:lnTo>
                  <a:pt x="206" y="44"/>
                </a:lnTo>
                <a:lnTo>
                  <a:pt x="209" y="46"/>
                </a:lnTo>
                <a:lnTo>
                  <a:pt x="215" y="52"/>
                </a:lnTo>
                <a:lnTo>
                  <a:pt x="217" y="52"/>
                </a:lnTo>
                <a:lnTo>
                  <a:pt x="223" y="55"/>
                </a:lnTo>
                <a:lnTo>
                  <a:pt x="227" y="57"/>
                </a:lnTo>
                <a:lnTo>
                  <a:pt x="227" y="50"/>
                </a:lnTo>
                <a:lnTo>
                  <a:pt x="227" y="52"/>
                </a:lnTo>
                <a:lnTo>
                  <a:pt x="221" y="44"/>
                </a:lnTo>
                <a:lnTo>
                  <a:pt x="219" y="44"/>
                </a:lnTo>
                <a:lnTo>
                  <a:pt x="213" y="38"/>
                </a:lnTo>
                <a:lnTo>
                  <a:pt x="209" y="36"/>
                </a:lnTo>
                <a:lnTo>
                  <a:pt x="204" y="30"/>
                </a:lnTo>
                <a:lnTo>
                  <a:pt x="200" y="28"/>
                </a:lnTo>
                <a:lnTo>
                  <a:pt x="198" y="27"/>
                </a:lnTo>
                <a:lnTo>
                  <a:pt x="190" y="23"/>
                </a:lnTo>
                <a:lnTo>
                  <a:pt x="186" y="19"/>
                </a:lnTo>
                <a:lnTo>
                  <a:pt x="181" y="17"/>
                </a:lnTo>
                <a:lnTo>
                  <a:pt x="169" y="11"/>
                </a:lnTo>
                <a:lnTo>
                  <a:pt x="163" y="9"/>
                </a:lnTo>
                <a:lnTo>
                  <a:pt x="160" y="7"/>
                </a:lnTo>
                <a:lnTo>
                  <a:pt x="154" y="5"/>
                </a:lnTo>
                <a:lnTo>
                  <a:pt x="150" y="4"/>
                </a:lnTo>
                <a:lnTo>
                  <a:pt x="142" y="2"/>
                </a:lnTo>
                <a:lnTo>
                  <a:pt x="136" y="2"/>
                </a:lnTo>
                <a:lnTo>
                  <a:pt x="133" y="0"/>
                </a:lnTo>
                <a:lnTo>
                  <a:pt x="102" y="0"/>
                </a:lnTo>
                <a:lnTo>
                  <a:pt x="96" y="2"/>
                </a:lnTo>
                <a:lnTo>
                  <a:pt x="90" y="2"/>
                </a:lnTo>
                <a:lnTo>
                  <a:pt x="85" y="4"/>
                </a:lnTo>
                <a:lnTo>
                  <a:pt x="73" y="7"/>
                </a:lnTo>
                <a:lnTo>
                  <a:pt x="69" y="9"/>
                </a:lnTo>
                <a:lnTo>
                  <a:pt x="64" y="11"/>
                </a:lnTo>
                <a:lnTo>
                  <a:pt x="60" y="13"/>
                </a:lnTo>
                <a:lnTo>
                  <a:pt x="54" y="15"/>
                </a:lnTo>
                <a:lnTo>
                  <a:pt x="46" y="19"/>
                </a:lnTo>
                <a:lnTo>
                  <a:pt x="42" y="23"/>
                </a:lnTo>
                <a:lnTo>
                  <a:pt x="37" y="25"/>
                </a:lnTo>
                <a:lnTo>
                  <a:pt x="29" y="28"/>
                </a:lnTo>
                <a:lnTo>
                  <a:pt x="23" y="34"/>
                </a:lnTo>
                <a:lnTo>
                  <a:pt x="19" y="36"/>
                </a:lnTo>
                <a:lnTo>
                  <a:pt x="17" y="38"/>
                </a:lnTo>
                <a:lnTo>
                  <a:pt x="14" y="40"/>
                </a:lnTo>
                <a:lnTo>
                  <a:pt x="10" y="44"/>
                </a:lnTo>
                <a:lnTo>
                  <a:pt x="8" y="44"/>
                </a:lnTo>
                <a:lnTo>
                  <a:pt x="2" y="50"/>
                </a:lnTo>
                <a:lnTo>
                  <a:pt x="0" y="53"/>
                </a:lnTo>
                <a:lnTo>
                  <a:pt x="4" y="50"/>
                </a:lnTo>
                <a:lnTo>
                  <a:pt x="4" y="5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2876550" y="2601913"/>
            <a:ext cx="5826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t>medium</a:t>
            </a:r>
            <a:endParaRPr lang="en-GB" altLang="en-US">
              <a:solidFill>
                <a:srgbClr val="0000FF"/>
              </a:solidFill>
            </a:endParaRP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3525838" y="2608263"/>
            <a:ext cx="563562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t>vacuum</a:t>
            </a:r>
            <a:endParaRPr lang="en-GB" altLang="en-US">
              <a:solidFill>
                <a:srgbClr val="0000FF"/>
              </a:solidFill>
            </a:endParaRPr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>
            <a:off x="3506788" y="3436938"/>
            <a:ext cx="55562" cy="19050"/>
          </a:xfrm>
          <a:custGeom>
            <a:avLst/>
            <a:gdLst>
              <a:gd name="T0" fmla="*/ 0 w 35"/>
              <a:gd name="T1" fmla="*/ 8 h 12"/>
              <a:gd name="T2" fmla="*/ 35 w 35"/>
              <a:gd name="T3" fmla="*/ 12 h 12"/>
              <a:gd name="T4" fmla="*/ 35 w 35"/>
              <a:gd name="T5" fmla="*/ 4 h 12"/>
              <a:gd name="T6" fmla="*/ 0 w 35"/>
              <a:gd name="T7" fmla="*/ 0 h 12"/>
              <a:gd name="T8" fmla="*/ 0 w 35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2">
                <a:moveTo>
                  <a:pt x="0" y="8"/>
                </a:moveTo>
                <a:lnTo>
                  <a:pt x="35" y="12"/>
                </a:lnTo>
                <a:lnTo>
                  <a:pt x="35" y="4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3506788" y="3413125"/>
            <a:ext cx="66675" cy="63500"/>
          </a:xfrm>
          <a:custGeom>
            <a:avLst/>
            <a:gdLst>
              <a:gd name="T0" fmla="*/ 4 w 42"/>
              <a:gd name="T1" fmla="*/ 7 h 40"/>
              <a:gd name="T2" fmla="*/ 33 w 42"/>
              <a:gd name="T3" fmla="*/ 27 h 40"/>
              <a:gd name="T4" fmla="*/ 33 w 42"/>
              <a:gd name="T5" fmla="*/ 19 h 40"/>
              <a:gd name="T6" fmla="*/ 0 w 42"/>
              <a:gd name="T7" fmla="*/ 32 h 40"/>
              <a:gd name="T8" fmla="*/ 4 w 42"/>
              <a:gd name="T9" fmla="*/ 40 h 40"/>
              <a:gd name="T10" fmla="*/ 42 w 42"/>
              <a:gd name="T11" fmla="*/ 23 h 40"/>
              <a:gd name="T12" fmla="*/ 8 w 42"/>
              <a:gd name="T13" fmla="*/ 0 h 40"/>
              <a:gd name="T14" fmla="*/ 4 w 42"/>
              <a:gd name="T15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40">
                <a:moveTo>
                  <a:pt x="4" y="7"/>
                </a:moveTo>
                <a:lnTo>
                  <a:pt x="33" y="27"/>
                </a:lnTo>
                <a:lnTo>
                  <a:pt x="33" y="19"/>
                </a:lnTo>
                <a:lnTo>
                  <a:pt x="0" y="32"/>
                </a:lnTo>
                <a:lnTo>
                  <a:pt x="4" y="40"/>
                </a:lnTo>
                <a:lnTo>
                  <a:pt x="42" y="23"/>
                </a:lnTo>
                <a:lnTo>
                  <a:pt x="8" y="0"/>
                </a:lnTo>
                <a:lnTo>
                  <a:pt x="4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3" name="Freeform 31"/>
          <p:cNvSpPr>
            <a:spLocks/>
          </p:cNvSpPr>
          <p:nvPr/>
        </p:nvSpPr>
        <p:spPr bwMode="auto">
          <a:xfrm>
            <a:off x="3497263" y="2992438"/>
            <a:ext cx="55562" cy="17462"/>
          </a:xfrm>
          <a:custGeom>
            <a:avLst/>
            <a:gdLst>
              <a:gd name="T0" fmla="*/ 0 w 35"/>
              <a:gd name="T1" fmla="*/ 7 h 11"/>
              <a:gd name="T2" fmla="*/ 35 w 35"/>
              <a:gd name="T3" fmla="*/ 11 h 11"/>
              <a:gd name="T4" fmla="*/ 35 w 35"/>
              <a:gd name="T5" fmla="*/ 4 h 11"/>
              <a:gd name="T6" fmla="*/ 0 w 35"/>
              <a:gd name="T7" fmla="*/ 0 h 11"/>
              <a:gd name="T8" fmla="*/ 0 w 35"/>
              <a:gd name="T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1">
                <a:moveTo>
                  <a:pt x="0" y="7"/>
                </a:moveTo>
                <a:lnTo>
                  <a:pt x="35" y="11"/>
                </a:lnTo>
                <a:lnTo>
                  <a:pt x="35" y="4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4" name="Freeform 32"/>
          <p:cNvSpPr>
            <a:spLocks/>
          </p:cNvSpPr>
          <p:nvPr/>
        </p:nvSpPr>
        <p:spPr bwMode="auto">
          <a:xfrm>
            <a:off x="3497263" y="2967038"/>
            <a:ext cx="68262" cy="65087"/>
          </a:xfrm>
          <a:custGeom>
            <a:avLst/>
            <a:gdLst>
              <a:gd name="T0" fmla="*/ 4 w 43"/>
              <a:gd name="T1" fmla="*/ 8 h 41"/>
              <a:gd name="T2" fmla="*/ 33 w 43"/>
              <a:gd name="T3" fmla="*/ 27 h 41"/>
              <a:gd name="T4" fmla="*/ 33 w 43"/>
              <a:gd name="T5" fmla="*/ 20 h 41"/>
              <a:gd name="T6" fmla="*/ 0 w 43"/>
              <a:gd name="T7" fmla="*/ 33 h 41"/>
              <a:gd name="T8" fmla="*/ 4 w 43"/>
              <a:gd name="T9" fmla="*/ 41 h 41"/>
              <a:gd name="T10" fmla="*/ 43 w 43"/>
              <a:gd name="T11" fmla="*/ 23 h 41"/>
              <a:gd name="T12" fmla="*/ 8 w 43"/>
              <a:gd name="T13" fmla="*/ 0 h 41"/>
              <a:gd name="T14" fmla="*/ 4 w 43"/>
              <a:gd name="T15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41">
                <a:moveTo>
                  <a:pt x="4" y="8"/>
                </a:moveTo>
                <a:lnTo>
                  <a:pt x="33" y="27"/>
                </a:lnTo>
                <a:lnTo>
                  <a:pt x="33" y="20"/>
                </a:lnTo>
                <a:lnTo>
                  <a:pt x="0" y="33"/>
                </a:lnTo>
                <a:lnTo>
                  <a:pt x="4" y="41"/>
                </a:lnTo>
                <a:lnTo>
                  <a:pt x="43" y="23"/>
                </a:lnTo>
                <a:lnTo>
                  <a:pt x="8" y="0"/>
                </a:lnTo>
                <a:lnTo>
                  <a:pt x="4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323850" y="1698050"/>
            <a:ext cx="8411914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dirty="0"/>
              <a:t>TR is electromagnetic radiation, emitted when a charged particle traverses a medium with a </a:t>
            </a:r>
            <a:r>
              <a:rPr lang="en-US" altLang="en-US" u="sng" dirty="0"/>
              <a:t>discontinuous refractive index</a:t>
            </a:r>
            <a:r>
              <a:rPr lang="en-US" altLang="en-US" dirty="0"/>
              <a:t>, e.g. the boundaries between vacuum and a dielectric layer.</a:t>
            </a:r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395288" y="2946400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/>
              <a:t>A (too) simple picture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395288" y="4581525"/>
            <a:ext cx="5757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altLang="en-US"/>
              <a:t> Radiated energy per medium/vacuum boundary</a:t>
            </a:r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900113" y="765175"/>
            <a:ext cx="51181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200" dirty="0"/>
              <a:t>(there is an excellent review article by B. </a:t>
            </a:r>
            <a:r>
              <a:rPr lang="en-US" altLang="en-US" sz="1200" dirty="0" err="1"/>
              <a:t>Dolgoshein</a:t>
            </a:r>
            <a:r>
              <a:rPr lang="en-US" altLang="en-US" sz="1200" dirty="0">
                <a:solidFill>
                  <a:srgbClr val="0000FF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(NIM A 326 (1993) 434)</a:t>
            </a:r>
            <a:r>
              <a:rPr lang="en-US" altLang="en-US" sz="100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323850" y="1196975"/>
            <a:ext cx="6245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Transition Radiation</a:t>
            </a:r>
            <a:r>
              <a:rPr lang="en-US" altLang="en-US"/>
              <a:t> was predicted by Ginzburg and Franck in 1946</a:t>
            </a:r>
          </a:p>
        </p:txBody>
      </p:sp>
      <p:sp>
        <p:nvSpPr>
          <p:cNvPr id="38950" name="Text Box 38"/>
          <p:cNvSpPr txBox="1">
            <a:spLocks noChangeArrowheads="1"/>
          </p:cNvSpPr>
          <p:nvPr/>
        </p:nvSpPr>
        <p:spPr bwMode="auto">
          <a:xfrm>
            <a:off x="468313" y="4221163"/>
            <a:ext cx="2822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</a:rPr>
              <a:t>(G. Garibian, Sov. Phys. JETP63 (1958) 1079) </a:t>
            </a:r>
          </a:p>
        </p:txBody>
      </p:sp>
      <p:sp>
        <p:nvSpPr>
          <p:cNvPr id="38951" name="Rectangle 39"/>
          <p:cNvSpPr>
            <a:spLocks noChangeArrowheads="1"/>
          </p:cNvSpPr>
          <p:nvPr/>
        </p:nvSpPr>
        <p:spPr bwMode="auto">
          <a:xfrm>
            <a:off x="395288" y="3957638"/>
            <a:ext cx="409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/>
              <a:t>A correct relativistic treatment shows that…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4391025" y="3535363"/>
            <a:ext cx="906463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>
                <a:solidFill>
                  <a:srgbClr val="0000FF"/>
                </a:solidFill>
              </a:rPr>
              <a:t>electron</a:t>
            </a:r>
          </a:p>
        </p:txBody>
      </p:sp>
      <p:sp>
        <p:nvSpPr>
          <p:cNvPr id="38953" name="Line 41"/>
          <p:cNvSpPr>
            <a:spLocks noChangeShapeType="1"/>
          </p:cNvSpPr>
          <p:nvPr/>
        </p:nvSpPr>
        <p:spPr bwMode="auto">
          <a:xfrm flipH="1" flipV="1">
            <a:off x="3819525" y="3282950"/>
            <a:ext cx="609600" cy="3825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8EEEFE-0144-429D-AAEB-40D872A40A84}"/>
                  </a:ext>
                </a:extLst>
              </p:cNvPr>
              <p:cNvSpPr txBox="1"/>
              <p:nvPr/>
            </p:nvSpPr>
            <p:spPr>
              <a:xfrm>
                <a:off x="7342222" y="4894430"/>
                <a:ext cx="1176156" cy="56592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p>
                                <m:sSup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𝛽</m:t>
                                  </m:r>
                                </m:e>
                                <m:sup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</m:oMath>
                  </m:oMathPara>
                </a14:m>
                <a:endParaRPr lang="de-CH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78EEEFE-0144-429D-AAEB-40D872A40A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42222" y="4894430"/>
                <a:ext cx="1176156" cy="565924"/>
              </a:xfrm>
              <a:prstGeom prst="rect">
                <a:avLst/>
              </a:prstGeom>
              <a:blipFill>
                <a:blip r:embed="rId4"/>
                <a:stretch>
                  <a:fillRect b="-107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08BA1C57-19A7-4F14-A323-526D2B3610E1}"/>
              </a:ext>
            </a:extLst>
          </p:cNvPr>
          <p:cNvSpPr txBox="1"/>
          <p:nvPr/>
        </p:nvSpPr>
        <p:spPr>
          <a:xfrm>
            <a:off x="7274232" y="4579521"/>
            <a:ext cx="14285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Lorentz boost</a:t>
            </a:r>
            <a:endParaRPr lang="de-CH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F82D53-AD52-4036-880C-66E3FD84CE2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54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55"/>
    </mc:Choice>
    <mc:Fallback xmlns="">
      <p:transition spd="slow" advTm="5455"/>
    </mc:Fallback>
  </mc:AlternateContent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41" name="Object 5"/>
          <p:cNvGraphicFramePr>
            <a:graphicFrameLocks noChangeAspect="1"/>
          </p:cNvGraphicFramePr>
          <p:nvPr/>
        </p:nvGraphicFramePr>
        <p:xfrm>
          <a:off x="5248275" y="971550"/>
          <a:ext cx="1752600" cy="50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752480" imgH="507960" progId="Equation.3">
                  <p:embed/>
                </p:oleObj>
              </mc:Choice>
              <mc:Fallback>
                <p:oleObj name="Equation" r:id="rId2" imgW="1752480" imgH="50796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48275" y="971550"/>
                        <a:ext cx="1752600" cy="50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2" name="Rectangle 6"/>
          <p:cNvSpPr>
            <a:spLocks noChangeArrowheads="1"/>
          </p:cNvSpPr>
          <p:nvPr/>
        </p:nvSpPr>
        <p:spPr bwMode="auto">
          <a:xfrm>
            <a:off x="468313" y="981075"/>
            <a:ext cx="5892800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80975" indent="-180975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360363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Number of emitted photons / boundary is small</a:t>
            </a:r>
          </a:p>
        </p:txBody>
      </p:sp>
      <p:sp>
        <p:nvSpPr>
          <p:cNvPr id="39943" name="Rectangle 7"/>
          <p:cNvSpPr>
            <a:spLocks noChangeArrowheads="1"/>
          </p:cNvSpPr>
          <p:nvPr/>
        </p:nvSpPr>
        <p:spPr bwMode="auto">
          <a:xfrm>
            <a:off x="646113" y="1484313"/>
            <a:ext cx="8135937" cy="40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1143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lvl="1" eaLnBrk="0" hangingPunct="0">
              <a:lnSpc>
                <a:spcPct val="130000"/>
              </a:lnSpc>
            </a:pPr>
            <a:r>
              <a:rPr lang="en-US" altLang="en-US">
                <a:solidFill>
                  <a:schemeClr val="accent2"/>
                </a:solidFill>
                <a:sym typeface="Wingdings" panose="05000000000000000000" pitchFamily="2" charset="2"/>
              </a:rPr>
              <a:t> </a:t>
            </a:r>
            <a:r>
              <a:rPr lang="en-US" altLang="en-US">
                <a:solidFill>
                  <a:srgbClr val="FF0066"/>
                </a:solidFill>
                <a:sym typeface="Symbol" panose="05050102010706020507" pitchFamily="18" charset="2"/>
              </a:rPr>
              <a:t>Need many transitions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  build a stack of many thin foils with gas gaps</a:t>
            </a:r>
          </a:p>
        </p:txBody>
      </p:sp>
      <p:sp>
        <p:nvSpPr>
          <p:cNvPr id="39944" name="Rectangle 8"/>
          <p:cNvSpPr>
            <a:spLocks noChangeArrowheads="1"/>
          </p:cNvSpPr>
          <p:nvPr/>
        </p:nvSpPr>
        <p:spPr bwMode="auto">
          <a:xfrm>
            <a:off x="476250" y="2055813"/>
            <a:ext cx="5751513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2857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762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Emission spectrum of TR = f(material, 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g</a:t>
            </a:r>
            <a:r>
              <a:rPr lang="en-US" altLang="en-US">
                <a:solidFill>
                  <a:schemeClr val="accent2"/>
                </a:solidFill>
              </a:rPr>
              <a:t>)</a:t>
            </a:r>
          </a:p>
          <a:p>
            <a:pPr eaLnBrk="0" hangingPunct="0"/>
            <a:endParaRPr lang="en-US" altLang="en-US">
              <a:solidFill>
                <a:schemeClr val="accent2"/>
              </a:solidFill>
            </a:endParaRPr>
          </a:p>
          <a:p>
            <a:pPr eaLnBrk="0" hangingPunct="0"/>
            <a:r>
              <a:rPr lang="en-US" altLang="en-US">
                <a:solidFill>
                  <a:schemeClr val="accent2"/>
                </a:solidFill>
              </a:rPr>
              <a:t>		Typical energy:</a:t>
            </a:r>
          </a:p>
          <a:p>
            <a:pPr eaLnBrk="0" hangingPunct="0">
              <a:buFontTx/>
              <a:buChar char="•"/>
            </a:pPr>
            <a:endParaRPr lang="en-US" altLang="en-US">
              <a:solidFill>
                <a:schemeClr val="accent2"/>
              </a:solidFill>
            </a:endParaRPr>
          </a:p>
        </p:txBody>
      </p:sp>
      <p:graphicFrame>
        <p:nvGraphicFramePr>
          <p:cNvPr id="39945" name="Object 9"/>
          <p:cNvGraphicFramePr>
            <a:graphicFrameLocks noChangeAspect="1"/>
          </p:cNvGraphicFramePr>
          <p:nvPr/>
        </p:nvGraphicFramePr>
        <p:xfrm>
          <a:off x="3059113" y="2565400"/>
          <a:ext cx="11049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104840" imgH="330120" progId="Equation.3">
                  <p:embed/>
                </p:oleObj>
              </mc:Choice>
              <mc:Fallback>
                <p:oleObj name="Equation" r:id="rId4" imgW="1104840" imgH="330120" progId="Equation.3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59113" y="2565400"/>
                        <a:ext cx="11049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1547813" y="2924175"/>
            <a:ext cx="2757487" cy="312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>
                <a:sym typeface="Symbol" panose="05050102010706020507" pitchFamily="18" charset="2"/>
              </a:rPr>
              <a:t>  </a:t>
            </a:r>
            <a:r>
              <a:rPr lang="en-GB" altLang="en-US">
                <a:solidFill>
                  <a:srgbClr val="FF0066"/>
                </a:solidFill>
                <a:sym typeface="Symbol" panose="05050102010706020507" pitchFamily="18" charset="2"/>
              </a:rPr>
              <a:t>photons in the </a:t>
            </a:r>
            <a:r>
              <a:rPr lang="en-GB" altLang="en-US">
                <a:solidFill>
                  <a:srgbClr val="FF0066"/>
                </a:solidFill>
              </a:rPr>
              <a:t>keV range</a:t>
            </a:r>
          </a:p>
        </p:txBody>
      </p:sp>
      <p:graphicFrame>
        <p:nvGraphicFramePr>
          <p:cNvPr id="39947" name="Object 11"/>
          <p:cNvGraphicFramePr>
            <a:graphicFrameLocks noChangeAspect="1"/>
          </p:cNvGraphicFramePr>
          <p:nvPr/>
        </p:nvGraphicFramePr>
        <p:xfrm>
          <a:off x="4716463" y="2060575"/>
          <a:ext cx="3568700" cy="2598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6" imgW="2825262" imgH="2057404" progId="EditorImage">
                  <p:embed/>
                </p:oleObj>
              </mc:Choice>
              <mc:Fallback>
                <p:oleObj name="Ulead Image Editor Image" r:id="rId6" imgW="2825262" imgH="2057404" progId="EditorImage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2060575"/>
                        <a:ext cx="3568700" cy="2598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48" name="Rectangle 12"/>
          <p:cNvSpPr>
            <a:spLocks noChangeArrowheads="1"/>
          </p:cNvSpPr>
          <p:nvPr/>
        </p:nvSpPr>
        <p:spPr bwMode="auto">
          <a:xfrm>
            <a:off x="5399088" y="2205038"/>
            <a:ext cx="248602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71450" indent="-1714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/>
            <a:r>
              <a:rPr lang="en-US" altLang="en-US" sz="1200">
                <a:solidFill>
                  <a:schemeClr val="accent2"/>
                </a:solidFill>
              </a:rPr>
              <a:t>Simulated emission spectrum </a:t>
            </a:r>
          </a:p>
          <a:p>
            <a:pPr eaLnBrk="0" hangingPunct="0"/>
            <a:r>
              <a:rPr lang="en-US" altLang="en-US" sz="1200">
                <a:solidFill>
                  <a:schemeClr val="accent2"/>
                </a:solidFill>
              </a:rPr>
              <a:t>of a CH</a:t>
            </a:r>
            <a:r>
              <a:rPr lang="en-US" altLang="en-US" sz="1200" baseline="-25000">
                <a:solidFill>
                  <a:schemeClr val="accent2"/>
                </a:solidFill>
              </a:rPr>
              <a:t>2</a:t>
            </a:r>
            <a:r>
              <a:rPr lang="en-US" altLang="en-US" sz="1200">
                <a:solidFill>
                  <a:schemeClr val="accent2"/>
                </a:solidFill>
              </a:rPr>
              <a:t> foil stack</a:t>
            </a:r>
          </a:p>
        </p:txBody>
      </p:sp>
      <p:graphicFrame>
        <p:nvGraphicFramePr>
          <p:cNvPr id="39949" name="Object 13"/>
          <p:cNvGraphicFramePr>
            <a:graphicFrameLocks noChangeAspect="1"/>
          </p:cNvGraphicFramePr>
          <p:nvPr/>
        </p:nvGraphicFramePr>
        <p:xfrm>
          <a:off x="3309938" y="3884613"/>
          <a:ext cx="666750" cy="265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634680" imgH="266400" progId="Equation.3">
                  <p:embed/>
                </p:oleObj>
              </mc:Choice>
              <mc:Fallback>
                <p:oleObj name="Equation" r:id="rId8" imgW="634680" imgH="266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09938" y="3884613"/>
                        <a:ext cx="666750" cy="2651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0" name="Rectangle 14"/>
          <p:cNvSpPr>
            <a:spLocks noChangeArrowheads="1"/>
          </p:cNvSpPr>
          <p:nvPr/>
        </p:nvSpPr>
        <p:spPr bwMode="auto">
          <a:xfrm>
            <a:off x="468313" y="3552825"/>
            <a:ext cx="3384550" cy="971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2857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X-rays are emitted with a sharp </a:t>
            </a:r>
          </a:p>
          <a:p>
            <a:pPr eaLnBrk="0" hangingPunct="0">
              <a:lnSpc>
                <a:spcPct val="110000"/>
              </a:lnSpc>
            </a:pP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	maximum at small angles</a:t>
            </a:r>
          </a:p>
          <a:p>
            <a:pPr eaLnBrk="0" hangingPunct="0">
              <a:lnSpc>
                <a:spcPct val="150000"/>
              </a:lnSpc>
            </a:pP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	  </a:t>
            </a:r>
            <a:r>
              <a:rPr lang="en-US" altLang="en-US">
                <a:solidFill>
                  <a:srgbClr val="FF0066"/>
                </a:solidFill>
                <a:sym typeface="Symbol" panose="05050102010706020507" pitchFamily="18" charset="2"/>
              </a:rPr>
              <a:t>TR stay close to track</a:t>
            </a:r>
          </a:p>
        </p:txBody>
      </p:sp>
      <p:sp>
        <p:nvSpPr>
          <p:cNvPr id="39953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Particle ID by Transition radiation </a:t>
            </a:r>
          </a:p>
        </p:txBody>
      </p:sp>
      <p:graphicFrame>
        <p:nvGraphicFramePr>
          <p:cNvPr id="39956" name="Object 20"/>
          <p:cNvGraphicFramePr>
            <a:graphicFrameLocks noChangeAspect="1"/>
          </p:cNvGraphicFramePr>
          <p:nvPr/>
        </p:nvGraphicFramePr>
        <p:xfrm>
          <a:off x="2706688" y="5157788"/>
          <a:ext cx="3298825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930320" imgH="393480" progId="Equation.3">
                  <p:embed/>
                </p:oleObj>
              </mc:Choice>
              <mc:Fallback>
                <p:oleObj name="Equation" r:id="rId10" imgW="1930320" imgH="39348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06688" y="5157788"/>
                        <a:ext cx="3298825" cy="673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7" name="Rectangle 21"/>
          <p:cNvSpPr>
            <a:spLocks noChangeArrowheads="1"/>
          </p:cNvSpPr>
          <p:nvPr/>
        </p:nvSpPr>
        <p:spPr bwMode="auto">
          <a:xfrm>
            <a:off x="539750" y="4724400"/>
            <a:ext cx="8280400" cy="72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285750" indent="-2857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lnSpc>
                <a:spcPct val="130000"/>
              </a:lnSpc>
              <a:buFontTx/>
              <a:buChar char="•"/>
            </a:pP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Particle must traverse a minimum distance, the so-called </a:t>
            </a:r>
            <a:r>
              <a:rPr lang="en-US" altLang="en-US">
                <a:solidFill>
                  <a:srgbClr val="FF0066"/>
                </a:solidFill>
                <a:sym typeface="Symbol" panose="05050102010706020507" pitchFamily="18" charset="2"/>
              </a:rPr>
              <a:t>formation zone </a:t>
            </a:r>
            <a:r>
              <a:rPr lang="en-US" altLang="en-US" i="1">
                <a:solidFill>
                  <a:srgbClr val="FF0066"/>
                </a:solidFill>
                <a:latin typeface="Times New Roman" panose="02020603050405020304" pitchFamily="18" charset="0"/>
                <a:sym typeface="Symbol" panose="05050102010706020507" pitchFamily="18" charset="2"/>
              </a:rPr>
              <a:t>Z</a:t>
            </a:r>
            <a:r>
              <a:rPr lang="en-US" altLang="en-US" i="1" baseline="-25000">
                <a:solidFill>
                  <a:srgbClr val="FF0066"/>
                </a:solidFill>
                <a:sym typeface="Symbol" panose="05050102010706020507" pitchFamily="18" charset="2"/>
              </a:rPr>
              <a:t>f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, in order to efficiently emit TR. </a:t>
            </a:r>
          </a:p>
        </p:txBody>
      </p:sp>
      <p:sp>
        <p:nvSpPr>
          <p:cNvPr id="39959" name="Text Box 23"/>
          <p:cNvSpPr txBox="1">
            <a:spLocks noChangeArrowheads="1"/>
          </p:cNvSpPr>
          <p:nvPr/>
        </p:nvSpPr>
        <p:spPr bwMode="auto">
          <a:xfrm>
            <a:off x="827088" y="5805488"/>
            <a:ext cx="7893050" cy="630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i="1">
                <a:latin typeface="Times New Roman" panose="02020603050405020304" pitchFamily="18" charset="0"/>
              </a:rPr>
              <a:t>Z</a:t>
            </a:r>
            <a:r>
              <a:rPr lang="en-US" altLang="en-US" i="1" baseline="-25000">
                <a:latin typeface="Times New Roman" panose="02020603050405020304" pitchFamily="18" charset="0"/>
              </a:rPr>
              <a:t>f</a:t>
            </a:r>
            <a:r>
              <a:rPr lang="en-US" altLang="en-US">
                <a:solidFill>
                  <a:schemeClr val="accent2"/>
                </a:solidFill>
              </a:rPr>
              <a:t> depends on the material (</a:t>
            </a:r>
            <a:r>
              <a:rPr lang="en-US" altLang="en-US">
                <a:latin typeface="Symbol" panose="05050102010706020507" pitchFamily="18" charset="2"/>
              </a:rPr>
              <a:t>w</a:t>
            </a:r>
            <a:r>
              <a:rPr lang="en-US" altLang="en-US" i="1" baseline="-25000">
                <a:latin typeface="Times New Roman" panose="02020603050405020304" pitchFamily="18" charset="0"/>
              </a:rPr>
              <a:t>p</a:t>
            </a:r>
            <a:r>
              <a:rPr lang="en-US" altLang="en-US">
                <a:solidFill>
                  <a:schemeClr val="accent2"/>
                </a:solidFill>
              </a:rPr>
              <a:t>), TR frequency (</a:t>
            </a:r>
            <a:r>
              <a:rPr lang="en-US" altLang="en-US">
                <a:latin typeface="Symbol" panose="05050102010706020507" pitchFamily="18" charset="2"/>
              </a:rPr>
              <a:t>w</a:t>
            </a:r>
            <a:r>
              <a:rPr lang="en-US" altLang="en-US">
                <a:solidFill>
                  <a:schemeClr val="accent2"/>
                </a:solidFill>
              </a:rPr>
              <a:t>) and on </a:t>
            </a:r>
            <a:r>
              <a:rPr lang="en-US" altLang="en-US">
                <a:latin typeface="Symbol" panose="05050102010706020507" pitchFamily="18" charset="2"/>
              </a:rPr>
              <a:t>g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.</a:t>
            </a:r>
            <a:r>
              <a:rPr lang="en-US" altLang="en-US">
                <a:solidFill>
                  <a:schemeClr val="accent2"/>
                </a:solidFill>
              </a:rPr>
              <a:t>  </a:t>
            </a:r>
          </a:p>
          <a:p>
            <a:pPr>
              <a:spcBef>
                <a:spcPct val="20000"/>
              </a:spcBef>
            </a:pPr>
            <a:r>
              <a:rPr lang="en-US" altLang="en-US" i="1">
                <a:latin typeface="Times New Roman" panose="02020603050405020304" pitchFamily="18" charset="0"/>
              </a:rPr>
              <a:t>Z</a:t>
            </a:r>
            <a:r>
              <a:rPr lang="en-US" altLang="en-US" i="1" baseline="-25000">
                <a:latin typeface="Times New Roman" panose="02020603050405020304" pitchFamily="18" charset="0"/>
              </a:rPr>
              <a:t>f </a:t>
            </a:r>
            <a:r>
              <a:rPr lang="en-US" altLang="en-US" i="1">
                <a:latin typeface="Times New Roman" panose="02020603050405020304" pitchFamily="18" charset="0"/>
              </a:rPr>
              <a:t>(air)</a:t>
            </a:r>
            <a:r>
              <a:rPr lang="en-US" altLang="en-US">
                <a:solidFill>
                  <a:schemeClr val="accent2"/>
                </a:solidFill>
              </a:rPr>
              <a:t> ~ mm, </a:t>
            </a:r>
            <a:r>
              <a:rPr lang="en-US" altLang="en-US" i="1">
                <a:latin typeface="Times New Roman" panose="02020603050405020304" pitchFamily="18" charset="0"/>
              </a:rPr>
              <a:t>Z</a:t>
            </a:r>
            <a:r>
              <a:rPr lang="en-US" altLang="en-US" i="1" baseline="-25000">
                <a:latin typeface="Times New Roman" panose="02020603050405020304" pitchFamily="18" charset="0"/>
              </a:rPr>
              <a:t>f </a:t>
            </a:r>
            <a:r>
              <a:rPr lang="en-US" altLang="en-US" i="1">
                <a:latin typeface="Times New Roman" panose="02020603050405020304" pitchFamily="18" charset="0"/>
              </a:rPr>
              <a:t>(CH</a:t>
            </a:r>
            <a:r>
              <a:rPr lang="en-US" altLang="en-US" i="1" baseline="-25000">
                <a:latin typeface="Times New Roman" panose="02020603050405020304" pitchFamily="18" charset="0"/>
              </a:rPr>
              <a:t>2</a:t>
            </a:r>
            <a:r>
              <a:rPr lang="en-US" altLang="en-US" i="1">
                <a:latin typeface="Times New Roman" panose="02020603050405020304" pitchFamily="18" charset="0"/>
              </a:rPr>
              <a:t>)</a:t>
            </a:r>
            <a:r>
              <a:rPr lang="en-US" altLang="en-US" baseline="-25000">
                <a:solidFill>
                  <a:schemeClr val="accent2"/>
                </a:solidFill>
              </a:rPr>
              <a:t> </a:t>
            </a:r>
            <a:r>
              <a:rPr lang="en-US" altLang="en-US">
                <a:solidFill>
                  <a:schemeClr val="accent2"/>
                </a:solidFill>
              </a:rPr>
              <a:t>~ 20 </a:t>
            </a:r>
            <a:r>
              <a:rPr lang="en-US" altLang="en-US">
                <a:solidFill>
                  <a:schemeClr val="accent2"/>
                </a:solidFill>
                <a:latin typeface="Symbol" panose="05050102010706020507" pitchFamily="18" charset="2"/>
              </a:rPr>
              <a:t>m</a:t>
            </a:r>
            <a:r>
              <a:rPr lang="en-US" altLang="en-US">
                <a:solidFill>
                  <a:schemeClr val="accent2"/>
                </a:solidFill>
              </a:rPr>
              <a:t>m  </a:t>
            </a:r>
            <a:r>
              <a:rPr lang="en-US" altLang="en-US">
                <a:solidFill>
                  <a:schemeClr val="accent2"/>
                </a:solidFill>
                <a:sym typeface="Wingdings" panose="05000000000000000000" pitchFamily="2" charset="2"/>
              </a:rPr>
              <a:t> important consequences for design  of TR radiator.</a:t>
            </a:r>
            <a:r>
              <a:rPr lang="en-US" altLang="en-US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42553F-21B3-4CAC-AD0E-81C738984C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55</a:t>
            </a:fld>
            <a:endParaRPr lang="en-US" alt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Rectangle 4"/>
          <p:cNvSpPr>
            <a:spLocks noChangeArrowheads="1"/>
          </p:cNvSpPr>
          <p:nvPr/>
        </p:nvSpPr>
        <p:spPr bwMode="auto">
          <a:xfrm>
            <a:off x="915988" y="2600325"/>
            <a:ext cx="3048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65" name="Rectangle 5"/>
          <p:cNvSpPr>
            <a:spLocks noChangeArrowheads="1"/>
          </p:cNvSpPr>
          <p:nvPr/>
        </p:nvSpPr>
        <p:spPr bwMode="auto">
          <a:xfrm>
            <a:off x="1373188" y="2578100"/>
            <a:ext cx="3048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66" name="Rectangle 6"/>
          <p:cNvSpPr>
            <a:spLocks noChangeArrowheads="1"/>
          </p:cNvSpPr>
          <p:nvPr/>
        </p:nvSpPr>
        <p:spPr bwMode="auto">
          <a:xfrm>
            <a:off x="1830388" y="2578100"/>
            <a:ext cx="3048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67" name="Rectangle 7"/>
          <p:cNvSpPr>
            <a:spLocks noChangeArrowheads="1"/>
          </p:cNvSpPr>
          <p:nvPr/>
        </p:nvSpPr>
        <p:spPr bwMode="auto">
          <a:xfrm>
            <a:off x="2287588" y="2578100"/>
            <a:ext cx="304800" cy="533400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68" name="Rectangle 8"/>
          <p:cNvSpPr>
            <a:spLocks noChangeArrowheads="1"/>
          </p:cNvSpPr>
          <p:nvPr/>
        </p:nvSpPr>
        <p:spPr bwMode="auto">
          <a:xfrm>
            <a:off x="1236663" y="2587625"/>
            <a:ext cx="107950" cy="523875"/>
          </a:xfrm>
          <a:prstGeom prst="rect">
            <a:avLst/>
          </a:prstGeom>
          <a:solidFill>
            <a:srgbClr val="00C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69" name="Rectangle 9"/>
          <p:cNvSpPr>
            <a:spLocks noChangeArrowheads="1"/>
          </p:cNvSpPr>
          <p:nvPr/>
        </p:nvSpPr>
        <p:spPr bwMode="auto">
          <a:xfrm>
            <a:off x="1693863" y="2578100"/>
            <a:ext cx="107950" cy="523875"/>
          </a:xfrm>
          <a:prstGeom prst="rect">
            <a:avLst/>
          </a:prstGeom>
          <a:solidFill>
            <a:srgbClr val="00C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0" name="Rectangle 10"/>
          <p:cNvSpPr>
            <a:spLocks noChangeArrowheads="1"/>
          </p:cNvSpPr>
          <p:nvPr/>
        </p:nvSpPr>
        <p:spPr bwMode="auto">
          <a:xfrm>
            <a:off x="2151063" y="2578100"/>
            <a:ext cx="107950" cy="523875"/>
          </a:xfrm>
          <a:prstGeom prst="rect">
            <a:avLst/>
          </a:prstGeom>
          <a:solidFill>
            <a:srgbClr val="00C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1" name="Rectangle 11"/>
          <p:cNvSpPr>
            <a:spLocks noChangeArrowheads="1"/>
          </p:cNvSpPr>
          <p:nvPr/>
        </p:nvSpPr>
        <p:spPr bwMode="auto">
          <a:xfrm>
            <a:off x="2608263" y="2578100"/>
            <a:ext cx="107950" cy="523875"/>
          </a:xfrm>
          <a:prstGeom prst="rect">
            <a:avLst/>
          </a:prstGeom>
          <a:solidFill>
            <a:srgbClr val="00CA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2" name="AutoShape 12"/>
          <p:cNvSpPr>
            <a:spLocks noChangeArrowheads="1"/>
          </p:cNvSpPr>
          <p:nvPr/>
        </p:nvSpPr>
        <p:spPr bwMode="auto">
          <a:xfrm rot="15759937">
            <a:off x="1477963" y="2757487"/>
            <a:ext cx="114300" cy="288925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3" name="AutoShape 13"/>
          <p:cNvSpPr>
            <a:spLocks noChangeArrowheads="1"/>
          </p:cNvSpPr>
          <p:nvPr/>
        </p:nvSpPr>
        <p:spPr bwMode="auto">
          <a:xfrm rot="15995731">
            <a:off x="1924051" y="2728912"/>
            <a:ext cx="114300" cy="288925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4" name="AutoShape 14"/>
          <p:cNvSpPr>
            <a:spLocks noChangeArrowheads="1"/>
          </p:cNvSpPr>
          <p:nvPr/>
        </p:nvSpPr>
        <p:spPr bwMode="auto">
          <a:xfrm rot="15698606">
            <a:off x="2386013" y="2705100"/>
            <a:ext cx="114300" cy="288925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5" name="AutoShape 15"/>
          <p:cNvSpPr>
            <a:spLocks noChangeArrowheads="1"/>
          </p:cNvSpPr>
          <p:nvPr/>
        </p:nvSpPr>
        <p:spPr bwMode="auto">
          <a:xfrm rot="16201300">
            <a:off x="1003301" y="2786062"/>
            <a:ext cx="114300" cy="288925"/>
          </a:xfrm>
          <a:prstGeom prst="triangle">
            <a:avLst>
              <a:gd name="adj" fmla="val 50000"/>
            </a:avLst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6" name="Line 16"/>
          <p:cNvSpPr>
            <a:spLocks noChangeShapeType="1"/>
          </p:cNvSpPr>
          <p:nvPr/>
        </p:nvSpPr>
        <p:spPr bwMode="auto">
          <a:xfrm flipV="1">
            <a:off x="611188" y="2806700"/>
            <a:ext cx="2503487" cy="15240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77" name="Text Box 17"/>
          <p:cNvSpPr txBox="1">
            <a:spLocks noChangeArrowheads="1"/>
          </p:cNvSpPr>
          <p:nvPr/>
        </p:nvSpPr>
        <p:spPr bwMode="auto">
          <a:xfrm>
            <a:off x="915988" y="2349500"/>
            <a:ext cx="1874837" cy="25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200">
                <a:solidFill>
                  <a:srgbClr val="0000FF"/>
                </a:solidFill>
              </a:rPr>
              <a:t>R   D   R  D   R   D   R  D</a:t>
            </a:r>
          </a:p>
        </p:txBody>
      </p:sp>
      <p:sp>
        <p:nvSpPr>
          <p:cNvPr id="40978" name="Text Box 18"/>
          <p:cNvSpPr txBox="1">
            <a:spLocks noChangeArrowheads="1"/>
          </p:cNvSpPr>
          <p:nvPr/>
        </p:nvSpPr>
        <p:spPr bwMode="auto">
          <a:xfrm>
            <a:off x="3203575" y="2492375"/>
            <a:ext cx="2663825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/>
              <a:t>alternating arrangement of radiators stacks and detectors </a:t>
            </a:r>
            <a:r>
              <a:rPr lang="en-GB" altLang="en-US" sz="1400">
                <a:sym typeface="Symbol" panose="05050102010706020507" pitchFamily="18" charset="2"/>
              </a:rPr>
              <a:t> </a:t>
            </a:r>
            <a:r>
              <a:rPr lang="en-GB" altLang="en-US" sz="1400"/>
              <a:t>minimizes reabsorption</a:t>
            </a:r>
          </a:p>
        </p:txBody>
      </p:sp>
      <p:sp>
        <p:nvSpPr>
          <p:cNvPr id="40979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9750" y="879475"/>
            <a:ext cx="7993063" cy="34290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81000" indent="-381000">
              <a:buFontTx/>
              <a:buBlip>
                <a:blip r:embed="rId2"/>
              </a:buBlip>
              <a:tabLst>
                <a:tab pos="228600" algn="l"/>
              </a:tabLst>
            </a:pPr>
            <a:r>
              <a:rPr lang="en-US" altLang="en-US" sz="1800">
                <a:solidFill>
                  <a:schemeClr val="accent2"/>
                </a:solidFill>
              </a:rPr>
              <a:t>TR Radiators</a:t>
            </a:r>
            <a:r>
              <a:rPr lang="en-US" altLang="en-US" sz="1600">
                <a:solidFill>
                  <a:schemeClr val="accent2"/>
                </a:solidFill>
              </a:rPr>
              <a:t>:</a:t>
            </a:r>
          </a:p>
          <a:p>
            <a:pPr marL="381000" indent="-381000">
              <a:buFontTx/>
              <a:buNone/>
              <a:tabLst>
                <a:tab pos="228600" algn="l"/>
              </a:tabLst>
            </a:pPr>
            <a:endParaRPr lang="en-US" altLang="en-US" sz="800" baseline="-25000">
              <a:solidFill>
                <a:schemeClr val="accent2"/>
              </a:solidFill>
            </a:endParaRPr>
          </a:p>
          <a:p>
            <a:pPr marL="381000" indent="-381000">
              <a:tabLst>
                <a:tab pos="228600" algn="l"/>
              </a:tabLst>
            </a:pPr>
            <a:r>
              <a:rPr lang="en-US" altLang="en-US" sz="1600">
                <a:solidFill>
                  <a:schemeClr val="accent2"/>
                </a:solidFill>
              </a:rPr>
              <a:t>stacks of thin foils made out of CH</a:t>
            </a:r>
            <a:r>
              <a:rPr lang="en-US" altLang="en-US" sz="1600" baseline="-25000">
                <a:solidFill>
                  <a:schemeClr val="accent2"/>
                </a:solidFill>
              </a:rPr>
              <a:t>2 </a:t>
            </a:r>
            <a:r>
              <a:rPr lang="en-US" altLang="en-US" sz="1600">
                <a:solidFill>
                  <a:schemeClr val="accent2"/>
                </a:solidFill>
              </a:rPr>
              <a:t>(polyethylene), C</a:t>
            </a:r>
            <a:r>
              <a:rPr lang="en-US" altLang="en-US" sz="1600" baseline="-25000">
                <a:solidFill>
                  <a:schemeClr val="accent2"/>
                </a:solidFill>
              </a:rPr>
              <a:t>5</a:t>
            </a:r>
            <a:r>
              <a:rPr lang="en-US" altLang="en-US" sz="1600">
                <a:solidFill>
                  <a:schemeClr val="accent2"/>
                </a:solidFill>
              </a:rPr>
              <a:t>H</a:t>
            </a:r>
            <a:r>
              <a:rPr lang="en-US" altLang="en-US" sz="1600" baseline="-25000">
                <a:solidFill>
                  <a:schemeClr val="accent2"/>
                </a:solidFill>
              </a:rPr>
              <a:t>4</a:t>
            </a:r>
            <a:r>
              <a:rPr lang="en-US" altLang="en-US" sz="1600">
                <a:solidFill>
                  <a:schemeClr val="accent2"/>
                </a:solidFill>
              </a:rPr>
              <a:t>O</a:t>
            </a:r>
            <a:r>
              <a:rPr lang="en-US" altLang="en-US" sz="1600" baseline="-25000">
                <a:solidFill>
                  <a:schemeClr val="accent2"/>
                </a:solidFill>
              </a:rPr>
              <a:t>2</a:t>
            </a:r>
            <a:r>
              <a:rPr lang="en-US" altLang="en-US" sz="1600">
                <a:solidFill>
                  <a:schemeClr val="accent2"/>
                </a:solidFill>
              </a:rPr>
              <a:t> (Mylar) </a:t>
            </a:r>
          </a:p>
          <a:p>
            <a:pPr marL="381000" indent="-381000">
              <a:tabLst>
                <a:tab pos="228600" algn="l"/>
              </a:tabLst>
            </a:pPr>
            <a:r>
              <a:rPr lang="en-US" altLang="en-US" sz="1600">
                <a:solidFill>
                  <a:schemeClr val="accent2"/>
                </a:solidFill>
              </a:rPr>
              <a:t>hydrocarbon foam and fiber materials </a:t>
            </a:r>
          </a:p>
          <a:p>
            <a:pPr marL="381000" indent="-381000">
              <a:buFontTx/>
              <a:buNone/>
              <a:tabLst>
                <a:tab pos="228600" algn="l"/>
              </a:tabLst>
            </a:pPr>
            <a:r>
              <a:rPr lang="en-US" altLang="en-US" sz="1600">
                <a:solidFill>
                  <a:schemeClr val="accent2"/>
                </a:solidFill>
              </a:rPr>
              <a:t>		Low Z material preferred to keep re-absorption small (</a:t>
            </a:r>
            <a:r>
              <a:rPr lang="en-US" altLang="en-US" sz="1600">
                <a:solidFill>
                  <a:schemeClr val="accent2"/>
                </a:solidFill>
                <a:sym typeface="Symbol" panose="05050102010706020507" pitchFamily="18" charset="2"/>
              </a:rPr>
              <a:t>Z</a:t>
            </a:r>
            <a:r>
              <a:rPr lang="en-US" altLang="en-US" sz="1600" baseline="30000">
                <a:solidFill>
                  <a:schemeClr val="accent2"/>
                </a:solidFill>
                <a:sym typeface="Symbol" panose="05050102010706020507" pitchFamily="18" charset="2"/>
              </a:rPr>
              <a:t>5</a:t>
            </a:r>
            <a:r>
              <a:rPr lang="en-US" altLang="en-US" sz="1600">
                <a:solidFill>
                  <a:schemeClr val="accent2"/>
                </a:solidFill>
                <a:sym typeface="Symbol" panose="05050102010706020507" pitchFamily="18" charset="2"/>
              </a:rPr>
              <a:t>)</a:t>
            </a:r>
            <a:endParaRPr lang="en-US" altLang="en-US" sz="1600">
              <a:solidFill>
                <a:schemeClr val="accent2"/>
              </a:solidFill>
            </a:endParaRPr>
          </a:p>
        </p:txBody>
      </p:sp>
      <p:sp>
        <p:nvSpPr>
          <p:cNvPr id="40981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Particle ID by Transition radiation </a:t>
            </a:r>
          </a:p>
        </p:txBody>
      </p:sp>
      <p:graphicFrame>
        <p:nvGraphicFramePr>
          <p:cNvPr id="40982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6636835"/>
              </p:ext>
            </p:extLst>
          </p:nvPr>
        </p:nvGraphicFramePr>
        <p:xfrm>
          <a:off x="5816600" y="1925639"/>
          <a:ext cx="3036888" cy="2657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3" imgW="2587757" imgH="2264477" progId="EditorImage">
                  <p:embed/>
                </p:oleObj>
              </mc:Choice>
              <mc:Fallback>
                <p:oleObj name="Ulead Image Editor Image" r:id="rId3" imgW="2587757" imgH="2264477" progId="EditorImage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6600" y="1925639"/>
                        <a:ext cx="3036888" cy="26574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83" name="Rectangle 23"/>
          <p:cNvSpPr>
            <a:spLocks noChangeArrowheads="1"/>
          </p:cNvSpPr>
          <p:nvPr/>
        </p:nvSpPr>
        <p:spPr bwMode="auto">
          <a:xfrm>
            <a:off x="549275" y="3895725"/>
            <a:ext cx="56261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 marL="171450" indent="-17145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0" hangingPunct="0">
              <a:buFontTx/>
              <a:buChar char="•"/>
            </a:pPr>
            <a:r>
              <a:rPr lang="en-US" altLang="en-US">
                <a:solidFill>
                  <a:schemeClr val="accent2"/>
                </a:solidFill>
              </a:rPr>
              <a:t>Detector should be sensitive for 3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 </a:t>
            </a:r>
            <a:r>
              <a:rPr lang="en-US" altLang="en-US">
                <a:solidFill>
                  <a:schemeClr val="accent2"/>
                </a:solidFill>
              </a:rPr>
              <a:t>E</a:t>
            </a:r>
            <a:r>
              <a:rPr lang="en-US" altLang="en-US" baseline="-25000">
                <a:solidFill>
                  <a:schemeClr val="accent2"/>
                </a:solidFill>
                <a:latin typeface="Symbol" panose="05050102010706020507" pitchFamily="18" charset="2"/>
              </a:rPr>
              <a:t>g </a:t>
            </a:r>
            <a:r>
              <a:rPr lang="en-US" altLang="en-US">
                <a:solidFill>
                  <a:schemeClr val="accent2"/>
                </a:solidFill>
                <a:sym typeface="Symbol" panose="05050102010706020507" pitchFamily="18" charset="2"/>
              </a:rPr>
              <a:t> </a:t>
            </a:r>
            <a:r>
              <a:rPr lang="en-US" altLang="en-US">
                <a:solidFill>
                  <a:schemeClr val="accent2"/>
                </a:solidFill>
              </a:rPr>
              <a:t>30 keV.</a:t>
            </a:r>
          </a:p>
        </p:txBody>
      </p:sp>
      <p:sp>
        <p:nvSpPr>
          <p:cNvPr id="40984" name="Text Box 24"/>
          <p:cNvSpPr txBox="1">
            <a:spLocks noChangeArrowheads="1"/>
          </p:cNvSpPr>
          <p:nvPr/>
        </p:nvSpPr>
        <p:spPr bwMode="auto">
          <a:xfrm>
            <a:off x="549275" y="4327525"/>
            <a:ext cx="6284913" cy="140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altLang="en-US"/>
              <a:t> Mainly used: 	Gas detectors: MWPC, </a:t>
            </a:r>
          </a:p>
          <a:p>
            <a:pPr lvl="4" eaLnBrk="0" hangingPunct="0">
              <a:spcBef>
                <a:spcPct val="0"/>
              </a:spcBef>
            </a:pPr>
            <a:r>
              <a:rPr lang="en-US" altLang="en-US"/>
              <a:t>drift chamber, straw tubes…</a:t>
            </a:r>
          </a:p>
          <a:p>
            <a:pPr eaLnBrk="0" hangingPunct="0">
              <a:spcBef>
                <a:spcPct val="0"/>
              </a:spcBef>
            </a:pPr>
            <a:endParaRPr lang="en-US" altLang="en-US" baseline="-25000"/>
          </a:p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altLang="en-US"/>
              <a:t> Detector gas: 	</a:t>
            </a:r>
            <a:r>
              <a:rPr lang="en-US" altLang="en-US">
                <a:latin typeface="Symbol" panose="05050102010706020507" pitchFamily="18" charset="2"/>
              </a:rPr>
              <a:t>s</a:t>
            </a:r>
            <a:r>
              <a:rPr lang="en-US" altLang="en-US" baseline="-25000"/>
              <a:t>photo effect </a:t>
            </a:r>
            <a:r>
              <a:rPr lang="en-US" altLang="en-US">
                <a:sym typeface="Symbol" panose="05050102010706020507" pitchFamily="18" charset="2"/>
              </a:rPr>
              <a:t> Z</a:t>
            </a:r>
            <a:r>
              <a:rPr lang="en-US" altLang="en-US" baseline="30000">
                <a:sym typeface="Symbol" panose="05050102010706020507" pitchFamily="18" charset="2"/>
              </a:rPr>
              <a:t>5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 baseline="30000">
                <a:sym typeface="Symbol" panose="05050102010706020507" pitchFamily="18" charset="2"/>
              </a:rPr>
              <a:t>                                   	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>
                <a:sym typeface="Symbol" panose="05050102010706020507" pitchFamily="18" charset="2"/>
              </a:rPr>
              <a:t>    </a:t>
            </a:r>
            <a:r>
              <a:rPr lang="en-US" altLang="en-US" baseline="30000">
                <a:sym typeface="Symbol" panose="05050102010706020507" pitchFamily="18" charset="2"/>
              </a:rPr>
              <a:t> </a:t>
            </a:r>
            <a:r>
              <a:rPr lang="en-US" altLang="en-US">
                <a:sym typeface="Symbol" panose="05050102010706020507" pitchFamily="18" charset="2"/>
              </a:rPr>
              <a:t>gas with </a:t>
            </a:r>
            <a:r>
              <a:rPr lang="en-US" altLang="en-US"/>
              <a:t>high Z required, e.g. Xenon (Z=54)</a:t>
            </a:r>
          </a:p>
        </p:txBody>
      </p:sp>
      <p:sp>
        <p:nvSpPr>
          <p:cNvPr id="40985" name="Rectangle 25"/>
          <p:cNvSpPr>
            <a:spLocks noChangeArrowheads="1"/>
          </p:cNvSpPr>
          <p:nvPr/>
        </p:nvSpPr>
        <p:spPr bwMode="auto">
          <a:xfrm>
            <a:off x="533400" y="3508375"/>
            <a:ext cx="2584450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Font typeface="Wingdings" panose="05000000000000000000" pitchFamily="2" charset="2"/>
              <a:buBlip>
                <a:blip r:embed="rId2"/>
              </a:buBlip>
            </a:pPr>
            <a:r>
              <a:rPr lang="en-US" altLang="en-US" sz="1800"/>
              <a:t>    TR X-ray detectors:</a:t>
            </a:r>
            <a:endParaRPr lang="en-GB" altLang="en-US" sz="1800"/>
          </a:p>
        </p:txBody>
      </p:sp>
      <p:sp>
        <p:nvSpPr>
          <p:cNvPr id="40986" name="Rectangle 26"/>
          <p:cNvSpPr>
            <a:spLocks noChangeArrowheads="1"/>
          </p:cNvSpPr>
          <p:nvPr/>
        </p:nvSpPr>
        <p:spPr bwMode="auto">
          <a:xfrm>
            <a:off x="539750" y="5949950"/>
            <a:ext cx="4057650" cy="606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  <a:buFontTx/>
              <a:buChar char="•"/>
            </a:pPr>
            <a:r>
              <a:rPr lang="en-GB" altLang="en-US"/>
              <a:t> Intrinsic problem:  detector “sees” </a:t>
            </a:r>
          </a:p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accent2"/>
              </a:buClr>
            </a:pPr>
            <a:r>
              <a:rPr lang="en-GB" altLang="en-US"/>
              <a:t>		TR and dE/dx</a:t>
            </a:r>
          </a:p>
        </p:txBody>
      </p:sp>
      <p:sp>
        <p:nvSpPr>
          <p:cNvPr id="40988" name="Freeform 28"/>
          <p:cNvSpPr>
            <a:spLocks/>
          </p:cNvSpPr>
          <p:nvPr/>
        </p:nvSpPr>
        <p:spPr bwMode="auto">
          <a:xfrm>
            <a:off x="6052046" y="5332784"/>
            <a:ext cx="4762" cy="1071562"/>
          </a:xfrm>
          <a:custGeom>
            <a:avLst/>
            <a:gdLst>
              <a:gd name="T0" fmla="*/ 3 w 3"/>
              <a:gd name="T1" fmla="*/ 675 h 675"/>
              <a:gd name="T2" fmla="*/ 0 w 3"/>
              <a:gd name="T3" fmla="*/ 0 h 675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3" h="675">
                <a:moveTo>
                  <a:pt x="3" y="675"/>
                </a:moveTo>
                <a:lnTo>
                  <a:pt x="0" y="0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90" name="Freeform 30"/>
          <p:cNvSpPr>
            <a:spLocks/>
          </p:cNvSpPr>
          <p:nvPr/>
        </p:nvSpPr>
        <p:spPr bwMode="auto">
          <a:xfrm>
            <a:off x="7151389" y="5888919"/>
            <a:ext cx="994909" cy="465777"/>
          </a:xfrm>
          <a:custGeom>
            <a:avLst/>
            <a:gdLst>
              <a:gd name="T0" fmla="*/ 0 w 332"/>
              <a:gd name="T1" fmla="*/ 734 h 737"/>
              <a:gd name="T2" fmla="*/ 141 w 332"/>
              <a:gd name="T3" fmla="*/ 0 h 737"/>
              <a:gd name="T4" fmla="*/ 332 w 332"/>
              <a:gd name="T5" fmla="*/ 737 h 737"/>
              <a:gd name="connsiteX0" fmla="*/ 0 w 9157"/>
              <a:gd name="connsiteY0" fmla="*/ 6974 h 10000"/>
              <a:gd name="connsiteX1" fmla="*/ 3404 w 9157"/>
              <a:gd name="connsiteY1" fmla="*/ 0 h 10000"/>
              <a:gd name="connsiteX2" fmla="*/ 9157 w 9157"/>
              <a:gd name="connsiteY2" fmla="*/ 10000 h 10000"/>
              <a:gd name="connsiteX0" fmla="*/ 0 w 10000"/>
              <a:gd name="connsiteY0" fmla="*/ 6974 h 10000"/>
              <a:gd name="connsiteX1" fmla="*/ 3717 w 10000"/>
              <a:gd name="connsiteY1" fmla="*/ 0 h 10000"/>
              <a:gd name="connsiteX2" fmla="*/ 8388 w 10000"/>
              <a:gd name="connsiteY2" fmla="*/ 7517 h 10000"/>
              <a:gd name="connsiteX3" fmla="*/ 10000 w 10000"/>
              <a:gd name="connsiteY3" fmla="*/ 10000 h 10000"/>
              <a:gd name="connsiteX0" fmla="*/ 0 w 8497"/>
              <a:gd name="connsiteY0" fmla="*/ 6974 h 8697"/>
              <a:gd name="connsiteX1" fmla="*/ 3717 w 8497"/>
              <a:gd name="connsiteY1" fmla="*/ 0 h 8697"/>
              <a:gd name="connsiteX2" fmla="*/ 8388 w 8497"/>
              <a:gd name="connsiteY2" fmla="*/ 7517 h 8697"/>
              <a:gd name="connsiteX3" fmla="*/ 2895 w 8497"/>
              <a:gd name="connsiteY3" fmla="*/ 8697 h 8697"/>
              <a:gd name="connsiteX0" fmla="*/ 0 w 11836"/>
              <a:gd name="connsiteY0" fmla="*/ 8019 h 11496"/>
              <a:gd name="connsiteX1" fmla="*/ 4374 w 11836"/>
              <a:gd name="connsiteY1" fmla="*/ 0 h 11496"/>
              <a:gd name="connsiteX2" fmla="*/ 11730 w 11836"/>
              <a:gd name="connsiteY2" fmla="*/ 10890 h 11496"/>
              <a:gd name="connsiteX3" fmla="*/ 3407 w 11836"/>
              <a:gd name="connsiteY3" fmla="*/ 10000 h 11496"/>
              <a:gd name="connsiteX0" fmla="*/ 0 w 11814"/>
              <a:gd name="connsiteY0" fmla="*/ 8019 h 11345"/>
              <a:gd name="connsiteX1" fmla="*/ 4374 w 11814"/>
              <a:gd name="connsiteY1" fmla="*/ 0 h 11345"/>
              <a:gd name="connsiteX2" fmla="*/ 11730 w 11814"/>
              <a:gd name="connsiteY2" fmla="*/ 10890 h 11345"/>
              <a:gd name="connsiteX3" fmla="*/ 620 w 11814"/>
              <a:gd name="connsiteY3" fmla="*/ 8502 h 11345"/>
              <a:gd name="connsiteX0" fmla="*/ 0 w 11730"/>
              <a:gd name="connsiteY0" fmla="*/ 8019 h 10890"/>
              <a:gd name="connsiteX1" fmla="*/ 4374 w 11730"/>
              <a:gd name="connsiteY1" fmla="*/ 0 h 10890"/>
              <a:gd name="connsiteX2" fmla="*/ 11730 w 11730"/>
              <a:gd name="connsiteY2" fmla="*/ 10890 h 10890"/>
              <a:gd name="connsiteX0" fmla="*/ 0 w 11370"/>
              <a:gd name="connsiteY0" fmla="*/ 10997 h 10997"/>
              <a:gd name="connsiteX1" fmla="*/ 4014 w 11370"/>
              <a:gd name="connsiteY1" fmla="*/ 0 h 10997"/>
              <a:gd name="connsiteX2" fmla="*/ 11370 w 11370"/>
              <a:gd name="connsiteY2" fmla="*/ 10890 h 10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370" h="10997">
                <a:moveTo>
                  <a:pt x="0" y="10997"/>
                </a:moveTo>
                <a:cubicBezTo>
                  <a:pt x="1819" y="5458"/>
                  <a:pt x="1885" y="0"/>
                  <a:pt x="4014" y="0"/>
                </a:cubicBezTo>
                <a:cubicBezTo>
                  <a:pt x="5660" y="103"/>
                  <a:pt x="10138" y="8973"/>
                  <a:pt x="11370" y="10890"/>
                </a:cubicBezTo>
              </a:path>
            </a:pathLst>
          </a:custGeom>
          <a:solidFill>
            <a:srgbClr val="00CA00"/>
          </a:solidFill>
          <a:ln w="1905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91" name="Line 31"/>
          <p:cNvSpPr>
            <a:spLocks noChangeShapeType="1"/>
          </p:cNvSpPr>
          <p:nvPr/>
        </p:nvSpPr>
        <p:spPr bwMode="auto">
          <a:xfrm flipV="1">
            <a:off x="7296398" y="5309608"/>
            <a:ext cx="1708" cy="1097536"/>
          </a:xfrm>
          <a:prstGeom prst="line">
            <a:avLst/>
          </a:prstGeom>
          <a:noFill/>
          <a:ln w="1905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92" name="Text Box 32"/>
          <p:cNvSpPr txBox="1">
            <a:spLocks noChangeArrowheads="1"/>
          </p:cNvSpPr>
          <p:nvPr/>
        </p:nvSpPr>
        <p:spPr bwMode="auto">
          <a:xfrm rot="16200000">
            <a:off x="5228927" y="5333578"/>
            <a:ext cx="1209675" cy="79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>
                <a:solidFill>
                  <a:schemeClr val="tx1"/>
                </a:solidFill>
              </a:rPr>
              <a:t>Pulse height </a:t>
            </a: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>
                <a:solidFill>
                  <a:schemeClr val="tx1"/>
                </a:solidFill>
              </a:rPr>
              <a:t>(1 cm </a:t>
            </a:r>
            <a:r>
              <a:rPr lang="en-GB" altLang="en-US" sz="1400" dirty="0" err="1">
                <a:solidFill>
                  <a:schemeClr val="tx1"/>
                </a:solidFill>
              </a:rPr>
              <a:t>Xe</a:t>
            </a:r>
            <a:r>
              <a:rPr lang="en-GB" altLang="en-US" sz="1400" dirty="0">
                <a:solidFill>
                  <a:schemeClr val="tx1"/>
                </a:solidFill>
              </a:rPr>
              <a:t>)</a:t>
            </a: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endParaRPr lang="en-GB" altLang="en-US" sz="1400" dirty="0">
              <a:solidFill>
                <a:schemeClr val="tx1"/>
              </a:solidFill>
            </a:endParaRPr>
          </a:p>
        </p:txBody>
      </p:sp>
      <p:sp>
        <p:nvSpPr>
          <p:cNvPr id="40993" name="Text Box 33"/>
          <p:cNvSpPr txBox="1">
            <a:spLocks noChangeArrowheads="1"/>
          </p:cNvSpPr>
          <p:nvPr/>
        </p:nvSpPr>
        <p:spPr bwMode="auto">
          <a:xfrm>
            <a:off x="8701497" y="6282778"/>
            <a:ext cx="346249" cy="3145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dirty="0">
                <a:solidFill>
                  <a:schemeClr val="tx1"/>
                </a:solidFill>
              </a:rPr>
              <a:t>Q</a:t>
            </a:r>
          </a:p>
        </p:txBody>
      </p:sp>
      <p:sp>
        <p:nvSpPr>
          <p:cNvPr id="40995" name="Text Box 35"/>
          <p:cNvSpPr txBox="1">
            <a:spLocks noChangeArrowheads="1"/>
          </p:cNvSpPr>
          <p:nvPr/>
        </p:nvSpPr>
        <p:spPr bwMode="auto">
          <a:xfrm>
            <a:off x="7532539" y="5275635"/>
            <a:ext cx="1139825" cy="53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>
                <a:solidFill>
                  <a:schemeClr val="tx1"/>
                </a:solidFill>
              </a:rPr>
              <a:t>TR (10 </a:t>
            </a:r>
            <a:r>
              <a:rPr lang="en-GB" altLang="en-US" sz="1400" dirty="0" err="1">
                <a:solidFill>
                  <a:schemeClr val="tx1"/>
                </a:solidFill>
              </a:rPr>
              <a:t>keV</a:t>
            </a:r>
            <a:r>
              <a:rPr lang="en-GB" altLang="en-US" sz="1400" dirty="0">
                <a:solidFill>
                  <a:schemeClr val="tx1"/>
                </a:solidFill>
              </a:rPr>
              <a:t>)</a:t>
            </a: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>
                <a:solidFill>
                  <a:schemeClr val="tx1"/>
                </a:solidFill>
                <a:sym typeface="Symbol" panose="05050102010706020507" pitchFamily="18" charset="2"/>
              </a:rPr>
              <a:t>500 e</a:t>
            </a:r>
            <a:r>
              <a:rPr lang="en-GB" altLang="en-US" sz="1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-</a:t>
            </a:r>
            <a:endParaRPr lang="en-GB" altLang="en-US" dirty="0">
              <a:solidFill>
                <a:schemeClr val="tx1"/>
              </a:solidFill>
            </a:endParaRPr>
          </a:p>
        </p:txBody>
      </p:sp>
      <p:sp>
        <p:nvSpPr>
          <p:cNvPr id="40996" name="Text Box 36"/>
          <p:cNvSpPr txBox="1">
            <a:spLocks noChangeArrowheads="1"/>
          </p:cNvSpPr>
          <p:nvPr/>
        </p:nvSpPr>
        <p:spPr bwMode="auto">
          <a:xfrm>
            <a:off x="7861795" y="5901110"/>
            <a:ext cx="933450" cy="377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900" dirty="0">
                <a:solidFill>
                  <a:schemeClr val="tx1"/>
                </a:solidFill>
              </a:rPr>
              <a:t>Discrimination </a:t>
            </a: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900" dirty="0">
                <a:solidFill>
                  <a:schemeClr val="tx1"/>
                </a:solidFill>
              </a:rPr>
              <a:t>by threshold</a:t>
            </a:r>
          </a:p>
        </p:txBody>
      </p:sp>
      <p:sp>
        <p:nvSpPr>
          <p:cNvPr id="40987" name="Freeform 27"/>
          <p:cNvSpPr>
            <a:spLocks/>
          </p:cNvSpPr>
          <p:nvPr/>
        </p:nvSpPr>
        <p:spPr bwMode="auto">
          <a:xfrm>
            <a:off x="6009183" y="6356721"/>
            <a:ext cx="2786063" cy="6350"/>
          </a:xfrm>
          <a:custGeom>
            <a:avLst/>
            <a:gdLst>
              <a:gd name="T0" fmla="*/ 0 w 1755"/>
              <a:gd name="T1" fmla="*/ 0 h 4"/>
              <a:gd name="T2" fmla="*/ 1755 w 1755"/>
              <a:gd name="T3" fmla="*/ 4 h 4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1755" h="4">
                <a:moveTo>
                  <a:pt x="0" y="0"/>
                </a:moveTo>
                <a:lnTo>
                  <a:pt x="1755" y="4"/>
                </a:lnTo>
              </a:path>
            </a:pathLst>
          </a:custGeom>
          <a:noFill/>
          <a:ln w="12700" cmpd="sng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531130" y="4879031"/>
            <a:ext cx="12950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Very Schematic!</a:t>
            </a:r>
            <a:endParaRPr lang="en-GB" sz="1200" dirty="0"/>
          </a:p>
        </p:txBody>
      </p:sp>
      <p:sp>
        <p:nvSpPr>
          <p:cNvPr id="40989" name="Freeform 29"/>
          <p:cNvSpPr>
            <a:spLocks/>
          </p:cNvSpPr>
          <p:nvPr/>
        </p:nvSpPr>
        <p:spPr bwMode="auto">
          <a:xfrm>
            <a:off x="6298903" y="5965961"/>
            <a:ext cx="1704973" cy="388735"/>
          </a:xfrm>
          <a:custGeom>
            <a:avLst/>
            <a:gdLst>
              <a:gd name="T0" fmla="*/ 0 w 432"/>
              <a:gd name="T1" fmla="*/ 496 h 496"/>
              <a:gd name="T2" fmla="*/ 144 w 432"/>
              <a:gd name="T3" fmla="*/ 16 h 496"/>
              <a:gd name="T4" fmla="*/ 288 w 432"/>
              <a:gd name="T5" fmla="*/ 400 h 496"/>
              <a:gd name="T6" fmla="*/ 432 w 432"/>
              <a:gd name="T7" fmla="*/ 496 h 496"/>
              <a:gd name="connsiteX0" fmla="*/ 0 w 10000"/>
              <a:gd name="connsiteY0" fmla="*/ 10302 h 10302"/>
              <a:gd name="connsiteX1" fmla="*/ 3333 w 10000"/>
              <a:gd name="connsiteY1" fmla="*/ 625 h 10302"/>
              <a:gd name="connsiteX2" fmla="*/ 8424 w 10000"/>
              <a:gd name="connsiteY2" fmla="*/ 1978 h 10302"/>
              <a:gd name="connsiteX3" fmla="*/ 10000 w 10000"/>
              <a:gd name="connsiteY3" fmla="*/ 10302 h 10302"/>
              <a:gd name="connsiteX0" fmla="*/ 0 w 10000"/>
              <a:gd name="connsiteY0" fmla="*/ 9127 h 9127"/>
              <a:gd name="connsiteX1" fmla="*/ 2816 w 10000"/>
              <a:gd name="connsiteY1" fmla="*/ 1672 h 9127"/>
              <a:gd name="connsiteX2" fmla="*/ 8424 w 10000"/>
              <a:gd name="connsiteY2" fmla="*/ 803 h 9127"/>
              <a:gd name="connsiteX3" fmla="*/ 10000 w 10000"/>
              <a:gd name="connsiteY3" fmla="*/ 9127 h 9127"/>
              <a:gd name="connsiteX0" fmla="*/ 0 w 10000"/>
              <a:gd name="connsiteY0" fmla="*/ 8895 h 8895"/>
              <a:gd name="connsiteX1" fmla="*/ 2816 w 10000"/>
              <a:gd name="connsiteY1" fmla="*/ 727 h 8895"/>
              <a:gd name="connsiteX2" fmla="*/ 8682 w 10000"/>
              <a:gd name="connsiteY2" fmla="*/ 1601 h 8895"/>
              <a:gd name="connsiteX3" fmla="*/ 10000 w 10000"/>
              <a:gd name="connsiteY3" fmla="*/ 8895 h 8895"/>
              <a:gd name="connsiteX0" fmla="*/ 0 w 10000"/>
              <a:gd name="connsiteY0" fmla="*/ 24834 h 24834"/>
              <a:gd name="connsiteX1" fmla="*/ 1782 w 10000"/>
              <a:gd name="connsiteY1" fmla="*/ 83 h 24834"/>
              <a:gd name="connsiteX2" fmla="*/ 8682 w 10000"/>
              <a:gd name="connsiteY2" fmla="*/ 16634 h 24834"/>
              <a:gd name="connsiteX3" fmla="*/ 10000 w 10000"/>
              <a:gd name="connsiteY3" fmla="*/ 24834 h 24834"/>
              <a:gd name="connsiteX0" fmla="*/ 0 w 10000"/>
              <a:gd name="connsiteY0" fmla="*/ 24757 h 24757"/>
              <a:gd name="connsiteX1" fmla="*/ 1782 w 10000"/>
              <a:gd name="connsiteY1" fmla="*/ 6 h 24757"/>
              <a:gd name="connsiteX2" fmla="*/ 8630 w 10000"/>
              <a:gd name="connsiteY2" fmla="*/ 22374 h 24757"/>
              <a:gd name="connsiteX3" fmla="*/ 10000 w 10000"/>
              <a:gd name="connsiteY3" fmla="*/ 24757 h 24757"/>
              <a:gd name="connsiteX0" fmla="*/ 0 w 10000"/>
              <a:gd name="connsiteY0" fmla="*/ 20823 h 20823"/>
              <a:gd name="connsiteX1" fmla="*/ 2661 w 10000"/>
              <a:gd name="connsiteY1" fmla="*/ 7 h 20823"/>
              <a:gd name="connsiteX2" fmla="*/ 8630 w 10000"/>
              <a:gd name="connsiteY2" fmla="*/ 18440 h 20823"/>
              <a:gd name="connsiteX3" fmla="*/ 10000 w 10000"/>
              <a:gd name="connsiteY3" fmla="*/ 20823 h 208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20823">
                <a:moveTo>
                  <a:pt x="0" y="20823"/>
                </a:moveTo>
                <a:cubicBezTo>
                  <a:pt x="1111" y="15062"/>
                  <a:pt x="1223" y="404"/>
                  <a:pt x="2661" y="7"/>
                </a:cubicBezTo>
                <a:cubicBezTo>
                  <a:pt x="4099" y="-390"/>
                  <a:pt x="7519" y="16453"/>
                  <a:pt x="8630" y="18440"/>
                </a:cubicBezTo>
                <a:cubicBezTo>
                  <a:pt x="9741" y="20425"/>
                  <a:pt x="9444" y="20425"/>
                  <a:pt x="10000" y="20823"/>
                </a:cubicBezTo>
              </a:path>
            </a:pathLst>
          </a:custGeom>
          <a:solidFill>
            <a:srgbClr val="FFFF00"/>
          </a:solidFill>
          <a:ln w="19050" cap="flat" cmpd="sng">
            <a:solidFill>
              <a:srgbClr val="0000FF"/>
            </a:solidFill>
            <a:prstDash val="solid"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0994" name="Text Box 34"/>
          <p:cNvSpPr txBox="1">
            <a:spLocks noChangeArrowheads="1"/>
          </p:cNvSpPr>
          <p:nvPr/>
        </p:nvSpPr>
        <p:spPr bwMode="auto">
          <a:xfrm>
            <a:off x="6311047" y="5312969"/>
            <a:ext cx="771045" cy="54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33CC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 anchor="ctr">
            <a:spAutoFit/>
          </a:bodyPr>
          <a:lstStyle/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 err="1">
                <a:solidFill>
                  <a:schemeClr val="tx1"/>
                </a:solidFill>
              </a:rPr>
              <a:t>dE</a:t>
            </a:r>
            <a:r>
              <a:rPr lang="en-GB" altLang="en-US" sz="1400" dirty="0">
                <a:solidFill>
                  <a:schemeClr val="tx1"/>
                </a:solidFill>
              </a:rPr>
              <a:t>/dx</a:t>
            </a:r>
          </a:p>
          <a:p>
            <a:pPr algn="ctr"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 dirty="0">
                <a:solidFill>
                  <a:schemeClr val="tx1"/>
                </a:solidFill>
                <a:sym typeface="Symbol" panose="05050102010706020507" pitchFamily="18" charset="2"/>
              </a:rPr>
              <a:t>200 e</a:t>
            </a:r>
            <a:r>
              <a:rPr lang="en-GB" altLang="en-US" sz="1400" baseline="30000" dirty="0">
                <a:solidFill>
                  <a:schemeClr val="tx1"/>
                </a:solidFill>
                <a:sym typeface="Symbol" panose="05050102010706020507" pitchFamily="18" charset="2"/>
              </a:rPr>
              <a:t>-</a:t>
            </a:r>
            <a:endParaRPr lang="en-GB" altLang="en-US" dirty="0">
              <a:solidFill>
                <a:schemeClr val="tx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AE7F57-0245-4598-B162-D1003C3D339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56</a:t>
            </a:fld>
            <a:endParaRPr lang="en-US" alt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2" name="Picture 4" descr="barrel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4456112" cy="2462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01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Particle ID by Transition radiation </a:t>
            </a:r>
          </a:p>
        </p:txBody>
      </p:sp>
      <p:sp>
        <p:nvSpPr>
          <p:cNvPr id="43015" name="Text Box 7"/>
          <p:cNvSpPr txBox="1">
            <a:spLocks noChangeArrowheads="1"/>
          </p:cNvSpPr>
          <p:nvPr/>
        </p:nvSpPr>
        <p:spPr bwMode="auto">
          <a:xfrm>
            <a:off x="592138" y="1073150"/>
            <a:ext cx="53022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sz="1800" b="1">
                <a:solidFill>
                  <a:schemeClr val="accent2"/>
                </a:solidFill>
              </a:rPr>
              <a:t>The ATLAS Transition Radiation Tracker (TRT) </a:t>
            </a:r>
          </a:p>
        </p:txBody>
      </p:sp>
      <p:sp>
        <p:nvSpPr>
          <p:cNvPr id="43016" name="Rectangle 8"/>
          <p:cNvSpPr>
            <a:spLocks noChangeArrowheads="1"/>
          </p:cNvSpPr>
          <p:nvPr/>
        </p:nvSpPr>
        <p:spPr bwMode="auto">
          <a:xfrm>
            <a:off x="5427662" y="1628775"/>
            <a:ext cx="3384550" cy="2603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66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541338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 dirty="0">
                <a:solidFill>
                  <a:srgbClr val="FF0066"/>
                </a:solidFill>
              </a:rPr>
              <a:t>~300’000 straw tubes</a:t>
            </a:r>
            <a:r>
              <a:rPr lang="en-US" altLang="en-US" dirty="0">
                <a:solidFill>
                  <a:schemeClr val="accent2"/>
                </a:solidFill>
              </a:rPr>
              <a:t> (d = 4mm)</a:t>
            </a: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accent2"/>
              </a:solidFill>
            </a:endParaRPr>
          </a:p>
          <a:p>
            <a:pPr>
              <a:spcBef>
                <a:spcPct val="20000"/>
              </a:spcBef>
            </a:pPr>
            <a:r>
              <a:rPr lang="en-US" altLang="en-US" dirty="0">
                <a:solidFill>
                  <a:schemeClr val="accent2"/>
                </a:solidFill>
              </a:rPr>
              <a:t>Every straw is a mini drift tube. Measure drift time of electrons to anode wire </a:t>
            </a:r>
          </a:p>
          <a:p>
            <a:pPr>
              <a:spcBef>
                <a:spcPct val="20000"/>
              </a:spcBef>
            </a:pPr>
            <a:endParaRPr lang="en-US" altLang="en-US" dirty="0">
              <a:solidFill>
                <a:schemeClr val="accent2"/>
              </a:solidFill>
            </a:endParaRPr>
          </a:p>
        </p:txBody>
      </p:sp>
      <p:sp>
        <p:nvSpPr>
          <p:cNvPr id="43017" name="Line 9"/>
          <p:cNvSpPr>
            <a:spLocks noChangeShapeType="1"/>
          </p:cNvSpPr>
          <p:nvPr/>
        </p:nvSpPr>
        <p:spPr bwMode="auto">
          <a:xfrm flipV="1">
            <a:off x="971550" y="1844675"/>
            <a:ext cx="3455988" cy="863600"/>
          </a:xfrm>
          <a:prstGeom prst="line">
            <a:avLst/>
          </a:prstGeom>
          <a:noFill/>
          <a:ln w="12700">
            <a:solidFill>
              <a:srgbClr val="FF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 rot="-774589">
            <a:off x="2636838" y="1916113"/>
            <a:ext cx="8509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680 cm</a:t>
            </a:r>
          </a:p>
        </p:txBody>
      </p:sp>
      <p:sp>
        <p:nvSpPr>
          <p:cNvPr id="43025" name="AutoShape 17"/>
          <p:cNvSpPr>
            <a:spLocks noChangeArrowheads="1"/>
          </p:cNvSpPr>
          <p:nvPr/>
        </p:nvSpPr>
        <p:spPr bwMode="auto">
          <a:xfrm rot="15300000">
            <a:off x="6894511" y="1214752"/>
            <a:ext cx="215900" cy="2520950"/>
          </a:xfrm>
          <a:prstGeom prst="can">
            <a:avLst>
              <a:gd name="adj" fmla="val 62491"/>
            </a:avLst>
          </a:prstGeom>
          <a:solidFill>
            <a:srgbClr val="66CCFF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en-GB"/>
          </a:p>
        </p:txBody>
      </p:sp>
      <p:sp>
        <p:nvSpPr>
          <p:cNvPr id="43026" name="Line 18"/>
          <p:cNvSpPr>
            <a:spLocks noChangeShapeType="1"/>
          </p:cNvSpPr>
          <p:nvPr/>
        </p:nvSpPr>
        <p:spPr bwMode="auto">
          <a:xfrm flipH="1">
            <a:off x="5699124" y="2791140"/>
            <a:ext cx="144462" cy="381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3027" name="Line 19"/>
          <p:cNvSpPr>
            <a:spLocks noChangeShapeType="1"/>
          </p:cNvSpPr>
          <p:nvPr/>
        </p:nvSpPr>
        <p:spPr bwMode="auto">
          <a:xfrm flipH="1">
            <a:off x="8201024" y="2113277"/>
            <a:ext cx="144462" cy="3810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3028" name="Line 20"/>
          <p:cNvSpPr>
            <a:spLocks noChangeShapeType="1"/>
          </p:cNvSpPr>
          <p:nvPr/>
        </p:nvSpPr>
        <p:spPr bwMode="auto">
          <a:xfrm flipV="1">
            <a:off x="5886449" y="2151377"/>
            <a:ext cx="2305050" cy="649288"/>
          </a:xfrm>
          <a:prstGeom prst="line">
            <a:avLst/>
          </a:prstGeom>
          <a:noFill/>
          <a:ln w="9525">
            <a:solidFill>
              <a:schemeClr val="tx2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3029" name="Line 21"/>
          <p:cNvSpPr>
            <a:spLocks noChangeShapeType="1"/>
          </p:cNvSpPr>
          <p:nvPr/>
        </p:nvSpPr>
        <p:spPr bwMode="auto">
          <a:xfrm>
            <a:off x="6462711" y="2079940"/>
            <a:ext cx="936625" cy="720725"/>
          </a:xfrm>
          <a:prstGeom prst="line">
            <a:avLst/>
          </a:prstGeom>
          <a:noFill/>
          <a:ln w="9525">
            <a:solidFill>
              <a:srgbClr val="FF00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3030" name="Freeform 22"/>
          <p:cNvSpPr>
            <a:spLocks/>
          </p:cNvSpPr>
          <p:nvPr/>
        </p:nvSpPr>
        <p:spPr bwMode="auto">
          <a:xfrm>
            <a:off x="6102349" y="2122802"/>
            <a:ext cx="204787" cy="560388"/>
          </a:xfrm>
          <a:custGeom>
            <a:avLst/>
            <a:gdLst>
              <a:gd name="T0" fmla="*/ 85 w 195"/>
              <a:gd name="T1" fmla="*/ 0 h 535"/>
              <a:gd name="T2" fmla="*/ 79 w 195"/>
              <a:gd name="T3" fmla="*/ 48 h 535"/>
              <a:gd name="T4" fmla="*/ 12 w 195"/>
              <a:gd name="T5" fmla="*/ 82 h 535"/>
              <a:gd name="T6" fmla="*/ 148 w 195"/>
              <a:gd name="T7" fmla="*/ 127 h 535"/>
              <a:gd name="T8" fmla="*/ 10 w 195"/>
              <a:gd name="T9" fmla="*/ 162 h 535"/>
              <a:gd name="T10" fmla="*/ 166 w 195"/>
              <a:gd name="T11" fmla="*/ 216 h 535"/>
              <a:gd name="T12" fmla="*/ 40 w 195"/>
              <a:gd name="T13" fmla="*/ 258 h 535"/>
              <a:gd name="T14" fmla="*/ 194 w 195"/>
              <a:gd name="T15" fmla="*/ 309 h 535"/>
              <a:gd name="T16" fmla="*/ 57 w 195"/>
              <a:gd name="T17" fmla="*/ 354 h 535"/>
              <a:gd name="T18" fmla="*/ 194 w 195"/>
              <a:gd name="T19" fmla="*/ 399 h 535"/>
              <a:gd name="T20" fmla="*/ 64 w 195"/>
              <a:gd name="T21" fmla="*/ 432 h 535"/>
              <a:gd name="T22" fmla="*/ 136 w 195"/>
              <a:gd name="T23" fmla="*/ 462 h 535"/>
              <a:gd name="T24" fmla="*/ 148 w 195"/>
              <a:gd name="T25" fmla="*/ 535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95" h="535">
                <a:moveTo>
                  <a:pt x="85" y="0"/>
                </a:moveTo>
                <a:cubicBezTo>
                  <a:pt x="84" y="8"/>
                  <a:pt x="91" y="34"/>
                  <a:pt x="79" y="48"/>
                </a:cubicBezTo>
                <a:cubicBezTo>
                  <a:pt x="67" y="62"/>
                  <a:pt x="0" y="69"/>
                  <a:pt x="12" y="82"/>
                </a:cubicBezTo>
                <a:cubicBezTo>
                  <a:pt x="23" y="92"/>
                  <a:pt x="148" y="127"/>
                  <a:pt x="148" y="127"/>
                </a:cubicBezTo>
                <a:cubicBezTo>
                  <a:pt x="148" y="127"/>
                  <a:pt x="7" y="147"/>
                  <a:pt x="10" y="162"/>
                </a:cubicBezTo>
                <a:cubicBezTo>
                  <a:pt x="13" y="177"/>
                  <a:pt x="161" y="200"/>
                  <a:pt x="166" y="216"/>
                </a:cubicBezTo>
                <a:cubicBezTo>
                  <a:pt x="166" y="216"/>
                  <a:pt x="40" y="258"/>
                  <a:pt x="40" y="258"/>
                </a:cubicBezTo>
                <a:cubicBezTo>
                  <a:pt x="40" y="258"/>
                  <a:pt x="194" y="294"/>
                  <a:pt x="194" y="309"/>
                </a:cubicBezTo>
                <a:cubicBezTo>
                  <a:pt x="194" y="324"/>
                  <a:pt x="57" y="339"/>
                  <a:pt x="57" y="354"/>
                </a:cubicBezTo>
                <a:cubicBezTo>
                  <a:pt x="57" y="369"/>
                  <a:pt x="194" y="384"/>
                  <a:pt x="194" y="399"/>
                </a:cubicBezTo>
                <a:cubicBezTo>
                  <a:pt x="195" y="412"/>
                  <a:pt x="74" y="421"/>
                  <a:pt x="64" y="432"/>
                </a:cubicBezTo>
                <a:cubicBezTo>
                  <a:pt x="54" y="443"/>
                  <a:pt x="121" y="447"/>
                  <a:pt x="136" y="462"/>
                </a:cubicBezTo>
                <a:lnTo>
                  <a:pt x="148" y="535"/>
                </a:lnTo>
              </a:path>
            </a:pathLst>
          </a:custGeom>
          <a:noFill/>
          <a:ln w="9525" cap="flat" cmpd="sng">
            <a:solidFill>
              <a:srgbClr val="FF0066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268103" y="1999691"/>
            <a:ext cx="80823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4"/>
                </a:solidFill>
              </a:rPr>
              <a:t>anode wire</a:t>
            </a:r>
            <a:endParaRPr lang="en-GB" sz="1000" dirty="0">
              <a:solidFill>
                <a:schemeClr val="accent4"/>
              </a:solidFill>
            </a:endParaRPr>
          </a:p>
        </p:txBody>
      </p:sp>
      <p:grpSp>
        <p:nvGrpSpPr>
          <p:cNvPr id="24" name="Group"/>
          <p:cNvGrpSpPr/>
          <p:nvPr/>
        </p:nvGrpSpPr>
        <p:grpSpPr bwMode="auto">
          <a:xfrm>
            <a:off x="5149585" y="4197645"/>
            <a:ext cx="2879990" cy="2702076"/>
            <a:chOff x="0" y="0"/>
            <a:chExt cx="2682007" cy="2807997"/>
          </a:xfrm>
        </p:grpSpPr>
        <p:sp>
          <p:nvSpPr>
            <p:cNvPr id="25" name="Rectangle"/>
            <p:cNvSpPr/>
            <p:nvPr/>
          </p:nvSpPr>
          <p:spPr bwMode="auto">
            <a:xfrm>
              <a:off x="1840" y="1460088"/>
              <a:ext cx="1313754" cy="1320801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 sz="1125"/>
            </a:p>
          </p:txBody>
        </p:sp>
        <p:pic>
          <p:nvPicPr>
            <p:cNvPr id="26" name="Image" descr="Image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113" t="1203" r="7051" b="1203"/>
            <a:stretch/>
          </p:blipFill>
          <p:spPr bwMode="auto">
            <a:xfrm>
              <a:off x="0" y="0"/>
              <a:ext cx="2682008" cy="2807997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</p:grpSp>
      <p:sp>
        <p:nvSpPr>
          <p:cNvPr id="6" name="Rectangle 5"/>
          <p:cNvSpPr/>
          <p:nvPr/>
        </p:nvSpPr>
        <p:spPr>
          <a:xfrm>
            <a:off x="1564382" y="4499716"/>
            <a:ext cx="3357761" cy="11757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en-US" dirty="0">
              <a:solidFill>
                <a:schemeClr val="accent2"/>
              </a:solidFill>
            </a:endParaRPr>
          </a:p>
          <a:p>
            <a:r>
              <a:rPr lang="en-US" altLang="en-US" dirty="0">
                <a:solidFill>
                  <a:schemeClr val="accent2"/>
                </a:solidFill>
              </a:rPr>
              <a:t>Active gas is </a:t>
            </a:r>
            <a:r>
              <a:rPr lang="en-US" altLang="en-US" dirty="0" err="1">
                <a:solidFill>
                  <a:schemeClr val="accent2"/>
                </a:solidFill>
              </a:rPr>
              <a:t>Xe</a:t>
            </a:r>
            <a:r>
              <a:rPr lang="en-US" altLang="en-US" dirty="0">
                <a:solidFill>
                  <a:schemeClr val="accent2"/>
                </a:solidFill>
              </a:rPr>
              <a:t>/CO</a:t>
            </a:r>
            <a:r>
              <a:rPr lang="en-US" altLang="en-US" baseline="-25000" dirty="0">
                <a:solidFill>
                  <a:schemeClr val="accent2"/>
                </a:solidFill>
              </a:rPr>
              <a:t>2</a:t>
            </a:r>
            <a:r>
              <a:rPr lang="en-US" altLang="en-US" dirty="0">
                <a:solidFill>
                  <a:schemeClr val="accent2"/>
                </a:solidFill>
              </a:rPr>
              <a:t>/O</a:t>
            </a:r>
            <a:r>
              <a:rPr lang="en-US" altLang="en-US" baseline="-25000" dirty="0">
                <a:solidFill>
                  <a:schemeClr val="accent2"/>
                </a:solidFill>
              </a:rPr>
              <a:t>2</a:t>
            </a:r>
            <a:r>
              <a:rPr lang="en-US" altLang="en-US" dirty="0">
                <a:solidFill>
                  <a:schemeClr val="accent2"/>
                </a:solidFill>
              </a:rPr>
              <a:t> (70/27/3) operated at ~2x10</a:t>
            </a:r>
            <a:r>
              <a:rPr lang="en-US" altLang="en-US" baseline="30000" dirty="0">
                <a:solidFill>
                  <a:schemeClr val="accent2"/>
                </a:solidFill>
              </a:rPr>
              <a:t>4</a:t>
            </a:r>
            <a:r>
              <a:rPr lang="en-US" altLang="en-US" dirty="0">
                <a:solidFill>
                  <a:schemeClr val="accent2"/>
                </a:solidFill>
              </a:rPr>
              <a:t> gas gain; </a:t>
            </a:r>
          </a:p>
          <a:p>
            <a:r>
              <a:rPr lang="en-US" altLang="en-US" dirty="0">
                <a:solidFill>
                  <a:schemeClr val="accent2"/>
                </a:solidFill>
              </a:rPr>
              <a:t>drift time ~ 40ns ( fast!)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6A9865-2CC7-4F2C-9431-E77FAAAD7B6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57</a:t>
            </a:fld>
            <a:endParaRPr lang="en-US" altLang="en-US" dirty="0"/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oup"/>
          <p:cNvGrpSpPr/>
          <p:nvPr/>
        </p:nvGrpSpPr>
        <p:grpSpPr bwMode="auto">
          <a:xfrm>
            <a:off x="2383212" y="3332168"/>
            <a:ext cx="3967560" cy="3499043"/>
            <a:chOff x="0" y="0"/>
            <a:chExt cx="4458947" cy="3932401"/>
          </a:xfrm>
        </p:grpSpPr>
        <p:pic>
          <p:nvPicPr>
            <p:cNvPr id="5" name="Image" descr="Image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0" y="0"/>
              <a:ext cx="4458948" cy="3932403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  <p:sp>
          <p:nvSpPr>
            <p:cNvPr id="6" name="Rectangle"/>
            <p:cNvSpPr/>
            <p:nvPr/>
          </p:nvSpPr>
          <p:spPr bwMode="auto">
            <a:xfrm>
              <a:off x="1848445" y="600910"/>
              <a:ext cx="1689385" cy="635288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</a:defRPr>
              </a:pPr>
              <a:endParaRPr sz="2812"/>
            </a:p>
          </p:txBody>
        </p:sp>
      </p:grpSp>
      <p:sp>
        <p:nvSpPr>
          <p:cNvPr id="7" name="Line"/>
          <p:cNvSpPr/>
          <p:nvPr/>
        </p:nvSpPr>
        <p:spPr bwMode="auto">
          <a:xfrm flipV="1">
            <a:off x="4750593" y="5691575"/>
            <a:ext cx="305612" cy="210943"/>
          </a:xfrm>
          <a:prstGeom prst="line">
            <a:avLst/>
          </a:prstGeom>
          <a:ln w="25400">
            <a:solidFill>
              <a:srgbClr val="929292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8" name="Line"/>
          <p:cNvSpPr/>
          <p:nvPr/>
        </p:nvSpPr>
        <p:spPr bwMode="auto">
          <a:xfrm>
            <a:off x="5242219" y="4635487"/>
            <a:ext cx="136307" cy="237723"/>
          </a:xfrm>
          <a:prstGeom prst="line">
            <a:avLst/>
          </a:prstGeom>
          <a:ln w="25400">
            <a:solidFill>
              <a:schemeClr val="accent2">
                <a:hueOff val="167855"/>
                <a:satOff val="17755"/>
                <a:lumOff val="-16671"/>
              </a:schemeClr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9" name="with radiator in front"/>
          <p:cNvSpPr>
            <a:spLocks/>
          </p:cNvSpPr>
          <p:nvPr/>
        </p:nvSpPr>
        <p:spPr bwMode="auto">
          <a:xfrm>
            <a:off x="4362618" y="4358658"/>
            <a:ext cx="1655903" cy="28847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chemeClr val="accent2">
                    <a:hueOff val="167855"/>
                    <a:satOff val="17755"/>
                    <a:lumOff val="-16671"/>
                  </a:schemeClr>
                </a:solidFill>
              </a:defRPr>
            </a:lvl1pPr>
          </a:lstStyle>
          <a:p>
            <a:pPr>
              <a:defRPr/>
            </a:pPr>
            <a:r>
              <a:rPr sz="1406" dirty="0"/>
              <a:t>with radiator in front</a:t>
            </a:r>
          </a:p>
        </p:txBody>
      </p:sp>
      <p:sp>
        <p:nvSpPr>
          <p:cNvPr id="10" name="without radiator in front"/>
          <p:cNvSpPr>
            <a:spLocks/>
          </p:cNvSpPr>
          <p:nvPr/>
        </p:nvSpPr>
        <p:spPr bwMode="auto">
          <a:xfrm>
            <a:off x="3645793" y="6027885"/>
            <a:ext cx="1907574" cy="28847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2000">
                <a:solidFill>
                  <a:srgbClr val="929292"/>
                </a:solidFill>
              </a:defRPr>
            </a:lvl1pPr>
          </a:lstStyle>
          <a:p>
            <a:pPr>
              <a:defRPr/>
            </a:pPr>
            <a:r>
              <a:rPr sz="1406" dirty="0">
                <a:solidFill>
                  <a:schemeClr val="tx1"/>
                </a:solidFill>
              </a:rPr>
              <a:t>without radiator in front</a:t>
            </a:r>
          </a:p>
        </p:txBody>
      </p:sp>
      <p:sp>
        <p:nvSpPr>
          <p:cNvPr id="11" name="Rectangle"/>
          <p:cNvSpPr/>
          <p:nvPr/>
        </p:nvSpPr>
        <p:spPr bwMode="auto">
          <a:xfrm>
            <a:off x="1034843" y="934259"/>
            <a:ext cx="7431501" cy="2177545"/>
          </a:xfrm>
          <a:prstGeom prst="rect">
            <a:avLst/>
          </a:prstGeom>
          <a:gradFill>
            <a:gsLst>
              <a:gs pos="0">
                <a:srgbClr val="5E5E5E"/>
              </a:gs>
              <a:gs pos="100000">
                <a:srgbClr val="929292"/>
              </a:gs>
            </a:gsLst>
            <a:lin ang="5400000" scaled="1"/>
          </a:gra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pic>
        <p:nvPicPr>
          <p:cNvPr id="14" name="Image" descr="Imag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149418" y="1151663"/>
            <a:ext cx="7202419" cy="1864889"/>
          </a:xfrm>
          <a:prstGeom prst="rect">
            <a:avLst/>
          </a:prstGeom>
          <a:ln w="12700">
            <a:miter lim="400000"/>
          </a:ln>
        </p:spPr>
      </p:pic>
      <p:sp>
        <p:nvSpPr>
          <p:cNvPr id="15" name="sensor (straw tube)"/>
          <p:cNvSpPr>
            <a:spLocks/>
          </p:cNvSpPr>
          <p:nvPr/>
        </p:nvSpPr>
        <p:spPr bwMode="auto">
          <a:xfrm>
            <a:off x="1448095" y="2725253"/>
            <a:ext cx="1768113" cy="3102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2200">
                <a:solidFill>
                  <a:schemeClr val="accent4">
                    <a:hueOff val="-1081314"/>
                    <a:satOff val="4338"/>
                    <a:lumOff val="-8931"/>
                  </a:schemeClr>
                </a:solidFill>
              </a:defRPr>
            </a:lvl1pPr>
          </a:lstStyle>
          <a:p>
            <a:pPr>
              <a:defRPr/>
            </a:pPr>
            <a:r>
              <a:rPr sz="1547"/>
              <a:t>sensor (straw tube)</a:t>
            </a:r>
          </a:p>
        </p:txBody>
      </p:sp>
      <p:sp>
        <p:nvSpPr>
          <p:cNvPr id="16" name="radiator (foam or fibres)"/>
          <p:cNvSpPr>
            <a:spLocks/>
          </p:cNvSpPr>
          <p:nvPr/>
        </p:nvSpPr>
        <p:spPr bwMode="auto">
          <a:xfrm>
            <a:off x="2794257" y="952116"/>
            <a:ext cx="1413850" cy="54829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>
              <a:defRPr sz="2200">
                <a:solidFill>
                  <a:srgbClr val="FFFFFF"/>
                </a:solidFill>
              </a:defRPr>
            </a:pPr>
            <a:r>
              <a:rPr sz="1547" dirty="0"/>
              <a:t>radiator</a:t>
            </a:r>
            <a:br>
              <a:rPr sz="1547" dirty="0"/>
            </a:br>
            <a:r>
              <a:rPr sz="1547" dirty="0"/>
              <a:t>(foam or fibres)</a:t>
            </a:r>
          </a:p>
        </p:txBody>
      </p:sp>
      <p:sp>
        <p:nvSpPr>
          <p:cNvPr id="17" name="wire thickness = 30µm"/>
          <p:cNvSpPr>
            <a:spLocks/>
          </p:cNvSpPr>
          <p:nvPr/>
        </p:nvSpPr>
        <p:spPr bwMode="auto">
          <a:xfrm>
            <a:off x="5918854" y="2911486"/>
            <a:ext cx="1684757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wire thickness = 30µm</a:t>
            </a:r>
          </a:p>
        </p:txBody>
      </p:sp>
      <p:sp>
        <p:nvSpPr>
          <p:cNvPr id="18" name="straw diameter = 4mm"/>
          <p:cNvSpPr>
            <a:spLocks/>
          </p:cNvSpPr>
          <p:nvPr/>
        </p:nvSpPr>
        <p:spPr bwMode="auto">
          <a:xfrm>
            <a:off x="5915126" y="998247"/>
            <a:ext cx="1678345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straw diameter = 4mm</a:t>
            </a:r>
          </a:p>
        </p:txBody>
      </p:sp>
      <p:sp>
        <p:nvSpPr>
          <p:cNvPr id="19" name="traversing particle"/>
          <p:cNvSpPr>
            <a:spLocks/>
          </p:cNvSpPr>
          <p:nvPr/>
        </p:nvSpPr>
        <p:spPr bwMode="auto">
          <a:xfrm rot="21179999">
            <a:off x="7249562" y="1453385"/>
            <a:ext cx="1210268" cy="24526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600">
                <a:solidFill>
                  <a:schemeClr val="accent5"/>
                </a:solidFill>
              </a:defRPr>
            </a:lvl1pPr>
          </a:lstStyle>
          <a:p>
            <a:pPr>
              <a:defRPr/>
            </a:pPr>
            <a:r>
              <a:rPr sz="1125"/>
              <a:t>traversing particle</a:t>
            </a:r>
          </a:p>
        </p:txBody>
      </p:sp>
      <p:sp>
        <p:nvSpPr>
          <p:cNvPr id="20" name="Spectrum of the energy deposit in a straw tube"/>
          <p:cNvSpPr>
            <a:spLocks/>
          </p:cNvSpPr>
          <p:nvPr/>
        </p:nvSpPr>
        <p:spPr bwMode="auto">
          <a:xfrm>
            <a:off x="2769239" y="3632432"/>
            <a:ext cx="2688236" cy="223587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defTabSz="457200">
              <a:defRPr sz="140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r>
              <a:rPr sz="984"/>
              <a:t>Spectrum of the energy deposit in a straw tube</a:t>
            </a:r>
          </a:p>
        </p:txBody>
      </p:sp>
      <p:sp>
        <p:nvSpPr>
          <p:cNvPr id="21" name="data test beam 20GeV electrons"/>
          <p:cNvSpPr>
            <a:spLocks/>
          </p:cNvSpPr>
          <p:nvPr/>
        </p:nvSpPr>
        <p:spPr bwMode="auto">
          <a:xfrm>
            <a:off x="1212059" y="4840059"/>
            <a:ext cx="1377685" cy="483262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defTabSz="457200">
              <a:defRPr sz="1850"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r>
              <a:rPr sz="1301" dirty="0"/>
              <a:t>data test beam 20GeV electrons</a:t>
            </a:r>
          </a:p>
        </p:txBody>
      </p:sp>
      <p:sp>
        <p:nvSpPr>
          <p:cNvPr id="22" name="Signal in straw is superposition of dE/dx and TR"/>
          <p:cNvSpPr>
            <a:spLocks/>
          </p:cNvSpPr>
          <p:nvPr/>
        </p:nvSpPr>
        <p:spPr bwMode="auto">
          <a:xfrm>
            <a:off x="6487300" y="5091719"/>
            <a:ext cx="1872572" cy="810799"/>
          </a:xfrm>
          <a:prstGeom prst="rect">
            <a:avLst/>
          </a:prstGeom>
          <a:gradFill>
            <a:gsLst>
              <a:gs pos="0">
                <a:srgbClr val="3E3E3E"/>
              </a:gs>
              <a:gs pos="100000">
                <a:schemeClr val="accent5">
                  <a:lumOff val="-29866"/>
                </a:schemeClr>
              </a:gs>
            </a:gsLst>
            <a:lin ang="5445754" scaled="1"/>
          </a:gra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wrap="square" lIns="35719" tIns="35719" rIns="35719" bIns="35719" anchor="ctr">
            <a:spAutoFit/>
          </a:bodyPr>
          <a:lstStyle>
            <a:lvl1pPr>
              <a:defRPr sz="2000">
                <a:solidFill>
                  <a:srgbClr val="FFD479"/>
                </a:solidFill>
              </a:defRPr>
            </a:lvl1pPr>
          </a:lstStyle>
          <a:p>
            <a:pPr>
              <a:defRPr/>
            </a:pPr>
            <a:r>
              <a:rPr sz="1600" dirty="0"/>
              <a:t>Signal in straw is superposition of </a:t>
            </a:r>
            <a:r>
              <a:rPr sz="1600" dirty="0" err="1"/>
              <a:t>dE</a:t>
            </a:r>
            <a:r>
              <a:rPr sz="1600" dirty="0"/>
              <a:t>/dx and TR</a:t>
            </a:r>
          </a:p>
        </p:txBody>
      </p:sp>
      <p:sp>
        <p:nvSpPr>
          <p:cNvPr id="2" name="Rectangle 1"/>
          <p:cNvSpPr/>
          <p:nvPr/>
        </p:nvSpPr>
        <p:spPr>
          <a:xfrm>
            <a:off x="3163735" y="111687"/>
            <a:ext cx="1503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Basic principle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E4D0DF8F-1449-45D4-A0D9-7F787432110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58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07421597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6" name="radiator (foam or fibres)"/>
          <p:cNvSpPr>
            <a:spLocks/>
          </p:cNvSpPr>
          <p:nvPr/>
        </p:nvSpPr>
        <p:spPr bwMode="auto">
          <a:xfrm>
            <a:off x="2725614" y="2907966"/>
            <a:ext cx="1413850" cy="54829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>
              <a:defRPr sz="2200">
                <a:solidFill>
                  <a:srgbClr val="FFFFFF"/>
                </a:solidFill>
              </a:defRPr>
            </a:pPr>
            <a:r>
              <a:rPr sz="1547"/>
              <a:t>radiator</a:t>
            </a:r>
            <a:br>
              <a:rPr sz="1547"/>
            </a:br>
            <a:r>
              <a:rPr sz="1547"/>
              <a:t>(foam or fibres)</a:t>
            </a:r>
          </a:p>
        </p:txBody>
      </p:sp>
      <p:sp>
        <p:nvSpPr>
          <p:cNvPr id="3" name="Rectangle 2"/>
          <p:cNvSpPr/>
          <p:nvPr/>
        </p:nvSpPr>
        <p:spPr>
          <a:xfrm>
            <a:off x="611560" y="980728"/>
            <a:ext cx="787321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2880">
              <a:spcBef>
                <a:spcPts val="1200"/>
              </a:spcBef>
              <a:defRPr sz="1800"/>
            </a:pPr>
            <a:r>
              <a:rPr lang="en-GB" b="1" dirty="0"/>
              <a:t>Special challenges at the LHC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Very high occupancy: up to 30% of straws receive a signal in a bunch crossing; 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Very high counting rate: up to 20 MHz/straw 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Short bunch crossing interval: 25 ns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High spatial resolution needed ⇒ many measurement points (35/track);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Radiation environment:  ~10 </a:t>
            </a:r>
            <a:r>
              <a:rPr lang="en-GB" dirty="0" err="1"/>
              <a:t>MRad</a:t>
            </a:r>
            <a:r>
              <a:rPr lang="en-GB" dirty="0"/>
              <a:t> and  10</a:t>
            </a:r>
            <a:r>
              <a:rPr lang="en-GB" baseline="30000" dirty="0"/>
              <a:t>14</a:t>
            </a:r>
            <a:r>
              <a:rPr lang="en-GB" dirty="0"/>
              <a:t> n/cm</a:t>
            </a:r>
            <a:r>
              <a:rPr lang="en-GB" baseline="30000" dirty="0"/>
              <a:t>2</a:t>
            </a:r>
            <a:r>
              <a:rPr lang="en-GB" dirty="0"/>
              <a:t> year;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Fast and chemically passive straw gas: otherwise ageing!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Chemically resistant straw materials: operating straw acts like an electrochemical reactor       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Minimum amount of material ( in radiation lengths)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Extremely  precise and robust mechanical structure of ~100µm/few m =~10</a:t>
            </a:r>
            <a:r>
              <a:rPr lang="en-GB" baseline="30000" dirty="0"/>
              <a:t>-5</a:t>
            </a:r>
            <a:r>
              <a:rPr lang="en-GB" dirty="0"/>
              <a:t>;</a:t>
            </a:r>
          </a:p>
          <a:p>
            <a:pPr marL="182880" indent="-160729">
              <a:spcBef>
                <a:spcPts val="1200"/>
              </a:spcBef>
              <a:buSzPct val="100000"/>
              <a:buChar char="•"/>
              <a:defRPr sz="1800"/>
            </a:pPr>
            <a:r>
              <a:rPr lang="en-GB" dirty="0"/>
              <a:t>Temperature stable: cooling required.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4FB8F8-D5B0-4707-A70E-4206BAF1763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59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63862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8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827088" y="188913"/>
            <a:ext cx="31686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Cherenkov detectors</a:t>
            </a:r>
          </a:p>
        </p:txBody>
      </p:sp>
      <p:graphicFrame>
        <p:nvGraphicFramePr>
          <p:cNvPr id="174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8881978"/>
              </p:ext>
            </p:extLst>
          </p:nvPr>
        </p:nvGraphicFramePr>
        <p:xfrm>
          <a:off x="3640138" y="4149080"/>
          <a:ext cx="152400" cy="315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680" imgH="291960" progId="Equation.3">
                  <p:embed/>
                </p:oleObj>
              </mc:Choice>
              <mc:Fallback>
                <p:oleObj name="Equation" r:id="rId2" imgW="139680" imgH="29196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0138" y="4149080"/>
                        <a:ext cx="152400" cy="315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0" name="Rectangle 1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0" y="1052513"/>
            <a:ext cx="3960813" cy="1439862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66700" indent="-266700" defTabSz="457200">
              <a:buFontTx/>
              <a:buBlip>
                <a:blip r:embed="rId4"/>
              </a:buBlip>
              <a:tabLst>
                <a:tab pos="914400" algn="l"/>
              </a:tabLst>
            </a:pPr>
            <a:r>
              <a:rPr lang="en-US" altLang="en-US" sz="1600">
                <a:solidFill>
                  <a:schemeClr val="accent2"/>
                </a:solidFill>
              </a:rPr>
              <a:t>Energy loss by Cherenkov radiation small compared to ionization (</a:t>
            </a:r>
            <a:r>
              <a:rPr lang="en-US" altLang="en-US" sz="1600">
                <a:solidFill>
                  <a:schemeClr val="accent2"/>
                </a:solidFill>
                <a:sym typeface="Symbol" panose="05050102010706020507" pitchFamily="18" charset="2"/>
              </a:rPr>
              <a:t>0.1%)</a:t>
            </a:r>
          </a:p>
          <a:p>
            <a:pPr marL="266700" indent="-266700" defTabSz="457200">
              <a:buFontTx/>
              <a:buBlip>
                <a:blip r:embed="rId4"/>
              </a:buBlip>
              <a:tabLst>
                <a:tab pos="914400" algn="l"/>
              </a:tabLst>
            </a:pPr>
            <a:r>
              <a:rPr lang="en-US" altLang="en-US" sz="1600">
                <a:solidFill>
                  <a:schemeClr val="accent2"/>
                </a:solidFill>
              </a:rPr>
              <a:t>Cherenkov effect is a very weak light source </a:t>
            </a:r>
          </a:p>
          <a:p>
            <a:pPr marL="266700" indent="-266700" defTabSz="457200">
              <a:buFontTx/>
              <a:buNone/>
              <a:tabLst>
                <a:tab pos="914400" algn="l"/>
              </a:tabLst>
            </a:pPr>
            <a:r>
              <a:rPr lang="en-US" altLang="en-US" sz="1600">
                <a:solidFill>
                  <a:schemeClr val="accent2"/>
                </a:solidFill>
                <a:sym typeface="Wingdings" panose="05000000000000000000" pitchFamily="2" charset="2"/>
              </a:rPr>
              <a:t>  </a:t>
            </a:r>
            <a:r>
              <a:rPr lang="en-US" altLang="en-US" sz="1600">
                <a:solidFill>
                  <a:srgbClr val="FF0066"/>
                </a:solidFill>
                <a:sym typeface="Wingdings" panose="05000000000000000000" pitchFamily="2" charset="2"/>
              </a:rPr>
              <a:t>need highly sensitive photodetectors</a:t>
            </a:r>
            <a:endParaRPr lang="en-US" altLang="en-US" sz="1600">
              <a:solidFill>
                <a:srgbClr val="FF0066"/>
              </a:solidFill>
            </a:endParaRPr>
          </a:p>
        </p:txBody>
      </p:sp>
      <p:graphicFrame>
        <p:nvGraphicFramePr>
          <p:cNvPr id="17421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712764"/>
              </p:ext>
            </p:extLst>
          </p:nvPr>
        </p:nvGraphicFramePr>
        <p:xfrm>
          <a:off x="3646488" y="4174480"/>
          <a:ext cx="1397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9680" imgH="266400" progId="Equation.3">
                  <p:embed/>
                </p:oleObj>
              </mc:Choice>
              <mc:Fallback>
                <p:oleObj name="Equation" r:id="rId5" imgW="139680" imgH="26640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488" y="4174480"/>
                        <a:ext cx="13970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2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6681411"/>
              </p:ext>
            </p:extLst>
          </p:nvPr>
        </p:nvGraphicFramePr>
        <p:xfrm>
          <a:off x="3646488" y="4174480"/>
          <a:ext cx="139700" cy="265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39680" imgH="266400" progId="Equation.3">
                  <p:embed/>
                </p:oleObj>
              </mc:Choice>
              <mc:Fallback>
                <p:oleObj name="Equation" r:id="rId7" imgW="139680" imgH="26640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46488" y="4174480"/>
                        <a:ext cx="139700" cy="2651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3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0333323"/>
              </p:ext>
            </p:extLst>
          </p:nvPr>
        </p:nvGraphicFramePr>
        <p:xfrm>
          <a:off x="180975" y="1058863"/>
          <a:ext cx="4219575" cy="1982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8" imgW="5229137" imgH="2463082" progId="Word.Document.8">
                  <p:embed/>
                </p:oleObj>
              </mc:Choice>
              <mc:Fallback>
                <p:oleObj name="Document" r:id="rId8" imgW="5229137" imgH="2463082" progId="Word.Document.8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975" y="1058863"/>
                        <a:ext cx="4219575" cy="1982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24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82904015"/>
              </p:ext>
            </p:extLst>
          </p:nvPr>
        </p:nvGraphicFramePr>
        <p:xfrm>
          <a:off x="3924300" y="3068960"/>
          <a:ext cx="3149600" cy="722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3149280" imgH="723600" progId="Equation.3">
                  <p:embed/>
                </p:oleObj>
              </mc:Choice>
              <mc:Fallback>
                <p:oleObj name="Equation" r:id="rId10" imgW="3149280" imgH="72360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3068960"/>
                        <a:ext cx="3149600" cy="722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468313" y="3237235"/>
            <a:ext cx="44958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dirty="0"/>
              <a:t>Number of </a:t>
            </a:r>
            <a:r>
              <a:rPr lang="en-US" altLang="en-US" b="1" u="sng" dirty="0"/>
              <a:t>detected</a:t>
            </a:r>
            <a:r>
              <a:rPr lang="en-US" altLang="en-US" dirty="0"/>
              <a:t> photo electrons </a:t>
            </a:r>
          </a:p>
        </p:txBody>
      </p:sp>
      <p:graphicFrame>
        <p:nvGraphicFramePr>
          <p:cNvPr id="17427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32914912"/>
              </p:ext>
            </p:extLst>
          </p:nvPr>
        </p:nvGraphicFramePr>
        <p:xfrm>
          <a:off x="5003800" y="3942085"/>
          <a:ext cx="2628900" cy="341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628720" imgH="342720" progId="Equation.3">
                  <p:embed/>
                </p:oleObj>
              </mc:Choice>
              <mc:Fallback>
                <p:oleObj name="Equation" r:id="rId12" imgW="2628720" imgH="34272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03800" y="3942085"/>
                        <a:ext cx="2628900" cy="3413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28" name="Text Box 20"/>
          <p:cNvSpPr txBox="1">
            <a:spLocks noChangeArrowheads="1"/>
          </p:cNvSpPr>
          <p:nvPr/>
        </p:nvSpPr>
        <p:spPr bwMode="auto">
          <a:xfrm>
            <a:off x="468313" y="4271318"/>
            <a:ext cx="8280400" cy="8969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en-US" i="1" dirty="0">
                <a:solidFill>
                  <a:schemeClr val="tx1"/>
                </a:solidFill>
                <a:latin typeface="Symbol" panose="05050102010706020507" pitchFamily="18" charset="2"/>
              </a:rPr>
              <a:t>D</a:t>
            </a:r>
            <a:r>
              <a:rPr lang="en-US" altLang="en-US" i="1" dirty="0">
                <a:solidFill>
                  <a:schemeClr val="tx1"/>
                </a:solidFill>
                <a:latin typeface="Times New Roman" panose="02020603050405020304" pitchFamily="18" charset="0"/>
              </a:rPr>
              <a:t>E</a:t>
            </a:r>
            <a:r>
              <a:rPr lang="en-US" altLang="en-US" i="1" dirty="0">
                <a:solidFill>
                  <a:schemeClr val="tx1"/>
                </a:solidFill>
              </a:rPr>
              <a:t> = </a:t>
            </a:r>
            <a:r>
              <a:rPr lang="en-US" altLang="en-US" i="1" dirty="0">
                <a:solidFill>
                  <a:schemeClr val="tx1"/>
                </a:solidFill>
                <a:latin typeface="Times New Roman" panose="02020603050405020304" pitchFamily="18" charset="0"/>
              </a:rPr>
              <a:t>E</a:t>
            </a:r>
            <a:r>
              <a:rPr lang="en-US" altLang="en-US" i="1" baseline="-25000" dirty="0">
                <a:solidFill>
                  <a:schemeClr val="tx1"/>
                </a:solidFill>
                <a:latin typeface="Times New Roman" panose="02020603050405020304" pitchFamily="18" charset="0"/>
              </a:rPr>
              <a:t>2 </a:t>
            </a:r>
            <a:r>
              <a:rPr lang="en-US" altLang="en-US" i="1" dirty="0">
                <a:solidFill>
                  <a:schemeClr val="tx1"/>
                </a:solidFill>
                <a:latin typeface="Times New Roman" panose="02020603050405020304" pitchFamily="18" charset="0"/>
              </a:rPr>
              <a:t>- E</a:t>
            </a:r>
            <a:r>
              <a:rPr lang="en-US" altLang="en-US" i="1" baseline="-25000" dirty="0"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en-US" altLang="en-US" i="1" dirty="0"/>
              <a:t> </a:t>
            </a:r>
            <a:r>
              <a:rPr lang="en-US" altLang="en-US" dirty="0"/>
              <a:t>is the width of the sensitive range of the photodetector (photomultiplier, photosensitive gas detector...)</a:t>
            </a:r>
          </a:p>
          <a:p>
            <a:pPr eaLnBrk="0" hangingPunct="0">
              <a:lnSpc>
                <a:spcPct val="110000"/>
              </a:lnSpc>
              <a:spcBef>
                <a:spcPct val="0"/>
              </a:spcBef>
            </a:pPr>
            <a:r>
              <a:rPr lang="en-US" altLang="en-US" i="1" dirty="0">
                <a:solidFill>
                  <a:schemeClr val="tx2"/>
                </a:solidFill>
                <a:latin typeface="Times New Roman" panose="02020603050405020304" pitchFamily="18" charset="0"/>
              </a:rPr>
              <a:t>N</a:t>
            </a:r>
            <a:r>
              <a:rPr lang="en-US" altLang="en-US" i="1" baseline="-25000" dirty="0">
                <a:solidFill>
                  <a:schemeClr val="tx2"/>
                </a:solidFill>
                <a:latin typeface="Times New Roman" panose="02020603050405020304" pitchFamily="18" charset="0"/>
              </a:rPr>
              <a:t>0</a:t>
            </a:r>
            <a:r>
              <a:rPr lang="en-US" altLang="en-US" dirty="0"/>
              <a:t> is also called </a:t>
            </a:r>
            <a:r>
              <a:rPr lang="en-US" altLang="en-US" dirty="0">
                <a:solidFill>
                  <a:srgbClr val="FF0066"/>
                </a:solidFill>
              </a:rPr>
              <a:t>figure of merit</a:t>
            </a:r>
            <a:r>
              <a:rPr lang="en-US" altLang="en-US" dirty="0"/>
              <a:t> ( ~ performance of the photodetector) </a:t>
            </a:r>
          </a:p>
        </p:txBody>
      </p:sp>
      <p:sp>
        <p:nvSpPr>
          <p:cNvPr id="17429" name="Text Box 21"/>
          <p:cNvSpPr txBox="1">
            <a:spLocks noChangeArrowheads="1"/>
          </p:cNvSpPr>
          <p:nvPr/>
        </p:nvSpPr>
        <p:spPr bwMode="auto">
          <a:xfrm>
            <a:off x="468313" y="5323830"/>
            <a:ext cx="5543550" cy="1139825"/>
          </a:xfrm>
          <a:prstGeom prst="rect">
            <a:avLst/>
          </a:prstGeom>
          <a:noFill/>
          <a:ln w="1905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lnSpc>
                <a:spcPct val="140000"/>
              </a:lnSpc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Example:</a:t>
            </a:r>
            <a:r>
              <a:rPr lang="en-US" altLang="en-US"/>
              <a:t> for a detector with</a:t>
            </a:r>
          </a:p>
          <a:p>
            <a:pPr eaLnBrk="0" hangingPunct="0">
              <a:lnSpc>
                <a:spcPct val="140000"/>
              </a:lnSpc>
              <a:spcBef>
                <a:spcPct val="0"/>
              </a:spcBef>
            </a:pPr>
            <a:r>
              <a:rPr lang="en-US" altLang="en-US"/>
              <a:t>                and a Cherenkov angle of</a:t>
            </a:r>
          </a:p>
          <a:p>
            <a:pPr eaLnBrk="0" hangingPunct="0">
              <a:lnSpc>
                <a:spcPct val="140000"/>
              </a:lnSpc>
              <a:spcBef>
                <a:spcPct val="0"/>
              </a:spcBef>
            </a:pPr>
            <a:r>
              <a:rPr lang="en-US" altLang="en-US"/>
              <a:t>                one expects                  photo electrons</a:t>
            </a:r>
          </a:p>
        </p:txBody>
      </p:sp>
      <p:graphicFrame>
        <p:nvGraphicFramePr>
          <p:cNvPr id="17430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1242687"/>
              </p:ext>
            </p:extLst>
          </p:nvPr>
        </p:nvGraphicFramePr>
        <p:xfrm>
          <a:off x="3132138" y="5434955"/>
          <a:ext cx="26717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765080" imgH="215640" progId="Equation.3">
                  <p:embed/>
                </p:oleObj>
              </mc:Choice>
              <mc:Fallback>
                <p:oleObj name="Equation" r:id="rId14" imgW="1765080" imgH="2156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2138" y="5434955"/>
                        <a:ext cx="2671762" cy="3270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1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8908818"/>
              </p:ext>
            </p:extLst>
          </p:nvPr>
        </p:nvGraphicFramePr>
        <p:xfrm>
          <a:off x="2655888" y="6158855"/>
          <a:ext cx="838200" cy="303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838080" imgH="304560" progId="Equation.3">
                  <p:embed/>
                </p:oleObj>
              </mc:Choice>
              <mc:Fallback>
                <p:oleObj name="Equation" r:id="rId16" imgW="838080" imgH="30456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55888" y="6158855"/>
                        <a:ext cx="838200" cy="303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32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941911"/>
              </p:ext>
            </p:extLst>
          </p:nvPr>
        </p:nvGraphicFramePr>
        <p:xfrm>
          <a:off x="3924300" y="5757218"/>
          <a:ext cx="736600" cy="330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736560" imgH="330120" progId="Equation.3">
                  <p:embed/>
                </p:oleObj>
              </mc:Choice>
              <mc:Fallback>
                <p:oleObj name="Equation" r:id="rId18" imgW="736560" imgH="33012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24300" y="5757218"/>
                        <a:ext cx="736600" cy="330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434" name="AutoShape 26"/>
          <p:cNvSpPr>
            <a:spLocks/>
          </p:cNvSpPr>
          <p:nvPr/>
        </p:nvSpPr>
        <p:spPr bwMode="auto">
          <a:xfrm rot="5400000">
            <a:off x="6049963" y="2961010"/>
            <a:ext cx="142875" cy="1800225"/>
          </a:xfrm>
          <a:prstGeom prst="rightBrace">
            <a:avLst>
              <a:gd name="adj1" fmla="val 105000"/>
              <a:gd name="adj2" fmla="val 50000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21B47F-1F96-485D-BB81-51DED66FA0A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6</a:t>
            </a:fld>
            <a:endParaRPr lang="en-US" alt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4971"/>
    </mc:Choice>
    <mc:Fallback xmlns="">
      <p:transition spd="slow" advTm="144971"/>
    </mc:Fallback>
  </mc:AlternateContent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5" name="straw tube2.png" descr="straw tube2.pn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22040" y="836712"/>
            <a:ext cx="2334136" cy="2331997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The sensor - a straw"/>
          <p:cNvSpPr>
            <a:spLocks noGrp="1"/>
          </p:cNvSpPr>
          <p:nvPr>
            <p:ph type="title"/>
          </p:nvPr>
        </p:nvSpPr>
        <p:spPr bwMode="auto">
          <a:xfrm>
            <a:off x="-8930" y="156925"/>
            <a:ext cx="9161859" cy="715078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sz="2400" dirty="0"/>
              <a:t>The sensor - a straw</a:t>
            </a:r>
          </a:p>
        </p:txBody>
      </p:sp>
      <p:pic>
        <p:nvPicPr>
          <p:cNvPr id="8" name="image.jpg" descr="image.jpg"/>
          <p:cNvPicPr>
            <a:picLocks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 rot="20670285">
            <a:off x="390308" y="3714478"/>
            <a:ext cx="8608219" cy="110172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61820" y="936461"/>
            <a:ext cx="3302068" cy="2173862"/>
          </a:xfrm>
          <a:prstGeom prst="rect">
            <a:avLst/>
          </a:prstGeom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</p:pic>
      <p:pic>
        <p:nvPicPr>
          <p:cNvPr id="11" name="Image" descr="Imag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64391" y="1743750"/>
            <a:ext cx="2334136" cy="1260434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layers of a straw wall"/>
          <p:cNvSpPr>
            <a:spLocks/>
          </p:cNvSpPr>
          <p:nvPr/>
        </p:nvSpPr>
        <p:spPr bwMode="auto">
          <a:xfrm>
            <a:off x="6315158" y="1345903"/>
            <a:ext cx="2515112" cy="3102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lvl="1" algn="l">
              <a:defRPr sz="2200" b="1">
                <a:solidFill>
                  <a:srgbClr val="5E5E5E"/>
                </a:solidFill>
              </a:defRPr>
            </a:pPr>
            <a:r>
              <a:rPr sz="1547" dirty="0"/>
              <a:t>layers of a straw wall</a:t>
            </a:r>
          </a:p>
        </p:txBody>
      </p:sp>
      <p:sp>
        <p:nvSpPr>
          <p:cNvPr id="15" name="straws in an end-cap wheel"/>
          <p:cNvSpPr>
            <a:spLocks/>
          </p:cNvSpPr>
          <p:nvPr/>
        </p:nvSpPr>
        <p:spPr bwMode="auto">
          <a:xfrm>
            <a:off x="243812" y="716896"/>
            <a:ext cx="3103415" cy="3102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lvl="1" algn="l">
              <a:defRPr sz="2200" b="1">
                <a:solidFill>
                  <a:srgbClr val="D6D5D5"/>
                </a:solidFill>
              </a:defRPr>
            </a:pPr>
            <a:r>
              <a:rPr sz="1547" dirty="0"/>
              <a:t>straws in an end-cap wheel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402492" y="819704"/>
            <a:ext cx="93610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Cathode foil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 bwMode="auto">
          <a:xfrm>
            <a:off x="5004048" y="1628800"/>
            <a:ext cx="784952" cy="56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1"/>
                </a:solidFill>
              </a:rPr>
              <a:t>Anode</a:t>
            </a:r>
          </a:p>
          <a:p>
            <a:r>
              <a:rPr lang="en-US" sz="1400" b="1" dirty="0">
                <a:solidFill>
                  <a:schemeClr val="tx1"/>
                </a:solidFill>
              </a:rPr>
              <a:t>wire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2" name="New for ATLAS: stiff straw, supported by carbon fibre strips, allows self supporting structures, thus reduced material inside the detector;…"/>
          <p:cNvSpPr/>
          <p:nvPr/>
        </p:nvSpPr>
        <p:spPr bwMode="auto">
          <a:xfrm>
            <a:off x="2471635" y="5373216"/>
            <a:ext cx="5849778" cy="718466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>
            <a:spAutoFit/>
          </a:bodyPr>
          <a:lstStyle/>
          <a:p>
            <a:pPr marL="40638" marR="40638" defTabSz="910796">
              <a:buClr>
                <a:srgbClr val="011993"/>
              </a:buClr>
              <a:buFont typeface="Comic Sans MS"/>
              <a:defRPr sz="1800"/>
            </a:pPr>
            <a:r>
              <a:rPr sz="1400" dirty="0"/>
              <a:t>New for ATLAS: stiff straw, supported by </a:t>
            </a:r>
            <a:r>
              <a:rPr sz="1400" b="1" dirty="0"/>
              <a:t>carbon</a:t>
            </a:r>
            <a:r>
              <a:rPr sz="1400" dirty="0"/>
              <a:t> </a:t>
            </a:r>
            <a:r>
              <a:rPr sz="1400" b="1" dirty="0" err="1"/>
              <a:t>fibre</a:t>
            </a:r>
            <a:r>
              <a:rPr sz="1400" b="1" dirty="0"/>
              <a:t> strips</a:t>
            </a:r>
            <a:r>
              <a:rPr sz="1400" dirty="0"/>
              <a:t>, allows self supporting structures, thus reduced material inside the detector;</a:t>
            </a:r>
            <a:r>
              <a:rPr lang="en-US" sz="1400" dirty="0"/>
              <a:t> </a:t>
            </a:r>
            <a:r>
              <a:rPr sz="1400" dirty="0"/>
              <a:t>Length: 144</a:t>
            </a:r>
            <a:r>
              <a:rPr lang="en-US" sz="1400" dirty="0"/>
              <a:t> </a:t>
            </a:r>
            <a:r>
              <a:rPr sz="1400" dirty="0"/>
              <a:t>cm in barrel, 39</a:t>
            </a:r>
            <a:r>
              <a:rPr lang="en-US" sz="1400" dirty="0"/>
              <a:t> </a:t>
            </a:r>
            <a:r>
              <a:rPr sz="1400" dirty="0"/>
              <a:t>cm in end-cap.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00A116-F90F-4FD5-A5F0-F3F47658739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0284607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Rectangle"/>
          <p:cNvSpPr/>
          <p:nvPr/>
        </p:nvSpPr>
        <p:spPr bwMode="auto">
          <a:xfrm>
            <a:off x="65579" y="3906059"/>
            <a:ext cx="3696784" cy="2541384"/>
          </a:xfrm>
          <a:prstGeom prst="rect">
            <a:avLst/>
          </a:prstGeom>
          <a:solidFill>
            <a:srgbClr val="D6D5D5"/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5" name="Rectangle"/>
          <p:cNvSpPr/>
          <p:nvPr/>
        </p:nvSpPr>
        <p:spPr bwMode="auto">
          <a:xfrm>
            <a:off x="3819017" y="4692249"/>
            <a:ext cx="5225542" cy="1801604"/>
          </a:xfrm>
          <a:prstGeom prst="rect">
            <a:avLst/>
          </a:prstGeom>
          <a:solidFill>
            <a:srgbClr val="7FC9AB"/>
          </a:soli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grpSp>
        <p:nvGrpSpPr>
          <p:cNvPr id="8" name="Group"/>
          <p:cNvGrpSpPr/>
          <p:nvPr/>
        </p:nvGrpSpPr>
        <p:grpSpPr bwMode="auto">
          <a:xfrm>
            <a:off x="6219492" y="2821782"/>
            <a:ext cx="2808923" cy="1801604"/>
            <a:chOff x="0" y="0"/>
            <a:chExt cx="3994911" cy="2562280"/>
          </a:xfrm>
        </p:grpSpPr>
        <p:sp>
          <p:nvSpPr>
            <p:cNvPr id="9" name="Rectangle"/>
            <p:cNvSpPr/>
            <p:nvPr/>
          </p:nvSpPr>
          <p:spPr bwMode="auto">
            <a:xfrm>
              <a:off x="0" y="0"/>
              <a:ext cx="3994912" cy="2562281"/>
            </a:xfrm>
            <a:prstGeom prst="rect">
              <a:avLst/>
            </a:prstGeom>
            <a:solidFill>
              <a:srgbClr val="BE328A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</a:defRPr>
              </a:pPr>
              <a:endParaRPr sz="2812"/>
            </a:p>
          </p:txBody>
        </p:sp>
        <p:pic>
          <p:nvPicPr>
            <p:cNvPr id="10" name="Image" descr="Image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35940" y="71599"/>
              <a:ext cx="3723032" cy="2393377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</p:grpSp>
      <p:grpSp>
        <p:nvGrpSpPr>
          <p:cNvPr id="11" name="Group"/>
          <p:cNvGrpSpPr/>
          <p:nvPr/>
        </p:nvGrpSpPr>
        <p:grpSpPr bwMode="auto">
          <a:xfrm>
            <a:off x="6219492" y="923921"/>
            <a:ext cx="2808923" cy="1849049"/>
            <a:chOff x="0" y="0"/>
            <a:chExt cx="3994911" cy="2629758"/>
          </a:xfrm>
        </p:grpSpPr>
        <p:sp>
          <p:nvSpPr>
            <p:cNvPr id="12" name="Rectangle"/>
            <p:cNvSpPr/>
            <p:nvPr/>
          </p:nvSpPr>
          <p:spPr bwMode="auto">
            <a:xfrm>
              <a:off x="0" y="0"/>
              <a:ext cx="3994912" cy="2629759"/>
            </a:xfrm>
            <a:prstGeom prst="rect">
              <a:avLst/>
            </a:prstGeom>
            <a:solidFill>
              <a:srgbClr val="6B90E4"/>
            </a:solidFill>
            <a:ln w="12700" cap="flat">
              <a:noFill/>
              <a:miter lim="400000"/>
            </a:ln>
            <a:effectLst>
              <a:outerShdw blurRad="63500" dist="25400" dir="5400000" rotWithShape="0">
                <a:srgbClr val="000000">
                  <a:alpha val="50000"/>
                </a:srgbClr>
              </a:outerShdw>
            </a:effectLst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</a:defRPr>
              </a:pPr>
              <a:endParaRPr sz="2812"/>
            </a:p>
          </p:txBody>
        </p:sp>
        <p:pic>
          <p:nvPicPr>
            <p:cNvPr id="13" name="Image" descr="Image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/>
          </p:blipFill>
          <p:spPr bwMode="auto">
            <a:xfrm>
              <a:off x="143255" y="82979"/>
              <a:ext cx="3708401" cy="2463801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</p:grpSp>
      <p:pic>
        <p:nvPicPr>
          <p:cNvPr id="14" name="Image" descr="Imag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18412" y="4879526"/>
            <a:ext cx="3133549" cy="1464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Image" descr="Imag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611926" y="4879526"/>
            <a:ext cx="2315154" cy="1464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" descr="Image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63985" y="3970389"/>
            <a:ext cx="2514222" cy="182668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" descr="Image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906107" y="4100344"/>
            <a:ext cx="1723776" cy="115860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" descr="Image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4472" y="923920"/>
            <a:ext cx="3387604" cy="2997744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Optimal TR threshold (~6.5 keV)"/>
          <p:cNvSpPr>
            <a:spLocks/>
          </p:cNvSpPr>
          <p:nvPr/>
        </p:nvSpPr>
        <p:spPr bwMode="auto">
          <a:xfrm>
            <a:off x="3686332" y="1572714"/>
            <a:ext cx="2527936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 defTabSz="457200">
              <a:defRPr sz="1800" b="1">
                <a:solidFill>
                  <a:srgbClr val="F08A14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r>
              <a:rPr sz="1266"/>
              <a:t>Optimal TR threshold (~6.5 keV)</a:t>
            </a:r>
          </a:p>
        </p:txBody>
      </p:sp>
      <p:sp>
        <p:nvSpPr>
          <p:cNvPr id="20" name="Fibers (TRT barrel)"/>
          <p:cNvSpPr>
            <a:spLocks/>
          </p:cNvSpPr>
          <p:nvPr/>
        </p:nvSpPr>
        <p:spPr bwMode="auto">
          <a:xfrm>
            <a:off x="3702114" y="2124816"/>
            <a:ext cx="1521250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 defTabSz="457200">
              <a:defRPr sz="1800" b="1">
                <a:solidFill>
                  <a:srgbClr val="CF1D8D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r>
              <a:rPr sz="1266" dirty="0"/>
              <a:t>Fibers (TRT barrel)</a:t>
            </a:r>
          </a:p>
        </p:txBody>
      </p:sp>
      <p:sp>
        <p:nvSpPr>
          <p:cNvPr id="21" name="Regular foils (TRT end-caps)"/>
          <p:cNvSpPr>
            <a:spLocks/>
          </p:cNvSpPr>
          <p:nvPr/>
        </p:nvSpPr>
        <p:spPr bwMode="auto">
          <a:xfrm>
            <a:off x="3713288" y="1918542"/>
            <a:ext cx="2279471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 defTabSz="457200">
              <a:defRPr sz="1800" b="1">
                <a:solidFill>
                  <a:srgbClr val="6092EA"/>
                </a:solidFill>
                <a:latin typeface="Arial"/>
                <a:ea typeface="Arial"/>
                <a:cs typeface="Arial"/>
              </a:defRPr>
            </a:lvl1pPr>
          </a:lstStyle>
          <a:p>
            <a:pPr>
              <a:defRPr/>
            </a:pPr>
            <a:r>
              <a:rPr sz="1266"/>
              <a:t>Regular foils (TRT end-caps)</a:t>
            </a:r>
          </a:p>
        </p:txBody>
      </p:sp>
      <p:sp>
        <p:nvSpPr>
          <p:cNvPr id="22" name="Foam (TRT barrel)…"/>
          <p:cNvSpPr>
            <a:spLocks/>
          </p:cNvSpPr>
          <p:nvPr/>
        </p:nvSpPr>
        <p:spPr bwMode="auto">
          <a:xfrm>
            <a:off x="3686429" y="2305250"/>
            <a:ext cx="1954061" cy="500715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defRPr sz="1800" b="1">
                <a:solidFill>
                  <a:srgbClr val="64CCA9"/>
                </a:solidFill>
                <a:latin typeface="Arial"/>
                <a:ea typeface="Arial"/>
                <a:cs typeface="Arial"/>
              </a:defRPr>
            </a:pPr>
            <a:r>
              <a:rPr sz="1266" dirty="0">
                <a:solidFill>
                  <a:srgbClr val="00B050"/>
                </a:solidFill>
              </a:rPr>
              <a:t>Foam (TRT barrel)</a:t>
            </a:r>
          </a:p>
          <a:p>
            <a:pPr defTabSz="321457">
              <a:defRPr sz="1800" b="1">
                <a:solidFill>
                  <a:srgbClr val="64CCA9"/>
                </a:solidFill>
                <a:latin typeface="Arial"/>
                <a:ea typeface="Arial"/>
                <a:cs typeface="Arial"/>
              </a:defRPr>
            </a:pPr>
            <a:r>
              <a:rPr sz="1266" dirty="0">
                <a:solidFill>
                  <a:srgbClr val="00B050"/>
                </a:solidFill>
              </a:rPr>
              <a:t>easy to build structures!</a:t>
            </a:r>
          </a:p>
        </p:txBody>
      </p:sp>
      <p:sp>
        <p:nvSpPr>
          <p:cNvPr id="23" name="What was new about these foams?…"/>
          <p:cNvSpPr>
            <a:spLocks/>
          </p:cNvSpPr>
          <p:nvPr/>
        </p:nvSpPr>
        <p:spPr bwMode="auto">
          <a:xfrm>
            <a:off x="136560" y="5749405"/>
            <a:ext cx="3554820" cy="626133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algn="l">
              <a:defRPr sz="1600"/>
            </a:pPr>
            <a:r>
              <a:rPr sz="1125"/>
              <a:t>What was new about these foams?</a:t>
            </a:r>
          </a:p>
          <a:p>
            <a:pPr algn="l">
              <a:defRPr sz="1600"/>
            </a:pPr>
            <a:r>
              <a:rPr sz="1125"/>
              <a:t>No impurities from other material, always present in other type of foams</a:t>
            </a:r>
          </a:p>
        </p:txBody>
      </p:sp>
      <p:sp>
        <p:nvSpPr>
          <p:cNvPr id="24" name="Polypropylene foam"/>
          <p:cNvSpPr>
            <a:spLocks/>
          </p:cNvSpPr>
          <p:nvPr/>
        </p:nvSpPr>
        <p:spPr bwMode="auto">
          <a:xfrm>
            <a:off x="7575417" y="6118887"/>
            <a:ext cx="1505220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Polypropylene foam</a:t>
            </a:r>
          </a:p>
        </p:txBody>
      </p:sp>
      <p:sp>
        <p:nvSpPr>
          <p:cNvPr id="25" name="Polypropylene fibres"/>
          <p:cNvSpPr>
            <a:spLocks/>
          </p:cNvSpPr>
          <p:nvPr/>
        </p:nvSpPr>
        <p:spPr bwMode="auto">
          <a:xfrm>
            <a:off x="7555325" y="2817796"/>
            <a:ext cx="1543692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Polypropylene fibres</a:t>
            </a:r>
          </a:p>
        </p:txBody>
      </p:sp>
      <p:sp>
        <p:nvSpPr>
          <p:cNvPr id="26" name="Polypropylene foils"/>
          <p:cNvSpPr>
            <a:spLocks/>
          </p:cNvSpPr>
          <p:nvPr/>
        </p:nvSpPr>
        <p:spPr bwMode="auto">
          <a:xfrm>
            <a:off x="6343644" y="947329"/>
            <a:ext cx="1436292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Polypropylene foils</a:t>
            </a:r>
          </a:p>
        </p:txBody>
      </p:sp>
      <p:sp>
        <p:nvSpPr>
          <p:cNvPr id="27" name="Line"/>
          <p:cNvSpPr/>
          <p:nvPr/>
        </p:nvSpPr>
        <p:spPr bwMode="auto">
          <a:xfrm flipH="1">
            <a:off x="818902" y="4663646"/>
            <a:ext cx="1357236" cy="224518"/>
          </a:xfrm>
          <a:prstGeom prst="line">
            <a:avLst/>
          </a:prstGeom>
          <a:ln w="25400">
            <a:solidFill>
              <a:schemeClr val="accent4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28" name="Carbon foam"/>
          <p:cNvSpPr>
            <a:spLocks/>
          </p:cNvSpPr>
          <p:nvPr/>
        </p:nvSpPr>
        <p:spPr bwMode="auto">
          <a:xfrm>
            <a:off x="2689382" y="4973744"/>
            <a:ext cx="1006687" cy="266933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8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266"/>
              <a:t>Carbon foam</a:t>
            </a:r>
          </a:p>
        </p:txBody>
      </p:sp>
      <p:sp>
        <p:nvSpPr>
          <p:cNvPr id="29" name="~probability to produce detectable TR photon"/>
          <p:cNvSpPr>
            <a:spLocks/>
          </p:cNvSpPr>
          <p:nvPr/>
        </p:nvSpPr>
        <p:spPr bwMode="auto">
          <a:xfrm rot="16199999">
            <a:off x="-1211991" y="2135653"/>
            <a:ext cx="2954335" cy="24526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1600"/>
            </a:lvl1pPr>
          </a:lstStyle>
          <a:p>
            <a:pPr>
              <a:defRPr/>
            </a:pPr>
            <a:r>
              <a:rPr sz="1125"/>
              <a:t>~probability to produce detectable TR photon</a:t>
            </a:r>
          </a:p>
        </p:txBody>
      </p:sp>
      <p:sp>
        <p:nvSpPr>
          <p:cNvPr id="30" name="Choice of Radiator materials: ensure balance between TR-performance and simple construction."/>
          <p:cNvSpPr>
            <a:spLocks/>
          </p:cNvSpPr>
          <p:nvPr/>
        </p:nvSpPr>
        <p:spPr bwMode="auto">
          <a:xfrm rot="256700">
            <a:off x="3743664" y="3070916"/>
            <a:ext cx="2362048" cy="1478611"/>
          </a:xfrm>
          <a:prstGeom prst="rect">
            <a:avLst/>
          </a:prstGeom>
          <a:gradFill>
            <a:gsLst>
              <a:gs pos="0">
                <a:srgbClr val="3E3E3E"/>
              </a:gs>
              <a:gs pos="100000">
                <a:schemeClr val="accent5">
                  <a:lumOff val="-29866"/>
                </a:schemeClr>
              </a:gs>
            </a:gsLst>
            <a:lin ang="5445754" scaled="1"/>
          </a:gra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>
            <a:spAutoFit/>
          </a:bodyPr>
          <a:lstStyle>
            <a:lvl1pPr>
              <a:defRPr sz="2600">
                <a:solidFill>
                  <a:srgbClr val="FFD479"/>
                </a:solidFill>
              </a:defRPr>
            </a:lvl1pPr>
          </a:lstStyle>
          <a:p>
            <a:pPr>
              <a:defRPr/>
            </a:pPr>
            <a:r>
              <a:rPr sz="1828" dirty="0">
                <a:solidFill>
                  <a:srgbClr val="FFFF00"/>
                </a:solidFill>
              </a:rPr>
              <a:t>Choice of Radiator materials: ensure balance between TR-performance and simple construction.</a:t>
            </a:r>
          </a:p>
        </p:txBody>
      </p:sp>
      <p:sp>
        <p:nvSpPr>
          <p:cNvPr id="2" name="Rectangle 1"/>
          <p:cNvSpPr/>
          <p:nvPr/>
        </p:nvSpPr>
        <p:spPr>
          <a:xfrm>
            <a:off x="3104923" y="160020"/>
            <a:ext cx="18453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The radiator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B2DB-CA78-4656-85F2-ED31087F0B9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61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25158203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845642" y="899446"/>
            <a:ext cx="7452717" cy="5583508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empty barrel module"/>
          <p:cNvSpPr/>
          <p:nvPr/>
        </p:nvSpPr>
        <p:spPr bwMode="auto">
          <a:xfrm>
            <a:off x="866560" y="2467337"/>
            <a:ext cx="2549549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empty barrel module</a:t>
            </a:r>
          </a:p>
        </p:txBody>
      </p:sp>
      <p:sp>
        <p:nvSpPr>
          <p:cNvPr id="8" name="test with radioactive source"/>
          <p:cNvSpPr/>
          <p:nvPr/>
        </p:nvSpPr>
        <p:spPr bwMode="auto">
          <a:xfrm>
            <a:off x="5851815" y="4308971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test with radioactive source</a:t>
            </a:r>
          </a:p>
        </p:txBody>
      </p:sp>
      <p:sp>
        <p:nvSpPr>
          <p:cNvPr id="9" name="inserting the radiator"/>
          <p:cNvSpPr/>
          <p:nvPr/>
        </p:nvSpPr>
        <p:spPr bwMode="auto">
          <a:xfrm>
            <a:off x="897606" y="4254885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 dirty="0"/>
              <a:t>inserting the radiator</a:t>
            </a:r>
          </a:p>
        </p:txBody>
      </p:sp>
      <p:sp>
        <p:nvSpPr>
          <p:cNvPr id="10" name="module shell half filled with radiator material"/>
          <p:cNvSpPr/>
          <p:nvPr/>
        </p:nvSpPr>
        <p:spPr bwMode="auto">
          <a:xfrm>
            <a:off x="866560" y="6042434"/>
            <a:ext cx="2549549" cy="504818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module shell half filled with radiator material</a:t>
            </a:r>
          </a:p>
        </p:txBody>
      </p:sp>
      <p:sp>
        <p:nvSpPr>
          <p:cNvPr id="11" name="inserting the straws"/>
          <p:cNvSpPr/>
          <p:nvPr/>
        </p:nvSpPr>
        <p:spPr bwMode="auto">
          <a:xfrm>
            <a:off x="3297225" y="2467337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inserting the straws</a:t>
            </a:r>
          </a:p>
        </p:txBody>
      </p:sp>
      <p:sp>
        <p:nvSpPr>
          <p:cNvPr id="12" name="connecting the straw walls"/>
          <p:cNvSpPr/>
          <p:nvPr/>
        </p:nvSpPr>
        <p:spPr bwMode="auto">
          <a:xfrm>
            <a:off x="3284620" y="4342212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connecting the straw walls</a:t>
            </a:r>
          </a:p>
        </p:txBody>
      </p:sp>
      <p:sp>
        <p:nvSpPr>
          <p:cNvPr id="13" name="stringing straw wires"/>
          <p:cNvSpPr/>
          <p:nvPr/>
        </p:nvSpPr>
        <p:spPr bwMode="auto">
          <a:xfrm>
            <a:off x="3297225" y="6150605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stringing straw wires</a:t>
            </a:r>
          </a:p>
        </p:txBody>
      </p:sp>
      <p:sp>
        <p:nvSpPr>
          <p:cNvPr id="14" name="mounting electronics &amp; cooling"/>
          <p:cNvSpPr/>
          <p:nvPr/>
        </p:nvSpPr>
        <p:spPr bwMode="auto">
          <a:xfrm>
            <a:off x="5769078" y="6150605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mounting electronics &amp; cooling</a:t>
            </a:r>
          </a:p>
        </p:txBody>
      </p:sp>
      <p:sp>
        <p:nvSpPr>
          <p:cNvPr id="15" name="connecting the wires"/>
          <p:cNvSpPr/>
          <p:nvPr/>
        </p:nvSpPr>
        <p:spPr bwMode="auto">
          <a:xfrm>
            <a:off x="5851815" y="2467337"/>
            <a:ext cx="2549550" cy="28847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406"/>
              <a:t>connecting the wires</a:t>
            </a:r>
          </a:p>
        </p:txBody>
      </p:sp>
      <p:sp>
        <p:nvSpPr>
          <p:cNvPr id="3" name="Rectangle 2"/>
          <p:cNvSpPr/>
          <p:nvPr/>
        </p:nvSpPr>
        <p:spPr>
          <a:xfrm>
            <a:off x="2699792" y="124162"/>
            <a:ext cx="290073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TRT barrel module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A5925C-6C8A-40E2-8462-C7B4B3EA46E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62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39503904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6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6680" y="905158"/>
            <a:ext cx="3500005" cy="3210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Image" descr="Image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256073" y="4167878"/>
            <a:ext cx="3685182" cy="2456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Image" descr="Imag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8674" y="905158"/>
            <a:ext cx="2798642" cy="321084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age" descr="Image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635132" y="4167878"/>
            <a:ext cx="2115568" cy="2456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080983" y="959247"/>
            <a:ext cx="1781651" cy="1608244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Barrel support structure"/>
          <p:cNvSpPr/>
          <p:nvPr/>
        </p:nvSpPr>
        <p:spPr bwMode="auto">
          <a:xfrm>
            <a:off x="1418141" y="3796674"/>
            <a:ext cx="2549550" cy="31835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600" dirty="0"/>
              <a:t>Barrel support structure</a:t>
            </a:r>
          </a:p>
        </p:txBody>
      </p:sp>
      <p:sp>
        <p:nvSpPr>
          <p:cNvPr id="12" name="Filled barrel support structure"/>
          <p:cNvSpPr/>
          <p:nvPr/>
        </p:nvSpPr>
        <p:spPr bwMode="auto">
          <a:xfrm>
            <a:off x="6108872" y="3796674"/>
            <a:ext cx="2919041" cy="318357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defTabSz="457200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600" dirty="0"/>
              <a:t>Filled barrel support structure</a:t>
            </a:r>
          </a:p>
        </p:txBody>
      </p:sp>
      <p:sp>
        <p:nvSpPr>
          <p:cNvPr id="13" name="inserting modules"/>
          <p:cNvSpPr/>
          <p:nvPr/>
        </p:nvSpPr>
        <p:spPr bwMode="auto">
          <a:xfrm>
            <a:off x="3914075" y="2651567"/>
            <a:ext cx="2115568" cy="892969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35719" tIns="35719" rIns="35719" bIns="35719" anchor="ctr"/>
          <a:lstStyle>
            <a:lvl1pPr>
              <a:defRPr sz="17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195"/>
              <a:t>inserting modules</a:t>
            </a:r>
          </a:p>
        </p:txBody>
      </p:sp>
      <p:sp>
        <p:nvSpPr>
          <p:cNvPr id="14" name="TRT Barrel detector (with semi conductor detector inserted)"/>
          <p:cNvSpPr/>
          <p:nvPr/>
        </p:nvSpPr>
        <p:spPr bwMode="auto">
          <a:xfrm>
            <a:off x="107683" y="4725144"/>
            <a:ext cx="1527449" cy="936104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>
            <a:lvl1pPr defTabSz="457200">
              <a:defRPr sz="1800"/>
            </a:lvl1pPr>
          </a:lstStyle>
          <a:p>
            <a:pPr>
              <a:defRPr/>
            </a:pPr>
            <a:r>
              <a:rPr sz="1400" dirty="0"/>
              <a:t>TRT Barrel detector (with semi conductor detector inserted)</a:t>
            </a:r>
          </a:p>
        </p:txBody>
      </p:sp>
      <p:sp>
        <p:nvSpPr>
          <p:cNvPr id="15" name="insertion into ATLAS"/>
          <p:cNvSpPr/>
          <p:nvPr/>
        </p:nvSpPr>
        <p:spPr bwMode="auto">
          <a:xfrm>
            <a:off x="3728440" y="5112665"/>
            <a:ext cx="1526356" cy="892969"/>
          </a:xfrm>
          <a:prstGeom prst="rightArrow">
            <a:avLst>
              <a:gd name="adj1" fmla="val 32000"/>
              <a:gd name="adj2" fmla="val 64000"/>
            </a:avLst>
          </a:prstGeom>
          <a:solidFill>
            <a:srgbClr val="00B050"/>
          </a:solidFill>
          <a:ln w="12700">
            <a:solidFill>
              <a:srgbClr val="00B050"/>
            </a:solidFill>
            <a:miter lim="400000"/>
          </a:ln>
        </p:spPr>
        <p:txBody>
          <a:bodyPr lIns="35719" tIns="35719" rIns="35719" bIns="35719" anchor="ctr"/>
          <a:lstStyle>
            <a:lvl1pPr>
              <a:defRPr sz="17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sz="1195" dirty="0"/>
              <a:t>insertion into ATLAS</a:t>
            </a:r>
          </a:p>
        </p:txBody>
      </p:sp>
      <p:sp>
        <p:nvSpPr>
          <p:cNvPr id="2" name="Rectangle 1"/>
          <p:cNvSpPr/>
          <p:nvPr/>
        </p:nvSpPr>
        <p:spPr>
          <a:xfrm>
            <a:off x="1115616" y="145543"/>
            <a:ext cx="61574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From modules to a complete barrel detector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FFF9A4-1121-43BC-85F4-7F322641316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63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2743897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assembly of a basic element, a wheel with 4 straw layers/planes"/>
          <p:cNvSpPr>
            <a:spLocks noGrp="1"/>
          </p:cNvSpPr>
          <p:nvPr>
            <p:ph type="body" idx="1"/>
          </p:nvPr>
        </p:nvSpPr>
        <p:spPr bwMode="auto">
          <a:xfrm>
            <a:off x="-12605" y="875109"/>
            <a:ext cx="9144001" cy="5500688"/>
          </a:xfrm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pPr>
              <a:defRPr/>
            </a:pPr>
            <a:r>
              <a:rPr sz="1800" dirty="0"/>
              <a:t>assembly of a basic element, a wheel with 4 straw layers/planes</a:t>
            </a:r>
          </a:p>
        </p:txBody>
      </p:sp>
      <p:pic>
        <p:nvPicPr>
          <p:cNvPr id="7" name="droppedImage.pdf" descr="droppedImage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67891" y="1393031"/>
            <a:ext cx="2516504" cy="2053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pdf" descr="droppedImag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178969" y="1393031"/>
            <a:ext cx="2584213" cy="2053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droppedImage.pdf" descr="droppedImage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6107906" y="1393031"/>
            <a:ext cx="2746003" cy="2053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droppedImage.pdf" descr="droppedImage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51804" y="4080867"/>
            <a:ext cx="2746003" cy="2053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droppedImage.pdf" descr="droppedImage.pdf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080742" y="4080867"/>
            <a:ext cx="2787338" cy="20538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droppedImage.pdf" descr="droppedImage.pdf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965031" y="4080867"/>
            <a:ext cx="3024319" cy="2053828"/>
          </a:xfrm>
          <a:prstGeom prst="rect">
            <a:avLst/>
          </a:prstGeom>
          <a:ln w="12700">
            <a:miter lim="400000"/>
          </a:ln>
        </p:spPr>
      </p:pic>
      <p:sp>
        <p:nvSpPr>
          <p:cNvPr id="13" name="Fixating and connecting wires…"/>
          <p:cNvSpPr/>
          <p:nvPr/>
        </p:nvSpPr>
        <p:spPr bwMode="auto">
          <a:xfrm>
            <a:off x="207633" y="6121111"/>
            <a:ext cx="2912657" cy="64331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defRPr sz="2400"/>
            </a:pPr>
            <a:r>
              <a:rPr sz="1687" dirty="0"/>
              <a:t>Fixating and connecting wires</a:t>
            </a:r>
          </a:p>
          <a:p>
            <a:pPr defTabSz="321457">
              <a:defRPr sz="2400"/>
            </a:pPr>
            <a:r>
              <a:rPr sz="1687" dirty="0"/>
              <a:t>(tests wire tension &amp; HV)</a:t>
            </a:r>
          </a:p>
        </p:txBody>
      </p:sp>
      <p:sp>
        <p:nvSpPr>
          <p:cNvPr id="14" name="Installation of straws…"/>
          <p:cNvSpPr/>
          <p:nvPr/>
        </p:nvSpPr>
        <p:spPr bwMode="auto">
          <a:xfrm>
            <a:off x="488832" y="3437549"/>
            <a:ext cx="2047035" cy="64331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defRPr sz="2400"/>
            </a:pPr>
            <a:r>
              <a:rPr sz="1687" dirty="0"/>
              <a:t>Installation of straws</a:t>
            </a:r>
          </a:p>
          <a:p>
            <a:pPr defTabSz="321457">
              <a:defRPr sz="2400"/>
            </a:pPr>
            <a:r>
              <a:rPr sz="1687" dirty="0"/>
              <a:t>(tests leak tightness)</a:t>
            </a:r>
          </a:p>
        </p:txBody>
      </p:sp>
      <p:sp>
        <p:nvSpPr>
          <p:cNvPr id="15" name="Transfer of wheel…"/>
          <p:cNvSpPr/>
          <p:nvPr/>
        </p:nvSpPr>
        <p:spPr bwMode="auto">
          <a:xfrm>
            <a:off x="3668672" y="3553336"/>
            <a:ext cx="1946047" cy="3317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defTabSz="457200">
              <a:defRPr sz="2400"/>
            </a:lvl1pPr>
          </a:lstStyle>
          <a:p>
            <a:pPr>
              <a:defRPr/>
            </a:pPr>
            <a:r>
              <a:rPr sz="1687"/>
              <a:t>Transfer of wheel…</a:t>
            </a:r>
          </a:p>
        </p:txBody>
      </p:sp>
      <p:sp>
        <p:nvSpPr>
          <p:cNvPr id="16" name="…to string wires"/>
          <p:cNvSpPr/>
          <p:nvPr/>
        </p:nvSpPr>
        <p:spPr bwMode="auto">
          <a:xfrm>
            <a:off x="6704469" y="3553336"/>
            <a:ext cx="1617430" cy="331758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defTabSz="457200">
              <a:defRPr sz="2400"/>
            </a:lvl1pPr>
          </a:lstStyle>
          <a:p>
            <a:pPr>
              <a:defRPr/>
            </a:pPr>
            <a:r>
              <a:rPr sz="1687"/>
              <a:t>…to string wires</a:t>
            </a:r>
          </a:p>
        </p:txBody>
      </p:sp>
      <p:sp>
        <p:nvSpPr>
          <p:cNvPr id="17" name="Final acceptance tests…"/>
          <p:cNvSpPr/>
          <p:nvPr/>
        </p:nvSpPr>
        <p:spPr bwMode="auto">
          <a:xfrm>
            <a:off x="6509602" y="6174689"/>
            <a:ext cx="2332370" cy="64331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defRPr sz="2400"/>
            </a:pPr>
            <a:r>
              <a:rPr sz="1687"/>
              <a:t>Final acceptance tests</a:t>
            </a:r>
          </a:p>
          <a:p>
            <a:pPr defTabSz="321457">
              <a:defRPr sz="2400"/>
            </a:pPr>
            <a:r>
              <a:rPr sz="1687"/>
              <a:t>(test wire centricity etc.)</a:t>
            </a:r>
          </a:p>
        </p:txBody>
      </p:sp>
      <p:sp>
        <p:nvSpPr>
          <p:cNvPr id="18" name="Sealing of wheel…"/>
          <p:cNvSpPr/>
          <p:nvPr/>
        </p:nvSpPr>
        <p:spPr bwMode="auto">
          <a:xfrm>
            <a:off x="3372910" y="6174689"/>
            <a:ext cx="2609690" cy="643318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 defTabSz="321457">
              <a:defRPr sz="2400"/>
            </a:pPr>
            <a:r>
              <a:rPr sz="1687" dirty="0"/>
              <a:t>Sealing of wheel</a:t>
            </a:r>
          </a:p>
          <a:p>
            <a:pPr defTabSz="321457">
              <a:defRPr sz="2400"/>
            </a:pPr>
            <a:r>
              <a:rPr sz="1687" dirty="0"/>
              <a:t>(tests leak tightness &amp; HV)</a:t>
            </a:r>
          </a:p>
        </p:txBody>
      </p:sp>
      <p:sp>
        <p:nvSpPr>
          <p:cNvPr id="2" name="Rectangle 1"/>
          <p:cNvSpPr/>
          <p:nvPr/>
        </p:nvSpPr>
        <p:spPr>
          <a:xfrm>
            <a:off x="2897807" y="340782"/>
            <a:ext cx="297927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TRT end-cap wheel production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B0E0B-1FF2-4178-9C14-462DBA82C88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64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79440264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50191" y="836712"/>
            <a:ext cx="8912797" cy="570764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/>
          <p:cNvSpPr/>
          <p:nvPr/>
        </p:nvSpPr>
        <p:spPr>
          <a:xfrm>
            <a:off x="3563888" y="188640"/>
            <a:ext cx="20072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 TRT event display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9EEFF0F-175D-4872-872F-8C1E8AFA4548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60159173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Mandatory in high radiation environments: test of all materials"/>
          <p:cNvSpPr>
            <a:spLocks noGrp="1"/>
          </p:cNvSpPr>
          <p:nvPr>
            <p:ph type="title"/>
          </p:nvPr>
        </p:nvSpPr>
        <p:spPr bwMode="auto">
          <a:xfrm>
            <a:off x="342529" y="-17884"/>
            <a:ext cx="0" cy="0"/>
          </a:xfrm>
          <a:prstGeom prst="rect">
            <a:avLst/>
          </a:prstGeom>
        </p:spPr>
        <p:txBody>
          <a:bodyPr>
            <a:normAutofit fontScale="90000"/>
          </a:bodyPr>
          <a:lstStyle>
            <a:lvl1pPr>
              <a:defRPr sz="3600"/>
            </a:lvl1pPr>
          </a:lstStyle>
          <a:p>
            <a:pPr>
              <a:defRPr/>
            </a:pPr>
            <a:r>
              <a:rPr lang="en-US" dirty="0"/>
              <a:t> </a:t>
            </a:r>
            <a:endParaRPr dirty="0"/>
          </a:p>
        </p:txBody>
      </p:sp>
      <p:pic>
        <p:nvPicPr>
          <p:cNvPr id="6" name="droppedImage.pdf" descr="droppedImage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771154" y="1196553"/>
            <a:ext cx="4357688" cy="2215361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droppedImage.pdf" descr="droppedImag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691412" y="4509467"/>
            <a:ext cx="2598539" cy="1946672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pdf" descr="droppedImage.pd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727131" y="2053804"/>
            <a:ext cx="2536031" cy="216098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droppedImage.pdf" descr="droppedImage.pdf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458865" y="3402186"/>
            <a:ext cx="3226935" cy="315218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“bad” materials"/>
          <p:cNvSpPr/>
          <p:nvPr/>
        </p:nvSpPr>
        <p:spPr bwMode="auto">
          <a:xfrm>
            <a:off x="3235748" y="3876622"/>
            <a:ext cx="1393010" cy="3102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 defTabSz="457200">
              <a:defRPr sz="2200">
                <a:solidFill>
                  <a:srgbClr val="FF2600"/>
                </a:solidFill>
              </a:defRPr>
            </a:lvl1pPr>
          </a:lstStyle>
          <a:p>
            <a:pPr>
              <a:defRPr/>
            </a:pPr>
            <a:r>
              <a:rPr sz="1547"/>
              <a:t>“bad” materials</a:t>
            </a:r>
          </a:p>
        </p:txBody>
      </p:sp>
      <p:sp>
        <p:nvSpPr>
          <p:cNvPr id="11" name="“good” materials"/>
          <p:cNvSpPr/>
          <p:nvPr/>
        </p:nvSpPr>
        <p:spPr bwMode="auto">
          <a:xfrm>
            <a:off x="3646513" y="5318767"/>
            <a:ext cx="1503618" cy="310214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 algn="l" defTabSz="457200">
              <a:defRPr sz="2200">
                <a:solidFill>
                  <a:srgbClr val="4F8F00"/>
                </a:solidFill>
              </a:defRPr>
            </a:lvl1pPr>
          </a:lstStyle>
          <a:p>
            <a:pPr>
              <a:defRPr/>
            </a:pPr>
            <a:r>
              <a:rPr sz="1547"/>
              <a:t>“good” materials</a:t>
            </a:r>
          </a:p>
        </p:txBody>
      </p:sp>
      <p:sp>
        <p:nvSpPr>
          <p:cNvPr id="12" name="Check ratio of height of signal amplitude for test straw (radiated) and monitor straw (not radiated)"/>
          <p:cNvSpPr/>
          <p:nvPr/>
        </p:nvSpPr>
        <p:spPr bwMode="auto">
          <a:xfrm>
            <a:off x="421925" y="3957676"/>
            <a:ext cx="1995610" cy="2041201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600"/>
            </a:pPr>
            <a:r>
              <a:rPr sz="1828" dirty="0"/>
              <a:t>Check ratio of height of signal amplitude for</a:t>
            </a:r>
            <a:br>
              <a:rPr sz="1828" dirty="0"/>
            </a:br>
            <a:r>
              <a:rPr sz="1828" dirty="0"/>
              <a:t>test straw (radiated) and</a:t>
            </a:r>
            <a:br>
              <a:rPr sz="1828" dirty="0"/>
            </a:br>
            <a:r>
              <a:rPr sz="1828" dirty="0"/>
              <a:t>monitor straw (not radiated)</a:t>
            </a:r>
          </a:p>
        </p:txBody>
      </p:sp>
      <p:sp>
        <p:nvSpPr>
          <p:cNvPr id="13" name="Oval"/>
          <p:cNvSpPr/>
          <p:nvPr/>
        </p:nvSpPr>
        <p:spPr bwMode="auto">
          <a:xfrm>
            <a:off x="2244552" y="1535881"/>
            <a:ext cx="1259086" cy="437555"/>
          </a:xfrm>
          <a:prstGeom prst="ellipse">
            <a:avLst/>
          </a:prstGeom>
          <a:ln w="63500">
            <a:solidFill>
              <a:srgbClr val="D783F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14" name="Oval"/>
          <p:cNvSpPr/>
          <p:nvPr/>
        </p:nvSpPr>
        <p:spPr bwMode="auto">
          <a:xfrm>
            <a:off x="351459" y="5348858"/>
            <a:ext cx="1518047" cy="357188"/>
          </a:xfrm>
          <a:prstGeom prst="ellipse">
            <a:avLst/>
          </a:prstGeom>
          <a:ln w="28575">
            <a:solidFill>
              <a:srgbClr val="D783FF"/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15" name="Oval"/>
          <p:cNvSpPr/>
          <p:nvPr/>
        </p:nvSpPr>
        <p:spPr bwMode="auto">
          <a:xfrm>
            <a:off x="3601865" y="1473374"/>
            <a:ext cx="1187648" cy="276820"/>
          </a:xfrm>
          <a:prstGeom prst="ellipse">
            <a:avLst/>
          </a:prstGeom>
          <a:ln w="63500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16" name="Oval"/>
          <p:cNvSpPr/>
          <p:nvPr/>
        </p:nvSpPr>
        <p:spPr bwMode="auto">
          <a:xfrm>
            <a:off x="333598" y="4759499"/>
            <a:ext cx="1214065" cy="437555"/>
          </a:xfrm>
          <a:prstGeom prst="ellipse">
            <a:avLst/>
          </a:prstGeom>
          <a:ln w="28575">
            <a:solidFill>
              <a:schemeClr val="accent4">
                <a:hueOff val="-1081314"/>
                <a:satOff val="4338"/>
                <a:lumOff val="-8931"/>
              </a:schemeClr>
            </a:solidFill>
            <a:miter lim="400000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17" name="Line"/>
          <p:cNvSpPr/>
          <p:nvPr/>
        </p:nvSpPr>
        <p:spPr bwMode="auto">
          <a:xfrm flipH="1">
            <a:off x="5182419" y="3607569"/>
            <a:ext cx="785813" cy="401836"/>
          </a:xfrm>
          <a:prstGeom prst="line">
            <a:avLst/>
          </a:prstGeom>
          <a:ln w="63500">
            <a:solidFill>
              <a:srgbClr val="FF26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18" name="Line"/>
          <p:cNvSpPr/>
          <p:nvPr/>
        </p:nvSpPr>
        <p:spPr bwMode="auto">
          <a:xfrm flipH="1" flipV="1">
            <a:off x="5191349" y="5464944"/>
            <a:ext cx="928688" cy="187523"/>
          </a:xfrm>
          <a:prstGeom prst="line">
            <a:avLst/>
          </a:prstGeom>
          <a:ln w="63500">
            <a:solidFill>
              <a:srgbClr val="4F8F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2" name="Rectangle 1"/>
          <p:cNvSpPr/>
          <p:nvPr/>
        </p:nvSpPr>
        <p:spPr>
          <a:xfrm>
            <a:off x="1159203" y="794922"/>
            <a:ext cx="584405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Mandatory in high radiation environments: test of all materials</a:t>
            </a:r>
          </a:p>
        </p:txBody>
      </p:sp>
      <p:sp>
        <p:nvSpPr>
          <p:cNvPr id="21" name="Rectangle 20"/>
          <p:cNvSpPr/>
          <p:nvPr/>
        </p:nvSpPr>
        <p:spPr>
          <a:xfrm>
            <a:off x="1100366" y="129476"/>
            <a:ext cx="70567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  <a:defRPr sz="3200"/>
            </a:pPr>
            <a:r>
              <a:rPr lang="en-GB" sz="2000" dirty="0"/>
              <a:t>Example: tests for radiation hardness of TRT wires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378E987B-06B8-464C-9601-312757D75AA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66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863858373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6" name="Original TRT gas mixture (70% Xe, 20% CF4, 10% CO2) was destroying the detector (2002)…"/>
          <p:cNvSpPr>
            <a:spLocks noGrp="1"/>
          </p:cNvSpPr>
          <p:nvPr>
            <p:ph type="body" sz="half" idx="1"/>
          </p:nvPr>
        </p:nvSpPr>
        <p:spPr bwMode="auto">
          <a:xfrm>
            <a:off x="125017" y="906363"/>
            <a:ext cx="8525272" cy="2527102"/>
          </a:xfrm>
          <a:prstGeom prst="rect">
            <a:avLst/>
          </a:prstGeom>
        </p:spPr>
        <p:txBody>
          <a:bodyPr/>
          <a:lstStyle/>
          <a:p>
            <a:pPr marL="223235" indent="0">
              <a:spcBef>
                <a:spcPts val="352"/>
              </a:spcBef>
              <a:buNone/>
              <a:defRPr sz="3600"/>
            </a:pPr>
            <a:r>
              <a:rPr sz="1800" dirty="0">
                <a:solidFill>
                  <a:schemeClr val="accent6"/>
                </a:solidFill>
              </a:rPr>
              <a:t>Original TRT gas mixture (70% </a:t>
            </a:r>
            <a:r>
              <a:rPr sz="1800" dirty="0" err="1">
                <a:solidFill>
                  <a:schemeClr val="accent6"/>
                </a:solidFill>
              </a:rPr>
              <a:t>Xe</a:t>
            </a:r>
            <a:r>
              <a:rPr sz="1800" dirty="0">
                <a:solidFill>
                  <a:schemeClr val="accent6"/>
                </a:solidFill>
              </a:rPr>
              <a:t>, 20% </a:t>
            </a:r>
            <a:r>
              <a:rPr sz="1800" b="1" dirty="0">
                <a:solidFill>
                  <a:schemeClr val="accent6"/>
                </a:solidFill>
              </a:rPr>
              <a:t>CF</a:t>
            </a:r>
            <a:r>
              <a:rPr sz="1800" b="1" baseline="-25000" dirty="0">
                <a:solidFill>
                  <a:schemeClr val="accent6"/>
                </a:solidFill>
              </a:rPr>
              <a:t>4</a:t>
            </a:r>
            <a:r>
              <a:rPr sz="1800" dirty="0">
                <a:solidFill>
                  <a:schemeClr val="accent6"/>
                </a:solidFill>
              </a:rPr>
              <a:t>, 10% CO</a:t>
            </a:r>
            <a:r>
              <a:rPr sz="1800" baseline="-25000" dirty="0">
                <a:solidFill>
                  <a:schemeClr val="accent6"/>
                </a:solidFill>
              </a:rPr>
              <a:t>2</a:t>
            </a:r>
            <a:r>
              <a:rPr sz="1800" dirty="0">
                <a:solidFill>
                  <a:schemeClr val="accent6"/>
                </a:solidFill>
              </a:rPr>
              <a:t>)</a:t>
            </a:r>
            <a:br>
              <a:rPr sz="1800" dirty="0">
                <a:solidFill>
                  <a:schemeClr val="accent6"/>
                </a:solidFill>
              </a:rPr>
            </a:br>
            <a:r>
              <a:rPr sz="1800" dirty="0">
                <a:solidFill>
                  <a:schemeClr val="accent6"/>
                </a:solidFill>
              </a:rPr>
              <a:t>was destroying the detector (2002)</a:t>
            </a:r>
            <a:endParaRPr lang="en-US" sz="1800" dirty="0">
              <a:solidFill>
                <a:schemeClr val="accent6"/>
              </a:solidFill>
            </a:endParaRPr>
          </a:p>
          <a:p>
            <a:pPr marL="508985" indent="-285750">
              <a:spcBef>
                <a:spcPts val="352"/>
              </a:spcBef>
              <a:defRPr sz="3600"/>
            </a:pPr>
            <a:r>
              <a:rPr sz="1800" dirty="0">
                <a:solidFill>
                  <a:schemeClr val="accent6"/>
                </a:solidFill>
              </a:rPr>
              <a:t>glass wire joints of barrel TRT “melting” with radiation 0.3-04 C/cm, less than 1 year nominal LHC operation</a:t>
            </a:r>
            <a:endParaRPr lang="en-US" sz="1800" dirty="0">
              <a:solidFill>
                <a:schemeClr val="accent6"/>
              </a:solidFill>
            </a:endParaRPr>
          </a:p>
          <a:p>
            <a:pPr marL="508985" indent="-285750">
              <a:spcBef>
                <a:spcPts val="352"/>
              </a:spcBef>
              <a:defRPr sz="3600"/>
            </a:pPr>
            <a:r>
              <a:rPr sz="1800" dirty="0">
                <a:solidFill>
                  <a:schemeClr val="accent6"/>
                </a:solidFill>
              </a:rPr>
              <a:t>Reason: hydrofluoric acid HF </a:t>
            </a:r>
          </a:p>
        </p:txBody>
      </p:sp>
      <p:pic>
        <p:nvPicPr>
          <p:cNvPr id="7" name="droppedImage.pdf" descr="droppedImage.pd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25016" y="2982516"/>
            <a:ext cx="5683403" cy="1125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pdf" descr="droppedImage.pd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938242" y="2169914"/>
            <a:ext cx="2884289" cy="2261781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Within one year, a new mixture was developed 70% Xe, 27% CO2, 3% O2…"/>
          <p:cNvSpPr/>
          <p:nvPr/>
        </p:nvSpPr>
        <p:spPr bwMode="auto">
          <a:xfrm>
            <a:off x="473273" y="4715669"/>
            <a:ext cx="8349258" cy="1946672"/>
          </a:xfrm>
          <a:prstGeom prst="rect">
            <a:avLst/>
          </a:prstGeom>
          <a:ln w="12700">
            <a:miter lim="400000"/>
          </a:ln>
        </p:spPr>
        <p:txBody>
          <a:bodyPr lIns="116086" tIns="116086" rIns="116086" bIns="116086"/>
          <a:lstStyle/>
          <a:p>
            <a:pPr>
              <a:spcBef>
                <a:spcPts val="352"/>
              </a:spcBef>
              <a:buSzPct val="171000"/>
              <a:defRPr sz="3600"/>
            </a:pPr>
            <a:r>
              <a:rPr sz="1800" dirty="0"/>
              <a:t>Within one year, a new mixture was developed</a:t>
            </a:r>
            <a:r>
              <a:rPr lang="en-US" sz="1800" dirty="0"/>
              <a:t>: </a:t>
            </a:r>
            <a:r>
              <a:rPr sz="1800" dirty="0"/>
              <a:t>70% </a:t>
            </a:r>
            <a:r>
              <a:rPr sz="1800" dirty="0" err="1"/>
              <a:t>Xe</a:t>
            </a:r>
            <a:r>
              <a:rPr sz="1800" dirty="0"/>
              <a:t>, 27% CO</a:t>
            </a:r>
            <a:r>
              <a:rPr sz="1800" baseline="-25000" dirty="0"/>
              <a:t>2</a:t>
            </a:r>
            <a:r>
              <a:rPr sz="1800" dirty="0"/>
              <a:t>, 3% </a:t>
            </a:r>
            <a:r>
              <a:rPr sz="1800" b="1" dirty="0">
                <a:solidFill>
                  <a:srgbClr val="008F00"/>
                </a:solidFill>
              </a:rPr>
              <a:t>O</a:t>
            </a:r>
            <a:r>
              <a:rPr sz="1800" b="1" baseline="-25000" dirty="0">
                <a:solidFill>
                  <a:srgbClr val="008F00"/>
                </a:solidFill>
              </a:rPr>
              <a:t>2</a:t>
            </a:r>
            <a:endParaRPr lang="en-US" sz="1800" dirty="0"/>
          </a:p>
          <a:p>
            <a:pPr marL="285750" indent="-285750">
              <a:spcBef>
                <a:spcPts val="352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800" dirty="0"/>
              <a:t>O</a:t>
            </a:r>
            <a:r>
              <a:rPr sz="1800" baseline="-25000" dirty="0"/>
              <a:t>2</a:t>
            </a:r>
            <a:r>
              <a:rPr sz="1800" dirty="0"/>
              <a:t> very unusual, strong quencher (“eats” electrons)</a:t>
            </a:r>
            <a:endParaRPr lang="en-US" sz="1800" dirty="0"/>
          </a:p>
          <a:p>
            <a:pPr marL="285750" indent="-285750">
              <a:spcBef>
                <a:spcPts val="352"/>
              </a:spcBef>
              <a:buSzPct val="100000"/>
              <a:buFont typeface="Arial" panose="020B0604020202020204" pitchFamily="34" charset="0"/>
              <a:buChar char="•"/>
              <a:defRPr sz="3600"/>
            </a:pPr>
            <a:r>
              <a:rPr sz="1800" dirty="0"/>
              <a:t>only works for TRT as straws have small diameter (we are very lucky!</a:t>
            </a:r>
            <a:r>
              <a:rPr lang="en-US" sz="1800" dirty="0"/>
              <a:t> … for once</a:t>
            </a:r>
            <a:r>
              <a:rPr sz="1800" dirty="0"/>
              <a:t>)</a:t>
            </a:r>
          </a:p>
        </p:txBody>
      </p:sp>
      <p:sp>
        <p:nvSpPr>
          <p:cNvPr id="2" name="Rectangle 1"/>
          <p:cNvSpPr/>
          <p:nvPr/>
        </p:nvSpPr>
        <p:spPr>
          <a:xfrm>
            <a:off x="2123728" y="296718"/>
            <a:ext cx="434548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ATLAS TRT: bad surprise during assembly (2)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625209-526F-4ACF-81DC-0B2B26A4ADC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67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233918340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7" name="droppedImage.tiff" descr="droppedImage.tiff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2080617" y="3545086"/>
            <a:ext cx="1785938" cy="1339453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tiff" descr="droppedImage.tif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21469" y="2634258"/>
            <a:ext cx="1785938" cy="1339453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droppedImage.tiff" descr="droppedImage.tiff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3955852" y="2259211"/>
            <a:ext cx="4705945" cy="4352080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Difficult to access!!!…"/>
          <p:cNvSpPr/>
          <p:nvPr/>
        </p:nvSpPr>
        <p:spPr bwMode="auto">
          <a:xfrm>
            <a:off x="548756" y="5163392"/>
            <a:ext cx="7244656" cy="626133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>
              <a:defRPr sz="3400"/>
            </a:pPr>
            <a:endParaRPr lang="en-GB" sz="3600" dirty="0"/>
          </a:p>
        </p:txBody>
      </p:sp>
      <p:sp>
        <p:nvSpPr>
          <p:cNvPr id="11" name="TRT pipes"/>
          <p:cNvSpPr/>
          <p:nvPr/>
        </p:nvSpPr>
        <p:spPr bwMode="auto">
          <a:xfrm>
            <a:off x="2164067" y="2685757"/>
            <a:ext cx="737382" cy="24526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>
              <a:defRPr/>
            </a:pPr>
            <a:r>
              <a:rPr sz="1125"/>
              <a:t>TRT pipes</a:t>
            </a:r>
          </a:p>
        </p:txBody>
      </p:sp>
      <p:sp>
        <p:nvSpPr>
          <p:cNvPr id="12" name="Line"/>
          <p:cNvSpPr/>
          <p:nvPr/>
        </p:nvSpPr>
        <p:spPr bwMode="auto">
          <a:xfrm flipH="1" flipV="1">
            <a:off x="3759398" y="2875359"/>
            <a:ext cx="1741289" cy="553641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13" name="Line"/>
          <p:cNvSpPr/>
          <p:nvPr/>
        </p:nvSpPr>
        <p:spPr bwMode="auto">
          <a:xfrm flipV="1">
            <a:off x="1839516" y="3071812"/>
            <a:ext cx="776883" cy="151805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14" name="Line"/>
          <p:cNvSpPr/>
          <p:nvPr/>
        </p:nvSpPr>
        <p:spPr bwMode="auto">
          <a:xfrm flipH="1" flipV="1">
            <a:off x="2607469" y="3062883"/>
            <a:ext cx="526852" cy="759024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15" name="cracks"/>
          <p:cNvSpPr/>
          <p:nvPr/>
        </p:nvSpPr>
        <p:spPr bwMode="auto">
          <a:xfrm>
            <a:off x="669108" y="4310960"/>
            <a:ext cx="488916" cy="245260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/>
          <a:p>
            <a:pPr>
              <a:defRPr/>
            </a:pPr>
            <a:r>
              <a:rPr sz="1125"/>
              <a:t>cracks</a:t>
            </a:r>
          </a:p>
        </p:txBody>
      </p:sp>
      <p:sp>
        <p:nvSpPr>
          <p:cNvPr id="16" name="Line"/>
          <p:cNvSpPr/>
          <p:nvPr/>
        </p:nvSpPr>
        <p:spPr bwMode="auto">
          <a:xfrm flipH="1">
            <a:off x="1741290" y="4232672"/>
            <a:ext cx="437555" cy="178594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sp>
        <p:nvSpPr>
          <p:cNvPr id="17" name="Line"/>
          <p:cNvSpPr/>
          <p:nvPr/>
        </p:nvSpPr>
        <p:spPr bwMode="auto">
          <a:xfrm>
            <a:off x="1384101" y="4018359"/>
            <a:ext cx="357188" cy="375047"/>
          </a:xfrm>
          <a:prstGeom prst="line">
            <a:avLst/>
          </a:prstGeom>
          <a:ln w="38100">
            <a:solidFill>
              <a:srgbClr val="000000"/>
            </a:solidFill>
            <a:miter lim="400000"/>
            <a:headEnd type="stealth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</a:defRPr>
            </a:pPr>
            <a:endParaRPr sz="844"/>
          </a:p>
        </p:txBody>
      </p:sp>
      <p:pic>
        <p:nvPicPr>
          <p:cNvPr id="18" name="Oval Oval" descr="Oval Oval"/>
          <p:cNvPicPr>
            <a:picLocks/>
          </p:cNvPicPr>
          <p:nvPr/>
        </p:nvPicPr>
        <p:blipFill>
          <a:blip r:embed="rId5"/>
          <a:stretch/>
        </p:blipFill>
        <p:spPr bwMode="auto">
          <a:xfrm rot="44586">
            <a:off x="5521564" y="3338790"/>
            <a:ext cx="1276946" cy="508992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13566" y="139881"/>
            <a:ext cx="59531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/>
              <a:t>ATLAS TRT: bad surprise during operation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412534" y="748101"/>
            <a:ext cx="8407938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Cracks in outlet pipes of active gas developed in 2012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gas losses: 150l/day instead of &lt;0.5l/day up to 2011;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reason: aggressive ozone produced when active gas mixture is radiated, ozone attacks plastic gas pipes (although plastic material has been validated - but material seem to have changed properties when being heated and bent....)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 chance to fix leaks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321469" y="5137845"/>
            <a:ext cx="3242419" cy="17173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Difficult to access!!!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For effected region, switched to  Argon based gas mixture in the straws.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Reduce PID performance.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999499-7040-48F5-872D-33836FEE65B4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68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92328722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 bwMode="auto">
          <a:xfrm>
            <a:off x="16231" y="964589"/>
            <a:ext cx="5959688" cy="5536796"/>
          </a:xfrm>
          <a:prstGeom prst="rect">
            <a:avLst/>
          </a:prstGeom>
          <a:gradFill>
            <a:gsLst>
              <a:gs pos="0">
                <a:schemeClr val="accent1">
                  <a:lumOff val="16847"/>
                </a:schemeClr>
              </a:gs>
              <a:gs pos="100000">
                <a:srgbClr val="FFFFFF"/>
              </a:gs>
            </a:gsLst>
            <a:lin ang="10338439" scaled="1"/>
          </a:gra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pic>
        <p:nvPicPr>
          <p:cNvPr id="8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08591" y="1034838"/>
            <a:ext cx="2313852" cy="220758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fig_02.png" descr="fig_02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0" t="11386" r="6980" b="20555"/>
          <a:stretch/>
        </p:blipFill>
        <p:spPr bwMode="auto">
          <a:xfrm>
            <a:off x="347476" y="2154511"/>
            <a:ext cx="2414314" cy="1432513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78213" y="1034838"/>
            <a:ext cx="2378596" cy="2207586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low occupancy (number of collisions per bunch crossing &lt;𝝻&gt; low)"/>
          <p:cNvSpPr>
            <a:spLocks/>
          </p:cNvSpPr>
          <p:nvPr/>
        </p:nvSpPr>
        <p:spPr bwMode="auto">
          <a:xfrm>
            <a:off x="3308591" y="3220730"/>
            <a:ext cx="2377278" cy="59150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algn="l">
              <a:defRPr sz="1600"/>
            </a:pPr>
            <a:r>
              <a:rPr sz="1125" b="1" dirty="0">
                <a:solidFill>
                  <a:srgbClr val="7030A0"/>
                </a:solidFill>
              </a:rPr>
              <a:t>low occupancy</a:t>
            </a:r>
            <a:r>
              <a:rPr sz="1125" dirty="0">
                <a:solidFill>
                  <a:srgbClr val="7030A0"/>
                </a:solidFill>
              </a:rPr>
              <a:t> </a:t>
            </a:r>
            <a:r>
              <a:rPr sz="1125" dirty="0"/>
              <a:t>(number of collisions per bunch crossing &lt;𝝻&gt; low)</a:t>
            </a:r>
          </a:p>
        </p:txBody>
      </p:sp>
      <p:sp>
        <p:nvSpPr>
          <p:cNvPr id="13" name="high occupancy (number of collisions per bunch crossing &lt;𝝻&gt; high, i.e. Heavy Ion Collisions)"/>
          <p:cNvSpPr>
            <a:spLocks/>
          </p:cNvSpPr>
          <p:nvPr/>
        </p:nvSpPr>
        <p:spPr bwMode="auto">
          <a:xfrm>
            <a:off x="6169246" y="3133246"/>
            <a:ext cx="3013864" cy="591509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algn="l">
              <a:defRPr sz="1600"/>
            </a:pPr>
            <a:r>
              <a:rPr sz="1125" b="1" dirty="0">
                <a:solidFill>
                  <a:srgbClr val="FF0000"/>
                </a:solidFill>
              </a:rPr>
              <a:t>high occupancy</a:t>
            </a:r>
            <a:r>
              <a:rPr sz="1125" dirty="0">
                <a:solidFill>
                  <a:srgbClr val="FF0000"/>
                </a:solidFill>
              </a:rPr>
              <a:t> </a:t>
            </a:r>
            <a:r>
              <a:rPr sz="1125" dirty="0"/>
              <a:t>(number of collisions per bunch crossing &lt;𝝻&gt; high, i.e. Heavy Ion Collisions)</a:t>
            </a:r>
          </a:p>
        </p:txBody>
      </p:sp>
      <p:grpSp>
        <p:nvGrpSpPr>
          <p:cNvPr id="14" name="Group"/>
          <p:cNvGrpSpPr/>
          <p:nvPr/>
        </p:nvGrpSpPr>
        <p:grpSpPr bwMode="auto">
          <a:xfrm>
            <a:off x="19084" y="3790543"/>
            <a:ext cx="5953984" cy="2387683"/>
            <a:chOff x="0" y="0"/>
            <a:chExt cx="8467886" cy="3395815"/>
          </a:xfrm>
        </p:grpSpPr>
        <p:grpSp>
          <p:nvGrpSpPr>
            <p:cNvPr id="15" name="Group"/>
            <p:cNvGrpSpPr/>
            <p:nvPr/>
          </p:nvGrpSpPr>
          <p:grpSpPr bwMode="auto">
            <a:xfrm>
              <a:off x="4301887" y="0"/>
              <a:ext cx="4165999" cy="3394580"/>
              <a:chOff x="0" y="0"/>
              <a:chExt cx="4165997" cy="3394579"/>
            </a:xfrm>
          </p:grpSpPr>
          <p:sp>
            <p:nvSpPr>
              <p:cNvPr id="16" name="Rectangle"/>
              <p:cNvSpPr/>
              <p:nvPr/>
            </p:nvSpPr>
            <p:spPr bwMode="auto">
              <a:xfrm>
                <a:off x="0" y="0"/>
                <a:ext cx="4165997" cy="3394579"/>
              </a:xfrm>
              <a:prstGeom prst="rect">
                <a:avLst/>
              </a:prstGeom>
              <a:solidFill>
                <a:srgbClr val="00B0F0"/>
              </a:solidFill>
              <a:ln w="12700" cap="flat">
                <a:noFill/>
                <a:miter lim="400000"/>
              </a:ln>
              <a:effectLst>
                <a:outerShdw blurRad="635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</a:defRPr>
                </a:pPr>
                <a:endParaRPr sz="2812"/>
              </a:p>
            </p:txBody>
          </p:sp>
          <p:pic>
            <p:nvPicPr>
              <p:cNvPr id="17" name="fig_12.png" descr="fig_12.png"/>
              <p:cNvPicPr>
                <a:picLocks noChangeAspect="1"/>
              </p:cNvPicPr>
              <p:nvPr/>
            </p:nvPicPr>
            <p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950" t="3865" r="2950"/>
              <a:stretch/>
            </p:blipFill>
            <p:spPr bwMode="auto">
              <a:xfrm>
                <a:off x="119658" y="300289"/>
                <a:ext cx="3926790" cy="2793974"/>
              </a:xfrm>
              <a:prstGeom prst="rect">
                <a:avLst/>
              </a:prstGeom>
              <a:ln w="12700" cap="flat">
                <a:noFill/>
                <a:miter lim="400000"/>
              </a:ln>
            </p:spPr>
          </p:pic>
          <p:sp>
            <p:nvSpPr>
              <p:cNvPr id="18" name="Argon"/>
              <p:cNvSpPr>
                <a:spLocks/>
              </p:cNvSpPr>
              <p:nvPr/>
            </p:nvSpPr>
            <p:spPr bwMode="auto">
              <a:xfrm>
                <a:off x="2714353" y="875309"/>
                <a:ext cx="1005404" cy="4718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sz="2400" b="1">
                    <a:solidFill>
                      <a:schemeClr val="accent3">
                        <a:hueOff val="362282"/>
                        <a:satOff val="31803"/>
                        <a:lumOff val="-18242"/>
                      </a:schemeClr>
                    </a:solidFill>
                  </a:defRPr>
                </a:lvl1pPr>
              </a:lstStyle>
              <a:p>
                <a:pPr>
                  <a:defRPr/>
                </a:pPr>
                <a:r>
                  <a:rPr sz="1687" dirty="0">
                    <a:solidFill>
                      <a:srgbClr val="66CCFF"/>
                    </a:solidFill>
                  </a:rPr>
                  <a:t>Argon</a:t>
                </a:r>
              </a:p>
            </p:txBody>
          </p:sp>
        </p:grpSp>
        <p:grpSp>
          <p:nvGrpSpPr>
            <p:cNvPr id="19" name="Group"/>
            <p:cNvGrpSpPr/>
            <p:nvPr/>
          </p:nvGrpSpPr>
          <p:grpSpPr bwMode="auto">
            <a:xfrm>
              <a:off x="0" y="1235"/>
              <a:ext cx="4165999" cy="3394580"/>
              <a:chOff x="0" y="0"/>
              <a:chExt cx="4165997" cy="3394579"/>
            </a:xfrm>
          </p:grpSpPr>
          <p:sp>
            <p:nvSpPr>
              <p:cNvPr id="20" name="Rectangle"/>
              <p:cNvSpPr/>
              <p:nvPr/>
            </p:nvSpPr>
            <p:spPr bwMode="auto">
              <a:xfrm>
                <a:off x="0" y="0"/>
                <a:ext cx="4165997" cy="3394579"/>
              </a:xfrm>
              <a:prstGeom prst="rect">
                <a:avLst/>
              </a:prstGeom>
              <a:solidFill>
                <a:srgbClr val="00B050"/>
              </a:solidFill>
              <a:ln w="12700" cap="flat">
                <a:noFill/>
                <a:miter lim="400000"/>
              </a:ln>
              <a:effectLst>
                <a:outerShdw blurRad="63500" dist="25400" dir="5400000" rotWithShape="0">
                  <a:srgbClr val="000000">
                    <a:alpha val="50000"/>
                  </a:srgbClr>
                </a:outerShdw>
              </a:effectLst>
            </p:spPr>
            <p:txBody>
              <a:bodyPr wrap="square" lIns="35719" tIns="35719" rIns="35719" bIns="35719" numCol="1" anchor="ctr">
                <a:noAutofit/>
              </a:bodyPr>
              <a:lstStyle/>
              <a:p>
                <a:pPr>
                  <a:defRPr sz="4000">
                    <a:solidFill>
                      <a:srgbClr val="FFFFFF"/>
                    </a:solidFill>
                  </a:defRPr>
                </a:pPr>
                <a:endParaRPr sz="2812"/>
              </a:p>
            </p:txBody>
          </p:sp>
          <p:pic>
            <p:nvPicPr>
              <p:cNvPr id="21" name="fig_11.png" descr="fig_11.png"/>
              <p:cNvPicPr>
                <a:picLocks noChangeAspect="1"/>
              </p:cNvPicPr>
              <p:nvPr/>
            </p:nvPicPr>
            <p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3062" t="3722" r="3061" b="920"/>
              <a:stretch/>
            </p:blipFill>
            <p:spPr bwMode="auto">
              <a:xfrm>
                <a:off x="69513" y="300289"/>
                <a:ext cx="3949401" cy="2794001"/>
              </a:xfrm>
              <a:prstGeom prst="rect">
                <a:avLst/>
              </a:prstGeom>
              <a:ln w="12700" cap="flat">
                <a:noFill/>
                <a:miter lim="400000"/>
              </a:ln>
            </p:spPr>
          </p:pic>
          <p:sp>
            <p:nvSpPr>
              <p:cNvPr id="22" name="Xenon"/>
              <p:cNvSpPr>
                <a:spLocks/>
              </p:cNvSpPr>
              <p:nvPr/>
            </p:nvSpPr>
            <p:spPr bwMode="auto">
              <a:xfrm>
                <a:off x="2598074" y="875309"/>
                <a:ext cx="1039601" cy="47183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</p:spPr>
            <p:txBody>
              <a:bodyPr wrap="none" lIns="35719" tIns="35719" rIns="35719" bIns="35719" numCol="1" anchor="ctr">
                <a:spAutoFit/>
              </a:bodyPr>
              <a:lstStyle>
                <a:lvl1pPr>
                  <a:defRPr sz="2400" b="1">
                    <a:solidFill>
                      <a:schemeClr val="accent1"/>
                    </a:solidFill>
                  </a:defRPr>
                </a:lvl1pPr>
              </a:lstStyle>
              <a:p>
                <a:pPr>
                  <a:defRPr/>
                </a:pPr>
                <a:r>
                  <a:rPr sz="1687" dirty="0">
                    <a:solidFill>
                      <a:srgbClr val="00B050"/>
                    </a:solidFill>
                  </a:rPr>
                  <a:t>Xenon</a:t>
                </a:r>
              </a:p>
            </p:txBody>
          </p:sp>
        </p:grpSp>
      </p:grpSp>
      <p:grpSp>
        <p:nvGrpSpPr>
          <p:cNvPr id="23" name="Group"/>
          <p:cNvGrpSpPr/>
          <p:nvPr/>
        </p:nvGrpSpPr>
        <p:grpSpPr bwMode="auto">
          <a:xfrm>
            <a:off x="6102927" y="3740018"/>
            <a:ext cx="2929164" cy="2541427"/>
            <a:chOff x="52860" y="109987"/>
            <a:chExt cx="4165920" cy="3614472"/>
          </a:xfrm>
        </p:grpSpPr>
        <p:pic>
          <p:nvPicPr>
            <p:cNvPr id="25" name="Image" descr="Image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52860" y="109987"/>
              <a:ext cx="4165920" cy="3174541"/>
            </a:xfrm>
            <a:prstGeom prst="rect">
              <a:avLst/>
            </a:prstGeom>
            <a:ln w="12700" cap="flat">
              <a:noFill/>
              <a:miter lim="400000"/>
            </a:ln>
          </p:spPr>
        </p:pic>
        <p:sp>
          <p:nvSpPr>
            <p:cNvPr id="26" name="Line"/>
            <p:cNvSpPr/>
            <p:nvPr/>
          </p:nvSpPr>
          <p:spPr bwMode="auto">
            <a:xfrm>
              <a:off x="757590" y="3275944"/>
              <a:ext cx="3290888" cy="1"/>
            </a:xfrm>
            <a:prstGeom prst="line">
              <a:avLst/>
            </a:prstGeom>
            <a:noFill/>
            <a:ln w="50800" cap="flat">
              <a:solidFill>
                <a:schemeClr val="accent5">
                  <a:hueOff val="-82419"/>
                  <a:satOff val="-9513"/>
                  <a:lumOff val="-16343"/>
                </a:schemeClr>
              </a:solidFill>
              <a:prstDash val="solid"/>
              <a:miter lim="400000"/>
              <a:tailEnd type="triangle" w="med" len="med"/>
            </a:ln>
          </p:spPr>
          <p:txBody>
            <a:bodyPr wrap="square" lIns="35719" tIns="35719" rIns="35719" bIns="35719" numCol="1" anchor="ctr">
              <a:noAutofit/>
            </a:bodyPr>
            <a:lstStyle/>
            <a:p>
              <a:pPr>
                <a:defRPr sz="4000">
                  <a:solidFill>
                    <a:srgbClr val="FFFFFF"/>
                  </a:solidFill>
                </a:defRPr>
              </a:pPr>
              <a:endParaRPr sz="2812">
                <a:solidFill>
                  <a:schemeClr val="tx2"/>
                </a:solidFill>
              </a:endParaRPr>
            </a:p>
          </p:txBody>
        </p:sp>
        <p:sp>
          <p:nvSpPr>
            <p:cNvPr id="27" name="increasing occupancy"/>
            <p:cNvSpPr>
              <a:spLocks/>
            </p:cNvSpPr>
            <p:nvPr/>
          </p:nvSpPr>
          <p:spPr bwMode="auto">
            <a:xfrm>
              <a:off x="1161503" y="3283266"/>
              <a:ext cx="2817866" cy="441193"/>
            </a:xfrm>
            <a:prstGeom prst="rect">
              <a:avLst/>
            </a:prstGeom>
            <a:noFill/>
            <a:ln w="12700" cap="flat">
              <a:noFill/>
              <a:miter lim="400000"/>
            </a:ln>
          </p:spPr>
          <p:txBody>
            <a:bodyPr wrap="none" lIns="35719" tIns="35719" rIns="35719" bIns="35719" numCol="1" anchor="ctr">
              <a:spAutoFit/>
            </a:bodyPr>
            <a:lstStyle>
              <a:lvl1pPr>
                <a:defRPr sz="2200">
                  <a:solidFill>
                    <a:schemeClr val="accent5">
                      <a:hueOff val="-82419"/>
                      <a:satOff val="-9513"/>
                      <a:lumOff val="-16343"/>
                    </a:schemeClr>
                  </a:solidFill>
                </a:defRPr>
              </a:lvl1pPr>
            </a:lstStyle>
            <a:p>
              <a:pPr>
                <a:defRPr/>
              </a:pPr>
              <a:r>
                <a:rPr sz="1547">
                  <a:solidFill>
                    <a:schemeClr val="tx2"/>
                  </a:solidFill>
                </a:rPr>
                <a:t>increasing occupancy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2411760" y="402546"/>
            <a:ext cx="276595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TRT Performance - Tracking</a:t>
            </a:r>
          </a:p>
        </p:txBody>
      </p:sp>
      <p:sp>
        <p:nvSpPr>
          <p:cNvPr id="29" name="in 2016: already suffering from broken gas pipes…"/>
          <p:cNvSpPr>
            <a:spLocks/>
          </p:cNvSpPr>
          <p:nvPr/>
        </p:nvSpPr>
        <p:spPr bwMode="auto">
          <a:xfrm>
            <a:off x="280679" y="1005469"/>
            <a:ext cx="3139193" cy="1010854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>
              <a:spcBef>
                <a:spcPts val="600"/>
              </a:spcBef>
              <a:defRPr sz="2200"/>
            </a:pPr>
            <a:r>
              <a:rPr sz="1400" dirty="0"/>
              <a:t>in 2016: already suffering from broken gas pipes</a:t>
            </a:r>
          </a:p>
          <a:p>
            <a:pPr>
              <a:spcBef>
                <a:spcPts val="600"/>
              </a:spcBef>
              <a:defRPr sz="2200"/>
            </a:pPr>
            <a:r>
              <a:rPr sz="1400" dirty="0"/>
              <a:t>⇒ detector partially operated  </a:t>
            </a:r>
            <a:br>
              <a:rPr sz="1400" dirty="0"/>
            </a:br>
            <a:r>
              <a:rPr sz="1400" dirty="0"/>
              <a:t>    with Argon mixture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B3C57A-30BE-4FD6-89B4-6A68F9C1819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69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51578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pod.nasa.gov/apod/image/0407/moussette_aur16jul1_fu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86" y="0"/>
            <a:ext cx="9501783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339752" y="2852936"/>
            <a:ext cx="4586512" cy="14711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GB" sz="3200" dirty="0" err="1">
                <a:solidFill>
                  <a:srgbClr val="FFFF00"/>
                </a:solidFill>
              </a:rPr>
              <a:t>Photodetection</a:t>
            </a:r>
            <a:endParaRPr lang="en-GB" sz="3200" dirty="0">
              <a:solidFill>
                <a:srgbClr val="FFFF00"/>
              </a:solidFill>
            </a:endParaRPr>
          </a:p>
          <a:p>
            <a:pPr algn="ctr">
              <a:buNone/>
            </a:pPr>
            <a:endParaRPr lang="en-GB" sz="3200" dirty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GB" dirty="0">
                <a:solidFill>
                  <a:srgbClr val="FF0000"/>
                </a:solidFill>
              </a:rPr>
              <a:t>(Detection of light in the optical and UV domain) 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A0F61E-B1BB-4B8B-98FA-9E335CBC114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43192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625"/>
    </mc:Choice>
    <mc:Fallback xmlns="">
      <p:transition spd="slow" advTm="8625"/>
    </mc:Fallback>
  </mc:AlternateContent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 bwMode="auto">
          <a:xfrm>
            <a:off x="62197" y="788844"/>
            <a:ext cx="8994397" cy="3144212"/>
          </a:xfrm>
          <a:prstGeom prst="rect">
            <a:avLst/>
          </a:prstGeom>
          <a:noFill/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pic>
        <p:nvPicPr>
          <p:cNvPr id="8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31330" y="1195624"/>
            <a:ext cx="3940374" cy="1454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fig_45.png" descr="fig_4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8" t="2178" r="2828" b="2177"/>
          <a:stretch/>
        </p:blipFill>
        <p:spPr bwMode="auto">
          <a:xfrm>
            <a:off x="4801504" y="1103694"/>
            <a:ext cx="3682329" cy="2678907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event with an electron (yellow track)…"/>
          <p:cNvSpPr>
            <a:spLocks/>
          </p:cNvSpPr>
          <p:nvPr/>
        </p:nvSpPr>
        <p:spPr bwMode="auto">
          <a:xfrm>
            <a:off x="232470" y="2792479"/>
            <a:ext cx="4024921" cy="441468"/>
          </a:xfrm>
          <a:prstGeom prst="rect">
            <a:avLst/>
          </a:prstGeom>
          <a:ln w="12700">
            <a:miter lim="400000"/>
          </a:ln>
        </p:spPr>
        <p:txBody>
          <a:bodyPr wrap="square" lIns="35719" tIns="35719" rIns="35719" bIns="35719" anchor="ctr">
            <a:spAutoFit/>
          </a:bodyPr>
          <a:lstStyle/>
          <a:p>
            <a:pPr algn="l">
              <a:defRPr sz="2400"/>
            </a:pPr>
            <a:endParaRPr dirty="0"/>
          </a:p>
        </p:txBody>
      </p:sp>
      <p:sp>
        <p:nvSpPr>
          <p:cNvPr id="13" name="TR turn ON curve: HL probability VS gamma factor"/>
          <p:cNvSpPr>
            <a:spLocks/>
          </p:cNvSpPr>
          <p:nvPr/>
        </p:nvSpPr>
        <p:spPr bwMode="auto">
          <a:xfrm>
            <a:off x="5072458" y="824838"/>
            <a:ext cx="3525710" cy="2568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sz="1200" dirty="0"/>
              <a:t>TR turn ON curve: HL probability VS gamma factor</a:t>
            </a:r>
          </a:p>
        </p:txBody>
      </p:sp>
      <p:sp>
        <p:nvSpPr>
          <p:cNvPr id="2" name="Rectangle 1"/>
          <p:cNvSpPr/>
          <p:nvPr/>
        </p:nvSpPr>
        <p:spPr>
          <a:xfrm>
            <a:off x="1966776" y="267823"/>
            <a:ext cx="3883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TRT Performance - Particle Identification</a:t>
            </a:r>
          </a:p>
        </p:txBody>
      </p:sp>
      <p:pic>
        <p:nvPicPr>
          <p:cNvPr id="17" name="Picture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3645024"/>
            <a:ext cx="4037349" cy="2738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8" name="Straight Connector 17"/>
          <p:cNvCxnSpPr/>
          <p:nvPr/>
        </p:nvCxnSpPr>
        <p:spPr bwMode="auto">
          <a:xfrm flipV="1">
            <a:off x="7380312" y="2443147"/>
            <a:ext cx="0" cy="970967"/>
          </a:xfrm>
          <a:prstGeom prst="line">
            <a:avLst/>
          </a:prstGeom>
          <a:noFill/>
          <a:ln w="9525" cap="flat" cmpd="sng" algn="ctr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 flipV="1">
            <a:off x="5991225" y="2886075"/>
            <a:ext cx="1885" cy="649797"/>
          </a:xfrm>
          <a:prstGeom prst="line">
            <a:avLst/>
          </a:prstGeom>
          <a:noFill/>
          <a:ln w="9525" cap="flat" cmpd="sng" algn="ctr">
            <a:solidFill>
              <a:srgbClr val="FF0066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5850147" y="3797567"/>
            <a:ext cx="22974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GeV </a:t>
            </a:r>
            <a:r>
              <a:rPr lang="en-US" dirty="0">
                <a:latin typeface="Symbol" panose="05050102010706020507" pitchFamily="18" charset="2"/>
              </a:rPr>
              <a:t>m</a:t>
            </a:r>
            <a:r>
              <a:rPr lang="en-US" dirty="0"/>
              <a:t> vs 10 GeV 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285928" y="4332779"/>
            <a:ext cx="13770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Typical Figure of Merit for a TR detector: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29259" y="2706692"/>
            <a:ext cx="4280495" cy="11689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 sz="2400"/>
            </a:pPr>
            <a:r>
              <a:rPr lang="en-GB" sz="1590" dirty="0"/>
              <a:t>Event with an electron (yellow track):</a:t>
            </a:r>
          </a:p>
          <a:p>
            <a:pPr>
              <a:defRPr sz="2400"/>
            </a:pPr>
            <a:r>
              <a:rPr lang="en-GB" sz="1590" dirty="0"/>
              <a:t>hits with high signal (=TR, passing a high level HL threshold) are indicated in red</a:t>
            </a:r>
          </a:p>
          <a:p>
            <a:endParaRPr lang="en-GB" sz="159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2AC7F59-E2C8-4449-B5B5-99650EFFA0B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70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41480245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1042988" y="115888"/>
            <a:ext cx="410368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it-IT" altLang="en-US" sz="2400">
                <a:solidFill>
                  <a:schemeClr val="accent2"/>
                </a:solidFill>
              </a:rPr>
              <a:t>ALICE TRD </a:t>
            </a:r>
          </a:p>
        </p:txBody>
      </p:sp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3032125" cy="267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3789363"/>
            <a:ext cx="2843213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4" name="Line 12"/>
          <p:cNvSpPr>
            <a:spLocks noChangeShapeType="1"/>
          </p:cNvSpPr>
          <p:nvPr/>
        </p:nvSpPr>
        <p:spPr bwMode="auto">
          <a:xfrm>
            <a:off x="2446338" y="1196975"/>
            <a:ext cx="0" cy="17272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44045" name="Text Box 13"/>
          <p:cNvSpPr txBox="1">
            <a:spLocks noChangeArrowheads="1"/>
          </p:cNvSpPr>
          <p:nvPr/>
        </p:nvSpPr>
        <p:spPr bwMode="auto">
          <a:xfrm rot="16200000">
            <a:off x="2176463" y="1792288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rgbClr val="FF0066"/>
                </a:solidFill>
              </a:rPr>
              <a:t>7.36 m</a:t>
            </a:r>
          </a:p>
        </p:txBody>
      </p:sp>
      <p:sp>
        <p:nvSpPr>
          <p:cNvPr id="44046" name="Line 14"/>
          <p:cNvSpPr>
            <a:spLocks noChangeShapeType="1"/>
          </p:cNvSpPr>
          <p:nvPr/>
        </p:nvSpPr>
        <p:spPr bwMode="auto">
          <a:xfrm flipV="1">
            <a:off x="1403350" y="2997200"/>
            <a:ext cx="1081088" cy="431800"/>
          </a:xfrm>
          <a:prstGeom prst="line">
            <a:avLst/>
          </a:prstGeom>
          <a:noFill/>
          <a:ln w="28575">
            <a:solidFill>
              <a:srgbClr val="FF0066"/>
            </a:solidFill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4047" name="Text Box 15"/>
          <p:cNvSpPr txBox="1">
            <a:spLocks noChangeArrowheads="1"/>
          </p:cNvSpPr>
          <p:nvPr/>
        </p:nvSpPr>
        <p:spPr bwMode="auto">
          <a:xfrm rot="-1444525">
            <a:off x="1692275" y="3141663"/>
            <a:ext cx="8064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rgbClr val="FF0066"/>
                </a:solidFill>
              </a:rPr>
              <a:t>7.34 m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3419475" y="1125538"/>
            <a:ext cx="520858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Time Expansion Chamber with Xe/CO</a:t>
            </a:r>
            <a:r>
              <a:rPr lang="en-US" altLang="en-US" baseline="-25000">
                <a:solidFill>
                  <a:schemeClr val="accent2"/>
                </a:solidFill>
              </a:rPr>
              <a:t>2</a:t>
            </a:r>
            <a:r>
              <a:rPr lang="en-US" altLang="en-US">
                <a:solidFill>
                  <a:schemeClr val="accent2"/>
                </a:solidFill>
              </a:rPr>
              <a:t> gas  (85%-15%)</a:t>
            </a:r>
          </a:p>
        </p:txBody>
      </p:sp>
      <p:sp>
        <p:nvSpPr>
          <p:cNvPr id="44049" name="Text Box 17"/>
          <p:cNvSpPr txBox="1">
            <a:spLocks noChangeArrowheads="1"/>
          </p:cNvSpPr>
          <p:nvPr/>
        </p:nvSpPr>
        <p:spPr bwMode="auto">
          <a:xfrm>
            <a:off x="2392363" y="3760788"/>
            <a:ext cx="6000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bg1"/>
                </a:solidFill>
              </a:rPr>
              <a:t>TRD</a:t>
            </a:r>
          </a:p>
        </p:txBody>
      </p:sp>
      <p:sp>
        <p:nvSpPr>
          <p:cNvPr id="44050" name="Line 18"/>
          <p:cNvSpPr>
            <a:spLocks noChangeShapeType="1"/>
          </p:cNvSpPr>
          <p:nvPr/>
        </p:nvSpPr>
        <p:spPr bwMode="auto">
          <a:xfrm flipH="1">
            <a:off x="2360613" y="4005263"/>
            <a:ext cx="123825" cy="144462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44051" name="Text Box 19"/>
          <p:cNvSpPr txBox="1">
            <a:spLocks noChangeArrowheads="1"/>
          </p:cNvSpPr>
          <p:nvPr/>
        </p:nvSpPr>
        <p:spPr bwMode="auto">
          <a:xfrm>
            <a:off x="2411413" y="6092825"/>
            <a:ext cx="588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bg1"/>
                </a:solidFill>
              </a:rPr>
              <a:t>TPC</a:t>
            </a:r>
          </a:p>
        </p:txBody>
      </p:sp>
      <p:sp>
        <p:nvSpPr>
          <p:cNvPr id="44052" name="Line 20"/>
          <p:cNvSpPr>
            <a:spLocks noChangeShapeType="1"/>
          </p:cNvSpPr>
          <p:nvPr/>
        </p:nvSpPr>
        <p:spPr bwMode="auto">
          <a:xfrm flipH="1" flipV="1">
            <a:off x="2051050" y="5734050"/>
            <a:ext cx="368300" cy="504825"/>
          </a:xfrm>
          <a:prstGeom prst="line">
            <a:avLst/>
          </a:prstGeom>
          <a:noFill/>
          <a:ln w="28575">
            <a:solidFill>
              <a:schemeClr val="bg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3" name="Rectangle 2"/>
          <p:cNvSpPr/>
          <p:nvPr/>
        </p:nvSpPr>
        <p:spPr>
          <a:xfrm>
            <a:off x="769734" y="781214"/>
            <a:ext cx="1465466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50" dirty="0"/>
              <a:t>CERN-EP-2017-222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19475" y="1631213"/>
            <a:ext cx="5520612" cy="479816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485B3DCB-0935-4CCD-92D1-010E3CF1031E}"/>
              </a:ext>
            </a:extLst>
          </p:cNvPr>
          <p:cNvSpPr txBox="1"/>
          <p:nvPr/>
        </p:nvSpPr>
        <p:spPr>
          <a:xfrm>
            <a:off x="5292080" y="5445224"/>
            <a:ext cx="201622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/>
              <a:t>fibre/foam sandwich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C561F-6BDA-4631-A2D3-89AD0D5F3E5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71</a:t>
            </a:fld>
            <a:endParaRPr lang="en-US" altLang="en-US" dirty="0"/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14775" y="1631950"/>
            <a:ext cx="5257800" cy="430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971550" y="188913"/>
            <a:ext cx="525621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50000"/>
              </a:spcBef>
            </a:pPr>
            <a:r>
              <a:rPr lang="it-IT" altLang="en-US" sz="2400"/>
              <a:t>ALICE TRD performance</a:t>
            </a:r>
          </a:p>
        </p:txBody>
      </p:sp>
      <p:sp>
        <p:nvSpPr>
          <p:cNvPr id="45063" name="Text Box 7"/>
          <p:cNvSpPr txBox="1">
            <a:spLocks noChangeArrowheads="1"/>
          </p:cNvSpPr>
          <p:nvPr/>
        </p:nvSpPr>
        <p:spPr bwMode="auto">
          <a:xfrm rot="900000">
            <a:off x="6443663" y="3860800"/>
            <a:ext cx="209391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chemeClr val="accent2"/>
                </a:solidFill>
              </a:rPr>
              <a:t>integ. charge method</a:t>
            </a:r>
          </a:p>
        </p:txBody>
      </p:sp>
      <p:sp>
        <p:nvSpPr>
          <p:cNvPr id="45064" name="Text Box 8"/>
          <p:cNvSpPr txBox="1">
            <a:spLocks noChangeArrowheads="1"/>
          </p:cNvSpPr>
          <p:nvPr/>
        </p:nvSpPr>
        <p:spPr bwMode="auto">
          <a:xfrm rot="1159123">
            <a:off x="6232525" y="4551363"/>
            <a:ext cx="19129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marL="381000" indent="-381000"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2286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20000"/>
              </a:spcBef>
            </a:pPr>
            <a:r>
              <a:rPr lang="en-US" altLang="en-US">
                <a:solidFill>
                  <a:srgbClr val="FF0066"/>
                </a:solidFill>
              </a:rPr>
              <a:t>charge + t</a:t>
            </a:r>
            <a:r>
              <a:rPr lang="en-US" altLang="en-US" baseline="-25000">
                <a:solidFill>
                  <a:srgbClr val="FF0066"/>
                </a:solidFill>
              </a:rPr>
              <a:t>D </a:t>
            </a:r>
            <a:r>
              <a:rPr lang="en-US" altLang="en-US">
                <a:solidFill>
                  <a:srgbClr val="FF0066"/>
                </a:solidFill>
              </a:rPr>
              <a:t>method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916832"/>
            <a:ext cx="3996451" cy="38687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971550" y="1484784"/>
            <a:ext cx="24785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Pulse height vs drift time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4A94469-C5E6-4D7A-BA21-871432CD06EF}"/>
              </a:ext>
            </a:extLst>
          </p:cNvPr>
          <p:cNvSpPr txBox="1"/>
          <p:nvPr/>
        </p:nvSpPr>
        <p:spPr>
          <a:xfrm>
            <a:off x="5868144" y="5862733"/>
            <a:ext cx="3259226" cy="7201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TMQ = Truncated mean of charge</a:t>
            </a:r>
          </a:p>
          <a:p>
            <a:r>
              <a:rPr lang="en-GB" sz="1200" dirty="0"/>
              <a:t>L-Q = Likelihood on charge</a:t>
            </a:r>
          </a:p>
          <a:p>
            <a:r>
              <a:rPr lang="en-GB" sz="1200" dirty="0"/>
              <a:t>L-QX = 2D Likelihood on charge and x-</a:t>
            </a:r>
            <a:r>
              <a:rPr lang="en-GB" sz="1200" dirty="0" err="1"/>
              <a:t>coord</a:t>
            </a:r>
            <a:r>
              <a:rPr lang="en-GB" sz="1200" dirty="0"/>
              <a:t>.</a:t>
            </a:r>
            <a:endParaRPr lang="de-CH" sz="12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E6FC12-5507-4A59-835E-224EE22DB9F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72</a:t>
            </a:fld>
            <a:endParaRPr lang="en-US" altLang="en-US" dirty="0"/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16632"/>
            <a:ext cx="6590556" cy="504056"/>
          </a:xfrm>
        </p:spPr>
        <p:txBody>
          <a:bodyPr/>
          <a:lstStyle/>
          <a:p>
            <a:pPr algn="l"/>
            <a:r>
              <a:rPr lang="en-US" sz="3600" dirty="0">
                <a:solidFill>
                  <a:schemeClr val="accent6"/>
                </a:solidFill>
              </a:rPr>
              <a:t>11 take home messages</a:t>
            </a:r>
            <a:endParaRPr lang="en-GB" sz="3600" dirty="0">
              <a:solidFill>
                <a:schemeClr val="accent6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878550"/>
            <a:ext cx="7992888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Cherenkov radiation</a:t>
            </a:r>
            <a:r>
              <a:rPr lang="en-US" dirty="0"/>
              <a:t> is produced by a charged particle traversing a dielectric medium at a speed v ≥ </a:t>
            </a:r>
            <a:r>
              <a:rPr lang="en-US" dirty="0" err="1"/>
              <a:t>c/n</a:t>
            </a:r>
            <a:r>
              <a:rPr lang="en-US" dirty="0"/>
              <a:t> (threshold).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Weak light source, visible and UV.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Light intensity increases like sin</a:t>
            </a:r>
            <a:r>
              <a:rPr lang="en-US" baseline="30000" dirty="0"/>
              <a:t>2</a:t>
            </a:r>
            <a:r>
              <a:rPr lang="en-US" dirty="0">
                <a:latin typeface="Symbol" panose="05050102010706020507" pitchFamily="18" charset="2"/>
              </a:rPr>
              <a:t>q</a:t>
            </a:r>
            <a:r>
              <a:rPr lang="en-US" dirty="0"/>
              <a:t> = 1 - (n</a:t>
            </a:r>
            <a:r>
              <a:rPr lang="en-US" baseline="30000" dirty="0"/>
              <a:t>2</a:t>
            </a:r>
            <a:r>
              <a:rPr lang="en-US" dirty="0">
                <a:latin typeface="Symbol" panose="05050102010706020507" pitchFamily="18" charset="2"/>
              </a:rPr>
              <a:t>b</a:t>
            </a:r>
            <a:r>
              <a:rPr lang="en-US" baseline="30000" dirty="0"/>
              <a:t>2</a:t>
            </a:r>
            <a:r>
              <a:rPr lang="en-US" dirty="0"/>
              <a:t>)</a:t>
            </a:r>
            <a:r>
              <a:rPr lang="en-US" baseline="30000" dirty="0"/>
              <a:t>-1</a:t>
            </a:r>
            <a:r>
              <a:rPr lang="en-US" dirty="0"/>
              <a:t> </a:t>
            </a:r>
            <a:r>
              <a:rPr lang="en-US" dirty="0">
                <a:sym typeface="Wingdings" panose="05000000000000000000" pitchFamily="2" charset="2"/>
              </a:rPr>
              <a:t> saturated angle at </a:t>
            </a:r>
            <a:r>
              <a:rPr lang="en-US" dirty="0">
                <a:latin typeface="Symbol" panose="05050102010706020507" pitchFamily="18" charset="2"/>
                <a:sym typeface="Wingdings" panose="05000000000000000000" pitchFamily="2" charset="2"/>
              </a:rPr>
              <a:t>b</a:t>
            </a:r>
            <a:r>
              <a:rPr lang="en-US" dirty="0">
                <a:sym typeface="Wingdings" panose="05000000000000000000" pitchFamily="2" charset="2"/>
              </a:rPr>
              <a:t> ≈ 1</a:t>
            </a:r>
            <a:endParaRPr lang="en-US" dirty="0"/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Detection of C-light requires low-noise single photon sensitive photodetectors.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Main applications are PID (</a:t>
            </a:r>
            <a:r>
              <a:rPr lang="en-US" dirty="0">
                <a:latin typeface="Symbol" panose="05050102010706020507" pitchFamily="18" charset="2"/>
              </a:rPr>
              <a:t>p</a:t>
            </a:r>
            <a:r>
              <a:rPr lang="en-US" dirty="0"/>
              <a:t>/k) by threshold, Ring Imaging or Time Of Propagation counters (incl. TORCH).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Transition radiation </a:t>
            </a:r>
            <a:r>
              <a:rPr lang="en-US" dirty="0"/>
              <a:t>is produced by a charged particle at the edge of a dielectric medium. 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Intensity scales with Lorentz boost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. In HEP experiments, only e</a:t>
            </a:r>
            <a:r>
              <a:rPr lang="en-US" baseline="30000" dirty="0"/>
              <a:t>±</a:t>
            </a:r>
            <a:r>
              <a:rPr lang="en-US" dirty="0"/>
              <a:t> reach high enough </a:t>
            </a:r>
            <a:r>
              <a:rPr lang="en-US" dirty="0">
                <a:latin typeface="Symbol" panose="05050102010706020507" pitchFamily="18" charset="2"/>
              </a:rPr>
              <a:t>g</a:t>
            </a:r>
            <a:r>
              <a:rPr lang="en-US" dirty="0"/>
              <a:t> values (&gt; 1000)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Extremely weak light source, X-ray, O(10keV)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Need many transitions </a:t>
            </a:r>
            <a:r>
              <a:rPr lang="en-US" dirty="0">
                <a:sym typeface="Wingdings" panose="05000000000000000000" pitchFamily="2" charset="2"/>
              </a:rPr>
              <a:t> foil stacks, foams</a:t>
            </a:r>
            <a:r>
              <a:rPr lang="en-US" dirty="0"/>
              <a:t> 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Detection by gas detector (drift chamber / tubes) operated with high-Z gas (</a:t>
            </a:r>
            <a:r>
              <a:rPr lang="en-US" dirty="0" err="1"/>
              <a:t>Xe</a:t>
            </a:r>
            <a:r>
              <a:rPr lang="en-US" dirty="0"/>
              <a:t>)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r>
              <a:rPr lang="en-US" dirty="0"/>
              <a:t>Main application is tracking with e</a:t>
            </a:r>
            <a:r>
              <a:rPr lang="en-US" baseline="30000" dirty="0"/>
              <a:t> ±</a:t>
            </a:r>
            <a:r>
              <a:rPr lang="en-US" dirty="0"/>
              <a:t> enhancement.</a:t>
            </a:r>
          </a:p>
          <a:p>
            <a:pPr marL="285750" indent="-285750">
              <a:spcBef>
                <a:spcPts val="900"/>
              </a:spcBef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CC906F-E74D-49C4-8091-DD98FCC1D0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73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30305591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dirty="0"/>
              <a:t>BACK-UP </a:t>
            </a:r>
          </a:p>
          <a:p>
            <a:pPr marL="0" indent="0" algn="ctr">
              <a:buNone/>
            </a:pPr>
            <a:r>
              <a:rPr lang="en-US" dirty="0"/>
              <a:t>MATERIAL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4A7068-843F-45E8-B269-B1E53118AAA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74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77468836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28800" y="998935"/>
            <a:ext cx="6172200" cy="8572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l" eaLnBrk="1" hangingPunct="1"/>
            <a:r>
              <a:rPr lang="en-US" sz="1800" dirty="0">
                <a:solidFill>
                  <a:schemeClr val="accent2"/>
                </a:solidFill>
              </a:rPr>
              <a:t>Propagating waves</a:t>
            </a:r>
          </a:p>
        </p:txBody>
      </p:sp>
      <p:sp>
        <p:nvSpPr>
          <p:cNvPr id="3687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754981"/>
            <a:ext cx="6172200" cy="485775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350" dirty="0">
                <a:solidFill>
                  <a:schemeClr val="accent2"/>
                </a:solidFill>
              </a:rPr>
              <a:t>A stationary boat bobbing up and down on a lake, producing waves</a:t>
            </a:r>
          </a:p>
        </p:txBody>
      </p:sp>
      <p:sp>
        <p:nvSpPr>
          <p:cNvPr id="89092" name="Oval 4"/>
          <p:cNvSpPr>
            <a:spLocks noChangeArrowheads="1"/>
          </p:cNvSpPr>
          <p:nvPr/>
        </p:nvSpPr>
        <p:spPr bwMode="auto">
          <a:xfrm>
            <a:off x="3221831" y="3482579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9093" name="Oval 5"/>
          <p:cNvSpPr>
            <a:spLocks noChangeArrowheads="1"/>
          </p:cNvSpPr>
          <p:nvPr/>
        </p:nvSpPr>
        <p:spPr bwMode="auto">
          <a:xfrm>
            <a:off x="3221831" y="3482579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9094" name="Oval 6"/>
          <p:cNvSpPr>
            <a:spLocks noChangeArrowheads="1"/>
          </p:cNvSpPr>
          <p:nvPr/>
        </p:nvSpPr>
        <p:spPr bwMode="auto">
          <a:xfrm>
            <a:off x="3221831" y="3482579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36874" name="Picture 7" descr="MCj0411868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221831" y="3443604"/>
            <a:ext cx="501254" cy="49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6" name="Oval 8"/>
          <p:cNvSpPr>
            <a:spLocks noChangeArrowheads="1"/>
          </p:cNvSpPr>
          <p:nvPr/>
        </p:nvSpPr>
        <p:spPr bwMode="auto">
          <a:xfrm>
            <a:off x="3221831" y="3482579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89097" name="Oval 9"/>
          <p:cNvSpPr>
            <a:spLocks noChangeArrowheads="1"/>
          </p:cNvSpPr>
          <p:nvPr/>
        </p:nvSpPr>
        <p:spPr bwMode="auto">
          <a:xfrm>
            <a:off x="3221831" y="3482579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FAEF77-E9DF-4071-9B15-9743E2CDF7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084315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8909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8909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8909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8909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  <p:bldP spid="89092" grpId="1" animBg="1"/>
      <p:bldP spid="89093" grpId="0" animBg="1"/>
      <p:bldP spid="89093" grpId="1" animBg="1"/>
      <p:bldP spid="89094" grpId="0" animBg="1"/>
      <p:bldP spid="89094" grpId="1" animBg="1"/>
      <p:bldP spid="89096" grpId="0" animBg="1"/>
      <p:bldP spid="89096" grpId="1" animBg="1"/>
      <p:bldP spid="89097" grpId="0" animBg="1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754982"/>
            <a:ext cx="6172200" cy="378619"/>
          </a:xfrm>
          <a:prstGeom prst="rect">
            <a:avLst/>
          </a:prstGeom>
        </p:spPr>
        <p:txBody>
          <a:bodyPr>
            <a:noAutofit/>
          </a:bodyPr>
          <a:lstStyle/>
          <a:p>
            <a:pPr eaLnBrk="1" hangingPunct="1"/>
            <a:r>
              <a:rPr lang="en-US" sz="1350" dirty="0">
                <a:solidFill>
                  <a:schemeClr val="accent2"/>
                </a:solidFill>
              </a:rPr>
              <a:t>Now the boat starts to move, but slower than the waves</a:t>
            </a:r>
          </a:p>
        </p:txBody>
      </p:sp>
      <p:sp>
        <p:nvSpPr>
          <p:cNvPr id="109572" name="Oval 4"/>
          <p:cNvSpPr>
            <a:spLocks noChangeArrowheads="1"/>
          </p:cNvSpPr>
          <p:nvPr/>
        </p:nvSpPr>
        <p:spPr bwMode="auto">
          <a:xfrm>
            <a:off x="3113485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9573" name="Oval 5"/>
          <p:cNvSpPr>
            <a:spLocks noChangeArrowheads="1"/>
          </p:cNvSpPr>
          <p:nvPr/>
        </p:nvSpPr>
        <p:spPr bwMode="auto">
          <a:xfrm>
            <a:off x="3221831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9574" name="Oval 6"/>
          <p:cNvSpPr>
            <a:spLocks noChangeArrowheads="1"/>
          </p:cNvSpPr>
          <p:nvPr/>
        </p:nvSpPr>
        <p:spPr bwMode="auto">
          <a:xfrm>
            <a:off x="3383756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09575" name="Picture 7" descr="MCj0411868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113486" y="3482580"/>
            <a:ext cx="501253" cy="491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6" name="Oval 8"/>
          <p:cNvSpPr>
            <a:spLocks noChangeArrowheads="1"/>
          </p:cNvSpPr>
          <p:nvPr/>
        </p:nvSpPr>
        <p:spPr bwMode="auto">
          <a:xfrm>
            <a:off x="3545681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9577" name="Oval 9"/>
          <p:cNvSpPr>
            <a:spLocks noChangeArrowheads="1"/>
          </p:cNvSpPr>
          <p:nvPr/>
        </p:nvSpPr>
        <p:spPr bwMode="auto">
          <a:xfrm>
            <a:off x="3707606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09578" name="Rectangle 10"/>
          <p:cNvSpPr>
            <a:spLocks noChangeArrowheads="1"/>
          </p:cNvSpPr>
          <p:nvPr/>
        </p:nvSpPr>
        <p:spPr bwMode="auto">
          <a:xfrm>
            <a:off x="4626006" y="3590926"/>
            <a:ext cx="3186374" cy="378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20000"/>
              </a:spcAft>
            </a:pPr>
            <a:r>
              <a:rPr lang="en-US" sz="1200" dirty="0">
                <a:solidFill>
                  <a:srgbClr val="333399"/>
                </a:solidFill>
                <a:latin typeface="Arial" charset="0"/>
              </a:rPr>
              <a:t>No coherent </a:t>
            </a:r>
            <a:r>
              <a:rPr lang="en-US" sz="1200" dirty="0" err="1">
                <a:solidFill>
                  <a:srgbClr val="333399"/>
                </a:solidFill>
                <a:latin typeface="Arial" charset="0"/>
              </a:rPr>
              <a:t>wavefront</a:t>
            </a:r>
            <a:r>
              <a:rPr lang="en-US" sz="1200" dirty="0">
                <a:solidFill>
                  <a:srgbClr val="333399"/>
                </a:solidFill>
                <a:latin typeface="Arial" charset="0"/>
              </a:rPr>
              <a:t> is formed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09B579-FA4A-4FA3-B973-53DF853B223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164888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1.85185E-6 L 0.08959 -1.85185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9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09572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09573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09574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1000" fill="hold"/>
                                        <p:tgtEl>
                                          <p:spTgt spid="109576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 animBg="1"/>
      <p:bldP spid="109572" grpId="1" animBg="1"/>
      <p:bldP spid="109573" grpId="0" animBg="1"/>
      <p:bldP spid="109573" grpId="1" animBg="1"/>
      <p:bldP spid="109574" grpId="0" animBg="1"/>
      <p:bldP spid="109574" grpId="1" animBg="1"/>
      <p:bldP spid="109576" grpId="0" animBg="1"/>
      <p:bldP spid="109576" grpId="1" animBg="1"/>
      <p:bldP spid="109577" grpId="0" animBg="1"/>
      <p:bldP spid="109578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754983"/>
            <a:ext cx="6172200" cy="432197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350" dirty="0">
                <a:solidFill>
                  <a:schemeClr val="accent2"/>
                </a:solidFill>
              </a:rPr>
              <a:t>Next the boat moves faster than the waves</a:t>
            </a:r>
          </a:p>
          <a:p>
            <a:pPr eaLnBrk="1" hangingPunct="1"/>
            <a:endParaRPr lang="en-US" sz="1350" dirty="0">
              <a:solidFill>
                <a:schemeClr val="accent2"/>
              </a:solidFill>
            </a:endParaRPr>
          </a:p>
        </p:txBody>
      </p:sp>
      <p:sp>
        <p:nvSpPr>
          <p:cNvPr id="141316" name="Oval 4"/>
          <p:cNvSpPr>
            <a:spLocks noChangeArrowheads="1"/>
          </p:cNvSpPr>
          <p:nvPr/>
        </p:nvSpPr>
        <p:spPr bwMode="auto">
          <a:xfrm>
            <a:off x="3059906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1317" name="Oval 5"/>
          <p:cNvSpPr>
            <a:spLocks noChangeArrowheads="1"/>
          </p:cNvSpPr>
          <p:nvPr/>
        </p:nvSpPr>
        <p:spPr bwMode="auto">
          <a:xfrm>
            <a:off x="3438525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1318" name="Oval 6"/>
          <p:cNvSpPr>
            <a:spLocks noChangeArrowheads="1"/>
          </p:cNvSpPr>
          <p:nvPr/>
        </p:nvSpPr>
        <p:spPr bwMode="auto">
          <a:xfrm>
            <a:off x="3815954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41319" name="Picture 7" descr="MCj0411868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59906" y="3483769"/>
            <a:ext cx="501254" cy="49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1320" name="Oval 8"/>
          <p:cNvSpPr>
            <a:spLocks noChangeArrowheads="1"/>
          </p:cNvSpPr>
          <p:nvPr/>
        </p:nvSpPr>
        <p:spPr bwMode="auto">
          <a:xfrm>
            <a:off x="4194572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1321" name="Oval 9"/>
          <p:cNvSpPr>
            <a:spLocks noChangeArrowheads="1"/>
          </p:cNvSpPr>
          <p:nvPr/>
        </p:nvSpPr>
        <p:spPr bwMode="auto">
          <a:xfrm>
            <a:off x="4572000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1322" name="Rectangle 10"/>
          <p:cNvSpPr>
            <a:spLocks noChangeArrowheads="1"/>
          </p:cNvSpPr>
          <p:nvPr/>
        </p:nvSpPr>
        <p:spPr bwMode="auto">
          <a:xfrm>
            <a:off x="5302913" y="3649321"/>
            <a:ext cx="2672916" cy="513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20000"/>
              </a:spcAft>
            </a:pPr>
            <a:r>
              <a:rPr lang="en-US" sz="1200" dirty="0">
                <a:solidFill>
                  <a:srgbClr val="333399"/>
                </a:solidFill>
                <a:latin typeface="Arial"/>
              </a:rPr>
              <a:t>A coherent </a:t>
            </a:r>
            <a:r>
              <a:rPr lang="en-US" sz="1200" dirty="0" err="1">
                <a:solidFill>
                  <a:srgbClr val="333399"/>
                </a:solidFill>
                <a:latin typeface="Arial"/>
              </a:rPr>
              <a:t>wavefront</a:t>
            </a:r>
            <a:r>
              <a:rPr lang="en-US" sz="1200" dirty="0">
                <a:solidFill>
                  <a:srgbClr val="333399"/>
                </a:solidFill>
                <a:latin typeface="Arial"/>
              </a:rPr>
              <a:t> is formed</a:t>
            </a: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3654028" y="2457450"/>
            <a:ext cx="1565672" cy="2591991"/>
            <a:chOff x="2109" y="1344"/>
            <a:chExt cx="1315" cy="2177"/>
          </a:xfrm>
        </p:grpSpPr>
        <p:sp>
          <p:nvSpPr>
            <p:cNvPr id="38927" name="Line 11"/>
            <p:cNvSpPr>
              <a:spLocks noChangeShapeType="1"/>
            </p:cNvSpPr>
            <p:nvPr/>
          </p:nvSpPr>
          <p:spPr bwMode="auto">
            <a:xfrm flipH="1" flipV="1">
              <a:off x="2154" y="1344"/>
              <a:ext cx="1270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28" name="Line 12"/>
            <p:cNvSpPr>
              <a:spLocks noChangeShapeType="1"/>
            </p:cNvSpPr>
            <p:nvPr/>
          </p:nvSpPr>
          <p:spPr bwMode="auto">
            <a:xfrm flipH="1">
              <a:off x="2109" y="2478"/>
              <a:ext cx="1315" cy="104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29" name="Line 13"/>
            <p:cNvSpPr>
              <a:spLocks noChangeShapeType="1"/>
            </p:cNvSpPr>
            <p:nvPr/>
          </p:nvSpPr>
          <p:spPr bwMode="auto">
            <a:xfrm flipV="1">
              <a:off x="2440" y="1446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30" name="Line 14"/>
            <p:cNvSpPr>
              <a:spLocks noChangeShapeType="1"/>
            </p:cNvSpPr>
            <p:nvPr/>
          </p:nvSpPr>
          <p:spPr bwMode="auto">
            <a:xfrm flipV="1">
              <a:off x="2746" y="1736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31" name="Line 15"/>
            <p:cNvSpPr>
              <a:spLocks noChangeShapeType="1"/>
            </p:cNvSpPr>
            <p:nvPr/>
          </p:nvSpPr>
          <p:spPr bwMode="auto">
            <a:xfrm flipV="1">
              <a:off x="3052" y="2012"/>
              <a:ext cx="136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32" name="Line 16"/>
            <p:cNvSpPr>
              <a:spLocks noChangeShapeType="1"/>
            </p:cNvSpPr>
            <p:nvPr/>
          </p:nvSpPr>
          <p:spPr bwMode="auto">
            <a:xfrm>
              <a:off x="3152" y="2704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33" name="Line 17"/>
            <p:cNvSpPr>
              <a:spLocks noChangeShapeType="1"/>
            </p:cNvSpPr>
            <p:nvPr/>
          </p:nvSpPr>
          <p:spPr bwMode="auto">
            <a:xfrm>
              <a:off x="2789" y="2976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8934" name="Line 18"/>
            <p:cNvSpPr>
              <a:spLocks noChangeShapeType="1"/>
            </p:cNvSpPr>
            <p:nvPr/>
          </p:nvSpPr>
          <p:spPr bwMode="auto">
            <a:xfrm>
              <a:off x="2406" y="3284"/>
              <a:ext cx="112" cy="12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B65A69-D21A-4B44-9B33-3DFAC994F30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63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3.38422E-6 L 0.22049 -3.38422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13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41316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4131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4131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4132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16" grpId="0" animBg="1"/>
      <p:bldP spid="141316" grpId="1" animBg="1"/>
      <p:bldP spid="141317" grpId="0" animBg="1"/>
      <p:bldP spid="141317" grpId="1" animBg="1"/>
      <p:bldP spid="141318" grpId="0" animBg="1"/>
      <p:bldP spid="141318" grpId="1" animBg="1"/>
      <p:bldP spid="141320" grpId="0" animBg="1"/>
      <p:bldP spid="141320" grpId="1" animBg="1"/>
      <p:bldP spid="141321" grpId="0" animBg="1"/>
      <p:bldP spid="141322" grpId="0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828800" y="1754983"/>
            <a:ext cx="6172200" cy="432197"/>
          </a:xfrm>
          <a:prstGeom prst="rect">
            <a:avLst/>
          </a:prstGeom>
        </p:spPr>
        <p:txBody>
          <a:bodyPr>
            <a:normAutofit/>
          </a:bodyPr>
          <a:lstStyle/>
          <a:p>
            <a:pPr eaLnBrk="1" hangingPunct="1"/>
            <a:r>
              <a:rPr lang="en-US" sz="1350" dirty="0">
                <a:solidFill>
                  <a:schemeClr val="accent2"/>
                </a:solidFill>
              </a:rPr>
              <a:t>Finally the boat moves even faster</a:t>
            </a:r>
          </a:p>
        </p:txBody>
      </p:sp>
      <p:sp>
        <p:nvSpPr>
          <p:cNvPr id="146436" name="Oval 4"/>
          <p:cNvSpPr>
            <a:spLocks noChangeArrowheads="1"/>
          </p:cNvSpPr>
          <p:nvPr/>
        </p:nvSpPr>
        <p:spPr bwMode="auto">
          <a:xfrm>
            <a:off x="3059906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6437" name="Oval 5"/>
          <p:cNvSpPr>
            <a:spLocks noChangeArrowheads="1"/>
          </p:cNvSpPr>
          <p:nvPr/>
        </p:nvSpPr>
        <p:spPr bwMode="auto">
          <a:xfrm>
            <a:off x="3545681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6438" name="Oval 6"/>
          <p:cNvSpPr>
            <a:spLocks noChangeArrowheads="1"/>
          </p:cNvSpPr>
          <p:nvPr/>
        </p:nvSpPr>
        <p:spPr bwMode="auto">
          <a:xfrm>
            <a:off x="4031456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pic>
        <p:nvPicPr>
          <p:cNvPr id="146439" name="Picture 7" descr="MCj04118680000[1]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059906" y="3483769"/>
            <a:ext cx="501254" cy="491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6440" name="Oval 8"/>
          <p:cNvSpPr>
            <a:spLocks noChangeArrowheads="1"/>
          </p:cNvSpPr>
          <p:nvPr/>
        </p:nvSpPr>
        <p:spPr bwMode="auto">
          <a:xfrm>
            <a:off x="4518422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6441" name="Oval 9"/>
          <p:cNvSpPr>
            <a:spLocks noChangeArrowheads="1"/>
          </p:cNvSpPr>
          <p:nvPr/>
        </p:nvSpPr>
        <p:spPr bwMode="auto">
          <a:xfrm>
            <a:off x="5004197" y="3537347"/>
            <a:ext cx="485775" cy="485775"/>
          </a:xfrm>
          <a:prstGeom prst="ellipse">
            <a:avLst/>
          </a:prstGeom>
          <a:noFill/>
          <a:ln w="9525">
            <a:solidFill>
              <a:srgbClr val="00CCFF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US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6442" name="Rectangle 10"/>
          <p:cNvSpPr>
            <a:spLocks noChangeArrowheads="1"/>
          </p:cNvSpPr>
          <p:nvPr/>
        </p:nvSpPr>
        <p:spPr bwMode="auto">
          <a:xfrm>
            <a:off x="6219311" y="3512847"/>
            <a:ext cx="2430977" cy="1241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20000"/>
              </a:spcAft>
            </a:pPr>
            <a:r>
              <a:rPr lang="en-US" sz="1200" dirty="0">
                <a:solidFill>
                  <a:srgbClr val="333399"/>
                </a:solidFill>
                <a:latin typeface="Arial"/>
              </a:rPr>
              <a:t>The angle of the coherent </a:t>
            </a:r>
            <a:r>
              <a:rPr lang="en-US" sz="1200" dirty="0" err="1">
                <a:solidFill>
                  <a:srgbClr val="333399"/>
                </a:solidFill>
                <a:latin typeface="Arial"/>
              </a:rPr>
              <a:t>wavefront</a:t>
            </a:r>
            <a:r>
              <a:rPr lang="en-US" sz="1200" dirty="0">
                <a:solidFill>
                  <a:srgbClr val="333399"/>
                </a:solidFill>
                <a:latin typeface="Arial"/>
              </a:rPr>
              <a:t> changes with the speed</a:t>
            </a:r>
          </a:p>
        </p:txBody>
      </p:sp>
      <p:sp>
        <p:nvSpPr>
          <p:cNvPr id="146447" name="Text Box 15"/>
          <p:cNvSpPr txBox="1">
            <a:spLocks noChangeArrowheads="1"/>
          </p:cNvSpPr>
          <p:nvPr/>
        </p:nvSpPr>
        <p:spPr bwMode="auto">
          <a:xfrm>
            <a:off x="6568678" y="4347658"/>
            <a:ext cx="1656224" cy="323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1500" dirty="0" err="1">
                <a:solidFill>
                  <a:srgbClr val="000000"/>
                </a:solidFill>
                <a:latin typeface="Times New Roman" pitchFamily="18" charset="0"/>
              </a:rPr>
              <a:t>cos</a:t>
            </a:r>
            <a:r>
              <a:rPr lang="en-GB" sz="1500" dirty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en-GB" sz="1500" dirty="0">
                <a:solidFill>
                  <a:srgbClr val="000000"/>
                </a:solidFill>
                <a:latin typeface="Symbol" pitchFamily="18" charset="2"/>
              </a:rPr>
              <a:t>q</a:t>
            </a:r>
            <a:r>
              <a:rPr lang="en-GB" sz="1500" dirty="0">
                <a:solidFill>
                  <a:srgbClr val="000000"/>
                </a:solidFill>
                <a:latin typeface="Times New Roman" pitchFamily="18" charset="0"/>
              </a:rPr>
              <a:t> = </a:t>
            </a:r>
            <a:r>
              <a:rPr lang="en-GB" sz="1500" i="1" dirty="0" err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1500" baseline="-25000" dirty="0" err="1">
                <a:solidFill>
                  <a:srgbClr val="000000"/>
                </a:solidFill>
                <a:latin typeface="Times New Roman" pitchFamily="18" charset="0"/>
              </a:rPr>
              <a:t>wave</a:t>
            </a:r>
            <a:r>
              <a:rPr lang="en-GB" sz="1500" baseline="-25000" dirty="0">
                <a:solidFill>
                  <a:srgbClr val="000000"/>
                </a:solidFill>
                <a:latin typeface="Times New Roman" pitchFamily="18" charset="0"/>
              </a:rPr>
              <a:t>   </a:t>
            </a:r>
            <a:r>
              <a:rPr lang="en-GB" sz="1500" dirty="0">
                <a:solidFill>
                  <a:srgbClr val="000000"/>
                </a:solidFill>
                <a:latin typeface="Times New Roman" pitchFamily="18" charset="0"/>
              </a:rPr>
              <a:t>/ </a:t>
            </a:r>
            <a:r>
              <a:rPr lang="en-GB" sz="1500" i="1" dirty="0" err="1">
                <a:solidFill>
                  <a:srgbClr val="000000"/>
                </a:solidFill>
                <a:latin typeface="Times New Roman" pitchFamily="18" charset="0"/>
              </a:rPr>
              <a:t>v</a:t>
            </a:r>
            <a:r>
              <a:rPr lang="en-GB" sz="1500" baseline="-25000" dirty="0" err="1">
                <a:solidFill>
                  <a:srgbClr val="000000"/>
                </a:solidFill>
                <a:latin typeface="Times New Roman" pitchFamily="18" charset="0"/>
              </a:rPr>
              <a:t>boat</a:t>
            </a:r>
            <a:endParaRPr lang="en-GB" sz="1500" baseline="-25000" dirty="0">
              <a:solidFill>
                <a:srgbClr val="000000"/>
              </a:solidFill>
              <a:latin typeface="Times New Roman" pitchFamily="18" charset="0"/>
            </a:endParaRP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3492103" y="2457451"/>
            <a:ext cx="2214563" cy="2645569"/>
            <a:chOff x="1973" y="1344"/>
            <a:chExt cx="1860" cy="2222"/>
          </a:xfrm>
        </p:grpSpPr>
        <p:sp>
          <p:nvSpPr>
            <p:cNvPr id="39958" name="Line 11"/>
            <p:cNvSpPr>
              <a:spLocks noChangeShapeType="1"/>
            </p:cNvSpPr>
            <p:nvPr/>
          </p:nvSpPr>
          <p:spPr bwMode="auto">
            <a:xfrm flipH="1" flipV="1">
              <a:off x="1973" y="1344"/>
              <a:ext cx="1860" cy="10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59" name="Line 12"/>
            <p:cNvSpPr>
              <a:spLocks noChangeShapeType="1"/>
            </p:cNvSpPr>
            <p:nvPr/>
          </p:nvSpPr>
          <p:spPr bwMode="auto">
            <a:xfrm flipH="1">
              <a:off x="2109" y="2440"/>
              <a:ext cx="1720" cy="112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0" name="Line 19"/>
            <p:cNvSpPr>
              <a:spLocks noChangeShapeType="1"/>
            </p:cNvSpPr>
            <p:nvPr/>
          </p:nvSpPr>
          <p:spPr bwMode="auto">
            <a:xfrm flipV="1">
              <a:off x="2699" y="1616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1" name="Line 20"/>
            <p:cNvSpPr>
              <a:spLocks noChangeShapeType="1"/>
            </p:cNvSpPr>
            <p:nvPr/>
          </p:nvSpPr>
          <p:spPr bwMode="auto">
            <a:xfrm flipV="1">
              <a:off x="2200" y="1344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2" name="Line 21"/>
            <p:cNvSpPr>
              <a:spLocks noChangeShapeType="1"/>
            </p:cNvSpPr>
            <p:nvPr/>
          </p:nvSpPr>
          <p:spPr bwMode="auto">
            <a:xfrm flipV="1">
              <a:off x="3152" y="1888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3" name="Line 22"/>
            <p:cNvSpPr>
              <a:spLocks noChangeShapeType="1"/>
            </p:cNvSpPr>
            <p:nvPr/>
          </p:nvSpPr>
          <p:spPr bwMode="auto">
            <a:xfrm>
              <a:off x="3288" y="2795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4" name="Line 23"/>
            <p:cNvSpPr>
              <a:spLocks noChangeShapeType="1"/>
            </p:cNvSpPr>
            <p:nvPr/>
          </p:nvSpPr>
          <p:spPr bwMode="auto">
            <a:xfrm>
              <a:off x="2880" y="3067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65" name="Line 24"/>
            <p:cNvSpPr>
              <a:spLocks noChangeShapeType="1"/>
            </p:cNvSpPr>
            <p:nvPr/>
          </p:nvSpPr>
          <p:spPr bwMode="auto">
            <a:xfrm>
              <a:off x="2472" y="3339"/>
              <a:ext cx="90" cy="13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</p:grp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3330178" y="2726531"/>
            <a:ext cx="2376488" cy="1029891"/>
            <a:chOff x="1837" y="1567"/>
            <a:chExt cx="1996" cy="865"/>
          </a:xfrm>
        </p:grpSpPr>
        <p:sp>
          <p:nvSpPr>
            <p:cNvPr id="39954" name="Line 14"/>
            <p:cNvSpPr>
              <a:spLocks noChangeShapeType="1"/>
            </p:cNvSpPr>
            <p:nvPr/>
          </p:nvSpPr>
          <p:spPr bwMode="auto">
            <a:xfrm flipV="1">
              <a:off x="1837" y="1567"/>
              <a:ext cx="509" cy="865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55" name="Arc 17"/>
            <p:cNvSpPr>
              <a:spLocks/>
            </p:cNvSpPr>
            <p:nvPr/>
          </p:nvSpPr>
          <p:spPr bwMode="auto">
            <a:xfrm rot="1025377">
              <a:off x="1945" y="2223"/>
              <a:ext cx="181" cy="182"/>
            </a:xfrm>
            <a:custGeom>
              <a:avLst/>
              <a:gdLst>
                <a:gd name="T0" fmla="*/ 0 w 21600"/>
                <a:gd name="T1" fmla="*/ 0 h 21600"/>
                <a:gd name="T2" fmla="*/ 181 w 21600"/>
                <a:gd name="T3" fmla="*/ 182 h 21600"/>
                <a:gd name="T4" fmla="*/ 0 w 21600"/>
                <a:gd name="T5" fmla="*/ 182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39956" name="Text Box 18"/>
            <p:cNvSpPr txBox="1">
              <a:spLocks noChangeArrowheads="1"/>
            </p:cNvSpPr>
            <p:nvPr/>
          </p:nvSpPr>
          <p:spPr bwMode="auto">
            <a:xfrm>
              <a:off x="2060" y="2049"/>
              <a:ext cx="22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</a:pPr>
              <a:r>
                <a:rPr lang="en-US" sz="1200" dirty="0">
                  <a:solidFill>
                    <a:srgbClr val="FF0000"/>
                  </a:solidFill>
                  <a:latin typeface="Symbol" pitchFamily="18" charset="2"/>
                </a:rPr>
                <a:t>q</a:t>
              </a:r>
            </a:p>
          </p:txBody>
        </p:sp>
        <p:sp>
          <p:nvSpPr>
            <p:cNvPr id="39957" name="Line 25"/>
            <p:cNvSpPr>
              <a:spLocks noChangeShapeType="1"/>
            </p:cNvSpPr>
            <p:nvPr/>
          </p:nvSpPr>
          <p:spPr bwMode="auto">
            <a:xfrm>
              <a:off x="1837" y="2432"/>
              <a:ext cx="1996" cy="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fontAlgn="base">
                <a:spcBef>
                  <a:spcPct val="20000"/>
                </a:spcBef>
                <a:spcAft>
                  <a:spcPct val="0"/>
                </a:spcAft>
                <a:buFontTx/>
                <a:buChar char="•"/>
              </a:pPr>
              <a:endParaRPr lang="en-GB" sz="1200">
                <a:solidFill>
                  <a:srgbClr val="333399"/>
                </a:solidFill>
                <a:latin typeface="Arial" charset="0"/>
              </a:endParaRPr>
            </a:p>
          </p:txBody>
        </p:sp>
      </p:grp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526CC2-ECD1-4298-911A-4AD953C9BE4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580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22222E-6 -3.33333E-6 L 0.28646 -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464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000" fill="hold"/>
                                        <p:tgtEl>
                                          <p:spTgt spid="146436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6" dur="1000" fill="hold"/>
                                        <p:tgtEl>
                                          <p:spTgt spid="146437"/>
                                        </p:tgtEl>
                                      </p:cBhvr>
                                      <p:by x="400000" y="400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20" dur="1000" fill="hold"/>
                                        <p:tgtEl>
                                          <p:spTgt spid="146438"/>
                                        </p:tgtEl>
                                      </p:cBhvr>
                                      <p:by x="300000" y="3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Scale>
                                      <p:cBhvr>
                                        <p:cTn id="24" dur="500" fill="hold"/>
                                        <p:tgtEl>
                                          <p:spTgt spid="146440"/>
                                        </p:tgtEl>
                                      </p:cBhvr>
                                      <p:by x="200000" y="200000"/>
                                    </p:animScale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436" grpId="0" animBg="1"/>
      <p:bldP spid="146436" grpId="1" animBg="1"/>
      <p:bldP spid="146437" grpId="0" animBg="1"/>
      <p:bldP spid="146437" grpId="1" animBg="1"/>
      <p:bldP spid="146438" grpId="0" animBg="1"/>
      <p:bldP spid="146438" grpId="1" animBg="1"/>
      <p:bldP spid="146440" grpId="0" animBg="1"/>
      <p:bldP spid="146440" grpId="1" animBg="1"/>
      <p:bldP spid="146441" grpId="0" animBg="1"/>
      <p:bldP spid="146442" grpId="0"/>
      <p:bldP spid="146447" grpId="0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3"/>
          <p:cNvSpPr>
            <a:spLocks noGrp="1" noChangeArrowheads="1"/>
          </p:cNvSpPr>
          <p:nvPr>
            <p:ph type="body" idx="4294967295"/>
          </p:nvPr>
        </p:nvSpPr>
        <p:spPr bwMode="auto">
          <a:xfrm>
            <a:off x="539553" y="1719262"/>
            <a:ext cx="7461448" cy="1719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200025" indent="-200025">
              <a:lnSpc>
                <a:spcPct val="90000"/>
              </a:lnSpc>
              <a:buBlip>
                <a:blip r:embed="rId2"/>
              </a:buBlip>
            </a:pPr>
            <a:r>
              <a:rPr lang="en-US" altLang="fr-FR" sz="1800" b="1" dirty="0">
                <a:solidFill>
                  <a:schemeClr val="accent2"/>
                </a:solidFill>
              </a:rPr>
              <a:t>Detection of charged particles </a:t>
            </a:r>
          </a:p>
          <a:p>
            <a:pPr marL="200025" indent="-200025">
              <a:lnSpc>
                <a:spcPct val="90000"/>
              </a:lnSpc>
              <a:buNone/>
            </a:pPr>
            <a:endParaRPr lang="en-US" altLang="fr-FR" sz="1400" dirty="0">
              <a:solidFill>
                <a:schemeClr val="accent2"/>
              </a:solidFill>
            </a:endParaRPr>
          </a:p>
          <a:p>
            <a:pPr marL="200025" indent="-200025">
              <a:lnSpc>
                <a:spcPct val="90000"/>
              </a:lnSpc>
              <a:buNone/>
            </a:pPr>
            <a:r>
              <a:rPr lang="en-US" altLang="fr-FR" sz="1800" dirty="0">
                <a:solidFill>
                  <a:schemeClr val="accent2"/>
                </a:solidFill>
              </a:rPr>
              <a:t>	Particles can only be detected if they deposit energy in matter. </a:t>
            </a:r>
          </a:p>
          <a:p>
            <a:pPr marL="200025" indent="-200025">
              <a:lnSpc>
                <a:spcPct val="90000"/>
              </a:lnSpc>
              <a:buNone/>
            </a:pPr>
            <a:r>
              <a:rPr lang="en-US" altLang="fr-FR" sz="1800" dirty="0">
                <a:solidFill>
                  <a:schemeClr val="accent2"/>
                </a:solidFill>
              </a:rPr>
              <a:t>	How do they lose energy in matter ?</a:t>
            </a:r>
          </a:p>
          <a:p>
            <a:pPr marL="200025" indent="-200025">
              <a:lnSpc>
                <a:spcPct val="90000"/>
              </a:lnSpc>
              <a:buNone/>
            </a:pPr>
            <a:endParaRPr lang="en-US" altLang="fr-FR" sz="1800" dirty="0">
              <a:solidFill>
                <a:schemeClr val="accent2"/>
              </a:solidFill>
            </a:endParaRPr>
          </a:p>
          <a:p>
            <a:pPr marL="200025" indent="-200025">
              <a:lnSpc>
                <a:spcPct val="90000"/>
              </a:lnSpc>
              <a:buNone/>
            </a:pPr>
            <a:r>
              <a:rPr lang="en-US" altLang="fr-FR" sz="2000" dirty="0">
                <a:solidFill>
                  <a:schemeClr val="accent2"/>
                </a:solidFill>
              </a:rPr>
              <a:t>	</a:t>
            </a:r>
            <a:r>
              <a:rPr lang="en-US" altLang="fr-FR" sz="1800" dirty="0">
                <a:solidFill>
                  <a:schemeClr val="accent2"/>
                </a:solidFill>
              </a:rPr>
              <a:t>Discrete collisions with the atomic </a:t>
            </a:r>
            <a:r>
              <a:rPr lang="en-US" altLang="fr-FR" sz="1800" dirty="0">
                <a:solidFill>
                  <a:srgbClr val="FF0066"/>
                </a:solidFill>
              </a:rPr>
              <a:t>electrons </a:t>
            </a:r>
            <a:r>
              <a:rPr lang="en-US" altLang="fr-FR" sz="1800" dirty="0">
                <a:solidFill>
                  <a:schemeClr val="accent2"/>
                </a:solidFill>
              </a:rPr>
              <a:t>of the absorber material.</a:t>
            </a:r>
          </a:p>
        </p:txBody>
      </p:sp>
      <p:sp>
        <p:nvSpPr>
          <p:cNvPr id="7176" name="Rectangle 2"/>
          <p:cNvSpPr>
            <a:spLocks noChangeArrowheads="1"/>
          </p:cNvSpPr>
          <p:nvPr/>
        </p:nvSpPr>
        <p:spPr bwMode="auto">
          <a:xfrm>
            <a:off x="871233" y="869304"/>
            <a:ext cx="590257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fr-FR" sz="2400" dirty="0">
                <a:solidFill>
                  <a:srgbClr val="333399"/>
                </a:solidFill>
              </a:rPr>
              <a:t>Reminder: Interaction of charged particles</a:t>
            </a:r>
          </a:p>
        </p:txBody>
      </p:sp>
      <p:graphicFrame>
        <p:nvGraphicFramePr>
          <p:cNvPr id="7170" name="Object 4"/>
          <p:cNvGraphicFramePr>
            <a:graphicFrameLocks noChangeAspect="1"/>
          </p:cNvGraphicFramePr>
          <p:nvPr/>
        </p:nvGraphicFramePr>
        <p:xfrm>
          <a:off x="3172441" y="3733651"/>
          <a:ext cx="1904022" cy="9117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536700" imgH="660400" progId="Equation.3">
                  <p:embed/>
                </p:oleObj>
              </mc:Choice>
              <mc:Fallback>
                <p:oleObj name="Equation" r:id="rId3" imgW="1536700" imgH="660400" progId="Equation.3">
                  <p:embed/>
                  <p:pic>
                    <p:nvPicPr>
                      <p:cNvPr id="717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72441" y="3733651"/>
                        <a:ext cx="1904022" cy="9117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8" name="Oval 5"/>
          <p:cNvSpPr>
            <a:spLocks noChangeArrowheads="1"/>
          </p:cNvSpPr>
          <p:nvPr/>
        </p:nvSpPr>
        <p:spPr bwMode="auto">
          <a:xfrm>
            <a:off x="2286617" y="4494460"/>
            <a:ext cx="326231" cy="326231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altLang="fr-FR" sz="1200">
              <a:solidFill>
                <a:srgbClr val="333399"/>
              </a:solidFill>
            </a:endParaRPr>
          </a:p>
        </p:txBody>
      </p:sp>
      <p:sp>
        <p:nvSpPr>
          <p:cNvPr id="7179" name="Freeform 6"/>
          <p:cNvSpPr>
            <a:spLocks/>
          </p:cNvSpPr>
          <p:nvPr/>
        </p:nvSpPr>
        <p:spPr bwMode="auto">
          <a:xfrm>
            <a:off x="1199575" y="3922959"/>
            <a:ext cx="1738313" cy="85725"/>
          </a:xfrm>
          <a:custGeom>
            <a:avLst/>
            <a:gdLst>
              <a:gd name="T0" fmla="*/ 0 w 1460"/>
              <a:gd name="T1" fmla="*/ 181451223 h 72"/>
              <a:gd name="T2" fmla="*/ 1799391754 w 1460"/>
              <a:gd name="T3" fmla="*/ 181451223 h 72"/>
              <a:gd name="T4" fmla="*/ 2147483647 w 1460"/>
              <a:gd name="T5" fmla="*/ 20161248 h 72"/>
              <a:gd name="T6" fmla="*/ 2147483647 w 1460"/>
              <a:gd name="T7" fmla="*/ 0 h 72"/>
              <a:gd name="T8" fmla="*/ 1799391754 w 1460"/>
              <a:gd name="T9" fmla="*/ 161289981 h 72"/>
              <a:gd name="T10" fmla="*/ 0 w 1460"/>
              <a:gd name="T11" fmla="*/ 161289981 h 72"/>
              <a:gd name="T12" fmla="*/ 0 w 1460"/>
              <a:gd name="T13" fmla="*/ 181451223 h 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0"/>
              <a:gd name="T22" fmla="*/ 0 h 72"/>
              <a:gd name="T23" fmla="*/ 1460 w 1460"/>
              <a:gd name="T24" fmla="*/ 72 h 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0" h="72">
                <a:moveTo>
                  <a:pt x="0" y="72"/>
                </a:moveTo>
                <a:lnTo>
                  <a:pt x="714" y="72"/>
                </a:lnTo>
                <a:lnTo>
                  <a:pt x="1460" y="8"/>
                </a:lnTo>
                <a:lnTo>
                  <a:pt x="1460" y="0"/>
                </a:lnTo>
                <a:lnTo>
                  <a:pt x="714" y="64"/>
                </a:lnTo>
                <a:lnTo>
                  <a:pt x="0" y="64"/>
                </a:lnTo>
                <a:lnTo>
                  <a:pt x="0" y="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0" name="Freeform 7"/>
          <p:cNvSpPr>
            <a:spLocks/>
          </p:cNvSpPr>
          <p:nvPr/>
        </p:nvSpPr>
        <p:spPr bwMode="auto">
          <a:xfrm>
            <a:off x="2897408" y="3912243"/>
            <a:ext cx="40481" cy="39291"/>
          </a:xfrm>
          <a:custGeom>
            <a:avLst/>
            <a:gdLst>
              <a:gd name="T0" fmla="*/ 0 w 34"/>
              <a:gd name="T1" fmla="*/ 0 h 33"/>
              <a:gd name="T2" fmla="*/ 85685299 w 34"/>
              <a:gd name="T3" fmla="*/ 32763135 h 33"/>
              <a:gd name="T4" fmla="*/ 7559675 w 34"/>
              <a:gd name="T5" fmla="*/ 83166730 h 33"/>
              <a:gd name="T6" fmla="*/ 45362805 w 34"/>
              <a:gd name="T7" fmla="*/ 37803493 h 33"/>
              <a:gd name="T8" fmla="*/ 0 w 34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3"/>
              <a:gd name="T17" fmla="*/ 34 w 34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3">
                <a:moveTo>
                  <a:pt x="0" y="0"/>
                </a:moveTo>
                <a:lnTo>
                  <a:pt x="34" y="13"/>
                </a:lnTo>
                <a:lnTo>
                  <a:pt x="3" y="33"/>
                </a:lnTo>
                <a:lnTo>
                  <a:pt x="18" y="1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1" name="Freeform 8"/>
          <p:cNvSpPr>
            <a:spLocks/>
          </p:cNvSpPr>
          <p:nvPr/>
        </p:nvSpPr>
        <p:spPr bwMode="auto">
          <a:xfrm>
            <a:off x="2871213" y="3896766"/>
            <a:ext cx="76200" cy="73819"/>
          </a:xfrm>
          <a:custGeom>
            <a:avLst/>
            <a:gdLst>
              <a:gd name="T0" fmla="*/ 63003107 w 64"/>
              <a:gd name="T1" fmla="*/ 27722518 h 62"/>
              <a:gd name="T2" fmla="*/ 52922487 w 64"/>
              <a:gd name="T3" fmla="*/ 42843452 h 62"/>
              <a:gd name="T4" fmla="*/ 138607784 w 64"/>
              <a:gd name="T5" fmla="*/ 75604694 h 62"/>
              <a:gd name="T6" fmla="*/ 136088422 w 64"/>
              <a:gd name="T7" fmla="*/ 55443449 h 62"/>
              <a:gd name="T8" fmla="*/ 55443436 w 64"/>
              <a:gd name="T9" fmla="*/ 105846586 h 62"/>
              <a:gd name="T10" fmla="*/ 68043417 w 64"/>
              <a:gd name="T11" fmla="*/ 123488469 h 62"/>
              <a:gd name="T12" fmla="*/ 115927182 w 64"/>
              <a:gd name="T13" fmla="*/ 70564382 h 62"/>
              <a:gd name="T14" fmla="*/ 63003107 w 64"/>
              <a:gd name="T15" fmla="*/ 27722518 h 62"/>
              <a:gd name="T16" fmla="*/ 0 w 64"/>
              <a:gd name="T17" fmla="*/ 0 h 62"/>
              <a:gd name="T18" fmla="*/ 95765917 w 64"/>
              <a:gd name="T19" fmla="*/ 75604694 h 62"/>
              <a:gd name="T20" fmla="*/ 95765917 w 64"/>
              <a:gd name="T21" fmla="*/ 63004709 h 62"/>
              <a:gd name="T22" fmla="*/ 15120936 w 64"/>
              <a:gd name="T23" fmla="*/ 156249699 h 62"/>
              <a:gd name="T24" fmla="*/ 161289973 w 64"/>
              <a:gd name="T25" fmla="*/ 63004709 h 62"/>
              <a:gd name="T26" fmla="*/ 0 w 64"/>
              <a:gd name="T27" fmla="*/ 0 h 62"/>
              <a:gd name="T28" fmla="*/ 63003107 w 64"/>
              <a:gd name="T29" fmla="*/ 27722518 h 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"/>
              <a:gd name="T46" fmla="*/ 0 h 62"/>
              <a:gd name="T47" fmla="*/ 64 w 64"/>
              <a:gd name="T48" fmla="*/ 62 h 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" h="62">
                <a:moveTo>
                  <a:pt x="25" y="11"/>
                </a:moveTo>
                <a:lnTo>
                  <a:pt x="21" y="17"/>
                </a:lnTo>
                <a:lnTo>
                  <a:pt x="55" y="30"/>
                </a:lnTo>
                <a:lnTo>
                  <a:pt x="54" y="22"/>
                </a:lnTo>
                <a:lnTo>
                  <a:pt x="22" y="42"/>
                </a:lnTo>
                <a:lnTo>
                  <a:pt x="27" y="49"/>
                </a:lnTo>
                <a:lnTo>
                  <a:pt x="46" y="28"/>
                </a:lnTo>
                <a:lnTo>
                  <a:pt x="25" y="11"/>
                </a:lnTo>
                <a:lnTo>
                  <a:pt x="0" y="0"/>
                </a:lnTo>
                <a:lnTo>
                  <a:pt x="38" y="30"/>
                </a:lnTo>
                <a:lnTo>
                  <a:pt x="38" y="25"/>
                </a:lnTo>
                <a:lnTo>
                  <a:pt x="6" y="62"/>
                </a:lnTo>
                <a:lnTo>
                  <a:pt x="64" y="25"/>
                </a:lnTo>
                <a:lnTo>
                  <a:pt x="0" y="0"/>
                </a:lnTo>
                <a:lnTo>
                  <a:pt x="25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2" name="Freeform 9"/>
          <p:cNvSpPr>
            <a:spLocks/>
          </p:cNvSpPr>
          <p:nvPr/>
        </p:nvSpPr>
        <p:spPr bwMode="auto">
          <a:xfrm>
            <a:off x="2056825" y="3996779"/>
            <a:ext cx="313134" cy="511969"/>
          </a:xfrm>
          <a:custGeom>
            <a:avLst/>
            <a:gdLst>
              <a:gd name="T0" fmla="*/ 68043337 w 263"/>
              <a:gd name="T1" fmla="*/ 30241879 h 430"/>
              <a:gd name="T2" fmla="*/ 131047957 w 263"/>
              <a:gd name="T3" fmla="*/ 52924085 h 430"/>
              <a:gd name="T4" fmla="*/ 153728532 w 263"/>
              <a:gd name="T5" fmla="*/ 83165951 h 430"/>
              <a:gd name="T6" fmla="*/ 143647923 w 263"/>
              <a:gd name="T7" fmla="*/ 133569087 h 430"/>
              <a:gd name="T8" fmla="*/ 120967349 w 263"/>
              <a:gd name="T9" fmla="*/ 176410937 h 430"/>
              <a:gd name="T10" fmla="*/ 126007653 w 263"/>
              <a:gd name="T11" fmla="*/ 236894719 h 430"/>
              <a:gd name="T12" fmla="*/ 151209173 w 263"/>
              <a:gd name="T13" fmla="*/ 262096275 h 430"/>
              <a:gd name="T14" fmla="*/ 241934697 w 263"/>
              <a:gd name="T15" fmla="*/ 277217208 h 430"/>
              <a:gd name="T16" fmla="*/ 294857097 w 263"/>
              <a:gd name="T17" fmla="*/ 309978436 h 430"/>
              <a:gd name="T18" fmla="*/ 297378043 w 263"/>
              <a:gd name="T19" fmla="*/ 360383134 h 430"/>
              <a:gd name="T20" fmla="*/ 267136218 w 263"/>
              <a:gd name="T21" fmla="*/ 415826556 h 430"/>
              <a:gd name="T22" fmla="*/ 267136218 w 263"/>
              <a:gd name="T23" fmla="*/ 486391010 h 430"/>
              <a:gd name="T24" fmla="*/ 297378043 w 263"/>
              <a:gd name="T25" fmla="*/ 509071616 h 430"/>
              <a:gd name="T26" fmla="*/ 425905103 w 263"/>
              <a:gd name="T27" fmla="*/ 524192550 h 430"/>
              <a:gd name="T28" fmla="*/ 443546961 w 263"/>
              <a:gd name="T29" fmla="*/ 549394105 h 430"/>
              <a:gd name="T30" fmla="*/ 430945407 w 263"/>
              <a:gd name="T31" fmla="*/ 617437511 h 430"/>
              <a:gd name="T32" fmla="*/ 413305037 w 263"/>
              <a:gd name="T33" fmla="*/ 695563126 h 430"/>
              <a:gd name="T34" fmla="*/ 435985711 w 263"/>
              <a:gd name="T35" fmla="*/ 730845303 h 430"/>
              <a:gd name="T36" fmla="*/ 498990307 w 263"/>
              <a:gd name="T37" fmla="*/ 748487186 h 430"/>
              <a:gd name="T38" fmla="*/ 574593281 w 263"/>
              <a:gd name="T39" fmla="*/ 763608119 h 430"/>
              <a:gd name="T40" fmla="*/ 589714193 w 263"/>
              <a:gd name="T41" fmla="*/ 783769363 h 430"/>
              <a:gd name="T42" fmla="*/ 572073923 w 263"/>
              <a:gd name="T43" fmla="*/ 834172673 h 430"/>
              <a:gd name="T44" fmla="*/ 551912706 w 263"/>
              <a:gd name="T45" fmla="*/ 879535472 h 430"/>
              <a:gd name="T46" fmla="*/ 561993315 w 263"/>
              <a:gd name="T47" fmla="*/ 950099827 h 430"/>
              <a:gd name="T48" fmla="*/ 604835106 w 263"/>
              <a:gd name="T49" fmla="*/ 1015623871 h 430"/>
              <a:gd name="T50" fmla="*/ 627517268 w 263"/>
              <a:gd name="T51" fmla="*/ 1055946360 h 430"/>
              <a:gd name="T52" fmla="*/ 655239735 w 263"/>
              <a:gd name="T53" fmla="*/ 1083667277 h 430"/>
              <a:gd name="T54" fmla="*/ 655239735 w 263"/>
              <a:gd name="T55" fmla="*/ 1055946360 h 430"/>
              <a:gd name="T56" fmla="*/ 624996322 w 263"/>
              <a:gd name="T57" fmla="*/ 1015623871 h 430"/>
              <a:gd name="T58" fmla="*/ 582154531 w 263"/>
              <a:gd name="T59" fmla="*/ 942538567 h 430"/>
              <a:gd name="T60" fmla="*/ 569554564 w 263"/>
              <a:gd name="T61" fmla="*/ 917337011 h 430"/>
              <a:gd name="T62" fmla="*/ 584673889 w 263"/>
              <a:gd name="T63" fmla="*/ 854333917 h 430"/>
              <a:gd name="T64" fmla="*/ 604835106 w 263"/>
              <a:gd name="T65" fmla="*/ 811490281 h 430"/>
              <a:gd name="T66" fmla="*/ 599794802 w 263"/>
              <a:gd name="T67" fmla="*/ 761087170 h 430"/>
              <a:gd name="T68" fmla="*/ 561993315 w 263"/>
              <a:gd name="T69" fmla="*/ 733366253 h 430"/>
              <a:gd name="T70" fmla="*/ 466227536 w 263"/>
              <a:gd name="T71" fmla="*/ 723285631 h 430"/>
              <a:gd name="T72" fmla="*/ 441026016 w 263"/>
              <a:gd name="T73" fmla="*/ 705643748 h 430"/>
              <a:gd name="T74" fmla="*/ 433466353 w 263"/>
              <a:gd name="T75" fmla="*/ 667842209 h 430"/>
              <a:gd name="T76" fmla="*/ 453627570 w 263"/>
              <a:gd name="T77" fmla="*/ 612397200 h 430"/>
              <a:gd name="T78" fmla="*/ 456146928 w 263"/>
              <a:gd name="T79" fmla="*/ 529232861 h 430"/>
              <a:gd name="T80" fmla="*/ 423385745 w 263"/>
              <a:gd name="T81" fmla="*/ 501511944 h 430"/>
              <a:gd name="T82" fmla="*/ 294857097 w 263"/>
              <a:gd name="T83" fmla="*/ 488910372 h 430"/>
              <a:gd name="T84" fmla="*/ 279736184 w 263"/>
              <a:gd name="T85" fmla="*/ 461189455 h 430"/>
              <a:gd name="T86" fmla="*/ 289816793 w 263"/>
              <a:gd name="T87" fmla="*/ 408265296 h 430"/>
              <a:gd name="T88" fmla="*/ 317539259 w 263"/>
              <a:gd name="T89" fmla="*/ 355342823 h 430"/>
              <a:gd name="T90" fmla="*/ 315018313 w 263"/>
              <a:gd name="T91" fmla="*/ 299897814 h 430"/>
              <a:gd name="T92" fmla="*/ 254534664 w 263"/>
              <a:gd name="T93" fmla="*/ 259576913 h 430"/>
              <a:gd name="T94" fmla="*/ 163809140 w 263"/>
              <a:gd name="T95" fmla="*/ 241935031 h 430"/>
              <a:gd name="T96" fmla="*/ 143647923 w 263"/>
              <a:gd name="T97" fmla="*/ 229335047 h 430"/>
              <a:gd name="T98" fmla="*/ 141128565 w 263"/>
              <a:gd name="T99" fmla="*/ 183972197 h 430"/>
              <a:gd name="T100" fmla="*/ 161289782 w 263"/>
              <a:gd name="T101" fmla="*/ 141128760 h 430"/>
              <a:gd name="T102" fmla="*/ 173889748 w 263"/>
              <a:gd name="T103" fmla="*/ 78124053 h 430"/>
              <a:gd name="T104" fmla="*/ 153728532 w 263"/>
              <a:gd name="T105" fmla="*/ 50403123 h 430"/>
              <a:gd name="T106" fmla="*/ 85685195 w 263"/>
              <a:gd name="T107" fmla="*/ 15120939 h 430"/>
              <a:gd name="T108" fmla="*/ 25201527 w 263"/>
              <a:gd name="T109" fmla="*/ 0 h 4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63"/>
              <a:gd name="T166" fmla="*/ 0 h 430"/>
              <a:gd name="T167" fmla="*/ 263 w 263"/>
              <a:gd name="T168" fmla="*/ 430 h 4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63" h="430">
                <a:moveTo>
                  <a:pt x="0" y="8"/>
                </a:moveTo>
                <a:lnTo>
                  <a:pt x="7" y="8"/>
                </a:lnTo>
                <a:lnTo>
                  <a:pt x="10" y="10"/>
                </a:lnTo>
                <a:lnTo>
                  <a:pt x="15" y="10"/>
                </a:lnTo>
                <a:lnTo>
                  <a:pt x="18" y="11"/>
                </a:lnTo>
                <a:lnTo>
                  <a:pt x="23" y="11"/>
                </a:lnTo>
                <a:lnTo>
                  <a:pt x="27" y="12"/>
                </a:lnTo>
                <a:lnTo>
                  <a:pt x="28" y="12"/>
                </a:lnTo>
                <a:lnTo>
                  <a:pt x="31" y="13"/>
                </a:lnTo>
                <a:lnTo>
                  <a:pt x="34" y="13"/>
                </a:lnTo>
                <a:lnTo>
                  <a:pt x="39" y="16"/>
                </a:lnTo>
                <a:lnTo>
                  <a:pt x="42" y="16"/>
                </a:lnTo>
                <a:lnTo>
                  <a:pt x="51" y="20"/>
                </a:lnTo>
                <a:lnTo>
                  <a:pt x="52" y="21"/>
                </a:lnTo>
                <a:lnTo>
                  <a:pt x="55" y="23"/>
                </a:lnTo>
                <a:lnTo>
                  <a:pt x="56" y="25"/>
                </a:lnTo>
                <a:lnTo>
                  <a:pt x="59" y="27"/>
                </a:lnTo>
                <a:lnTo>
                  <a:pt x="60" y="28"/>
                </a:lnTo>
                <a:lnTo>
                  <a:pt x="60" y="31"/>
                </a:lnTo>
                <a:lnTo>
                  <a:pt x="61" y="31"/>
                </a:lnTo>
                <a:lnTo>
                  <a:pt x="61" y="33"/>
                </a:lnTo>
                <a:lnTo>
                  <a:pt x="63" y="35"/>
                </a:lnTo>
                <a:lnTo>
                  <a:pt x="63" y="41"/>
                </a:lnTo>
                <a:lnTo>
                  <a:pt x="61" y="42"/>
                </a:lnTo>
                <a:lnTo>
                  <a:pt x="61" y="45"/>
                </a:lnTo>
                <a:lnTo>
                  <a:pt x="59" y="49"/>
                </a:lnTo>
                <a:lnTo>
                  <a:pt x="59" y="50"/>
                </a:lnTo>
                <a:lnTo>
                  <a:pt x="57" y="53"/>
                </a:lnTo>
                <a:lnTo>
                  <a:pt x="56" y="54"/>
                </a:lnTo>
                <a:lnTo>
                  <a:pt x="53" y="58"/>
                </a:lnTo>
                <a:lnTo>
                  <a:pt x="53" y="61"/>
                </a:lnTo>
                <a:lnTo>
                  <a:pt x="52" y="62"/>
                </a:lnTo>
                <a:lnTo>
                  <a:pt x="51" y="65"/>
                </a:lnTo>
                <a:lnTo>
                  <a:pt x="48" y="67"/>
                </a:lnTo>
                <a:lnTo>
                  <a:pt x="48" y="70"/>
                </a:lnTo>
                <a:lnTo>
                  <a:pt x="47" y="71"/>
                </a:lnTo>
                <a:lnTo>
                  <a:pt x="47" y="74"/>
                </a:lnTo>
                <a:lnTo>
                  <a:pt x="46" y="75"/>
                </a:lnTo>
                <a:lnTo>
                  <a:pt x="46" y="85"/>
                </a:lnTo>
                <a:lnTo>
                  <a:pt x="47" y="87"/>
                </a:lnTo>
                <a:lnTo>
                  <a:pt x="47" y="89"/>
                </a:lnTo>
                <a:lnTo>
                  <a:pt x="50" y="94"/>
                </a:lnTo>
                <a:lnTo>
                  <a:pt x="50" y="95"/>
                </a:lnTo>
                <a:lnTo>
                  <a:pt x="51" y="95"/>
                </a:lnTo>
                <a:lnTo>
                  <a:pt x="52" y="96"/>
                </a:lnTo>
                <a:lnTo>
                  <a:pt x="53" y="99"/>
                </a:lnTo>
                <a:lnTo>
                  <a:pt x="55" y="100"/>
                </a:lnTo>
                <a:lnTo>
                  <a:pt x="57" y="102"/>
                </a:lnTo>
                <a:lnTo>
                  <a:pt x="60" y="104"/>
                </a:lnTo>
                <a:lnTo>
                  <a:pt x="63" y="104"/>
                </a:lnTo>
                <a:lnTo>
                  <a:pt x="67" y="107"/>
                </a:lnTo>
                <a:lnTo>
                  <a:pt x="71" y="107"/>
                </a:lnTo>
                <a:lnTo>
                  <a:pt x="73" y="108"/>
                </a:lnTo>
                <a:lnTo>
                  <a:pt x="84" y="108"/>
                </a:lnTo>
                <a:lnTo>
                  <a:pt x="86" y="110"/>
                </a:lnTo>
                <a:lnTo>
                  <a:pt x="96" y="110"/>
                </a:lnTo>
                <a:lnTo>
                  <a:pt x="98" y="111"/>
                </a:lnTo>
                <a:lnTo>
                  <a:pt x="102" y="111"/>
                </a:lnTo>
                <a:lnTo>
                  <a:pt x="105" y="112"/>
                </a:lnTo>
                <a:lnTo>
                  <a:pt x="107" y="112"/>
                </a:lnTo>
                <a:lnTo>
                  <a:pt x="110" y="114"/>
                </a:lnTo>
                <a:lnTo>
                  <a:pt x="117" y="120"/>
                </a:lnTo>
                <a:lnTo>
                  <a:pt x="117" y="123"/>
                </a:lnTo>
                <a:lnTo>
                  <a:pt x="117" y="122"/>
                </a:lnTo>
                <a:lnTo>
                  <a:pt x="118" y="124"/>
                </a:lnTo>
                <a:lnTo>
                  <a:pt x="118" y="125"/>
                </a:lnTo>
                <a:lnTo>
                  <a:pt x="119" y="128"/>
                </a:lnTo>
                <a:lnTo>
                  <a:pt x="119" y="137"/>
                </a:lnTo>
                <a:lnTo>
                  <a:pt x="118" y="139"/>
                </a:lnTo>
                <a:lnTo>
                  <a:pt x="118" y="143"/>
                </a:lnTo>
                <a:lnTo>
                  <a:pt x="117" y="144"/>
                </a:lnTo>
                <a:lnTo>
                  <a:pt x="114" y="148"/>
                </a:lnTo>
                <a:lnTo>
                  <a:pt x="114" y="150"/>
                </a:lnTo>
                <a:lnTo>
                  <a:pt x="111" y="156"/>
                </a:lnTo>
                <a:lnTo>
                  <a:pt x="110" y="157"/>
                </a:lnTo>
                <a:lnTo>
                  <a:pt x="106" y="164"/>
                </a:lnTo>
                <a:lnTo>
                  <a:pt x="106" y="165"/>
                </a:lnTo>
                <a:lnTo>
                  <a:pt x="103" y="170"/>
                </a:lnTo>
                <a:lnTo>
                  <a:pt x="103" y="174"/>
                </a:lnTo>
                <a:lnTo>
                  <a:pt x="102" y="177"/>
                </a:lnTo>
                <a:lnTo>
                  <a:pt x="102" y="183"/>
                </a:lnTo>
                <a:lnTo>
                  <a:pt x="103" y="186"/>
                </a:lnTo>
                <a:lnTo>
                  <a:pt x="103" y="187"/>
                </a:lnTo>
                <a:lnTo>
                  <a:pt x="106" y="193"/>
                </a:lnTo>
                <a:lnTo>
                  <a:pt x="106" y="194"/>
                </a:lnTo>
                <a:lnTo>
                  <a:pt x="107" y="194"/>
                </a:lnTo>
                <a:lnTo>
                  <a:pt x="109" y="195"/>
                </a:lnTo>
                <a:lnTo>
                  <a:pt x="110" y="198"/>
                </a:lnTo>
                <a:lnTo>
                  <a:pt x="111" y="199"/>
                </a:lnTo>
                <a:lnTo>
                  <a:pt x="115" y="202"/>
                </a:lnTo>
                <a:lnTo>
                  <a:pt x="118" y="202"/>
                </a:lnTo>
                <a:lnTo>
                  <a:pt x="121" y="204"/>
                </a:lnTo>
                <a:lnTo>
                  <a:pt x="126" y="204"/>
                </a:lnTo>
                <a:lnTo>
                  <a:pt x="127" y="206"/>
                </a:lnTo>
                <a:lnTo>
                  <a:pt x="161" y="206"/>
                </a:lnTo>
                <a:lnTo>
                  <a:pt x="164" y="207"/>
                </a:lnTo>
                <a:lnTo>
                  <a:pt x="165" y="207"/>
                </a:lnTo>
                <a:lnTo>
                  <a:pt x="169" y="208"/>
                </a:lnTo>
                <a:lnTo>
                  <a:pt x="172" y="211"/>
                </a:lnTo>
                <a:lnTo>
                  <a:pt x="175" y="212"/>
                </a:lnTo>
                <a:lnTo>
                  <a:pt x="175" y="214"/>
                </a:lnTo>
                <a:lnTo>
                  <a:pt x="176" y="215"/>
                </a:lnTo>
                <a:lnTo>
                  <a:pt x="175" y="215"/>
                </a:lnTo>
                <a:lnTo>
                  <a:pt x="176" y="215"/>
                </a:lnTo>
                <a:lnTo>
                  <a:pt x="176" y="218"/>
                </a:lnTo>
                <a:lnTo>
                  <a:pt x="177" y="220"/>
                </a:lnTo>
                <a:lnTo>
                  <a:pt x="177" y="230"/>
                </a:lnTo>
                <a:lnTo>
                  <a:pt x="175" y="235"/>
                </a:lnTo>
                <a:lnTo>
                  <a:pt x="175" y="237"/>
                </a:lnTo>
                <a:lnTo>
                  <a:pt x="172" y="240"/>
                </a:lnTo>
                <a:lnTo>
                  <a:pt x="172" y="244"/>
                </a:lnTo>
                <a:lnTo>
                  <a:pt x="171" y="245"/>
                </a:lnTo>
                <a:lnTo>
                  <a:pt x="167" y="252"/>
                </a:lnTo>
                <a:lnTo>
                  <a:pt x="167" y="253"/>
                </a:lnTo>
                <a:lnTo>
                  <a:pt x="164" y="259"/>
                </a:lnTo>
                <a:lnTo>
                  <a:pt x="164" y="262"/>
                </a:lnTo>
                <a:lnTo>
                  <a:pt x="163" y="264"/>
                </a:lnTo>
                <a:lnTo>
                  <a:pt x="163" y="273"/>
                </a:lnTo>
                <a:lnTo>
                  <a:pt x="164" y="276"/>
                </a:lnTo>
                <a:lnTo>
                  <a:pt x="164" y="278"/>
                </a:lnTo>
                <a:lnTo>
                  <a:pt x="167" y="281"/>
                </a:lnTo>
                <a:lnTo>
                  <a:pt x="167" y="284"/>
                </a:lnTo>
                <a:lnTo>
                  <a:pt x="167" y="282"/>
                </a:lnTo>
                <a:lnTo>
                  <a:pt x="169" y="285"/>
                </a:lnTo>
                <a:lnTo>
                  <a:pt x="171" y="287"/>
                </a:lnTo>
                <a:lnTo>
                  <a:pt x="173" y="290"/>
                </a:lnTo>
                <a:lnTo>
                  <a:pt x="176" y="291"/>
                </a:lnTo>
                <a:lnTo>
                  <a:pt x="178" y="294"/>
                </a:lnTo>
                <a:lnTo>
                  <a:pt x="181" y="294"/>
                </a:lnTo>
                <a:lnTo>
                  <a:pt x="182" y="295"/>
                </a:lnTo>
                <a:lnTo>
                  <a:pt x="185" y="295"/>
                </a:lnTo>
                <a:lnTo>
                  <a:pt x="186" y="297"/>
                </a:lnTo>
                <a:lnTo>
                  <a:pt x="198" y="297"/>
                </a:lnTo>
                <a:lnTo>
                  <a:pt x="201" y="298"/>
                </a:lnTo>
                <a:lnTo>
                  <a:pt x="217" y="298"/>
                </a:lnTo>
                <a:lnTo>
                  <a:pt x="219" y="299"/>
                </a:lnTo>
                <a:lnTo>
                  <a:pt x="221" y="299"/>
                </a:lnTo>
                <a:lnTo>
                  <a:pt x="223" y="301"/>
                </a:lnTo>
                <a:lnTo>
                  <a:pt x="226" y="301"/>
                </a:lnTo>
                <a:lnTo>
                  <a:pt x="228" y="303"/>
                </a:lnTo>
                <a:lnTo>
                  <a:pt x="231" y="305"/>
                </a:lnTo>
                <a:lnTo>
                  <a:pt x="231" y="306"/>
                </a:lnTo>
                <a:lnTo>
                  <a:pt x="232" y="307"/>
                </a:lnTo>
                <a:lnTo>
                  <a:pt x="231" y="307"/>
                </a:lnTo>
                <a:lnTo>
                  <a:pt x="232" y="307"/>
                </a:lnTo>
                <a:lnTo>
                  <a:pt x="232" y="310"/>
                </a:lnTo>
                <a:lnTo>
                  <a:pt x="234" y="311"/>
                </a:lnTo>
                <a:lnTo>
                  <a:pt x="234" y="318"/>
                </a:lnTo>
                <a:lnTo>
                  <a:pt x="232" y="319"/>
                </a:lnTo>
                <a:lnTo>
                  <a:pt x="232" y="322"/>
                </a:lnTo>
                <a:lnTo>
                  <a:pt x="231" y="323"/>
                </a:lnTo>
                <a:lnTo>
                  <a:pt x="231" y="326"/>
                </a:lnTo>
                <a:lnTo>
                  <a:pt x="230" y="328"/>
                </a:lnTo>
                <a:lnTo>
                  <a:pt x="227" y="331"/>
                </a:lnTo>
                <a:lnTo>
                  <a:pt x="227" y="334"/>
                </a:lnTo>
                <a:lnTo>
                  <a:pt x="226" y="336"/>
                </a:lnTo>
                <a:lnTo>
                  <a:pt x="225" y="338"/>
                </a:lnTo>
                <a:lnTo>
                  <a:pt x="222" y="341"/>
                </a:lnTo>
                <a:lnTo>
                  <a:pt x="222" y="344"/>
                </a:lnTo>
                <a:lnTo>
                  <a:pt x="219" y="347"/>
                </a:lnTo>
                <a:lnTo>
                  <a:pt x="219" y="349"/>
                </a:lnTo>
                <a:lnTo>
                  <a:pt x="218" y="351"/>
                </a:lnTo>
                <a:lnTo>
                  <a:pt x="218" y="367"/>
                </a:lnTo>
                <a:lnTo>
                  <a:pt x="221" y="369"/>
                </a:lnTo>
                <a:lnTo>
                  <a:pt x="221" y="372"/>
                </a:lnTo>
                <a:lnTo>
                  <a:pt x="221" y="370"/>
                </a:lnTo>
                <a:lnTo>
                  <a:pt x="223" y="373"/>
                </a:lnTo>
                <a:lnTo>
                  <a:pt x="223" y="377"/>
                </a:lnTo>
                <a:lnTo>
                  <a:pt x="226" y="380"/>
                </a:lnTo>
                <a:lnTo>
                  <a:pt x="228" y="385"/>
                </a:lnTo>
                <a:lnTo>
                  <a:pt x="231" y="388"/>
                </a:lnTo>
                <a:lnTo>
                  <a:pt x="232" y="390"/>
                </a:lnTo>
                <a:lnTo>
                  <a:pt x="234" y="392"/>
                </a:lnTo>
                <a:lnTo>
                  <a:pt x="239" y="402"/>
                </a:lnTo>
                <a:lnTo>
                  <a:pt x="240" y="403"/>
                </a:lnTo>
                <a:lnTo>
                  <a:pt x="243" y="409"/>
                </a:lnTo>
                <a:lnTo>
                  <a:pt x="244" y="410"/>
                </a:lnTo>
                <a:lnTo>
                  <a:pt x="246" y="413"/>
                </a:lnTo>
                <a:lnTo>
                  <a:pt x="247" y="414"/>
                </a:lnTo>
                <a:lnTo>
                  <a:pt x="248" y="417"/>
                </a:lnTo>
                <a:lnTo>
                  <a:pt x="249" y="418"/>
                </a:lnTo>
                <a:lnTo>
                  <a:pt x="249" y="419"/>
                </a:lnTo>
                <a:lnTo>
                  <a:pt x="252" y="422"/>
                </a:lnTo>
                <a:lnTo>
                  <a:pt x="252" y="423"/>
                </a:lnTo>
                <a:lnTo>
                  <a:pt x="253" y="424"/>
                </a:lnTo>
                <a:lnTo>
                  <a:pt x="255" y="427"/>
                </a:lnTo>
                <a:lnTo>
                  <a:pt x="256" y="427"/>
                </a:lnTo>
                <a:lnTo>
                  <a:pt x="255" y="426"/>
                </a:lnTo>
                <a:lnTo>
                  <a:pt x="260" y="430"/>
                </a:lnTo>
                <a:lnTo>
                  <a:pt x="260" y="422"/>
                </a:lnTo>
                <a:lnTo>
                  <a:pt x="263" y="426"/>
                </a:lnTo>
                <a:lnTo>
                  <a:pt x="261" y="422"/>
                </a:lnTo>
                <a:lnTo>
                  <a:pt x="260" y="422"/>
                </a:lnTo>
                <a:lnTo>
                  <a:pt x="261" y="422"/>
                </a:lnTo>
                <a:lnTo>
                  <a:pt x="260" y="421"/>
                </a:lnTo>
                <a:lnTo>
                  <a:pt x="260" y="419"/>
                </a:lnTo>
                <a:lnTo>
                  <a:pt x="257" y="417"/>
                </a:lnTo>
                <a:lnTo>
                  <a:pt x="257" y="415"/>
                </a:lnTo>
                <a:lnTo>
                  <a:pt x="253" y="411"/>
                </a:lnTo>
                <a:lnTo>
                  <a:pt x="252" y="409"/>
                </a:lnTo>
                <a:lnTo>
                  <a:pt x="251" y="407"/>
                </a:lnTo>
                <a:lnTo>
                  <a:pt x="249" y="405"/>
                </a:lnTo>
                <a:lnTo>
                  <a:pt x="248" y="403"/>
                </a:lnTo>
                <a:lnTo>
                  <a:pt x="246" y="398"/>
                </a:lnTo>
                <a:lnTo>
                  <a:pt x="244" y="397"/>
                </a:lnTo>
                <a:lnTo>
                  <a:pt x="239" y="386"/>
                </a:lnTo>
                <a:lnTo>
                  <a:pt x="238" y="385"/>
                </a:lnTo>
                <a:lnTo>
                  <a:pt x="236" y="382"/>
                </a:lnTo>
                <a:lnTo>
                  <a:pt x="234" y="380"/>
                </a:lnTo>
                <a:lnTo>
                  <a:pt x="231" y="374"/>
                </a:lnTo>
                <a:lnTo>
                  <a:pt x="231" y="372"/>
                </a:lnTo>
                <a:lnTo>
                  <a:pt x="228" y="368"/>
                </a:lnTo>
                <a:lnTo>
                  <a:pt x="227" y="367"/>
                </a:lnTo>
                <a:lnTo>
                  <a:pt x="228" y="368"/>
                </a:lnTo>
                <a:lnTo>
                  <a:pt x="228" y="367"/>
                </a:lnTo>
                <a:lnTo>
                  <a:pt x="228" y="368"/>
                </a:lnTo>
                <a:lnTo>
                  <a:pt x="226" y="364"/>
                </a:lnTo>
                <a:lnTo>
                  <a:pt x="226" y="353"/>
                </a:lnTo>
                <a:lnTo>
                  <a:pt x="227" y="352"/>
                </a:lnTo>
                <a:lnTo>
                  <a:pt x="227" y="349"/>
                </a:lnTo>
                <a:lnTo>
                  <a:pt x="230" y="345"/>
                </a:lnTo>
                <a:lnTo>
                  <a:pt x="230" y="343"/>
                </a:lnTo>
                <a:lnTo>
                  <a:pt x="231" y="341"/>
                </a:lnTo>
                <a:lnTo>
                  <a:pt x="232" y="339"/>
                </a:lnTo>
                <a:lnTo>
                  <a:pt x="235" y="336"/>
                </a:lnTo>
                <a:lnTo>
                  <a:pt x="235" y="334"/>
                </a:lnTo>
                <a:lnTo>
                  <a:pt x="236" y="331"/>
                </a:lnTo>
                <a:lnTo>
                  <a:pt x="239" y="328"/>
                </a:lnTo>
                <a:lnTo>
                  <a:pt x="239" y="326"/>
                </a:lnTo>
                <a:lnTo>
                  <a:pt x="240" y="324"/>
                </a:lnTo>
                <a:lnTo>
                  <a:pt x="240" y="322"/>
                </a:lnTo>
                <a:lnTo>
                  <a:pt x="242" y="320"/>
                </a:lnTo>
                <a:lnTo>
                  <a:pt x="242" y="309"/>
                </a:lnTo>
                <a:lnTo>
                  <a:pt x="240" y="307"/>
                </a:lnTo>
                <a:lnTo>
                  <a:pt x="240" y="305"/>
                </a:lnTo>
                <a:lnTo>
                  <a:pt x="238" y="302"/>
                </a:lnTo>
                <a:lnTo>
                  <a:pt x="239" y="302"/>
                </a:lnTo>
                <a:lnTo>
                  <a:pt x="238" y="302"/>
                </a:lnTo>
                <a:lnTo>
                  <a:pt x="239" y="303"/>
                </a:lnTo>
                <a:lnTo>
                  <a:pt x="236" y="299"/>
                </a:lnTo>
                <a:lnTo>
                  <a:pt x="234" y="298"/>
                </a:lnTo>
                <a:lnTo>
                  <a:pt x="231" y="295"/>
                </a:lnTo>
                <a:lnTo>
                  <a:pt x="227" y="293"/>
                </a:lnTo>
                <a:lnTo>
                  <a:pt x="226" y="293"/>
                </a:lnTo>
                <a:lnTo>
                  <a:pt x="223" y="291"/>
                </a:lnTo>
                <a:lnTo>
                  <a:pt x="222" y="291"/>
                </a:lnTo>
                <a:lnTo>
                  <a:pt x="219" y="290"/>
                </a:lnTo>
                <a:lnTo>
                  <a:pt x="203" y="290"/>
                </a:lnTo>
                <a:lnTo>
                  <a:pt x="201" y="289"/>
                </a:lnTo>
                <a:lnTo>
                  <a:pt x="189" y="289"/>
                </a:lnTo>
                <a:lnTo>
                  <a:pt x="188" y="287"/>
                </a:lnTo>
                <a:lnTo>
                  <a:pt x="185" y="287"/>
                </a:lnTo>
                <a:lnTo>
                  <a:pt x="184" y="286"/>
                </a:lnTo>
                <a:lnTo>
                  <a:pt x="181" y="286"/>
                </a:lnTo>
                <a:lnTo>
                  <a:pt x="178" y="285"/>
                </a:lnTo>
                <a:lnTo>
                  <a:pt x="176" y="282"/>
                </a:lnTo>
                <a:lnTo>
                  <a:pt x="175" y="280"/>
                </a:lnTo>
                <a:lnTo>
                  <a:pt x="173" y="278"/>
                </a:lnTo>
                <a:lnTo>
                  <a:pt x="175" y="280"/>
                </a:lnTo>
                <a:lnTo>
                  <a:pt x="175" y="278"/>
                </a:lnTo>
                <a:lnTo>
                  <a:pt x="175" y="280"/>
                </a:lnTo>
                <a:lnTo>
                  <a:pt x="172" y="276"/>
                </a:lnTo>
                <a:lnTo>
                  <a:pt x="172" y="273"/>
                </a:lnTo>
                <a:lnTo>
                  <a:pt x="171" y="270"/>
                </a:lnTo>
                <a:lnTo>
                  <a:pt x="171" y="266"/>
                </a:lnTo>
                <a:lnTo>
                  <a:pt x="172" y="265"/>
                </a:lnTo>
                <a:lnTo>
                  <a:pt x="172" y="261"/>
                </a:lnTo>
                <a:lnTo>
                  <a:pt x="175" y="256"/>
                </a:lnTo>
                <a:lnTo>
                  <a:pt x="175" y="255"/>
                </a:lnTo>
                <a:lnTo>
                  <a:pt x="176" y="251"/>
                </a:lnTo>
                <a:lnTo>
                  <a:pt x="177" y="249"/>
                </a:lnTo>
                <a:lnTo>
                  <a:pt x="180" y="245"/>
                </a:lnTo>
                <a:lnTo>
                  <a:pt x="180" y="243"/>
                </a:lnTo>
                <a:lnTo>
                  <a:pt x="182" y="239"/>
                </a:lnTo>
                <a:lnTo>
                  <a:pt x="182" y="237"/>
                </a:lnTo>
                <a:lnTo>
                  <a:pt x="185" y="232"/>
                </a:lnTo>
                <a:lnTo>
                  <a:pt x="185" y="218"/>
                </a:lnTo>
                <a:lnTo>
                  <a:pt x="184" y="215"/>
                </a:lnTo>
                <a:lnTo>
                  <a:pt x="184" y="212"/>
                </a:lnTo>
                <a:lnTo>
                  <a:pt x="181" y="210"/>
                </a:lnTo>
                <a:lnTo>
                  <a:pt x="182" y="210"/>
                </a:lnTo>
                <a:lnTo>
                  <a:pt x="181" y="210"/>
                </a:lnTo>
                <a:lnTo>
                  <a:pt x="182" y="211"/>
                </a:lnTo>
                <a:lnTo>
                  <a:pt x="180" y="207"/>
                </a:lnTo>
                <a:lnTo>
                  <a:pt x="177" y="206"/>
                </a:lnTo>
                <a:lnTo>
                  <a:pt x="175" y="203"/>
                </a:lnTo>
                <a:lnTo>
                  <a:pt x="168" y="199"/>
                </a:lnTo>
                <a:lnTo>
                  <a:pt x="167" y="199"/>
                </a:lnTo>
                <a:lnTo>
                  <a:pt x="164" y="198"/>
                </a:lnTo>
                <a:lnTo>
                  <a:pt x="130" y="198"/>
                </a:lnTo>
                <a:lnTo>
                  <a:pt x="128" y="197"/>
                </a:lnTo>
                <a:lnTo>
                  <a:pt x="123" y="197"/>
                </a:lnTo>
                <a:lnTo>
                  <a:pt x="119" y="194"/>
                </a:lnTo>
                <a:lnTo>
                  <a:pt x="117" y="194"/>
                </a:lnTo>
                <a:lnTo>
                  <a:pt x="115" y="193"/>
                </a:lnTo>
                <a:lnTo>
                  <a:pt x="114" y="190"/>
                </a:lnTo>
                <a:lnTo>
                  <a:pt x="113" y="189"/>
                </a:lnTo>
                <a:lnTo>
                  <a:pt x="114" y="189"/>
                </a:lnTo>
                <a:lnTo>
                  <a:pt x="114" y="190"/>
                </a:lnTo>
                <a:lnTo>
                  <a:pt x="111" y="185"/>
                </a:lnTo>
                <a:lnTo>
                  <a:pt x="111" y="183"/>
                </a:lnTo>
                <a:lnTo>
                  <a:pt x="110" y="181"/>
                </a:lnTo>
                <a:lnTo>
                  <a:pt x="110" y="179"/>
                </a:lnTo>
                <a:lnTo>
                  <a:pt x="111" y="177"/>
                </a:lnTo>
                <a:lnTo>
                  <a:pt x="111" y="173"/>
                </a:lnTo>
                <a:lnTo>
                  <a:pt x="114" y="168"/>
                </a:lnTo>
                <a:lnTo>
                  <a:pt x="114" y="166"/>
                </a:lnTo>
                <a:lnTo>
                  <a:pt x="115" y="162"/>
                </a:lnTo>
                <a:lnTo>
                  <a:pt x="117" y="161"/>
                </a:lnTo>
                <a:lnTo>
                  <a:pt x="119" y="156"/>
                </a:lnTo>
                <a:lnTo>
                  <a:pt x="122" y="153"/>
                </a:lnTo>
                <a:lnTo>
                  <a:pt x="122" y="149"/>
                </a:lnTo>
                <a:lnTo>
                  <a:pt x="123" y="148"/>
                </a:lnTo>
                <a:lnTo>
                  <a:pt x="126" y="144"/>
                </a:lnTo>
                <a:lnTo>
                  <a:pt x="126" y="141"/>
                </a:lnTo>
                <a:lnTo>
                  <a:pt x="127" y="140"/>
                </a:lnTo>
                <a:lnTo>
                  <a:pt x="127" y="125"/>
                </a:lnTo>
                <a:lnTo>
                  <a:pt x="126" y="123"/>
                </a:lnTo>
                <a:lnTo>
                  <a:pt x="126" y="122"/>
                </a:lnTo>
                <a:lnTo>
                  <a:pt x="125" y="119"/>
                </a:lnTo>
                <a:lnTo>
                  <a:pt x="125" y="118"/>
                </a:lnTo>
                <a:lnTo>
                  <a:pt x="125" y="119"/>
                </a:lnTo>
                <a:lnTo>
                  <a:pt x="122" y="115"/>
                </a:lnTo>
                <a:lnTo>
                  <a:pt x="115" y="108"/>
                </a:lnTo>
                <a:lnTo>
                  <a:pt x="113" y="107"/>
                </a:lnTo>
                <a:lnTo>
                  <a:pt x="110" y="104"/>
                </a:lnTo>
                <a:lnTo>
                  <a:pt x="107" y="104"/>
                </a:lnTo>
                <a:lnTo>
                  <a:pt x="105" y="103"/>
                </a:lnTo>
                <a:lnTo>
                  <a:pt x="101" y="103"/>
                </a:lnTo>
                <a:lnTo>
                  <a:pt x="98" y="102"/>
                </a:lnTo>
                <a:lnTo>
                  <a:pt x="89" y="102"/>
                </a:lnTo>
                <a:lnTo>
                  <a:pt x="86" y="100"/>
                </a:lnTo>
                <a:lnTo>
                  <a:pt x="76" y="100"/>
                </a:lnTo>
                <a:lnTo>
                  <a:pt x="73" y="99"/>
                </a:lnTo>
                <a:lnTo>
                  <a:pt x="68" y="99"/>
                </a:lnTo>
                <a:lnTo>
                  <a:pt x="65" y="96"/>
                </a:lnTo>
                <a:lnTo>
                  <a:pt x="63" y="96"/>
                </a:lnTo>
                <a:lnTo>
                  <a:pt x="60" y="95"/>
                </a:lnTo>
                <a:lnTo>
                  <a:pt x="59" y="94"/>
                </a:lnTo>
                <a:lnTo>
                  <a:pt x="57" y="91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55" y="86"/>
                </a:lnTo>
                <a:lnTo>
                  <a:pt x="55" y="85"/>
                </a:lnTo>
                <a:lnTo>
                  <a:pt x="53" y="82"/>
                </a:lnTo>
                <a:lnTo>
                  <a:pt x="53" y="78"/>
                </a:lnTo>
                <a:lnTo>
                  <a:pt x="55" y="77"/>
                </a:lnTo>
                <a:lnTo>
                  <a:pt x="55" y="74"/>
                </a:lnTo>
                <a:lnTo>
                  <a:pt x="56" y="73"/>
                </a:lnTo>
                <a:lnTo>
                  <a:pt x="56" y="70"/>
                </a:lnTo>
                <a:lnTo>
                  <a:pt x="57" y="67"/>
                </a:lnTo>
                <a:lnTo>
                  <a:pt x="59" y="66"/>
                </a:lnTo>
                <a:lnTo>
                  <a:pt x="61" y="62"/>
                </a:lnTo>
                <a:lnTo>
                  <a:pt x="61" y="60"/>
                </a:lnTo>
                <a:lnTo>
                  <a:pt x="63" y="58"/>
                </a:lnTo>
                <a:lnTo>
                  <a:pt x="64" y="56"/>
                </a:lnTo>
                <a:lnTo>
                  <a:pt x="67" y="53"/>
                </a:lnTo>
                <a:lnTo>
                  <a:pt x="67" y="50"/>
                </a:lnTo>
                <a:lnTo>
                  <a:pt x="69" y="48"/>
                </a:lnTo>
                <a:lnTo>
                  <a:pt x="69" y="45"/>
                </a:lnTo>
                <a:lnTo>
                  <a:pt x="71" y="44"/>
                </a:lnTo>
                <a:lnTo>
                  <a:pt x="71" y="32"/>
                </a:lnTo>
                <a:lnTo>
                  <a:pt x="69" y="31"/>
                </a:lnTo>
                <a:lnTo>
                  <a:pt x="69" y="28"/>
                </a:lnTo>
                <a:lnTo>
                  <a:pt x="67" y="25"/>
                </a:lnTo>
                <a:lnTo>
                  <a:pt x="68" y="25"/>
                </a:lnTo>
                <a:lnTo>
                  <a:pt x="68" y="27"/>
                </a:lnTo>
                <a:lnTo>
                  <a:pt x="65" y="23"/>
                </a:lnTo>
                <a:lnTo>
                  <a:pt x="64" y="21"/>
                </a:lnTo>
                <a:lnTo>
                  <a:pt x="61" y="20"/>
                </a:lnTo>
                <a:lnTo>
                  <a:pt x="60" y="17"/>
                </a:lnTo>
                <a:lnTo>
                  <a:pt x="57" y="16"/>
                </a:lnTo>
                <a:lnTo>
                  <a:pt x="56" y="15"/>
                </a:lnTo>
                <a:lnTo>
                  <a:pt x="44" y="8"/>
                </a:lnTo>
                <a:lnTo>
                  <a:pt x="42" y="8"/>
                </a:lnTo>
                <a:lnTo>
                  <a:pt x="36" y="6"/>
                </a:lnTo>
                <a:lnTo>
                  <a:pt x="34" y="6"/>
                </a:lnTo>
                <a:lnTo>
                  <a:pt x="31" y="4"/>
                </a:lnTo>
                <a:lnTo>
                  <a:pt x="27" y="4"/>
                </a:lnTo>
                <a:lnTo>
                  <a:pt x="23" y="3"/>
                </a:lnTo>
                <a:lnTo>
                  <a:pt x="21" y="3"/>
                </a:lnTo>
                <a:lnTo>
                  <a:pt x="18" y="2"/>
                </a:lnTo>
                <a:lnTo>
                  <a:pt x="13" y="2"/>
                </a:lnTo>
                <a:lnTo>
                  <a:pt x="10" y="0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3" name="Freeform 10"/>
          <p:cNvSpPr>
            <a:spLocks/>
          </p:cNvSpPr>
          <p:nvPr/>
        </p:nvSpPr>
        <p:spPr bwMode="auto">
          <a:xfrm>
            <a:off x="2327097" y="4459930"/>
            <a:ext cx="38100" cy="44054"/>
          </a:xfrm>
          <a:custGeom>
            <a:avLst/>
            <a:gdLst>
              <a:gd name="T0" fmla="*/ 70564366 w 32"/>
              <a:gd name="T1" fmla="*/ 0 h 37"/>
              <a:gd name="T2" fmla="*/ 80644986 w 32"/>
              <a:gd name="T3" fmla="*/ 93247355 h 37"/>
              <a:gd name="T4" fmla="*/ 0 w 32"/>
              <a:gd name="T5" fmla="*/ 42843809 h 37"/>
              <a:gd name="T6" fmla="*/ 55443436 w 32"/>
              <a:gd name="T7" fmla="*/ 55443911 h 37"/>
              <a:gd name="T8" fmla="*/ 70564366 w 32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7"/>
              <a:gd name="T17" fmla="*/ 32 w 32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7">
                <a:moveTo>
                  <a:pt x="28" y="0"/>
                </a:moveTo>
                <a:lnTo>
                  <a:pt x="32" y="37"/>
                </a:lnTo>
                <a:lnTo>
                  <a:pt x="0" y="17"/>
                </a:lnTo>
                <a:lnTo>
                  <a:pt x="22" y="22"/>
                </a:lnTo>
                <a:lnTo>
                  <a:pt x="28" y="0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4" name="Freeform 11"/>
          <p:cNvSpPr>
            <a:spLocks/>
          </p:cNvSpPr>
          <p:nvPr/>
        </p:nvSpPr>
        <p:spPr bwMode="auto">
          <a:xfrm>
            <a:off x="2300904" y="4433737"/>
            <a:ext cx="69056" cy="77391"/>
          </a:xfrm>
          <a:custGeom>
            <a:avLst/>
            <a:gdLst>
              <a:gd name="T0" fmla="*/ 136088451 w 58"/>
              <a:gd name="T1" fmla="*/ 57964666 h 65"/>
              <a:gd name="T2" fmla="*/ 115927207 w 58"/>
              <a:gd name="T3" fmla="*/ 55443705 h 65"/>
              <a:gd name="T4" fmla="*/ 126007829 w 58"/>
              <a:gd name="T5" fmla="*/ 148690713 h 65"/>
              <a:gd name="T6" fmla="*/ 141128762 w 58"/>
              <a:gd name="T7" fmla="*/ 138610044 h 65"/>
              <a:gd name="T8" fmla="*/ 63004708 w 58"/>
              <a:gd name="T9" fmla="*/ 88206673 h 65"/>
              <a:gd name="T10" fmla="*/ 52924086 w 58"/>
              <a:gd name="T11" fmla="*/ 108368036 h 65"/>
              <a:gd name="T12" fmla="*/ 118448156 w 58"/>
              <a:gd name="T13" fmla="*/ 120968079 h 65"/>
              <a:gd name="T14" fmla="*/ 136088451 w 58"/>
              <a:gd name="T15" fmla="*/ 57964666 h 65"/>
              <a:gd name="T16" fmla="*/ 128528778 w 58"/>
              <a:gd name="T17" fmla="*/ 0 h 65"/>
              <a:gd name="T18" fmla="*/ 103327198 w 58"/>
              <a:gd name="T19" fmla="*/ 108368036 h 65"/>
              <a:gd name="T20" fmla="*/ 115927207 w 58"/>
              <a:gd name="T21" fmla="*/ 100806716 h 65"/>
              <a:gd name="T22" fmla="*/ 0 w 58"/>
              <a:gd name="T23" fmla="*/ 75605043 h 65"/>
              <a:gd name="T24" fmla="*/ 146169074 w 58"/>
              <a:gd name="T25" fmla="*/ 163811716 h 65"/>
              <a:gd name="T26" fmla="*/ 128528778 w 58"/>
              <a:gd name="T27" fmla="*/ 0 h 65"/>
              <a:gd name="T28" fmla="*/ 136088451 w 58"/>
              <a:gd name="T29" fmla="*/ 57964666 h 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"/>
              <a:gd name="T46" fmla="*/ 0 h 65"/>
              <a:gd name="T47" fmla="*/ 58 w 58"/>
              <a:gd name="T48" fmla="*/ 65 h 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" h="65">
                <a:moveTo>
                  <a:pt x="54" y="23"/>
                </a:moveTo>
                <a:lnTo>
                  <a:pt x="46" y="22"/>
                </a:lnTo>
                <a:lnTo>
                  <a:pt x="50" y="59"/>
                </a:lnTo>
                <a:lnTo>
                  <a:pt x="56" y="55"/>
                </a:lnTo>
                <a:lnTo>
                  <a:pt x="25" y="35"/>
                </a:lnTo>
                <a:lnTo>
                  <a:pt x="21" y="43"/>
                </a:lnTo>
                <a:lnTo>
                  <a:pt x="47" y="48"/>
                </a:lnTo>
                <a:lnTo>
                  <a:pt x="54" y="23"/>
                </a:lnTo>
                <a:lnTo>
                  <a:pt x="51" y="0"/>
                </a:lnTo>
                <a:lnTo>
                  <a:pt x="41" y="43"/>
                </a:lnTo>
                <a:lnTo>
                  <a:pt x="46" y="40"/>
                </a:lnTo>
                <a:lnTo>
                  <a:pt x="0" y="30"/>
                </a:lnTo>
                <a:lnTo>
                  <a:pt x="58" y="65"/>
                </a:lnTo>
                <a:lnTo>
                  <a:pt x="51" y="0"/>
                </a:lnTo>
                <a:lnTo>
                  <a:pt x="54" y="23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7185" name="Oval 12"/>
          <p:cNvSpPr>
            <a:spLocks noChangeArrowheads="1"/>
          </p:cNvSpPr>
          <p:nvPr/>
        </p:nvSpPr>
        <p:spPr bwMode="auto">
          <a:xfrm>
            <a:off x="2411633" y="4619474"/>
            <a:ext cx="77390" cy="77391"/>
          </a:xfrm>
          <a:prstGeom prst="ellipse">
            <a:avLst/>
          </a:pr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altLang="fr-FR" sz="1200">
              <a:solidFill>
                <a:srgbClr val="333399"/>
              </a:solidFill>
            </a:endParaRPr>
          </a:p>
        </p:txBody>
      </p:sp>
      <p:sp>
        <p:nvSpPr>
          <p:cNvPr id="7186" name="Rectangle 13"/>
          <p:cNvSpPr>
            <a:spLocks noChangeArrowheads="1"/>
          </p:cNvSpPr>
          <p:nvPr/>
        </p:nvSpPr>
        <p:spPr bwMode="auto">
          <a:xfrm>
            <a:off x="2410231" y="4487317"/>
            <a:ext cx="43282" cy="1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GB" altLang="fr-FR" sz="750">
                <a:solidFill>
                  <a:srgbClr val="000000"/>
                </a:solidFill>
                <a:latin typeface="Times New Roman" pitchFamily="18" charset="0"/>
              </a:rPr>
              <a:t>e</a:t>
            </a: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7187" name="Rectangle 14"/>
          <p:cNvSpPr>
            <a:spLocks noChangeArrowheads="1"/>
          </p:cNvSpPr>
          <p:nvPr/>
        </p:nvSpPr>
        <p:spPr bwMode="auto">
          <a:xfrm>
            <a:off x="2416300" y="4500412"/>
            <a:ext cx="19237" cy="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GB" altLang="fr-FR" sz="450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GB" altLang="fr-FR" sz="1350">
              <a:solidFill>
                <a:srgbClr val="0000FF"/>
              </a:solidFill>
            </a:endParaRPr>
          </a:p>
        </p:txBody>
      </p:sp>
      <p:graphicFrame>
        <p:nvGraphicFramePr>
          <p:cNvPr id="7171" name="Object 15"/>
          <p:cNvGraphicFramePr>
            <a:graphicFrameLocks noChangeAspect="1"/>
          </p:cNvGraphicFramePr>
          <p:nvPr/>
        </p:nvGraphicFramePr>
        <p:xfrm>
          <a:off x="1606770" y="4274193"/>
          <a:ext cx="486965" cy="2059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596641" imgH="253890" progId="Equation.3">
                  <p:embed/>
                </p:oleObj>
              </mc:Choice>
              <mc:Fallback>
                <p:oleObj name="Equation" r:id="rId5" imgW="596641" imgH="253890" progId="Equation.3">
                  <p:embed/>
                  <p:pic>
                    <p:nvPicPr>
                      <p:cNvPr id="7171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06770" y="4274193"/>
                        <a:ext cx="486965" cy="20597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2" name="Object 16"/>
          <p:cNvGraphicFramePr>
            <a:graphicFrameLocks noChangeAspect="1"/>
          </p:cNvGraphicFramePr>
          <p:nvPr/>
        </p:nvGraphicFramePr>
        <p:xfrm>
          <a:off x="1394838" y="3733650"/>
          <a:ext cx="390525" cy="235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482391" imgH="291973" progId="Equation.3">
                  <p:embed/>
                </p:oleObj>
              </mc:Choice>
              <mc:Fallback>
                <p:oleObj name="Equation" r:id="rId7" imgW="482391" imgH="291973" progId="Equation.3">
                  <p:embed/>
                  <p:pic>
                    <p:nvPicPr>
                      <p:cNvPr id="7172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94838" y="3733650"/>
                        <a:ext cx="390525" cy="2357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3" name="Object 17"/>
          <p:cNvGraphicFramePr>
            <a:graphicFrameLocks noChangeAspect="1"/>
          </p:cNvGraphicFramePr>
          <p:nvPr/>
        </p:nvGraphicFramePr>
        <p:xfrm>
          <a:off x="1169757" y="5391773"/>
          <a:ext cx="677540" cy="286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596641" imgH="253890" progId="Equation.3">
                  <p:embed/>
                </p:oleObj>
              </mc:Choice>
              <mc:Fallback>
                <p:oleObj name="Equation" r:id="rId9" imgW="596641" imgH="253890" progId="Equation.3">
                  <p:embed/>
                  <p:pic>
                    <p:nvPicPr>
                      <p:cNvPr id="717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69757" y="5391773"/>
                        <a:ext cx="677540" cy="286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174" name="Object 20"/>
          <p:cNvGraphicFramePr>
            <a:graphicFrameLocks noChangeAspect="1"/>
          </p:cNvGraphicFramePr>
          <p:nvPr/>
        </p:nvGraphicFramePr>
        <p:xfrm>
          <a:off x="5795391" y="3768224"/>
          <a:ext cx="1479301" cy="534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193800" imgH="431800" progId="Equation.3">
                  <p:embed/>
                </p:oleObj>
              </mc:Choice>
              <mc:Fallback>
                <p:oleObj name="Equation" r:id="rId10" imgW="1193800" imgH="431800" progId="Equation.3">
                  <p:embed/>
                  <p:pic>
                    <p:nvPicPr>
                      <p:cNvPr id="7174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391" y="3768224"/>
                        <a:ext cx="1479301" cy="5345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/>
          <p:cNvSpPr/>
          <p:nvPr/>
        </p:nvSpPr>
        <p:spPr>
          <a:xfrm>
            <a:off x="5381373" y="4396662"/>
            <a:ext cx="261962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1000" dirty="0">
                <a:solidFill>
                  <a:srgbClr val="333399"/>
                </a:solidFill>
                <a:latin typeface="Fd3518-Identity-H"/>
              </a:rPr>
              <a:t>W.W.M. Allison, J.H. Cobb, </a:t>
            </a:r>
          </a:p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GB" sz="1000" dirty="0">
                <a:solidFill>
                  <a:srgbClr val="333399"/>
                </a:solidFill>
                <a:latin typeface="Fd3518-Identity-H"/>
              </a:rPr>
              <a:t>Ann. Rev. </a:t>
            </a:r>
            <a:r>
              <a:rPr lang="en-GB" sz="1000" dirty="0" err="1">
                <a:solidFill>
                  <a:srgbClr val="333399"/>
                </a:solidFill>
                <a:latin typeface="Fd3518-Identity-H"/>
              </a:rPr>
              <a:t>Nucl</a:t>
            </a:r>
            <a:r>
              <a:rPr lang="en-GB" sz="1000" dirty="0">
                <a:solidFill>
                  <a:srgbClr val="333399"/>
                </a:solidFill>
                <a:latin typeface="Fd3518-Identity-H"/>
              </a:rPr>
              <a:t>. Part. Sci. </a:t>
            </a:r>
            <a:r>
              <a:rPr lang="en-GB" sz="1000" dirty="0">
                <a:solidFill>
                  <a:srgbClr val="333399"/>
                </a:solidFill>
                <a:latin typeface="Fd144326-Identity-H"/>
              </a:rPr>
              <a:t>1980. 30: 253-98</a:t>
            </a:r>
            <a:endParaRPr lang="fr-FR" sz="2000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651888" y="5204385"/>
            <a:ext cx="4572000" cy="473976"/>
          </a:xfrm>
          <a:prstGeom prst="rect">
            <a:avLst/>
          </a:prstGeom>
        </p:spPr>
        <p:txBody>
          <a:bodyPr>
            <a:spAutoFit/>
          </a:bodyPr>
          <a:lstStyle/>
          <a:p>
            <a:pPr marL="200025" indent="-200025">
              <a:lnSpc>
                <a:spcPct val="90000"/>
              </a:lnSpc>
              <a:buNone/>
            </a:pPr>
            <a:r>
              <a:rPr lang="en-US" altLang="fr-FR" sz="800" dirty="0">
                <a:solidFill>
                  <a:schemeClr val="accent2"/>
                </a:solidFill>
              </a:rPr>
              <a:t> </a:t>
            </a:r>
          </a:p>
          <a:p>
            <a:pPr marL="200025" indent="-200025">
              <a:lnSpc>
                <a:spcPct val="90000"/>
              </a:lnSpc>
              <a:buNone/>
            </a:pPr>
            <a:r>
              <a:rPr lang="en-US" altLang="fr-FR" dirty="0"/>
              <a:t>	If               are in the right range </a:t>
            </a:r>
            <a:r>
              <a:rPr lang="en-US" altLang="fr-FR" dirty="0">
                <a:sym typeface="Wingdings" pitchFamily="2" charset="2"/>
              </a:rPr>
              <a:t> </a:t>
            </a:r>
            <a:r>
              <a:rPr lang="en-US" altLang="fr-FR" u="sng" dirty="0">
                <a:solidFill>
                  <a:srgbClr val="FF0066"/>
                </a:solidFill>
                <a:sym typeface="Wingdings" pitchFamily="2" charset="2"/>
              </a:rPr>
              <a:t>ionization</a:t>
            </a:r>
            <a:r>
              <a:rPr lang="en-US" altLang="fr-FR" dirty="0">
                <a:solidFill>
                  <a:srgbClr val="FF0066"/>
                </a:solidFill>
                <a:sym typeface="Wingdings" pitchFamily="2" charset="2"/>
              </a:rPr>
              <a:t>.</a:t>
            </a:r>
            <a:endParaRPr lang="en-US" altLang="fr-FR" dirty="0">
              <a:solidFill>
                <a:srgbClr val="FF0066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3201102" y="4694947"/>
                <a:ext cx="722826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dirty="0">
                  <a:solidFill>
                    <a:schemeClr val="accent4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01102" y="4694947"/>
                <a:ext cx="722826" cy="246221"/>
              </a:xfrm>
              <a:prstGeom prst="rect">
                <a:avLst/>
              </a:prstGeom>
              <a:blipFill>
                <a:blip r:embed="rId13"/>
                <a:stretch>
                  <a:fillRect l="-5042" r="-1681" b="-97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Straight Connector 7"/>
          <p:cNvCxnSpPr/>
          <p:nvPr/>
        </p:nvCxnSpPr>
        <p:spPr bwMode="auto">
          <a:xfrm flipH="1">
            <a:off x="3592463" y="4768577"/>
            <a:ext cx="14327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D83B36-C94B-48CD-84A3-E3317C9825F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79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44375789"/>
      </p:ext>
    </p:extLst>
  </p:cSld>
  <p:clrMapOvr>
    <a:masterClrMapping/>
  </p:clrMapOvr>
  <p:transition advTm="116090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1930400" y="506413"/>
            <a:ext cx="57912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endParaRPr lang="en-GB" altLang="fr-FR" sz="440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33400" y="874622"/>
            <a:ext cx="7747000" cy="5146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Purpose: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dirty="0">
                <a:latin typeface="Calibri" pitchFamily="34" charset="0"/>
              </a:rPr>
              <a:t>Convert light into detectable electronic signal 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400" dirty="0">
                <a:latin typeface="Calibri" pitchFamily="34" charset="0"/>
              </a:rPr>
              <a:t>(we are not covering photographic emulsions!)</a:t>
            </a:r>
          </a:p>
          <a:p>
            <a:pPr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b="1" dirty="0">
                <a:solidFill>
                  <a:srgbClr val="C00000"/>
                </a:solidFill>
                <a:latin typeface="Calibri" pitchFamily="34" charset="0"/>
              </a:rPr>
              <a:t>Principle: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dirty="0">
                <a:latin typeface="Calibri" pitchFamily="34" charset="0"/>
              </a:rPr>
              <a:t>Use photoelectric effect to ‘convert’ photons (</a:t>
            </a:r>
            <a:r>
              <a:rPr lang="en-GB" sz="1800" b="1" dirty="0">
                <a:latin typeface="Symbol" pitchFamily="18" charset="2"/>
              </a:rPr>
              <a:t>g</a:t>
            </a:r>
            <a:r>
              <a:rPr lang="en-GB" sz="1800" dirty="0">
                <a:latin typeface="Calibri" pitchFamily="34" charset="0"/>
              </a:rPr>
              <a:t>) to photoelectrons (</a:t>
            </a:r>
            <a:r>
              <a:rPr lang="en-GB" sz="1800" dirty="0" err="1">
                <a:latin typeface="Calibri" pitchFamily="34" charset="0"/>
              </a:rPr>
              <a:t>pe</a:t>
            </a:r>
            <a:r>
              <a:rPr lang="en-GB" sz="1800" dirty="0">
                <a:latin typeface="Calibri" pitchFamily="34" charset="0"/>
              </a:rPr>
              <a:t>)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endParaRPr lang="en-GB" sz="1800" dirty="0">
              <a:latin typeface="Calibri" pitchFamily="34" charset="0"/>
            </a:endParaRP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endParaRPr lang="en-GB" sz="1800" dirty="0">
              <a:latin typeface="Calibri" pitchFamily="34" charset="0"/>
            </a:endParaRP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endParaRPr lang="en-GB" sz="1800" dirty="0">
              <a:latin typeface="Calibri" pitchFamily="34" charset="0"/>
            </a:endParaRP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endParaRPr lang="en-GB" sz="1800" dirty="0">
              <a:latin typeface="Calibri" pitchFamily="34" charset="0"/>
            </a:endParaRP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dirty="0">
                <a:latin typeface="Calibri" pitchFamily="34" charset="0"/>
              </a:rPr>
              <a:t>Details depend on the type of the photosensitive material (see below).</a:t>
            </a:r>
          </a:p>
          <a:p>
            <a:pPr algn="l" eaLnBrk="0" hangingPunct="0">
              <a:lnSpc>
                <a:spcPct val="130000"/>
              </a:lnSpc>
              <a:spcBef>
                <a:spcPct val="30000"/>
              </a:spcBef>
              <a:buClr>
                <a:schemeClr val="hlink"/>
              </a:buClr>
              <a:buSzPct val="70000"/>
              <a:buNone/>
              <a:defRPr/>
            </a:pPr>
            <a:r>
              <a:rPr lang="en-GB" sz="1800" dirty="0">
                <a:latin typeface="Calibri" pitchFamily="34" charset="0"/>
              </a:rPr>
              <a:t>Photon detection involves often materials like K, Na, </a:t>
            </a:r>
            <a:r>
              <a:rPr lang="en-GB" sz="1800" dirty="0" err="1">
                <a:latin typeface="Calibri" pitchFamily="34" charset="0"/>
              </a:rPr>
              <a:t>Rb</a:t>
            </a:r>
            <a:r>
              <a:rPr lang="en-GB" sz="1800" dirty="0">
                <a:latin typeface="Calibri" pitchFamily="34" charset="0"/>
              </a:rPr>
              <a:t>, Cs (alkali metals) . They have the smallest </a:t>
            </a:r>
            <a:r>
              <a:rPr lang="en-GB" sz="1800" dirty="0" err="1">
                <a:latin typeface="Calibri" pitchFamily="34" charset="0"/>
              </a:rPr>
              <a:t>electronegativity</a:t>
            </a:r>
            <a:r>
              <a:rPr lang="en-GB" sz="1800" dirty="0">
                <a:latin typeface="Calibri" pitchFamily="34" charset="0"/>
              </a:rPr>
              <a:t> </a:t>
            </a:r>
            <a:r>
              <a:rPr lang="en-GB" sz="1800" dirty="0">
                <a:latin typeface="Calibri" pitchFamily="34" charset="0"/>
                <a:sym typeface="Wingdings" pitchFamily="2" charset="2"/>
              </a:rPr>
              <a:t></a:t>
            </a:r>
            <a:r>
              <a:rPr lang="en-GB" sz="1800" dirty="0">
                <a:latin typeface="Calibri" pitchFamily="34" charset="0"/>
              </a:rPr>
              <a:t> highest tendency to release electrons.    </a:t>
            </a:r>
          </a:p>
        </p:txBody>
      </p:sp>
      <p:sp>
        <p:nvSpPr>
          <p:cNvPr id="20485" name="Text Box 45"/>
          <p:cNvSpPr txBox="1">
            <a:spLocks noChangeArrowheads="1"/>
          </p:cNvSpPr>
          <p:nvPr/>
        </p:nvSpPr>
        <p:spPr bwMode="auto">
          <a:xfrm>
            <a:off x="928688" y="249213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Basics of photon detection</a:t>
            </a:r>
          </a:p>
        </p:txBody>
      </p:sp>
      <p:pic>
        <p:nvPicPr>
          <p:cNvPr id="20486" name="Picture 49" descr="http://sunenergyfacts.com/wp-content/uploads/2008/01/photoelectric_effec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2924944"/>
            <a:ext cx="3738563" cy="186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7B2CC3-8789-4C27-92EF-D931DF2CFD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03379192"/>
      </p:ext>
    </p:extLst>
  </p:cSld>
  <p:clrMapOvr>
    <a:masterClrMapping/>
  </p:clrMapOvr>
  <p:transition advTm="50346"/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1053307" y="1315022"/>
          <a:ext cx="3671888" cy="26491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4.0 Drawing" r:id="rId2" imgW="5743575" imgH="4143375" progId="">
                  <p:embed/>
                </p:oleObj>
              </mc:Choice>
              <mc:Fallback>
                <p:oleObj name="Designer 4.0 Drawing" r:id="rId2" imgW="5743575" imgH="4143375" progId="">
                  <p:embed/>
                  <p:pic>
                    <p:nvPicPr>
                      <p:cNvPr id="81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3307" y="1315022"/>
                        <a:ext cx="3671888" cy="26491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7" name="Rectangle 3"/>
          <p:cNvSpPr>
            <a:spLocks noChangeArrowheads="1"/>
          </p:cNvSpPr>
          <p:nvPr/>
        </p:nvSpPr>
        <p:spPr bwMode="auto">
          <a:xfrm>
            <a:off x="896616" y="4653136"/>
            <a:ext cx="6985869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Wingdings" pitchFamily="2" charset="2"/>
              </a:rPr>
              <a:t>Instead of ionizing an atom or exciting the matter, under certain conditions the photon can also escape from the medium.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fr-FR" dirty="0">
              <a:solidFill>
                <a:srgbClr val="333399"/>
              </a:solidFill>
              <a:sym typeface="Wingdings" pitchFamily="2" charset="2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Wingdings" pitchFamily="2" charset="2"/>
              </a:rPr>
              <a:t> Emission of </a:t>
            </a:r>
            <a:r>
              <a:rPr lang="en-US" altLang="fr-FR" b="1" dirty="0">
                <a:solidFill>
                  <a:srgbClr val="FF0066"/>
                </a:solidFill>
                <a:sym typeface="Wingdings" pitchFamily="2" charset="2"/>
              </a:rPr>
              <a:t>Cherenkov</a:t>
            </a:r>
            <a:r>
              <a:rPr lang="en-US" altLang="fr-FR" dirty="0">
                <a:solidFill>
                  <a:srgbClr val="333399"/>
                </a:solidFill>
                <a:sym typeface="Wingdings" pitchFamily="2" charset="2"/>
              </a:rPr>
              <a:t> and </a:t>
            </a:r>
            <a:r>
              <a:rPr lang="en-US" altLang="fr-FR" b="1" dirty="0">
                <a:solidFill>
                  <a:srgbClr val="FF0066"/>
                </a:solidFill>
                <a:sym typeface="Wingdings" pitchFamily="2" charset="2"/>
              </a:rPr>
              <a:t>Transition</a:t>
            </a:r>
            <a:r>
              <a:rPr lang="en-US" altLang="fr-FR" dirty="0">
                <a:solidFill>
                  <a:srgbClr val="333399"/>
                </a:solidFill>
                <a:sym typeface="Wingdings" pitchFamily="2" charset="2"/>
              </a:rPr>
              <a:t> radiation.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Wingdings" pitchFamily="2" charset="2"/>
              </a:rPr>
              <a:t>This emission of real photons contributes also to the energy loss.</a:t>
            </a:r>
            <a:endParaRPr lang="en-GB" altLang="fr-FR" dirty="0">
              <a:solidFill>
                <a:srgbClr val="333399"/>
              </a:solidFill>
              <a:sym typeface="Wingdings" pitchFamily="2" charset="2"/>
            </a:endParaRPr>
          </a:p>
        </p:txBody>
      </p:sp>
      <p:sp>
        <p:nvSpPr>
          <p:cNvPr id="8198" name="Text Box 4"/>
          <p:cNvSpPr txBox="1">
            <a:spLocks noChangeArrowheads="1"/>
          </p:cNvSpPr>
          <p:nvPr/>
        </p:nvSpPr>
        <p:spPr bwMode="auto">
          <a:xfrm>
            <a:off x="4845597" y="1484784"/>
            <a:ext cx="303951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de-DE" altLang="fr-FR" dirty="0">
                <a:solidFill>
                  <a:srgbClr val="333399"/>
                </a:solidFill>
              </a:rPr>
              <a:t>Optical behaviour of medium is characterized by the complex dielectric constant </a:t>
            </a:r>
            <a:r>
              <a:rPr lang="de-DE" altLang="fr-FR" dirty="0">
                <a:solidFill>
                  <a:srgbClr val="000000"/>
                </a:solidFill>
                <a:latin typeface="Symbol" pitchFamily="18" charset="2"/>
              </a:rPr>
              <a:t>e</a:t>
            </a:r>
          </a:p>
        </p:txBody>
      </p:sp>
      <p:graphicFrame>
        <p:nvGraphicFramePr>
          <p:cNvPr id="8195" name="Object 5"/>
          <p:cNvGraphicFramePr>
            <a:graphicFrameLocks noChangeAspect="1"/>
          </p:cNvGraphicFramePr>
          <p:nvPr/>
        </p:nvGraphicFramePr>
        <p:xfrm>
          <a:off x="5034757" y="2609334"/>
          <a:ext cx="968523" cy="6666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71252" imgH="393529" progId="Equation.3">
                  <p:embed/>
                </p:oleObj>
              </mc:Choice>
              <mc:Fallback>
                <p:oleObj name="Equation" r:id="rId4" imgW="571252" imgH="393529" progId="Equation.3">
                  <p:embed/>
                  <p:pic>
                    <p:nvPicPr>
                      <p:cNvPr id="8195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4757" y="2609334"/>
                        <a:ext cx="968523" cy="66664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99" name="Text Box 6"/>
          <p:cNvSpPr txBox="1">
            <a:spLocks noChangeArrowheads="1"/>
          </p:cNvSpPr>
          <p:nvPr/>
        </p:nvSpPr>
        <p:spPr bwMode="auto">
          <a:xfrm>
            <a:off x="6129856" y="2672359"/>
            <a:ext cx="2157963" cy="634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de-DE" altLang="fr-FR" dirty="0">
                <a:solidFill>
                  <a:srgbClr val="333399"/>
                </a:solidFill>
              </a:rPr>
              <a:t>Refractive index</a:t>
            </a:r>
          </a:p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de-DE" altLang="fr-FR" dirty="0">
                <a:solidFill>
                  <a:srgbClr val="333399"/>
                </a:solidFill>
              </a:rPr>
              <a:t>Absorption parameter</a:t>
            </a:r>
          </a:p>
        </p:txBody>
      </p:sp>
      <p:sp>
        <p:nvSpPr>
          <p:cNvPr id="8200" name="Rectangle 7"/>
          <p:cNvSpPr>
            <a:spLocks noChangeArrowheads="1"/>
          </p:cNvSpPr>
          <p:nvPr/>
        </p:nvSpPr>
        <p:spPr bwMode="auto">
          <a:xfrm>
            <a:off x="899592" y="332656"/>
            <a:ext cx="333937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20000"/>
              </a:spcBef>
              <a:spcAft>
                <a:spcPct val="0"/>
              </a:spcAft>
            </a:pPr>
            <a:r>
              <a:rPr lang="en-US" altLang="fr-FR" sz="1800" dirty="0">
                <a:solidFill>
                  <a:srgbClr val="333399"/>
                </a:solidFill>
              </a:rPr>
              <a:t>Interaction of charged particles</a:t>
            </a:r>
            <a:endParaRPr lang="en-US" altLang="fr-FR" sz="2700" dirty="0">
              <a:solidFill>
                <a:srgbClr val="3333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7766" y="3970239"/>
            <a:ext cx="22557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eV     O(10) eV     </a:t>
            </a:r>
            <a:r>
              <a:rPr lang="en-US" dirty="0" err="1"/>
              <a:t>keV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053307" y="4008775"/>
                <a:ext cx="722827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</a:rPr>
                        <m:t>h</m:t>
                      </m:r>
                      <m:r>
                        <a:rPr lang="en-GB" i="1" smtClean="0">
                          <a:solidFill>
                            <a:schemeClr val="accent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𝜔</m:t>
                      </m:r>
                    </m:oMath>
                  </m:oMathPara>
                </a14:m>
                <a:endParaRPr lang="en-GB" dirty="0">
                  <a:solidFill>
                    <a:schemeClr val="accent4"/>
                  </a:solidFill>
                  <a:latin typeface="Symbol" panose="05050102010706020507" pitchFamily="18" charset="2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53307" y="4008775"/>
                <a:ext cx="722827" cy="246221"/>
              </a:xfrm>
              <a:prstGeom prst="rect">
                <a:avLst/>
              </a:prstGeom>
              <a:blipFill>
                <a:blip r:embed="rId7"/>
                <a:stretch>
                  <a:fillRect l="-5932" r="-1695" b="-12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Connector 4"/>
          <p:cNvCxnSpPr/>
          <p:nvPr/>
        </p:nvCxnSpPr>
        <p:spPr bwMode="auto">
          <a:xfrm>
            <a:off x="2449860" y="3964162"/>
            <a:ext cx="0" cy="29460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3338339" y="3941344"/>
            <a:ext cx="0" cy="294602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5" name="Straight Connector 14"/>
          <p:cNvCxnSpPr/>
          <p:nvPr/>
        </p:nvCxnSpPr>
        <p:spPr bwMode="auto">
          <a:xfrm flipH="1">
            <a:off x="1451273" y="4096122"/>
            <a:ext cx="143271" cy="0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552DEE-5388-455A-A2E9-87AEF665746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38595702"/>
      </p:ext>
    </p:extLst>
  </p:cSld>
  <p:clrMapOvr>
    <a:masterClrMapping/>
  </p:clrMapOvr>
  <p:transition advTm="169383"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6"/>
          <p:cNvSpPr>
            <a:spLocks noChangeArrowheads="1"/>
          </p:cNvSpPr>
          <p:nvPr/>
        </p:nvSpPr>
        <p:spPr bwMode="auto">
          <a:xfrm>
            <a:off x="871447" y="278435"/>
            <a:ext cx="4482703" cy="423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9056" tIns="34529" rIns="69056" bIns="34529" anchor="ctr"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en-AU" altLang="fr-FR" sz="1350" dirty="0">
                <a:solidFill>
                  <a:srgbClr val="333399"/>
                </a:solidFill>
                <a:cs typeface="Times New Roman" pitchFamily="18" charset="0"/>
              </a:rPr>
              <a:t>… more </a:t>
            </a:r>
            <a:r>
              <a:rPr lang="en-AU" altLang="fr-FR" sz="1350" dirty="0">
                <a:solidFill>
                  <a:srgbClr val="333399"/>
                </a:solidFill>
              </a:rPr>
              <a:t>interactions of charged particles</a:t>
            </a:r>
            <a:endParaRPr lang="en-US" altLang="fr-FR" sz="1350" dirty="0">
              <a:solidFill>
                <a:srgbClr val="333399"/>
              </a:solidFill>
            </a:endParaRPr>
          </a:p>
        </p:txBody>
      </p:sp>
      <p:graphicFrame>
        <p:nvGraphicFramePr>
          <p:cNvPr id="14338" name="Object 7"/>
          <p:cNvGraphicFramePr>
            <a:graphicFrameLocks noChangeAspect="1"/>
          </p:cNvGraphicFramePr>
          <p:nvPr/>
        </p:nvGraphicFramePr>
        <p:xfrm>
          <a:off x="539552" y="3792909"/>
          <a:ext cx="3587353" cy="25884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5743575" imgH="4143375" progId="">
                  <p:embed/>
                </p:oleObj>
              </mc:Choice>
              <mc:Fallback>
                <p:oleObj name="Designer Drawing" r:id="rId2" imgW="5743575" imgH="4143375" progId="">
                  <p:embed/>
                  <p:pic>
                    <p:nvPicPr>
                      <p:cNvPr id="1433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52" y="3792909"/>
                        <a:ext cx="3587353" cy="258841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7" name="Text Box 8"/>
          <p:cNvSpPr txBox="1">
            <a:spLocks noChangeArrowheads="1"/>
          </p:cNvSpPr>
          <p:nvPr/>
        </p:nvSpPr>
        <p:spPr bwMode="auto">
          <a:xfrm>
            <a:off x="2913974" y="3954890"/>
            <a:ext cx="896078" cy="194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9056" tIns="34529" rIns="69056" bIns="34529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US" altLang="fr-FR" sz="900">
                <a:solidFill>
                  <a:srgbClr val="333399"/>
                </a:solidFill>
              </a:rPr>
              <a:t>schematically !</a:t>
            </a:r>
          </a:p>
        </p:txBody>
      </p:sp>
      <p:sp>
        <p:nvSpPr>
          <p:cNvPr id="14348" name="Rectangle 9"/>
          <p:cNvSpPr>
            <a:spLocks noChangeArrowheads="1"/>
          </p:cNvSpPr>
          <p:nvPr/>
        </p:nvSpPr>
        <p:spPr bwMode="auto">
          <a:xfrm>
            <a:off x="710928" y="993845"/>
            <a:ext cx="5279231" cy="154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9056" tIns="34529" rIns="69056" bIns="34529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</a:rPr>
              <a:t>A photon in a medium has to follow the dispersion relation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fr-FR" dirty="0">
              <a:solidFill>
                <a:srgbClr val="333399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fr-FR" dirty="0">
              <a:solidFill>
                <a:srgbClr val="333399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fr-FR" dirty="0">
              <a:solidFill>
                <a:srgbClr val="333399"/>
              </a:solidFill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en-US" altLang="fr-FR" dirty="0">
              <a:solidFill>
                <a:srgbClr val="333399"/>
              </a:solidFill>
            </a:endParaRPr>
          </a:p>
        </p:txBody>
      </p:sp>
      <p:graphicFrame>
        <p:nvGraphicFramePr>
          <p:cNvPr id="14339" name="Object 10"/>
          <p:cNvGraphicFramePr>
            <a:graphicFrameLocks noChangeAspect="1"/>
          </p:cNvGraphicFramePr>
          <p:nvPr/>
        </p:nvGraphicFramePr>
        <p:xfrm>
          <a:off x="813825" y="1543951"/>
          <a:ext cx="5233830" cy="587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51200" imgH="419100" progId="Equation.3">
                  <p:embed/>
                </p:oleObj>
              </mc:Choice>
              <mc:Fallback>
                <p:oleObj name="Equation" r:id="rId4" imgW="3251200" imgH="419100" progId="Equation.3">
                  <p:embed/>
                  <p:pic>
                    <p:nvPicPr>
                      <p:cNvPr id="14339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825" y="1543951"/>
                        <a:ext cx="5233830" cy="587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0" name="Object 11"/>
          <p:cNvGraphicFramePr>
            <a:graphicFrameLocks noChangeAspect="1"/>
          </p:cNvGraphicFramePr>
          <p:nvPr/>
        </p:nvGraphicFramePr>
        <p:xfrm>
          <a:off x="5034606" y="2788418"/>
          <a:ext cx="2668185" cy="9611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892300" imgH="685800" progId="Equation.3">
                  <p:embed/>
                </p:oleObj>
              </mc:Choice>
              <mc:Fallback>
                <p:oleObj name="Equation" r:id="rId6" imgW="1892300" imgH="685800" progId="Equation.3">
                  <p:embed/>
                  <p:pic>
                    <p:nvPicPr>
                      <p:cNvPr id="1434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34606" y="2788418"/>
                        <a:ext cx="2668185" cy="9611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9" name="Text Box 12"/>
          <p:cNvSpPr txBox="1">
            <a:spLocks noChangeArrowheads="1"/>
          </p:cNvSpPr>
          <p:nvPr/>
        </p:nvSpPr>
        <p:spPr bwMode="auto">
          <a:xfrm>
            <a:off x="4576384" y="3844998"/>
            <a:ext cx="2596906" cy="3877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Emission of </a:t>
            </a:r>
            <a:r>
              <a:rPr lang="en-US" altLang="fr-FR" dirty="0">
                <a:solidFill>
                  <a:srgbClr val="333399"/>
                </a:solidFill>
              </a:rPr>
              <a:t> photons if </a:t>
            </a:r>
          </a:p>
        </p:txBody>
      </p:sp>
      <p:graphicFrame>
        <p:nvGraphicFramePr>
          <p:cNvPr id="14341" name="Object 13"/>
          <p:cNvGraphicFramePr>
            <a:graphicFrameLocks noChangeAspect="1"/>
          </p:cNvGraphicFramePr>
          <p:nvPr/>
        </p:nvGraphicFramePr>
        <p:xfrm>
          <a:off x="5923314" y="4340541"/>
          <a:ext cx="599852" cy="2503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37720" imgH="342720" progId="Equation.3">
                  <p:embed/>
                </p:oleObj>
              </mc:Choice>
              <mc:Fallback>
                <p:oleObj name="Equation" r:id="rId8" imgW="837720" imgH="342720" progId="Equation.3">
                  <p:embed/>
                  <p:pic>
                    <p:nvPicPr>
                      <p:cNvPr id="1434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3314" y="4340541"/>
                        <a:ext cx="599852" cy="25032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51" name="Oval 16"/>
          <p:cNvSpPr>
            <a:spLocks noChangeArrowheads="1"/>
          </p:cNvSpPr>
          <p:nvPr/>
        </p:nvSpPr>
        <p:spPr bwMode="auto">
          <a:xfrm>
            <a:off x="8015660" y="2054895"/>
            <a:ext cx="326231" cy="326231"/>
          </a:xfrm>
          <a:prstGeom prst="ellipse">
            <a:avLst/>
          </a:prstGeom>
          <a:solidFill>
            <a:srgbClr val="FFFF00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altLang="fr-FR" sz="1200">
              <a:solidFill>
                <a:srgbClr val="333399"/>
              </a:solidFill>
            </a:endParaRPr>
          </a:p>
        </p:txBody>
      </p:sp>
      <p:sp>
        <p:nvSpPr>
          <p:cNvPr id="14352" name="Freeform 17"/>
          <p:cNvSpPr>
            <a:spLocks/>
          </p:cNvSpPr>
          <p:nvPr/>
        </p:nvSpPr>
        <p:spPr bwMode="auto">
          <a:xfrm>
            <a:off x="6928618" y="1483394"/>
            <a:ext cx="1738313" cy="85725"/>
          </a:xfrm>
          <a:custGeom>
            <a:avLst/>
            <a:gdLst>
              <a:gd name="T0" fmla="*/ 0 w 1460"/>
              <a:gd name="T1" fmla="*/ 114300 h 72"/>
              <a:gd name="T2" fmla="*/ 1133475 w 1460"/>
              <a:gd name="T3" fmla="*/ 114300 h 72"/>
              <a:gd name="T4" fmla="*/ 2317750 w 1460"/>
              <a:gd name="T5" fmla="*/ 12700 h 72"/>
              <a:gd name="T6" fmla="*/ 2317750 w 1460"/>
              <a:gd name="T7" fmla="*/ 0 h 72"/>
              <a:gd name="T8" fmla="*/ 1133475 w 1460"/>
              <a:gd name="T9" fmla="*/ 101600 h 72"/>
              <a:gd name="T10" fmla="*/ 0 w 1460"/>
              <a:gd name="T11" fmla="*/ 101600 h 72"/>
              <a:gd name="T12" fmla="*/ 0 w 1460"/>
              <a:gd name="T13" fmla="*/ 114300 h 7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460"/>
              <a:gd name="T22" fmla="*/ 0 h 72"/>
              <a:gd name="T23" fmla="*/ 1460 w 1460"/>
              <a:gd name="T24" fmla="*/ 72 h 7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460" h="72">
                <a:moveTo>
                  <a:pt x="0" y="72"/>
                </a:moveTo>
                <a:lnTo>
                  <a:pt x="714" y="72"/>
                </a:lnTo>
                <a:lnTo>
                  <a:pt x="1460" y="8"/>
                </a:lnTo>
                <a:lnTo>
                  <a:pt x="1460" y="0"/>
                </a:lnTo>
                <a:lnTo>
                  <a:pt x="714" y="64"/>
                </a:lnTo>
                <a:lnTo>
                  <a:pt x="0" y="64"/>
                </a:lnTo>
                <a:lnTo>
                  <a:pt x="0" y="72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3" name="Freeform 18"/>
          <p:cNvSpPr>
            <a:spLocks/>
          </p:cNvSpPr>
          <p:nvPr/>
        </p:nvSpPr>
        <p:spPr bwMode="auto">
          <a:xfrm>
            <a:off x="8626451" y="1472680"/>
            <a:ext cx="40481" cy="39290"/>
          </a:xfrm>
          <a:custGeom>
            <a:avLst/>
            <a:gdLst>
              <a:gd name="T0" fmla="*/ 0 w 34"/>
              <a:gd name="T1" fmla="*/ 0 h 33"/>
              <a:gd name="T2" fmla="*/ 53975 w 34"/>
              <a:gd name="T3" fmla="*/ 20637 h 33"/>
              <a:gd name="T4" fmla="*/ 4762 w 34"/>
              <a:gd name="T5" fmla="*/ 52387 h 33"/>
              <a:gd name="T6" fmla="*/ 28575 w 34"/>
              <a:gd name="T7" fmla="*/ 23812 h 33"/>
              <a:gd name="T8" fmla="*/ 0 w 34"/>
              <a:gd name="T9" fmla="*/ 0 h 33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"/>
              <a:gd name="T16" fmla="*/ 0 h 33"/>
              <a:gd name="T17" fmla="*/ 34 w 34"/>
              <a:gd name="T18" fmla="*/ 33 h 33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" h="33">
                <a:moveTo>
                  <a:pt x="0" y="0"/>
                </a:moveTo>
                <a:lnTo>
                  <a:pt x="34" y="13"/>
                </a:lnTo>
                <a:lnTo>
                  <a:pt x="3" y="33"/>
                </a:lnTo>
                <a:lnTo>
                  <a:pt x="18" y="15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4" name="Freeform 19"/>
          <p:cNvSpPr>
            <a:spLocks/>
          </p:cNvSpPr>
          <p:nvPr/>
        </p:nvSpPr>
        <p:spPr bwMode="auto">
          <a:xfrm>
            <a:off x="8600256" y="1457201"/>
            <a:ext cx="76200" cy="73819"/>
          </a:xfrm>
          <a:custGeom>
            <a:avLst/>
            <a:gdLst>
              <a:gd name="T0" fmla="*/ 39687 w 64"/>
              <a:gd name="T1" fmla="*/ 17463 h 62"/>
              <a:gd name="T2" fmla="*/ 33337 w 64"/>
              <a:gd name="T3" fmla="*/ 26988 h 62"/>
              <a:gd name="T4" fmla="*/ 87312 w 64"/>
              <a:gd name="T5" fmla="*/ 47625 h 62"/>
              <a:gd name="T6" fmla="*/ 85725 w 64"/>
              <a:gd name="T7" fmla="*/ 34925 h 62"/>
              <a:gd name="T8" fmla="*/ 34925 w 64"/>
              <a:gd name="T9" fmla="*/ 66675 h 62"/>
              <a:gd name="T10" fmla="*/ 42862 w 64"/>
              <a:gd name="T11" fmla="*/ 77788 h 62"/>
              <a:gd name="T12" fmla="*/ 73025 w 64"/>
              <a:gd name="T13" fmla="*/ 44450 h 62"/>
              <a:gd name="T14" fmla="*/ 39687 w 64"/>
              <a:gd name="T15" fmla="*/ 17463 h 62"/>
              <a:gd name="T16" fmla="*/ 0 w 64"/>
              <a:gd name="T17" fmla="*/ 0 h 62"/>
              <a:gd name="T18" fmla="*/ 60325 w 64"/>
              <a:gd name="T19" fmla="*/ 47625 h 62"/>
              <a:gd name="T20" fmla="*/ 60325 w 64"/>
              <a:gd name="T21" fmla="*/ 39688 h 62"/>
              <a:gd name="T22" fmla="*/ 9525 w 64"/>
              <a:gd name="T23" fmla="*/ 98425 h 62"/>
              <a:gd name="T24" fmla="*/ 101600 w 64"/>
              <a:gd name="T25" fmla="*/ 39688 h 62"/>
              <a:gd name="T26" fmla="*/ 0 w 64"/>
              <a:gd name="T27" fmla="*/ 0 h 62"/>
              <a:gd name="T28" fmla="*/ 39687 w 64"/>
              <a:gd name="T29" fmla="*/ 17463 h 62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64"/>
              <a:gd name="T46" fmla="*/ 0 h 62"/>
              <a:gd name="T47" fmla="*/ 64 w 64"/>
              <a:gd name="T48" fmla="*/ 62 h 62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64" h="62">
                <a:moveTo>
                  <a:pt x="25" y="11"/>
                </a:moveTo>
                <a:lnTo>
                  <a:pt x="21" y="17"/>
                </a:lnTo>
                <a:lnTo>
                  <a:pt x="55" y="30"/>
                </a:lnTo>
                <a:lnTo>
                  <a:pt x="54" y="22"/>
                </a:lnTo>
                <a:lnTo>
                  <a:pt x="22" y="42"/>
                </a:lnTo>
                <a:lnTo>
                  <a:pt x="27" y="49"/>
                </a:lnTo>
                <a:lnTo>
                  <a:pt x="46" y="28"/>
                </a:lnTo>
                <a:lnTo>
                  <a:pt x="25" y="11"/>
                </a:lnTo>
                <a:lnTo>
                  <a:pt x="0" y="0"/>
                </a:lnTo>
                <a:lnTo>
                  <a:pt x="38" y="30"/>
                </a:lnTo>
                <a:lnTo>
                  <a:pt x="38" y="25"/>
                </a:lnTo>
                <a:lnTo>
                  <a:pt x="6" y="62"/>
                </a:lnTo>
                <a:lnTo>
                  <a:pt x="64" y="25"/>
                </a:lnTo>
                <a:lnTo>
                  <a:pt x="0" y="0"/>
                </a:lnTo>
                <a:lnTo>
                  <a:pt x="25" y="11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5" name="Freeform 20"/>
          <p:cNvSpPr>
            <a:spLocks/>
          </p:cNvSpPr>
          <p:nvPr/>
        </p:nvSpPr>
        <p:spPr bwMode="auto">
          <a:xfrm>
            <a:off x="7785868" y="1557214"/>
            <a:ext cx="313134" cy="511969"/>
          </a:xfrm>
          <a:custGeom>
            <a:avLst/>
            <a:gdLst>
              <a:gd name="T0" fmla="*/ 42862 w 263"/>
              <a:gd name="T1" fmla="*/ 19050 h 430"/>
              <a:gd name="T2" fmla="*/ 82550 w 263"/>
              <a:gd name="T3" fmla="*/ 33338 h 430"/>
              <a:gd name="T4" fmla="*/ 96837 w 263"/>
              <a:gd name="T5" fmla="*/ 52388 h 430"/>
              <a:gd name="T6" fmla="*/ 90487 w 263"/>
              <a:gd name="T7" fmla="*/ 84138 h 430"/>
              <a:gd name="T8" fmla="*/ 76200 w 263"/>
              <a:gd name="T9" fmla="*/ 111125 h 430"/>
              <a:gd name="T10" fmla="*/ 79375 w 263"/>
              <a:gd name="T11" fmla="*/ 149225 h 430"/>
              <a:gd name="T12" fmla="*/ 95250 w 263"/>
              <a:gd name="T13" fmla="*/ 165100 h 430"/>
              <a:gd name="T14" fmla="*/ 152400 w 263"/>
              <a:gd name="T15" fmla="*/ 174625 h 430"/>
              <a:gd name="T16" fmla="*/ 185737 w 263"/>
              <a:gd name="T17" fmla="*/ 195262 h 430"/>
              <a:gd name="T18" fmla="*/ 187325 w 263"/>
              <a:gd name="T19" fmla="*/ 227013 h 430"/>
              <a:gd name="T20" fmla="*/ 168275 w 263"/>
              <a:gd name="T21" fmla="*/ 261938 h 430"/>
              <a:gd name="T22" fmla="*/ 168275 w 263"/>
              <a:gd name="T23" fmla="*/ 306388 h 430"/>
              <a:gd name="T24" fmla="*/ 187325 w 263"/>
              <a:gd name="T25" fmla="*/ 320675 h 430"/>
              <a:gd name="T26" fmla="*/ 268287 w 263"/>
              <a:gd name="T27" fmla="*/ 330200 h 430"/>
              <a:gd name="T28" fmla="*/ 279400 w 263"/>
              <a:gd name="T29" fmla="*/ 346075 h 430"/>
              <a:gd name="T30" fmla="*/ 271462 w 263"/>
              <a:gd name="T31" fmla="*/ 388937 h 430"/>
              <a:gd name="T32" fmla="*/ 260350 w 263"/>
              <a:gd name="T33" fmla="*/ 438150 h 430"/>
              <a:gd name="T34" fmla="*/ 274637 w 263"/>
              <a:gd name="T35" fmla="*/ 460375 h 430"/>
              <a:gd name="T36" fmla="*/ 314325 w 263"/>
              <a:gd name="T37" fmla="*/ 471488 h 430"/>
              <a:gd name="T38" fmla="*/ 361949 w 263"/>
              <a:gd name="T39" fmla="*/ 481013 h 430"/>
              <a:gd name="T40" fmla="*/ 371474 w 263"/>
              <a:gd name="T41" fmla="*/ 493713 h 430"/>
              <a:gd name="T42" fmla="*/ 360362 w 263"/>
              <a:gd name="T43" fmla="*/ 525463 h 430"/>
              <a:gd name="T44" fmla="*/ 347662 w 263"/>
              <a:gd name="T45" fmla="*/ 554038 h 430"/>
              <a:gd name="T46" fmla="*/ 354012 w 263"/>
              <a:gd name="T47" fmla="*/ 598488 h 430"/>
              <a:gd name="T48" fmla="*/ 380999 w 263"/>
              <a:gd name="T49" fmla="*/ 639763 h 430"/>
              <a:gd name="T50" fmla="*/ 395287 w 263"/>
              <a:gd name="T51" fmla="*/ 665163 h 430"/>
              <a:gd name="T52" fmla="*/ 412750 w 263"/>
              <a:gd name="T53" fmla="*/ 682625 h 430"/>
              <a:gd name="T54" fmla="*/ 412750 w 263"/>
              <a:gd name="T55" fmla="*/ 665163 h 430"/>
              <a:gd name="T56" fmla="*/ 393699 w 263"/>
              <a:gd name="T57" fmla="*/ 639763 h 430"/>
              <a:gd name="T58" fmla="*/ 366712 w 263"/>
              <a:gd name="T59" fmla="*/ 593725 h 430"/>
              <a:gd name="T60" fmla="*/ 358775 w 263"/>
              <a:gd name="T61" fmla="*/ 577850 h 430"/>
              <a:gd name="T62" fmla="*/ 368299 w 263"/>
              <a:gd name="T63" fmla="*/ 538163 h 430"/>
              <a:gd name="T64" fmla="*/ 380999 w 263"/>
              <a:gd name="T65" fmla="*/ 511175 h 430"/>
              <a:gd name="T66" fmla="*/ 377824 w 263"/>
              <a:gd name="T67" fmla="*/ 479425 h 430"/>
              <a:gd name="T68" fmla="*/ 354012 w 263"/>
              <a:gd name="T69" fmla="*/ 461963 h 430"/>
              <a:gd name="T70" fmla="*/ 293687 w 263"/>
              <a:gd name="T71" fmla="*/ 455613 h 430"/>
              <a:gd name="T72" fmla="*/ 277812 w 263"/>
              <a:gd name="T73" fmla="*/ 444500 h 430"/>
              <a:gd name="T74" fmla="*/ 273050 w 263"/>
              <a:gd name="T75" fmla="*/ 420688 h 430"/>
              <a:gd name="T76" fmla="*/ 285750 w 263"/>
              <a:gd name="T77" fmla="*/ 385762 h 430"/>
              <a:gd name="T78" fmla="*/ 287337 w 263"/>
              <a:gd name="T79" fmla="*/ 333375 h 430"/>
              <a:gd name="T80" fmla="*/ 266700 w 263"/>
              <a:gd name="T81" fmla="*/ 315913 h 430"/>
              <a:gd name="T82" fmla="*/ 185737 w 263"/>
              <a:gd name="T83" fmla="*/ 307975 h 430"/>
              <a:gd name="T84" fmla="*/ 176212 w 263"/>
              <a:gd name="T85" fmla="*/ 290513 h 430"/>
              <a:gd name="T86" fmla="*/ 182562 w 263"/>
              <a:gd name="T87" fmla="*/ 257175 h 430"/>
              <a:gd name="T88" fmla="*/ 200025 w 263"/>
              <a:gd name="T89" fmla="*/ 223838 h 430"/>
              <a:gd name="T90" fmla="*/ 198437 w 263"/>
              <a:gd name="T91" fmla="*/ 188912 h 430"/>
              <a:gd name="T92" fmla="*/ 160337 w 263"/>
              <a:gd name="T93" fmla="*/ 163513 h 430"/>
              <a:gd name="T94" fmla="*/ 103187 w 263"/>
              <a:gd name="T95" fmla="*/ 152400 h 430"/>
              <a:gd name="T96" fmla="*/ 90487 w 263"/>
              <a:gd name="T97" fmla="*/ 144463 h 430"/>
              <a:gd name="T98" fmla="*/ 88900 w 263"/>
              <a:gd name="T99" fmla="*/ 115888 h 430"/>
              <a:gd name="T100" fmla="*/ 101600 w 263"/>
              <a:gd name="T101" fmla="*/ 88900 h 430"/>
              <a:gd name="T102" fmla="*/ 109537 w 263"/>
              <a:gd name="T103" fmla="*/ 49212 h 430"/>
              <a:gd name="T104" fmla="*/ 96837 w 263"/>
              <a:gd name="T105" fmla="*/ 31750 h 430"/>
              <a:gd name="T106" fmla="*/ 53975 w 263"/>
              <a:gd name="T107" fmla="*/ 9525 h 430"/>
              <a:gd name="T108" fmla="*/ 15875 w 263"/>
              <a:gd name="T109" fmla="*/ 0 h 430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w 263"/>
              <a:gd name="T166" fmla="*/ 0 h 430"/>
              <a:gd name="T167" fmla="*/ 263 w 263"/>
              <a:gd name="T168" fmla="*/ 430 h 430"/>
            </a:gdLst>
            <a:ahLst/>
            <a:cxnLst>
              <a:cxn ang="T110">
                <a:pos x="T0" y="T1"/>
              </a:cxn>
              <a:cxn ang="T111">
                <a:pos x="T2" y="T3"/>
              </a:cxn>
              <a:cxn ang="T112">
                <a:pos x="T4" y="T5"/>
              </a:cxn>
              <a:cxn ang="T113">
                <a:pos x="T6" y="T7"/>
              </a:cxn>
              <a:cxn ang="T114">
                <a:pos x="T8" y="T9"/>
              </a:cxn>
              <a:cxn ang="T115">
                <a:pos x="T10" y="T11"/>
              </a:cxn>
              <a:cxn ang="T116">
                <a:pos x="T12" y="T13"/>
              </a:cxn>
              <a:cxn ang="T117">
                <a:pos x="T14" y="T15"/>
              </a:cxn>
              <a:cxn ang="T118">
                <a:pos x="T16" y="T17"/>
              </a:cxn>
              <a:cxn ang="T119">
                <a:pos x="T18" y="T19"/>
              </a:cxn>
              <a:cxn ang="T120">
                <a:pos x="T20" y="T21"/>
              </a:cxn>
              <a:cxn ang="T121">
                <a:pos x="T22" y="T23"/>
              </a:cxn>
              <a:cxn ang="T122">
                <a:pos x="T24" y="T25"/>
              </a:cxn>
              <a:cxn ang="T123">
                <a:pos x="T26" y="T27"/>
              </a:cxn>
              <a:cxn ang="T124">
                <a:pos x="T28" y="T29"/>
              </a:cxn>
              <a:cxn ang="T125">
                <a:pos x="T30" y="T31"/>
              </a:cxn>
              <a:cxn ang="T126">
                <a:pos x="T32" y="T33"/>
              </a:cxn>
              <a:cxn ang="T127">
                <a:pos x="T34" y="T35"/>
              </a:cxn>
              <a:cxn ang="T128">
                <a:pos x="T36" y="T37"/>
              </a:cxn>
              <a:cxn ang="T129">
                <a:pos x="T38" y="T39"/>
              </a:cxn>
              <a:cxn ang="T130">
                <a:pos x="T40" y="T41"/>
              </a:cxn>
              <a:cxn ang="T131">
                <a:pos x="T42" y="T43"/>
              </a:cxn>
              <a:cxn ang="T132">
                <a:pos x="T44" y="T45"/>
              </a:cxn>
              <a:cxn ang="T133">
                <a:pos x="T46" y="T47"/>
              </a:cxn>
              <a:cxn ang="T134">
                <a:pos x="T48" y="T49"/>
              </a:cxn>
              <a:cxn ang="T135">
                <a:pos x="T50" y="T51"/>
              </a:cxn>
              <a:cxn ang="T136">
                <a:pos x="T52" y="T53"/>
              </a:cxn>
              <a:cxn ang="T137">
                <a:pos x="T54" y="T55"/>
              </a:cxn>
              <a:cxn ang="T138">
                <a:pos x="T56" y="T57"/>
              </a:cxn>
              <a:cxn ang="T139">
                <a:pos x="T58" y="T59"/>
              </a:cxn>
              <a:cxn ang="T140">
                <a:pos x="T60" y="T61"/>
              </a:cxn>
              <a:cxn ang="T141">
                <a:pos x="T62" y="T63"/>
              </a:cxn>
              <a:cxn ang="T142">
                <a:pos x="T64" y="T65"/>
              </a:cxn>
              <a:cxn ang="T143">
                <a:pos x="T66" y="T67"/>
              </a:cxn>
              <a:cxn ang="T144">
                <a:pos x="T68" y="T69"/>
              </a:cxn>
              <a:cxn ang="T145">
                <a:pos x="T70" y="T71"/>
              </a:cxn>
              <a:cxn ang="T146">
                <a:pos x="T72" y="T73"/>
              </a:cxn>
              <a:cxn ang="T147">
                <a:pos x="T74" y="T75"/>
              </a:cxn>
              <a:cxn ang="T148">
                <a:pos x="T76" y="T77"/>
              </a:cxn>
              <a:cxn ang="T149">
                <a:pos x="T78" y="T79"/>
              </a:cxn>
              <a:cxn ang="T150">
                <a:pos x="T80" y="T81"/>
              </a:cxn>
              <a:cxn ang="T151">
                <a:pos x="T82" y="T83"/>
              </a:cxn>
              <a:cxn ang="T152">
                <a:pos x="T84" y="T85"/>
              </a:cxn>
              <a:cxn ang="T153">
                <a:pos x="T86" y="T87"/>
              </a:cxn>
              <a:cxn ang="T154">
                <a:pos x="T88" y="T89"/>
              </a:cxn>
              <a:cxn ang="T155">
                <a:pos x="T90" y="T91"/>
              </a:cxn>
              <a:cxn ang="T156">
                <a:pos x="T92" y="T93"/>
              </a:cxn>
              <a:cxn ang="T157">
                <a:pos x="T94" y="T95"/>
              </a:cxn>
              <a:cxn ang="T158">
                <a:pos x="T96" y="T97"/>
              </a:cxn>
              <a:cxn ang="T159">
                <a:pos x="T98" y="T99"/>
              </a:cxn>
              <a:cxn ang="T160">
                <a:pos x="T100" y="T101"/>
              </a:cxn>
              <a:cxn ang="T161">
                <a:pos x="T102" y="T103"/>
              </a:cxn>
              <a:cxn ang="T162">
                <a:pos x="T104" y="T105"/>
              </a:cxn>
              <a:cxn ang="T163">
                <a:pos x="T106" y="T107"/>
              </a:cxn>
              <a:cxn ang="T164">
                <a:pos x="T108" y="T109"/>
              </a:cxn>
            </a:cxnLst>
            <a:rect l="T165" t="T166" r="T167" b="T168"/>
            <a:pathLst>
              <a:path w="263" h="430">
                <a:moveTo>
                  <a:pt x="0" y="8"/>
                </a:moveTo>
                <a:lnTo>
                  <a:pt x="7" y="8"/>
                </a:lnTo>
                <a:lnTo>
                  <a:pt x="10" y="10"/>
                </a:lnTo>
                <a:lnTo>
                  <a:pt x="15" y="10"/>
                </a:lnTo>
                <a:lnTo>
                  <a:pt x="18" y="11"/>
                </a:lnTo>
                <a:lnTo>
                  <a:pt x="23" y="11"/>
                </a:lnTo>
                <a:lnTo>
                  <a:pt x="27" y="12"/>
                </a:lnTo>
                <a:lnTo>
                  <a:pt x="28" y="12"/>
                </a:lnTo>
                <a:lnTo>
                  <a:pt x="31" y="13"/>
                </a:lnTo>
                <a:lnTo>
                  <a:pt x="34" y="13"/>
                </a:lnTo>
                <a:lnTo>
                  <a:pt x="39" y="16"/>
                </a:lnTo>
                <a:lnTo>
                  <a:pt x="42" y="16"/>
                </a:lnTo>
                <a:lnTo>
                  <a:pt x="51" y="20"/>
                </a:lnTo>
                <a:lnTo>
                  <a:pt x="52" y="21"/>
                </a:lnTo>
                <a:lnTo>
                  <a:pt x="55" y="23"/>
                </a:lnTo>
                <a:lnTo>
                  <a:pt x="56" y="25"/>
                </a:lnTo>
                <a:lnTo>
                  <a:pt x="59" y="27"/>
                </a:lnTo>
                <a:lnTo>
                  <a:pt x="60" y="28"/>
                </a:lnTo>
                <a:lnTo>
                  <a:pt x="60" y="31"/>
                </a:lnTo>
                <a:lnTo>
                  <a:pt x="61" y="31"/>
                </a:lnTo>
                <a:lnTo>
                  <a:pt x="61" y="33"/>
                </a:lnTo>
                <a:lnTo>
                  <a:pt x="63" y="35"/>
                </a:lnTo>
                <a:lnTo>
                  <a:pt x="63" y="41"/>
                </a:lnTo>
                <a:lnTo>
                  <a:pt x="61" y="42"/>
                </a:lnTo>
                <a:lnTo>
                  <a:pt x="61" y="45"/>
                </a:lnTo>
                <a:lnTo>
                  <a:pt x="59" y="49"/>
                </a:lnTo>
                <a:lnTo>
                  <a:pt x="59" y="50"/>
                </a:lnTo>
                <a:lnTo>
                  <a:pt x="57" y="53"/>
                </a:lnTo>
                <a:lnTo>
                  <a:pt x="56" y="54"/>
                </a:lnTo>
                <a:lnTo>
                  <a:pt x="53" y="58"/>
                </a:lnTo>
                <a:lnTo>
                  <a:pt x="53" y="61"/>
                </a:lnTo>
                <a:lnTo>
                  <a:pt x="52" y="62"/>
                </a:lnTo>
                <a:lnTo>
                  <a:pt x="51" y="65"/>
                </a:lnTo>
                <a:lnTo>
                  <a:pt x="48" y="67"/>
                </a:lnTo>
                <a:lnTo>
                  <a:pt x="48" y="70"/>
                </a:lnTo>
                <a:lnTo>
                  <a:pt x="47" y="71"/>
                </a:lnTo>
                <a:lnTo>
                  <a:pt x="47" y="74"/>
                </a:lnTo>
                <a:lnTo>
                  <a:pt x="46" y="75"/>
                </a:lnTo>
                <a:lnTo>
                  <a:pt x="46" y="85"/>
                </a:lnTo>
                <a:lnTo>
                  <a:pt x="47" y="87"/>
                </a:lnTo>
                <a:lnTo>
                  <a:pt x="47" y="89"/>
                </a:lnTo>
                <a:lnTo>
                  <a:pt x="50" y="94"/>
                </a:lnTo>
                <a:lnTo>
                  <a:pt x="50" y="95"/>
                </a:lnTo>
                <a:lnTo>
                  <a:pt x="51" y="95"/>
                </a:lnTo>
                <a:lnTo>
                  <a:pt x="52" y="96"/>
                </a:lnTo>
                <a:lnTo>
                  <a:pt x="53" y="99"/>
                </a:lnTo>
                <a:lnTo>
                  <a:pt x="55" y="100"/>
                </a:lnTo>
                <a:lnTo>
                  <a:pt x="57" y="102"/>
                </a:lnTo>
                <a:lnTo>
                  <a:pt x="60" y="104"/>
                </a:lnTo>
                <a:lnTo>
                  <a:pt x="63" y="104"/>
                </a:lnTo>
                <a:lnTo>
                  <a:pt x="67" y="107"/>
                </a:lnTo>
                <a:lnTo>
                  <a:pt x="71" y="107"/>
                </a:lnTo>
                <a:lnTo>
                  <a:pt x="73" y="108"/>
                </a:lnTo>
                <a:lnTo>
                  <a:pt x="84" y="108"/>
                </a:lnTo>
                <a:lnTo>
                  <a:pt x="86" y="110"/>
                </a:lnTo>
                <a:lnTo>
                  <a:pt x="96" y="110"/>
                </a:lnTo>
                <a:lnTo>
                  <a:pt x="98" y="111"/>
                </a:lnTo>
                <a:lnTo>
                  <a:pt x="102" y="111"/>
                </a:lnTo>
                <a:lnTo>
                  <a:pt x="105" y="112"/>
                </a:lnTo>
                <a:lnTo>
                  <a:pt x="107" y="112"/>
                </a:lnTo>
                <a:lnTo>
                  <a:pt x="110" y="114"/>
                </a:lnTo>
                <a:lnTo>
                  <a:pt x="117" y="120"/>
                </a:lnTo>
                <a:lnTo>
                  <a:pt x="117" y="123"/>
                </a:lnTo>
                <a:lnTo>
                  <a:pt x="117" y="122"/>
                </a:lnTo>
                <a:lnTo>
                  <a:pt x="118" y="124"/>
                </a:lnTo>
                <a:lnTo>
                  <a:pt x="118" y="125"/>
                </a:lnTo>
                <a:lnTo>
                  <a:pt x="119" y="128"/>
                </a:lnTo>
                <a:lnTo>
                  <a:pt x="119" y="137"/>
                </a:lnTo>
                <a:lnTo>
                  <a:pt x="118" y="139"/>
                </a:lnTo>
                <a:lnTo>
                  <a:pt x="118" y="143"/>
                </a:lnTo>
                <a:lnTo>
                  <a:pt x="117" y="144"/>
                </a:lnTo>
                <a:lnTo>
                  <a:pt x="114" y="148"/>
                </a:lnTo>
                <a:lnTo>
                  <a:pt x="114" y="150"/>
                </a:lnTo>
                <a:lnTo>
                  <a:pt x="111" y="156"/>
                </a:lnTo>
                <a:lnTo>
                  <a:pt x="110" y="157"/>
                </a:lnTo>
                <a:lnTo>
                  <a:pt x="106" y="164"/>
                </a:lnTo>
                <a:lnTo>
                  <a:pt x="106" y="165"/>
                </a:lnTo>
                <a:lnTo>
                  <a:pt x="103" y="170"/>
                </a:lnTo>
                <a:lnTo>
                  <a:pt x="103" y="174"/>
                </a:lnTo>
                <a:lnTo>
                  <a:pt x="102" y="177"/>
                </a:lnTo>
                <a:lnTo>
                  <a:pt x="102" y="183"/>
                </a:lnTo>
                <a:lnTo>
                  <a:pt x="103" y="186"/>
                </a:lnTo>
                <a:lnTo>
                  <a:pt x="103" y="187"/>
                </a:lnTo>
                <a:lnTo>
                  <a:pt x="106" y="193"/>
                </a:lnTo>
                <a:lnTo>
                  <a:pt x="106" y="194"/>
                </a:lnTo>
                <a:lnTo>
                  <a:pt x="107" y="194"/>
                </a:lnTo>
                <a:lnTo>
                  <a:pt x="109" y="195"/>
                </a:lnTo>
                <a:lnTo>
                  <a:pt x="110" y="198"/>
                </a:lnTo>
                <a:lnTo>
                  <a:pt x="111" y="199"/>
                </a:lnTo>
                <a:lnTo>
                  <a:pt x="115" y="202"/>
                </a:lnTo>
                <a:lnTo>
                  <a:pt x="118" y="202"/>
                </a:lnTo>
                <a:lnTo>
                  <a:pt x="121" y="204"/>
                </a:lnTo>
                <a:lnTo>
                  <a:pt x="126" y="204"/>
                </a:lnTo>
                <a:lnTo>
                  <a:pt x="127" y="206"/>
                </a:lnTo>
                <a:lnTo>
                  <a:pt x="161" y="206"/>
                </a:lnTo>
                <a:lnTo>
                  <a:pt x="164" y="207"/>
                </a:lnTo>
                <a:lnTo>
                  <a:pt x="165" y="207"/>
                </a:lnTo>
                <a:lnTo>
                  <a:pt x="169" y="208"/>
                </a:lnTo>
                <a:lnTo>
                  <a:pt x="172" y="211"/>
                </a:lnTo>
                <a:lnTo>
                  <a:pt x="175" y="212"/>
                </a:lnTo>
                <a:lnTo>
                  <a:pt x="175" y="214"/>
                </a:lnTo>
                <a:lnTo>
                  <a:pt x="176" y="215"/>
                </a:lnTo>
                <a:lnTo>
                  <a:pt x="175" y="215"/>
                </a:lnTo>
                <a:lnTo>
                  <a:pt x="176" y="215"/>
                </a:lnTo>
                <a:lnTo>
                  <a:pt x="176" y="218"/>
                </a:lnTo>
                <a:lnTo>
                  <a:pt x="177" y="220"/>
                </a:lnTo>
                <a:lnTo>
                  <a:pt x="177" y="230"/>
                </a:lnTo>
                <a:lnTo>
                  <a:pt x="175" y="235"/>
                </a:lnTo>
                <a:lnTo>
                  <a:pt x="175" y="237"/>
                </a:lnTo>
                <a:lnTo>
                  <a:pt x="172" y="240"/>
                </a:lnTo>
                <a:lnTo>
                  <a:pt x="172" y="244"/>
                </a:lnTo>
                <a:lnTo>
                  <a:pt x="171" y="245"/>
                </a:lnTo>
                <a:lnTo>
                  <a:pt x="167" y="252"/>
                </a:lnTo>
                <a:lnTo>
                  <a:pt x="167" y="253"/>
                </a:lnTo>
                <a:lnTo>
                  <a:pt x="164" y="259"/>
                </a:lnTo>
                <a:lnTo>
                  <a:pt x="164" y="262"/>
                </a:lnTo>
                <a:lnTo>
                  <a:pt x="163" y="264"/>
                </a:lnTo>
                <a:lnTo>
                  <a:pt x="163" y="273"/>
                </a:lnTo>
                <a:lnTo>
                  <a:pt x="164" y="276"/>
                </a:lnTo>
                <a:lnTo>
                  <a:pt x="164" y="278"/>
                </a:lnTo>
                <a:lnTo>
                  <a:pt x="167" y="281"/>
                </a:lnTo>
                <a:lnTo>
                  <a:pt x="167" y="284"/>
                </a:lnTo>
                <a:lnTo>
                  <a:pt x="167" y="282"/>
                </a:lnTo>
                <a:lnTo>
                  <a:pt x="169" y="285"/>
                </a:lnTo>
                <a:lnTo>
                  <a:pt x="171" y="287"/>
                </a:lnTo>
                <a:lnTo>
                  <a:pt x="173" y="290"/>
                </a:lnTo>
                <a:lnTo>
                  <a:pt x="176" y="291"/>
                </a:lnTo>
                <a:lnTo>
                  <a:pt x="178" y="294"/>
                </a:lnTo>
                <a:lnTo>
                  <a:pt x="181" y="294"/>
                </a:lnTo>
                <a:lnTo>
                  <a:pt x="182" y="295"/>
                </a:lnTo>
                <a:lnTo>
                  <a:pt x="185" y="295"/>
                </a:lnTo>
                <a:lnTo>
                  <a:pt x="186" y="297"/>
                </a:lnTo>
                <a:lnTo>
                  <a:pt x="198" y="297"/>
                </a:lnTo>
                <a:lnTo>
                  <a:pt x="201" y="298"/>
                </a:lnTo>
                <a:lnTo>
                  <a:pt x="217" y="298"/>
                </a:lnTo>
                <a:lnTo>
                  <a:pt x="219" y="299"/>
                </a:lnTo>
                <a:lnTo>
                  <a:pt x="221" y="299"/>
                </a:lnTo>
                <a:lnTo>
                  <a:pt x="223" y="301"/>
                </a:lnTo>
                <a:lnTo>
                  <a:pt x="226" y="301"/>
                </a:lnTo>
                <a:lnTo>
                  <a:pt x="228" y="303"/>
                </a:lnTo>
                <a:lnTo>
                  <a:pt x="231" y="305"/>
                </a:lnTo>
                <a:lnTo>
                  <a:pt x="231" y="306"/>
                </a:lnTo>
                <a:lnTo>
                  <a:pt x="232" y="307"/>
                </a:lnTo>
                <a:lnTo>
                  <a:pt x="231" y="307"/>
                </a:lnTo>
                <a:lnTo>
                  <a:pt x="232" y="307"/>
                </a:lnTo>
                <a:lnTo>
                  <a:pt x="232" y="310"/>
                </a:lnTo>
                <a:lnTo>
                  <a:pt x="234" y="311"/>
                </a:lnTo>
                <a:lnTo>
                  <a:pt x="234" y="318"/>
                </a:lnTo>
                <a:lnTo>
                  <a:pt x="232" y="319"/>
                </a:lnTo>
                <a:lnTo>
                  <a:pt x="232" y="322"/>
                </a:lnTo>
                <a:lnTo>
                  <a:pt x="231" y="323"/>
                </a:lnTo>
                <a:lnTo>
                  <a:pt x="231" y="326"/>
                </a:lnTo>
                <a:lnTo>
                  <a:pt x="230" y="328"/>
                </a:lnTo>
                <a:lnTo>
                  <a:pt x="227" y="331"/>
                </a:lnTo>
                <a:lnTo>
                  <a:pt x="227" y="334"/>
                </a:lnTo>
                <a:lnTo>
                  <a:pt x="226" y="336"/>
                </a:lnTo>
                <a:lnTo>
                  <a:pt x="225" y="338"/>
                </a:lnTo>
                <a:lnTo>
                  <a:pt x="222" y="341"/>
                </a:lnTo>
                <a:lnTo>
                  <a:pt x="222" y="344"/>
                </a:lnTo>
                <a:lnTo>
                  <a:pt x="219" y="347"/>
                </a:lnTo>
                <a:lnTo>
                  <a:pt x="219" y="349"/>
                </a:lnTo>
                <a:lnTo>
                  <a:pt x="218" y="351"/>
                </a:lnTo>
                <a:lnTo>
                  <a:pt x="218" y="367"/>
                </a:lnTo>
                <a:lnTo>
                  <a:pt x="221" y="369"/>
                </a:lnTo>
                <a:lnTo>
                  <a:pt x="221" y="372"/>
                </a:lnTo>
                <a:lnTo>
                  <a:pt x="221" y="370"/>
                </a:lnTo>
                <a:lnTo>
                  <a:pt x="223" y="373"/>
                </a:lnTo>
                <a:lnTo>
                  <a:pt x="223" y="377"/>
                </a:lnTo>
                <a:lnTo>
                  <a:pt x="226" y="380"/>
                </a:lnTo>
                <a:lnTo>
                  <a:pt x="228" y="385"/>
                </a:lnTo>
                <a:lnTo>
                  <a:pt x="231" y="388"/>
                </a:lnTo>
                <a:lnTo>
                  <a:pt x="232" y="390"/>
                </a:lnTo>
                <a:lnTo>
                  <a:pt x="234" y="392"/>
                </a:lnTo>
                <a:lnTo>
                  <a:pt x="239" y="402"/>
                </a:lnTo>
                <a:lnTo>
                  <a:pt x="240" y="403"/>
                </a:lnTo>
                <a:lnTo>
                  <a:pt x="243" y="409"/>
                </a:lnTo>
                <a:lnTo>
                  <a:pt x="244" y="410"/>
                </a:lnTo>
                <a:lnTo>
                  <a:pt x="246" y="413"/>
                </a:lnTo>
                <a:lnTo>
                  <a:pt x="247" y="414"/>
                </a:lnTo>
                <a:lnTo>
                  <a:pt x="248" y="417"/>
                </a:lnTo>
                <a:lnTo>
                  <a:pt x="249" y="418"/>
                </a:lnTo>
                <a:lnTo>
                  <a:pt x="249" y="419"/>
                </a:lnTo>
                <a:lnTo>
                  <a:pt x="252" y="422"/>
                </a:lnTo>
                <a:lnTo>
                  <a:pt x="252" y="423"/>
                </a:lnTo>
                <a:lnTo>
                  <a:pt x="253" y="424"/>
                </a:lnTo>
                <a:lnTo>
                  <a:pt x="255" y="427"/>
                </a:lnTo>
                <a:lnTo>
                  <a:pt x="256" y="427"/>
                </a:lnTo>
                <a:lnTo>
                  <a:pt x="255" y="426"/>
                </a:lnTo>
                <a:lnTo>
                  <a:pt x="260" y="430"/>
                </a:lnTo>
                <a:lnTo>
                  <a:pt x="260" y="422"/>
                </a:lnTo>
                <a:lnTo>
                  <a:pt x="263" y="426"/>
                </a:lnTo>
                <a:lnTo>
                  <a:pt x="261" y="422"/>
                </a:lnTo>
                <a:lnTo>
                  <a:pt x="260" y="422"/>
                </a:lnTo>
                <a:lnTo>
                  <a:pt x="261" y="422"/>
                </a:lnTo>
                <a:lnTo>
                  <a:pt x="260" y="421"/>
                </a:lnTo>
                <a:lnTo>
                  <a:pt x="260" y="419"/>
                </a:lnTo>
                <a:lnTo>
                  <a:pt x="257" y="417"/>
                </a:lnTo>
                <a:lnTo>
                  <a:pt x="257" y="415"/>
                </a:lnTo>
                <a:lnTo>
                  <a:pt x="253" y="411"/>
                </a:lnTo>
                <a:lnTo>
                  <a:pt x="252" y="409"/>
                </a:lnTo>
                <a:lnTo>
                  <a:pt x="251" y="407"/>
                </a:lnTo>
                <a:lnTo>
                  <a:pt x="249" y="405"/>
                </a:lnTo>
                <a:lnTo>
                  <a:pt x="248" y="403"/>
                </a:lnTo>
                <a:lnTo>
                  <a:pt x="246" y="398"/>
                </a:lnTo>
                <a:lnTo>
                  <a:pt x="244" y="397"/>
                </a:lnTo>
                <a:lnTo>
                  <a:pt x="239" y="386"/>
                </a:lnTo>
                <a:lnTo>
                  <a:pt x="238" y="385"/>
                </a:lnTo>
                <a:lnTo>
                  <a:pt x="236" y="382"/>
                </a:lnTo>
                <a:lnTo>
                  <a:pt x="234" y="380"/>
                </a:lnTo>
                <a:lnTo>
                  <a:pt x="231" y="374"/>
                </a:lnTo>
                <a:lnTo>
                  <a:pt x="231" y="372"/>
                </a:lnTo>
                <a:lnTo>
                  <a:pt x="228" y="368"/>
                </a:lnTo>
                <a:lnTo>
                  <a:pt x="227" y="367"/>
                </a:lnTo>
                <a:lnTo>
                  <a:pt x="228" y="368"/>
                </a:lnTo>
                <a:lnTo>
                  <a:pt x="228" y="367"/>
                </a:lnTo>
                <a:lnTo>
                  <a:pt x="228" y="368"/>
                </a:lnTo>
                <a:lnTo>
                  <a:pt x="226" y="364"/>
                </a:lnTo>
                <a:lnTo>
                  <a:pt x="226" y="353"/>
                </a:lnTo>
                <a:lnTo>
                  <a:pt x="227" y="352"/>
                </a:lnTo>
                <a:lnTo>
                  <a:pt x="227" y="349"/>
                </a:lnTo>
                <a:lnTo>
                  <a:pt x="230" y="345"/>
                </a:lnTo>
                <a:lnTo>
                  <a:pt x="230" y="343"/>
                </a:lnTo>
                <a:lnTo>
                  <a:pt x="231" y="341"/>
                </a:lnTo>
                <a:lnTo>
                  <a:pt x="232" y="339"/>
                </a:lnTo>
                <a:lnTo>
                  <a:pt x="235" y="336"/>
                </a:lnTo>
                <a:lnTo>
                  <a:pt x="235" y="334"/>
                </a:lnTo>
                <a:lnTo>
                  <a:pt x="236" y="331"/>
                </a:lnTo>
                <a:lnTo>
                  <a:pt x="239" y="328"/>
                </a:lnTo>
                <a:lnTo>
                  <a:pt x="239" y="326"/>
                </a:lnTo>
                <a:lnTo>
                  <a:pt x="240" y="324"/>
                </a:lnTo>
                <a:lnTo>
                  <a:pt x="240" y="322"/>
                </a:lnTo>
                <a:lnTo>
                  <a:pt x="242" y="320"/>
                </a:lnTo>
                <a:lnTo>
                  <a:pt x="242" y="309"/>
                </a:lnTo>
                <a:lnTo>
                  <a:pt x="240" y="307"/>
                </a:lnTo>
                <a:lnTo>
                  <a:pt x="240" y="305"/>
                </a:lnTo>
                <a:lnTo>
                  <a:pt x="238" y="302"/>
                </a:lnTo>
                <a:lnTo>
                  <a:pt x="239" y="302"/>
                </a:lnTo>
                <a:lnTo>
                  <a:pt x="238" y="302"/>
                </a:lnTo>
                <a:lnTo>
                  <a:pt x="239" y="303"/>
                </a:lnTo>
                <a:lnTo>
                  <a:pt x="236" y="299"/>
                </a:lnTo>
                <a:lnTo>
                  <a:pt x="234" y="298"/>
                </a:lnTo>
                <a:lnTo>
                  <a:pt x="231" y="295"/>
                </a:lnTo>
                <a:lnTo>
                  <a:pt x="227" y="293"/>
                </a:lnTo>
                <a:lnTo>
                  <a:pt x="226" y="293"/>
                </a:lnTo>
                <a:lnTo>
                  <a:pt x="223" y="291"/>
                </a:lnTo>
                <a:lnTo>
                  <a:pt x="222" y="291"/>
                </a:lnTo>
                <a:lnTo>
                  <a:pt x="219" y="290"/>
                </a:lnTo>
                <a:lnTo>
                  <a:pt x="203" y="290"/>
                </a:lnTo>
                <a:lnTo>
                  <a:pt x="201" y="289"/>
                </a:lnTo>
                <a:lnTo>
                  <a:pt x="189" y="289"/>
                </a:lnTo>
                <a:lnTo>
                  <a:pt x="188" y="287"/>
                </a:lnTo>
                <a:lnTo>
                  <a:pt x="185" y="287"/>
                </a:lnTo>
                <a:lnTo>
                  <a:pt x="184" y="286"/>
                </a:lnTo>
                <a:lnTo>
                  <a:pt x="181" y="286"/>
                </a:lnTo>
                <a:lnTo>
                  <a:pt x="178" y="285"/>
                </a:lnTo>
                <a:lnTo>
                  <a:pt x="176" y="282"/>
                </a:lnTo>
                <a:lnTo>
                  <a:pt x="175" y="280"/>
                </a:lnTo>
                <a:lnTo>
                  <a:pt x="173" y="278"/>
                </a:lnTo>
                <a:lnTo>
                  <a:pt x="175" y="280"/>
                </a:lnTo>
                <a:lnTo>
                  <a:pt x="175" y="278"/>
                </a:lnTo>
                <a:lnTo>
                  <a:pt x="175" y="280"/>
                </a:lnTo>
                <a:lnTo>
                  <a:pt x="172" y="276"/>
                </a:lnTo>
                <a:lnTo>
                  <a:pt x="172" y="273"/>
                </a:lnTo>
                <a:lnTo>
                  <a:pt x="171" y="270"/>
                </a:lnTo>
                <a:lnTo>
                  <a:pt x="171" y="266"/>
                </a:lnTo>
                <a:lnTo>
                  <a:pt x="172" y="265"/>
                </a:lnTo>
                <a:lnTo>
                  <a:pt x="172" y="261"/>
                </a:lnTo>
                <a:lnTo>
                  <a:pt x="175" y="256"/>
                </a:lnTo>
                <a:lnTo>
                  <a:pt x="175" y="255"/>
                </a:lnTo>
                <a:lnTo>
                  <a:pt x="176" y="251"/>
                </a:lnTo>
                <a:lnTo>
                  <a:pt x="177" y="249"/>
                </a:lnTo>
                <a:lnTo>
                  <a:pt x="180" y="245"/>
                </a:lnTo>
                <a:lnTo>
                  <a:pt x="180" y="243"/>
                </a:lnTo>
                <a:lnTo>
                  <a:pt x="182" y="239"/>
                </a:lnTo>
                <a:lnTo>
                  <a:pt x="182" y="237"/>
                </a:lnTo>
                <a:lnTo>
                  <a:pt x="185" y="232"/>
                </a:lnTo>
                <a:lnTo>
                  <a:pt x="185" y="218"/>
                </a:lnTo>
                <a:lnTo>
                  <a:pt x="184" y="215"/>
                </a:lnTo>
                <a:lnTo>
                  <a:pt x="184" y="212"/>
                </a:lnTo>
                <a:lnTo>
                  <a:pt x="181" y="210"/>
                </a:lnTo>
                <a:lnTo>
                  <a:pt x="182" y="210"/>
                </a:lnTo>
                <a:lnTo>
                  <a:pt x="181" y="210"/>
                </a:lnTo>
                <a:lnTo>
                  <a:pt x="182" y="211"/>
                </a:lnTo>
                <a:lnTo>
                  <a:pt x="180" y="207"/>
                </a:lnTo>
                <a:lnTo>
                  <a:pt x="177" y="206"/>
                </a:lnTo>
                <a:lnTo>
                  <a:pt x="175" y="203"/>
                </a:lnTo>
                <a:lnTo>
                  <a:pt x="168" y="199"/>
                </a:lnTo>
                <a:lnTo>
                  <a:pt x="167" y="199"/>
                </a:lnTo>
                <a:lnTo>
                  <a:pt x="164" y="198"/>
                </a:lnTo>
                <a:lnTo>
                  <a:pt x="130" y="198"/>
                </a:lnTo>
                <a:lnTo>
                  <a:pt x="128" y="197"/>
                </a:lnTo>
                <a:lnTo>
                  <a:pt x="123" y="197"/>
                </a:lnTo>
                <a:lnTo>
                  <a:pt x="119" y="194"/>
                </a:lnTo>
                <a:lnTo>
                  <a:pt x="117" y="194"/>
                </a:lnTo>
                <a:lnTo>
                  <a:pt x="115" y="193"/>
                </a:lnTo>
                <a:lnTo>
                  <a:pt x="114" y="190"/>
                </a:lnTo>
                <a:lnTo>
                  <a:pt x="113" y="189"/>
                </a:lnTo>
                <a:lnTo>
                  <a:pt x="114" y="189"/>
                </a:lnTo>
                <a:lnTo>
                  <a:pt x="114" y="190"/>
                </a:lnTo>
                <a:lnTo>
                  <a:pt x="111" y="185"/>
                </a:lnTo>
                <a:lnTo>
                  <a:pt x="111" y="183"/>
                </a:lnTo>
                <a:lnTo>
                  <a:pt x="110" y="181"/>
                </a:lnTo>
                <a:lnTo>
                  <a:pt x="110" y="179"/>
                </a:lnTo>
                <a:lnTo>
                  <a:pt x="111" y="177"/>
                </a:lnTo>
                <a:lnTo>
                  <a:pt x="111" y="173"/>
                </a:lnTo>
                <a:lnTo>
                  <a:pt x="114" y="168"/>
                </a:lnTo>
                <a:lnTo>
                  <a:pt x="114" y="166"/>
                </a:lnTo>
                <a:lnTo>
                  <a:pt x="115" y="162"/>
                </a:lnTo>
                <a:lnTo>
                  <a:pt x="117" y="161"/>
                </a:lnTo>
                <a:lnTo>
                  <a:pt x="119" y="156"/>
                </a:lnTo>
                <a:lnTo>
                  <a:pt x="122" y="153"/>
                </a:lnTo>
                <a:lnTo>
                  <a:pt x="122" y="149"/>
                </a:lnTo>
                <a:lnTo>
                  <a:pt x="123" y="148"/>
                </a:lnTo>
                <a:lnTo>
                  <a:pt x="126" y="144"/>
                </a:lnTo>
                <a:lnTo>
                  <a:pt x="126" y="141"/>
                </a:lnTo>
                <a:lnTo>
                  <a:pt x="127" y="140"/>
                </a:lnTo>
                <a:lnTo>
                  <a:pt x="127" y="125"/>
                </a:lnTo>
                <a:lnTo>
                  <a:pt x="126" y="123"/>
                </a:lnTo>
                <a:lnTo>
                  <a:pt x="126" y="122"/>
                </a:lnTo>
                <a:lnTo>
                  <a:pt x="125" y="119"/>
                </a:lnTo>
                <a:lnTo>
                  <a:pt x="125" y="118"/>
                </a:lnTo>
                <a:lnTo>
                  <a:pt x="125" y="119"/>
                </a:lnTo>
                <a:lnTo>
                  <a:pt x="122" y="115"/>
                </a:lnTo>
                <a:lnTo>
                  <a:pt x="115" y="108"/>
                </a:lnTo>
                <a:lnTo>
                  <a:pt x="113" y="107"/>
                </a:lnTo>
                <a:lnTo>
                  <a:pt x="110" y="104"/>
                </a:lnTo>
                <a:lnTo>
                  <a:pt x="107" y="104"/>
                </a:lnTo>
                <a:lnTo>
                  <a:pt x="105" y="103"/>
                </a:lnTo>
                <a:lnTo>
                  <a:pt x="101" y="103"/>
                </a:lnTo>
                <a:lnTo>
                  <a:pt x="98" y="102"/>
                </a:lnTo>
                <a:lnTo>
                  <a:pt x="89" y="102"/>
                </a:lnTo>
                <a:lnTo>
                  <a:pt x="86" y="100"/>
                </a:lnTo>
                <a:lnTo>
                  <a:pt x="76" y="100"/>
                </a:lnTo>
                <a:lnTo>
                  <a:pt x="73" y="99"/>
                </a:lnTo>
                <a:lnTo>
                  <a:pt x="68" y="99"/>
                </a:lnTo>
                <a:lnTo>
                  <a:pt x="65" y="96"/>
                </a:lnTo>
                <a:lnTo>
                  <a:pt x="63" y="96"/>
                </a:lnTo>
                <a:lnTo>
                  <a:pt x="60" y="95"/>
                </a:lnTo>
                <a:lnTo>
                  <a:pt x="59" y="94"/>
                </a:lnTo>
                <a:lnTo>
                  <a:pt x="57" y="91"/>
                </a:lnTo>
                <a:lnTo>
                  <a:pt x="56" y="90"/>
                </a:lnTo>
                <a:lnTo>
                  <a:pt x="57" y="90"/>
                </a:lnTo>
                <a:lnTo>
                  <a:pt x="57" y="91"/>
                </a:lnTo>
                <a:lnTo>
                  <a:pt x="55" y="86"/>
                </a:lnTo>
                <a:lnTo>
                  <a:pt x="55" y="85"/>
                </a:lnTo>
                <a:lnTo>
                  <a:pt x="53" y="82"/>
                </a:lnTo>
                <a:lnTo>
                  <a:pt x="53" y="78"/>
                </a:lnTo>
                <a:lnTo>
                  <a:pt x="55" y="77"/>
                </a:lnTo>
                <a:lnTo>
                  <a:pt x="55" y="74"/>
                </a:lnTo>
                <a:lnTo>
                  <a:pt x="56" y="73"/>
                </a:lnTo>
                <a:lnTo>
                  <a:pt x="56" y="70"/>
                </a:lnTo>
                <a:lnTo>
                  <a:pt x="57" y="67"/>
                </a:lnTo>
                <a:lnTo>
                  <a:pt x="59" y="66"/>
                </a:lnTo>
                <a:lnTo>
                  <a:pt x="61" y="62"/>
                </a:lnTo>
                <a:lnTo>
                  <a:pt x="61" y="60"/>
                </a:lnTo>
                <a:lnTo>
                  <a:pt x="63" y="58"/>
                </a:lnTo>
                <a:lnTo>
                  <a:pt x="64" y="56"/>
                </a:lnTo>
                <a:lnTo>
                  <a:pt x="67" y="53"/>
                </a:lnTo>
                <a:lnTo>
                  <a:pt x="67" y="50"/>
                </a:lnTo>
                <a:lnTo>
                  <a:pt x="69" y="48"/>
                </a:lnTo>
                <a:lnTo>
                  <a:pt x="69" y="45"/>
                </a:lnTo>
                <a:lnTo>
                  <a:pt x="71" y="44"/>
                </a:lnTo>
                <a:lnTo>
                  <a:pt x="71" y="32"/>
                </a:lnTo>
                <a:lnTo>
                  <a:pt x="69" y="31"/>
                </a:lnTo>
                <a:lnTo>
                  <a:pt x="69" y="28"/>
                </a:lnTo>
                <a:lnTo>
                  <a:pt x="67" y="25"/>
                </a:lnTo>
                <a:lnTo>
                  <a:pt x="68" y="25"/>
                </a:lnTo>
                <a:lnTo>
                  <a:pt x="68" y="27"/>
                </a:lnTo>
                <a:lnTo>
                  <a:pt x="65" y="23"/>
                </a:lnTo>
                <a:lnTo>
                  <a:pt x="64" y="21"/>
                </a:lnTo>
                <a:lnTo>
                  <a:pt x="61" y="20"/>
                </a:lnTo>
                <a:lnTo>
                  <a:pt x="60" y="17"/>
                </a:lnTo>
                <a:lnTo>
                  <a:pt x="57" y="16"/>
                </a:lnTo>
                <a:lnTo>
                  <a:pt x="56" y="15"/>
                </a:lnTo>
                <a:lnTo>
                  <a:pt x="44" y="8"/>
                </a:lnTo>
                <a:lnTo>
                  <a:pt x="42" y="8"/>
                </a:lnTo>
                <a:lnTo>
                  <a:pt x="36" y="6"/>
                </a:lnTo>
                <a:lnTo>
                  <a:pt x="34" y="6"/>
                </a:lnTo>
                <a:lnTo>
                  <a:pt x="31" y="4"/>
                </a:lnTo>
                <a:lnTo>
                  <a:pt x="27" y="4"/>
                </a:lnTo>
                <a:lnTo>
                  <a:pt x="23" y="3"/>
                </a:lnTo>
                <a:lnTo>
                  <a:pt x="21" y="3"/>
                </a:lnTo>
                <a:lnTo>
                  <a:pt x="18" y="2"/>
                </a:lnTo>
                <a:lnTo>
                  <a:pt x="13" y="2"/>
                </a:lnTo>
                <a:lnTo>
                  <a:pt x="10" y="0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6" name="Freeform 21"/>
          <p:cNvSpPr>
            <a:spLocks/>
          </p:cNvSpPr>
          <p:nvPr/>
        </p:nvSpPr>
        <p:spPr bwMode="auto">
          <a:xfrm>
            <a:off x="8056140" y="2020367"/>
            <a:ext cx="38100" cy="44053"/>
          </a:xfrm>
          <a:custGeom>
            <a:avLst/>
            <a:gdLst>
              <a:gd name="T0" fmla="*/ 44450 w 32"/>
              <a:gd name="T1" fmla="*/ 0 h 37"/>
              <a:gd name="T2" fmla="*/ 50800 w 32"/>
              <a:gd name="T3" fmla="*/ 58737 h 37"/>
              <a:gd name="T4" fmla="*/ 0 w 32"/>
              <a:gd name="T5" fmla="*/ 26987 h 37"/>
              <a:gd name="T6" fmla="*/ 34925 w 32"/>
              <a:gd name="T7" fmla="*/ 34925 h 37"/>
              <a:gd name="T8" fmla="*/ 44450 w 32"/>
              <a:gd name="T9" fmla="*/ 0 h 37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2"/>
              <a:gd name="T16" fmla="*/ 0 h 37"/>
              <a:gd name="T17" fmla="*/ 32 w 32"/>
              <a:gd name="T18" fmla="*/ 37 h 37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2" h="37">
                <a:moveTo>
                  <a:pt x="28" y="0"/>
                </a:moveTo>
                <a:lnTo>
                  <a:pt x="32" y="37"/>
                </a:lnTo>
                <a:lnTo>
                  <a:pt x="0" y="17"/>
                </a:lnTo>
                <a:lnTo>
                  <a:pt x="22" y="22"/>
                </a:lnTo>
                <a:lnTo>
                  <a:pt x="28" y="0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7" name="Freeform 22"/>
          <p:cNvSpPr>
            <a:spLocks/>
          </p:cNvSpPr>
          <p:nvPr/>
        </p:nvSpPr>
        <p:spPr bwMode="auto">
          <a:xfrm>
            <a:off x="8029947" y="1994174"/>
            <a:ext cx="69056" cy="77390"/>
          </a:xfrm>
          <a:custGeom>
            <a:avLst/>
            <a:gdLst>
              <a:gd name="T0" fmla="*/ 85725 w 58"/>
              <a:gd name="T1" fmla="*/ 36512 h 65"/>
              <a:gd name="T2" fmla="*/ 73025 w 58"/>
              <a:gd name="T3" fmla="*/ 34925 h 65"/>
              <a:gd name="T4" fmla="*/ 79375 w 58"/>
              <a:gd name="T5" fmla="*/ 93662 h 65"/>
              <a:gd name="T6" fmla="*/ 88900 w 58"/>
              <a:gd name="T7" fmla="*/ 87312 h 65"/>
              <a:gd name="T8" fmla="*/ 39688 w 58"/>
              <a:gd name="T9" fmla="*/ 55562 h 65"/>
              <a:gd name="T10" fmla="*/ 33338 w 58"/>
              <a:gd name="T11" fmla="*/ 68262 h 65"/>
              <a:gd name="T12" fmla="*/ 74613 w 58"/>
              <a:gd name="T13" fmla="*/ 76200 h 65"/>
              <a:gd name="T14" fmla="*/ 85725 w 58"/>
              <a:gd name="T15" fmla="*/ 36512 h 65"/>
              <a:gd name="T16" fmla="*/ 80963 w 58"/>
              <a:gd name="T17" fmla="*/ 0 h 65"/>
              <a:gd name="T18" fmla="*/ 65088 w 58"/>
              <a:gd name="T19" fmla="*/ 68262 h 65"/>
              <a:gd name="T20" fmla="*/ 73025 w 58"/>
              <a:gd name="T21" fmla="*/ 63500 h 65"/>
              <a:gd name="T22" fmla="*/ 0 w 58"/>
              <a:gd name="T23" fmla="*/ 47625 h 65"/>
              <a:gd name="T24" fmla="*/ 92075 w 58"/>
              <a:gd name="T25" fmla="*/ 103187 h 65"/>
              <a:gd name="T26" fmla="*/ 80963 w 58"/>
              <a:gd name="T27" fmla="*/ 0 h 65"/>
              <a:gd name="T28" fmla="*/ 85725 w 58"/>
              <a:gd name="T29" fmla="*/ 36512 h 65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w 58"/>
              <a:gd name="T46" fmla="*/ 0 h 65"/>
              <a:gd name="T47" fmla="*/ 58 w 58"/>
              <a:gd name="T48" fmla="*/ 65 h 65"/>
            </a:gdLst>
            <a:ahLst/>
            <a:cxnLst>
              <a:cxn ang="T30">
                <a:pos x="T0" y="T1"/>
              </a:cxn>
              <a:cxn ang="T31">
                <a:pos x="T2" y="T3"/>
              </a:cxn>
              <a:cxn ang="T32">
                <a:pos x="T4" y="T5"/>
              </a:cxn>
              <a:cxn ang="T33">
                <a:pos x="T6" y="T7"/>
              </a:cxn>
              <a:cxn ang="T34">
                <a:pos x="T8" y="T9"/>
              </a:cxn>
              <a:cxn ang="T35">
                <a:pos x="T10" y="T11"/>
              </a:cxn>
              <a:cxn ang="T36">
                <a:pos x="T12" y="T13"/>
              </a:cxn>
              <a:cxn ang="T37">
                <a:pos x="T14" y="T15"/>
              </a:cxn>
              <a:cxn ang="T38">
                <a:pos x="T16" y="T17"/>
              </a:cxn>
              <a:cxn ang="T39">
                <a:pos x="T18" y="T19"/>
              </a:cxn>
              <a:cxn ang="T40">
                <a:pos x="T20" y="T21"/>
              </a:cxn>
              <a:cxn ang="T41">
                <a:pos x="T22" y="T23"/>
              </a:cxn>
              <a:cxn ang="T42">
                <a:pos x="T24" y="T25"/>
              </a:cxn>
              <a:cxn ang="T43">
                <a:pos x="T26" y="T27"/>
              </a:cxn>
              <a:cxn ang="T44">
                <a:pos x="T28" y="T29"/>
              </a:cxn>
            </a:cxnLst>
            <a:rect l="T45" t="T46" r="T47" b="T48"/>
            <a:pathLst>
              <a:path w="58" h="65">
                <a:moveTo>
                  <a:pt x="54" y="23"/>
                </a:moveTo>
                <a:lnTo>
                  <a:pt x="46" y="22"/>
                </a:lnTo>
                <a:lnTo>
                  <a:pt x="50" y="59"/>
                </a:lnTo>
                <a:lnTo>
                  <a:pt x="56" y="55"/>
                </a:lnTo>
                <a:lnTo>
                  <a:pt x="25" y="35"/>
                </a:lnTo>
                <a:lnTo>
                  <a:pt x="21" y="43"/>
                </a:lnTo>
                <a:lnTo>
                  <a:pt x="47" y="48"/>
                </a:lnTo>
                <a:lnTo>
                  <a:pt x="54" y="23"/>
                </a:lnTo>
                <a:lnTo>
                  <a:pt x="51" y="0"/>
                </a:lnTo>
                <a:lnTo>
                  <a:pt x="41" y="43"/>
                </a:lnTo>
                <a:lnTo>
                  <a:pt x="46" y="40"/>
                </a:lnTo>
                <a:lnTo>
                  <a:pt x="0" y="30"/>
                </a:lnTo>
                <a:lnTo>
                  <a:pt x="58" y="65"/>
                </a:lnTo>
                <a:lnTo>
                  <a:pt x="51" y="0"/>
                </a:lnTo>
                <a:lnTo>
                  <a:pt x="54" y="23"/>
                </a:lnTo>
                <a:close/>
              </a:path>
            </a:pathLst>
          </a:custGeom>
          <a:solidFill>
            <a:srgbClr val="0000C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58" name="Oval 23"/>
          <p:cNvSpPr>
            <a:spLocks noChangeArrowheads="1"/>
          </p:cNvSpPr>
          <p:nvPr/>
        </p:nvSpPr>
        <p:spPr bwMode="auto">
          <a:xfrm>
            <a:off x="8140676" y="2179911"/>
            <a:ext cx="77390" cy="77390"/>
          </a:xfrm>
          <a:prstGeom prst="ellipse">
            <a:avLst/>
          </a:prstGeom>
          <a:solidFill>
            <a:srgbClr val="0000FF"/>
          </a:solidFill>
          <a:ln w="0">
            <a:solidFill>
              <a:srgbClr val="000000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eaLnBrk="1" fontAlgn="base" hangingPunct="1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en-GB" altLang="fr-FR" sz="1200">
              <a:solidFill>
                <a:srgbClr val="333399"/>
              </a:solidFill>
            </a:endParaRPr>
          </a:p>
        </p:txBody>
      </p:sp>
      <p:sp>
        <p:nvSpPr>
          <p:cNvPr id="14359" name="Rectangle 24"/>
          <p:cNvSpPr>
            <a:spLocks noChangeArrowheads="1"/>
          </p:cNvSpPr>
          <p:nvPr/>
        </p:nvSpPr>
        <p:spPr bwMode="auto">
          <a:xfrm>
            <a:off x="8139274" y="2047751"/>
            <a:ext cx="43282" cy="10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GB" altLang="fr-FR" sz="750">
                <a:solidFill>
                  <a:srgbClr val="000000"/>
                </a:solidFill>
                <a:latin typeface="Times New Roman" pitchFamily="18" charset="0"/>
              </a:rPr>
              <a:t>e</a:t>
            </a: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14360" name="Rectangle 25"/>
          <p:cNvSpPr>
            <a:spLocks noChangeArrowheads="1"/>
          </p:cNvSpPr>
          <p:nvPr/>
        </p:nvSpPr>
        <p:spPr bwMode="auto">
          <a:xfrm>
            <a:off x="8145344" y="2060848"/>
            <a:ext cx="19237" cy="6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GB" altLang="fr-FR" sz="450">
                <a:solidFill>
                  <a:srgbClr val="000000"/>
                </a:solidFill>
                <a:latin typeface="Times New Roman" pitchFamily="18" charset="0"/>
              </a:rPr>
              <a:t>-</a:t>
            </a:r>
            <a:endParaRPr lang="en-GB" altLang="fr-FR" sz="1350">
              <a:solidFill>
                <a:srgbClr val="0000FF"/>
              </a:solidFill>
            </a:endParaRPr>
          </a:p>
        </p:txBody>
      </p:sp>
      <p:sp>
        <p:nvSpPr>
          <p:cNvPr id="14361" name="Freeform 26"/>
          <p:cNvSpPr>
            <a:spLocks/>
          </p:cNvSpPr>
          <p:nvPr/>
        </p:nvSpPr>
        <p:spPr bwMode="auto">
          <a:xfrm>
            <a:off x="8027566" y="1525067"/>
            <a:ext cx="217885" cy="391715"/>
          </a:xfrm>
          <a:custGeom>
            <a:avLst/>
            <a:gdLst>
              <a:gd name="T0" fmla="*/ 3175 w 183"/>
              <a:gd name="T1" fmla="*/ 509587 h 329"/>
              <a:gd name="T2" fmla="*/ 0 w 183"/>
              <a:gd name="T3" fmla="*/ 511175 h 329"/>
              <a:gd name="T4" fmla="*/ 3175 w 183"/>
              <a:gd name="T5" fmla="*/ 520700 h 329"/>
              <a:gd name="T6" fmla="*/ 6350 w 183"/>
              <a:gd name="T7" fmla="*/ 522287 h 329"/>
              <a:gd name="T8" fmla="*/ 12700 w 183"/>
              <a:gd name="T9" fmla="*/ 520700 h 329"/>
              <a:gd name="T10" fmla="*/ 19050 w 183"/>
              <a:gd name="T11" fmla="*/ 515937 h 329"/>
              <a:gd name="T12" fmla="*/ 31750 w 183"/>
              <a:gd name="T13" fmla="*/ 508000 h 329"/>
              <a:gd name="T14" fmla="*/ 52388 w 183"/>
              <a:gd name="T15" fmla="*/ 496887 h 329"/>
              <a:gd name="T16" fmla="*/ 79375 w 183"/>
              <a:gd name="T17" fmla="*/ 481012 h 329"/>
              <a:gd name="T18" fmla="*/ 107950 w 183"/>
              <a:gd name="T19" fmla="*/ 461962 h 329"/>
              <a:gd name="T20" fmla="*/ 128588 w 183"/>
              <a:gd name="T21" fmla="*/ 447675 h 329"/>
              <a:gd name="T22" fmla="*/ 147638 w 183"/>
              <a:gd name="T23" fmla="*/ 430212 h 329"/>
              <a:gd name="T24" fmla="*/ 168275 w 183"/>
              <a:gd name="T25" fmla="*/ 411162 h 329"/>
              <a:gd name="T26" fmla="*/ 207963 w 183"/>
              <a:gd name="T27" fmla="*/ 373062 h 329"/>
              <a:gd name="T28" fmla="*/ 234950 w 183"/>
              <a:gd name="T29" fmla="*/ 339725 h 329"/>
              <a:gd name="T30" fmla="*/ 249238 w 183"/>
              <a:gd name="T31" fmla="*/ 317500 h 329"/>
              <a:gd name="T32" fmla="*/ 255588 w 183"/>
              <a:gd name="T33" fmla="*/ 304800 h 329"/>
              <a:gd name="T34" fmla="*/ 277813 w 183"/>
              <a:gd name="T35" fmla="*/ 241300 h 329"/>
              <a:gd name="T36" fmla="*/ 288925 w 183"/>
              <a:gd name="T37" fmla="*/ 165100 h 329"/>
              <a:gd name="T38" fmla="*/ 290513 w 183"/>
              <a:gd name="T39" fmla="*/ 115887 h 329"/>
              <a:gd name="T40" fmla="*/ 288925 w 183"/>
              <a:gd name="T41" fmla="*/ 85725 h 329"/>
              <a:gd name="T42" fmla="*/ 287338 w 183"/>
              <a:gd name="T43" fmla="*/ 66675 h 329"/>
              <a:gd name="T44" fmla="*/ 284163 w 183"/>
              <a:gd name="T45" fmla="*/ 47625 h 329"/>
              <a:gd name="T46" fmla="*/ 282575 w 183"/>
              <a:gd name="T47" fmla="*/ 33337 h 329"/>
              <a:gd name="T48" fmla="*/ 277813 w 183"/>
              <a:gd name="T49" fmla="*/ 20637 h 329"/>
              <a:gd name="T50" fmla="*/ 276225 w 183"/>
              <a:gd name="T51" fmla="*/ 7937 h 329"/>
              <a:gd name="T52" fmla="*/ 269875 w 183"/>
              <a:gd name="T53" fmla="*/ 12700 h 329"/>
              <a:gd name="T54" fmla="*/ 274638 w 183"/>
              <a:gd name="T55" fmla="*/ 9525 h 329"/>
              <a:gd name="T56" fmla="*/ 276225 w 183"/>
              <a:gd name="T57" fmla="*/ 1587 h 329"/>
              <a:gd name="T58" fmla="*/ 274638 w 183"/>
              <a:gd name="T59" fmla="*/ 0 h 329"/>
              <a:gd name="T60" fmla="*/ 263525 w 183"/>
              <a:gd name="T61" fmla="*/ 6350 h 329"/>
              <a:gd name="T62" fmla="*/ 266700 w 183"/>
              <a:gd name="T63" fmla="*/ 14287 h 329"/>
              <a:gd name="T64" fmla="*/ 268288 w 183"/>
              <a:gd name="T65" fmla="*/ 28575 h 329"/>
              <a:gd name="T66" fmla="*/ 269875 w 183"/>
              <a:gd name="T67" fmla="*/ 41275 h 329"/>
              <a:gd name="T68" fmla="*/ 271463 w 183"/>
              <a:gd name="T69" fmla="*/ 55562 h 329"/>
              <a:gd name="T70" fmla="*/ 274638 w 183"/>
              <a:gd name="T71" fmla="*/ 74612 h 329"/>
              <a:gd name="T72" fmla="*/ 276225 w 183"/>
              <a:gd name="T73" fmla="*/ 106362 h 329"/>
              <a:gd name="T74" fmla="*/ 277813 w 183"/>
              <a:gd name="T75" fmla="*/ 152400 h 329"/>
              <a:gd name="T76" fmla="*/ 276225 w 183"/>
              <a:gd name="T77" fmla="*/ 177800 h 329"/>
              <a:gd name="T78" fmla="*/ 249238 w 183"/>
              <a:gd name="T79" fmla="*/ 287337 h 329"/>
              <a:gd name="T80" fmla="*/ 242888 w 183"/>
              <a:gd name="T81" fmla="*/ 298450 h 329"/>
              <a:gd name="T82" fmla="*/ 228600 w 183"/>
              <a:gd name="T83" fmla="*/ 322262 h 329"/>
              <a:gd name="T84" fmla="*/ 215900 w 183"/>
              <a:gd name="T85" fmla="*/ 344487 h 329"/>
              <a:gd name="T86" fmla="*/ 169863 w 183"/>
              <a:gd name="T87" fmla="*/ 395287 h 329"/>
              <a:gd name="T88" fmla="*/ 149225 w 183"/>
              <a:gd name="T89" fmla="*/ 412750 h 329"/>
              <a:gd name="T90" fmla="*/ 130175 w 183"/>
              <a:gd name="T91" fmla="*/ 430212 h 329"/>
              <a:gd name="T92" fmla="*/ 109538 w 183"/>
              <a:gd name="T93" fmla="*/ 444500 h 329"/>
              <a:gd name="T94" fmla="*/ 88900 w 183"/>
              <a:gd name="T95" fmla="*/ 458787 h 329"/>
              <a:gd name="T96" fmla="*/ 63500 w 183"/>
              <a:gd name="T97" fmla="*/ 476250 h 329"/>
              <a:gd name="T98" fmla="*/ 31750 w 183"/>
              <a:gd name="T99" fmla="*/ 493712 h 329"/>
              <a:gd name="T100" fmla="*/ 19050 w 183"/>
              <a:gd name="T101" fmla="*/ 501650 h 329"/>
              <a:gd name="T102" fmla="*/ 9525 w 183"/>
              <a:gd name="T103" fmla="*/ 508000 h 329"/>
              <a:gd name="T104" fmla="*/ 3175 w 183"/>
              <a:gd name="T105" fmla="*/ 511175 h 329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w 183"/>
              <a:gd name="T160" fmla="*/ 0 h 329"/>
              <a:gd name="T161" fmla="*/ 183 w 183"/>
              <a:gd name="T162" fmla="*/ 329 h 329"/>
            </a:gdLst>
            <a:ahLst/>
            <a:cxnLst>
              <a:cxn ang="T106">
                <a:pos x="T0" y="T1"/>
              </a:cxn>
              <a:cxn ang="T107">
                <a:pos x="T2" y="T3"/>
              </a:cxn>
              <a:cxn ang="T108">
                <a:pos x="T4" y="T5"/>
              </a:cxn>
              <a:cxn ang="T109">
                <a:pos x="T6" y="T7"/>
              </a:cxn>
              <a:cxn ang="T110">
                <a:pos x="T8" y="T9"/>
              </a:cxn>
              <a:cxn ang="T111">
                <a:pos x="T10" y="T11"/>
              </a:cxn>
              <a:cxn ang="T112">
                <a:pos x="T12" y="T13"/>
              </a:cxn>
              <a:cxn ang="T113">
                <a:pos x="T14" y="T15"/>
              </a:cxn>
              <a:cxn ang="T114">
                <a:pos x="T16" y="T17"/>
              </a:cxn>
              <a:cxn ang="T115">
                <a:pos x="T18" y="T19"/>
              </a:cxn>
              <a:cxn ang="T116">
                <a:pos x="T20" y="T21"/>
              </a:cxn>
              <a:cxn ang="T117">
                <a:pos x="T22" y="T23"/>
              </a:cxn>
              <a:cxn ang="T118">
                <a:pos x="T24" y="T25"/>
              </a:cxn>
              <a:cxn ang="T119">
                <a:pos x="T26" y="T27"/>
              </a:cxn>
              <a:cxn ang="T120">
                <a:pos x="T28" y="T29"/>
              </a:cxn>
              <a:cxn ang="T121">
                <a:pos x="T30" y="T31"/>
              </a:cxn>
              <a:cxn ang="T122">
                <a:pos x="T32" y="T33"/>
              </a:cxn>
              <a:cxn ang="T123">
                <a:pos x="T34" y="T35"/>
              </a:cxn>
              <a:cxn ang="T124">
                <a:pos x="T36" y="T37"/>
              </a:cxn>
              <a:cxn ang="T125">
                <a:pos x="T38" y="T39"/>
              </a:cxn>
              <a:cxn ang="T126">
                <a:pos x="T40" y="T41"/>
              </a:cxn>
              <a:cxn ang="T127">
                <a:pos x="T42" y="T43"/>
              </a:cxn>
              <a:cxn ang="T128">
                <a:pos x="T44" y="T45"/>
              </a:cxn>
              <a:cxn ang="T129">
                <a:pos x="T46" y="T47"/>
              </a:cxn>
              <a:cxn ang="T130">
                <a:pos x="T48" y="T49"/>
              </a:cxn>
              <a:cxn ang="T131">
                <a:pos x="T50" y="T51"/>
              </a:cxn>
              <a:cxn ang="T132">
                <a:pos x="T52" y="T53"/>
              </a:cxn>
              <a:cxn ang="T133">
                <a:pos x="T54" y="T55"/>
              </a:cxn>
              <a:cxn ang="T134">
                <a:pos x="T56" y="T57"/>
              </a:cxn>
              <a:cxn ang="T135">
                <a:pos x="T58" y="T59"/>
              </a:cxn>
              <a:cxn ang="T136">
                <a:pos x="T60" y="T61"/>
              </a:cxn>
              <a:cxn ang="T137">
                <a:pos x="T62" y="T63"/>
              </a:cxn>
              <a:cxn ang="T138">
                <a:pos x="T64" y="T65"/>
              </a:cxn>
              <a:cxn ang="T139">
                <a:pos x="T66" y="T67"/>
              </a:cxn>
              <a:cxn ang="T140">
                <a:pos x="T68" y="T69"/>
              </a:cxn>
              <a:cxn ang="T141">
                <a:pos x="T70" y="T71"/>
              </a:cxn>
              <a:cxn ang="T142">
                <a:pos x="T72" y="T73"/>
              </a:cxn>
              <a:cxn ang="T143">
                <a:pos x="T74" y="T75"/>
              </a:cxn>
              <a:cxn ang="T144">
                <a:pos x="T76" y="T77"/>
              </a:cxn>
              <a:cxn ang="T145">
                <a:pos x="T78" y="T79"/>
              </a:cxn>
              <a:cxn ang="T146">
                <a:pos x="T80" y="T81"/>
              </a:cxn>
              <a:cxn ang="T147">
                <a:pos x="T82" y="T83"/>
              </a:cxn>
              <a:cxn ang="T148">
                <a:pos x="T84" y="T85"/>
              </a:cxn>
              <a:cxn ang="T149">
                <a:pos x="T86" y="T87"/>
              </a:cxn>
              <a:cxn ang="T150">
                <a:pos x="T88" y="T89"/>
              </a:cxn>
              <a:cxn ang="T151">
                <a:pos x="T90" y="T91"/>
              </a:cxn>
              <a:cxn ang="T152">
                <a:pos x="T92" y="T93"/>
              </a:cxn>
              <a:cxn ang="T153">
                <a:pos x="T94" y="T95"/>
              </a:cxn>
              <a:cxn ang="T154">
                <a:pos x="T96" y="T97"/>
              </a:cxn>
              <a:cxn ang="T155">
                <a:pos x="T98" y="T99"/>
              </a:cxn>
              <a:cxn ang="T156">
                <a:pos x="T100" y="T101"/>
              </a:cxn>
              <a:cxn ang="T157">
                <a:pos x="T102" y="T103"/>
              </a:cxn>
              <a:cxn ang="T158">
                <a:pos x="T104" y="T105"/>
              </a:cxn>
            </a:cxnLst>
            <a:rect l="T159" t="T160" r="T161" b="T162"/>
            <a:pathLst>
              <a:path w="183" h="329">
                <a:moveTo>
                  <a:pt x="4" y="321"/>
                </a:moveTo>
                <a:lnTo>
                  <a:pt x="2" y="321"/>
                </a:lnTo>
                <a:lnTo>
                  <a:pt x="2" y="322"/>
                </a:lnTo>
                <a:lnTo>
                  <a:pt x="0" y="322"/>
                </a:lnTo>
                <a:lnTo>
                  <a:pt x="0" y="328"/>
                </a:lnTo>
                <a:lnTo>
                  <a:pt x="2" y="328"/>
                </a:lnTo>
                <a:lnTo>
                  <a:pt x="2" y="329"/>
                </a:lnTo>
                <a:lnTo>
                  <a:pt x="4" y="329"/>
                </a:lnTo>
                <a:lnTo>
                  <a:pt x="7" y="328"/>
                </a:lnTo>
                <a:lnTo>
                  <a:pt x="8" y="328"/>
                </a:lnTo>
                <a:lnTo>
                  <a:pt x="11" y="325"/>
                </a:lnTo>
                <a:lnTo>
                  <a:pt x="12" y="325"/>
                </a:lnTo>
                <a:lnTo>
                  <a:pt x="18" y="324"/>
                </a:lnTo>
                <a:lnTo>
                  <a:pt x="20" y="320"/>
                </a:lnTo>
                <a:lnTo>
                  <a:pt x="25" y="318"/>
                </a:lnTo>
                <a:lnTo>
                  <a:pt x="33" y="313"/>
                </a:lnTo>
                <a:lnTo>
                  <a:pt x="43" y="308"/>
                </a:lnTo>
                <a:lnTo>
                  <a:pt x="50" y="303"/>
                </a:lnTo>
                <a:lnTo>
                  <a:pt x="61" y="295"/>
                </a:lnTo>
                <a:lnTo>
                  <a:pt x="68" y="291"/>
                </a:lnTo>
                <a:lnTo>
                  <a:pt x="74" y="286"/>
                </a:lnTo>
                <a:lnTo>
                  <a:pt x="81" y="282"/>
                </a:lnTo>
                <a:lnTo>
                  <a:pt x="87" y="276"/>
                </a:lnTo>
                <a:lnTo>
                  <a:pt x="93" y="271"/>
                </a:lnTo>
                <a:lnTo>
                  <a:pt x="99" y="266"/>
                </a:lnTo>
                <a:lnTo>
                  <a:pt x="106" y="259"/>
                </a:lnTo>
                <a:lnTo>
                  <a:pt x="112" y="254"/>
                </a:lnTo>
                <a:lnTo>
                  <a:pt x="131" y="235"/>
                </a:lnTo>
                <a:lnTo>
                  <a:pt x="141" y="222"/>
                </a:lnTo>
                <a:lnTo>
                  <a:pt x="148" y="214"/>
                </a:lnTo>
                <a:lnTo>
                  <a:pt x="152" y="208"/>
                </a:lnTo>
                <a:lnTo>
                  <a:pt x="157" y="200"/>
                </a:lnTo>
                <a:lnTo>
                  <a:pt x="161" y="193"/>
                </a:lnTo>
                <a:lnTo>
                  <a:pt x="161" y="192"/>
                </a:lnTo>
                <a:lnTo>
                  <a:pt x="165" y="184"/>
                </a:lnTo>
                <a:lnTo>
                  <a:pt x="175" y="152"/>
                </a:lnTo>
                <a:lnTo>
                  <a:pt x="182" y="112"/>
                </a:lnTo>
                <a:lnTo>
                  <a:pt x="182" y="104"/>
                </a:lnTo>
                <a:lnTo>
                  <a:pt x="183" y="96"/>
                </a:lnTo>
                <a:lnTo>
                  <a:pt x="183" y="73"/>
                </a:lnTo>
                <a:lnTo>
                  <a:pt x="182" y="67"/>
                </a:lnTo>
                <a:lnTo>
                  <a:pt x="182" y="54"/>
                </a:lnTo>
                <a:lnTo>
                  <a:pt x="181" y="47"/>
                </a:lnTo>
                <a:lnTo>
                  <a:pt x="181" y="42"/>
                </a:lnTo>
                <a:lnTo>
                  <a:pt x="179" y="35"/>
                </a:lnTo>
                <a:lnTo>
                  <a:pt x="179" y="30"/>
                </a:lnTo>
                <a:lnTo>
                  <a:pt x="178" y="26"/>
                </a:lnTo>
                <a:lnTo>
                  <a:pt x="178" y="21"/>
                </a:lnTo>
                <a:lnTo>
                  <a:pt x="177" y="15"/>
                </a:lnTo>
                <a:lnTo>
                  <a:pt x="175" y="13"/>
                </a:lnTo>
                <a:lnTo>
                  <a:pt x="175" y="6"/>
                </a:lnTo>
                <a:lnTo>
                  <a:pt x="174" y="5"/>
                </a:lnTo>
                <a:lnTo>
                  <a:pt x="174" y="4"/>
                </a:lnTo>
                <a:lnTo>
                  <a:pt x="170" y="8"/>
                </a:lnTo>
                <a:lnTo>
                  <a:pt x="173" y="8"/>
                </a:lnTo>
                <a:lnTo>
                  <a:pt x="173" y="6"/>
                </a:lnTo>
                <a:lnTo>
                  <a:pt x="174" y="6"/>
                </a:lnTo>
                <a:lnTo>
                  <a:pt x="174" y="1"/>
                </a:lnTo>
                <a:lnTo>
                  <a:pt x="173" y="1"/>
                </a:lnTo>
                <a:lnTo>
                  <a:pt x="173" y="0"/>
                </a:lnTo>
                <a:lnTo>
                  <a:pt x="170" y="0"/>
                </a:lnTo>
                <a:lnTo>
                  <a:pt x="166" y="4"/>
                </a:lnTo>
                <a:lnTo>
                  <a:pt x="166" y="8"/>
                </a:lnTo>
                <a:lnTo>
                  <a:pt x="168" y="9"/>
                </a:lnTo>
                <a:lnTo>
                  <a:pt x="168" y="15"/>
                </a:lnTo>
                <a:lnTo>
                  <a:pt x="169" y="18"/>
                </a:lnTo>
                <a:lnTo>
                  <a:pt x="170" y="21"/>
                </a:lnTo>
                <a:lnTo>
                  <a:pt x="170" y="26"/>
                </a:lnTo>
                <a:lnTo>
                  <a:pt x="171" y="30"/>
                </a:lnTo>
                <a:lnTo>
                  <a:pt x="171" y="35"/>
                </a:lnTo>
                <a:lnTo>
                  <a:pt x="173" y="42"/>
                </a:lnTo>
                <a:lnTo>
                  <a:pt x="173" y="47"/>
                </a:lnTo>
                <a:lnTo>
                  <a:pt x="174" y="54"/>
                </a:lnTo>
                <a:lnTo>
                  <a:pt x="174" y="67"/>
                </a:lnTo>
                <a:lnTo>
                  <a:pt x="175" y="73"/>
                </a:lnTo>
                <a:lnTo>
                  <a:pt x="175" y="96"/>
                </a:lnTo>
                <a:lnTo>
                  <a:pt x="174" y="104"/>
                </a:lnTo>
                <a:lnTo>
                  <a:pt x="174" y="112"/>
                </a:lnTo>
                <a:lnTo>
                  <a:pt x="168" y="150"/>
                </a:lnTo>
                <a:lnTo>
                  <a:pt x="157" y="181"/>
                </a:lnTo>
                <a:lnTo>
                  <a:pt x="153" y="189"/>
                </a:lnTo>
                <a:lnTo>
                  <a:pt x="153" y="188"/>
                </a:lnTo>
                <a:lnTo>
                  <a:pt x="149" y="195"/>
                </a:lnTo>
                <a:lnTo>
                  <a:pt x="144" y="203"/>
                </a:lnTo>
                <a:lnTo>
                  <a:pt x="140" y="209"/>
                </a:lnTo>
                <a:lnTo>
                  <a:pt x="136" y="217"/>
                </a:lnTo>
                <a:lnTo>
                  <a:pt x="125" y="230"/>
                </a:lnTo>
                <a:lnTo>
                  <a:pt x="107" y="249"/>
                </a:lnTo>
                <a:lnTo>
                  <a:pt x="100" y="254"/>
                </a:lnTo>
                <a:lnTo>
                  <a:pt x="94" y="260"/>
                </a:lnTo>
                <a:lnTo>
                  <a:pt x="87" y="266"/>
                </a:lnTo>
                <a:lnTo>
                  <a:pt x="82" y="271"/>
                </a:lnTo>
                <a:lnTo>
                  <a:pt x="75" y="276"/>
                </a:lnTo>
                <a:lnTo>
                  <a:pt x="69" y="280"/>
                </a:lnTo>
                <a:lnTo>
                  <a:pt x="62" y="286"/>
                </a:lnTo>
                <a:lnTo>
                  <a:pt x="56" y="289"/>
                </a:lnTo>
                <a:lnTo>
                  <a:pt x="45" y="297"/>
                </a:lnTo>
                <a:lnTo>
                  <a:pt x="40" y="300"/>
                </a:lnTo>
                <a:lnTo>
                  <a:pt x="28" y="305"/>
                </a:lnTo>
                <a:lnTo>
                  <a:pt x="20" y="311"/>
                </a:lnTo>
                <a:lnTo>
                  <a:pt x="15" y="314"/>
                </a:lnTo>
                <a:lnTo>
                  <a:pt x="12" y="316"/>
                </a:lnTo>
                <a:lnTo>
                  <a:pt x="10" y="317"/>
                </a:lnTo>
                <a:lnTo>
                  <a:pt x="6" y="320"/>
                </a:lnTo>
                <a:lnTo>
                  <a:pt x="4" y="320"/>
                </a:lnTo>
                <a:lnTo>
                  <a:pt x="2" y="322"/>
                </a:lnTo>
                <a:lnTo>
                  <a:pt x="4" y="32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 sz="120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4362" name="Rectangle 27"/>
          <p:cNvSpPr>
            <a:spLocks noChangeArrowheads="1"/>
          </p:cNvSpPr>
          <p:nvPr/>
        </p:nvSpPr>
        <p:spPr bwMode="auto">
          <a:xfrm>
            <a:off x="8087596" y="1619125"/>
            <a:ext cx="60915" cy="12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algn="ctr" fontAlgn="base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9999"/>
              </a:buClr>
              <a:buSzPct val="70000"/>
            </a:pPr>
            <a:r>
              <a:rPr lang="en-GB" altLang="fr-FR" sz="900">
                <a:solidFill>
                  <a:srgbClr val="000000"/>
                </a:solidFill>
                <a:latin typeface="Symbol" pitchFamily="18" charset="2"/>
              </a:rPr>
              <a:t>q</a:t>
            </a:r>
            <a:endParaRPr lang="en-GB" altLang="fr-FR" sz="1350">
              <a:solidFill>
                <a:srgbClr val="0000FF"/>
              </a:solidFill>
            </a:endParaRPr>
          </a:p>
        </p:txBody>
      </p:sp>
      <p:graphicFrame>
        <p:nvGraphicFramePr>
          <p:cNvPr id="14342" name="Object 28"/>
          <p:cNvGraphicFramePr>
            <a:graphicFrameLocks noChangeAspect="1"/>
          </p:cNvGraphicFramePr>
          <p:nvPr/>
        </p:nvGraphicFramePr>
        <p:xfrm>
          <a:off x="7360815" y="1779861"/>
          <a:ext cx="509588" cy="2583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469696" imgH="241195" progId="Equation.3">
                  <p:embed/>
                </p:oleObj>
              </mc:Choice>
              <mc:Fallback>
                <p:oleObj name="Equation" r:id="rId10" imgW="469696" imgH="241195" progId="Equation.3">
                  <p:embed/>
                  <p:pic>
                    <p:nvPicPr>
                      <p:cNvPr id="14342" name="Object 2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60815" y="1779861"/>
                        <a:ext cx="509588" cy="25836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343" name="Object 29"/>
          <p:cNvGraphicFramePr>
            <a:graphicFrameLocks noChangeAspect="1"/>
          </p:cNvGraphicFramePr>
          <p:nvPr/>
        </p:nvGraphicFramePr>
        <p:xfrm>
          <a:off x="7123881" y="1294086"/>
          <a:ext cx="390525" cy="2357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482391" imgH="291973" progId="Equation.3">
                  <p:embed/>
                </p:oleObj>
              </mc:Choice>
              <mc:Fallback>
                <p:oleObj name="Equation" r:id="rId12" imgW="482391" imgH="291973" progId="Equation.3">
                  <p:embed/>
                  <p:pic>
                    <p:nvPicPr>
                      <p:cNvPr id="14343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23881" y="1294086"/>
                        <a:ext cx="390525" cy="23574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3" name="Rectangle 30"/>
          <p:cNvSpPr>
            <a:spLocks noChangeArrowheads="1"/>
          </p:cNvSpPr>
          <p:nvPr/>
        </p:nvSpPr>
        <p:spPr bwMode="auto">
          <a:xfrm>
            <a:off x="667178" y="2155329"/>
            <a:ext cx="6065062" cy="5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9056" tIns="34529" rIns="69056" bIns="34529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fr-FR" dirty="0">
                <a:solidFill>
                  <a:srgbClr val="333399"/>
                </a:solidFill>
              </a:rPr>
              <a:t>Assuming soft collisions + energy and momentum conservation </a:t>
            </a: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 </a:t>
            </a:r>
            <a:r>
              <a:rPr lang="en-US" altLang="fr-FR" dirty="0">
                <a:solidFill>
                  <a:srgbClr val="FF0066"/>
                </a:solidFill>
                <a:sym typeface="Symbol" pitchFamily="18" charset="2"/>
              </a:rPr>
              <a:t>emission of real photons</a:t>
            </a:r>
            <a:r>
              <a:rPr lang="en-US" altLang="fr-FR" dirty="0">
                <a:solidFill>
                  <a:srgbClr val="333399"/>
                </a:solidFill>
              </a:rPr>
              <a:t>:</a:t>
            </a:r>
            <a:endParaRPr lang="en-GB" altLang="fr-FR" dirty="0">
              <a:solidFill>
                <a:srgbClr val="333399"/>
              </a:solidFill>
            </a:endParaRPr>
          </a:p>
        </p:txBody>
      </p:sp>
      <p:graphicFrame>
        <p:nvGraphicFramePr>
          <p:cNvPr id="14344" name="Object 35"/>
          <p:cNvGraphicFramePr>
            <a:graphicFrameLocks noChangeAspect="1"/>
          </p:cNvGraphicFramePr>
          <p:nvPr/>
        </p:nvGraphicFramePr>
        <p:xfrm>
          <a:off x="4759160" y="4250185"/>
          <a:ext cx="966171" cy="4807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812520" imgH="393480" progId="Equation.3">
                  <p:embed/>
                </p:oleObj>
              </mc:Choice>
              <mc:Fallback>
                <p:oleObj name="Equation" r:id="rId14" imgW="812520" imgH="393480" progId="Equation.3">
                  <p:embed/>
                  <p:pic>
                    <p:nvPicPr>
                      <p:cNvPr id="14344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59160" y="4250185"/>
                        <a:ext cx="966171" cy="48079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64" name="Text Box 36"/>
          <p:cNvSpPr txBox="1">
            <a:spLocks noChangeArrowheads="1"/>
          </p:cNvSpPr>
          <p:nvPr/>
        </p:nvSpPr>
        <p:spPr bwMode="auto">
          <a:xfrm>
            <a:off x="4572000" y="5157192"/>
            <a:ext cx="4000149" cy="1274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accent2"/>
                </a:solidFill>
                <a:latin typeface="Arial" charset="0"/>
              </a:defRPr>
            </a:lvl9pPr>
          </a:lstStyle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A particle emits </a:t>
            </a:r>
            <a:r>
              <a:rPr lang="en-US" altLang="fr-FR" dirty="0">
                <a:solidFill>
                  <a:srgbClr val="FF0066"/>
                </a:solidFill>
                <a:sym typeface="Symbol" pitchFamily="18" charset="2"/>
              </a:rPr>
              <a:t>real photons</a:t>
            </a: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 in a dielectric medium if its speed </a:t>
            </a:r>
            <a:r>
              <a:rPr lang="en-US" altLang="fr-FR" i="1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v</a:t>
            </a:r>
            <a:r>
              <a:rPr lang="en-US" altLang="fr-FR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 =</a:t>
            </a: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 </a:t>
            </a:r>
            <a:r>
              <a:rPr lang="en-US" altLang="fr-FR" dirty="0" err="1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b×</a:t>
            </a:r>
            <a:r>
              <a:rPr lang="en-US" altLang="fr-FR" i="1" dirty="0" err="1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c</a:t>
            </a: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 </a:t>
            </a:r>
          </a:p>
          <a:p>
            <a:pPr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fr-FR" dirty="0">
                <a:solidFill>
                  <a:srgbClr val="333399"/>
                </a:solidFill>
                <a:sym typeface="Symbol" pitchFamily="18" charset="2"/>
              </a:rPr>
              <a:t>is greater than the speed of light in the medium </a:t>
            </a:r>
            <a:r>
              <a:rPr lang="en-US" altLang="fr-FR" dirty="0">
                <a:solidFill>
                  <a:srgbClr val="000000"/>
                </a:solidFill>
                <a:latin typeface="Times New Roman" pitchFamily="18" charset="0"/>
                <a:sym typeface="Symbol" pitchFamily="18" charset="2"/>
              </a:rPr>
              <a:t>c/n. </a:t>
            </a:r>
            <a:r>
              <a:rPr lang="en-US" altLang="fr-FR" dirty="0">
                <a:solidFill>
                  <a:srgbClr val="000000"/>
                </a:solidFill>
                <a:latin typeface="Times New Roman" pitchFamily="18" charset="0"/>
                <a:sym typeface="Wingdings" panose="05000000000000000000" pitchFamily="2" charset="2"/>
              </a:rPr>
              <a:t> </a:t>
            </a:r>
            <a:r>
              <a:rPr lang="en-US" altLang="fr-FR" b="1" u="sng" dirty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Cherenkov radiation.</a:t>
            </a:r>
            <a:endParaRPr lang="en-US" altLang="fr-FR" b="1" u="sng" dirty="0">
              <a:solidFill>
                <a:schemeClr val="accent6"/>
              </a:solidFill>
              <a:latin typeface="+mj-lt"/>
            </a:endParaRPr>
          </a:p>
        </p:txBody>
      </p:sp>
      <p:graphicFrame>
        <p:nvGraphicFramePr>
          <p:cNvPr id="30" name="Object 10"/>
          <p:cNvGraphicFramePr>
            <a:graphicFrameLocks noChangeAspect="1"/>
          </p:cNvGraphicFramePr>
          <p:nvPr/>
        </p:nvGraphicFramePr>
        <p:xfrm>
          <a:off x="838567" y="2792640"/>
          <a:ext cx="2232248" cy="3558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511280" imgH="241200" progId="Equation.3">
                  <p:embed/>
                </p:oleObj>
              </mc:Choice>
              <mc:Fallback>
                <p:oleObj name="Equation" r:id="rId16" imgW="1511280" imgH="241200" progId="Equation.3">
                  <p:embed/>
                  <p:pic>
                    <p:nvPicPr>
                      <p:cNvPr id="3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8567" y="2792640"/>
                        <a:ext cx="2232248" cy="35581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13"/>
          <p:cNvGraphicFramePr>
            <a:graphicFrameLocks noChangeAspect="1"/>
          </p:cNvGraphicFramePr>
          <p:nvPr/>
        </p:nvGraphicFramePr>
        <p:xfrm>
          <a:off x="6685438" y="4306434"/>
          <a:ext cx="694874" cy="3152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482400" imgH="215640" progId="Equation.3">
                  <p:embed/>
                </p:oleObj>
              </mc:Choice>
              <mc:Fallback>
                <p:oleObj name="Equation" r:id="rId18" imgW="482400" imgH="215640" progId="Equation.3">
                  <p:embed/>
                  <p:pic>
                    <p:nvPicPr>
                      <p:cNvPr id="31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5438" y="4306434"/>
                        <a:ext cx="694874" cy="31529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3090711" y="2779126"/>
            <a:ext cx="14398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altLang="fr-FR" dirty="0">
                <a:solidFill>
                  <a:srgbClr val="333399"/>
                </a:solidFill>
              </a:rPr>
              <a:t>… solve for </a:t>
            </a:r>
            <a:r>
              <a:rPr lang="en-GB" altLang="fr-FR" sz="1800" dirty="0">
                <a:solidFill>
                  <a:schemeClr val="tx1"/>
                </a:solidFill>
                <a:latin typeface="Symbol" panose="05050102010706020507" pitchFamily="18" charset="2"/>
              </a:rPr>
              <a:t>w</a:t>
            </a:r>
            <a:endParaRPr lang="en-GB" dirty="0">
              <a:solidFill>
                <a:schemeClr val="tx1"/>
              </a:solidFill>
              <a:latin typeface="Symbol" panose="05050102010706020507" pitchFamily="18" charset="2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6CA720-AA43-4BE5-B892-B892D61BCD0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66520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5317"/>
    </mc:Choice>
    <mc:Fallback xmlns="">
      <p:transition spd="slow" advTm="165317"/>
    </mc:Fallback>
  </mc:AlternateContent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86" name="Object 4"/>
          <p:cNvGraphicFramePr>
            <a:graphicFrameLocks noChangeAspect="1"/>
          </p:cNvGraphicFramePr>
          <p:nvPr/>
        </p:nvGraphicFramePr>
        <p:xfrm>
          <a:off x="969423" y="1251671"/>
          <a:ext cx="3014050" cy="49705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540000" imgH="419100" progId="Equation.3">
                  <p:embed/>
                </p:oleObj>
              </mc:Choice>
              <mc:Fallback>
                <p:oleObj name="Equation" r:id="rId2" imgW="2540000" imgH="419100" progId="Equation.3">
                  <p:embed/>
                  <p:pic>
                    <p:nvPicPr>
                      <p:cNvPr id="1638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9423" y="1251671"/>
                        <a:ext cx="3014050" cy="49705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9263" y="1951457"/>
            <a:ext cx="4453844" cy="2794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833451" y="908720"/>
            <a:ext cx="5442515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257175" indent="-257175">
              <a:defRPr/>
            </a:pPr>
            <a:r>
              <a:rPr lang="en-GB" dirty="0">
                <a:solidFill>
                  <a:srgbClr val="333399"/>
                </a:solidFill>
                <a:latin typeface="Arial" charset="0"/>
              </a:rPr>
              <a:t>Estimate the energy loss by Cherenkov radiation in quartz</a:t>
            </a:r>
          </a:p>
        </p:txBody>
      </p:sp>
      <p:sp>
        <p:nvSpPr>
          <p:cNvPr id="52236" name="Text Box 12"/>
          <p:cNvSpPr txBox="1">
            <a:spLocks noChangeArrowheads="1"/>
          </p:cNvSpPr>
          <p:nvPr/>
        </p:nvSpPr>
        <p:spPr bwMode="auto">
          <a:xfrm>
            <a:off x="5163764" y="2578956"/>
            <a:ext cx="3918060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257175" indent="-257175">
              <a:defRPr/>
            </a:pPr>
            <a:r>
              <a:rPr lang="en-GB" dirty="0" err="1">
                <a:solidFill>
                  <a:srgbClr val="333399"/>
                </a:solidFill>
                <a:latin typeface="Symbol" pitchFamily="18" charset="2"/>
              </a:rPr>
              <a:t>l</a:t>
            </a:r>
            <a:r>
              <a:rPr lang="en-GB" baseline="-25000" dirty="0" err="1">
                <a:solidFill>
                  <a:srgbClr val="333399"/>
                </a:solidFill>
                <a:latin typeface="Arial" charset="0"/>
              </a:rPr>
              <a:t>min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= 160 nm 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GB" i="1" dirty="0" err="1">
                <a:solidFill>
                  <a:srgbClr val="333399"/>
                </a:solidFill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-25000" dirty="0" err="1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max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 </a:t>
            </a:r>
            <a:r>
              <a:rPr lang="en-GB" dirty="0">
                <a:solidFill>
                  <a:srgbClr val="333399"/>
                </a:solidFill>
                <a:latin typeface="Arial" charset="0"/>
                <a:cs typeface="Arial" charset="0"/>
                <a:sym typeface="Wingdings" pitchFamily="2" charset="2"/>
              </a:rPr>
              <a:t>≈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 1234 / </a:t>
            </a:r>
            <a:r>
              <a:rPr lang="en-GB" dirty="0">
                <a:solidFill>
                  <a:srgbClr val="333399"/>
                </a:solidFill>
                <a:latin typeface="Symbol" pitchFamily="18" charset="2"/>
              </a:rPr>
              <a:t>l 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≈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7.7 </a:t>
            </a:r>
            <a:r>
              <a:rPr lang="en-GB" dirty="0" err="1">
                <a:solidFill>
                  <a:srgbClr val="333399"/>
                </a:solidFill>
                <a:latin typeface="Arial" charset="0"/>
              </a:rPr>
              <a:t>eV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  <a:p>
            <a:pPr marL="257175" indent="-257175">
              <a:defRPr/>
            </a:pPr>
            <a:r>
              <a:rPr lang="en-GB" dirty="0" err="1">
                <a:solidFill>
                  <a:srgbClr val="333399"/>
                </a:solidFill>
                <a:latin typeface="Symbol" pitchFamily="18" charset="2"/>
              </a:rPr>
              <a:t>l</a:t>
            </a:r>
            <a:r>
              <a:rPr lang="en-GB" baseline="-25000" dirty="0" err="1">
                <a:solidFill>
                  <a:srgbClr val="333399"/>
                </a:solidFill>
                <a:latin typeface="Arial" charset="0"/>
              </a:rPr>
              <a:t>max</a:t>
            </a:r>
            <a:r>
              <a:rPr lang="en-GB" baseline="-25000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≈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3 </a:t>
            </a:r>
            <a:r>
              <a:rPr lang="en-GB" dirty="0">
                <a:solidFill>
                  <a:srgbClr val="333399"/>
                </a:solidFill>
                <a:latin typeface="Symbol" pitchFamily="18" charset="2"/>
              </a:rPr>
              <a:t>m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m = 3000 nm 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 </a:t>
            </a:r>
            <a:r>
              <a:rPr lang="en-GB" i="1" dirty="0" err="1">
                <a:solidFill>
                  <a:srgbClr val="333399"/>
                </a:solidFill>
                <a:latin typeface="Times New Roman" pitchFamily="18" charset="0"/>
                <a:sym typeface="Wingdings" pitchFamily="2" charset="2"/>
              </a:rPr>
              <a:t>E</a:t>
            </a:r>
            <a:r>
              <a:rPr lang="en-GB" baseline="-25000" dirty="0" err="1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min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 ≈ 0 </a:t>
            </a:r>
          </a:p>
        </p:txBody>
      </p:sp>
      <p:sp>
        <p:nvSpPr>
          <p:cNvPr id="52237" name="Rectangle 13"/>
          <p:cNvSpPr>
            <a:spLocks noChangeArrowheads="1"/>
          </p:cNvSpPr>
          <p:nvPr/>
        </p:nvSpPr>
        <p:spPr bwMode="auto">
          <a:xfrm>
            <a:off x="5176062" y="1765837"/>
            <a:ext cx="3426499" cy="6340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marL="257175" indent="-257175">
              <a:defRPr/>
            </a:pPr>
            <a:r>
              <a:rPr lang="en-GB" i="1" dirty="0" err="1">
                <a:solidFill>
                  <a:srgbClr val="333399"/>
                </a:solidFill>
                <a:latin typeface="Times New Roman" pitchFamily="18" charset="0"/>
              </a:rPr>
              <a:t>n</a:t>
            </a:r>
            <a:r>
              <a:rPr lang="en-GB" i="1" baseline="-25000" dirty="0" err="1">
                <a:solidFill>
                  <a:srgbClr val="333399"/>
                </a:solidFill>
                <a:latin typeface="Times New Roman" pitchFamily="18" charset="0"/>
              </a:rPr>
              <a:t>quartz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≈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1.46 </a:t>
            </a:r>
          </a:p>
          <a:p>
            <a:pPr marL="257175" indent="-257175">
              <a:defRPr/>
            </a:pP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 sin</a:t>
            </a:r>
            <a:r>
              <a:rPr lang="en-GB" baseline="30000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2</a:t>
            </a:r>
            <a:r>
              <a:rPr lang="en-GB" dirty="0">
                <a:solidFill>
                  <a:srgbClr val="333399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 = 1 - cos</a:t>
            </a:r>
            <a:r>
              <a:rPr lang="en-GB" baseline="30000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2</a:t>
            </a:r>
            <a:r>
              <a:rPr lang="en-GB" dirty="0">
                <a:solidFill>
                  <a:srgbClr val="333399"/>
                </a:solidFill>
                <a:latin typeface="Symbol" pitchFamily="18" charset="2"/>
                <a:sym typeface="Wingdings" pitchFamily="2" charset="2"/>
              </a:rPr>
              <a:t>q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 = 1 - 1/n</a:t>
            </a:r>
            <a:r>
              <a:rPr lang="en-GB" baseline="30000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2</a:t>
            </a:r>
            <a:r>
              <a:rPr lang="en-GB" dirty="0">
                <a:solidFill>
                  <a:srgbClr val="333399"/>
                </a:solidFill>
                <a:latin typeface="Arial" charset="0"/>
                <a:sym typeface="Wingdings" pitchFamily="2" charset="2"/>
              </a:rPr>
              <a:t>= 0.53 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2238" name="Text Box 14"/>
          <p:cNvSpPr txBox="1">
            <a:spLocks noChangeArrowheads="1"/>
          </p:cNvSpPr>
          <p:nvPr/>
        </p:nvSpPr>
        <p:spPr bwMode="auto">
          <a:xfrm>
            <a:off x="5176062" y="3459966"/>
            <a:ext cx="1263486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257175" indent="-257175">
              <a:defRPr/>
            </a:pPr>
            <a:r>
              <a:rPr lang="en-GB" dirty="0">
                <a:solidFill>
                  <a:srgbClr val="333399"/>
                </a:solidFill>
                <a:latin typeface="Symbol" pitchFamily="18" charset="2"/>
              </a:rPr>
              <a:t>D</a:t>
            </a:r>
            <a:r>
              <a:rPr lang="en-GB" i="1" dirty="0">
                <a:solidFill>
                  <a:srgbClr val="333399"/>
                </a:solidFill>
                <a:latin typeface="Times New Roman" pitchFamily="18" charset="0"/>
              </a:rPr>
              <a:t>E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 = 7.7 </a:t>
            </a:r>
            <a:r>
              <a:rPr lang="en-GB" dirty="0" err="1">
                <a:solidFill>
                  <a:srgbClr val="333399"/>
                </a:solidFill>
                <a:latin typeface="Arial" charset="0"/>
              </a:rPr>
              <a:t>eV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16387" name="Object 17"/>
          <p:cNvGraphicFramePr>
            <a:graphicFrameLocks noChangeAspect="1"/>
          </p:cNvGraphicFramePr>
          <p:nvPr/>
        </p:nvGraphicFramePr>
        <p:xfrm>
          <a:off x="5268366" y="3921542"/>
          <a:ext cx="2982323" cy="4970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2514600" imgH="419100" progId="Equation.3">
                  <p:embed/>
                </p:oleObj>
              </mc:Choice>
              <mc:Fallback>
                <p:oleObj name="Equation" r:id="rId5" imgW="2514600" imgH="419100" progId="Equation.3">
                  <p:embed/>
                  <p:pic>
                    <p:nvPicPr>
                      <p:cNvPr id="16387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8366" y="3921542"/>
                        <a:ext cx="2982323" cy="49705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42" name="Text Box 18"/>
          <p:cNvSpPr txBox="1">
            <a:spLocks noChangeArrowheads="1"/>
          </p:cNvSpPr>
          <p:nvPr/>
        </p:nvSpPr>
        <p:spPr bwMode="auto">
          <a:xfrm>
            <a:off x="2121151" y="5547378"/>
            <a:ext cx="2206053" cy="33855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marL="257175" indent="-257175">
              <a:defRPr/>
            </a:pPr>
            <a:r>
              <a:rPr lang="en-GB" dirty="0">
                <a:solidFill>
                  <a:srgbClr val="333399"/>
                </a:solidFill>
                <a:latin typeface="Arial" charset="0"/>
              </a:rPr>
              <a:t>&lt;</a:t>
            </a:r>
            <a:r>
              <a:rPr lang="en-GB" i="1" dirty="0" err="1">
                <a:solidFill>
                  <a:srgbClr val="333399"/>
                </a:solidFill>
                <a:latin typeface="Times New Roman" pitchFamily="18" charset="0"/>
              </a:rPr>
              <a:t>E</a:t>
            </a:r>
            <a:r>
              <a:rPr lang="en-GB" baseline="-25000" dirty="0" err="1">
                <a:solidFill>
                  <a:srgbClr val="333399"/>
                </a:solidFill>
                <a:latin typeface="Symbol" pitchFamily="18" charset="2"/>
              </a:rPr>
              <a:t>g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&gt; = </a:t>
            </a:r>
            <a:r>
              <a:rPr lang="en-GB" dirty="0">
                <a:solidFill>
                  <a:srgbClr val="333399"/>
                </a:solidFill>
                <a:latin typeface="Symbol" pitchFamily="18" charset="2"/>
              </a:rPr>
              <a:t>D</a:t>
            </a:r>
            <a:r>
              <a:rPr lang="en-GB" dirty="0">
                <a:solidFill>
                  <a:srgbClr val="333399"/>
                </a:solidFill>
                <a:latin typeface="Times New Roman" pitchFamily="18" charset="0"/>
              </a:rPr>
              <a:t>E</a:t>
            </a:r>
            <a:r>
              <a:rPr lang="en-GB" dirty="0">
                <a:solidFill>
                  <a:srgbClr val="333399"/>
                </a:solidFill>
                <a:latin typeface="Arial" charset="0"/>
              </a:rPr>
              <a:t>/2 = 3.85 eV</a:t>
            </a:r>
          </a:p>
        </p:txBody>
      </p:sp>
      <p:graphicFrame>
        <p:nvGraphicFramePr>
          <p:cNvPr id="16388" name="Object 19"/>
          <p:cNvGraphicFramePr>
            <a:graphicFrameLocks noChangeAspect="1"/>
          </p:cNvGraphicFramePr>
          <p:nvPr/>
        </p:nvGraphicFramePr>
        <p:xfrm>
          <a:off x="889956" y="4952805"/>
          <a:ext cx="2772321" cy="55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336800" imgH="469900" progId="Equation.3">
                  <p:embed/>
                </p:oleObj>
              </mc:Choice>
              <mc:Fallback>
                <p:oleObj name="Equation" r:id="rId7" imgW="2336800" imgH="469900" progId="Equation.3">
                  <p:embed/>
                  <p:pic>
                    <p:nvPicPr>
                      <p:cNvPr id="16388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89956" y="4952805"/>
                        <a:ext cx="2772321" cy="5574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9" name="Line 21"/>
          <p:cNvSpPr>
            <a:spLocks noChangeShapeType="1"/>
          </p:cNvSpPr>
          <p:nvPr/>
        </p:nvSpPr>
        <p:spPr bwMode="auto">
          <a:xfrm>
            <a:off x="1106174" y="4418595"/>
            <a:ext cx="3221030" cy="0"/>
          </a:xfrm>
          <a:prstGeom prst="line">
            <a:avLst/>
          </a:prstGeom>
          <a:noFill/>
          <a:ln w="57150">
            <a:solidFill>
              <a:srgbClr val="FF0066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>
              <a:solidFill>
                <a:srgbClr val="333399"/>
              </a:solidFill>
              <a:latin typeface="Arial" charset="0"/>
            </a:endParaRPr>
          </a:p>
        </p:txBody>
      </p:sp>
      <p:graphicFrame>
        <p:nvGraphicFramePr>
          <p:cNvPr id="16389" name="Object 22"/>
          <p:cNvGraphicFramePr>
            <a:graphicFrameLocks noChangeAspect="1"/>
          </p:cNvGraphicFramePr>
          <p:nvPr/>
        </p:nvGraphicFramePr>
        <p:xfrm>
          <a:off x="4558184" y="4952805"/>
          <a:ext cx="3435563" cy="5574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2895600" imgH="469900" progId="Equation.3">
                  <p:embed/>
                </p:oleObj>
              </mc:Choice>
              <mc:Fallback>
                <p:oleObj name="Equation" r:id="rId9" imgW="2895600" imgH="469900" progId="Equation.3">
                  <p:embed/>
                  <p:pic>
                    <p:nvPicPr>
                      <p:cNvPr id="16389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8184" y="4952805"/>
                        <a:ext cx="3435563" cy="55748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400" name="Line 23"/>
          <p:cNvSpPr>
            <a:spLocks noChangeShapeType="1"/>
          </p:cNvSpPr>
          <p:nvPr/>
        </p:nvSpPr>
        <p:spPr bwMode="auto">
          <a:xfrm>
            <a:off x="3882855" y="5226258"/>
            <a:ext cx="548421" cy="0"/>
          </a:xfrm>
          <a:prstGeom prst="line">
            <a:avLst/>
          </a:prstGeom>
          <a:noFill/>
          <a:ln w="57150">
            <a:solidFill>
              <a:srgbClr val="66FF33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pPr algn="ctr" fontAlgn="base">
              <a:spcBef>
                <a:spcPct val="20000"/>
              </a:spcBef>
              <a:spcAft>
                <a:spcPct val="0"/>
              </a:spcAft>
              <a:buFontTx/>
              <a:buChar char="•"/>
            </a:pPr>
            <a:endParaRPr lang="fr-FR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8758" y="6028853"/>
            <a:ext cx="52015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base">
              <a:spcBef>
                <a:spcPct val="20000"/>
              </a:spcBef>
              <a:spcAft>
                <a:spcPct val="0"/>
              </a:spcAft>
            </a:pPr>
            <a:r>
              <a:rPr lang="en-US" dirty="0">
                <a:solidFill>
                  <a:srgbClr val="333399"/>
                </a:solidFill>
                <a:latin typeface="Arial" charset="0"/>
              </a:rPr>
              <a:t>Cherenkov effect is a weak but very useful light source.</a:t>
            </a:r>
            <a:endParaRPr lang="en-GB" dirty="0">
              <a:solidFill>
                <a:srgbClr val="333399"/>
              </a:solidFill>
              <a:latin typeface="Arial" charset="0"/>
            </a:endParaRPr>
          </a:p>
        </p:txBody>
      </p:sp>
      <p:sp>
        <p:nvSpPr>
          <p:cNvPr id="5" name="Bevel 4"/>
          <p:cNvSpPr/>
          <p:nvPr/>
        </p:nvSpPr>
        <p:spPr bwMode="auto">
          <a:xfrm>
            <a:off x="7093838" y="942340"/>
            <a:ext cx="1799817" cy="449878"/>
          </a:xfrm>
          <a:prstGeom prst="bevel">
            <a:avLst/>
          </a:prstGeom>
          <a:solidFill>
            <a:srgbClr val="FFC000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</a:tabLst>
            </a:pPr>
            <a:r>
              <a:rPr kumimoji="0" lang="en-US" sz="1600" b="0" i="0" u="none" strike="noStrike" cap="none" normalizeH="0" baseline="0" dirty="0">
                <a:ln>
                  <a:noFill/>
                </a:ln>
                <a:solidFill>
                  <a:schemeClr val="accent2"/>
                </a:solidFill>
                <a:effectLst/>
                <a:latin typeface="Arial" panose="020B0604020202020204" pitchFamily="34" charset="0"/>
              </a:rPr>
              <a:t>Private exercise </a:t>
            </a:r>
            <a:endParaRPr kumimoji="0" lang="en-GB" sz="1600" b="0" i="0" u="none" strike="noStrike" cap="none" normalizeH="0" baseline="0" dirty="0">
              <a:ln>
                <a:noFill/>
              </a:ln>
              <a:solidFill>
                <a:schemeClr val="accent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3BF295-1488-4D09-87CC-C20EB83AA26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4327815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05600" y="791582"/>
            <a:ext cx="6562377" cy="519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b="1" dirty="0"/>
              <a:t>The classical domains of application</a:t>
            </a:r>
          </a:p>
          <a:p>
            <a:pPr>
              <a:buNone/>
            </a:pPr>
            <a:endParaRPr lang="en-US" b="1" dirty="0"/>
          </a:p>
          <a:p>
            <a:pPr marL="403225" indent="-403225">
              <a:buFont typeface="Wingdings" pitchFamily="2" charset="2"/>
              <a:buChar char="q"/>
            </a:pPr>
            <a:r>
              <a:rPr lang="en-US" b="1" dirty="0"/>
              <a:t>Calorimetry</a:t>
            </a:r>
          </a:p>
          <a:p>
            <a:pPr marL="461963" lvl="1" indent="-4763"/>
            <a:r>
              <a:rPr lang="en-US" sz="1800" dirty="0"/>
              <a:t>Readout of organic and inorganic scintillators,              lead glass, </a:t>
            </a:r>
            <a:r>
              <a:rPr lang="en-US" sz="1800" dirty="0" err="1"/>
              <a:t>scint</a:t>
            </a:r>
            <a:r>
              <a:rPr lang="en-US" sz="1800" dirty="0"/>
              <a:t>. or quartz fibres     		          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Blue/VIS, usually 10s – 10000s of photons</a:t>
            </a:r>
          </a:p>
          <a:p>
            <a:pPr marL="747713" lvl="1" indent="-290513"/>
            <a:endParaRPr lang="en-US" sz="3200" dirty="0"/>
          </a:p>
          <a:p>
            <a:pPr marL="403225" indent="-403225">
              <a:buFont typeface="Wingdings" pitchFamily="2" charset="2"/>
              <a:buChar char="q"/>
            </a:pPr>
            <a:r>
              <a:rPr lang="en-US" b="1" dirty="0"/>
              <a:t>Particle Identification</a:t>
            </a:r>
            <a:r>
              <a:rPr lang="en-US" dirty="0"/>
              <a:t> </a:t>
            </a:r>
            <a:endParaRPr lang="en-US" dirty="0">
              <a:sym typeface="Wingdings" pitchFamily="2" charset="2"/>
            </a:endParaRPr>
          </a:p>
          <a:p>
            <a:pPr marL="747713" lvl="1" indent="-290513"/>
            <a:r>
              <a:rPr lang="en-US" sz="1800" dirty="0"/>
              <a:t>Detection of Cherenkov light </a:t>
            </a:r>
            <a:r>
              <a:rPr lang="en-US" sz="1800" dirty="0">
                <a:sym typeface="Wingdings" pitchFamily="2" charset="2"/>
              </a:rPr>
              <a:t></a:t>
            </a:r>
            <a:r>
              <a:rPr lang="en-US" sz="1800" dirty="0"/>
              <a:t>UV/blue, </a:t>
            </a:r>
            <a:r>
              <a:rPr lang="en-US" sz="1800" u="sng" dirty="0">
                <a:solidFill>
                  <a:srgbClr val="FF0000"/>
                </a:solidFill>
              </a:rPr>
              <a:t>single</a:t>
            </a:r>
            <a:r>
              <a:rPr lang="en-US" sz="1800" dirty="0"/>
              <a:t> photons</a:t>
            </a:r>
          </a:p>
          <a:p>
            <a:pPr marL="747713" lvl="1" indent="-290513"/>
            <a:endParaRPr lang="en-US" sz="1000" dirty="0"/>
          </a:p>
          <a:p>
            <a:pPr marL="461963" lvl="1" indent="-4763"/>
            <a:r>
              <a:rPr lang="en-US" sz="1800" dirty="0"/>
              <a:t>Time Of Flight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Usually readout of organic scintillators (not competitive at high momenta) or Cherenkov radiators</a:t>
            </a:r>
          </a:p>
          <a:p>
            <a:pPr marL="747713" lvl="1" indent="-290513"/>
            <a:endParaRPr lang="en-US" dirty="0"/>
          </a:p>
          <a:p>
            <a:pPr marL="403225" indent="-403225">
              <a:buFont typeface="Wingdings" pitchFamily="2" charset="2"/>
              <a:buChar char="q"/>
              <a:tabLst>
                <a:tab pos="403225" algn="l"/>
              </a:tabLst>
            </a:pPr>
            <a:r>
              <a:rPr lang="en-US" b="1" dirty="0"/>
              <a:t>Tracking</a:t>
            </a:r>
          </a:p>
          <a:p>
            <a:pPr marL="747713" lvl="1" indent="-290513"/>
            <a:r>
              <a:rPr lang="en-US" sz="1800" dirty="0"/>
              <a:t> Readout of scintillating </a:t>
            </a:r>
            <a:r>
              <a:rPr lang="en-US" sz="1800" dirty="0" err="1"/>
              <a:t>fibres</a:t>
            </a:r>
            <a:r>
              <a:rPr lang="en-US" sz="1800" dirty="0"/>
              <a:t> </a:t>
            </a:r>
            <a:r>
              <a:rPr lang="en-US" sz="1800" dirty="0">
                <a:sym typeface="Wingdings" pitchFamily="2" charset="2"/>
              </a:rPr>
              <a:t> </a:t>
            </a:r>
            <a:r>
              <a:rPr lang="en-US" sz="1800" dirty="0"/>
              <a:t>blue/VIS, </a:t>
            </a:r>
            <a:r>
              <a:rPr lang="en-US" sz="1800" u="sng" dirty="0">
                <a:solidFill>
                  <a:srgbClr val="FF0000"/>
                </a:solidFill>
              </a:rPr>
              <a:t>few</a:t>
            </a:r>
            <a:r>
              <a:rPr lang="en-US" sz="1800" dirty="0"/>
              <a:t> photons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260648"/>
            <a:ext cx="30157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b="1" dirty="0"/>
              <a:t>Photodetection in HEP </a:t>
            </a:r>
          </a:p>
        </p:txBody>
      </p:sp>
      <p:grpSp>
        <p:nvGrpSpPr>
          <p:cNvPr id="61" name="Group 60"/>
          <p:cNvGrpSpPr/>
          <p:nvPr/>
        </p:nvGrpSpPr>
        <p:grpSpPr>
          <a:xfrm>
            <a:off x="6564701" y="3376437"/>
            <a:ext cx="2485445" cy="2295779"/>
            <a:chOff x="6396828" y="3644608"/>
            <a:chExt cx="2485445" cy="2295779"/>
          </a:xfrm>
        </p:grpSpPr>
        <p:cxnSp>
          <p:nvCxnSpPr>
            <p:cNvPr id="22" name="Straight Arrow Connector 21"/>
            <p:cNvCxnSpPr/>
            <p:nvPr/>
          </p:nvCxnSpPr>
          <p:spPr bwMode="auto">
            <a:xfrm>
              <a:off x="7226089" y="4725144"/>
              <a:ext cx="1656184" cy="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4" name="Straight Arrow Connector 23"/>
            <p:cNvCxnSpPr/>
            <p:nvPr/>
          </p:nvCxnSpPr>
          <p:spPr bwMode="auto">
            <a:xfrm flipV="1">
              <a:off x="7524328" y="3933825"/>
              <a:ext cx="790997" cy="79131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5" name="Straight Arrow Connector 24"/>
            <p:cNvCxnSpPr/>
            <p:nvPr/>
          </p:nvCxnSpPr>
          <p:spPr bwMode="auto">
            <a:xfrm flipV="1">
              <a:off x="7716416" y="4029075"/>
              <a:ext cx="694159" cy="696069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6" name="Straight Arrow Connector 25"/>
            <p:cNvCxnSpPr/>
            <p:nvPr/>
          </p:nvCxnSpPr>
          <p:spPr bwMode="auto">
            <a:xfrm flipV="1">
              <a:off x="7917842" y="4154016"/>
              <a:ext cx="571128" cy="57112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7" name="Arc 26"/>
            <p:cNvSpPr/>
            <p:nvPr/>
          </p:nvSpPr>
          <p:spPr bwMode="auto">
            <a:xfrm rot="2363858">
              <a:off x="6396828" y="3644608"/>
              <a:ext cx="2295779" cy="2295779"/>
            </a:xfrm>
            <a:prstGeom prst="arc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marR="0" indent="-34290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fr-FR" sz="1600" b="0" i="0" u="none" strike="noStrike" cap="none" normalizeH="0" baseline="0">
                <a:ln>
                  <a:noFill/>
                </a:ln>
                <a:solidFill>
                  <a:schemeClr val="accent2"/>
                </a:solidFill>
                <a:effectLst/>
                <a:latin typeface="Arial" charset="0"/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 bwMode="auto">
            <a:xfrm flipH="1" flipV="1">
              <a:off x="7490569" y="4127698"/>
              <a:ext cx="1009748" cy="3429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H="1">
              <a:off x="7445933" y="3942287"/>
              <a:ext cx="853755" cy="86788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H="1">
              <a:off x="7445933" y="4029075"/>
              <a:ext cx="959555" cy="55293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6" name="Straight Arrow Connector 35"/>
            <p:cNvCxnSpPr/>
            <p:nvPr/>
          </p:nvCxnSpPr>
          <p:spPr bwMode="auto">
            <a:xfrm flipV="1">
              <a:off x="8153921" y="4325600"/>
              <a:ext cx="448742" cy="399545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8" name="Straight Arrow Connector 37"/>
            <p:cNvCxnSpPr/>
            <p:nvPr/>
          </p:nvCxnSpPr>
          <p:spPr bwMode="auto">
            <a:xfrm flipH="1" flipV="1">
              <a:off x="7490569" y="4171156"/>
              <a:ext cx="1077800" cy="154444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1" name="Rectangle 33"/>
            <p:cNvSpPr>
              <a:spLocks noChangeArrowheads="1"/>
            </p:cNvSpPr>
            <p:nvPr/>
          </p:nvSpPr>
          <p:spPr bwMode="auto">
            <a:xfrm>
              <a:off x="6774327" y="3940699"/>
              <a:ext cx="649288" cy="287337"/>
            </a:xfrm>
            <a:prstGeom prst="rect">
              <a:avLst/>
            </a:prstGeom>
            <a:solidFill>
              <a:srgbClr val="CC66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fr-FR" altLang="fr-FR">
                <a:solidFill>
                  <a:srgbClr val="333399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 rot="16200000">
            <a:off x="6678182" y="1021391"/>
            <a:ext cx="1600746" cy="2675458"/>
            <a:chOff x="7308304" y="609526"/>
            <a:chExt cx="1600746" cy="2675458"/>
          </a:xfrm>
        </p:grpSpPr>
        <p:sp>
          <p:nvSpPr>
            <p:cNvPr id="5" name="Rectangle 36"/>
            <p:cNvSpPr>
              <a:spLocks noChangeArrowheads="1"/>
            </p:cNvSpPr>
            <p:nvPr/>
          </p:nvSpPr>
          <p:spPr bwMode="auto">
            <a:xfrm rot="16200000">
              <a:off x="7411244" y="2222946"/>
              <a:ext cx="1477962" cy="633413"/>
            </a:xfrm>
            <a:prstGeom prst="rect">
              <a:avLst/>
            </a:prstGeom>
            <a:solidFill>
              <a:srgbClr val="80C2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eaLnBrk="1" hangingPunct="1"/>
              <a:endParaRPr lang="en-GB" altLang="fr-FR">
                <a:solidFill>
                  <a:srgbClr val="333399"/>
                </a:solidFill>
              </a:endParaRPr>
            </a:p>
          </p:txBody>
        </p:sp>
        <p:sp>
          <p:nvSpPr>
            <p:cNvPr id="6" name="Line 21"/>
            <p:cNvSpPr>
              <a:spLocks noChangeShapeType="1"/>
            </p:cNvSpPr>
            <p:nvPr/>
          </p:nvSpPr>
          <p:spPr bwMode="auto">
            <a:xfrm rot="16200000" flipV="1">
              <a:off x="7986713" y="1987203"/>
              <a:ext cx="360363" cy="7302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8" name="Line 23"/>
            <p:cNvSpPr>
              <a:spLocks noChangeShapeType="1"/>
            </p:cNvSpPr>
            <p:nvPr/>
          </p:nvSpPr>
          <p:spPr bwMode="auto">
            <a:xfrm rot="16200000" flipV="1">
              <a:off x="7807325" y="2096740"/>
              <a:ext cx="287337" cy="2159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0" name="Line 25"/>
            <p:cNvSpPr>
              <a:spLocks noChangeShapeType="1"/>
            </p:cNvSpPr>
            <p:nvPr/>
          </p:nvSpPr>
          <p:spPr bwMode="auto">
            <a:xfrm rot="16200000">
              <a:off x="8058150" y="1988790"/>
              <a:ext cx="360363" cy="6985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1" name="Line 26"/>
            <p:cNvSpPr>
              <a:spLocks noChangeShapeType="1"/>
            </p:cNvSpPr>
            <p:nvPr/>
          </p:nvSpPr>
          <p:spPr bwMode="auto">
            <a:xfrm rot="16200000" flipH="1" flipV="1">
              <a:off x="7735094" y="2888109"/>
              <a:ext cx="360363" cy="14446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3" name="Line 28"/>
            <p:cNvSpPr>
              <a:spLocks noChangeShapeType="1"/>
            </p:cNvSpPr>
            <p:nvPr/>
          </p:nvSpPr>
          <p:spPr bwMode="auto">
            <a:xfrm rot="16200000">
              <a:off x="7735094" y="2600771"/>
              <a:ext cx="936625" cy="431800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4" name="Line 29"/>
            <p:cNvSpPr>
              <a:spLocks noChangeShapeType="1"/>
            </p:cNvSpPr>
            <p:nvPr/>
          </p:nvSpPr>
          <p:spPr bwMode="auto">
            <a:xfrm rot="16200000" flipH="1">
              <a:off x="7843838" y="3141315"/>
              <a:ext cx="144462" cy="142875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5" name="Freeform 37"/>
            <p:cNvSpPr>
              <a:spLocks/>
            </p:cNvSpPr>
            <p:nvPr/>
          </p:nvSpPr>
          <p:spPr bwMode="auto">
            <a:xfrm rot="16200000">
              <a:off x="7408069" y="2222946"/>
              <a:ext cx="1481137" cy="636588"/>
            </a:xfrm>
            <a:custGeom>
              <a:avLst/>
              <a:gdLst>
                <a:gd name="T0" fmla="*/ 0 w 933"/>
                <a:gd name="T1" fmla="*/ 0 h 401"/>
                <a:gd name="T2" fmla="*/ 0 w 933"/>
                <a:gd name="T3" fmla="*/ 1010584333 h 401"/>
                <a:gd name="T4" fmla="*/ 2147483647 w 933"/>
                <a:gd name="T5" fmla="*/ 1010584333 h 401"/>
                <a:gd name="T6" fmla="*/ 2147483647 w 933"/>
                <a:gd name="T7" fmla="*/ 0 h 401"/>
                <a:gd name="T8" fmla="*/ 0 w 933"/>
                <a:gd name="T9" fmla="*/ 0 h 401"/>
                <a:gd name="T10" fmla="*/ 5040311 w 933"/>
                <a:gd name="T11" fmla="*/ 15120951 h 401"/>
                <a:gd name="T12" fmla="*/ 2147483647 w 933"/>
                <a:gd name="T13" fmla="*/ 15120951 h 401"/>
                <a:gd name="T14" fmla="*/ 2147483647 w 933"/>
                <a:gd name="T15" fmla="*/ 5040316 h 401"/>
                <a:gd name="T16" fmla="*/ 2147483647 w 933"/>
                <a:gd name="T17" fmla="*/ 1005544018 h 401"/>
                <a:gd name="T18" fmla="*/ 2147483647 w 933"/>
                <a:gd name="T19" fmla="*/ 995463388 h 401"/>
                <a:gd name="T20" fmla="*/ 5040311 w 933"/>
                <a:gd name="T21" fmla="*/ 995463388 h 401"/>
                <a:gd name="T22" fmla="*/ 15120935 w 933"/>
                <a:gd name="T23" fmla="*/ 1005544018 h 401"/>
                <a:gd name="T24" fmla="*/ 15120935 w 933"/>
                <a:gd name="T25" fmla="*/ 5040316 h 401"/>
                <a:gd name="T26" fmla="*/ 5040311 w 933"/>
                <a:gd name="T27" fmla="*/ 15120951 h 401"/>
                <a:gd name="T28" fmla="*/ 0 w 933"/>
                <a:gd name="T29" fmla="*/ 0 h 40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933"/>
                <a:gd name="T46" fmla="*/ 0 h 401"/>
                <a:gd name="T47" fmla="*/ 933 w 933"/>
                <a:gd name="T48" fmla="*/ 401 h 40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933" h="401">
                  <a:moveTo>
                    <a:pt x="0" y="0"/>
                  </a:moveTo>
                  <a:lnTo>
                    <a:pt x="0" y="401"/>
                  </a:lnTo>
                  <a:lnTo>
                    <a:pt x="933" y="401"/>
                  </a:lnTo>
                  <a:lnTo>
                    <a:pt x="933" y="0"/>
                  </a:lnTo>
                  <a:lnTo>
                    <a:pt x="0" y="0"/>
                  </a:lnTo>
                  <a:lnTo>
                    <a:pt x="2" y="6"/>
                  </a:lnTo>
                  <a:lnTo>
                    <a:pt x="931" y="6"/>
                  </a:lnTo>
                  <a:lnTo>
                    <a:pt x="928" y="2"/>
                  </a:lnTo>
                  <a:lnTo>
                    <a:pt x="928" y="399"/>
                  </a:lnTo>
                  <a:lnTo>
                    <a:pt x="931" y="395"/>
                  </a:lnTo>
                  <a:lnTo>
                    <a:pt x="2" y="395"/>
                  </a:lnTo>
                  <a:lnTo>
                    <a:pt x="6" y="399"/>
                  </a:lnTo>
                  <a:lnTo>
                    <a:pt x="6" y="2"/>
                  </a:lnTo>
                  <a:lnTo>
                    <a:pt x="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6" name="Freeform 38"/>
            <p:cNvSpPr>
              <a:spLocks/>
            </p:cNvSpPr>
            <p:nvPr/>
          </p:nvSpPr>
          <p:spPr bwMode="auto">
            <a:xfrm rot="16200000">
              <a:off x="7994650" y="2212627"/>
              <a:ext cx="466725" cy="465138"/>
            </a:xfrm>
            <a:custGeom>
              <a:avLst/>
              <a:gdLst>
                <a:gd name="T0" fmla="*/ 488910308 w 294"/>
                <a:gd name="T1" fmla="*/ 730845992 h 293"/>
                <a:gd name="T2" fmla="*/ 456147497 w 294"/>
                <a:gd name="T3" fmla="*/ 501512416 h 293"/>
                <a:gd name="T4" fmla="*/ 645159931 w 294"/>
                <a:gd name="T5" fmla="*/ 632560627 h 293"/>
                <a:gd name="T6" fmla="*/ 509071550 w 294"/>
                <a:gd name="T7" fmla="*/ 448588306 h 293"/>
                <a:gd name="T8" fmla="*/ 730845207 w 294"/>
                <a:gd name="T9" fmla="*/ 478830201 h 293"/>
                <a:gd name="T10" fmla="*/ 529232791 w 294"/>
                <a:gd name="T11" fmla="*/ 380544737 h 293"/>
                <a:gd name="T12" fmla="*/ 740925828 w 294"/>
                <a:gd name="T13" fmla="*/ 299899684 h 293"/>
                <a:gd name="T14" fmla="*/ 514111860 w 294"/>
                <a:gd name="T15" fmla="*/ 307459364 h 293"/>
                <a:gd name="T16" fmla="*/ 662801811 w 294"/>
                <a:gd name="T17" fmla="*/ 138609528 h 293"/>
                <a:gd name="T18" fmla="*/ 466228117 w 294"/>
                <a:gd name="T19" fmla="*/ 249496526 h 293"/>
                <a:gd name="T20" fmla="*/ 524192481 w 294"/>
                <a:gd name="T21" fmla="*/ 32762859 h 293"/>
                <a:gd name="T22" fmla="*/ 403224932 w 294"/>
                <a:gd name="T23" fmla="*/ 221773995 h 293"/>
                <a:gd name="T24" fmla="*/ 347781517 w 294"/>
                <a:gd name="T25" fmla="*/ 0 h 293"/>
                <a:gd name="T26" fmla="*/ 330141225 w 294"/>
                <a:gd name="T27" fmla="*/ 226814311 h 293"/>
                <a:gd name="T28" fmla="*/ 173891552 w 294"/>
                <a:gd name="T29" fmla="*/ 57964450 h 293"/>
                <a:gd name="T30" fmla="*/ 267136551 w 294"/>
                <a:gd name="T31" fmla="*/ 264617473 h 293"/>
                <a:gd name="T32" fmla="*/ 52922490 w 294"/>
                <a:gd name="T33" fmla="*/ 183972371 h 293"/>
                <a:gd name="T34" fmla="*/ 226814068 w 294"/>
                <a:gd name="T35" fmla="*/ 327620627 h 293"/>
                <a:gd name="T36" fmla="*/ 0 w 294"/>
                <a:gd name="T37" fmla="*/ 357862522 h 293"/>
                <a:gd name="T38" fmla="*/ 224293119 w 294"/>
                <a:gd name="T39" fmla="*/ 400706001 h 293"/>
                <a:gd name="T40" fmla="*/ 40322496 w 294"/>
                <a:gd name="T41" fmla="*/ 531754311 h 293"/>
                <a:gd name="T42" fmla="*/ 257055930 w 294"/>
                <a:gd name="T43" fmla="*/ 468749570 h 293"/>
                <a:gd name="T44" fmla="*/ 151209362 w 294"/>
                <a:gd name="T45" fmla="*/ 670362202 h 293"/>
                <a:gd name="T46" fmla="*/ 315018706 w 294"/>
                <a:gd name="T47" fmla="*/ 511593048 h 293"/>
                <a:gd name="T48" fmla="*/ 315018706 w 294"/>
                <a:gd name="T49" fmla="*/ 738407260 h 293"/>
                <a:gd name="T50" fmla="*/ 388104001 w 294"/>
                <a:gd name="T51" fmla="*/ 526713995 h 293"/>
                <a:gd name="T52" fmla="*/ 488910308 w 294"/>
                <a:gd name="T53" fmla="*/ 730845992 h 2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94"/>
                <a:gd name="T82" fmla="*/ 0 h 293"/>
                <a:gd name="T83" fmla="*/ 294 w 294"/>
                <a:gd name="T84" fmla="*/ 293 h 293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94" h="293">
                  <a:moveTo>
                    <a:pt x="194" y="290"/>
                  </a:moveTo>
                  <a:lnTo>
                    <a:pt x="181" y="199"/>
                  </a:lnTo>
                  <a:lnTo>
                    <a:pt x="256" y="251"/>
                  </a:lnTo>
                  <a:lnTo>
                    <a:pt x="202" y="178"/>
                  </a:lnTo>
                  <a:lnTo>
                    <a:pt x="290" y="190"/>
                  </a:lnTo>
                  <a:lnTo>
                    <a:pt x="210" y="151"/>
                  </a:lnTo>
                  <a:lnTo>
                    <a:pt x="294" y="119"/>
                  </a:lnTo>
                  <a:lnTo>
                    <a:pt x="204" y="122"/>
                  </a:lnTo>
                  <a:lnTo>
                    <a:pt x="263" y="55"/>
                  </a:lnTo>
                  <a:lnTo>
                    <a:pt x="185" y="99"/>
                  </a:lnTo>
                  <a:lnTo>
                    <a:pt x="208" y="13"/>
                  </a:lnTo>
                  <a:lnTo>
                    <a:pt x="160" y="88"/>
                  </a:lnTo>
                  <a:lnTo>
                    <a:pt x="138" y="0"/>
                  </a:lnTo>
                  <a:lnTo>
                    <a:pt x="131" y="90"/>
                  </a:lnTo>
                  <a:lnTo>
                    <a:pt x="69" y="23"/>
                  </a:lnTo>
                  <a:lnTo>
                    <a:pt x="106" y="105"/>
                  </a:lnTo>
                  <a:lnTo>
                    <a:pt x="21" y="73"/>
                  </a:lnTo>
                  <a:lnTo>
                    <a:pt x="90" y="130"/>
                  </a:lnTo>
                  <a:lnTo>
                    <a:pt x="0" y="142"/>
                  </a:lnTo>
                  <a:lnTo>
                    <a:pt x="89" y="159"/>
                  </a:lnTo>
                  <a:lnTo>
                    <a:pt x="16" y="211"/>
                  </a:lnTo>
                  <a:lnTo>
                    <a:pt x="102" y="186"/>
                  </a:lnTo>
                  <a:lnTo>
                    <a:pt x="60" y="266"/>
                  </a:lnTo>
                  <a:lnTo>
                    <a:pt x="125" y="203"/>
                  </a:lnTo>
                  <a:lnTo>
                    <a:pt x="125" y="293"/>
                  </a:lnTo>
                  <a:lnTo>
                    <a:pt x="154" y="209"/>
                  </a:lnTo>
                  <a:lnTo>
                    <a:pt x="194" y="29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7" name="Freeform 39"/>
            <p:cNvSpPr>
              <a:spLocks/>
            </p:cNvSpPr>
            <p:nvPr/>
          </p:nvSpPr>
          <p:spPr bwMode="auto">
            <a:xfrm rot="16200000">
              <a:off x="7820819" y="2318197"/>
              <a:ext cx="466725" cy="466725"/>
            </a:xfrm>
            <a:custGeom>
              <a:avLst/>
              <a:gdLst>
                <a:gd name="T0" fmla="*/ 488910308 w 294"/>
                <a:gd name="T1" fmla="*/ 730845207 h 294"/>
                <a:gd name="T2" fmla="*/ 453628135 w 294"/>
                <a:gd name="T3" fmla="*/ 504031239 h 294"/>
                <a:gd name="T4" fmla="*/ 637598671 w 294"/>
                <a:gd name="T5" fmla="*/ 635079310 h 294"/>
                <a:gd name="T6" fmla="*/ 504031239 w 294"/>
                <a:gd name="T7" fmla="*/ 451107186 h 294"/>
                <a:gd name="T8" fmla="*/ 730845207 w 294"/>
                <a:gd name="T9" fmla="*/ 478829687 h 294"/>
                <a:gd name="T10" fmla="*/ 526711842 w 294"/>
                <a:gd name="T11" fmla="*/ 383063690 h 294"/>
                <a:gd name="T12" fmla="*/ 740925828 w 294"/>
                <a:gd name="T13" fmla="*/ 299897775 h 294"/>
                <a:gd name="T14" fmla="*/ 514111860 w 294"/>
                <a:gd name="T15" fmla="*/ 309978396 h 294"/>
                <a:gd name="T16" fmla="*/ 662801811 w 294"/>
                <a:gd name="T17" fmla="*/ 141128741 h 294"/>
                <a:gd name="T18" fmla="*/ 463708756 w 294"/>
                <a:gd name="T19" fmla="*/ 252015620 h 294"/>
                <a:gd name="T20" fmla="*/ 521671532 w 294"/>
                <a:gd name="T21" fmla="*/ 30241875 h 294"/>
                <a:gd name="T22" fmla="*/ 395663672 w 294"/>
                <a:gd name="T23" fmla="*/ 221773757 h 294"/>
                <a:gd name="T24" fmla="*/ 342741207 w 294"/>
                <a:gd name="T25" fmla="*/ 0 h 294"/>
                <a:gd name="T26" fmla="*/ 325100914 w 294"/>
                <a:gd name="T27" fmla="*/ 226814068 h 294"/>
                <a:gd name="T28" fmla="*/ 173891552 w 294"/>
                <a:gd name="T29" fmla="*/ 57962801 h 294"/>
                <a:gd name="T30" fmla="*/ 262096240 w 294"/>
                <a:gd name="T31" fmla="*/ 267136551 h 294"/>
                <a:gd name="T32" fmla="*/ 47882168 w 294"/>
                <a:gd name="T33" fmla="*/ 183972173 h 294"/>
                <a:gd name="T34" fmla="*/ 226814068 w 294"/>
                <a:gd name="T35" fmla="*/ 330141225 h 294"/>
                <a:gd name="T36" fmla="*/ 0 w 294"/>
                <a:gd name="T37" fmla="*/ 357862138 h 294"/>
                <a:gd name="T38" fmla="*/ 221773757 w 294"/>
                <a:gd name="T39" fmla="*/ 403224932 h 294"/>
                <a:gd name="T40" fmla="*/ 32761236 w 294"/>
                <a:gd name="T41" fmla="*/ 531752153 h 294"/>
                <a:gd name="T42" fmla="*/ 252015620 w 294"/>
                <a:gd name="T43" fmla="*/ 468749066 h 294"/>
                <a:gd name="T44" fmla="*/ 146169051 w 294"/>
                <a:gd name="T45" fmla="*/ 672882432 h 294"/>
                <a:gd name="T46" fmla="*/ 309978396 w 294"/>
                <a:gd name="T47" fmla="*/ 514111860 h 294"/>
                <a:gd name="T48" fmla="*/ 309978396 w 294"/>
                <a:gd name="T49" fmla="*/ 740925828 h 294"/>
                <a:gd name="T50" fmla="*/ 383063690 w 294"/>
                <a:gd name="T51" fmla="*/ 526711842 h 294"/>
                <a:gd name="T52" fmla="*/ 488910308 w 294"/>
                <a:gd name="T53" fmla="*/ 730845207 h 294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294"/>
                <a:gd name="T82" fmla="*/ 0 h 294"/>
                <a:gd name="T83" fmla="*/ 294 w 294"/>
                <a:gd name="T84" fmla="*/ 294 h 294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294" h="294">
                  <a:moveTo>
                    <a:pt x="194" y="290"/>
                  </a:moveTo>
                  <a:lnTo>
                    <a:pt x="180" y="200"/>
                  </a:lnTo>
                  <a:lnTo>
                    <a:pt x="253" y="252"/>
                  </a:lnTo>
                  <a:lnTo>
                    <a:pt x="200" y="179"/>
                  </a:lnTo>
                  <a:lnTo>
                    <a:pt x="290" y="190"/>
                  </a:lnTo>
                  <a:lnTo>
                    <a:pt x="209" y="152"/>
                  </a:lnTo>
                  <a:lnTo>
                    <a:pt x="294" y="119"/>
                  </a:lnTo>
                  <a:lnTo>
                    <a:pt x="204" y="123"/>
                  </a:lnTo>
                  <a:lnTo>
                    <a:pt x="263" y="56"/>
                  </a:lnTo>
                  <a:lnTo>
                    <a:pt x="184" y="100"/>
                  </a:lnTo>
                  <a:lnTo>
                    <a:pt x="207" y="12"/>
                  </a:lnTo>
                  <a:lnTo>
                    <a:pt x="157" y="88"/>
                  </a:lnTo>
                  <a:lnTo>
                    <a:pt x="136" y="0"/>
                  </a:lnTo>
                  <a:lnTo>
                    <a:pt x="129" y="90"/>
                  </a:lnTo>
                  <a:lnTo>
                    <a:pt x="69" y="23"/>
                  </a:lnTo>
                  <a:lnTo>
                    <a:pt x="104" y="106"/>
                  </a:lnTo>
                  <a:lnTo>
                    <a:pt x="19" y="73"/>
                  </a:lnTo>
                  <a:lnTo>
                    <a:pt x="90" y="131"/>
                  </a:lnTo>
                  <a:lnTo>
                    <a:pt x="0" y="142"/>
                  </a:lnTo>
                  <a:lnTo>
                    <a:pt x="88" y="160"/>
                  </a:lnTo>
                  <a:lnTo>
                    <a:pt x="13" y="211"/>
                  </a:lnTo>
                  <a:lnTo>
                    <a:pt x="100" y="186"/>
                  </a:lnTo>
                  <a:lnTo>
                    <a:pt x="58" y="267"/>
                  </a:lnTo>
                  <a:lnTo>
                    <a:pt x="123" y="204"/>
                  </a:lnTo>
                  <a:lnTo>
                    <a:pt x="123" y="294"/>
                  </a:lnTo>
                  <a:lnTo>
                    <a:pt x="152" y="209"/>
                  </a:lnTo>
                  <a:lnTo>
                    <a:pt x="194" y="29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18" name="Rectangle 33"/>
            <p:cNvSpPr>
              <a:spLocks noChangeArrowheads="1"/>
            </p:cNvSpPr>
            <p:nvPr/>
          </p:nvSpPr>
          <p:spPr bwMode="auto">
            <a:xfrm rot="16200000">
              <a:off x="7809706" y="790501"/>
              <a:ext cx="649288" cy="287337"/>
            </a:xfrm>
            <a:prstGeom prst="rect">
              <a:avLst/>
            </a:prstGeom>
            <a:solidFill>
              <a:srgbClr val="CC66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buFontTx/>
                <a:buNone/>
              </a:pPr>
              <a:endParaRPr lang="fr-FR" altLang="fr-FR">
                <a:solidFill>
                  <a:srgbClr val="333399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 bwMode="auto">
            <a:xfrm rot="16200000">
              <a:off x="7867576" y="1225997"/>
              <a:ext cx="542925" cy="619125"/>
            </a:xfrm>
            <a:custGeom>
              <a:avLst/>
              <a:gdLst>
                <a:gd name="connsiteX0" fmla="*/ 0 w 542925"/>
                <a:gd name="connsiteY0" fmla="*/ 619125 h 619125"/>
                <a:gd name="connsiteX1" fmla="*/ 542925 w 542925"/>
                <a:gd name="connsiteY1" fmla="*/ 452437 h 619125"/>
                <a:gd name="connsiteX2" fmla="*/ 538163 w 542925"/>
                <a:gd name="connsiteY2" fmla="*/ 161925 h 619125"/>
                <a:gd name="connsiteX3" fmla="*/ 0 w 542925"/>
                <a:gd name="connsiteY3" fmla="*/ 0 h 619125"/>
                <a:gd name="connsiteX4" fmla="*/ 0 w 542925"/>
                <a:gd name="connsiteY4" fmla="*/ 619125 h 619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2925" h="619125">
                  <a:moveTo>
                    <a:pt x="0" y="619125"/>
                  </a:moveTo>
                  <a:lnTo>
                    <a:pt x="542925" y="452437"/>
                  </a:lnTo>
                  <a:cubicBezTo>
                    <a:pt x="541338" y="355600"/>
                    <a:pt x="539750" y="258762"/>
                    <a:pt x="538163" y="161925"/>
                  </a:cubicBezTo>
                  <a:lnTo>
                    <a:pt x="0" y="0"/>
                  </a:lnTo>
                  <a:lnTo>
                    <a:pt x="0" y="619125"/>
                  </a:lnTo>
                  <a:close/>
                </a:path>
              </a:pathLst>
            </a:cu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342900" indent="-342900" algn="ctr"/>
              <a:endParaRPr lang="fr-FR" sz="1600">
                <a:solidFill>
                  <a:srgbClr val="333399"/>
                </a:solidFill>
                <a:latin typeface="Arial" charset="0"/>
              </a:endParaRPr>
            </a:p>
          </p:txBody>
        </p:sp>
        <p:sp>
          <p:nvSpPr>
            <p:cNvPr id="7" name="Line 22"/>
            <p:cNvSpPr>
              <a:spLocks noChangeShapeType="1"/>
            </p:cNvSpPr>
            <p:nvPr/>
          </p:nvSpPr>
          <p:spPr bwMode="auto">
            <a:xfrm rot="16200000" flipV="1">
              <a:off x="7658352" y="1730280"/>
              <a:ext cx="802770" cy="144463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sp>
          <p:nvSpPr>
            <p:cNvPr id="9" name="Line 24"/>
            <p:cNvSpPr>
              <a:spLocks noChangeShapeType="1"/>
            </p:cNvSpPr>
            <p:nvPr/>
          </p:nvSpPr>
          <p:spPr bwMode="auto">
            <a:xfrm rot="16200000">
              <a:off x="7685604" y="1473366"/>
              <a:ext cx="746684" cy="428627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  <p:cxnSp>
          <p:nvCxnSpPr>
            <p:cNvPr id="42" name="Straight Arrow Connector 41"/>
            <p:cNvCxnSpPr/>
            <p:nvPr/>
          </p:nvCxnSpPr>
          <p:spPr bwMode="auto">
            <a:xfrm flipV="1">
              <a:off x="7308304" y="2203898"/>
              <a:ext cx="1600746" cy="597390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12" name="Line 27"/>
            <p:cNvSpPr>
              <a:spLocks noChangeShapeType="1"/>
            </p:cNvSpPr>
            <p:nvPr/>
          </p:nvSpPr>
          <p:spPr bwMode="auto">
            <a:xfrm rot="16200000" flipV="1">
              <a:off x="7766961" y="1696013"/>
              <a:ext cx="1039305" cy="265386"/>
            </a:xfrm>
            <a:prstGeom prst="line">
              <a:avLst/>
            </a:prstGeom>
            <a:noFill/>
            <a:ln w="9525">
              <a:solidFill>
                <a:srgbClr val="0000FF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>
              <a:spAutoFit/>
            </a:bodyPr>
            <a:lstStyle/>
            <a:p>
              <a:pPr algn="ctr">
                <a:buFontTx/>
                <a:buNone/>
              </a:pPr>
              <a:endParaRPr lang="fr-FR" sz="1600">
                <a:solidFill>
                  <a:srgbClr val="333399"/>
                </a:solidFill>
              </a:endParaRPr>
            </a:p>
          </p:txBody>
        </p:sp>
      </p:grpSp>
      <p:cxnSp>
        <p:nvCxnSpPr>
          <p:cNvPr id="45" name="Straight Connector 44"/>
          <p:cNvCxnSpPr/>
          <p:nvPr/>
        </p:nvCxnSpPr>
        <p:spPr>
          <a:xfrm>
            <a:off x="7454172" y="5213774"/>
            <a:ext cx="180000" cy="12333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V="1">
            <a:off x="7444957" y="5221469"/>
            <a:ext cx="180000" cy="123336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7566625" y="5216774"/>
            <a:ext cx="180000" cy="12333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V="1">
            <a:off x="7557410" y="5224468"/>
            <a:ext cx="180000" cy="123336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693749" y="5219318"/>
            <a:ext cx="180000" cy="12333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V="1">
            <a:off x="7684534" y="5227012"/>
            <a:ext cx="180000" cy="123336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807424" y="5211433"/>
            <a:ext cx="180000" cy="12333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V="1">
            <a:off x="7798209" y="5219127"/>
            <a:ext cx="180000" cy="123336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927057" y="5219318"/>
            <a:ext cx="180000" cy="1233368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7917842" y="5227012"/>
            <a:ext cx="180000" cy="1233368"/>
          </a:xfrm>
          <a:prstGeom prst="line">
            <a:avLst/>
          </a:prstGeom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/>
          <p:cNvSpPr/>
          <p:nvPr/>
        </p:nvSpPr>
        <p:spPr>
          <a:xfrm>
            <a:off x="7647451" y="5870707"/>
            <a:ext cx="45719" cy="366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en-GB"/>
          </a:p>
        </p:txBody>
      </p:sp>
      <p:sp>
        <p:nvSpPr>
          <p:cNvPr id="56" name="Oval 55"/>
          <p:cNvSpPr/>
          <p:nvPr/>
        </p:nvSpPr>
        <p:spPr>
          <a:xfrm>
            <a:off x="7794642" y="6066791"/>
            <a:ext cx="45719" cy="3663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en-GB"/>
          </a:p>
        </p:txBody>
      </p:sp>
      <p:sp>
        <p:nvSpPr>
          <p:cNvPr id="62" name="Rectangle 61"/>
          <p:cNvSpPr/>
          <p:nvPr/>
        </p:nvSpPr>
        <p:spPr bwMode="auto">
          <a:xfrm>
            <a:off x="7432836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5" name="Rectangle 64"/>
          <p:cNvSpPr/>
          <p:nvPr/>
        </p:nvSpPr>
        <p:spPr bwMode="auto">
          <a:xfrm>
            <a:off x="7545289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6" name="Rectangle 65"/>
          <p:cNvSpPr/>
          <p:nvPr/>
        </p:nvSpPr>
        <p:spPr bwMode="auto">
          <a:xfrm>
            <a:off x="7606750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7" name="Rectangle 66"/>
          <p:cNvSpPr/>
          <p:nvPr/>
        </p:nvSpPr>
        <p:spPr bwMode="auto">
          <a:xfrm>
            <a:off x="7668211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>
            <a:off x="7729672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>
            <a:off x="7791133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70" name="Rectangle 69"/>
          <p:cNvSpPr/>
          <p:nvPr/>
        </p:nvSpPr>
        <p:spPr bwMode="auto">
          <a:xfrm>
            <a:off x="7852594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71" name="Rectangle 70"/>
          <p:cNvSpPr/>
          <p:nvPr/>
        </p:nvSpPr>
        <p:spPr bwMode="auto">
          <a:xfrm>
            <a:off x="7914055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72" name="Rectangle 71"/>
          <p:cNvSpPr/>
          <p:nvPr/>
        </p:nvSpPr>
        <p:spPr bwMode="auto">
          <a:xfrm>
            <a:off x="7975513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73" name="Rectangle 72"/>
          <p:cNvSpPr/>
          <p:nvPr/>
        </p:nvSpPr>
        <p:spPr bwMode="auto">
          <a:xfrm>
            <a:off x="8073532" y="5147798"/>
            <a:ext cx="45719" cy="69820"/>
          </a:xfrm>
          <a:prstGeom prst="rect">
            <a:avLst/>
          </a:prstGeom>
          <a:solidFill>
            <a:srgbClr val="C0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fr-FR" sz="1600" b="0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84007D7-296E-4851-9279-DF01C22CDA2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460539455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9"/>
          <p:cNvGraphicFramePr>
            <a:graphicFrameLocks noChangeAspect="1"/>
          </p:cNvGraphicFramePr>
          <p:nvPr/>
        </p:nvGraphicFramePr>
        <p:xfrm>
          <a:off x="6477000" y="4419600"/>
          <a:ext cx="2286000" cy="1792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 PHOTO-PAINT 7.0 Image" r:id="rId3" imgW="1617492" imgH="1268273" progId="">
                  <p:embed/>
                </p:oleObj>
              </mc:Choice>
              <mc:Fallback>
                <p:oleObj name="Corel PHOTO-PAINT 7.0 Image" r:id="rId3" imgW="1617492" imgH="1268273" progId="">
                  <p:embed/>
                  <p:pic>
                    <p:nvPicPr>
                      <p:cNvPr id="6146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77000" y="4419600"/>
                        <a:ext cx="2286000" cy="1792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0" name="Text Box 39"/>
          <p:cNvSpPr txBox="1">
            <a:spLocks noChangeArrowheads="1"/>
          </p:cNvSpPr>
          <p:nvPr/>
        </p:nvSpPr>
        <p:spPr bwMode="auto">
          <a:xfrm>
            <a:off x="152400" y="838200"/>
            <a:ext cx="6248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marL="190500" indent="-1905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 sz="1800" dirty="0">
                <a:latin typeface="Calibri" pitchFamily="34" charset="0"/>
              </a:rPr>
              <a:t>Mainly determined by the fluctuations of the number of secondary electrons </a:t>
            </a:r>
            <a:r>
              <a:rPr lang="en-GB" altLang="fr-FR" sz="1800" i="1" dirty="0">
                <a:solidFill>
                  <a:schemeClr val="tx1"/>
                </a:solidFill>
                <a:latin typeface="Times New Roman" pitchFamily="18" charset="0"/>
              </a:rPr>
              <a:t>m</a:t>
            </a:r>
            <a:r>
              <a:rPr lang="en-GB" altLang="fr-FR" sz="1800" i="1" baseline="-25000" dirty="0">
                <a:solidFill>
                  <a:schemeClr val="tx1"/>
                </a:solidFill>
                <a:latin typeface="Times New Roman" pitchFamily="18" charset="0"/>
              </a:rPr>
              <a:t>i</a:t>
            </a:r>
            <a:r>
              <a:rPr lang="en-GB" altLang="fr-FR" sz="1800" dirty="0">
                <a:latin typeface="Calibri" pitchFamily="34" charset="0"/>
              </a:rPr>
              <a:t> emitted from the dynodes;</a:t>
            </a: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</a:pPr>
            <a:endParaRPr lang="en-GB" altLang="fr-FR" sz="800" dirty="0">
              <a:latin typeface="Calibri" pitchFamily="34" charset="0"/>
            </a:endParaRP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 sz="1800" dirty="0">
                <a:latin typeface="Calibri" pitchFamily="34" charset="0"/>
              </a:rPr>
              <a:t>Poisson distribution: </a:t>
            </a: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endParaRPr lang="en-GB" altLang="fr-FR" sz="1800" dirty="0">
              <a:latin typeface="Calibri" pitchFamily="34" charset="0"/>
            </a:endParaRP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r>
              <a:rPr lang="en-GB" altLang="fr-FR" sz="1800" dirty="0">
                <a:latin typeface="Calibri" pitchFamily="34" charset="0"/>
              </a:rPr>
              <a:t>Standard deviation:</a:t>
            </a:r>
          </a:p>
          <a:p>
            <a:pPr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FontTx/>
              <a:buChar char="•"/>
            </a:pPr>
            <a:endParaRPr lang="en-US" altLang="fr-FR" sz="1800" dirty="0">
              <a:latin typeface="Calibri" pitchFamily="34" charset="0"/>
              <a:sym typeface="Symbol" pitchFamily="18" charset="2"/>
            </a:endParaRPr>
          </a:p>
          <a:p>
            <a:pPr marL="0" indent="0" algn="l">
              <a:lnSpc>
                <a:spcPct val="130000"/>
              </a:lnSpc>
              <a:spcBef>
                <a:spcPct val="30000"/>
              </a:spcBef>
              <a:buClr>
                <a:srgbClr val="990000"/>
              </a:buClr>
              <a:buSzPct val="70000"/>
              <a:buNone/>
            </a:pP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 fluctuations dominated by 1</a:t>
            </a:r>
            <a:r>
              <a:rPr lang="en-US" altLang="fr-FR" sz="1800" baseline="30000" dirty="0">
                <a:latin typeface="Calibri" pitchFamily="34" charset="0"/>
                <a:sym typeface="Symbol" pitchFamily="18" charset="2"/>
              </a:rPr>
              <a:t>st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 dynode gain </a:t>
            </a:r>
            <a:r>
              <a:rPr lang="en-US" altLang="fr-FR" sz="1800" i="1" dirty="0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m</a:t>
            </a:r>
            <a:r>
              <a:rPr lang="en-US" altLang="fr-FR" sz="1800" baseline="-25000" dirty="0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1</a:t>
            </a:r>
            <a:r>
              <a:rPr lang="en-US" altLang="fr-FR" sz="1800" dirty="0">
                <a:latin typeface="Calibri" pitchFamily="34" charset="0"/>
                <a:sym typeface="Symbol" pitchFamily="18" charset="2"/>
              </a:rPr>
              <a:t> </a:t>
            </a:r>
            <a:r>
              <a:rPr lang="en-US" altLang="fr-FR" sz="1800" i="1" dirty="0">
                <a:solidFill>
                  <a:schemeClr val="tx1"/>
                </a:solidFill>
                <a:latin typeface="Times New Roman" pitchFamily="18" charset="0"/>
                <a:sym typeface="Symbol" pitchFamily="18" charset="2"/>
              </a:rPr>
              <a:t>= </a:t>
            </a:r>
            <a:r>
              <a:rPr lang="en-US" altLang="fr-FR" sz="1800" dirty="0">
                <a:solidFill>
                  <a:schemeClr val="tx1"/>
                </a:solidFill>
                <a:latin typeface="Symbol" pitchFamily="18" charset="2"/>
                <a:sym typeface="Symbol" pitchFamily="18" charset="2"/>
              </a:rPr>
              <a:t>d</a:t>
            </a:r>
            <a:r>
              <a:rPr lang="en-US" altLang="fr-FR" sz="1800" baseline="-25000" dirty="0">
                <a:solidFill>
                  <a:schemeClr val="tx1"/>
                </a:solidFill>
                <a:latin typeface="Calibri" pitchFamily="34" charset="0"/>
                <a:sym typeface="Symbol" pitchFamily="18" charset="2"/>
              </a:rPr>
              <a:t>1</a:t>
            </a:r>
          </a:p>
        </p:txBody>
      </p:sp>
      <p:graphicFrame>
        <p:nvGraphicFramePr>
          <p:cNvPr id="6147" name="Object 5"/>
          <p:cNvGraphicFramePr>
            <a:graphicFrameLocks noChangeAspect="1"/>
          </p:cNvGraphicFramePr>
          <p:nvPr/>
        </p:nvGraphicFramePr>
        <p:xfrm>
          <a:off x="2555875" y="1844675"/>
          <a:ext cx="1695450" cy="627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130300" imgH="419100" progId="Equation.3">
                  <p:embed/>
                </p:oleObj>
              </mc:Choice>
              <mc:Fallback>
                <p:oleObj name="Equation" r:id="rId5" imgW="1130300" imgH="419100" progId="Equation.3">
                  <p:embed/>
                  <p:pic>
                    <p:nvPicPr>
                      <p:cNvPr id="6147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875" y="1844675"/>
                        <a:ext cx="1695450" cy="627063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48" name="Object 6"/>
          <p:cNvGraphicFramePr>
            <a:graphicFrameLocks noChangeAspect="1"/>
          </p:cNvGraphicFramePr>
          <p:nvPr/>
        </p:nvGraphicFramePr>
        <p:xfrm>
          <a:off x="2481263" y="2671763"/>
          <a:ext cx="1674812" cy="750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130300" imgH="508000" progId="Equation.3">
                  <p:embed/>
                </p:oleObj>
              </mc:Choice>
              <mc:Fallback>
                <p:oleObj name="Equation" r:id="rId7" imgW="1130300" imgH="508000" progId="Equation.3">
                  <p:embed/>
                  <p:pic>
                    <p:nvPicPr>
                      <p:cNvPr id="614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81263" y="2671763"/>
                        <a:ext cx="1674812" cy="750887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Text Box 24"/>
          <p:cNvSpPr txBox="1">
            <a:spLocks noChangeArrowheads="1"/>
          </p:cNvSpPr>
          <p:nvPr/>
        </p:nvSpPr>
        <p:spPr bwMode="auto">
          <a:xfrm>
            <a:off x="7315200" y="6248400"/>
            <a:ext cx="1160463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Pulse height</a:t>
            </a:r>
          </a:p>
        </p:txBody>
      </p:sp>
      <p:sp>
        <p:nvSpPr>
          <p:cNvPr id="6152" name="Text Box 26"/>
          <p:cNvSpPr txBox="1">
            <a:spLocks noChangeArrowheads="1"/>
          </p:cNvSpPr>
          <p:nvPr/>
        </p:nvSpPr>
        <p:spPr bwMode="auto">
          <a:xfrm rot="-5400000">
            <a:off x="5930900" y="5041900"/>
            <a:ext cx="766763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Counts</a:t>
            </a:r>
          </a:p>
        </p:txBody>
      </p:sp>
      <p:sp>
        <p:nvSpPr>
          <p:cNvPr id="6153" name="Text Box 30"/>
          <p:cNvSpPr txBox="1">
            <a:spLocks noChangeArrowheads="1"/>
          </p:cNvSpPr>
          <p:nvPr/>
        </p:nvSpPr>
        <p:spPr bwMode="auto">
          <a:xfrm>
            <a:off x="6477000" y="5715000"/>
            <a:ext cx="15573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/>
              <a:t>(H. </a:t>
            </a:r>
            <a:r>
              <a:rPr lang="en-US" altLang="fr-FR" sz="1000" dirty="0" err="1"/>
              <a:t>Houtermanns</a:t>
            </a:r>
            <a:r>
              <a:rPr lang="en-US" altLang="fr-FR" sz="1000" dirty="0"/>
              <a:t>, </a:t>
            </a:r>
          </a:p>
          <a:p>
            <a:pPr>
              <a:spcBef>
                <a:spcPct val="0"/>
              </a:spcBef>
              <a:buNone/>
            </a:pPr>
            <a:r>
              <a:rPr lang="en-US" altLang="fr-FR" sz="1000" dirty="0"/>
              <a:t>NIM </a:t>
            </a:r>
            <a:r>
              <a:rPr lang="en-US" altLang="fr-FR" sz="1000" b="1" dirty="0"/>
              <a:t>112</a:t>
            </a:r>
            <a:r>
              <a:rPr lang="en-US" altLang="fr-FR" sz="1000" dirty="0"/>
              <a:t> (1973) 121)</a:t>
            </a:r>
          </a:p>
        </p:txBody>
      </p:sp>
      <p:sp>
        <p:nvSpPr>
          <p:cNvPr id="6154" name="Text Box 34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>
                <a:latin typeface="Calibri" pitchFamily="34" charset="0"/>
              </a:rPr>
              <a:t>Gain fluctuations of PMT’s</a:t>
            </a:r>
          </a:p>
        </p:txBody>
      </p:sp>
      <p:pic>
        <p:nvPicPr>
          <p:cNvPr id="6155" name="Picture 36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813" y="4419600"/>
            <a:ext cx="2438400" cy="187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6" name="Picture 37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1125" y="2255838"/>
            <a:ext cx="2286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7" name="Picture 38"/>
          <p:cNvPicPr>
            <a:picLocks noChangeAspect="1" noChangeArrowheads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4419600"/>
            <a:ext cx="2362200" cy="1839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8" name="Text Box 17"/>
          <p:cNvSpPr txBox="1">
            <a:spLocks noChangeArrowheads="1"/>
          </p:cNvSpPr>
          <p:nvPr/>
        </p:nvSpPr>
        <p:spPr bwMode="auto">
          <a:xfrm>
            <a:off x="4876800" y="5715000"/>
            <a:ext cx="576263" cy="152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/>
              <a:t>(Photonis)</a:t>
            </a:r>
          </a:p>
        </p:txBody>
      </p:sp>
      <p:sp>
        <p:nvSpPr>
          <p:cNvPr id="6159" name="Arc 41"/>
          <p:cNvSpPr>
            <a:spLocks/>
          </p:cNvSpPr>
          <p:nvPr/>
        </p:nvSpPr>
        <p:spPr bwMode="auto">
          <a:xfrm flipH="1" flipV="1">
            <a:off x="3357563" y="5838825"/>
            <a:ext cx="685800" cy="398463"/>
          </a:xfrm>
          <a:custGeom>
            <a:avLst/>
            <a:gdLst>
              <a:gd name="T0" fmla="*/ 0 w 21600"/>
              <a:gd name="T1" fmla="*/ 0 h 24153"/>
              <a:gd name="T2" fmla="*/ 2147483647 w 21600"/>
              <a:gd name="T3" fmla="*/ 2147483647 h 24153"/>
              <a:gd name="T4" fmla="*/ 0 w 21600"/>
              <a:gd name="T5" fmla="*/ 2147483647 h 24153"/>
              <a:gd name="T6" fmla="*/ 0 60000 65536"/>
              <a:gd name="T7" fmla="*/ 0 60000 65536"/>
              <a:gd name="T8" fmla="*/ 0 60000 65536"/>
              <a:gd name="T9" fmla="*/ 0 w 21600"/>
              <a:gd name="T10" fmla="*/ 0 h 24153"/>
              <a:gd name="T11" fmla="*/ 21600 w 21600"/>
              <a:gd name="T12" fmla="*/ 24153 h 24153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4153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</a:path>
              <a:path w="21600" h="24153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cubicBezTo>
                  <a:pt x="21600" y="22453"/>
                  <a:pt x="21549" y="23305"/>
                  <a:pt x="21448" y="24152"/>
                </a:cubicBezTo>
                <a:lnTo>
                  <a:pt x="0" y="21600"/>
                </a:lnTo>
                <a:close/>
              </a:path>
            </a:pathLst>
          </a:custGeom>
          <a:noFill/>
          <a:ln w="31750">
            <a:solidFill>
              <a:schemeClr val="hlink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rot="10800000" anchor="ctr">
            <a:spAutoFit/>
          </a:bodyPr>
          <a:lstStyle/>
          <a:p>
            <a:endParaRPr lang="fr-FR"/>
          </a:p>
        </p:txBody>
      </p:sp>
      <p:sp>
        <p:nvSpPr>
          <p:cNvPr id="6160" name="Text Box 42"/>
          <p:cNvSpPr txBox="1">
            <a:spLocks noChangeArrowheads="1"/>
          </p:cNvSpPr>
          <p:nvPr/>
        </p:nvSpPr>
        <p:spPr bwMode="auto">
          <a:xfrm>
            <a:off x="4044950" y="4729699"/>
            <a:ext cx="298159" cy="1846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200"/>
              <a:t>1 pe</a:t>
            </a:r>
          </a:p>
        </p:txBody>
      </p:sp>
      <p:sp>
        <p:nvSpPr>
          <p:cNvPr id="6161" name="Text Box 43"/>
          <p:cNvSpPr txBox="1">
            <a:spLocks noChangeArrowheads="1"/>
          </p:cNvSpPr>
          <p:nvPr/>
        </p:nvSpPr>
        <p:spPr bwMode="auto">
          <a:xfrm>
            <a:off x="3492500" y="5516563"/>
            <a:ext cx="771525" cy="377825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200" dirty="0"/>
              <a:t>Pedestal noise</a:t>
            </a:r>
          </a:p>
        </p:txBody>
      </p:sp>
      <p:sp>
        <p:nvSpPr>
          <p:cNvPr id="6162" name="Line 44"/>
          <p:cNvSpPr>
            <a:spLocks noChangeShapeType="1"/>
          </p:cNvSpPr>
          <p:nvPr/>
        </p:nvSpPr>
        <p:spPr bwMode="auto">
          <a:xfrm flipV="1">
            <a:off x="3810000" y="5867400"/>
            <a:ext cx="152400" cy="22860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triangle" w="sm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>
            <a:spAutoFit/>
          </a:bodyPr>
          <a:lstStyle/>
          <a:p>
            <a:endParaRPr lang="fr-FR"/>
          </a:p>
        </p:txBody>
      </p:sp>
      <p:sp>
        <p:nvSpPr>
          <p:cNvPr id="6163" name="Text Box 20"/>
          <p:cNvSpPr txBox="1">
            <a:spLocks noChangeArrowheads="1"/>
          </p:cNvSpPr>
          <p:nvPr/>
        </p:nvSpPr>
        <p:spPr bwMode="auto">
          <a:xfrm>
            <a:off x="2268538" y="4148366"/>
            <a:ext cx="1813317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en-US" altLang="fr-FR" sz="1400" dirty="0" err="1"/>
              <a:t>CuBe</a:t>
            </a:r>
            <a:r>
              <a:rPr lang="en-US" altLang="fr-FR" sz="1400" dirty="0"/>
              <a:t> dynodes E</a:t>
            </a:r>
            <a:r>
              <a:rPr lang="en-US" altLang="fr-FR" sz="1400" baseline="-25000" dirty="0"/>
              <a:t>A</a:t>
            </a:r>
            <a:r>
              <a:rPr lang="en-US" altLang="fr-FR" sz="1400" dirty="0"/>
              <a:t>&gt;0</a:t>
            </a:r>
          </a:p>
        </p:txBody>
      </p:sp>
      <p:sp>
        <p:nvSpPr>
          <p:cNvPr id="6164" name="Text Box 45"/>
          <p:cNvSpPr txBox="1">
            <a:spLocks noChangeArrowheads="1"/>
          </p:cNvSpPr>
          <p:nvPr/>
        </p:nvSpPr>
        <p:spPr bwMode="auto">
          <a:xfrm>
            <a:off x="6443663" y="1698854"/>
            <a:ext cx="2061783" cy="21544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t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spcBef>
                <a:spcPct val="0"/>
              </a:spcBef>
              <a:buNone/>
            </a:pPr>
            <a:r>
              <a:rPr lang="en-US" altLang="fr-FR" sz="1400"/>
              <a:t>GaP(Cs) dynodes E</a:t>
            </a:r>
            <a:r>
              <a:rPr lang="en-US" altLang="fr-FR" sz="1400" baseline="-25000"/>
              <a:t>A</a:t>
            </a:r>
            <a:r>
              <a:rPr lang="en-US" altLang="fr-FR" sz="1400"/>
              <a:t>&lt;0</a:t>
            </a:r>
          </a:p>
        </p:txBody>
      </p:sp>
      <p:sp>
        <p:nvSpPr>
          <p:cNvPr id="6165" name="Text Box 46"/>
          <p:cNvSpPr txBox="1">
            <a:spLocks noChangeArrowheads="1"/>
          </p:cNvSpPr>
          <p:nvPr/>
        </p:nvSpPr>
        <p:spPr bwMode="auto">
          <a:xfrm rot="-5400000">
            <a:off x="5536407" y="2951956"/>
            <a:ext cx="15240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SE coefficient </a:t>
            </a:r>
            <a:r>
              <a:rPr lang="en-GB" altLang="fr-FR" sz="1400">
                <a:latin typeface="Symbol" pitchFamily="18" charset="2"/>
              </a:rPr>
              <a:t>d</a:t>
            </a:r>
          </a:p>
        </p:txBody>
      </p:sp>
      <p:sp>
        <p:nvSpPr>
          <p:cNvPr id="6166" name="Text Box 47"/>
          <p:cNvSpPr txBox="1">
            <a:spLocks noChangeArrowheads="1"/>
          </p:cNvSpPr>
          <p:nvPr/>
        </p:nvSpPr>
        <p:spPr bwMode="auto">
          <a:xfrm>
            <a:off x="7375525" y="4008438"/>
            <a:ext cx="923330" cy="2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 dirty="0"/>
              <a:t>Energy E</a:t>
            </a:r>
          </a:p>
        </p:txBody>
      </p:sp>
      <p:sp>
        <p:nvSpPr>
          <p:cNvPr id="6167" name="Text Box 13"/>
          <p:cNvSpPr txBox="1">
            <a:spLocks noChangeArrowheads="1"/>
          </p:cNvSpPr>
          <p:nvPr/>
        </p:nvSpPr>
        <p:spPr bwMode="auto">
          <a:xfrm>
            <a:off x="7972041" y="3527425"/>
            <a:ext cx="7604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/>
              <a:t>(</a:t>
            </a:r>
            <a:r>
              <a:rPr lang="en-US" altLang="fr-FR" sz="1000" dirty="0" err="1"/>
              <a:t>Photonis</a:t>
            </a:r>
            <a:r>
              <a:rPr lang="en-US" altLang="fr-FR" sz="1000" dirty="0"/>
              <a:t>)</a:t>
            </a:r>
          </a:p>
        </p:txBody>
      </p:sp>
      <p:sp>
        <p:nvSpPr>
          <p:cNvPr id="6168" name="Text Box 48"/>
          <p:cNvSpPr txBox="1">
            <a:spLocks noChangeArrowheads="1"/>
          </p:cNvSpPr>
          <p:nvPr/>
        </p:nvSpPr>
        <p:spPr bwMode="auto">
          <a:xfrm>
            <a:off x="4038600" y="6248400"/>
            <a:ext cx="1160463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Pulse height</a:t>
            </a:r>
          </a:p>
        </p:txBody>
      </p:sp>
      <p:sp>
        <p:nvSpPr>
          <p:cNvPr id="6169" name="Text Box 49"/>
          <p:cNvSpPr txBox="1">
            <a:spLocks noChangeArrowheads="1"/>
          </p:cNvSpPr>
          <p:nvPr/>
        </p:nvSpPr>
        <p:spPr bwMode="auto">
          <a:xfrm rot="-5400000">
            <a:off x="2730500" y="5041900"/>
            <a:ext cx="766763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/>
              <a:t>Counts</a:t>
            </a:r>
          </a:p>
        </p:txBody>
      </p:sp>
      <p:sp>
        <p:nvSpPr>
          <p:cNvPr id="6170" name="Text Box 50"/>
          <p:cNvSpPr txBox="1">
            <a:spLocks noChangeArrowheads="1"/>
          </p:cNvSpPr>
          <p:nvPr/>
        </p:nvSpPr>
        <p:spPr bwMode="auto">
          <a:xfrm rot="-5400000">
            <a:off x="-508793" y="5039518"/>
            <a:ext cx="1524000" cy="28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 dirty="0"/>
              <a:t>SE coefficient </a:t>
            </a:r>
            <a:r>
              <a:rPr lang="en-GB" altLang="fr-FR" sz="1400" dirty="0">
                <a:latin typeface="Symbol" pitchFamily="18" charset="2"/>
              </a:rPr>
              <a:t>d</a:t>
            </a:r>
          </a:p>
        </p:txBody>
      </p:sp>
      <p:sp>
        <p:nvSpPr>
          <p:cNvPr id="6171" name="Text Box 51"/>
          <p:cNvSpPr txBox="1">
            <a:spLocks noChangeArrowheads="1"/>
          </p:cNvSpPr>
          <p:nvPr/>
        </p:nvSpPr>
        <p:spPr bwMode="auto">
          <a:xfrm>
            <a:off x="1043608" y="6248400"/>
            <a:ext cx="1439497" cy="28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itchFamily="2" charset="2"/>
              <a:buNone/>
            </a:pPr>
            <a:r>
              <a:rPr lang="en-GB" altLang="fr-FR" sz="1400" dirty="0"/>
              <a:t>Electron energy</a:t>
            </a:r>
          </a:p>
        </p:txBody>
      </p:sp>
      <p:sp>
        <p:nvSpPr>
          <p:cNvPr id="6172" name="Text Box 52"/>
          <p:cNvSpPr txBox="1">
            <a:spLocks noChangeArrowheads="1"/>
          </p:cNvSpPr>
          <p:nvPr/>
        </p:nvSpPr>
        <p:spPr bwMode="auto">
          <a:xfrm>
            <a:off x="6940550" y="4577299"/>
            <a:ext cx="298159" cy="1846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200" dirty="0"/>
              <a:t>1 </a:t>
            </a:r>
            <a:r>
              <a:rPr lang="en-US" altLang="fr-FR" sz="1200" dirty="0" err="1"/>
              <a:t>pe</a:t>
            </a:r>
            <a:endParaRPr lang="en-US" altLang="fr-FR" sz="1200" dirty="0"/>
          </a:p>
        </p:txBody>
      </p:sp>
      <p:sp>
        <p:nvSpPr>
          <p:cNvPr id="6173" name="Text Box 53"/>
          <p:cNvSpPr txBox="1">
            <a:spLocks noChangeArrowheads="1"/>
          </p:cNvSpPr>
          <p:nvPr/>
        </p:nvSpPr>
        <p:spPr bwMode="auto">
          <a:xfrm>
            <a:off x="7321550" y="4958299"/>
            <a:ext cx="298159" cy="1846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200"/>
              <a:t>2 pe</a:t>
            </a:r>
          </a:p>
        </p:txBody>
      </p:sp>
      <p:sp>
        <p:nvSpPr>
          <p:cNvPr id="6174" name="Text Box 54"/>
          <p:cNvSpPr txBox="1">
            <a:spLocks noChangeArrowheads="1"/>
          </p:cNvSpPr>
          <p:nvPr/>
        </p:nvSpPr>
        <p:spPr bwMode="auto">
          <a:xfrm>
            <a:off x="7626350" y="5339299"/>
            <a:ext cx="298159" cy="184666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200"/>
              <a:t>3 pe</a:t>
            </a:r>
          </a:p>
        </p:txBody>
      </p:sp>
      <p:sp>
        <p:nvSpPr>
          <p:cNvPr id="6175" name="Text Box 55"/>
          <p:cNvSpPr txBox="1">
            <a:spLocks noChangeArrowheads="1"/>
          </p:cNvSpPr>
          <p:nvPr/>
        </p:nvSpPr>
        <p:spPr bwMode="auto">
          <a:xfrm>
            <a:off x="1752600" y="5562600"/>
            <a:ext cx="7604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/>
              <a:t>(</a:t>
            </a:r>
            <a:r>
              <a:rPr lang="en-US" altLang="fr-FR" sz="1000" dirty="0" err="1"/>
              <a:t>Photonis</a:t>
            </a:r>
            <a:r>
              <a:rPr lang="en-US" altLang="fr-FR" sz="1000" dirty="0"/>
              <a:t>)</a:t>
            </a:r>
          </a:p>
        </p:txBody>
      </p:sp>
      <p:sp>
        <p:nvSpPr>
          <p:cNvPr id="6176" name="Rectangle 32"/>
          <p:cNvSpPr>
            <a:spLocks noChangeArrowheads="1"/>
          </p:cNvSpPr>
          <p:nvPr/>
        </p:nvSpPr>
        <p:spPr bwMode="auto">
          <a:xfrm>
            <a:off x="5940425" y="1628775"/>
            <a:ext cx="2952750" cy="489585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n-GB" altLang="fr-FR"/>
          </a:p>
        </p:txBody>
      </p:sp>
      <p:sp>
        <p:nvSpPr>
          <p:cNvPr id="6177" name="Rectangle 33"/>
          <p:cNvSpPr>
            <a:spLocks noChangeArrowheads="1"/>
          </p:cNvSpPr>
          <p:nvPr/>
        </p:nvSpPr>
        <p:spPr bwMode="auto">
          <a:xfrm>
            <a:off x="107950" y="4149725"/>
            <a:ext cx="5688013" cy="2374900"/>
          </a:xfrm>
          <a:prstGeom prst="rect">
            <a:avLst/>
          </a:prstGeom>
          <a:noFill/>
          <a:ln w="9525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Char char="•"/>
            </a:pPr>
            <a:endParaRPr lang="en-GB" alt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C6BE8D-AE44-420B-822D-DEF1EFCB258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248715322"/>
      </p:ext>
    </p:extLst>
  </p:cSld>
  <p:clrMapOvr>
    <a:masterClrMapping/>
  </p:clrMapOvr>
  <p:transition advTm="0"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101123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/>
              <a:t>Light absorption in Silicon </a:t>
            </a:r>
          </a:p>
        </p:txBody>
      </p:sp>
      <p:pic>
        <p:nvPicPr>
          <p:cNvPr id="25604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914400"/>
            <a:ext cx="6553200" cy="5430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5" name="Text Box 7"/>
          <p:cNvSpPr txBox="1">
            <a:spLocks noChangeArrowheads="1"/>
          </p:cNvSpPr>
          <p:nvPr/>
        </p:nvSpPr>
        <p:spPr bwMode="auto">
          <a:xfrm>
            <a:off x="2716213" y="4494213"/>
            <a:ext cx="2184400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fr-FR" sz="1000" dirty="0">
                <a:solidFill>
                  <a:schemeClr val="tx1"/>
                </a:solidFill>
              </a:rPr>
              <a:t>(http://pdg.ge.infn.it/~) </a:t>
            </a:r>
            <a:r>
              <a:rPr lang="en-US" altLang="fr-FR" sz="1000" dirty="0" err="1">
                <a:solidFill>
                  <a:schemeClr val="tx1"/>
                </a:solidFill>
              </a:rPr>
              <a:t>deg</a:t>
            </a:r>
            <a:r>
              <a:rPr lang="en-US" altLang="fr-FR" sz="1000" dirty="0">
                <a:solidFill>
                  <a:schemeClr val="tx1"/>
                </a:solidFill>
              </a:rPr>
              <a:t>/ccd.html</a:t>
            </a:r>
          </a:p>
        </p:txBody>
      </p:sp>
      <p:sp>
        <p:nvSpPr>
          <p:cNvPr id="25606" name="Rectangle 12"/>
          <p:cNvSpPr>
            <a:spLocks noChangeArrowheads="1"/>
          </p:cNvSpPr>
          <p:nvPr/>
        </p:nvSpPr>
        <p:spPr bwMode="auto">
          <a:xfrm>
            <a:off x="6804248" y="1371600"/>
            <a:ext cx="1944216" cy="738664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ctr">
              <a:spcBef>
                <a:spcPct val="0"/>
              </a:spcBef>
              <a:buClr>
                <a:schemeClr val="hlink"/>
              </a:buClr>
              <a:buSzPct val="70000"/>
              <a:buNone/>
            </a:pPr>
            <a:r>
              <a:rPr lang="en-US" altLang="fr-FR" dirty="0">
                <a:solidFill>
                  <a:schemeClr val="tx1"/>
                </a:solidFill>
              </a:rPr>
              <a:t>At large </a:t>
            </a:r>
            <a:r>
              <a:rPr lang="en-US" altLang="fr-FR" dirty="0">
                <a:solidFill>
                  <a:schemeClr val="tx1"/>
                </a:solidFill>
                <a:latin typeface="Symbol" pitchFamily="18" charset="2"/>
              </a:rPr>
              <a:t>l</a:t>
            </a:r>
            <a:r>
              <a:rPr lang="en-US" altLang="fr-FR" dirty="0">
                <a:solidFill>
                  <a:schemeClr val="tx1"/>
                </a:solidFill>
              </a:rPr>
              <a:t>, temperature effects become important</a:t>
            </a:r>
            <a:endParaRPr lang="en-GB" altLang="fr-FR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EACC05D-FD3F-468A-B7BE-651CA5E1F2F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85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950086304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35" descr="line100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40238" y="2738438"/>
            <a:ext cx="4346575" cy="311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8194" name="Object 2"/>
          <p:cNvGraphicFramePr>
            <a:graphicFrameLocks noChangeAspect="1"/>
          </p:cNvGraphicFramePr>
          <p:nvPr/>
        </p:nvGraphicFramePr>
        <p:xfrm>
          <a:off x="5715000" y="4643438"/>
          <a:ext cx="2632075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数式" r:id="rId4" imgW="1727200" imgH="508000" progId="Equation.3">
                  <p:embed/>
                </p:oleObj>
              </mc:Choice>
              <mc:Fallback>
                <p:oleObj name="数式" r:id="rId4" imgW="1727200" imgH="508000" progId="Equation.3">
                  <p:embed/>
                  <p:pic>
                    <p:nvPicPr>
                      <p:cNvPr id="819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4643438"/>
                        <a:ext cx="2632075" cy="774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 Box 39"/>
          <p:cNvSpPr txBox="1">
            <a:spLocks noChangeArrowheads="1"/>
          </p:cNvSpPr>
          <p:nvPr/>
        </p:nvSpPr>
        <p:spPr bwMode="auto">
          <a:xfrm rot="16200000">
            <a:off x="7904956" y="4063207"/>
            <a:ext cx="13573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100" dirty="0">
                <a:solidFill>
                  <a:schemeClr val="accent6"/>
                </a:solidFill>
              </a:rPr>
              <a:t>Uozumi@VCI2007</a:t>
            </a:r>
          </a:p>
        </p:txBody>
      </p:sp>
      <p:pic>
        <p:nvPicPr>
          <p:cNvPr id="8198" name="Picture 3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2643188"/>
            <a:ext cx="3951287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9" name="Rectangle 6"/>
          <p:cNvSpPr>
            <a:spLocks noChangeArrowheads="1"/>
          </p:cNvSpPr>
          <p:nvPr/>
        </p:nvSpPr>
        <p:spPr bwMode="auto">
          <a:xfrm>
            <a:off x="1000125" y="188640"/>
            <a:ext cx="474052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spcBef>
                <a:spcPct val="0"/>
              </a:spcBef>
              <a:buNone/>
            </a:pPr>
            <a:r>
              <a:rPr lang="en-US" altLang="fr-FR" sz="2000" b="1" dirty="0">
                <a:latin typeface="Calibri" pitchFamily="34" charset="0"/>
              </a:rPr>
              <a:t>Multi pixel G-APD = G-APD, MPPC, </a:t>
            </a:r>
            <a:r>
              <a:rPr lang="en-US" altLang="fr-FR" sz="2000" b="1" dirty="0" err="1">
                <a:latin typeface="Calibri" pitchFamily="34" charset="0"/>
              </a:rPr>
              <a:t>SiPM</a:t>
            </a:r>
            <a:r>
              <a:rPr lang="en-US" altLang="fr-FR" sz="2000" b="1" dirty="0">
                <a:latin typeface="Calibri" pitchFamily="34" charset="0"/>
              </a:rPr>
              <a:t>, …</a:t>
            </a:r>
            <a:endParaRPr lang="en-GB" altLang="fr-FR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2938" y="1071563"/>
            <a:ext cx="459504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dirty="0">
                <a:solidFill>
                  <a:srgbClr val="FF0000"/>
                </a:solidFill>
                <a:latin typeface="+mn-lt"/>
              </a:rPr>
              <a:t>You cannot get "something for nothing”</a:t>
            </a:r>
            <a:endParaRPr lang="en-GB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201" name="Picture 4" descr="C:\Documents and Settings\joram\Local Settings\Temporary Internet Files\Content.IE5\7PS1KQRH\MCPE03083_0000[1].wmf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1071563"/>
            <a:ext cx="469900" cy="98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85813" y="1428750"/>
            <a:ext cx="6564618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28600" indent="-228600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G-APD show dark noise rate in the O(100 kHz – MHz / mm</a:t>
            </a:r>
            <a:r>
              <a:rPr lang="en-US" sz="1600" baseline="30000" dirty="0">
                <a:solidFill>
                  <a:schemeClr val="accent6"/>
                </a:solidFill>
                <a:latin typeface="+mn-lt"/>
              </a:rPr>
              <a:t>2</a:t>
            </a:r>
            <a:r>
              <a:rPr lang="en-US" sz="1600" dirty="0">
                <a:solidFill>
                  <a:schemeClr val="accent6"/>
                </a:solidFill>
                <a:latin typeface="+mn-lt"/>
              </a:rPr>
              <a:t>) range.</a:t>
            </a:r>
          </a:p>
          <a:p>
            <a:pPr marL="228600" indent="-228600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The gain is temperature dependent O(&lt;5% /°K)</a:t>
            </a:r>
          </a:p>
          <a:p>
            <a:pPr marL="228600" indent="-228600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The signal linearity is limited</a:t>
            </a:r>
          </a:p>
          <a:p>
            <a:pPr marL="228600" indent="-228600" algn="l">
              <a:spcBef>
                <a:spcPct val="0"/>
              </a:spcBef>
              <a:buFont typeface="Arial" pitchFamily="34" charset="0"/>
              <a:buChar char="•"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The price is (still too) high </a:t>
            </a:r>
            <a:endParaRPr lang="en-GB" sz="16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 rot="16200000">
            <a:off x="3287342" y="4497635"/>
            <a:ext cx="1549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altLang="ja-JP" sz="1200" dirty="0">
                <a:solidFill>
                  <a:schemeClr val="accent6"/>
                </a:solidFill>
              </a:rPr>
              <a:t>Hamamatsu catalog</a:t>
            </a:r>
          </a:p>
        </p:txBody>
      </p:sp>
      <p:sp>
        <p:nvSpPr>
          <p:cNvPr id="12" name="TextBox 11"/>
          <p:cNvSpPr txBox="1"/>
          <p:nvPr/>
        </p:nvSpPr>
        <p:spPr>
          <a:xfrm rot="21192013">
            <a:off x="6210077" y="1719152"/>
            <a:ext cx="2806547" cy="107721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rgbClr val="FF0000"/>
                </a:solidFill>
                <a:latin typeface="+mn-lt"/>
              </a:rPr>
              <a:t>~10 producers are now in the market. Continuous improvement in technology and performance.</a:t>
            </a:r>
            <a:endParaRPr lang="en-GB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2C89831-C15C-4463-8EE6-DE652D36AE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95147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93"/>
    </mc:Choice>
    <mc:Fallback xmlns="">
      <p:transition spd="slow" advTm="40193"/>
    </mc:Fallback>
  </mc:AlternateContent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602" name="Object 2"/>
          <p:cNvGraphicFramePr>
            <a:graphicFrameLocks noChangeAspect="1"/>
          </p:cNvGraphicFramePr>
          <p:nvPr/>
        </p:nvGraphicFramePr>
        <p:xfrm>
          <a:off x="685800" y="1828800"/>
          <a:ext cx="6792913" cy="3590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2" imgW="6792090" imgH="3591264" progId="Paint.Picture">
                  <p:embed/>
                </p:oleObj>
              </mc:Choice>
              <mc:Fallback>
                <p:oleObj name="Bitmap Image" r:id="rId2" imgW="6792090" imgH="3591264" progId="Paint.Picture">
                  <p:embed/>
                  <p:pic>
                    <p:nvPicPr>
                      <p:cNvPr id="25602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1828800"/>
                        <a:ext cx="6792913" cy="3590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3" name="Text Box 3"/>
          <p:cNvSpPr txBox="1">
            <a:spLocks noChangeArrowheads="1"/>
          </p:cNvSpPr>
          <p:nvPr/>
        </p:nvSpPr>
        <p:spPr bwMode="auto">
          <a:xfrm>
            <a:off x="950912" y="271798"/>
            <a:ext cx="1289135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336699"/>
                </a:solidFill>
              </a:rPr>
              <a:t>Barrel RICH</a:t>
            </a:r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4038600" y="1143000"/>
            <a:ext cx="1768475" cy="52322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 dirty="0"/>
              <a:t>2 </a:t>
            </a:r>
            <a:r>
              <a:rPr lang="en-US" altLang="en-US" sz="1400" dirty="0">
                <a:sym typeface="Symbol" panose="05050102010706020507" pitchFamily="18" charset="2"/>
              </a:rPr>
              <a:t> 6</a:t>
            </a:r>
            <a:r>
              <a:rPr lang="en-US" altLang="en-US" sz="1400" dirty="0"/>
              <a:t> parabolic mirrors</a:t>
            </a:r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H="1">
            <a:off x="3886200" y="1600200"/>
            <a:ext cx="152400" cy="304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33400" y="5562600"/>
            <a:ext cx="1755609" cy="108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 dirty="0"/>
              <a:t>gas radiator volume</a:t>
            </a:r>
          </a:p>
          <a:p>
            <a:r>
              <a:rPr lang="en-US" altLang="en-US" sz="1400" dirty="0"/>
              <a:t>1 single vessel</a:t>
            </a:r>
          </a:p>
          <a:p>
            <a:r>
              <a:rPr lang="en-US" altLang="en-US" sz="1400" dirty="0"/>
              <a:t>ca. 40 cm C</a:t>
            </a:r>
            <a:r>
              <a:rPr lang="en-US" altLang="en-US" sz="1400" baseline="-25000" dirty="0"/>
              <a:t>5</a:t>
            </a:r>
            <a:r>
              <a:rPr lang="en-US" altLang="en-US" sz="1400" dirty="0"/>
              <a:t>F</a:t>
            </a:r>
            <a:r>
              <a:rPr lang="en-US" altLang="en-US" sz="1400" baseline="-25000" dirty="0"/>
              <a:t>12</a:t>
            </a:r>
          </a:p>
          <a:p>
            <a:r>
              <a:rPr lang="en-US" altLang="en-US" sz="1400" dirty="0"/>
              <a:t>p = 1030 mbar</a:t>
            </a: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 flipV="1">
            <a:off x="1676400" y="4419600"/>
            <a:ext cx="838200" cy="1219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5609" name="Object 9"/>
          <p:cNvGraphicFramePr>
            <a:graphicFrameLocks noChangeAspect="1"/>
          </p:cNvGraphicFramePr>
          <p:nvPr/>
        </p:nvGraphicFramePr>
        <p:xfrm>
          <a:off x="3200400" y="3352800"/>
          <a:ext cx="190500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241200" progId="Equation.3">
                  <p:embed/>
                </p:oleObj>
              </mc:Choice>
              <mc:Fallback>
                <p:oleObj name="Equation" r:id="rId4" imgW="190440" imgH="241200" progId="Equation.3">
                  <p:embed/>
                  <p:pic>
                    <p:nvPicPr>
                      <p:cNvPr id="25609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352800"/>
                        <a:ext cx="190500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0" name="Line 10"/>
          <p:cNvSpPr>
            <a:spLocks noChangeShapeType="1"/>
          </p:cNvSpPr>
          <p:nvPr/>
        </p:nvSpPr>
        <p:spPr bwMode="auto">
          <a:xfrm>
            <a:off x="3014663" y="3624263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1" name="Line 11"/>
          <p:cNvSpPr>
            <a:spLocks noChangeShapeType="1"/>
          </p:cNvSpPr>
          <p:nvPr/>
        </p:nvSpPr>
        <p:spPr bwMode="auto">
          <a:xfrm>
            <a:off x="2938463" y="4081463"/>
            <a:ext cx="762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2" name="Freeform 12"/>
          <p:cNvSpPr>
            <a:spLocks/>
          </p:cNvSpPr>
          <p:nvPr/>
        </p:nvSpPr>
        <p:spPr bwMode="auto">
          <a:xfrm>
            <a:off x="3732213" y="1371600"/>
            <a:ext cx="4219575" cy="4298950"/>
          </a:xfrm>
          <a:custGeom>
            <a:avLst/>
            <a:gdLst>
              <a:gd name="T0" fmla="*/ 1017 w 2658"/>
              <a:gd name="T1" fmla="*/ 876 h 2708"/>
              <a:gd name="T2" fmla="*/ 867 w 2658"/>
              <a:gd name="T3" fmla="*/ 1049 h 2708"/>
              <a:gd name="T4" fmla="*/ 633 w 2658"/>
              <a:gd name="T5" fmla="*/ 1178 h 2708"/>
              <a:gd name="T6" fmla="*/ 514 w 2658"/>
              <a:gd name="T7" fmla="*/ 1214 h 2708"/>
              <a:gd name="T8" fmla="*/ 296 w 2658"/>
              <a:gd name="T9" fmla="*/ 1463 h 2708"/>
              <a:gd name="T10" fmla="*/ 176 w 2658"/>
              <a:gd name="T11" fmla="*/ 1748 h 2708"/>
              <a:gd name="T12" fmla="*/ 79 w 2658"/>
              <a:gd name="T13" fmla="*/ 1994 h 2708"/>
              <a:gd name="T14" fmla="*/ 4 w 2658"/>
              <a:gd name="T15" fmla="*/ 2399 h 2708"/>
              <a:gd name="T16" fmla="*/ 86 w 2658"/>
              <a:gd name="T17" fmla="*/ 2678 h 2708"/>
              <a:gd name="T18" fmla="*/ 776 w 2658"/>
              <a:gd name="T19" fmla="*/ 2671 h 2708"/>
              <a:gd name="T20" fmla="*/ 1451 w 2658"/>
              <a:gd name="T21" fmla="*/ 2468 h 2708"/>
              <a:gd name="T22" fmla="*/ 1593 w 2658"/>
              <a:gd name="T23" fmla="*/ 1703 h 2708"/>
              <a:gd name="T24" fmla="*/ 1976 w 2658"/>
              <a:gd name="T25" fmla="*/ 1418 h 2708"/>
              <a:gd name="T26" fmla="*/ 2284 w 2658"/>
              <a:gd name="T27" fmla="*/ 1064 h 2708"/>
              <a:gd name="T28" fmla="*/ 2299 w 2658"/>
              <a:gd name="T29" fmla="*/ 929 h 2708"/>
              <a:gd name="T30" fmla="*/ 2202 w 2658"/>
              <a:gd name="T31" fmla="*/ 674 h 2708"/>
              <a:gd name="T32" fmla="*/ 2598 w 2658"/>
              <a:gd name="T33" fmla="*/ 488 h 2708"/>
              <a:gd name="T34" fmla="*/ 2343 w 2658"/>
              <a:gd name="T35" fmla="*/ 533 h 2708"/>
              <a:gd name="T36" fmla="*/ 2553 w 2658"/>
              <a:gd name="T37" fmla="*/ 398 h 2708"/>
              <a:gd name="T38" fmla="*/ 2651 w 2658"/>
              <a:gd name="T39" fmla="*/ 76 h 2708"/>
              <a:gd name="T40" fmla="*/ 2276 w 2658"/>
              <a:gd name="T41" fmla="*/ 91 h 2708"/>
              <a:gd name="T42" fmla="*/ 1001 w 2658"/>
              <a:gd name="T43" fmla="*/ 91 h 2708"/>
              <a:gd name="T44" fmla="*/ 903 w 2658"/>
              <a:gd name="T45" fmla="*/ 143 h 2708"/>
              <a:gd name="T46" fmla="*/ 858 w 2658"/>
              <a:gd name="T47" fmla="*/ 233 h 2708"/>
              <a:gd name="T48" fmla="*/ 738 w 2658"/>
              <a:gd name="T49" fmla="*/ 316 h 2708"/>
              <a:gd name="T50" fmla="*/ 724 w 2658"/>
              <a:gd name="T51" fmla="*/ 344 h 2708"/>
              <a:gd name="T52" fmla="*/ 627 w 2658"/>
              <a:gd name="T53" fmla="*/ 404 h 2708"/>
              <a:gd name="T54" fmla="*/ 483 w 2658"/>
              <a:gd name="T55" fmla="*/ 473 h 2708"/>
              <a:gd name="T56" fmla="*/ 438 w 2658"/>
              <a:gd name="T57" fmla="*/ 503 h 2708"/>
              <a:gd name="T58" fmla="*/ 356 w 2658"/>
              <a:gd name="T59" fmla="*/ 563 h 2708"/>
              <a:gd name="T60" fmla="*/ 326 w 2658"/>
              <a:gd name="T61" fmla="*/ 706 h 2708"/>
              <a:gd name="T62" fmla="*/ 926 w 2658"/>
              <a:gd name="T63" fmla="*/ 713 h 27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58" h="2708">
                <a:moveTo>
                  <a:pt x="1024" y="719"/>
                </a:moveTo>
                <a:cubicBezTo>
                  <a:pt x="1048" y="746"/>
                  <a:pt x="1018" y="827"/>
                  <a:pt x="1017" y="876"/>
                </a:cubicBezTo>
                <a:cubicBezTo>
                  <a:pt x="1016" y="925"/>
                  <a:pt x="1042" y="982"/>
                  <a:pt x="1017" y="1011"/>
                </a:cubicBezTo>
                <a:cubicBezTo>
                  <a:pt x="957" y="1026"/>
                  <a:pt x="908" y="1041"/>
                  <a:pt x="867" y="1049"/>
                </a:cubicBezTo>
                <a:cubicBezTo>
                  <a:pt x="818" y="1070"/>
                  <a:pt x="740" y="1141"/>
                  <a:pt x="701" y="1156"/>
                </a:cubicBezTo>
                <a:cubicBezTo>
                  <a:pt x="678" y="1162"/>
                  <a:pt x="633" y="1178"/>
                  <a:pt x="633" y="1178"/>
                </a:cubicBezTo>
                <a:cubicBezTo>
                  <a:pt x="581" y="1258"/>
                  <a:pt x="675" y="1127"/>
                  <a:pt x="573" y="1208"/>
                </a:cubicBezTo>
                <a:cubicBezTo>
                  <a:pt x="559" y="1217"/>
                  <a:pt x="547" y="1196"/>
                  <a:pt x="514" y="1214"/>
                </a:cubicBezTo>
                <a:cubicBezTo>
                  <a:pt x="487" y="1238"/>
                  <a:pt x="445" y="1308"/>
                  <a:pt x="409" y="1349"/>
                </a:cubicBezTo>
                <a:cubicBezTo>
                  <a:pt x="356" y="1390"/>
                  <a:pt x="337" y="1413"/>
                  <a:pt x="296" y="1463"/>
                </a:cubicBezTo>
                <a:cubicBezTo>
                  <a:pt x="278" y="1485"/>
                  <a:pt x="242" y="1576"/>
                  <a:pt x="222" y="1596"/>
                </a:cubicBezTo>
                <a:cubicBezTo>
                  <a:pt x="202" y="1643"/>
                  <a:pt x="191" y="1704"/>
                  <a:pt x="176" y="1748"/>
                </a:cubicBezTo>
                <a:cubicBezTo>
                  <a:pt x="169" y="1768"/>
                  <a:pt x="147" y="1810"/>
                  <a:pt x="139" y="1829"/>
                </a:cubicBezTo>
                <a:cubicBezTo>
                  <a:pt x="130" y="1851"/>
                  <a:pt x="90" y="1973"/>
                  <a:pt x="79" y="1994"/>
                </a:cubicBezTo>
                <a:cubicBezTo>
                  <a:pt x="68" y="2132"/>
                  <a:pt x="79" y="2105"/>
                  <a:pt x="18" y="2228"/>
                </a:cubicBezTo>
                <a:cubicBezTo>
                  <a:pt x="1" y="2341"/>
                  <a:pt x="18" y="2321"/>
                  <a:pt x="4" y="2399"/>
                </a:cubicBezTo>
                <a:cubicBezTo>
                  <a:pt x="0" y="2454"/>
                  <a:pt x="43" y="2491"/>
                  <a:pt x="26" y="2543"/>
                </a:cubicBezTo>
                <a:cubicBezTo>
                  <a:pt x="46" y="2588"/>
                  <a:pt x="44" y="2652"/>
                  <a:pt x="86" y="2678"/>
                </a:cubicBezTo>
                <a:cubicBezTo>
                  <a:pt x="132" y="2708"/>
                  <a:pt x="196" y="2687"/>
                  <a:pt x="251" y="2686"/>
                </a:cubicBezTo>
                <a:cubicBezTo>
                  <a:pt x="426" y="2684"/>
                  <a:pt x="601" y="2676"/>
                  <a:pt x="776" y="2671"/>
                </a:cubicBezTo>
                <a:cubicBezTo>
                  <a:pt x="948" y="2656"/>
                  <a:pt x="1120" y="2650"/>
                  <a:pt x="1293" y="2641"/>
                </a:cubicBezTo>
                <a:cubicBezTo>
                  <a:pt x="1414" y="2600"/>
                  <a:pt x="1422" y="2584"/>
                  <a:pt x="1451" y="2468"/>
                </a:cubicBezTo>
                <a:cubicBezTo>
                  <a:pt x="1473" y="2281"/>
                  <a:pt x="1510" y="2095"/>
                  <a:pt x="1556" y="1913"/>
                </a:cubicBezTo>
                <a:cubicBezTo>
                  <a:pt x="1564" y="1842"/>
                  <a:pt x="1578" y="1773"/>
                  <a:pt x="1593" y="1703"/>
                </a:cubicBezTo>
                <a:cubicBezTo>
                  <a:pt x="1612" y="1615"/>
                  <a:pt x="1608" y="1516"/>
                  <a:pt x="1706" y="1471"/>
                </a:cubicBezTo>
                <a:cubicBezTo>
                  <a:pt x="1779" y="1438"/>
                  <a:pt x="1896" y="1426"/>
                  <a:pt x="1976" y="1418"/>
                </a:cubicBezTo>
                <a:cubicBezTo>
                  <a:pt x="2031" y="1413"/>
                  <a:pt x="2057" y="1121"/>
                  <a:pt x="2112" y="1116"/>
                </a:cubicBezTo>
                <a:cubicBezTo>
                  <a:pt x="2137" y="1114"/>
                  <a:pt x="2284" y="1064"/>
                  <a:pt x="2284" y="1064"/>
                </a:cubicBezTo>
                <a:cubicBezTo>
                  <a:pt x="2400" y="937"/>
                  <a:pt x="2146" y="1161"/>
                  <a:pt x="2247" y="1026"/>
                </a:cubicBezTo>
                <a:cubicBezTo>
                  <a:pt x="2334" y="955"/>
                  <a:pt x="2271" y="975"/>
                  <a:pt x="2299" y="929"/>
                </a:cubicBezTo>
                <a:cubicBezTo>
                  <a:pt x="2327" y="883"/>
                  <a:pt x="2428" y="791"/>
                  <a:pt x="2412" y="749"/>
                </a:cubicBezTo>
                <a:cubicBezTo>
                  <a:pt x="2401" y="737"/>
                  <a:pt x="2217" y="679"/>
                  <a:pt x="2202" y="674"/>
                </a:cubicBezTo>
                <a:cubicBezTo>
                  <a:pt x="2169" y="659"/>
                  <a:pt x="2658" y="510"/>
                  <a:pt x="2628" y="496"/>
                </a:cubicBezTo>
                <a:cubicBezTo>
                  <a:pt x="2619" y="491"/>
                  <a:pt x="2608" y="491"/>
                  <a:pt x="2598" y="488"/>
                </a:cubicBezTo>
                <a:cubicBezTo>
                  <a:pt x="2588" y="481"/>
                  <a:pt x="2580" y="468"/>
                  <a:pt x="2568" y="466"/>
                </a:cubicBezTo>
                <a:cubicBezTo>
                  <a:pt x="2499" y="455"/>
                  <a:pt x="2402" y="495"/>
                  <a:pt x="2343" y="533"/>
                </a:cubicBezTo>
                <a:cubicBezTo>
                  <a:pt x="2346" y="506"/>
                  <a:pt x="2342" y="477"/>
                  <a:pt x="2351" y="451"/>
                </a:cubicBezTo>
                <a:cubicBezTo>
                  <a:pt x="2372" y="390"/>
                  <a:pt x="2520" y="400"/>
                  <a:pt x="2553" y="398"/>
                </a:cubicBezTo>
                <a:cubicBezTo>
                  <a:pt x="2594" y="371"/>
                  <a:pt x="2606" y="331"/>
                  <a:pt x="2621" y="286"/>
                </a:cubicBezTo>
                <a:cubicBezTo>
                  <a:pt x="2629" y="215"/>
                  <a:pt x="2643" y="147"/>
                  <a:pt x="2651" y="76"/>
                </a:cubicBezTo>
                <a:cubicBezTo>
                  <a:pt x="2631" y="0"/>
                  <a:pt x="2653" y="44"/>
                  <a:pt x="2501" y="61"/>
                </a:cubicBezTo>
                <a:cubicBezTo>
                  <a:pt x="2403" y="72"/>
                  <a:pt x="2371" y="77"/>
                  <a:pt x="2276" y="91"/>
                </a:cubicBezTo>
                <a:cubicBezTo>
                  <a:pt x="2074" y="86"/>
                  <a:pt x="1889" y="71"/>
                  <a:pt x="1691" y="61"/>
                </a:cubicBezTo>
                <a:cubicBezTo>
                  <a:pt x="1462" y="82"/>
                  <a:pt x="1231" y="71"/>
                  <a:pt x="1001" y="91"/>
                </a:cubicBezTo>
                <a:cubicBezTo>
                  <a:pt x="988" y="93"/>
                  <a:pt x="974" y="92"/>
                  <a:pt x="963" y="98"/>
                </a:cubicBezTo>
                <a:cubicBezTo>
                  <a:pt x="941" y="110"/>
                  <a:pt x="903" y="143"/>
                  <a:pt x="903" y="143"/>
                </a:cubicBezTo>
                <a:cubicBezTo>
                  <a:pt x="892" y="159"/>
                  <a:pt x="874" y="170"/>
                  <a:pt x="866" y="188"/>
                </a:cubicBezTo>
                <a:cubicBezTo>
                  <a:pt x="860" y="202"/>
                  <a:pt x="863" y="219"/>
                  <a:pt x="858" y="233"/>
                </a:cubicBezTo>
                <a:cubicBezTo>
                  <a:pt x="845" y="270"/>
                  <a:pt x="795" y="294"/>
                  <a:pt x="761" y="301"/>
                </a:cubicBezTo>
                <a:cubicBezTo>
                  <a:pt x="753" y="306"/>
                  <a:pt x="746" y="312"/>
                  <a:pt x="738" y="316"/>
                </a:cubicBezTo>
                <a:cubicBezTo>
                  <a:pt x="731" y="319"/>
                  <a:pt x="723" y="319"/>
                  <a:pt x="716" y="323"/>
                </a:cubicBezTo>
                <a:cubicBezTo>
                  <a:pt x="701" y="330"/>
                  <a:pt x="735" y="338"/>
                  <a:pt x="724" y="344"/>
                </a:cubicBezTo>
                <a:cubicBezTo>
                  <a:pt x="718" y="351"/>
                  <a:pt x="695" y="356"/>
                  <a:pt x="679" y="366"/>
                </a:cubicBezTo>
                <a:cubicBezTo>
                  <a:pt x="638" y="407"/>
                  <a:pt x="679" y="381"/>
                  <a:pt x="627" y="404"/>
                </a:cubicBezTo>
                <a:cubicBezTo>
                  <a:pt x="592" y="419"/>
                  <a:pt x="543" y="438"/>
                  <a:pt x="506" y="451"/>
                </a:cubicBezTo>
                <a:cubicBezTo>
                  <a:pt x="498" y="458"/>
                  <a:pt x="492" y="468"/>
                  <a:pt x="483" y="473"/>
                </a:cubicBezTo>
                <a:cubicBezTo>
                  <a:pt x="474" y="478"/>
                  <a:pt x="462" y="475"/>
                  <a:pt x="453" y="481"/>
                </a:cubicBezTo>
                <a:cubicBezTo>
                  <a:pt x="446" y="486"/>
                  <a:pt x="445" y="497"/>
                  <a:pt x="438" y="503"/>
                </a:cubicBezTo>
                <a:cubicBezTo>
                  <a:pt x="424" y="515"/>
                  <a:pt x="393" y="533"/>
                  <a:pt x="393" y="533"/>
                </a:cubicBezTo>
                <a:cubicBezTo>
                  <a:pt x="349" y="601"/>
                  <a:pt x="408" y="521"/>
                  <a:pt x="356" y="563"/>
                </a:cubicBezTo>
                <a:cubicBezTo>
                  <a:pt x="339" y="577"/>
                  <a:pt x="331" y="599"/>
                  <a:pt x="318" y="616"/>
                </a:cubicBezTo>
                <a:cubicBezTo>
                  <a:pt x="308" y="648"/>
                  <a:pt x="317" y="674"/>
                  <a:pt x="326" y="706"/>
                </a:cubicBezTo>
                <a:cubicBezTo>
                  <a:pt x="398" y="703"/>
                  <a:pt x="545" y="711"/>
                  <a:pt x="626" y="683"/>
                </a:cubicBezTo>
                <a:cubicBezTo>
                  <a:pt x="735" y="687"/>
                  <a:pt x="826" y="683"/>
                  <a:pt x="926" y="713"/>
                </a:cubicBezTo>
                <a:cubicBezTo>
                  <a:pt x="982" y="756"/>
                  <a:pt x="966" y="758"/>
                  <a:pt x="1024" y="719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FF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5613" name="Object 13"/>
          <p:cNvGraphicFramePr>
            <a:graphicFrameLocks noChangeAspect="1"/>
          </p:cNvGraphicFramePr>
          <p:nvPr/>
        </p:nvGraphicFramePr>
        <p:xfrm>
          <a:off x="3200400" y="3810000"/>
          <a:ext cx="176213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77480" imgH="241200" progId="Equation.3">
                  <p:embed/>
                </p:oleObj>
              </mc:Choice>
              <mc:Fallback>
                <p:oleObj name="Equation" r:id="rId6" imgW="177480" imgH="241200" progId="Equation.3">
                  <p:embed/>
                  <p:pic>
                    <p:nvPicPr>
                      <p:cNvPr id="25613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00400" y="3810000"/>
                        <a:ext cx="176213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2895600" y="5410200"/>
            <a:ext cx="1768475" cy="108337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/>
              <a:t>2 liquid radiator</a:t>
            </a:r>
          </a:p>
          <a:p>
            <a:r>
              <a:rPr lang="en-US" altLang="en-US" sz="1400"/>
              <a:t>1 cm C</a:t>
            </a:r>
            <a:r>
              <a:rPr lang="en-US" altLang="en-US" sz="1400" baseline="-25000"/>
              <a:t>6</a:t>
            </a:r>
            <a:r>
              <a:rPr lang="en-US" altLang="en-US" sz="1400"/>
              <a:t>F</a:t>
            </a:r>
            <a:r>
              <a:rPr lang="en-US" altLang="en-US" sz="1400" baseline="-25000"/>
              <a:t>14</a:t>
            </a:r>
            <a:r>
              <a:rPr lang="en-US" altLang="en-US" sz="1400"/>
              <a:t>,</a:t>
            </a:r>
          </a:p>
          <a:p>
            <a:r>
              <a:rPr lang="en-US" altLang="en-US" sz="1400"/>
              <a:t>quartz windows</a:t>
            </a:r>
          </a:p>
          <a:p>
            <a:r>
              <a:rPr lang="en-US" altLang="en-US" sz="1400"/>
              <a:t>p = 985 mbar</a:t>
            </a:r>
          </a:p>
        </p:txBody>
      </p:sp>
      <p:graphicFrame>
        <p:nvGraphicFramePr>
          <p:cNvPr id="25615" name="Object 15"/>
          <p:cNvGraphicFramePr>
            <a:graphicFrameLocks noChangeAspect="1"/>
          </p:cNvGraphicFramePr>
          <p:nvPr/>
        </p:nvGraphicFramePr>
        <p:xfrm>
          <a:off x="6096000" y="3276600"/>
          <a:ext cx="469900" cy="290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469800" imgH="291960" progId="Equation.3">
                  <p:embed/>
                </p:oleObj>
              </mc:Choice>
              <mc:Fallback>
                <p:oleObj name="Equation" r:id="rId8" imgW="469800" imgH="291960" progId="Equation.3">
                  <p:embed/>
                  <p:pic>
                    <p:nvPicPr>
                      <p:cNvPr id="25615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0" y="3276600"/>
                        <a:ext cx="469900" cy="2905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6" name="Text Box 16"/>
          <p:cNvSpPr txBox="1">
            <a:spLocks noChangeArrowheads="1"/>
          </p:cNvSpPr>
          <p:nvPr/>
        </p:nvSpPr>
        <p:spPr bwMode="auto">
          <a:xfrm>
            <a:off x="6019800" y="2209800"/>
            <a:ext cx="2667000" cy="104028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/>
              <a:t>2 drift tubes + 2 MWPC</a:t>
            </a:r>
          </a:p>
          <a:p>
            <a:r>
              <a:rPr lang="en-US" altLang="en-US" sz="1400"/>
              <a:t>(= 1 bitube)</a:t>
            </a:r>
          </a:p>
          <a:p>
            <a:r>
              <a:rPr lang="en-US" altLang="en-US" sz="1400"/>
              <a:t>gas: 75% CH</a:t>
            </a:r>
            <a:r>
              <a:rPr lang="en-US" altLang="en-US" sz="1400" baseline="-25000"/>
              <a:t>4</a:t>
            </a:r>
            <a:r>
              <a:rPr lang="en-US" altLang="en-US" sz="1400"/>
              <a:t> + 25% C</a:t>
            </a:r>
            <a:r>
              <a:rPr lang="en-US" altLang="en-US" sz="1400" baseline="-25000"/>
              <a:t>2</a:t>
            </a:r>
            <a:r>
              <a:rPr lang="en-US" altLang="en-US" sz="1400"/>
              <a:t>H</a:t>
            </a:r>
            <a:r>
              <a:rPr lang="en-US" altLang="en-US" sz="1400" baseline="-25000"/>
              <a:t>6</a:t>
            </a:r>
            <a:r>
              <a:rPr lang="en-US" altLang="en-US" sz="1400"/>
              <a:t>, TMAE @ 28</a:t>
            </a:r>
            <a:r>
              <a:rPr lang="en-US" altLang="en-US" sz="1400">
                <a:sym typeface="Symbol" panose="05050102010706020507" pitchFamily="18" charset="2"/>
              </a:rPr>
              <a:t></a:t>
            </a:r>
            <a:r>
              <a:rPr lang="en-US" altLang="en-US" sz="1400"/>
              <a:t>C</a:t>
            </a:r>
          </a:p>
        </p:txBody>
      </p:sp>
      <p:sp>
        <p:nvSpPr>
          <p:cNvPr id="25617" name="Line 17"/>
          <p:cNvSpPr>
            <a:spLocks noChangeShapeType="1"/>
          </p:cNvSpPr>
          <p:nvPr/>
        </p:nvSpPr>
        <p:spPr bwMode="auto">
          <a:xfrm flipH="1">
            <a:off x="5410200" y="2438400"/>
            <a:ext cx="609600" cy="152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5618" name="Object 18"/>
          <p:cNvGraphicFramePr>
            <a:graphicFrameLocks noChangeAspect="1"/>
          </p:cNvGraphicFramePr>
          <p:nvPr/>
        </p:nvGraphicFramePr>
        <p:xfrm>
          <a:off x="5029200" y="3810000"/>
          <a:ext cx="3721100" cy="258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10" imgW="2806976" imgH="1950559" progId="EditorImage">
                  <p:embed/>
                </p:oleObj>
              </mc:Choice>
              <mc:Fallback>
                <p:oleObj name="Ulead Image Editor Image" r:id="rId10" imgW="2806976" imgH="1950559" progId="EditorImage">
                  <p:embed/>
                  <p:pic>
                    <p:nvPicPr>
                      <p:cNvPr id="25618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29200" y="3810000"/>
                        <a:ext cx="3721100" cy="258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19" name="Line 19"/>
          <p:cNvSpPr>
            <a:spLocks noChangeShapeType="1"/>
          </p:cNvSpPr>
          <p:nvPr/>
        </p:nvSpPr>
        <p:spPr bwMode="auto">
          <a:xfrm flipH="1" flipV="1">
            <a:off x="4005263" y="3090863"/>
            <a:ext cx="33337" cy="239553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-43001" y="2175756"/>
            <a:ext cx="17588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FF0066"/>
                </a:solidFill>
              </a:rPr>
              <a:t>1 of 2</a:t>
            </a:r>
            <a:r>
              <a:rPr lang="en-US" altLang="en-US" dirty="0">
                <a:solidFill>
                  <a:srgbClr val="FF0066"/>
                </a:solidFill>
                <a:sym typeface="Symbol" panose="05050102010706020507" pitchFamily="18" charset="2"/>
              </a:rPr>
              <a:t></a:t>
            </a:r>
            <a:r>
              <a:rPr lang="en-US" altLang="en-US" dirty="0">
                <a:solidFill>
                  <a:srgbClr val="FF0066"/>
                </a:solidFill>
              </a:rPr>
              <a:t>12 sectors</a:t>
            </a:r>
            <a:endParaRPr lang="en-US" altLang="en-US" dirty="0">
              <a:solidFill>
                <a:srgbClr val="336699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87D0E6-8597-4960-B390-D6358E10435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87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52452189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W95\Profiles\joram\Desktop\frich.bmp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533400"/>
            <a:ext cx="3821113" cy="5541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79" name="Text Box 3"/>
          <p:cNvSpPr txBox="1">
            <a:spLocks noChangeArrowheads="1"/>
          </p:cNvSpPr>
          <p:nvPr/>
        </p:nvSpPr>
        <p:spPr bwMode="auto">
          <a:xfrm>
            <a:off x="228600" y="2286000"/>
            <a:ext cx="2057400" cy="108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/>
              <a:t>3 liquid radiator trays</a:t>
            </a:r>
          </a:p>
          <a:p>
            <a:r>
              <a:rPr lang="en-US" altLang="en-US" sz="1400"/>
              <a:t>1 cm C</a:t>
            </a:r>
            <a:r>
              <a:rPr lang="en-US" altLang="en-US" sz="1400" baseline="-25000"/>
              <a:t>6</a:t>
            </a:r>
            <a:r>
              <a:rPr lang="en-US" altLang="en-US" sz="1400"/>
              <a:t>F</a:t>
            </a:r>
            <a:r>
              <a:rPr lang="en-US" altLang="en-US" sz="1400" baseline="-25000"/>
              <a:t>14,</a:t>
            </a:r>
            <a:endParaRPr lang="en-US" altLang="en-US" sz="1400"/>
          </a:p>
          <a:p>
            <a:r>
              <a:rPr lang="en-US" altLang="en-US" sz="1400"/>
              <a:t>quartz windows</a:t>
            </a:r>
          </a:p>
          <a:p>
            <a:r>
              <a:rPr lang="en-US" altLang="en-US" sz="1400"/>
              <a:t>p = atm.</a:t>
            </a:r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 flipH="1" flipV="1">
            <a:off x="1752600" y="3124200"/>
            <a:ext cx="5334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5410200" y="2438400"/>
            <a:ext cx="1768475" cy="30777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/>
              <a:t>5 spherical mirrors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879971" y="172216"/>
            <a:ext cx="228917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dirty="0">
                <a:solidFill>
                  <a:srgbClr val="336699"/>
                </a:solidFill>
              </a:rPr>
              <a:t>Forward RICH</a:t>
            </a:r>
          </a:p>
          <a:p>
            <a:endParaRPr lang="en-US" altLang="en-US" dirty="0">
              <a:solidFill>
                <a:srgbClr val="336699"/>
              </a:solidFill>
            </a:endParaRPr>
          </a:p>
          <a:p>
            <a:r>
              <a:rPr lang="en-US" altLang="en-US" dirty="0">
                <a:solidFill>
                  <a:srgbClr val="FF0066"/>
                </a:solidFill>
              </a:rPr>
              <a:t>1 of 2</a:t>
            </a:r>
            <a:r>
              <a:rPr lang="en-US" altLang="en-US" dirty="0">
                <a:solidFill>
                  <a:srgbClr val="FF0066"/>
                </a:solidFill>
                <a:sym typeface="Symbol" panose="05050102010706020507" pitchFamily="18" charset="2"/>
              </a:rPr>
              <a:t></a:t>
            </a:r>
            <a:r>
              <a:rPr lang="en-US" altLang="en-US" dirty="0">
                <a:solidFill>
                  <a:srgbClr val="FF0066"/>
                </a:solidFill>
              </a:rPr>
              <a:t>12 sectors</a:t>
            </a:r>
            <a:endParaRPr lang="en-US" altLang="en-US" dirty="0">
              <a:solidFill>
                <a:srgbClr val="336699"/>
              </a:solidFill>
            </a:endParaRPr>
          </a:p>
        </p:txBody>
      </p:sp>
      <p:sp>
        <p:nvSpPr>
          <p:cNvPr id="24583" name="Text Box 7"/>
          <p:cNvSpPr txBox="1">
            <a:spLocks noChangeArrowheads="1"/>
          </p:cNvSpPr>
          <p:nvPr/>
        </p:nvSpPr>
        <p:spPr bwMode="auto">
          <a:xfrm>
            <a:off x="5715000" y="3048000"/>
            <a:ext cx="2438400" cy="82484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sz="1400"/>
              <a:t>2 drift boxes + 2 MWPC’s</a:t>
            </a:r>
          </a:p>
          <a:p>
            <a:r>
              <a:rPr lang="en-US" altLang="en-US" sz="1400"/>
              <a:t>gas: C</a:t>
            </a:r>
            <a:r>
              <a:rPr lang="en-US" altLang="en-US" sz="1400" baseline="-25000"/>
              <a:t>2</a:t>
            </a:r>
            <a:r>
              <a:rPr lang="en-US" altLang="en-US" sz="1400"/>
              <a:t>H</a:t>
            </a:r>
            <a:r>
              <a:rPr lang="en-US" altLang="en-US" sz="1400" baseline="-25000"/>
              <a:t>6</a:t>
            </a:r>
            <a:r>
              <a:rPr lang="en-US" altLang="en-US" sz="1400"/>
              <a:t> + TMAE (24ºC)</a:t>
            </a:r>
          </a:p>
          <a:p>
            <a:endParaRPr lang="en-US" altLang="en-US" sz="1400"/>
          </a:p>
        </p:txBody>
      </p:sp>
      <p:sp>
        <p:nvSpPr>
          <p:cNvPr id="24584" name="Line 8"/>
          <p:cNvSpPr>
            <a:spLocks noChangeShapeType="1"/>
          </p:cNvSpPr>
          <p:nvPr/>
        </p:nvSpPr>
        <p:spPr bwMode="auto">
          <a:xfrm flipV="1">
            <a:off x="3962400" y="1066800"/>
            <a:ext cx="1066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oval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4586" name="Object 10"/>
          <p:cNvGraphicFramePr>
            <a:graphicFrameLocks noChangeAspect="1"/>
          </p:cNvGraphicFramePr>
          <p:nvPr/>
        </p:nvGraphicFramePr>
        <p:xfrm>
          <a:off x="5791200" y="3657600"/>
          <a:ext cx="447675" cy="249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431640" imgH="241200" progId="Equation.3">
                  <p:embed/>
                </p:oleObj>
              </mc:Choice>
              <mc:Fallback>
                <p:oleObj name="Equation" r:id="rId3" imgW="431640" imgH="241200" progId="Equation.3">
                  <p:embed/>
                  <p:pic>
                    <p:nvPicPr>
                      <p:cNvPr id="24586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3657600"/>
                        <a:ext cx="447675" cy="249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587" name="Object 11"/>
          <p:cNvGraphicFramePr>
            <a:graphicFrameLocks noChangeAspect="1"/>
          </p:cNvGraphicFramePr>
          <p:nvPr/>
        </p:nvGraphicFramePr>
        <p:xfrm>
          <a:off x="3657600" y="2057400"/>
          <a:ext cx="190500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241200" progId="Equation.3">
                  <p:embed/>
                </p:oleObj>
              </mc:Choice>
              <mc:Fallback>
                <p:oleObj name="Equation" r:id="rId5" imgW="190440" imgH="241200" progId="Equation.3">
                  <p:embed/>
                  <p:pic>
                    <p:nvPicPr>
                      <p:cNvPr id="24587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57600" y="2057400"/>
                        <a:ext cx="190500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8" name="Line 12"/>
          <p:cNvSpPr>
            <a:spLocks noChangeShapeType="1"/>
          </p:cNvSpPr>
          <p:nvPr/>
        </p:nvSpPr>
        <p:spPr bwMode="auto">
          <a:xfrm>
            <a:off x="3581400" y="2286000"/>
            <a:ext cx="4572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9" name="Line 13"/>
          <p:cNvSpPr>
            <a:spLocks noChangeShapeType="1"/>
          </p:cNvSpPr>
          <p:nvPr/>
        </p:nvSpPr>
        <p:spPr bwMode="auto">
          <a:xfrm flipH="1" flipV="1">
            <a:off x="3124200" y="2209800"/>
            <a:ext cx="3810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4590" name="Object 14"/>
          <p:cNvGraphicFramePr>
            <a:graphicFrameLocks noChangeAspect="1"/>
          </p:cNvGraphicFramePr>
          <p:nvPr/>
        </p:nvGraphicFramePr>
        <p:xfrm>
          <a:off x="4121150" y="4800600"/>
          <a:ext cx="176213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77480" imgH="241200" progId="Equation.3">
                  <p:embed/>
                </p:oleObj>
              </mc:Choice>
              <mc:Fallback>
                <p:oleObj name="Equation" r:id="rId7" imgW="177480" imgH="241200" progId="Equation.3">
                  <p:embed/>
                  <p:pic>
                    <p:nvPicPr>
                      <p:cNvPr id="2459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150" y="4800600"/>
                        <a:ext cx="176213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1" name="Line 15"/>
          <p:cNvSpPr>
            <a:spLocks noChangeShapeType="1"/>
          </p:cNvSpPr>
          <p:nvPr/>
        </p:nvSpPr>
        <p:spPr bwMode="auto">
          <a:xfrm flipH="1">
            <a:off x="3962400" y="4953000"/>
            <a:ext cx="60960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2" name="Text Box 16"/>
          <p:cNvSpPr txBox="1">
            <a:spLocks noChangeArrowheads="1"/>
          </p:cNvSpPr>
          <p:nvPr/>
        </p:nvSpPr>
        <p:spPr bwMode="auto">
          <a:xfrm>
            <a:off x="5029200" y="1371600"/>
            <a:ext cx="232467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T</a:t>
            </a:r>
            <a:r>
              <a:rPr lang="en-US" altLang="en-US" sz="1400" baseline="-25000"/>
              <a:t>vessel</a:t>
            </a:r>
            <a:r>
              <a:rPr lang="en-US" altLang="en-US" sz="1400"/>
              <a:t> </a:t>
            </a:r>
            <a:r>
              <a:rPr lang="en-US" altLang="en-US" sz="1400">
                <a:sym typeface="Symbol" panose="05050102010706020507" pitchFamily="18" charset="2"/>
              </a:rPr>
              <a:t> 30°C, unregulated.</a:t>
            </a:r>
            <a:endParaRPr lang="en-US" altLang="en-US" sz="1400"/>
          </a:p>
        </p:txBody>
      </p:sp>
      <p:graphicFrame>
        <p:nvGraphicFramePr>
          <p:cNvPr id="24593" name="Object 17"/>
          <p:cNvGraphicFramePr>
            <a:graphicFrameLocks noChangeAspect="1"/>
          </p:cNvGraphicFramePr>
          <p:nvPr/>
        </p:nvGraphicFramePr>
        <p:xfrm>
          <a:off x="5181600" y="4419600"/>
          <a:ext cx="3721100" cy="208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lead Image Editor Image" r:id="rId9" imgW="2806976" imgH="1569590" progId="EditorImage">
                  <p:embed/>
                </p:oleObj>
              </mc:Choice>
              <mc:Fallback>
                <p:oleObj name="Ulead Image Editor Image" r:id="rId9" imgW="2806976" imgH="1569590" progId="EditorImage">
                  <p:embed/>
                  <p:pic>
                    <p:nvPicPr>
                      <p:cNvPr id="24593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81600" y="4419600"/>
                        <a:ext cx="3721100" cy="2081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94" name="Freeform 18"/>
          <p:cNvSpPr>
            <a:spLocks/>
          </p:cNvSpPr>
          <p:nvPr/>
        </p:nvSpPr>
        <p:spPr bwMode="auto">
          <a:xfrm>
            <a:off x="5091113" y="4038600"/>
            <a:ext cx="776287" cy="554038"/>
          </a:xfrm>
          <a:custGeom>
            <a:avLst/>
            <a:gdLst>
              <a:gd name="T0" fmla="*/ 0 w 489"/>
              <a:gd name="T1" fmla="*/ 349 h 349"/>
              <a:gd name="T2" fmla="*/ 489 w 489"/>
              <a:gd name="T3" fmla="*/ 0 h 349"/>
            </a:gdLst>
            <a:ahLst/>
            <a:cxnLst>
              <a:cxn ang="0">
                <a:pos x="T0" y="T1"/>
              </a:cxn>
              <a:cxn ang="0">
                <a:pos x="T2" y="T3"/>
              </a:cxn>
            </a:cxnLst>
            <a:rect l="0" t="0" r="r" b="b"/>
            <a:pathLst>
              <a:path w="489" h="349">
                <a:moveTo>
                  <a:pt x="0" y="349"/>
                </a:moveTo>
                <a:lnTo>
                  <a:pt x="489" y="0"/>
                </a:lnTo>
              </a:path>
            </a:pathLst>
          </a:custGeom>
          <a:noFill/>
          <a:ln w="25400" cmpd="sng">
            <a:solidFill>
              <a:schemeClr val="tx1"/>
            </a:solidFill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>
            <a:off x="7010400" y="3810000"/>
            <a:ext cx="30480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7010400" y="3810000"/>
            <a:ext cx="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7" name="Freeform 21"/>
          <p:cNvSpPr>
            <a:spLocks/>
          </p:cNvSpPr>
          <p:nvPr/>
        </p:nvSpPr>
        <p:spPr bwMode="auto">
          <a:xfrm>
            <a:off x="7010400" y="4119563"/>
            <a:ext cx="209550" cy="73025"/>
          </a:xfrm>
          <a:custGeom>
            <a:avLst/>
            <a:gdLst>
              <a:gd name="T0" fmla="*/ 0 w 132"/>
              <a:gd name="T1" fmla="*/ 45 h 46"/>
              <a:gd name="T2" fmla="*/ 66 w 132"/>
              <a:gd name="T3" fmla="*/ 39 h 46"/>
              <a:gd name="T4" fmla="*/ 132 w 132"/>
              <a:gd name="T5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32" h="46">
                <a:moveTo>
                  <a:pt x="0" y="45"/>
                </a:moveTo>
                <a:cubicBezTo>
                  <a:pt x="11" y="44"/>
                  <a:pt x="44" y="46"/>
                  <a:pt x="66" y="39"/>
                </a:cubicBezTo>
                <a:cubicBezTo>
                  <a:pt x="88" y="32"/>
                  <a:pt x="118" y="8"/>
                  <a:pt x="132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98" name="Text Box 22"/>
          <p:cNvSpPr txBox="1">
            <a:spLocks noChangeArrowheads="1"/>
          </p:cNvSpPr>
          <p:nvPr/>
        </p:nvSpPr>
        <p:spPr bwMode="auto">
          <a:xfrm>
            <a:off x="7239000" y="3733800"/>
            <a:ext cx="871538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600" i="1">
                <a:latin typeface="Symbol" panose="05050102010706020507" pitchFamily="18" charset="2"/>
              </a:rPr>
              <a:t>a</a:t>
            </a:r>
            <a:r>
              <a:rPr lang="en-US" altLang="en-US" sz="1600" i="1" baseline="-25000"/>
              <a:t>L</a:t>
            </a:r>
            <a:r>
              <a:rPr lang="en-US" altLang="en-US" sz="1600" baseline="-25000"/>
              <a:t> </a:t>
            </a:r>
            <a:r>
              <a:rPr lang="en-US" altLang="en-US" sz="1600">
                <a:sym typeface="Symbol" panose="05050102010706020507" pitchFamily="18" charset="2"/>
              </a:rPr>
              <a:t></a:t>
            </a:r>
            <a:r>
              <a:rPr lang="en-US" altLang="en-US" sz="1600"/>
              <a:t> 50°</a:t>
            </a:r>
          </a:p>
        </p:txBody>
      </p:sp>
      <p:graphicFrame>
        <p:nvGraphicFramePr>
          <p:cNvPr id="24599" name="Object 23"/>
          <p:cNvGraphicFramePr>
            <a:graphicFrameLocks noChangeAspect="1"/>
          </p:cNvGraphicFramePr>
          <p:nvPr/>
        </p:nvGraphicFramePr>
        <p:xfrm>
          <a:off x="6705600" y="4114800"/>
          <a:ext cx="190500" cy="239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90440" imgH="241200" progId="Equation.3">
                  <p:embed/>
                </p:oleObj>
              </mc:Choice>
              <mc:Fallback>
                <p:oleObj name="Equation" r:id="rId11" imgW="190440" imgH="241200" progId="Equation.3">
                  <p:embed/>
                  <p:pic>
                    <p:nvPicPr>
                      <p:cNvPr id="24599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4114800"/>
                        <a:ext cx="190500" cy="239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600" name="Object 24"/>
          <p:cNvGraphicFramePr>
            <a:graphicFrameLocks noChangeAspect="1"/>
          </p:cNvGraphicFramePr>
          <p:nvPr/>
        </p:nvGraphicFramePr>
        <p:xfrm>
          <a:off x="7315200" y="4114800"/>
          <a:ext cx="2286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228600" imgH="279360" progId="Equation.3">
                  <p:embed/>
                </p:oleObj>
              </mc:Choice>
              <mc:Fallback>
                <p:oleObj name="Equation" r:id="rId13" imgW="228600" imgH="279360" progId="Equation.3">
                  <p:embed/>
                  <p:pic>
                    <p:nvPicPr>
                      <p:cNvPr id="2460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15200" y="4114800"/>
                        <a:ext cx="228600" cy="279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5029200" y="381000"/>
            <a:ext cx="1755609" cy="10833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1400"/>
              <a:t>gas radiator volume</a:t>
            </a:r>
          </a:p>
          <a:p>
            <a:r>
              <a:rPr lang="en-US" altLang="en-US" sz="1400" dirty="0"/>
              <a:t>2 half vessels / side</a:t>
            </a:r>
          </a:p>
          <a:p>
            <a:r>
              <a:rPr lang="en-US" altLang="en-US" sz="1400" dirty="0"/>
              <a:t>ca. 50 cm C</a:t>
            </a:r>
            <a:r>
              <a:rPr lang="en-US" altLang="en-US" sz="1400" baseline="-25000" dirty="0"/>
              <a:t>4</a:t>
            </a:r>
            <a:r>
              <a:rPr lang="en-US" altLang="en-US" sz="1400" dirty="0"/>
              <a:t>F</a:t>
            </a:r>
            <a:r>
              <a:rPr lang="en-US" altLang="en-US" sz="1400" baseline="-25000" dirty="0"/>
              <a:t>10</a:t>
            </a:r>
          </a:p>
          <a:p>
            <a:r>
              <a:rPr lang="en-US" altLang="en-US" sz="1400" dirty="0"/>
              <a:t>p = atm.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5B62FEE-1FB6-4C93-A29C-723DEC5B9DB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88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40812607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Title 1"/>
          <p:cNvSpPr>
            <a:spLocks noGrp="1"/>
          </p:cNvSpPr>
          <p:nvPr>
            <p:ph type="title"/>
          </p:nvPr>
        </p:nvSpPr>
        <p:spPr>
          <a:xfrm>
            <a:off x="1187450" y="152400"/>
            <a:ext cx="7423150" cy="635000"/>
          </a:xfrm>
        </p:spPr>
        <p:txBody>
          <a:bodyPr/>
          <a:lstStyle/>
          <a:p>
            <a:r>
              <a:rPr lang="en-GB" altLang="en-US" sz="2400" dirty="0"/>
              <a:t>S</a:t>
            </a:r>
            <a:r>
              <a:rPr lang="sl-SI" altLang="en-US" sz="2400" dirty="0"/>
              <a:t>eparation of kaons and pions</a:t>
            </a:r>
            <a:endParaRPr lang="en-US" altLang="en-US" sz="2400" dirty="0"/>
          </a:p>
        </p:txBody>
      </p:sp>
      <p:pic>
        <p:nvPicPr>
          <p:cNvPr id="113667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63" y="787400"/>
            <a:ext cx="9144000" cy="1633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8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62438" y="3141663"/>
            <a:ext cx="4918075" cy="333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3669" name="Content Placeholder 1"/>
          <p:cNvPicPr>
            <a:picLocks noGrp="1" noChangeAspect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6513" y="2995613"/>
            <a:ext cx="4829176" cy="3621087"/>
          </a:xfrm>
        </p:spPr>
      </p:pic>
      <p:sp>
        <p:nvSpPr>
          <p:cNvPr id="4" name="TextBox 3"/>
          <p:cNvSpPr txBox="1"/>
          <p:nvPr/>
        </p:nvSpPr>
        <p:spPr bwMode="auto">
          <a:xfrm>
            <a:off x="104775" y="2384425"/>
            <a:ext cx="36036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sl-SI" sz="1800" dirty="0" err="1">
                <a:solidFill>
                  <a:srgbClr val="FF0000"/>
                </a:solidFill>
                <a:latin typeface="+mn-lt"/>
                <a:ea typeface="ＭＳ Ｐゴシック" pitchFamily="34" charset="-128"/>
              </a:rPr>
              <a:t>Pions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vs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kaons</a:t>
            </a:r>
            <a:r>
              <a:rPr kumimoji="1" lang="en-GB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 in TOP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:</a:t>
            </a:r>
          </a:p>
          <a:p>
            <a:pPr>
              <a:defRPr/>
            </a:pP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different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patterns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in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the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time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vs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PMT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impact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point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coordinate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endParaRPr kumimoji="1" lang="en-US" sz="1800" dirty="0">
              <a:solidFill>
                <a:srgbClr val="996633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 bwMode="auto">
          <a:xfrm>
            <a:off x="5148263" y="2349500"/>
            <a:ext cx="3602037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kumimoji="1" lang="sl-SI" sz="1800" dirty="0" err="1">
                <a:solidFill>
                  <a:srgbClr val="FF0000"/>
                </a:solidFill>
                <a:latin typeface="+mn-lt"/>
                <a:ea typeface="ＭＳ Ｐゴシック" pitchFamily="34" charset="-128"/>
              </a:rPr>
              <a:t>Pions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vs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kaons</a:t>
            </a:r>
            <a:r>
              <a:rPr kumimoji="1" lang="sl-SI" sz="1800" dirty="0">
                <a:solidFill>
                  <a:schemeClr val="accent2"/>
                </a:solidFill>
                <a:latin typeface="+mn-lt"/>
                <a:ea typeface="ＭＳ Ｐゴシック" pitchFamily="34" charset="-128"/>
              </a:rPr>
              <a:t>:</a:t>
            </a:r>
          </a:p>
          <a:p>
            <a:pPr>
              <a:defRPr/>
            </a:pP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Expected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PID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efficiency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and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misidentification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 </a:t>
            </a:r>
            <a:r>
              <a:rPr kumimoji="1" lang="sl-SI" sz="1800" dirty="0" err="1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probability</a:t>
            </a:r>
            <a:r>
              <a:rPr kumimoji="1" lang="sl-SI" sz="1800" dirty="0">
                <a:solidFill>
                  <a:srgbClr val="996633"/>
                </a:solidFill>
                <a:latin typeface="+mn-lt"/>
                <a:ea typeface="ＭＳ Ｐゴシック" pitchFamily="34" charset="-128"/>
              </a:rPr>
              <a:t>. </a:t>
            </a:r>
            <a:endParaRPr kumimoji="1" lang="en-US" sz="1800" dirty="0">
              <a:solidFill>
                <a:srgbClr val="996633"/>
              </a:solidFill>
              <a:latin typeface="+mn-lt"/>
              <a:ea typeface="ＭＳ Ｐゴシック" pitchFamily="34" charset="-128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FD1A76-8CB4-4322-9BDD-E04CC862787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89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999678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53"/>
    </mc:Choice>
    <mc:Fallback xmlns="">
      <p:transition spd="slow" advTm="12053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3" name="Straight Connector 62"/>
          <p:cNvCxnSpPr>
            <a:endCxn id="57" idx="2"/>
          </p:cNvCxnSpPr>
          <p:nvPr/>
        </p:nvCxnSpPr>
        <p:spPr>
          <a:xfrm>
            <a:off x="6325347" y="2275680"/>
            <a:ext cx="18911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2"/>
          <p:cNvSpPr>
            <a:spLocks noChangeArrowheads="1"/>
          </p:cNvSpPr>
          <p:nvPr/>
        </p:nvSpPr>
        <p:spPr bwMode="auto">
          <a:xfrm>
            <a:off x="1572469" y="4150915"/>
            <a:ext cx="1214437" cy="366713"/>
          </a:xfrm>
          <a:prstGeom prst="rect">
            <a:avLst/>
          </a:prstGeom>
          <a:solidFill>
            <a:srgbClr val="FFC0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sp>
        <p:nvSpPr>
          <p:cNvPr id="5" name="Rectangle 31"/>
          <p:cNvSpPr>
            <a:spLocks noChangeArrowheads="1"/>
          </p:cNvSpPr>
          <p:nvPr/>
        </p:nvSpPr>
        <p:spPr bwMode="auto">
          <a:xfrm>
            <a:off x="1564531" y="2495153"/>
            <a:ext cx="1219200" cy="1152525"/>
          </a:xfrm>
          <a:prstGeom prst="rect">
            <a:avLst/>
          </a:prstGeom>
          <a:solidFill>
            <a:srgbClr val="FFFF00"/>
          </a:solidFill>
          <a:ln w="12700" algn="ctr">
            <a:noFill/>
            <a:round/>
            <a:headEnd/>
            <a:tailEnd type="triangle" w="med" len="med"/>
          </a:ln>
        </p:spPr>
        <p:txBody>
          <a:bodyPr anchor="ctr"/>
          <a:lstStyle/>
          <a:p>
            <a:pPr eaLnBrk="0" hangingPunct="0">
              <a:buClr>
                <a:schemeClr val="hlink"/>
              </a:buClr>
              <a:buSzPct val="70000"/>
              <a:buFontTx/>
              <a:buChar char="•"/>
            </a:pPr>
            <a:endParaRPr lang="de-DE">
              <a:latin typeface="Calibri" pitchFamily="34" charset="0"/>
            </a:endParaRPr>
          </a:p>
        </p:txBody>
      </p:sp>
      <p:pic>
        <p:nvPicPr>
          <p:cNvPr id="6" name="Picture 3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27994" y="2984103"/>
            <a:ext cx="2395537" cy="1597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" name="Text Box 34"/>
          <p:cNvSpPr txBox="1">
            <a:spLocks noChangeArrowheads="1"/>
          </p:cNvSpPr>
          <p:nvPr/>
        </p:nvSpPr>
        <p:spPr bwMode="auto">
          <a:xfrm>
            <a:off x="3482231" y="4201715"/>
            <a:ext cx="719138" cy="24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(Photonis)</a:t>
            </a:r>
          </a:p>
        </p:txBody>
      </p:sp>
      <p:sp>
        <p:nvSpPr>
          <p:cNvPr id="8" name="Freeform 61"/>
          <p:cNvSpPr>
            <a:spLocks/>
          </p:cNvSpPr>
          <p:nvPr/>
        </p:nvSpPr>
        <p:spPr bwMode="auto">
          <a:xfrm>
            <a:off x="2089994" y="2584053"/>
            <a:ext cx="685800" cy="322262"/>
          </a:xfrm>
          <a:custGeom>
            <a:avLst/>
            <a:gdLst>
              <a:gd name="T0" fmla="*/ 0 w 480"/>
              <a:gd name="T1" fmla="*/ 0 h 168"/>
              <a:gd name="T2" fmla="*/ 2147483647 w 480"/>
              <a:gd name="T3" fmla="*/ 2147483647 h 168"/>
              <a:gd name="T4" fmla="*/ 2147483647 w 480"/>
              <a:gd name="T5" fmla="*/ 2147483647 h 168"/>
              <a:gd name="T6" fmla="*/ 2147483647 w 480"/>
              <a:gd name="T7" fmla="*/ 2147483647 h 168"/>
              <a:gd name="T8" fmla="*/ 2147483647 w 480"/>
              <a:gd name="T9" fmla="*/ 2147483647 h 168"/>
              <a:gd name="T10" fmla="*/ 2147483647 w 480"/>
              <a:gd name="T11" fmla="*/ 2147483647 h 168"/>
              <a:gd name="T12" fmla="*/ 2147483647 w 480"/>
              <a:gd name="T13" fmla="*/ 2147483647 h 168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480"/>
              <a:gd name="T22" fmla="*/ 0 h 168"/>
              <a:gd name="T23" fmla="*/ 480 w 480"/>
              <a:gd name="T24" fmla="*/ 168 h 168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480" h="168">
                <a:moveTo>
                  <a:pt x="0" y="0"/>
                </a:moveTo>
                <a:cubicBezTo>
                  <a:pt x="8" y="2"/>
                  <a:pt x="47" y="11"/>
                  <a:pt x="56" y="16"/>
                </a:cubicBezTo>
                <a:cubicBezTo>
                  <a:pt x="73" y="25"/>
                  <a:pt x="85" y="46"/>
                  <a:pt x="104" y="48"/>
                </a:cubicBezTo>
                <a:cubicBezTo>
                  <a:pt x="125" y="51"/>
                  <a:pt x="147" y="53"/>
                  <a:pt x="168" y="56"/>
                </a:cubicBezTo>
                <a:cubicBezTo>
                  <a:pt x="173" y="64"/>
                  <a:pt x="176" y="75"/>
                  <a:pt x="184" y="80"/>
                </a:cubicBezTo>
                <a:cubicBezTo>
                  <a:pt x="224" y="105"/>
                  <a:pt x="334" y="129"/>
                  <a:pt x="384" y="136"/>
                </a:cubicBezTo>
                <a:cubicBezTo>
                  <a:pt x="414" y="146"/>
                  <a:pt x="451" y="154"/>
                  <a:pt x="480" y="168"/>
                </a:cubicBezTo>
              </a:path>
            </a:pathLst>
          </a:custGeom>
          <a:noFill/>
          <a:ln w="12700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Arc 56"/>
          <p:cNvSpPr>
            <a:spLocks/>
          </p:cNvSpPr>
          <p:nvPr/>
        </p:nvSpPr>
        <p:spPr bwMode="auto">
          <a:xfrm rot="10800000" flipH="1" flipV="1">
            <a:off x="1774081" y="2638028"/>
            <a:ext cx="282575" cy="1584325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C0504D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Line 75"/>
          <p:cNvSpPr>
            <a:spLocks noChangeShapeType="1"/>
          </p:cNvSpPr>
          <p:nvPr/>
        </p:nvSpPr>
        <p:spPr bwMode="auto">
          <a:xfrm>
            <a:off x="2775794" y="2907903"/>
            <a:ext cx="609600" cy="0"/>
          </a:xfrm>
          <a:prstGeom prst="line">
            <a:avLst/>
          </a:prstGeom>
          <a:noFill/>
          <a:ln w="12700">
            <a:solidFill>
              <a:sysClr val="window" lastClr="FFFFFF"/>
            </a:solidFill>
            <a:round/>
            <a:headEnd/>
            <a:tailEnd type="triangle" w="med" len="med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Line 69"/>
          <p:cNvSpPr>
            <a:spLocks noChangeShapeType="1"/>
          </p:cNvSpPr>
          <p:nvPr/>
        </p:nvSpPr>
        <p:spPr bwMode="auto">
          <a:xfrm flipH="1" flipV="1">
            <a:off x="981919" y="2603103"/>
            <a:ext cx="1100137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Line 70"/>
          <p:cNvSpPr>
            <a:spLocks noChangeShapeType="1"/>
          </p:cNvSpPr>
          <p:nvPr/>
        </p:nvSpPr>
        <p:spPr bwMode="auto">
          <a:xfrm flipH="1">
            <a:off x="981919" y="4165203"/>
            <a:ext cx="307975" cy="0"/>
          </a:xfrm>
          <a:prstGeom prst="line">
            <a:avLst/>
          </a:prstGeom>
          <a:noFill/>
          <a:ln w="6350">
            <a:solidFill>
              <a:srgbClr val="CC0000"/>
            </a:solidFill>
            <a:prstDash val="dash"/>
            <a:round/>
            <a:headEnd/>
            <a:tailEnd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Line 71"/>
          <p:cNvSpPr>
            <a:spLocks noChangeShapeType="1"/>
          </p:cNvSpPr>
          <p:nvPr/>
        </p:nvSpPr>
        <p:spPr bwMode="auto">
          <a:xfrm>
            <a:off x="1053356" y="2638028"/>
            <a:ext cx="0" cy="1519237"/>
          </a:xfrm>
          <a:prstGeom prst="line">
            <a:avLst/>
          </a:prstGeom>
          <a:noFill/>
          <a:ln w="12700">
            <a:solidFill>
              <a:sysClr val="windowText" lastClr="000000"/>
            </a:solidFill>
            <a:round/>
            <a:headEnd type="triangle" w="sm" len="lg"/>
            <a:tailEnd type="triangle" w="sm" len="lg"/>
          </a:ln>
        </p:spPr>
        <p:txBody>
          <a:bodyPr anchor="ctr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Rectangle 72"/>
          <p:cNvSpPr>
            <a:spLocks noChangeArrowheads="1"/>
          </p:cNvSpPr>
          <p:nvPr/>
        </p:nvSpPr>
        <p:spPr bwMode="auto">
          <a:xfrm rot="16200000">
            <a:off x="300881" y="3274615"/>
            <a:ext cx="1143000" cy="2159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E</a:t>
            </a:r>
            <a:r>
              <a:rPr kumimoji="0" lang="en-US" sz="1400" b="0" i="0" u="none" strike="noStrike" kern="0" cap="none" spc="0" normalizeH="0" baseline="-25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Symbol" pitchFamily="18" charset="2"/>
              </a:rPr>
              <a:t>g</a:t>
            </a:r>
            <a:endParaRPr kumimoji="0" lang="en-GB" sz="14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Symbol" pitchFamily="18" charset="2"/>
            </a:endParaRPr>
          </a:p>
        </p:txBody>
      </p:sp>
      <p:sp>
        <p:nvSpPr>
          <p:cNvPr id="15" name="Text Box 73"/>
          <p:cNvSpPr txBox="1">
            <a:spLocks noChangeArrowheads="1"/>
          </p:cNvSpPr>
          <p:nvPr/>
        </p:nvSpPr>
        <p:spPr bwMode="auto">
          <a:xfrm>
            <a:off x="2013794" y="4209653"/>
            <a:ext cx="311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h</a:t>
            </a:r>
          </a:p>
        </p:txBody>
      </p:sp>
      <p:sp>
        <p:nvSpPr>
          <p:cNvPr id="16" name="Text Box 74"/>
          <p:cNvSpPr txBox="1">
            <a:spLocks noChangeArrowheads="1"/>
          </p:cNvSpPr>
          <p:nvPr/>
        </p:nvSpPr>
        <p:spPr bwMode="auto">
          <a:xfrm>
            <a:off x="2326531" y="2449115"/>
            <a:ext cx="3460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CC3300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sv-SE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e</a:t>
            </a:r>
            <a:r>
              <a:rPr kumimoji="0" lang="sv-SE" sz="1800" b="0" i="0" u="none" strike="noStrike" kern="0" cap="none" spc="0" normalizeH="0" baseline="3000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-</a:t>
            </a:r>
            <a:endParaRPr kumimoji="0" lang="sv-S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7" name="TextBox 29"/>
          <p:cNvSpPr txBox="1">
            <a:spLocks noChangeArrowheads="1"/>
          </p:cNvSpPr>
          <p:nvPr/>
        </p:nvSpPr>
        <p:spPr bwMode="auto">
          <a:xfrm>
            <a:off x="1223219" y="2145903"/>
            <a:ext cx="25574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</a:rPr>
              <a:t>semiconductor </a:t>
            </a:r>
            <a:r>
              <a:rPr kumimoji="0" lang="en-US" sz="16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itchFamily="34" charset="0"/>
                <a:sym typeface="Wingdings" pitchFamily="2" charset="2"/>
              </a:rPr>
              <a:t> vacuum</a:t>
            </a:r>
            <a:endParaRPr kumimoji="0" lang="en-US" sz="16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8" name="Oval 35"/>
          <p:cNvSpPr>
            <a:spLocks noChangeArrowheads="1"/>
          </p:cNvSpPr>
          <p:nvPr/>
        </p:nvSpPr>
        <p:spPr bwMode="auto">
          <a:xfrm>
            <a:off x="2047131" y="4182665"/>
            <a:ext cx="71438" cy="71438"/>
          </a:xfrm>
          <a:prstGeom prst="ellipse">
            <a:avLst/>
          </a:prstGeom>
          <a:solidFill>
            <a:sysClr val="window" lastClr="FFFFFF"/>
          </a:solidFill>
          <a:ln w="12700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19" name="Oval 36"/>
          <p:cNvSpPr>
            <a:spLocks noChangeArrowheads="1"/>
          </p:cNvSpPr>
          <p:nvPr/>
        </p:nvSpPr>
        <p:spPr bwMode="auto">
          <a:xfrm>
            <a:off x="2029669" y="2568178"/>
            <a:ext cx="71437" cy="71437"/>
          </a:xfrm>
          <a:prstGeom prst="ellipse">
            <a:avLst/>
          </a:prstGeom>
          <a:solidFill>
            <a:sysClr val="windowText" lastClr="000000"/>
          </a:solidFill>
          <a:ln w="12700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0" name="Arc 56"/>
          <p:cNvSpPr>
            <a:spLocks/>
          </p:cNvSpPr>
          <p:nvPr/>
        </p:nvSpPr>
        <p:spPr bwMode="auto">
          <a:xfrm rot="10800000" flipH="1" flipV="1">
            <a:off x="2077294" y="3574653"/>
            <a:ext cx="228600" cy="647700"/>
          </a:xfrm>
          <a:custGeom>
            <a:avLst/>
            <a:gdLst>
              <a:gd name="T0" fmla="*/ 0 w 22353"/>
              <a:gd name="T1" fmla="*/ 0 h 43197"/>
              <a:gd name="T2" fmla="*/ 0 w 22353"/>
              <a:gd name="T3" fmla="*/ 0 h 43197"/>
              <a:gd name="T4" fmla="*/ 0 w 22353"/>
              <a:gd name="T5" fmla="*/ 0 h 43197"/>
              <a:gd name="T6" fmla="*/ 0 60000 65536"/>
              <a:gd name="T7" fmla="*/ 0 60000 65536"/>
              <a:gd name="T8" fmla="*/ 0 60000 65536"/>
              <a:gd name="T9" fmla="*/ 0 w 22353"/>
              <a:gd name="T10" fmla="*/ 0 h 43197"/>
              <a:gd name="T11" fmla="*/ 22353 w 22353"/>
              <a:gd name="T12" fmla="*/ 43197 h 43197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353" h="43197" fill="none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</a:path>
              <a:path w="22353" h="43197" stroke="0" extrusionOk="0">
                <a:moveTo>
                  <a:pt x="22352" y="43183"/>
                </a:moveTo>
                <a:cubicBezTo>
                  <a:pt x="22102" y="43192"/>
                  <a:pt x="21851" y="43196"/>
                  <a:pt x="21600" y="43197"/>
                </a:cubicBezTo>
                <a:cubicBezTo>
                  <a:pt x="9670" y="43197"/>
                  <a:pt x="0" y="33526"/>
                  <a:pt x="0" y="21597"/>
                </a:cubicBezTo>
                <a:cubicBezTo>
                  <a:pt x="-1" y="9807"/>
                  <a:pt x="9453" y="195"/>
                  <a:pt x="21240" y="-1"/>
                </a:cubicBezTo>
                <a:lnTo>
                  <a:pt x="21600" y="21597"/>
                </a:lnTo>
                <a:close/>
              </a:path>
            </a:pathLst>
          </a:custGeom>
          <a:noFill/>
          <a:ln w="12700">
            <a:solidFill>
              <a:srgbClr val="990000"/>
            </a:solidFill>
            <a:round/>
            <a:headEnd/>
            <a:tailEnd type="triangle" w="med" len="lg"/>
          </a:ln>
        </p:spPr>
        <p:txBody>
          <a:bodyPr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Oval 35"/>
          <p:cNvSpPr>
            <a:spLocks noChangeArrowheads="1"/>
          </p:cNvSpPr>
          <p:nvPr/>
        </p:nvSpPr>
        <p:spPr bwMode="auto">
          <a:xfrm>
            <a:off x="2272556" y="4187428"/>
            <a:ext cx="71438" cy="71437"/>
          </a:xfrm>
          <a:prstGeom prst="ellipse">
            <a:avLst/>
          </a:prstGeom>
          <a:solidFill>
            <a:sysClr val="window" lastClr="FFFFFF"/>
          </a:solidFill>
          <a:ln w="12700" algn="ctr">
            <a:solidFill>
              <a:sysClr val="windowText" lastClr="000000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2" name="Oval 35"/>
          <p:cNvSpPr>
            <a:spLocks noChangeArrowheads="1"/>
          </p:cNvSpPr>
          <p:nvPr/>
        </p:nvSpPr>
        <p:spPr bwMode="auto">
          <a:xfrm>
            <a:off x="2263031" y="3541315"/>
            <a:ext cx="71438" cy="71438"/>
          </a:xfrm>
          <a:prstGeom prst="ellipse">
            <a:avLst/>
          </a:prstGeom>
          <a:solidFill>
            <a:sysClr val="windowText" lastClr="000000"/>
          </a:solidFill>
          <a:ln w="12700" algn="ctr">
            <a:solidFill>
              <a:sysClr val="window" lastClr="FFFFFF"/>
            </a:solidFill>
            <a:round/>
            <a:headEnd/>
            <a:tailEnd type="triangle" w="med" len="med"/>
          </a:ln>
        </p:spPr>
        <p:txBody>
          <a:bodyPr anchor="ctr"/>
          <a:lstStyle/>
          <a:p>
            <a:pPr marL="0" marR="0" lvl="0" indent="0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ct val="70000"/>
              <a:buFontTx/>
              <a:buChar char="•"/>
              <a:tabLst/>
              <a:defRPr/>
            </a:pPr>
            <a:endParaRPr kumimoji="0" lang="de-DE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itchFamily="34" charset="0"/>
            </a:endParaRPr>
          </a:p>
        </p:txBody>
      </p:sp>
      <p:sp>
        <p:nvSpPr>
          <p:cNvPr id="23" name="Line 56"/>
          <p:cNvSpPr>
            <a:spLocks noChangeShapeType="1"/>
          </p:cNvSpPr>
          <p:nvPr/>
        </p:nvSpPr>
        <p:spPr bwMode="auto">
          <a:xfrm>
            <a:off x="2790081" y="1990328"/>
            <a:ext cx="0" cy="1150937"/>
          </a:xfrm>
          <a:prstGeom prst="line">
            <a:avLst/>
          </a:prstGeom>
          <a:noFill/>
          <a:ln w="12700">
            <a:solidFill>
              <a:sysClr val="windowText" lastClr="000000"/>
            </a:solidFill>
            <a:round/>
            <a:headEnd/>
            <a:tailEnd/>
          </a:ln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1765" y="188640"/>
            <a:ext cx="39437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2400" b="1" dirty="0">
                <a:solidFill>
                  <a:schemeClr val="accent6"/>
                </a:solidFill>
              </a:rPr>
              <a:t>Basics of photodetection </a:t>
            </a:r>
          </a:p>
        </p:txBody>
      </p:sp>
      <p:sp>
        <p:nvSpPr>
          <p:cNvPr id="25" name="ZoneTexte 9"/>
          <p:cNvSpPr txBox="1"/>
          <p:nvPr/>
        </p:nvSpPr>
        <p:spPr bwMode="auto">
          <a:xfrm>
            <a:off x="7672338" y="4368527"/>
            <a:ext cx="500062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i="1" dirty="0" err="1">
                <a:solidFill>
                  <a:schemeClr val="tx2"/>
                </a:solidFill>
                <a:latin typeface="Times" pitchFamily="18" charset="0"/>
                <a:cs typeface="Times" pitchFamily="18" charset="0"/>
              </a:rPr>
              <a:t>N</a:t>
            </a:r>
            <a:r>
              <a:rPr lang="en-US" sz="1600" i="1" baseline="-25000" dirty="0" err="1">
                <a:solidFill>
                  <a:schemeClr val="tx2"/>
                </a:solidFill>
              </a:rPr>
              <a:t>γ</a:t>
            </a:r>
            <a:endParaRPr lang="en-US" sz="1600" i="1" baseline="-25000" dirty="0">
              <a:solidFill>
                <a:schemeClr val="tx2"/>
              </a:solidFill>
            </a:endParaRPr>
          </a:p>
        </p:txBody>
      </p:sp>
      <p:sp>
        <p:nvSpPr>
          <p:cNvPr id="26" name="Cube 25"/>
          <p:cNvSpPr/>
          <p:nvPr/>
        </p:nvSpPr>
        <p:spPr bwMode="auto">
          <a:xfrm>
            <a:off x="6730530" y="4931023"/>
            <a:ext cx="1344404" cy="565150"/>
          </a:xfrm>
          <a:prstGeom prst="cub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>
                <a:solidFill>
                  <a:schemeClr val="tx2"/>
                </a:solidFill>
              </a:rPr>
              <a:t>photodet</a:t>
            </a:r>
          </a:p>
        </p:txBody>
      </p:sp>
      <p:cxnSp>
        <p:nvCxnSpPr>
          <p:cNvPr id="27" name="Connecteur droit avec flèche 12"/>
          <p:cNvCxnSpPr/>
          <p:nvPr/>
        </p:nvCxnSpPr>
        <p:spPr bwMode="auto">
          <a:xfrm rot="5400000">
            <a:off x="6842627" y="5768429"/>
            <a:ext cx="522287" cy="3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avec flèche 13"/>
          <p:cNvCxnSpPr/>
          <p:nvPr/>
        </p:nvCxnSpPr>
        <p:spPr bwMode="auto">
          <a:xfrm rot="5400000">
            <a:off x="7029951" y="5755729"/>
            <a:ext cx="522287" cy="3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avec flèche 14"/>
          <p:cNvCxnSpPr/>
          <p:nvPr/>
        </p:nvCxnSpPr>
        <p:spPr bwMode="auto">
          <a:xfrm rot="5400000">
            <a:off x="7215689" y="5768429"/>
            <a:ext cx="522287" cy="3176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15"/>
          <p:cNvSpPr txBox="1"/>
          <p:nvPr/>
        </p:nvSpPr>
        <p:spPr bwMode="auto">
          <a:xfrm>
            <a:off x="7124333" y="5724545"/>
            <a:ext cx="126409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>
                <a:solidFill>
                  <a:schemeClr val="tx2"/>
                </a:solidFill>
              </a:rPr>
              <a:t>              </a:t>
            </a:r>
            <a:r>
              <a:rPr lang="en-US" sz="1600" i="1" dirty="0" err="1">
                <a:solidFill>
                  <a:schemeClr val="tx2"/>
                </a:solidFill>
                <a:latin typeface="Times" pitchFamily="18" charset="0"/>
                <a:cs typeface="Times" pitchFamily="18" charset="0"/>
              </a:rPr>
              <a:t>N</a:t>
            </a:r>
            <a:r>
              <a:rPr lang="en-US" sz="1600" i="1" baseline="-25000" dirty="0" err="1">
                <a:solidFill>
                  <a:schemeClr val="tx2"/>
                </a:solidFill>
              </a:rPr>
              <a:t>pe</a:t>
            </a:r>
            <a:endParaRPr lang="en-US" sz="1600" i="1" baseline="-25000" dirty="0">
              <a:solidFill>
                <a:schemeClr val="tx2"/>
              </a:solidFill>
            </a:endParaRPr>
          </a:p>
        </p:txBody>
      </p:sp>
      <p:sp>
        <p:nvSpPr>
          <p:cNvPr id="31" name="ZoneTexte 21"/>
          <p:cNvSpPr txBox="1"/>
          <p:nvPr/>
        </p:nvSpPr>
        <p:spPr bwMode="auto">
          <a:xfrm>
            <a:off x="7128537" y="1418505"/>
            <a:ext cx="78010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i="1" dirty="0">
                <a:solidFill>
                  <a:schemeClr val="tx2"/>
                </a:solidFill>
                <a:latin typeface="Times" pitchFamily="18" charset="0"/>
                <a:cs typeface="Times" pitchFamily="18" charset="0"/>
              </a:rPr>
              <a:t>P</a:t>
            </a:r>
            <a:r>
              <a:rPr lang="en-US" sz="1600" dirty="0">
                <a:solidFill>
                  <a:schemeClr val="tx2"/>
                </a:solidFill>
              </a:rPr>
              <a:t> [W]</a:t>
            </a:r>
          </a:p>
        </p:txBody>
      </p:sp>
      <p:cxnSp>
        <p:nvCxnSpPr>
          <p:cNvPr id="32" name="Connecteur droit avec flèche 24"/>
          <p:cNvCxnSpPr/>
          <p:nvPr/>
        </p:nvCxnSpPr>
        <p:spPr bwMode="auto">
          <a:xfrm flipV="1">
            <a:off x="8262792" y="1981276"/>
            <a:ext cx="269648" cy="49681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25"/>
          <p:cNvSpPr txBox="1"/>
          <p:nvPr/>
        </p:nvSpPr>
        <p:spPr bwMode="auto">
          <a:xfrm>
            <a:off x="7044548" y="2840905"/>
            <a:ext cx="642938" cy="3381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i="1" dirty="0">
                <a:solidFill>
                  <a:schemeClr val="tx2"/>
                </a:solidFill>
                <a:latin typeface="Times" pitchFamily="18" charset="0"/>
                <a:cs typeface="Times" pitchFamily="18" charset="0"/>
              </a:rPr>
              <a:t>I</a:t>
            </a:r>
            <a:r>
              <a:rPr lang="en-US" sz="1600" dirty="0">
                <a:solidFill>
                  <a:schemeClr val="tx2"/>
                </a:solidFill>
              </a:rPr>
              <a:t> [A]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6376194" y="4394343"/>
            <a:ext cx="605558" cy="608767"/>
            <a:chOff x="3851920" y="2492896"/>
            <a:chExt cx="1797571" cy="1807096"/>
          </a:xfrm>
        </p:grpSpPr>
        <p:cxnSp>
          <p:nvCxnSpPr>
            <p:cNvPr id="35" name="Curved Connector 34"/>
            <p:cNvCxnSpPr/>
            <p:nvPr/>
          </p:nvCxnSpPr>
          <p:spPr>
            <a:xfrm>
              <a:off x="3851920" y="2492896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urved Connector 35"/>
            <p:cNvCxnSpPr/>
            <p:nvPr/>
          </p:nvCxnSpPr>
          <p:spPr>
            <a:xfrm>
              <a:off x="4444760" y="3095261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urved Connector 36"/>
            <p:cNvCxnSpPr/>
            <p:nvPr/>
          </p:nvCxnSpPr>
          <p:spPr>
            <a:xfrm>
              <a:off x="5047126" y="3697627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6669890" y="4383350"/>
            <a:ext cx="605558" cy="608767"/>
            <a:chOff x="3851920" y="2492896"/>
            <a:chExt cx="1797571" cy="1807096"/>
          </a:xfrm>
        </p:grpSpPr>
        <p:cxnSp>
          <p:nvCxnSpPr>
            <p:cNvPr id="39" name="Curved Connector 38"/>
            <p:cNvCxnSpPr/>
            <p:nvPr/>
          </p:nvCxnSpPr>
          <p:spPr>
            <a:xfrm>
              <a:off x="3851920" y="2492896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urved Connector 39"/>
            <p:cNvCxnSpPr/>
            <p:nvPr/>
          </p:nvCxnSpPr>
          <p:spPr>
            <a:xfrm>
              <a:off x="4444760" y="3095261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urved Connector 40"/>
            <p:cNvCxnSpPr/>
            <p:nvPr/>
          </p:nvCxnSpPr>
          <p:spPr>
            <a:xfrm>
              <a:off x="5047126" y="3697627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/>
          <p:cNvGrpSpPr/>
          <p:nvPr/>
        </p:nvGrpSpPr>
        <p:grpSpPr>
          <a:xfrm>
            <a:off x="6957922" y="4416053"/>
            <a:ext cx="605558" cy="608767"/>
            <a:chOff x="3851920" y="2492896"/>
            <a:chExt cx="1797571" cy="1807096"/>
          </a:xfrm>
        </p:grpSpPr>
        <p:cxnSp>
          <p:nvCxnSpPr>
            <p:cNvPr id="43" name="Curved Connector 42"/>
            <p:cNvCxnSpPr/>
            <p:nvPr/>
          </p:nvCxnSpPr>
          <p:spPr>
            <a:xfrm>
              <a:off x="3851920" y="2492896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urved Connector 43"/>
            <p:cNvCxnSpPr/>
            <p:nvPr/>
          </p:nvCxnSpPr>
          <p:spPr>
            <a:xfrm>
              <a:off x="4444760" y="3095261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urved Connector 44"/>
            <p:cNvCxnSpPr/>
            <p:nvPr/>
          </p:nvCxnSpPr>
          <p:spPr>
            <a:xfrm>
              <a:off x="5047126" y="3697627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/>
          <p:cNvGrpSpPr/>
          <p:nvPr/>
        </p:nvGrpSpPr>
        <p:grpSpPr>
          <a:xfrm>
            <a:off x="7317962" y="4416053"/>
            <a:ext cx="605558" cy="608767"/>
            <a:chOff x="3851920" y="2492896"/>
            <a:chExt cx="1797571" cy="1807096"/>
          </a:xfrm>
        </p:grpSpPr>
        <p:cxnSp>
          <p:nvCxnSpPr>
            <p:cNvPr id="47" name="Curved Connector 46"/>
            <p:cNvCxnSpPr/>
            <p:nvPr/>
          </p:nvCxnSpPr>
          <p:spPr>
            <a:xfrm>
              <a:off x="3851920" y="2492896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urved Connector 47"/>
            <p:cNvCxnSpPr/>
            <p:nvPr/>
          </p:nvCxnSpPr>
          <p:spPr>
            <a:xfrm>
              <a:off x="4444760" y="3095261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urved Connector 48"/>
            <p:cNvCxnSpPr/>
            <p:nvPr/>
          </p:nvCxnSpPr>
          <p:spPr>
            <a:xfrm>
              <a:off x="5047126" y="3697627"/>
              <a:ext cx="602365" cy="602365"/>
            </a:xfrm>
            <a:prstGeom prst="curvedConnector3">
              <a:avLst/>
            </a:prstGeom>
            <a:ln w="19050">
              <a:solidFill>
                <a:srgbClr val="FF0000"/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Cube 49"/>
          <p:cNvSpPr/>
          <p:nvPr/>
        </p:nvSpPr>
        <p:spPr bwMode="auto">
          <a:xfrm>
            <a:off x="6625747" y="1978024"/>
            <a:ext cx="1282897" cy="565150"/>
          </a:xfrm>
          <a:prstGeom prst="cube">
            <a:avLst/>
          </a:prstGeom>
          <a:solidFill>
            <a:srgbClr val="66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sz="1600" dirty="0" err="1">
                <a:solidFill>
                  <a:schemeClr val="tx2"/>
                </a:solidFill>
              </a:rPr>
              <a:t>photodet</a:t>
            </a:r>
            <a:endParaRPr lang="en-US" sz="1600" dirty="0">
              <a:solidFill>
                <a:schemeClr val="tx2"/>
              </a:solidFill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6655014" y="1473968"/>
            <a:ext cx="605558" cy="608767"/>
            <a:chOff x="3851920" y="2492896"/>
            <a:chExt cx="1797571" cy="1807096"/>
          </a:xfrm>
        </p:grpSpPr>
        <p:cxnSp>
          <p:nvCxnSpPr>
            <p:cNvPr id="52" name="Curved Connector 51"/>
            <p:cNvCxnSpPr/>
            <p:nvPr/>
          </p:nvCxnSpPr>
          <p:spPr>
            <a:xfrm>
              <a:off x="3851920" y="2492896"/>
              <a:ext cx="602365" cy="602365"/>
            </a:xfrm>
            <a:prstGeom prst="curvedConnector3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urved Connector 52"/>
            <p:cNvCxnSpPr/>
            <p:nvPr/>
          </p:nvCxnSpPr>
          <p:spPr>
            <a:xfrm>
              <a:off x="4444760" y="3095261"/>
              <a:ext cx="602365" cy="602365"/>
            </a:xfrm>
            <a:prstGeom prst="curvedConnector3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urved Connector 53"/>
            <p:cNvCxnSpPr/>
            <p:nvPr/>
          </p:nvCxnSpPr>
          <p:spPr>
            <a:xfrm>
              <a:off x="5047126" y="3697627"/>
              <a:ext cx="602365" cy="602365"/>
            </a:xfrm>
            <a:prstGeom prst="curvedConnector3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headEnd type="none" w="med" len="med"/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/>
          <p:cNvSpPr txBox="1"/>
          <p:nvPr/>
        </p:nvSpPr>
        <p:spPr>
          <a:xfrm>
            <a:off x="431790" y="1099482"/>
            <a:ext cx="5666833" cy="8186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chemeClr val="accent6"/>
                </a:solidFill>
              </a:rPr>
              <a:t>Many solid photosensitive materials are semiconductors …</a:t>
            </a:r>
          </a:p>
          <a:p>
            <a:pPr>
              <a:buNone/>
            </a:pPr>
            <a:endParaRPr lang="en-GB" sz="900" dirty="0">
              <a:solidFill>
                <a:schemeClr val="accent6"/>
              </a:solidFill>
            </a:endParaRPr>
          </a:p>
          <a:p>
            <a:pPr>
              <a:buNone/>
            </a:pPr>
            <a:r>
              <a:rPr lang="en-GB" sz="1600" dirty="0">
                <a:solidFill>
                  <a:schemeClr val="accent6"/>
                </a:solidFill>
              </a:rPr>
              <a:t>but </a:t>
            </a:r>
            <a:r>
              <a:rPr lang="en-GB" sz="1600" dirty="0" err="1">
                <a:solidFill>
                  <a:schemeClr val="accent6"/>
                </a:solidFill>
              </a:rPr>
              <a:t>photoeffect</a:t>
            </a:r>
            <a:r>
              <a:rPr lang="en-GB" sz="1600" dirty="0">
                <a:solidFill>
                  <a:schemeClr val="accent6"/>
                </a:solidFill>
              </a:rPr>
              <a:t> can also be observed from gases and liquids.  </a:t>
            </a:r>
          </a:p>
        </p:txBody>
      </p:sp>
      <p:sp>
        <p:nvSpPr>
          <p:cNvPr id="57" name="Oval 56"/>
          <p:cNvSpPr/>
          <p:nvPr/>
        </p:nvSpPr>
        <p:spPr>
          <a:xfrm>
            <a:off x="8216528" y="2117724"/>
            <a:ext cx="315912" cy="31591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None/>
            </a:pPr>
            <a:endParaRPr lang="en-GB"/>
          </a:p>
        </p:txBody>
      </p:sp>
      <p:cxnSp>
        <p:nvCxnSpPr>
          <p:cNvPr id="68" name="Straight Connector 67"/>
          <p:cNvCxnSpPr/>
          <p:nvPr/>
        </p:nvCxnSpPr>
        <p:spPr>
          <a:xfrm>
            <a:off x="6325347" y="2275680"/>
            <a:ext cx="0" cy="4881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325347" y="2763836"/>
            <a:ext cx="207226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>
            <a:endCxn id="57" idx="4"/>
          </p:cNvCxnSpPr>
          <p:nvPr/>
        </p:nvCxnSpPr>
        <p:spPr>
          <a:xfrm flipH="1" flipV="1">
            <a:off x="8374484" y="2433636"/>
            <a:ext cx="23132" cy="330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Up Arrow 76"/>
          <p:cNvSpPr/>
          <p:nvPr/>
        </p:nvSpPr>
        <p:spPr>
          <a:xfrm rot="3992328">
            <a:off x="5331523" y="2530441"/>
            <a:ext cx="360040" cy="1092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8" name="Up Arrow 77"/>
          <p:cNvSpPr/>
          <p:nvPr/>
        </p:nvSpPr>
        <p:spPr>
          <a:xfrm rot="6894525">
            <a:off x="5347489" y="3525836"/>
            <a:ext cx="360040" cy="1092200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0" name="TextBox 79"/>
          <p:cNvSpPr txBox="1"/>
          <p:nvPr/>
        </p:nvSpPr>
        <p:spPr>
          <a:xfrm rot="20281524">
            <a:off x="4400772" y="2434619"/>
            <a:ext cx="20115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chemeClr val="accent6"/>
                </a:solidFill>
              </a:rPr>
              <a:t>Internal </a:t>
            </a:r>
            <a:r>
              <a:rPr lang="en-GB" sz="1600" dirty="0" err="1">
                <a:solidFill>
                  <a:schemeClr val="accent6"/>
                </a:solidFill>
              </a:rPr>
              <a:t>photoeffect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81" name="TextBox 80"/>
          <p:cNvSpPr txBox="1"/>
          <p:nvPr/>
        </p:nvSpPr>
        <p:spPr>
          <a:xfrm rot="1568425">
            <a:off x="4265846" y="4199249"/>
            <a:ext cx="207890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chemeClr val="accent6"/>
                </a:solidFill>
              </a:rPr>
              <a:t>External </a:t>
            </a:r>
            <a:r>
              <a:rPr lang="en-GB" sz="1600" dirty="0" err="1">
                <a:solidFill>
                  <a:schemeClr val="accent6"/>
                </a:solidFill>
              </a:rPr>
              <a:t>photoeffect</a:t>
            </a:r>
            <a:endParaRPr lang="en-GB" sz="1600" dirty="0">
              <a:solidFill>
                <a:schemeClr val="accent6"/>
              </a:solidFill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2782269" y="2638028"/>
            <a:ext cx="114166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eaLnBrk="0" hangingPunct="0">
              <a:buClr>
                <a:srgbClr val="0000FF"/>
              </a:buClr>
              <a:buSzPct val="70000"/>
              <a:buNone/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 pitchFamily="34" charset="0"/>
              </a:rPr>
              <a:t>E</a:t>
            </a:r>
            <a:r>
              <a:rPr lang="en-US" sz="1200" kern="0" baseline="-25000" dirty="0">
                <a:solidFill>
                  <a:sysClr val="windowText" lastClr="000000"/>
                </a:solidFill>
                <a:latin typeface="Calibri" pitchFamily="34" charset="0"/>
              </a:rPr>
              <a:t>A</a:t>
            </a:r>
            <a:r>
              <a:rPr lang="en-US" sz="1200" kern="0" dirty="0">
                <a:solidFill>
                  <a:sysClr val="windowText" lastClr="000000"/>
                </a:solidFill>
                <a:latin typeface="Calibri" pitchFamily="34" charset="0"/>
              </a:rPr>
              <a:t> = electron </a:t>
            </a:r>
          </a:p>
          <a:p>
            <a:pPr lvl="0" algn="ctr" eaLnBrk="0" hangingPunct="0">
              <a:buClr>
                <a:srgbClr val="0000FF"/>
              </a:buClr>
              <a:buSzPct val="70000"/>
              <a:buNone/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Calibri" pitchFamily="34" charset="0"/>
              </a:rPr>
              <a:t>affinity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558134" y="4698726"/>
            <a:ext cx="3146502" cy="1323439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>
              <a:buNone/>
            </a:pPr>
            <a:endParaRPr lang="en-GB" sz="16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sz="1600" dirty="0">
                <a:solidFill>
                  <a:schemeClr val="tx2"/>
                </a:solidFill>
              </a:rPr>
              <a:t>Internal </a:t>
            </a:r>
            <a:r>
              <a:rPr lang="en-GB" sz="1600" dirty="0" err="1">
                <a:solidFill>
                  <a:schemeClr val="tx2"/>
                </a:solidFill>
              </a:rPr>
              <a:t>photoeffect</a:t>
            </a:r>
            <a:r>
              <a:rPr lang="en-GB" sz="1600" dirty="0">
                <a:solidFill>
                  <a:schemeClr val="tx2"/>
                </a:solidFill>
              </a:rPr>
              <a:t>: </a:t>
            </a:r>
            <a:r>
              <a:rPr lang="en-GB" sz="1600" dirty="0" err="1">
                <a:solidFill>
                  <a:schemeClr val="tx2"/>
                </a:solidFill>
              </a:rPr>
              <a:t>E</a:t>
            </a:r>
            <a:r>
              <a:rPr lang="en-GB" sz="1600" baseline="-25000" dirty="0" err="1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GB" sz="1600" dirty="0">
                <a:solidFill>
                  <a:schemeClr val="tx2"/>
                </a:solidFill>
              </a:rPr>
              <a:t> &gt; </a:t>
            </a:r>
            <a:r>
              <a:rPr lang="en-GB" sz="1600" dirty="0" err="1">
                <a:solidFill>
                  <a:schemeClr val="tx2"/>
                </a:solidFill>
              </a:rPr>
              <a:t>E</a:t>
            </a:r>
            <a:r>
              <a:rPr lang="en-GB" sz="1600" baseline="-25000" dirty="0" err="1">
                <a:solidFill>
                  <a:schemeClr val="tx2"/>
                </a:solidFill>
              </a:rPr>
              <a:t>g</a:t>
            </a:r>
            <a:endParaRPr lang="en-GB" sz="1600" baseline="-25000" dirty="0">
              <a:solidFill>
                <a:schemeClr val="tx2"/>
              </a:solidFill>
            </a:endParaRPr>
          </a:p>
          <a:p>
            <a:pPr>
              <a:buNone/>
            </a:pPr>
            <a:endParaRPr lang="en-GB" sz="1600" baseline="-25000" dirty="0">
              <a:solidFill>
                <a:schemeClr val="tx2"/>
              </a:solidFill>
            </a:endParaRPr>
          </a:p>
          <a:p>
            <a:pPr>
              <a:buNone/>
            </a:pPr>
            <a:r>
              <a:rPr lang="en-GB" sz="1600" dirty="0">
                <a:solidFill>
                  <a:schemeClr val="tx2"/>
                </a:solidFill>
              </a:rPr>
              <a:t>External </a:t>
            </a:r>
            <a:r>
              <a:rPr lang="en-GB" sz="1600" dirty="0" err="1">
                <a:solidFill>
                  <a:schemeClr val="tx2"/>
                </a:solidFill>
              </a:rPr>
              <a:t>photoeffect</a:t>
            </a:r>
            <a:r>
              <a:rPr lang="en-GB" sz="1600" dirty="0">
                <a:solidFill>
                  <a:schemeClr val="tx2"/>
                </a:solidFill>
              </a:rPr>
              <a:t>: </a:t>
            </a:r>
            <a:r>
              <a:rPr lang="en-GB" sz="1600" dirty="0" err="1">
                <a:solidFill>
                  <a:schemeClr val="tx2"/>
                </a:solidFill>
              </a:rPr>
              <a:t>E</a:t>
            </a:r>
            <a:r>
              <a:rPr lang="en-GB" sz="1600" baseline="-25000" dirty="0" err="1">
                <a:solidFill>
                  <a:schemeClr val="tx2"/>
                </a:solidFill>
                <a:latin typeface="Symbol" pitchFamily="18" charset="2"/>
              </a:rPr>
              <a:t>g</a:t>
            </a:r>
            <a:r>
              <a:rPr lang="en-GB" sz="1600" dirty="0">
                <a:solidFill>
                  <a:schemeClr val="tx2"/>
                </a:solidFill>
              </a:rPr>
              <a:t> &gt; </a:t>
            </a:r>
            <a:r>
              <a:rPr lang="en-GB" sz="1600" dirty="0" err="1">
                <a:solidFill>
                  <a:schemeClr val="tx2"/>
                </a:solidFill>
              </a:rPr>
              <a:t>E</a:t>
            </a:r>
            <a:r>
              <a:rPr lang="en-GB" sz="1600" baseline="-25000" dirty="0" err="1">
                <a:solidFill>
                  <a:schemeClr val="tx2"/>
                </a:solidFill>
              </a:rPr>
              <a:t>g</a:t>
            </a:r>
            <a:r>
              <a:rPr lang="en-GB" sz="1600" baseline="-25000" dirty="0">
                <a:solidFill>
                  <a:schemeClr val="tx2"/>
                </a:solidFill>
              </a:rPr>
              <a:t> + </a:t>
            </a:r>
            <a:r>
              <a:rPr lang="en-GB" sz="1600" dirty="0">
                <a:solidFill>
                  <a:schemeClr val="tx2"/>
                </a:solidFill>
              </a:rPr>
              <a:t>E</a:t>
            </a:r>
            <a:r>
              <a:rPr lang="en-GB" sz="1600" baseline="-25000" dirty="0">
                <a:solidFill>
                  <a:schemeClr val="tx2"/>
                </a:solidFill>
              </a:rPr>
              <a:t>A</a:t>
            </a:r>
            <a:endParaRPr lang="en-GB" sz="1600" baseline="-25000" dirty="0">
              <a:solidFill>
                <a:srgbClr val="C00000"/>
              </a:solidFill>
            </a:endParaRPr>
          </a:p>
          <a:p>
            <a:pPr>
              <a:buNone/>
            </a:pPr>
            <a:endParaRPr lang="en-GB" sz="1600" baseline="-25000" dirty="0">
              <a:solidFill>
                <a:srgbClr val="C00000"/>
              </a:solidFill>
            </a:endParaRPr>
          </a:p>
        </p:txBody>
      </p:sp>
      <p:sp>
        <p:nvSpPr>
          <p:cNvPr id="56" name="Slide Number Placeholder 55">
            <a:extLst>
              <a:ext uri="{FF2B5EF4-FFF2-40B4-BE49-F238E27FC236}">
                <a16:creationId xmlns:a16="http://schemas.microsoft.com/office/drawing/2014/main" id="{A5E7A310-23A6-49AA-98ED-C002561623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9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56885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2537"/>
    </mc:Choice>
    <mc:Fallback xmlns="">
      <p:transition spd="slow" advTm="132537"/>
    </mc:Fallback>
  </mc:AlternateContent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714875" y="1214438"/>
            <a:ext cx="3897313" cy="4312066"/>
            <a:chOff x="4714875" y="1214438"/>
            <a:chExt cx="3897313" cy="4312066"/>
          </a:xfrm>
        </p:grpSpPr>
        <p:graphicFrame>
          <p:nvGraphicFramePr>
            <p:cNvPr id="10242" name="Object 2"/>
            <p:cNvGraphicFramePr>
              <a:graphicFrameLocks noChangeAspect="1"/>
            </p:cNvGraphicFramePr>
            <p:nvPr/>
          </p:nvGraphicFramePr>
          <p:xfrm>
            <a:off x="4714875" y="1420838"/>
            <a:ext cx="3897313" cy="372425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Bitmap Image" r:id="rId3" imgW="5990476" imgH="5723810" progId="PBrush">
                    <p:embed/>
                  </p:oleObj>
                </mc:Choice>
                <mc:Fallback>
                  <p:oleObj name="Bitmap Image" r:id="rId3" imgW="5990476" imgH="5723810" progId="PBrush">
                    <p:embed/>
                    <p:pic>
                      <p:nvPicPr>
                        <p:cNvPr id="1024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714875" y="1420838"/>
                          <a:ext cx="3897313" cy="3724254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" name="Text Box 6"/>
            <p:cNvSpPr txBox="1">
              <a:spLocks noChangeArrowheads="1"/>
            </p:cNvSpPr>
            <p:nvPr/>
          </p:nvSpPr>
          <p:spPr bwMode="auto">
            <a:xfrm>
              <a:off x="5476875" y="1592263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>
                  <a:latin typeface="+mn-lt"/>
                </a:rPr>
                <a:t>1 p.e.</a:t>
              </a:r>
            </a:p>
          </p:txBody>
        </p:sp>
        <p:sp>
          <p:nvSpPr>
            <p:cNvPr id="7" name="Text Box 8"/>
            <p:cNvSpPr txBox="1">
              <a:spLocks noChangeArrowheads="1"/>
            </p:cNvSpPr>
            <p:nvPr/>
          </p:nvSpPr>
          <p:spPr bwMode="auto">
            <a:xfrm>
              <a:off x="5343525" y="5187950"/>
              <a:ext cx="2650084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None/>
                <a:defRPr/>
              </a:pPr>
              <a:r>
                <a:rPr lang="en-US" sz="1600" dirty="0">
                  <a:solidFill>
                    <a:schemeClr val="accent6"/>
                  </a:solidFill>
                  <a:latin typeface="+mn-lt"/>
                </a:rPr>
                <a:t>pulse height (ADC counts)</a:t>
              </a: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6086475" y="2278063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>
                  <a:latin typeface="+mn-lt"/>
                </a:rPr>
                <a:t>2 p.e.</a:t>
              </a:r>
            </a:p>
          </p:txBody>
        </p:sp>
        <p:sp>
          <p:nvSpPr>
            <p:cNvPr id="9" name="Text Box 10"/>
            <p:cNvSpPr txBox="1">
              <a:spLocks noChangeArrowheads="1"/>
            </p:cNvSpPr>
            <p:nvPr/>
          </p:nvSpPr>
          <p:spPr bwMode="auto">
            <a:xfrm>
              <a:off x="6654800" y="3268663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>
                  <a:latin typeface="+mn-lt"/>
                </a:rPr>
                <a:t>3 p.e.</a:t>
              </a: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7188200" y="4106863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>
                  <a:latin typeface="+mn-lt"/>
                </a:rPr>
                <a:t>4 p.e.</a:t>
              </a:r>
            </a:p>
          </p:txBody>
        </p:sp>
        <p:sp>
          <p:nvSpPr>
            <p:cNvPr id="11" name="Text Box 12"/>
            <p:cNvSpPr txBox="1">
              <a:spLocks noChangeArrowheads="1"/>
            </p:cNvSpPr>
            <p:nvPr/>
          </p:nvSpPr>
          <p:spPr bwMode="auto">
            <a:xfrm>
              <a:off x="7797800" y="4259263"/>
              <a:ext cx="631904" cy="3077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>
                  <a:latin typeface="+mn-lt"/>
                </a:rPr>
                <a:t>5 p.e.</a:t>
              </a:r>
            </a:p>
          </p:txBody>
        </p:sp>
        <p:sp>
          <p:nvSpPr>
            <p:cNvPr id="13" name="Text Box 21"/>
            <p:cNvSpPr txBox="1">
              <a:spLocks noChangeArrowheads="1"/>
            </p:cNvSpPr>
            <p:nvPr/>
          </p:nvSpPr>
          <p:spPr bwMode="auto">
            <a:xfrm>
              <a:off x="6843713" y="1625600"/>
              <a:ext cx="1550987" cy="10772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buNone/>
                <a:defRPr/>
              </a:pPr>
              <a:r>
                <a:rPr lang="en-US" sz="1600" dirty="0">
                  <a:latin typeface="+mn-lt"/>
                </a:rPr>
                <a:t>pulse height signals of</a:t>
              </a:r>
            </a:p>
            <a:p>
              <a:pPr>
                <a:spcBef>
                  <a:spcPct val="0"/>
                </a:spcBef>
                <a:buNone/>
                <a:defRPr/>
              </a:pPr>
              <a:r>
                <a:rPr lang="en-US" sz="1600" dirty="0">
                  <a:latin typeface="+mn-lt"/>
                </a:rPr>
                <a:t>1 Si pad</a:t>
              </a:r>
            </a:p>
            <a:p>
              <a:pPr>
                <a:spcBef>
                  <a:spcPct val="0"/>
                </a:spcBef>
                <a:buNone/>
                <a:defRPr/>
              </a:pPr>
              <a:r>
                <a:rPr lang="en-US" sz="1600" dirty="0">
                  <a:latin typeface="+mn-lt"/>
                </a:rPr>
                <a:t>HV</a:t>
              </a:r>
              <a:r>
                <a:rPr lang="en-US" sz="1600" baseline="-25000" dirty="0">
                  <a:latin typeface="+mn-lt"/>
                </a:rPr>
                <a:t>HPD</a:t>
              </a:r>
              <a:r>
                <a:rPr lang="en-US" sz="1600" dirty="0">
                  <a:latin typeface="+mn-lt"/>
                </a:rPr>
                <a:t> = 26 kV</a:t>
              </a:r>
            </a:p>
          </p:txBody>
        </p:sp>
        <p:sp>
          <p:nvSpPr>
            <p:cNvPr id="10259" name="Rectangle 47"/>
            <p:cNvSpPr>
              <a:spLocks noChangeArrowheads="1"/>
            </p:cNvSpPr>
            <p:nvPr/>
          </p:nvSpPr>
          <p:spPr bwMode="auto">
            <a:xfrm rot="790353">
              <a:off x="5527675" y="1214438"/>
              <a:ext cx="76200" cy="76200"/>
            </a:xfrm>
            <a:prstGeom prst="rect">
              <a:avLst/>
            </a:prstGeom>
            <a:noFill/>
            <a:ln w="28575">
              <a:solidFill>
                <a:schemeClr val="accent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600">
                  <a:solidFill>
                    <a:schemeClr val="accent2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20000"/>
                </a:spcBef>
                <a:spcAft>
                  <a:spcPct val="0"/>
                </a:spcAft>
                <a:defRPr sz="1600">
                  <a:solidFill>
                    <a:schemeClr val="accent2"/>
                  </a:solidFill>
                  <a:latin typeface="Arial" pitchFamily="34" charset="0"/>
                </a:defRPr>
              </a:lvl9pPr>
            </a:lstStyle>
            <a:p>
              <a:pPr algn="l" eaLnBrk="1" hangingPunct="1">
                <a:spcBef>
                  <a:spcPct val="0"/>
                </a:spcBef>
                <a:buNone/>
              </a:pPr>
              <a:endParaRPr lang="en-GB" altLang="fr-FR" sz="1800">
                <a:solidFill>
                  <a:srgbClr val="0000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 bwMode="auto">
            <a:xfrm rot="16200000">
              <a:off x="4626506" y="3795018"/>
              <a:ext cx="1170513" cy="30777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 dirty="0">
                  <a:solidFill>
                    <a:schemeClr val="accent6"/>
                  </a:solidFill>
                  <a:latin typeface="+mn-lt"/>
                </a:rPr>
                <a:t>Pedestal cut</a:t>
              </a:r>
              <a:endParaRPr lang="en-GB" sz="1400" dirty="0">
                <a:solidFill>
                  <a:schemeClr val="accent6"/>
                </a:solidFill>
                <a:latin typeface="+mn-lt"/>
              </a:endParaRPr>
            </a:p>
          </p:txBody>
        </p:sp>
      </p:grpSp>
      <p:grpSp>
        <p:nvGrpSpPr>
          <p:cNvPr id="10245" name="Group 21"/>
          <p:cNvGrpSpPr>
            <a:grpSpLocks/>
          </p:cNvGrpSpPr>
          <p:nvPr/>
        </p:nvGrpSpPr>
        <p:grpSpPr bwMode="auto">
          <a:xfrm>
            <a:off x="500063" y="1428750"/>
            <a:ext cx="3527425" cy="3867150"/>
            <a:chOff x="5072066" y="1295415"/>
            <a:chExt cx="3526693" cy="3867157"/>
          </a:xfrm>
        </p:grpSpPr>
        <p:pic>
          <p:nvPicPr>
            <p:cNvPr id="1024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2066" y="1295415"/>
              <a:ext cx="3526693" cy="38671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9" name="Straight Arrow Connector 18"/>
            <p:cNvCxnSpPr/>
            <p:nvPr/>
          </p:nvCxnSpPr>
          <p:spPr bwMode="auto">
            <a:xfrm>
              <a:off x="5286334" y="1579579"/>
              <a:ext cx="2928330" cy="1587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accent3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</p:cxnSp>
        <p:sp>
          <p:nvSpPr>
            <p:cNvPr id="20" name="TextBox 19"/>
            <p:cNvSpPr txBox="1"/>
            <p:nvPr/>
          </p:nvSpPr>
          <p:spPr>
            <a:xfrm>
              <a:off x="6000560" y="1295415"/>
              <a:ext cx="1764861" cy="307778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>
                <a:spcBef>
                  <a:spcPct val="0"/>
                </a:spcBef>
                <a:buNone/>
                <a:defRPr/>
              </a:pPr>
              <a:r>
                <a:rPr lang="en-US" sz="1400" dirty="0">
                  <a:solidFill>
                    <a:schemeClr val="accent3"/>
                  </a:solidFill>
                  <a:latin typeface="+mn-lt"/>
                </a:rPr>
                <a:t>10-inches (25.4 cm)</a:t>
              </a:r>
              <a:endParaRPr lang="en-GB" sz="1400" dirty="0">
                <a:solidFill>
                  <a:schemeClr val="accent3"/>
                </a:solidFill>
                <a:latin typeface="+mn-lt"/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714375" y="5357813"/>
            <a:ext cx="3109184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10-inch prototype HPD (CERN)</a:t>
            </a:r>
          </a:p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for Air Shower Telescope CLUE.</a:t>
            </a:r>
            <a:endParaRPr lang="en-GB" sz="16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29188" y="5643563"/>
            <a:ext cx="3786187" cy="5847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None/>
              <a:defRPr/>
            </a:pPr>
            <a:r>
              <a:rPr lang="en-US" sz="1600" dirty="0">
                <a:solidFill>
                  <a:schemeClr val="accent6"/>
                </a:solidFill>
                <a:latin typeface="+mn-lt"/>
              </a:rPr>
              <a:t>Photon counting. Continuum due to electron back scattering.</a:t>
            </a:r>
            <a:endParaRPr lang="en-GB" sz="1600" dirty="0">
              <a:solidFill>
                <a:schemeClr val="accent6"/>
              </a:solidFill>
              <a:latin typeface="+mn-lt"/>
            </a:endParaRPr>
          </a:p>
        </p:txBody>
      </p:sp>
      <p:sp>
        <p:nvSpPr>
          <p:cNvPr id="10248" name="Text Box 1026"/>
          <p:cNvSpPr txBox="1">
            <a:spLocks noChangeArrowheads="1"/>
          </p:cNvSpPr>
          <p:nvPr/>
        </p:nvSpPr>
        <p:spPr bwMode="auto">
          <a:xfrm>
            <a:off x="1068388" y="228600"/>
            <a:ext cx="5313362" cy="37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1pPr>
            <a:lvl2pPr marL="742950" indent="-28575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2pPr>
            <a:lvl3pPr marL="11430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3pPr>
            <a:lvl4pPr marL="16002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4pPr>
            <a:lvl5pPr marL="2057400" indent="-228600" eaLnBrk="0" hangingPunct="0">
              <a:defRPr sz="1600">
                <a:solidFill>
                  <a:schemeClr val="accent2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1600">
                <a:solidFill>
                  <a:schemeClr val="accent2"/>
                </a:solidFill>
                <a:latin typeface="Arial" pitchFamily="34" charset="0"/>
              </a:defRPr>
            </a:lvl9pPr>
          </a:lstStyle>
          <a:p>
            <a:pPr algn="l" eaLnBrk="1" hangingPunct="1">
              <a:lnSpc>
                <a:spcPct val="110000"/>
              </a:lnSpc>
              <a:buNone/>
            </a:pPr>
            <a:r>
              <a:rPr lang="en-US" altLang="fr-FR" sz="2400" b="1" dirty="0"/>
              <a:t>Hybrid Photon Detectors (HPD’s)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4DE46F-B025-4FC4-A278-DB5B3ACD594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90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885080256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850" name="Picture 2" descr="Evaporatio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066800"/>
            <a:ext cx="3821113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8851" name="Text Box 3"/>
          <p:cNvSpPr txBox="1">
            <a:spLocks noChangeArrowheads="1"/>
          </p:cNvSpPr>
          <p:nvPr/>
        </p:nvSpPr>
        <p:spPr bwMode="auto">
          <a:xfrm>
            <a:off x="4168775" y="1082675"/>
            <a:ext cx="843501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Thickness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monitor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4143375" y="4572000"/>
            <a:ext cx="362600" cy="246221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PC</a:t>
            </a:r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 flipV="1">
            <a:off x="4495800" y="2590800"/>
            <a:ext cx="1524000" cy="19812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4" name="Line 6"/>
          <p:cNvSpPr>
            <a:spLocks noChangeShapeType="1"/>
          </p:cNvSpPr>
          <p:nvPr/>
        </p:nvSpPr>
        <p:spPr bwMode="auto">
          <a:xfrm>
            <a:off x="5076825" y="1484313"/>
            <a:ext cx="485775" cy="7254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5" name="Line 7"/>
          <p:cNvSpPr>
            <a:spLocks noChangeShapeType="1"/>
          </p:cNvSpPr>
          <p:nvPr/>
        </p:nvSpPr>
        <p:spPr bwMode="auto">
          <a:xfrm flipV="1">
            <a:off x="5638800" y="4343400"/>
            <a:ext cx="2133600" cy="1066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6" name="Line 8"/>
          <p:cNvSpPr>
            <a:spLocks noChangeShapeType="1"/>
          </p:cNvSpPr>
          <p:nvPr/>
        </p:nvSpPr>
        <p:spPr bwMode="auto">
          <a:xfrm flipV="1">
            <a:off x="5181600" y="4343400"/>
            <a:ext cx="228600" cy="10668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7" name="Text Box 9"/>
          <p:cNvSpPr txBox="1">
            <a:spLocks noChangeArrowheads="1"/>
          </p:cNvSpPr>
          <p:nvPr/>
        </p:nvSpPr>
        <p:spPr bwMode="auto">
          <a:xfrm>
            <a:off x="6156325" y="5426075"/>
            <a:ext cx="2111375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Remote controlled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enclosure box</a:t>
            </a:r>
          </a:p>
        </p:txBody>
      </p:sp>
      <p:sp>
        <p:nvSpPr>
          <p:cNvPr id="78858" name="Line 10"/>
          <p:cNvSpPr>
            <a:spLocks noChangeShapeType="1"/>
          </p:cNvSpPr>
          <p:nvPr/>
        </p:nvSpPr>
        <p:spPr bwMode="auto">
          <a:xfrm flipH="1" flipV="1">
            <a:off x="5867400" y="4419600"/>
            <a:ext cx="762000" cy="9906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9" name="Text Box 11"/>
          <p:cNvSpPr txBox="1">
            <a:spLocks noChangeArrowheads="1"/>
          </p:cNvSpPr>
          <p:nvPr/>
        </p:nvSpPr>
        <p:spPr bwMode="auto">
          <a:xfrm>
            <a:off x="469900" y="1644085"/>
            <a:ext cx="3559696" cy="195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+mj-lt"/>
              </a:rPr>
              <a:t>CsI</a:t>
            </a:r>
            <a:r>
              <a:rPr lang="en-US" altLang="en-US" sz="1600" dirty="0">
                <a:latin typeface="+mj-lt"/>
              </a:rPr>
              <a:t> p</a:t>
            </a:r>
            <a:r>
              <a:rPr lang="sl-SI" altLang="en-US" sz="1600" dirty="0">
                <a:latin typeface="+mj-lt"/>
              </a:rPr>
              <a:t>hotocathode produced with a well defined, several step procedure, with </a:t>
            </a:r>
            <a:r>
              <a:rPr lang="sl-SI" altLang="en-US" sz="1600" dirty="0">
                <a:solidFill>
                  <a:srgbClr val="C00000"/>
                </a:solidFill>
                <a:latin typeface="+mj-lt"/>
              </a:rPr>
              <a:t>CsI vac</a:t>
            </a:r>
            <a:r>
              <a:rPr lang="en-US" altLang="en-US" sz="1600" dirty="0">
                <a:solidFill>
                  <a:srgbClr val="C00000"/>
                </a:solidFill>
                <a:latin typeface="+mj-lt"/>
              </a:rPr>
              <a:t>u</a:t>
            </a:r>
            <a:r>
              <a:rPr lang="sl-SI" altLang="en-US" sz="1600" dirty="0">
                <a:solidFill>
                  <a:srgbClr val="C00000"/>
                </a:solidFill>
                <a:latin typeface="+mj-lt"/>
              </a:rPr>
              <a:t>um deposition </a:t>
            </a:r>
            <a:r>
              <a:rPr lang="sl-SI" altLang="en-US" sz="1600" dirty="0">
                <a:latin typeface="+mj-lt"/>
              </a:rPr>
              <a:t>and</a:t>
            </a:r>
            <a:r>
              <a:rPr lang="en-US" altLang="en-US" sz="1600" dirty="0">
                <a:latin typeface="+mj-lt"/>
              </a:rPr>
              <a:t> </a:t>
            </a:r>
            <a:r>
              <a:rPr lang="sl-SI" altLang="en-US" sz="1600" dirty="0">
                <a:latin typeface="+mj-lt"/>
              </a:rPr>
              <a:t>subsequent heat conditioning</a:t>
            </a:r>
            <a:r>
              <a:rPr lang="en-US" altLang="en-US" sz="1600" dirty="0">
                <a:latin typeface="+mj-lt"/>
              </a:rPr>
              <a:t>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solidFill>
                  <a:srgbClr val="C00000"/>
                </a:solidFill>
                <a:latin typeface="+mj-lt"/>
              </a:rPr>
              <a:t>CsI</a:t>
            </a:r>
            <a:r>
              <a:rPr lang="en-US" altLang="en-US" sz="1600" dirty="0">
                <a:solidFill>
                  <a:srgbClr val="C00000"/>
                </a:solidFill>
                <a:latin typeface="+mj-lt"/>
              </a:rPr>
              <a:t> doesn’t like water !!!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 dirty="0">
                <a:solidFill>
                  <a:schemeClr val="accent6"/>
                </a:solidFill>
                <a:latin typeface="+mj-lt"/>
                <a:sym typeface="Wingdings" panose="05000000000000000000" pitchFamily="2" charset="2"/>
              </a:rPr>
              <a:t> Assembly of cathode and wire chamber in a glove box.</a:t>
            </a:r>
            <a:endParaRPr lang="en-US" altLang="en-US" sz="1600" dirty="0">
              <a:solidFill>
                <a:schemeClr val="accent6"/>
              </a:solidFill>
              <a:latin typeface="+mj-lt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sl-SI" altLang="en-US" sz="1600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78860" name="Text Box 12"/>
          <p:cNvSpPr txBox="1">
            <a:spLocks noChangeArrowheads="1"/>
          </p:cNvSpPr>
          <p:nvPr/>
        </p:nvSpPr>
        <p:spPr bwMode="auto">
          <a:xfrm>
            <a:off x="4130675" y="5426075"/>
            <a:ext cx="1013419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4 CsI sources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1000" b="1">
                <a:latin typeface="+mn-lt"/>
              </a:rPr>
              <a:t>+ shutters</a:t>
            </a:r>
          </a:p>
        </p:txBody>
      </p:sp>
      <p:grpSp>
        <p:nvGrpSpPr>
          <p:cNvPr id="78861" name="Group 13"/>
          <p:cNvGrpSpPr>
            <a:grpSpLocks noChangeAspect="1"/>
          </p:cNvGrpSpPr>
          <p:nvPr/>
        </p:nvGrpSpPr>
        <p:grpSpPr bwMode="auto">
          <a:xfrm>
            <a:off x="469900" y="3886200"/>
            <a:ext cx="3082182" cy="1915802"/>
            <a:chOff x="2208" y="1968"/>
            <a:chExt cx="2827" cy="2007"/>
          </a:xfrm>
        </p:grpSpPr>
        <p:pic>
          <p:nvPicPr>
            <p:cNvPr id="78863" name="Picture 14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08" y="1968"/>
              <a:ext cx="2784" cy="19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78864" name="AutoShape 15"/>
            <p:cNvSpPr>
              <a:spLocks noChangeAspect="1" noChangeArrowheads="1"/>
            </p:cNvSpPr>
            <p:nvPr/>
          </p:nvSpPr>
          <p:spPr bwMode="auto">
            <a:xfrm rot="-3606084">
              <a:off x="3699" y="3220"/>
              <a:ext cx="264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8782 h 21600"/>
                <a:gd name="T14" fmla="*/ 20618 w 21600"/>
                <a:gd name="T15" fmla="*/ 128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65" name="AutoShape 16"/>
            <p:cNvSpPr>
              <a:spLocks noChangeAspect="1" noChangeArrowheads="1"/>
            </p:cNvSpPr>
            <p:nvPr/>
          </p:nvSpPr>
          <p:spPr bwMode="auto">
            <a:xfrm rot="-6222197">
              <a:off x="3523" y="3208"/>
              <a:ext cx="264" cy="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8816 h 21600"/>
                <a:gd name="T14" fmla="*/ 20618 w 21600"/>
                <a:gd name="T15" fmla="*/ 1278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66" name="AutoShape 17"/>
            <p:cNvSpPr>
              <a:spLocks noChangeAspect="1" noChangeArrowheads="1"/>
            </p:cNvSpPr>
            <p:nvPr/>
          </p:nvSpPr>
          <p:spPr bwMode="auto">
            <a:xfrm rot="-7932105">
              <a:off x="4328" y="3001"/>
              <a:ext cx="265" cy="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2 w 21600"/>
                <a:gd name="T13" fmla="*/ 8816 h 21600"/>
                <a:gd name="T14" fmla="*/ 20622 w 21600"/>
                <a:gd name="T15" fmla="*/ 1278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67" name="AutoShape 18"/>
            <p:cNvSpPr>
              <a:spLocks noChangeAspect="1" noChangeArrowheads="1"/>
            </p:cNvSpPr>
            <p:nvPr/>
          </p:nvSpPr>
          <p:spPr bwMode="auto">
            <a:xfrm rot="-5424664">
              <a:off x="4485" y="2955"/>
              <a:ext cx="235" cy="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01 w 21600"/>
                <a:gd name="T13" fmla="*/ 8816 h 21600"/>
                <a:gd name="T14" fmla="*/ 20681 w 21600"/>
                <a:gd name="T15" fmla="*/ 1278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68" name="AutoShape 19"/>
            <p:cNvSpPr>
              <a:spLocks noChangeAspect="1" noChangeArrowheads="1"/>
            </p:cNvSpPr>
            <p:nvPr/>
          </p:nvSpPr>
          <p:spPr bwMode="auto">
            <a:xfrm rot="-5417917">
              <a:off x="2451" y="3023"/>
              <a:ext cx="265" cy="9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42 w 21600"/>
                <a:gd name="T13" fmla="*/ 8907 h 21600"/>
                <a:gd name="T14" fmla="*/ 20622 w 21600"/>
                <a:gd name="T15" fmla="*/ 12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69" name="AutoShape 20"/>
            <p:cNvSpPr>
              <a:spLocks noChangeAspect="1" noChangeArrowheads="1"/>
            </p:cNvSpPr>
            <p:nvPr/>
          </p:nvSpPr>
          <p:spPr bwMode="auto">
            <a:xfrm rot="-7932105">
              <a:off x="3225" y="2811"/>
              <a:ext cx="264" cy="9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8816 h 21600"/>
                <a:gd name="T14" fmla="*/ 20618 w 21600"/>
                <a:gd name="T15" fmla="*/ 12784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70" name="AutoShape 21"/>
            <p:cNvSpPr>
              <a:spLocks noChangeAspect="1" noChangeArrowheads="1"/>
            </p:cNvSpPr>
            <p:nvPr/>
          </p:nvSpPr>
          <p:spPr bwMode="auto">
            <a:xfrm rot="-5424664">
              <a:off x="3417" y="2795"/>
              <a:ext cx="183" cy="97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423 w 21600"/>
                <a:gd name="T13" fmla="*/ 8907 h 21600"/>
                <a:gd name="T14" fmla="*/ 20656 w 21600"/>
                <a:gd name="T15" fmla="*/ 12693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71" name="AutoShape 22"/>
            <p:cNvSpPr>
              <a:spLocks noChangeAspect="1" noChangeArrowheads="1"/>
            </p:cNvSpPr>
            <p:nvPr/>
          </p:nvSpPr>
          <p:spPr bwMode="auto">
            <a:xfrm rot="-3606084">
              <a:off x="2586" y="3017"/>
              <a:ext cx="264" cy="9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55 w 21600"/>
                <a:gd name="T13" fmla="*/ 8782 h 21600"/>
                <a:gd name="T14" fmla="*/ 20618 w 21600"/>
                <a:gd name="T15" fmla="*/ 12818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45" y="0"/>
                  </a:moveTo>
                  <a:lnTo>
                    <a:pt x="16245" y="8868"/>
                  </a:lnTo>
                  <a:lnTo>
                    <a:pt x="3375" y="8868"/>
                  </a:lnTo>
                  <a:lnTo>
                    <a:pt x="3375" y="12732"/>
                  </a:lnTo>
                  <a:lnTo>
                    <a:pt x="16245" y="12732"/>
                  </a:lnTo>
                  <a:lnTo>
                    <a:pt x="16245" y="21600"/>
                  </a:lnTo>
                  <a:lnTo>
                    <a:pt x="21600" y="10800"/>
                  </a:lnTo>
                  <a:lnTo>
                    <a:pt x="16245" y="0"/>
                  </a:lnTo>
                  <a:close/>
                </a:path>
                <a:path w="21600" h="21600">
                  <a:moveTo>
                    <a:pt x="1350" y="8868"/>
                  </a:moveTo>
                  <a:lnTo>
                    <a:pt x="1350" y="12732"/>
                  </a:lnTo>
                  <a:lnTo>
                    <a:pt x="2700" y="12732"/>
                  </a:lnTo>
                  <a:lnTo>
                    <a:pt x="2700" y="8868"/>
                  </a:lnTo>
                  <a:lnTo>
                    <a:pt x="1350" y="8868"/>
                  </a:lnTo>
                  <a:close/>
                </a:path>
                <a:path w="21600" h="21600">
                  <a:moveTo>
                    <a:pt x="0" y="8868"/>
                  </a:moveTo>
                  <a:lnTo>
                    <a:pt x="0" y="12732"/>
                  </a:lnTo>
                  <a:lnTo>
                    <a:pt x="675" y="12732"/>
                  </a:lnTo>
                  <a:lnTo>
                    <a:pt x="675" y="8868"/>
                  </a:lnTo>
                  <a:lnTo>
                    <a:pt x="0" y="8868"/>
                  </a:ln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72" name="Text Box 23"/>
            <p:cNvSpPr txBox="1">
              <a:spLocks noChangeAspect="1" noChangeArrowheads="1"/>
            </p:cNvSpPr>
            <p:nvPr/>
          </p:nvSpPr>
          <p:spPr bwMode="auto">
            <a:xfrm>
              <a:off x="2817" y="3556"/>
              <a:ext cx="783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000" b="1" dirty="0">
                  <a:latin typeface="+mn-lt"/>
                </a:rPr>
                <a:t>protective box</a:t>
              </a:r>
            </a:p>
          </p:txBody>
        </p:sp>
        <p:sp>
          <p:nvSpPr>
            <p:cNvPr id="78873" name="Freeform 24"/>
            <p:cNvSpPr>
              <a:spLocks noChangeAspect="1"/>
            </p:cNvSpPr>
            <p:nvPr/>
          </p:nvSpPr>
          <p:spPr bwMode="auto">
            <a:xfrm>
              <a:off x="2698" y="3453"/>
              <a:ext cx="141" cy="185"/>
            </a:xfrm>
            <a:custGeom>
              <a:avLst/>
              <a:gdLst>
                <a:gd name="T0" fmla="*/ 1 w 276"/>
                <a:gd name="T1" fmla="*/ 1 h 342"/>
                <a:gd name="T2" fmla="*/ 0 w 276"/>
                <a:gd name="T3" fmla="*/ 1 h 342"/>
                <a:gd name="T4" fmla="*/ 1 w 276"/>
                <a:gd name="T5" fmla="*/ 0 h 342"/>
                <a:gd name="T6" fmla="*/ 0 60000 65536"/>
                <a:gd name="T7" fmla="*/ 0 60000 65536"/>
                <a:gd name="T8" fmla="*/ 0 60000 65536"/>
                <a:gd name="T9" fmla="*/ 0 w 276"/>
                <a:gd name="T10" fmla="*/ 0 h 342"/>
                <a:gd name="T11" fmla="*/ 276 w 276"/>
                <a:gd name="T12" fmla="*/ 342 h 34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6" h="342">
                  <a:moveTo>
                    <a:pt x="276" y="342"/>
                  </a:moveTo>
                  <a:lnTo>
                    <a:pt x="0" y="330"/>
                  </a:lnTo>
                  <a:lnTo>
                    <a:pt x="24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74" name="Freeform 25"/>
            <p:cNvSpPr>
              <a:spLocks noChangeAspect="1"/>
            </p:cNvSpPr>
            <p:nvPr/>
          </p:nvSpPr>
          <p:spPr bwMode="auto">
            <a:xfrm>
              <a:off x="4067" y="2611"/>
              <a:ext cx="220" cy="95"/>
            </a:xfrm>
            <a:custGeom>
              <a:avLst/>
              <a:gdLst>
                <a:gd name="T0" fmla="*/ 2 w 288"/>
                <a:gd name="T1" fmla="*/ 1 h 132"/>
                <a:gd name="T2" fmla="*/ 2 w 288"/>
                <a:gd name="T3" fmla="*/ 1 h 132"/>
                <a:gd name="T4" fmla="*/ 0 w 288"/>
                <a:gd name="T5" fmla="*/ 0 h 132"/>
                <a:gd name="T6" fmla="*/ 0 60000 65536"/>
                <a:gd name="T7" fmla="*/ 0 60000 65536"/>
                <a:gd name="T8" fmla="*/ 0 60000 65536"/>
                <a:gd name="T9" fmla="*/ 0 w 288"/>
                <a:gd name="T10" fmla="*/ 0 h 132"/>
                <a:gd name="T11" fmla="*/ 288 w 288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88" h="132">
                  <a:moveTo>
                    <a:pt x="288" y="132"/>
                  </a:moveTo>
                  <a:lnTo>
                    <a:pt x="66" y="132"/>
                  </a:lnTo>
                  <a:lnTo>
                    <a:pt x="0" y="0"/>
                  </a:ln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 sz="1000" b="1">
                <a:latin typeface="+mn-lt"/>
              </a:endParaRPr>
            </a:p>
          </p:txBody>
        </p:sp>
        <p:sp>
          <p:nvSpPr>
            <p:cNvPr id="78875" name="Text Box 26"/>
            <p:cNvSpPr txBox="1">
              <a:spLocks noChangeAspect="1" noChangeArrowheads="1"/>
            </p:cNvSpPr>
            <p:nvPr/>
          </p:nvSpPr>
          <p:spPr bwMode="auto">
            <a:xfrm>
              <a:off x="4301" y="2520"/>
              <a:ext cx="734" cy="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accent2"/>
                  </a:solidFill>
                  <a:latin typeface="Tahoma" panose="020B060403050404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accent2"/>
                  </a:solidFill>
                  <a:latin typeface="Tahoma" panose="020B060403050404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accent2"/>
                  </a:solidFill>
                  <a:latin typeface="Tahoma" panose="020B060403050404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accent2"/>
                  </a:solidFill>
                  <a:latin typeface="Tahoma" panose="020B0604030504040204" pitchFamily="34" charset="0"/>
                </a:defRPr>
              </a:lvl9pPr>
            </a:lstStyle>
            <a:p>
              <a:pPr>
                <a:spcBef>
                  <a:spcPct val="50000"/>
                </a:spcBef>
                <a:buFontTx/>
                <a:buNone/>
              </a:pPr>
              <a:r>
                <a:rPr lang="en-US" altLang="en-US" sz="1000" b="1" dirty="0" err="1">
                  <a:latin typeface="+mn-lt"/>
                </a:rPr>
                <a:t>pcb</a:t>
              </a:r>
              <a:r>
                <a:rPr lang="en-US" altLang="en-US" sz="1000" b="1" dirty="0">
                  <a:latin typeface="+mn-lt"/>
                </a:rPr>
                <a:t> substrate</a:t>
              </a:r>
            </a:p>
          </p:txBody>
        </p:sp>
      </p:grpSp>
      <p:sp>
        <p:nvSpPr>
          <p:cNvPr id="78862" name="Text Box 27"/>
          <p:cNvSpPr txBox="1">
            <a:spLocks noChangeArrowheads="1"/>
          </p:cNvSpPr>
          <p:nvPr/>
        </p:nvSpPr>
        <p:spPr bwMode="auto">
          <a:xfrm>
            <a:off x="825758" y="181421"/>
            <a:ext cx="5334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chemeClr val="accent6"/>
                </a:solidFill>
                <a:latin typeface="Arial" panose="020B0604020202020204" pitchFamily="34" charset="0"/>
              </a:rPr>
              <a:t>CERN </a:t>
            </a:r>
            <a:r>
              <a:rPr lang="en-US" altLang="en-US" sz="2400" dirty="0" err="1">
                <a:solidFill>
                  <a:schemeClr val="accent6"/>
                </a:solidFill>
                <a:latin typeface="Arial" panose="020B0604020202020204" pitchFamily="34" charset="0"/>
              </a:rPr>
              <a:t>CsI</a:t>
            </a:r>
            <a:r>
              <a:rPr lang="en-US" altLang="en-US" sz="2400" dirty="0">
                <a:solidFill>
                  <a:schemeClr val="accent6"/>
                </a:solidFill>
                <a:latin typeface="Arial" panose="020B0604020202020204" pitchFamily="34" charset="0"/>
              </a:rPr>
              <a:t> deposition plant</a:t>
            </a:r>
            <a:endParaRPr lang="en-US" altLang="en-US" sz="2400" b="1" dirty="0">
              <a:solidFill>
                <a:schemeClr val="accent6"/>
              </a:solidFill>
              <a:latin typeface="Trebuchet MS" panose="020B0603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87716-B72B-48D1-80DD-258F2D93FBD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69212-B417-4C93-B921-33FDF977660E}" type="slidenum">
              <a:rPr lang="en-US" altLang="en-US" smtClean="0"/>
              <a:pPr/>
              <a:t>91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887381263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Title 1"/>
          <p:cNvSpPr>
            <a:spLocks noGrp="1"/>
          </p:cNvSpPr>
          <p:nvPr>
            <p:ph type="title"/>
          </p:nvPr>
        </p:nvSpPr>
        <p:spPr>
          <a:xfrm>
            <a:off x="815975" y="188913"/>
            <a:ext cx="6924675" cy="533400"/>
          </a:xfrm>
        </p:spPr>
        <p:txBody>
          <a:bodyPr/>
          <a:lstStyle/>
          <a:p>
            <a:r>
              <a:rPr lang="sl-SI" altLang="en-US" sz="2400" dirty="0"/>
              <a:t>Next step: use arrays of SiPMs</a:t>
            </a:r>
          </a:p>
        </p:txBody>
      </p:sp>
      <p:pic>
        <p:nvPicPr>
          <p:cNvPr id="139267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66" y="2420888"/>
            <a:ext cx="5816600" cy="2109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8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4605670"/>
            <a:ext cx="3084534" cy="1950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9269" name="Picture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1692002"/>
            <a:ext cx="2790134" cy="34038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9270" name="TextBox 6"/>
          <p:cNvSpPr txBox="1">
            <a:spLocks noChangeArrowheads="1"/>
          </p:cNvSpPr>
          <p:nvPr/>
        </p:nvSpPr>
        <p:spPr bwMode="auto">
          <a:xfrm>
            <a:off x="4859338" y="6491288"/>
            <a:ext cx="4284662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1800"/>
              <a:t>E. Tahirović et al., NIM A787 (2015) 203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81075"/>
            <a:ext cx="8458200" cy="411480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sl-SI" sz="1600" b="1" dirty="0" err="1"/>
              <a:t>Example</a:t>
            </a:r>
            <a:r>
              <a:rPr lang="sl-SI" sz="1600" b="1" dirty="0"/>
              <a:t>: </a:t>
            </a:r>
            <a:r>
              <a:rPr lang="sl-SI" sz="1600" b="1" dirty="0" err="1"/>
              <a:t>Hamamatsu</a:t>
            </a:r>
            <a:r>
              <a:rPr lang="sl-SI" sz="1600" b="1" dirty="0"/>
              <a:t> MPPC S11834-3388DF</a:t>
            </a:r>
          </a:p>
          <a:p>
            <a:pPr>
              <a:defRPr/>
            </a:pPr>
            <a:r>
              <a:rPr lang="en-US" sz="1600" dirty="0"/>
              <a:t>8x8 </a:t>
            </a:r>
            <a:r>
              <a:rPr lang="en-US" sz="1600" dirty="0" err="1"/>
              <a:t>SiPM</a:t>
            </a:r>
            <a:r>
              <a:rPr lang="en-US" sz="1600" dirty="0"/>
              <a:t> array, </a:t>
            </a:r>
            <a:r>
              <a:rPr lang="sl-SI" sz="1600" dirty="0" err="1"/>
              <a:t>with</a:t>
            </a:r>
            <a:r>
              <a:rPr lang="en-US" sz="1600" dirty="0"/>
              <a:t> </a:t>
            </a:r>
            <a:r>
              <a:rPr lang="sl-SI" sz="1600" dirty="0"/>
              <a:t>5x5 mm</a:t>
            </a:r>
            <a:r>
              <a:rPr lang="en-US" sz="1600" baseline="30000" dirty="0"/>
              <a:t>2</a:t>
            </a:r>
            <a:r>
              <a:rPr lang="sl-SI" sz="1600" dirty="0"/>
              <a:t> </a:t>
            </a:r>
            <a:r>
              <a:rPr lang="en-US" sz="1600" dirty="0" err="1"/>
              <a:t>SiPM</a:t>
            </a:r>
            <a:r>
              <a:rPr lang="en-US" sz="1600" dirty="0"/>
              <a:t> </a:t>
            </a:r>
            <a:r>
              <a:rPr lang="sl-SI" sz="1600" dirty="0" err="1"/>
              <a:t>channels</a:t>
            </a:r>
            <a:endParaRPr lang="sl-SI" sz="1600" dirty="0"/>
          </a:p>
          <a:p>
            <a:pPr>
              <a:defRPr/>
            </a:pPr>
            <a:r>
              <a:rPr lang="en-US" sz="1600" dirty="0"/>
              <a:t>Active area 3x3 mm</a:t>
            </a:r>
            <a:r>
              <a:rPr lang="en-US" sz="1600" baseline="30000" dirty="0"/>
              <a:t>2</a:t>
            </a:r>
          </a:p>
          <a:p>
            <a:pPr>
              <a:defRPr/>
            </a:pPr>
            <a:r>
              <a:rPr lang="sl-SI" sz="1600" dirty="0"/>
              <a:t>+ array of quartz light collectors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C6B397-A860-4364-94B5-4812E02EDCA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92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3079581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Title 1"/>
          <p:cNvSpPr>
            <a:spLocks noGrp="1"/>
          </p:cNvSpPr>
          <p:nvPr>
            <p:ph type="title"/>
          </p:nvPr>
        </p:nvSpPr>
        <p:spPr>
          <a:xfrm>
            <a:off x="755575" y="45999"/>
            <a:ext cx="3456385" cy="1325563"/>
          </a:xfrm>
        </p:spPr>
        <p:txBody>
          <a:bodyPr/>
          <a:lstStyle/>
          <a:p>
            <a:r>
              <a:rPr lang="sl-SI" altLang="en-US" dirty="0"/>
              <a:t>Digital SiPM</a:t>
            </a:r>
          </a:p>
        </p:txBody>
      </p:sp>
      <p:sp>
        <p:nvSpPr>
          <p:cNvPr id="140291" name="Content Placeholder 2"/>
          <p:cNvSpPr>
            <a:spLocks noGrp="1"/>
          </p:cNvSpPr>
          <p:nvPr>
            <p:ph idx="1"/>
          </p:nvPr>
        </p:nvSpPr>
        <p:spPr>
          <a:xfrm>
            <a:off x="184150" y="1125538"/>
            <a:ext cx="6116042" cy="1871662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sl-SI" altLang="en-US" sz="1800" dirty="0"/>
              <a:t>Digital SiPM (Philips): instead of an analog sum of signals from all cells of a single SiPM, use on board electronics for a digital sum + time stamp</a:t>
            </a:r>
          </a:p>
          <a:p>
            <a:pPr marL="0" indent="0">
              <a:buFontTx/>
              <a:buNone/>
            </a:pPr>
            <a:endParaRPr lang="sl-SI" altLang="en-US" sz="1800" dirty="0"/>
          </a:p>
          <a:p>
            <a:pPr marL="0" indent="0">
              <a:buFontTx/>
              <a:buNone/>
            </a:pPr>
            <a:endParaRPr lang="sl-SI" altLang="en-US" sz="1800" dirty="0"/>
          </a:p>
          <a:p>
            <a:pPr marL="0" indent="0">
              <a:buFontTx/>
              <a:buNone/>
            </a:pPr>
            <a:r>
              <a:rPr lang="sl-SI" altLang="en-US" sz="1800" dirty="0">
                <a:sym typeface="Wingdings" panose="05000000000000000000" pitchFamily="2" charset="2"/>
              </a:rPr>
              <a:t>		</a:t>
            </a:r>
            <a:endParaRPr lang="sl-SI" altLang="en-US" sz="1800" dirty="0"/>
          </a:p>
          <a:p>
            <a:pPr marL="0" indent="0">
              <a:buFontTx/>
              <a:buNone/>
            </a:pPr>
            <a:endParaRPr lang="sl-SI" altLang="en-US" sz="1800" dirty="0"/>
          </a:p>
        </p:txBody>
      </p:sp>
      <p:pic>
        <p:nvPicPr>
          <p:cNvPr id="140292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3548063"/>
            <a:ext cx="8912225" cy="333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029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3750" y="787400"/>
            <a:ext cx="3073400" cy="270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294" name="TextBox 4"/>
          <p:cNvSpPr txBox="1">
            <a:spLocks noChangeArrowheads="1"/>
          </p:cNvSpPr>
          <p:nvPr/>
        </p:nvSpPr>
        <p:spPr bwMode="auto">
          <a:xfrm>
            <a:off x="58738" y="6515100"/>
            <a:ext cx="6410325" cy="36988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accent2"/>
                </a:solidFill>
                <a:latin typeface="Tahoma" panose="020B060403050404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accent2"/>
                </a:solidFill>
                <a:latin typeface="Tahoma" panose="020B060403050404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accent2"/>
                </a:solidFill>
                <a:latin typeface="Tahoma" panose="020B060403050404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accent2"/>
                </a:solidFill>
                <a:latin typeface="Tahoma" panose="020B060403050404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sl-SI" altLang="en-US" sz="1800">
                <a:solidFill>
                  <a:schemeClr val="tx1"/>
                </a:solidFill>
                <a:sym typeface="Wingdings" panose="05000000000000000000" pitchFamily="2" charset="2"/>
              </a:rPr>
              <a:t> A.</a:t>
            </a:r>
            <a:r>
              <a:rPr lang="da-DK" altLang="en-US" sz="1800">
                <a:solidFill>
                  <a:schemeClr val="tx1"/>
                </a:solidFill>
              </a:rPr>
              <a:t>Y. Barnyakov et al., NIM</a:t>
            </a:r>
            <a:r>
              <a:rPr lang="sl-SI" altLang="en-US" sz="1800">
                <a:solidFill>
                  <a:schemeClr val="tx1"/>
                </a:solidFill>
              </a:rPr>
              <a:t> </a:t>
            </a:r>
            <a:r>
              <a:rPr lang="da-DK" altLang="en-US" sz="1800">
                <a:solidFill>
                  <a:schemeClr val="tx1"/>
                </a:solidFill>
              </a:rPr>
              <a:t>A732 (2013) 352</a:t>
            </a:r>
            <a:r>
              <a:rPr lang="sl-SI" altLang="en-US" sz="18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2633DE-9B27-4DEA-A1D9-52887AFDFD9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93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299811120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 dirty="0">
                <a:solidFill>
                  <a:schemeClr val="accent2"/>
                </a:solidFill>
              </a:rPr>
              <a:t>Particle ID by Transition radiation </a:t>
            </a:r>
          </a:p>
        </p:txBody>
      </p:sp>
      <p:graphicFrame>
        <p:nvGraphicFramePr>
          <p:cNvPr id="38918" name="Object 6"/>
          <p:cNvGraphicFramePr>
            <a:graphicFrameLocks noChangeAspect="1"/>
          </p:cNvGraphicFramePr>
          <p:nvPr/>
        </p:nvGraphicFramePr>
        <p:xfrm>
          <a:off x="762000" y="5013325"/>
          <a:ext cx="5538788" cy="1557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063680" imgH="1143000" progId="Equation.3">
                  <p:embed/>
                </p:oleObj>
              </mc:Choice>
              <mc:Fallback>
                <p:oleObj name="Equation" r:id="rId2" imgW="4063680" imgH="1143000" progId="Equation.3">
                  <p:embed/>
                  <p:pic>
                    <p:nvPicPr>
                      <p:cNvPr id="38918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5013325"/>
                        <a:ext cx="5538788" cy="15573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19" name="Rectangle 7"/>
          <p:cNvSpPr>
            <a:spLocks noChangeArrowheads="1"/>
          </p:cNvSpPr>
          <p:nvPr/>
        </p:nvSpPr>
        <p:spPr bwMode="auto">
          <a:xfrm>
            <a:off x="2192338" y="5087938"/>
            <a:ext cx="762000" cy="381000"/>
          </a:xfrm>
          <a:prstGeom prst="rect">
            <a:avLst/>
          </a:prstGeom>
          <a:noFill/>
          <a:ln w="38100">
            <a:solidFill>
              <a:srgbClr val="FF0066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20000"/>
              </a:spcBef>
              <a:buFontTx/>
              <a:buChar char="•"/>
            </a:pPr>
            <a:endParaRPr lang="en-US" altLang="en-US">
              <a:solidFill>
                <a:schemeClr val="accent2"/>
              </a:solidFill>
            </a:endParaRPr>
          </a:p>
        </p:txBody>
      </p:sp>
      <p:sp>
        <p:nvSpPr>
          <p:cNvPr id="38920" name="Text Box 8"/>
          <p:cNvSpPr txBox="1">
            <a:spLocks noChangeArrowheads="1"/>
          </p:cNvSpPr>
          <p:nvPr/>
        </p:nvSpPr>
        <p:spPr bwMode="auto">
          <a:xfrm>
            <a:off x="3635375" y="5041900"/>
            <a:ext cx="5257800" cy="581025"/>
          </a:xfrm>
          <a:prstGeom prst="rect">
            <a:avLst/>
          </a:prstGeom>
          <a:solidFill>
            <a:srgbClr val="FFFF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>
                <a:sym typeface="Wingdings" panose="05000000000000000000" pitchFamily="2" charset="2"/>
              </a:rPr>
              <a:t>only high energetic </a:t>
            </a:r>
            <a:r>
              <a:rPr lang="en-US" altLang="en-US"/>
              <a:t>e</a:t>
            </a:r>
            <a:r>
              <a:rPr lang="en-US" altLang="en-US" baseline="30000"/>
              <a:t>±</a:t>
            </a:r>
            <a:r>
              <a:rPr lang="en-US" altLang="en-US"/>
              <a:t>  emit TR of detectable intensity. </a:t>
            </a:r>
          </a:p>
          <a:p>
            <a:pPr eaLnBrk="0" hangingPunct="0">
              <a:spcBef>
                <a:spcPct val="0"/>
              </a:spcBef>
            </a:pPr>
            <a:r>
              <a:rPr lang="en-US" altLang="en-US">
                <a:sym typeface="Wingdings" panose="05000000000000000000" pitchFamily="2" charset="2"/>
              </a:rPr>
              <a:t> particle ID</a:t>
            </a:r>
            <a:endParaRPr lang="en-US" altLang="en-US" baseline="30000"/>
          </a:p>
        </p:txBody>
      </p:sp>
      <p:sp>
        <p:nvSpPr>
          <p:cNvPr id="38921" name="Line 9"/>
          <p:cNvSpPr>
            <a:spLocks noChangeShapeType="1"/>
          </p:cNvSpPr>
          <p:nvPr/>
        </p:nvSpPr>
        <p:spPr bwMode="auto">
          <a:xfrm>
            <a:off x="3087688" y="5340350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2" name="Rectangle 10"/>
          <p:cNvSpPr>
            <a:spLocks noChangeArrowheads="1"/>
          </p:cNvSpPr>
          <p:nvPr/>
        </p:nvSpPr>
        <p:spPr bwMode="auto">
          <a:xfrm>
            <a:off x="2870200" y="2809875"/>
            <a:ext cx="639763" cy="842963"/>
          </a:xfrm>
          <a:prstGeom prst="rect">
            <a:avLst/>
          </a:prstGeom>
          <a:solidFill>
            <a:srgbClr val="FFFF8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3" name="Rectangle 11"/>
          <p:cNvSpPr>
            <a:spLocks noChangeArrowheads="1"/>
          </p:cNvSpPr>
          <p:nvPr/>
        </p:nvSpPr>
        <p:spPr bwMode="auto">
          <a:xfrm>
            <a:off x="2867025" y="3232150"/>
            <a:ext cx="13414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4" name="Freeform 12"/>
          <p:cNvSpPr>
            <a:spLocks/>
          </p:cNvSpPr>
          <p:nvPr/>
        </p:nvSpPr>
        <p:spPr bwMode="auto">
          <a:xfrm>
            <a:off x="4159250" y="3214688"/>
            <a:ext cx="49213" cy="49212"/>
          </a:xfrm>
          <a:custGeom>
            <a:avLst/>
            <a:gdLst>
              <a:gd name="T0" fmla="*/ 0 w 31"/>
              <a:gd name="T1" fmla="*/ 0 h 31"/>
              <a:gd name="T2" fmla="*/ 31 w 31"/>
              <a:gd name="T3" fmla="*/ 15 h 31"/>
              <a:gd name="T4" fmla="*/ 0 w 31"/>
              <a:gd name="T5" fmla="*/ 31 h 31"/>
              <a:gd name="T6" fmla="*/ 0 w 31"/>
              <a:gd name="T7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1" h="31">
                <a:moveTo>
                  <a:pt x="0" y="0"/>
                </a:moveTo>
                <a:lnTo>
                  <a:pt x="31" y="15"/>
                </a:lnTo>
                <a:lnTo>
                  <a:pt x="0" y="3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5" name="Freeform 13"/>
          <p:cNvSpPr>
            <a:spLocks/>
          </p:cNvSpPr>
          <p:nvPr/>
        </p:nvSpPr>
        <p:spPr bwMode="auto">
          <a:xfrm>
            <a:off x="4152900" y="3205163"/>
            <a:ext cx="66675" cy="66675"/>
          </a:xfrm>
          <a:custGeom>
            <a:avLst/>
            <a:gdLst>
              <a:gd name="T0" fmla="*/ 8 w 42"/>
              <a:gd name="T1" fmla="*/ 6 h 42"/>
              <a:gd name="T2" fmla="*/ 2 w 42"/>
              <a:gd name="T3" fmla="*/ 10 h 42"/>
              <a:gd name="T4" fmla="*/ 33 w 42"/>
              <a:gd name="T5" fmla="*/ 25 h 42"/>
              <a:gd name="T6" fmla="*/ 33 w 42"/>
              <a:gd name="T7" fmla="*/ 17 h 42"/>
              <a:gd name="T8" fmla="*/ 2 w 42"/>
              <a:gd name="T9" fmla="*/ 33 h 42"/>
              <a:gd name="T10" fmla="*/ 8 w 42"/>
              <a:gd name="T11" fmla="*/ 37 h 42"/>
              <a:gd name="T12" fmla="*/ 8 w 42"/>
              <a:gd name="T13" fmla="*/ 6 h 42"/>
              <a:gd name="T14" fmla="*/ 0 w 42"/>
              <a:gd name="T15" fmla="*/ 0 h 42"/>
              <a:gd name="T16" fmla="*/ 0 w 42"/>
              <a:gd name="T17" fmla="*/ 42 h 42"/>
              <a:gd name="T18" fmla="*/ 42 w 42"/>
              <a:gd name="T19" fmla="*/ 21 h 42"/>
              <a:gd name="T20" fmla="*/ 0 w 42"/>
              <a:gd name="T21" fmla="*/ 0 h 42"/>
              <a:gd name="T22" fmla="*/ 8 w 42"/>
              <a:gd name="T23" fmla="*/ 6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" h="42">
                <a:moveTo>
                  <a:pt x="8" y="6"/>
                </a:moveTo>
                <a:lnTo>
                  <a:pt x="2" y="10"/>
                </a:lnTo>
                <a:lnTo>
                  <a:pt x="33" y="25"/>
                </a:lnTo>
                <a:lnTo>
                  <a:pt x="33" y="17"/>
                </a:lnTo>
                <a:lnTo>
                  <a:pt x="2" y="33"/>
                </a:lnTo>
                <a:lnTo>
                  <a:pt x="8" y="37"/>
                </a:lnTo>
                <a:lnTo>
                  <a:pt x="8" y="6"/>
                </a:lnTo>
                <a:lnTo>
                  <a:pt x="0" y="0"/>
                </a:lnTo>
                <a:lnTo>
                  <a:pt x="0" y="42"/>
                </a:lnTo>
                <a:lnTo>
                  <a:pt x="42" y="21"/>
                </a:lnTo>
                <a:lnTo>
                  <a:pt x="0" y="0"/>
                </a:lnTo>
                <a:lnTo>
                  <a:pt x="8" y="6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6" name="Oval 14"/>
          <p:cNvSpPr>
            <a:spLocks noChangeArrowheads="1"/>
          </p:cNvSpPr>
          <p:nvPr/>
        </p:nvSpPr>
        <p:spPr bwMode="auto">
          <a:xfrm>
            <a:off x="3662363" y="3192463"/>
            <a:ext cx="125412" cy="125412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7" name="Freeform 15"/>
          <p:cNvSpPr>
            <a:spLocks/>
          </p:cNvSpPr>
          <p:nvPr/>
        </p:nvSpPr>
        <p:spPr bwMode="auto">
          <a:xfrm>
            <a:off x="3656013" y="3187700"/>
            <a:ext cx="134937" cy="133350"/>
          </a:xfrm>
          <a:custGeom>
            <a:avLst/>
            <a:gdLst>
              <a:gd name="T0" fmla="*/ 2 w 85"/>
              <a:gd name="T1" fmla="*/ 55 h 84"/>
              <a:gd name="T2" fmla="*/ 4 w 85"/>
              <a:gd name="T3" fmla="*/ 61 h 84"/>
              <a:gd name="T4" fmla="*/ 17 w 85"/>
              <a:gd name="T5" fmla="*/ 76 h 84"/>
              <a:gd name="T6" fmla="*/ 23 w 85"/>
              <a:gd name="T7" fmla="*/ 80 h 84"/>
              <a:gd name="T8" fmla="*/ 33 w 85"/>
              <a:gd name="T9" fmla="*/ 82 h 84"/>
              <a:gd name="T10" fmla="*/ 52 w 85"/>
              <a:gd name="T11" fmla="*/ 82 h 84"/>
              <a:gd name="T12" fmla="*/ 63 w 85"/>
              <a:gd name="T13" fmla="*/ 78 h 84"/>
              <a:gd name="T14" fmla="*/ 69 w 85"/>
              <a:gd name="T15" fmla="*/ 74 h 84"/>
              <a:gd name="T16" fmla="*/ 75 w 85"/>
              <a:gd name="T17" fmla="*/ 67 h 84"/>
              <a:gd name="T18" fmla="*/ 83 w 85"/>
              <a:gd name="T19" fmla="*/ 57 h 84"/>
              <a:gd name="T20" fmla="*/ 85 w 85"/>
              <a:gd name="T21" fmla="*/ 34 h 84"/>
              <a:gd name="T22" fmla="*/ 81 w 85"/>
              <a:gd name="T23" fmla="*/ 25 h 84"/>
              <a:gd name="T24" fmla="*/ 75 w 85"/>
              <a:gd name="T25" fmla="*/ 19 h 84"/>
              <a:gd name="T26" fmla="*/ 63 w 85"/>
              <a:gd name="T27" fmla="*/ 5 h 84"/>
              <a:gd name="T28" fmla="*/ 60 w 85"/>
              <a:gd name="T29" fmla="*/ 3 h 84"/>
              <a:gd name="T30" fmla="*/ 31 w 85"/>
              <a:gd name="T31" fmla="*/ 0 h 84"/>
              <a:gd name="T32" fmla="*/ 23 w 85"/>
              <a:gd name="T33" fmla="*/ 3 h 84"/>
              <a:gd name="T34" fmla="*/ 15 w 85"/>
              <a:gd name="T35" fmla="*/ 7 h 84"/>
              <a:gd name="T36" fmla="*/ 12 w 85"/>
              <a:gd name="T37" fmla="*/ 11 h 84"/>
              <a:gd name="T38" fmla="*/ 4 w 85"/>
              <a:gd name="T39" fmla="*/ 21 h 84"/>
              <a:gd name="T40" fmla="*/ 2 w 85"/>
              <a:gd name="T41" fmla="*/ 28 h 84"/>
              <a:gd name="T42" fmla="*/ 8 w 85"/>
              <a:gd name="T43" fmla="*/ 42 h 84"/>
              <a:gd name="T44" fmla="*/ 10 w 85"/>
              <a:gd name="T45" fmla="*/ 28 h 84"/>
              <a:gd name="T46" fmla="*/ 15 w 85"/>
              <a:gd name="T47" fmla="*/ 21 h 84"/>
              <a:gd name="T48" fmla="*/ 21 w 85"/>
              <a:gd name="T49" fmla="*/ 15 h 84"/>
              <a:gd name="T50" fmla="*/ 29 w 85"/>
              <a:gd name="T51" fmla="*/ 9 h 84"/>
              <a:gd name="T52" fmla="*/ 50 w 85"/>
              <a:gd name="T53" fmla="*/ 7 h 84"/>
              <a:gd name="T54" fmla="*/ 56 w 85"/>
              <a:gd name="T55" fmla="*/ 9 h 84"/>
              <a:gd name="T56" fmla="*/ 67 w 85"/>
              <a:gd name="T57" fmla="*/ 19 h 84"/>
              <a:gd name="T58" fmla="*/ 71 w 85"/>
              <a:gd name="T59" fmla="*/ 23 h 84"/>
              <a:gd name="T60" fmla="*/ 73 w 85"/>
              <a:gd name="T61" fmla="*/ 26 h 84"/>
              <a:gd name="T62" fmla="*/ 75 w 85"/>
              <a:gd name="T63" fmla="*/ 36 h 84"/>
              <a:gd name="T64" fmla="*/ 75 w 85"/>
              <a:gd name="T65" fmla="*/ 48 h 84"/>
              <a:gd name="T66" fmla="*/ 71 w 85"/>
              <a:gd name="T67" fmla="*/ 59 h 84"/>
              <a:gd name="T68" fmla="*/ 69 w 85"/>
              <a:gd name="T69" fmla="*/ 63 h 84"/>
              <a:gd name="T70" fmla="*/ 62 w 85"/>
              <a:gd name="T71" fmla="*/ 69 h 84"/>
              <a:gd name="T72" fmla="*/ 54 w 85"/>
              <a:gd name="T73" fmla="*/ 74 h 84"/>
              <a:gd name="T74" fmla="*/ 39 w 85"/>
              <a:gd name="T75" fmla="*/ 76 h 84"/>
              <a:gd name="T76" fmla="*/ 29 w 85"/>
              <a:gd name="T77" fmla="*/ 73 h 84"/>
              <a:gd name="T78" fmla="*/ 23 w 85"/>
              <a:gd name="T79" fmla="*/ 73 h 84"/>
              <a:gd name="T80" fmla="*/ 17 w 85"/>
              <a:gd name="T81" fmla="*/ 69 h 84"/>
              <a:gd name="T82" fmla="*/ 14 w 85"/>
              <a:gd name="T83" fmla="*/ 59 h 84"/>
              <a:gd name="T84" fmla="*/ 10 w 85"/>
              <a:gd name="T85" fmla="*/ 51 h 84"/>
              <a:gd name="T86" fmla="*/ 0 w 85"/>
              <a:gd name="T87" fmla="*/ 42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5" h="84">
                <a:moveTo>
                  <a:pt x="0" y="42"/>
                </a:moveTo>
                <a:lnTo>
                  <a:pt x="0" y="53"/>
                </a:lnTo>
                <a:lnTo>
                  <a:pt x="2" y="55"/>
                </a:lnTo>
                <a:lnTo>
                  <a:pt x="4" y="59"/>
                </a:lnTo>
                <a:lnTo>
                  <a:pt x="6" y="59"/>
                </a:lnTo>
                <a:lnTo>
                  <a:pt x="4" y="61"/>
                </a:lnTo>
                <a:lnTo>
                  <a:pt x="6" y="63"/>
                </a:lnTo>
                <a:lnTo>
                  <a:pt x="6" y="65"/>
                </a:lnTo>
                <a:lnTo>
                  <a:pt x="17" y="76"/>
                </a:lnTo>
                <a:lnTo>
                  <a:pt x="19" y="74"/>
                </a:lnTo>
                <a:lnTo>
                  <a:pt x="19" y="76"/>
                </a:lnTo>
                <a:lnTo>
                  <a:pt x="23" y="80"/>
                </a:lnTo>
                <a:lnTo>
                  <a:pt x="25" y="80"/>
                </a:lnTo>
                <a:lnTo>
                  <a:pt x="27" y="82"/>
                </a:lnTo>
                <a:lnTo>
                  <a:pt x="33" y="82"/>
                </a:lnTo>
                <a:lnTo>
                  <a:pt x="35" y="84"/>
                </a:lnTo>
                <a:lnTo>
                  <a:pt x="50" y="84"/>
                </a:lnTo>
                <a:lnTo>
                  <a:pt x="52" y="82"/>
                </a:lnTo>
                <a:lnTo>
                  <a:pt x="58" y="82"/>
                </a:lnTo>
                <a:lnTo>
                  <a:pt x="62" y="78"/>
                </a:lnTo>
                <a:lnTo>
                  <a:pt x="63" y="78"/>
                </a:lnTo>
                <a:lnTo>
                  <a:pt x="67" y="74"/>
                </a:lnTo>
                <a:lnTo>
                  <a:pt x="67" y="73"/>
                </a:lnTo>
                <a:lnTo>
                  <a:pt x="69" y="74"/>
                </a:lnTo>
                <a:lnTo>
                  <a:pt x="75" y="69"/>
                </a:lnTo>
                <a:lnTo>
                  <a:pt x="73" y="67"/>
                </a:lnTo>
                <a:lnTo>
                  <a:pt x="75" y="67"/>
                </a:lnTo>
                <a:lnTo>
                  <a:pt x="79" y="63"/>
                </a:lnTo>
                <a:lnTo>
                  <a:pt x="79" y="61"/>
                </a:lnTo>
                <a:lnTo>
                  <a:pt x="83" y="57"/>
                </a:lnTo>
                <a:lnTo>
                  <a:pt x="83" y="51"/>
                </a:lnTo>
                <a:lnTo>
                  <a:pt x="85" y="50"/>
                </a:lnTo>
                <a:lnTo>
                  <a:pt x="85" y="34"/>
                </a:lnTo>
                <a:lnTo>
                  <a:pt x="83" y="32"/>
                </a:lnTo>
                <a:lnTo>
                  <a:pt x="83" y="26"/>
                </a:lnTo>
                <a:lnTo>
                  <a:pt x="81" y="25"/>
                </a:lnTo>
                <a:lnTo>
                  <a:pt x="81" y="23"/>
                </a:lnTo>
                <a:lnTo>
                  <a:pt x="77" y="19"/>
                </a:lnTo>
                <a:lnTo>
                  <a:pt x="75" y="19"/>
                </a:lnTo>
                <a:lnTo>
                  <a:pt x="77" y="17"/>
                </a:lnTo>
                <a:lnTo>
                  <a:pt x="65" y="5"/>
                </a:lnTo>
                <a:lnTo>
                  <a:pt x="63" y="5"/>
                </a:lnTo>
                <a:lnTo>
                  <a:pt x="62" y="3"/>
                </a:lnTo>
                <a:lnTo>
                  <a:pt x="60" y="5"/>
                </a:lnTo>
                <a:lnTo>
                  <a:pt x="60" y="3"/>
                </a:lnTo>
                <a:lnTo>
                  <a:pt x="56" y="2"/>
                </a:lnTo>
                <a:lnTo>
                  <a:pt x="54" y="0"/>
                </a:lnTo>
                <a:lnTo>
                  <a:pt x="31" y="0"/>
                </a:lnTo>
                <a:lnTo>
                  <a:pt x="29" y="2"/>
                </a:lnTo>
                <a:lnTo>
                  <a:pt x="25" y="2"/>
                </a:lnTo>
                <a:lnTo>
                  <a:pt x="23" y="3"/>
                </a:lnTo>
                <a:lnTo>
                  <a:pt x="21" y="3"/>
                </a:lnTo>
                <a:lnTo>
                  <a:pt x="17" y="7"/>
                </a:lnTo>
                <a:lnTo>
                  <a:pt x="15" y="7"/>
                </a:lnTo>
                <a:lnTo>
                  <a:pt x="12" y="11"/>
                </a:lnTo>
                <a:lnTo>
                  <a:pt x="14" y="13"/>
                </a:lnTo>
                <a:lnTo>
                  <a:pt x="12" y="11"/>
                </a:lnTo>
                <a:lnTo>
                  <a:pt x="8" y="15"/>
                </a:lnTo>
                <a:lnTo>
                  <a:pt x="8" y="17"/>
                </a:lnTo>
                <a:lnTo>
                  <a:pt x="4" y="21"/>
                </a:lnTo>
                <a:lnTo>
                  <a:pt x="4" y="23"/>
                </a:lnTo>
                <a:lnTo>
                  <a:pt x="2" y="25"/>
                </a:lnTo>
                <a:lnTo>
                  <a:pt x="2" y="28"/>
                </a:lnTo>
                <a:lnTo>
                  <a:pt x="0" y="30"/>
                </a:lnTo>
                <a:lnTo>
                  <a:pt x="0" y="42"/>
                </a:lnTo>
                <a:lnTo>
                  <a:pt x="8" y="42"/>
                </a:lnTo>
                <a:lnTo>
                  <a:pt x="8" y="34"/>
                </a:lnTo>
                <a:lnTo>
                  <a:pt x="10" y="32"/>
                </a:lnTo>
                <a:lnTo>
                  <a:pt x="10" y="28"/>
                </a:lnTo>
                <a:lnTo>
                  <a:pt x="12" y="26"/>
                </a:lnTo>
                <a:lnTo>
                  <a:pt x="12" y="25"/>
                </a:lnTo>
                <a:lnTo>
                  <a:pt x="15" y="21"/>
                </a:lnTo>
                <a:lnTo>
                  <a:pt x="15" y="19"/>
                </a:lnTo>
                <a:lnTo>
                  <a:pt x="19" y="15"/>
                </a:lnTo>
                <a:lnTo>
                  <a:pt x="21" y="15"/>
                </a:lnTo>
                <a:lnTo>
                  <a:pt x="25" y="11"/>
                </a:lnTo>
                <a:lnTo>
                  <a:pt x="27" y="11"/>
                </a:lnTo>
                <a:lnTo>
                  <a:pt x="29" y="9"/>
                </a:lnTo>
                <a:lnTo>
                  <a:pt x="33" y="9"/>
                </a:lnTo>
                <a:lnTo>
                  <a:pt x="35" y="7"/>
                </a:lnTo>
                <a:lnTo>
                  <a:pt x="50" y="7"/>
                </a:lnTo>
                <a:lnTo>
                  <a:pt x="52" y="9"/>
                </a:lnTo>
                <a:lnTo>
                  <a:pt x="56" y="7"/>
                </a:lnTo>
                <a:lnTo>
                  <a:pt x="56" y="9"/>
                </a:lnTo>
                <a:lnTo>
                  <a:pt x="60" y="13"/>
                </a:lnTo>
                <a:lnTo>
                  <a:pt x="62" y="13"/>
                </a:lnTo>
                <a:lnTo>
                  <a:pt x="67" y="19"/>
                </a:lnTo>
                <a:lnTo>
                  <a:pt x="69" y="17"/>
                </a:lnTo>
                <a:lnTo>
                  <a:pt x="67" y="19"/>
                </a:lnTo>
                <a:lnTo>
                  <a:pt x="71" y="23"/>
                </a:lnTo>
                <a:lnTo>
                  <a:pt x="73" y="23"/>
                </a:lnTo>
                <a:lnTo>
                  <a:pt x="71" y="25"/>
                </a:lnTo>
                <a:lnTo>
                  <a:pt x="73" y="26"/>
                </a:lnTo>
                <a:lnTo>
                  <a:pt x="73" y="28"/>
                </a:lnTo>
                <a:lnTo>
                  <a:pt x="75" y="30"/>
                </a:lnTo>
                <a:lnTo>
                  <a:pt x="75" y="36"/>
                </a:lnTo>
                <a:lnTo>
                  <a:pt x="77" y="38"/>
                </a:lnTo>
                <a:lnTo>
                  <a:pt x="77" y="46"/>
                </a:lnTo>
                <a:lnTo>
                  <a:pt x="75" y="48"/>
                </a:lnTo>
                <a:lnTo>
                  <a:pt x="75" y="53"/>
                </a:lnTo>
                <a:lnTo>
                  <a:pt x="71" y="57"/>
                </a:lnTo>
                <a:lnTo>
                  <a:pt x="71" y="59"/>
                </a:lnTo>
                <a:lnTo>
                  <a:pt x="69" y="61"/>
                </a:lnTo>
                <a:lnTo>
                  <a:pt x="71" y="63"/>
                </a:lnTo>
                <a:lnTo>
                  <a:pt x="69" y="63"/>
                </a:lnTo>
                <a:lnTo>
                  <a:pt x="63" y="69"/>
                </a:lnTo>
                <a:lnTo>
                  <a:pt x="63" y="71"/>
                </a:lnTo>
                <a:lnTo>
                  <a:pt x="62" y="69"/>
                </a:lnTo>
                <a:lnTo>
                  <a:pt x="60" y="71"/>
                </a:lnTo>
                <a:lnTo>
                  <a:pt x="58" y="71"/>
                </a:lnTo>
                <a:lnTo>
                  <a:pt x="54" y="74"/>
                </a:lnTo>
                <a:lnTo>
                  <a:pt x="48" y="74"/>
                </a:lnTo>
                <a:lnTo>
                  <a:pt x="46" y="76"/>
                </a:lnTo>
                <a:lnTo>
                  <a:pt x="39" y="76"/>
                </a:lnTo>
                <a:lnTo>
                  <a:pt x="37" y="74"/>
                </a:lnTo>
                <a:lnTo>
                  <a:pt x="31" y="74"/>
                </a:lnTo>
                <a:lnTo>
                  <a:pt x="29" y="73"/>
                </a:lnTo>
                <a:lnTo>
                  <a:pt x="27" y="73"/>
                </a:lnTo>
                <a:lnTo>
                  <a:pt x="25" y="71"/>
                </a:lnTo>
                <a:lnTo>
                  <a:pt x="23" y="73"/>
                </a:lnTo>
                <a:lnTo>
                  <a:pt x="23" y="71"/>
                </a:lnTo>
                <a:lnTo>
                  <a:pt x="19" y="67"/>
                </a:lnTo>
                <a:lnTo>
                  <a:pt x="17" y="69"/>
                </a:lnTo>
                <a:lnTo>
                  <a:pt x="19" y="67"/>
                </a:lnTo>
                <a:lnTo>
                  <a:pt x="14" y="61"/>
                </a:lnTo>
                <a:lnTo>
                  <a:pt x="14" y="59"/>
                </a:lnTo>
                <a:lnTo>
                  <a:pt x="10" y="55"/>
                </a:lnTo>
                <a:lnTo>
                  <a:pt x="8" y="55"/>
                </a:lnTo>
                <a:lnTo>
                  <a:pt x="10" y="51"/>
                </a:lnTo>
                <a:lnTo>
                  <a:pt x="8" y="50"/>
                </a:lnTo>
                <a:lnTo>
                  <a:pt x="8" y="42"/>
                </a:lnTo>
                <a:lnTo>
                  <a:pt x="0" y="4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8" name="Rectangle 16"/>
          <p:cNvSpPr>
            <a:spLocks noChangeArrowheads="1"/>
          </p:cNvSpPr>
          <p:nvPr/>
        </p:nvSpPr>
        <p:spPr bwMode="auto">
          <a:xfrm>
            <a:off x="3494088" y="2565400"/>
            <a:ext cx="12700" cy="1093788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29" name="Freeform 17"/>
          <p:cNvSpPr>
            <a:spLocks/>
          </p:cNvSpPr>
          <p:nvPr/>
        </p:nvSpPr>
        <p:spPr bwMode="auto">
          <a:xfrm>
            <a:off x="3403600" y="3290888"/>
            <a:ext cx="93663" cy="90487"/>
          </a:xfrm>
          <a:custGeom>
            <a:avLst/>
            <a:gdLst>
              <a:gd name="T0" fmla="*/ 27 w 59"/>
              <a:gd name="T1" fmla="*/ 57 h 57"/>
              <a:gd name="T2" fmla="*/ 27 w 59"/>
              <a:gd name="T3" fmla="*/ 31 h 57"/>
              <a:gd name="T4" fmla="*/ 0 w 59"/>
              <a:gd name="T5" fmla="*/ 31 h 57"/>
              <a:gd name="T6" fmla="*/ 0 w 59"/>
              <a:gd name="T7" fmla="*/ 27 h 57"/>
              <a:gd name="T8" fmla="*/ 27 w 59"/>
              <a:gd name="T9" fmla="*/ 27 h 57"/>
              <a:gd name="T10" fmla="*/ 27 w 59"/>
              <a:gd name="T11" fmla="*/ 0 h 57"/>
              <a:gd name="T12" fmla="*/ 32 w 59"/>
              <a:gd name="T13" fmla="*/ 0 h 57"/>
              <a:gd name="T14" fmla="*/ 32 w 59"/>
              <a:gd name="T15" fmla="*/ 27 h 57"/>
              <a:gd name="T16" fmla="*/ 59 w 59"/>
              <a:gd name="T17" fmla="*/ 27 h 57"/>
              <a:gd name="T18" fmla="*/ 59 w 59"/>
              <a:gd name="T19" fmla="*/ 31 h 57"/>
              <a:gd name="T20" fmla="*/ 32 w 59"/>
              <a:gd name="T21" fmla="*/ 31 h 57"/>
              <a:gd name="T22" fmla="*/ 32 w 59"/>
              <a:gd name="T23" fmla="*/ 57 h 57"/>
              <a:gd name="T24" fmla="*/ 27 w 59"/>
              <a:gd name="T2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57">
                <a:moveTo>
                  <a:pt x="27" y="57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2" y="0"/>
                </a:lnTo>
                <a:lnTo>
                  <a:pt x="32" y="27"/>
                </a:lnTo>
                <a:lnTo>
                  <a:pt x="59" y="27"/>
                </a:lnTo>
                <a:lnTo>
                  <a:pt x="59" y="31"/>
                </a:lnTo>
                <a:lnTo>
                  <a:pt x="32" y="31"/>
                </a:lnTo>
                <a:lnTo>
                  <a:pt x="32" y="57"/>
                </a:lnTo>
                <a:lnTo>
                  <a:pt x="27" y="57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0" name="Freeform 18"/>
          <p:cNvSpPr>
            <a:spLocks/>
          </p:cNvSpPr>
          <p:nvPr/>
        </p:nvSpPr>
        <p:spPr bwMode="auto">
          <a:xfrm>
            <a:off x="3397250" y="3284538"/>
            <a:ext cx="106363" cy="103187"/>
          </a:xfrm>
          <a:custGeom>
            <a:avLst/>
            <a:gdLst>
              <a:gd name="T0" fmla="*/ 35 w 67"/>
              <a:gd name="T1" fmla="*/ 61 h 65"/>
              <a:gd name="T2" fmla="*/ 35 w 67"/>
              <a:gd name="T3" fmla="*/ 35 h 65"/>
              <a:gd name="T4" fmla="*/ 31 w 67"/>
              <a:gd name="T5" fmla="*/ 31 h 65"/>
              <a:gd name="T6" fmla="*/ 4 w 67"/>
              <a:gd name="T7" fmla="*/ 31 h 65"/>
              <a:gd name="T8" fmla="*/ 8 w 67"/>
              <a:gd name="T9" fmla="*/ 35 h 65"/>
              <a:gd name="T10" fmla="*/ 8 w 67"/>
              <a:gd name="T11" fmla="*/ 31 h 65"/>
              <a:gd name="T12" fmla="*/ 4 w 67"/>
              <a:gd name="T13" fmla="*/ 35 h 65"/>
              <a:gd name="T14" fmla="*/ 31 w 67"/>
              <a:gd name="T15" fmla="*/ 35 h 65"/>
              <a:gd name="T16" fmla="*/ 35 w 67"/>
              <a:gd name="T17" fmla="*/ 31 h 65"/>
              <a:gd name="T18" fmla="*/ 35 w 67"/>
              <a:gd name="T19" fmla="*/ 4 h 65"/>
              <a:gd name="T20" fmla="*/ 31 w 67"/>
              <a:gd name="T21" fmla="*/ 8 h 65"/>
              <a:gd name="T22" fmla="*/ 36 w 67"/>
              <a:gd name="T23" fmla="*/ 8 h 65"/>
              <a:gd name="T24" fmla="*/ 33 w 67"/>
              <a:gd name="T25" fmla="*/ 4 h 65"/>
              <a:gd name="T26" fmla="*/ 33 w 67"/>
              <a:gd name="T27" fmla="*/ 31 h 65"/>
              <a:gd name="T28" fmla="*/ 36 w 67"/>
              <a:gd name="T29" fmla="*/ 35 h 65"/>
              <a:gd name="T30" fmla="*/ 63 w 67"/>
              <a:gd name="T31" fmla="*/ 35 h 65"/>
              <a:gd name="T32" fmla="*/ 59 w 67"/>
              <a:gd name="T33" fmla="*/ 31 h 65"/>
              <a:gd name="T34" fmla="*/ 59 w 67"/>
              <a:gd name="T35" fmla="*/ 35 h 65"/>
              <a:gd name="T36" fmla="*/ 63 w 67"/>
              <a:gd name="T37" fmla="*/ 31 h 65"/>
              <a:gd name="T38" fmla="*/ 36 w 67"/>
              <a:gd name="T39" fmla="*/ 31 h 65"/>
              <a:gd name="T40" fmla="*/ 33 w 67"/>
              <a:gd name="T41" fmla="*/ 35 h 65"/>
              <a:gd name="T42" fmla="*/ 33 w 67"/>
              <a:gd name="T43" fmla="*/ 61 h 65"/>
              <a:gd name="T44" fmla="*/ 36 w 67"/>
              <a:gd name="T45" fmla="*/ 58 h 65"/>
              <a:gd name="T46" fmla="*/ 31 w 67"/>
              <a:gd name="T47" fmla="*/ 58 h 65"/>
              <a:gd name="T48" fmla="*/ 35 w 67"/>
              <a:gd name="T49" fmla="*/ 61 h 65"/>
              <a:gd name="T50" fmla="*/ 27 w 67"/>
              <a:gd name="T51" fmla="*/ 61 h 65"/>
              <a:gd name="T52" fmla="*/ 31 w 67"/>
              <a:gd name="T53" fmla="*/ 65 h 65"/>
              <a:gd name="T54" fmla="*/ 36 w 67"/>
              <a:gd name="T55" fmla="*/ 65 h 65"/>
              <a:gd name="T56" fmla="*/ 40 w 67"/>
              <a:gd name="T57" fmla="*/ 61 h 65"/>
              <a:gd name="T58" fmla="*/ 40 w 67"/>
              <a:gd name="T59" fmla="*/ 35 h 65"/>
              <a:gd name="T60" fmla="*/ 36 w 67"/>
              <a:gd name="T61" fmla="*/ 38 h 65"/>
              <a:gd name="T62" fmla="*/ 63 w 67"/>
              <a:gd name="T63" fmla="*/ 38 h 65"/>
              <a:gd name="T64" fmla="*/ 67 w 67"/>
              <a:gd name="T65" fmla="*/ 35 h 65"/>
              <a:gd name="T66" fmla="*/ 67 w 67"/>
              <a:gd name="T67" fmla="*/ 31 h 65"/>
              <a:gd name="T68" fmla="*/ 63 w 67"/>
              <a:gd name="T69" fmla="*/ 27 h 65"/>
              <a:gd name="T70" fmla="*/ 36 w 67"/>
              <a:gd name="T71" fmla="*/ 27 h 65"/>
              <a:gd name="T72" fmla="*/ 40 w 67"/>
              <a:gd name="T73" fmla="*/ 31 h 65"/>
              <a:gd name="T74" fmla="*/ 40 w 67"/>
              <a:gd name="T75" fmla="*/ 4 h 65"/>
              <a:gd name="T76" fmla="*/ 36 w 67"/>
              <a:gd name="T77" fmla="*/ 0 h 65"/>
              <a:gd name="T78" fmla="*/ 31 w 67"/>
              <a:gd name="T79" fmla="*/ 0 h 65"/>
              <a:gd name="T80" fmla="*/ 27 w 67"/>
              <a:gd name="T81" fmla="*/ 4 h 65"/>
              <a:gd name="T82" fmla="*/ 27 w 67"/>
              <a:gd name="T83" fmla="*/ 31 h 65"/>
              <a:gd name="T84" fmla="*/ 31 w 67"/>
              <a:gd name="T85" fmla="*/ 27 h 65"/>
              <a:gd name="T86" fmla="*/ 4 w 67"/>
              <a:gd name="T87" fmla="*/ 27 h 65"/>
              <a:gd name="T88" fmla="*/ 0 w 67"/>
              <a:gd name="T89" fmla="*/ 31 h 65"/>
              <a:gd name="T90" fmla="*/ 0 w 67"/>
              <a:gd name="T91" fmla="*/ 35 h 65"/>
              <a:gd name="T92" fmla="*/ 4 w 67"/>
              <a:gd name="T93" fmla="*/ 38 h 65"/>
              <a:gd name="T94" fmla="*/ 31 w 67"/>
              <a:gd name="T95" fmla="*/ 38 h 65"/>
              <a:gd name="T96" fmla="*/ 27 w 67"/>
              <a:gd name="T97" fmla="*/ 35 h 65"/>
              <a:gd name="T98" fmla="*/ 27 w 67"/>
              <a:gd name="T99" fmla="*/ 61 h 65"/>
              <a:gd name="T100" fmla="*/ 35 w 67"/>
              <a:gd name="T101" fmla="*/ 6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" h="65">
                <a:moveTo>
                  <a:pt x="35" y="61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6" y="8"/>
                </a:lnTo>
                <a:lnTo>
                  <a:pt x="33" y="4"/>
                </a:lnTo>
                <a:lnTo>
                  <a:pt x="33" y="31"/>
                </a:lnTo>
                <a:lnTo>
                  <a:pt x="36" y="35"/>
                </a:lnTo>
                <a:lnTo>
                  <a:pt x="63" y="35"/>
                </a:lnTo>
                <a:lnTo>
                  <a:pt x="59" y="31"/>
                </a:lnTo>
                <a:lnTo>
                  <a:pt x="59" y="35"/>
                </a:lnTo>
                <a:lnTo>
                  <a:pt x="63" y="31"/>
                </a:lnTo>
                <a:lnTo>
                  <a:pt x="36" y="31"/>
                </a:lnTo>
                <a:lnTo>
                  <a:pt x="33" y="35"/>
                </a:lnTo>
                <a:lnTo>
                  <a:pt x="33" y="61"/>
                </a:lnTo>
                <a:lnTo>
                  <a:pt x="36" y="58"/>
                </a:lnTo>
                <a:lnTo>
                  <a:pt x="31" y="58"/>
                </a:lnTo>
                <a:lnTo>
                  <a:pt x="35" y="61"/>
                </a:lnTo>
                <a:lnTo>
                  <a:pt x="27" y="61"/>
                </a:lnTo>
                <a:lnTo>
                  <a:pt x="31" y="65"/>
                </a:lnTo>
                <a:lnTo>
                  <a:pt x="36" y="65"/>
                </a:lnTo>
                <a:lnTo>
                  <a:pt x="40" y="61"/>
                </a:lnTo>
                <a:lnTo>
                  <a:pt x="40" y="35"/>
                </a:lnTo>
                <a:lnTo>
                  <a:pt x="36" y="38"/>
                </a:lnTo>
                <a:lnTo>
                  <a:pt x="63" y="38"/>
                </a:lnTo>
                <a:lnTo>
                  <a:pt x="67" y="35"/>
                </a:lnTo>
                <a:lnTo>
                  <a:pt x="67" y="31"/>
                </a:lnTo>
                <a:lnTo>
                  <a:pt x="63" y="27"/>
                </a:lnTo>
                <a:lnTo>
                  <a:pt x="36" y="27"/>
                </a:lnTo>
                <a:lnTo>
                  <a:pt x="40" y="31"/>
                </a:lnTo>
                <a:lnTo>
                  <a:pt x="40" y="4"/>
                </a:lnTo>
                <a:lnTo>
                  <a:pt x="36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8"/>
                </a:lnTo>
                <a:lnTo>
                  <a:pt x="31" y="38"/>
                </a:lnTo>
                <a:lnTo>
                  <a:pt x="27" y="35"/>
                </a:lnTo>
                <a:lnTo>
                  <a:pt x="27" y="61"/>
                </a:lnTo>
                <a:lnTo>
                  <a:pt x="35" y="6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1" name="Freeform 19"/>
          <p:cNvSpPr>
            <a:spLocks/>
          </p:cNvSpPr>
          <p:nvPr/>
        </p:nvSpPr>
        <p:spPr bwMode="auto">
          <a:xfrm>
            <a:off x="3384550" y="3086100"/>
            <a:ext cx="95250" cy="92075"/>
          </a:xfrm>
          <a:custGeom>
            <a:avLst/>
            <a:gdLst>
              <a:gd name="T0" fmla="*/ 27 w 60"/>
              <a:gd name="T1" fmla="*/ 58 h 58"/>
              <a:gd name="T2" fmla="*/ 27 w 60"/>
              <a:gd name="T3" fmla="*/ 31 h 58"/>
              <a:gd name="T4" fmla="*/ 0 w 60"/>
              <a:gd name="T5" fmla="*/ 31 h 58"/>
              <a:gd name="T6" fmla="*/ 0 w 60"/>
              <a:gd name="T7" fmla="*/ 27 h 58"/>
              <a:gd name="T8" fmla="*/ 27 w 60"/>
              <a:gd name="T9" fmla="*/ 27 h 58"/>
              <a:gd name="T10" fmla="*/ 27 w 60"/>
              <a:gd name="T11" fmla="*/ 0 h 58"/>
              <a:gd name="T12" fmla="*/ 31 w 60"/>
              <a:gd name="T13" fmla="*/ 0 h 58"/>
              <a:gd name="T14" fmla="*/ 31 w 60"/>
              <a:gd name="T15" fmla="*/ 27 h 58"/>
              <a:gd name="T16" fmla="*/ 60 w 60"/>
              <a:gd name="T17" fmla="*/ 27 h 58"/>
              <a:gd name="T18" fmla="*/ 60 w 60"/>
              <a:gd name="T19" fmla="*/ 31 h 58"/>
              <a:gd name="T20" fmla="*/ 31 w 60"/>
              <a:gd name="T21" fmla="*/ 31 h 58"/>
              <a:gd name="T22" fmla="*/ 31 w 60"/>
              <a:gd name="T23" fmla="*/ 58 h 58"/>
              <a:gd name="T24" fmla="*/ 27 w 60"/>
              <a:gd name="T25" fmla="*/ 58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0" h="58">
                <a:moveTo>
                  <a:pt x="27" y="58"/>
                </a:moveTo>
                <a:lnTo>
                  <a:pt x="27" y="31"/>
                </a:lnTo>
                <a:lnTo>
                  <a:pt x="0" y="31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60" y="27"/>
                </a:lnTo>
                <a:lnTo>
                  <a:pt x="60" y="31"/>
                </a:lnTo>
                <a:lnTo>
                  <a:pt x="31" y="31"/>
                </a:lnTo>
                <a:lnTo>
                  <a:pt x="31" y="58"/>
                </a:lnTo>
                <a:lnTo>
                  <a:pt x="27" y="5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2" name="Freeform 20"/>
          <p:cNvSpPr>
            <a:spLocks/>
          </p:cNvSpPr>
          <p:nvPr/>
        </p:nvSpPr>
        <p:spPr bwMode="auto">
          <a:xfrm>
            <a:off x="3378200" y="3079750"/>
            <a:ext cx="107950" cy="104775"/>
          </a:xfrm>
          <a:custGeom>
            <a:avLst/>
            <a:gdLst>
              <a:gd name="T0" fmla="*/ 35 w 68"/>
              <a:gd name="T1" fmla="*/ 62 h 66"/>
              <a:gd name="T2" fmla="*/ 35 w 68"/>
              <a:gd name="T3" fmla="*/ 35 h 66"/>
              <a:gd name="T4" fmla="*/ 31 w 68"/>
              <a:gd name="T5" fmla="*/ 31 h 66"/>
              <a:gd name="T6" fmla="*/ 4 w 68"/>
              <a:gd name="T7" fmla="*/ 31 h 66"/>
              <a:gd name="T8" fmla="*/ 8 w 68"/>
              <a:gd name="T9" fmla="*/ 35 h 66"/>
              <a:gd name="T10" fmla="*/ 8 w 68"/>
              <a:gd name="T11" fmla="*/ 31 h 66"/>
              <a:gd name="T12" fmla="*/ 4 w 68"/>
              <a:gd name="T13" fmla="*/ 35 h 66"/>
              <a:gd name="T14" fmla="*/ 31 w 68"/>
              <a:gd name="T15" fmla="*/ 35 h 66"/>
              <a:gd name="T16" fmla="*/ 35 w 68"/>
              <a:gd name="T17" fmla="*/ 31 h 66"/>
              <a:gd name="T18" fmla="*/ 35 w 68"/>
              <a:gd name="T19" fmla="*/ 4 h 66"/>
              <a:gd name="T20" fmla="*/ 31 w 68"/>
              <a:gd name="T21" fmla="*/ 8 h 66"/>
              <a:gd name="T22" fmla="*/ 35 w 68"/>
              <a:gd name="T23" fmla="*/ 8 h 66"/>
              <a:gd name="T24" fmla="*/ 31 w 68"/>
              <a:gd name="T25" fmla="*/ 4 h 66"/>
              <a:gd name="T26" fmla="*/ 31 w 68"/>
              <a:gd name="T27" fmla="*/ 31 h 66"/>
              <a:gd name="T28" fmla="*/ 35 w 68"/>
              <a:gd name="T29" fmla="*/ 35 h 66"/>
              <a:gd name="T30" fmla="*/ 64 w 68"/>
              <a:gd name="T31" fmla="*/ 35 h 66"/>
              <a:gd name="T32" fmla="*/ 60 w 68"/>
              <a:gd name="T33" fmla="*/ 31 h 66"/>
              <a:gd name="T34" fmla="*/ 60 w 68"/>
              <a:gd name="T35" fmla="*/ 35 h 66"/>
              <a:gd name="T36" fmla="*/ 64 w 68"/>
              <a:gd name="T37" fmla="*/ 31 h 66"/>
              <a:gd name="T38" fmla="*/ 35 w 68"/>
              <a:gd name="T39" fmla="*/ 31 h 66"/>
              <a:gd name="T40" fmla="*/ 31 w 68"/>
              <a:gd name="T41" fmla="*/ 35 h 66"/>
              <a:gd name="T42" fmla="*/ 31 w 68"/>
              <a:gd name="T43" fmla="*/ 62 h 66"/>
              <a:gd name="T44" fmla="*/ 35 w 68"/>
              <a:gd name="T45" fmla="*/ 58 h 66"/>
              <a:gd name="T46" fmla="*/ 31 w 68"/>
              <a:gd name="T47" fmla="*/ 58 h 66"/>
              <a:gd name="T48" fmla="*/ 35 w 68"/>
              <a:gd name="T49" fmla="*/ 62 h 66"/>
              <a:gd name="T50" fmla="*/ 27 w 68"/>
              <a:gd name="T51" fmla="*/ 62 h 66"/>
              <a:gd name="T52" fmla="*/ 31 w 68"/>
              <a:gd name="T53" fmla="*/ 66 h 66"/>
              <a:gd name="T54" fmla="*/ 35 w 68"/>
              <a:gd name="T55" fmla="*/ 66 h 66"/>
              <a:gd name="T56" fmla="*/ 39 w 68"/>
              <a:gd name="T57" fmla="*/ 62 h 66"/>
              <a:gd name="T58" fmla="*/ 39 w 68"/>
              <a:gd name="T59" fmla="*/ 35 h 66"/>
              <a:gd name="T60" fmla="*/ 35 w 68"/>
              <a:gd name="T61" fmla="*/ 39 h 66"/>
              <a:gd name="T62" fmla="*/ 64 w 68"/>
              <a:gd name="T63" fmla="*/ 39 h 66"/>
              <a:gd name="T64" fmla="*/ 68 w 68"/>
              <a:gd name="T65" fmla="*/ 35 h 66"/>
              <a:gd name="T66" fmla="*/ 68 w 68"/>
              <a:gd name="T67" fmla="*/ 31 h 66"/>
              <a:gd name="T68" fmla="*/ 64 w 68"/>
              <a:gd name="T69" fmla="*/ 27 h 66"/>
              <a:gd name="T70" fmla="*/ 35 w 68"/>
              <a:gd name="T71" fmla="*/ 27 h 66"/>
              <a:gd name="T72" fmla="*/ 39 w 68"/>
              <a:gd name="T73" fmla="*/ 31 h 66"/>
              <a:gd name="T74" fmla="*/ 39 w 68"/>
              <a:gd name="T75" fmla="*/ 4 h 66"/>
              <a:gd name="T76" fmla="*/ 35 w 68"/>
              <a:gd name="T77" fmla="*/ 0 h 66"/>
              <a:gd name="T78" fmla="*/ 31 w 68"/>
              <a:gd name="T79" fmla="*/ 0 h 66"/>
              <a:gd name="T80" fmla="*/ 27 w 68"/>
              <a:gd name="T81" fmla="*/ 4 h 66"/>
              <a:gd name="T82" fmla="*/ 27 w 68"/>
              <a:gd name="T83" fmla="*/ 31 h 66"/>
              <a:gd name="T84" fmla="*/ 31 w 68"/>
              <a:gd name="T85" fmla="*/ 27 h 66"/>
              <a:gd name="T86" fmla="*/ 4 w 68"/>
              <a:gd name="T87" fmla="*/ 27 h 66"/>
              <a:gd name="T88" fmla="*/ 0 w 68"/>
              <a:gd name="T89" fmla="*/ 31 h 66"/>
              <a:gd name="T90" fmla="*/ 0 w 68"/>
              <a:gd name="T91" fmla="*/ 35 h 66"/>
              <a:gd name="T92" fmla="*/ 4 w 68"/>
              <a:gd name="T93" fmla="*/ 39 h 66"/>
              <a:gd name="T94" fmla="*/ 31 w 68"/>
              <a:gd name="T95" fmla="*/ 39 h 66"/>
              <a:gd name="T96" fmla="*/ 27 w 68"/>
              <a:gd name="T97" fmla="*/ 35 h 66"/>
              <a:gd name="T98" fmla="*/ 27 w 68"/>
              <a:gd name="T99" fmla="*/ 62 h 66"/>
              <a:gd name="T100" fmla="*/ 35 w 68"/>
              <a:gd name="T101" fmla="*/ 62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8" h="66">
                <a:moveTo>
                  <a:pt x="35" y="62"/>
                </a:moveTo>
                <a:lnTo>
                  <a:pt x="35" y="35"/>
                </a:lnTo>
                <a:lnTo>
                  <a:pt x="31" y="31"/>
                </a:lnTo>
                <a:lnTo>
                  <a:pt x="4" y="31"/>
                </a:lnTo>
                <a:lnTo>
                  <a:pt x="8" y="35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4" y="35"/>
                </a:lnTo>
                <a:lnTo>
                  <a:pt x="60" y="31"/>
                </a:lnTo>
                <a:lnTo>
                  <a:pt x="60" y="35"/>
                </a:lnTo>
                <a:lnTo>
                  <a:pt x="64" y="31"/>
                </a:lnTo>
                <a:lnTo>
                  <a:pt x="35" y="31"/>
                </a:lnTo>
                <a:lnTo>
                  <a:pt x="31" y="35"/>
                </a:lnTo>
                <a:lnTo>
                  <a:pt x="31" y="62"/>
                </a:lnTo>
                <a:lnTo>
                  <a:pt x="35" y="58"/>
                </a:lnTo>
                <a:lnTo>
                  <a:pt x="31" y="58"/>
                </a:lnTo>
                <a:lnTo>
                  <a:pt x="35" y="62"/>
                </a:lnTo>
                <a:lnTo>
                  <a:pt x="27" y="62"/>
                </a:lnTo>
                <a:lnTo>
                  <a:pt x="31" y="66"/>
                </a:lnTo>
                <a:lnTo>
                  <a:pt x="35" y="66"/>
                </a:lnTo>
                <a:lnTo>
                  <a:pt x="39" y="62"/>
                </a:lnTo>
                <a:lnTo>
                  <a:pt x="39" y="35"/>
                </a:lnTo>
                <a:lnTo>
                  <a:pt x="35" y="39"/>
                </a:lnTo>
                <a:lnTo>
                  <a:pt x="64" y="39"/>
                </a:lnTo>
                <a:lnTo>
                  <a:pt x="68" y="35"/>
                </a:lnTo>
                <a:lnTo>
                  <a:pt x="68" y="31"/>
                </a:lnTo>
                <a:lnTo>
                  <a:pt x="64" y="27"/>
                </a:lnTo>
                <a:lnTo>
                  <a:pt x="35" y="27"/>
                </a:lnTo>
                <a:lnTo>
                  <a:pt x="39" y="31"/>
                </a:lnTo>
                <a:lnTo>
                  <a:pt x="39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5"/>
                </a:lnTo>
                <a:lnTo>
                  <a:pt x="4" y="39"/>
                </a:lnTo>
                <a:lnTo>
                  <a:pt x="31" y="39"/>
                </a:lnTo>
                <a:lnTo>
                  <a:pt x="27" y="35"/>
                </a:lnTo>
                <a:lnTo>
                  <a:pt x="27" y="62"/>
                </a:lnTo>
                <a:lnTo>
                  <a:pt x="35" y="62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3" name="Freeform 21"/>
          <p:cNvSpPr>
            <a:spLocks/>
          </p:cNvSpPr>
          <p:nvPr/>
        </p:nvSpPr>
        <p:spPr bwMode="auto">
          <a:xfrm>
            <a:off x="3327400" y="3175000"/>
            <a:ext cx="93663" cy="93663"/>
          </a:xfrm>
          <a:custGeom>
            <a:avLst/>
            <a:gdLst>
              <a:gd name="T0" fmla="*/ 27 w 59"/>
              <a:gd name="T1" fmla="*/ 59 h 59"/>
              <a:gd name="T2" fmla="*/ 27 w 59"/>
              <a:gd name="T3" fmla="*/ 33 h 59"/>
              <a:gd name="T4" fmla="*/ 0 w 59"/>
              <a:gd name="T5" fmla="*/ 33 h 59"/>
              <a:gd name="T6" fmla="*/ 0 w 59"/>
              <a:gd name="T7" fmla="*/ 27 h 59"/>
              <a:gd name="T8" fmla="*/ 27 w 59"/>
              <a:gd name="T9" fmla="*/ 27 h 59"/>
              <a:gd name="T10" fmla="*/ 27 w 59"/>
              <a:gd name="T11" fmla="*/ 0 h 59"/>
              <a:gd name="T12" fmla="*/ 31 w 59"/>
              <a:gd name="T13" fmla="*/ 0 h 59"/>
              <a:gd name="T14" fmla="*/ 31 w 59"/>
              <a:gd name="T15" fmla="*/ 27 h 59"/>
              <a:gd name="T16" fmla="*/ 59 w 59"/>
              <a:gd name="T17" fmla="*/ 27 h 59"/>
              <a:gd name="T18" fmla="*/ 59 w 59"/>
              <a:gd name="T19" fmla="*/ 33 h 59"/>
              <a:gd name="T20" fmla="*/ 31 w 59"/>
              <a:gd name="T21" fmla="*/ 33 h 59"/>
              <a:gd name="T22" fmla="*/ 31 w 59"/>
              <a:gd name="T23" fmla="*/ 59 h 59"/>
              <a:gd name="T24" fmla="*/ 27 w 59"/>
              <a:gd name="T25" fmla="*/ 59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9" h="59">
                <a:moveTo>
                  <a:pt x="27" y="59"/>
                </a:moveTo>
                <a:lnTo>
                  <a:pt x="27" y="33"/>
                </a:lnTo>
                <a:lnTo>
                  <a:pt x="0" y="33"/>
                </a:lnTo>
                <a:lnTo>
                  <a:pt x="0" y="27"/>
                </a:lnTo>
                <a:lnTo>
                  <a:pt x="27" y="27"/>
                </a:lnTo>
                <a:lnTo>
                  <a:pt x="27" y="0"/>
                </a:lnTo>
                <a:lnTo>
                  <a:pt x="31" y="0"/>
                </a:lnTo>
                <a:lnTo>
                  <a:pt x="31" y="27"/>
                </a:lnTo>
                <a:lnTo>
                  <a:pt x="59" y="27"/>
                </a:lnTo>
                <a:lnTo>
                  <a:pt x="59" y="33"/>
                </a:lnTo>
                <a:lnTo>
                  <a:pt x="31" y="33"/>
                </a:lnTo>
                <a:lnTo>
                  <a:pt x="31" y="59"/>
                </a:lnTo>
                <a:lnTo>
                  <a:pt x="27" y="59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4" name="Freeform 22"/>
          <p:cNvSpPr>
            <a:spLocks/>
          </p:cNvSpPr>
          <p:nvPr/>
        </p:nvSpPr>
        <p:spPr bwMode="auto">
          <a:xfrm>
            <a:off x="3311525" y="3163888"/>
            <a:ext cx="106363" cy="106362"/>
          </a:xfrm>
          <a:custGeom>
            <a:avLst/>
            <a:gdLst>
              <a:gd name="T0" fmla="*/ 35 w 67"/>
              <a:gd name="T1" fmla="*/ 63 h 67"/>
              <a:gd name="T2" fmla="*/ 35 w 67"/>
              <a:gd name="T3" fmla="*/ 37 h 67"/>
              <a:gd name="T4" fmla="*/ 31 w 67"/>
              <a:gd name="T5" fmla="*/ 33 h 67"/>
              <a:gd name="T6" fmla="*/ 4 w 67"/>
              <a:gd name="T7" fmla="*/ 33 h 67"/>
              <a:gd name="T8" fmla="*/ 8 w 67"/>
              <a:gd name="T9" fmla="*/ 37 h 67"/>
              <a:gd name="T10" fmla="*/ 8 w 67"/>
              <a:gd name="T11" fmla="*/ 31 h 67"/>
              <a:gd name="T12" fmla="*/ 4 w 67"/>
              <a:gd name="T13" fmla="*/ 35 h 67"/>
              <a:gd name="T14" fmla="*/ 31 w 67"/>
              <a:gd name="T15" fmla="*/ 35 h 67"/>
              <a:gd name="T16" fmla="*/ 35 w 67"/>
              <a:gd name="T17" fmla="*/ 31 h 67"/>
              <a:gd name="T18" fmla="*/ 35 w 67"/>
              <a:gd name="T19" fmla="*/ 4 h 67"/>
              <a:gd name="T20" fmla="*/ 31 w 67"/>
              <a:gd name="T21" fmla="*/ 8 h 67"/>
              <a:gd name="T22" fmla="*/ 35 w 67"/>
              <a:gd name="T23" fmla="*/ 8 h 67"/>
              <a:gd name="T24" fmla="*/ 31 w 67"/>
              <a:gd name="T25" fmla="*/ 4 h 67"/>
              <a:gd name="T26" fmla="*/ 31 w 67"/>
              <a:gd name="T27" fmla="*/ 31 h 67"/>
              <a:gd name="T28" fmla="*/ 35 w 67"/>
              <a:gd name="T29" fmla="*/ 35 h 67"/>
              <a:gd name="T30" fmla="*/ 63 w 67"/>
              <a:gd name="T31" fmla="*/ 35 h 67"/>
              <a:gd name="T32" fmla="*/ 60 w 67"/>
              <a:gd name="T33" fmla="*/ 31 h 67"/>
              <a:gd name="T34" fmla="*/ 60 w 67"/>
              <a:gd name="T35" fmla="*/ 37 h 67"/>
              <a:gd name="T36" fmla="*/ 63 w 67"/>
              <a:gd name="T37" fmla="*/ 33 h 67"/>
              <a:gd name="T38" fmla="*/ 35 w 67"/>
              <a:gd name="T39" fmla="*/ 33 h 67"/>
              <a:gd name="T40" fmla="*/ 31 w 67"/>
              <a:gd name="T41" fmla="*/ 37 h 67"/>
              <a:gd name="T42" fmla="*/ 31 w 67"/>
              <a:gd name="T43" fmla="*/ 63 h 67"/>
              <a:gd name="T44" fmla="*/ 35 w 67"/>
              <a:gd name="T45" fmla="*/ 60 h 67"/>
              <a:gd name="T46" fmla="*/ 31 w 67"/>
              <a:gd name="T47" fmla="*/ 60 h 67"/>
              <a:gd name="T48" fmla="*/ 35 w 67"/>
              <a:gd name="T49" fmla="*/ 63 h 67"/>
              <a:gd name="T50" fmla="*/ 27 w 67"/>
              <a:gd name="T51" fmla="*/ 63 h 67"/>
              <a:gd name="T52" fmla="*/ 31 w 67"/>
              <a:gd name="T53" fmla="*/ 67 h 67"/>
              <a:gd name="T54" fmla="*/ 35 w 67"/>
              <a:gd name="T55" fmla="*/ 67 h 67"/>
              <a:gd name="T56" fmla="*/ 38 w 67"/>
              <a:gd name="T57" fmla="*/ 63 h 67"/>
              <a:gd name="T58" fmla="*/ 38 w 67"/>
              <a:gd name="T59" fmla="*/ 37 h 67"/>
              <a:gd name="T60" fmla="*/ 35 w 67"/>
              <a:gd name="T61" fmla="*/ 40 h 67"/>
              <a:gd name="T62" fmla="*/ 63 w 67"/>
              <a:gd name="T63" fmla="*/ 40 h 67"/>
              <a:gd name="T64" fmla="*/ 67 w 67"/>
              <a:gd name="T65" fmla="*/ 37 h 67"/>
              <a:gd name="T66" fmla="*/ 67 w 67"/>
              <a:gd name="T67" fmla="*/ 31 h 67"/>
              <a:gd name="T68" fmla="*/ 63 w 67"/>
              <a:gd name="T69" fmla="*/ 27 h 67"/>
              <a:gd name="T70" fmla="*/ 35 w 67"/>
              <a:gd name="T71" fmla="*/ 27 h 67"/>
              <a:gd name="T72" fmla="*/ 38 w 67"/>
              <a:gd name="T73" fmla="*/ 31 h 67"/>
              <a:gd name="T74" fmla="*/ 38 w 67"/>
              <a:gd name="T75" fmla="*/ 4 h 67"/>
              <a:gd name="T76" fmla="*/ 35 w 67"/>
              <a:gd name="T77" fmla="*/ 0 h 67"/>
              <a:gd name="T78" fmla="*/ 31 w 67"/>
              <a:gd name="T79" fmla="*/ 0 h 67"/>
              <a:gd name="T80" fmla="*/ 27 w 67"/>
              <a:gd name="T81" fmla="*/ 4 h 67"/>
              <a:gd name="T82" fmla="*/ 27 w 67"/>
              <a:gd name="T83" fmla="*/ 31 h 67"/>
              <a:gd name="T84" fmla="*/ 31 w 67"/>
              <a:gd name="T85" fmla="*/ 27 h 67"/>
              <a:gd name="T86" fmla="*/ 4 w 67"/>
              <a:gd name="T87" fmla="*/ 27 h 67"/>
              <a:gd name="T88" fmla="*/ 0 w 67"/>
              <a:gd name="T89" fmla="*/ 31 h 67"/>
              <a:gd name="T90" fmla="*/ 0 w 67"/>
              <a:gd name="T91" fmla="*/ 37 h 67"/>
              <a:gd name="T92" fmla="*/ 4 w 67"/>
              <a:gd name="T93" fmla="*/ 40 h 67"/>
              <a:gd name="T94" fmla="*/ 31 w 67"/>
              <a:gd name="T95" fmla="*/ 40 h 67"/>
              <a:gd name="T96" fmla="*/ 27 w 67"/>
              <a:gd name="T97" fmla="*/ 37 h 67"/>
              <a:gd name="T98" fmla="*/ 27 w 67"/>
              <a:gd name="T99" fmla="*/ 63 h 67"/>
              <a:gd name="T100" fmla="*/ 35 w 67"/>
              <a:gd name="T101" fmla="*/ 63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" h="67">
                <a:moveTo>
                  <a:pt x="35" y="63"/>
                </a:moveTo>
                <a:lnTo>
                  <a:pt x="35" y="37"/>
                </a:lnTo>
                <a:lnTo>
                  <a:pt x="31" y="33"/>
                </a:lnTo>
                <a:lnTo>
                  <a:pt x="4" y="33"/>
                </a:lnTo>
                <a:lnTo>
                  <a:pt x="8" y="37"/>
                </a:lnTo>
                <a:lnTo>
                  <a:pt x="8" y="31"/>
                </a:lnTo>
                <a:lnTo>
                  <a:pt x="4" y="35"/>
                </a:lnTo>
                <a:lnTo>
                  <a:pt x="31" y="35"/>
                </a:lnTo>
                <a:lnTo>
                  <a:pt x="35" y="31"/>
                </a:lnTo>
                <a:lnTo>
                  <a:pt x="35" y="4"/>
                </a:lnTo>
                <a:lnTo>
                  <a:pt x="31" y="8"/>
                </a:lnTo>
                <a:lnTo>
                  <a:pt x="35" y="8"/>
                </a:lnTo>
                <a:lnTo>
                  <a:pt x="31" y="4"/>
                </a:lnTo>
                <a:lnTo>
                  <a:pt x="31" y="31"/>
                </a:lnTo>
                <a:lnTo>
                  <a:pt x="35" y="35"/>
                </a:lnTo>
                <a:lnTo>
                  <a:pt x="63" y="35"/>
                </a:lnTo>
                <a:lnTo>
                  <a:pt x="60" y="31"/>
                </a:lnTo>
                <a:lnTo>
                  <a:pt x="60" y="37"/>
                </a:lnTo>
                <a:lnTo>
                  <a:pt x="63" y="33"/>
                </a:lnTo>
                <a:lnTo>
                  <a:pt x="35" y="33"/>
                </a:lnTo>
                <a:lnTo>
                  <a:pt x="31" y="37"/>
                </a:lnTo>
                <a:lnTo>
                  <a:pt x="31" y="63"/>
                </a:lnTo>
                <a:lnTo>
                  <a:pt x="35" y="60"/>
                </a:lnTo>
                <a:lnTo>
                  <a:pt x="31" y="60"/>
                </a:lnTo>
                <a:lnTo>
                  <a:pt x="35" y="63"/>
                </a:lnTo>
                <a:lnTo>
                  <a:pt x="27" y="63"/>
                </a:lnTo>
                <a:lnTo>
                  <a:pt x="31" y="67"/>
                </a:lnTo>
                <a:lnTo>
                  <a:pt x="35" y="67"/>
                </a:lnTo>
                <a:lnTo>
                  <a:pt x="38" y="63"/>
                </a:lnTo>
                <a:lnTo>
                  <a:pt x="38" y="37"/>
                </a:lnTo>
                <a:lnTo>
                  <a:pt x="35" y="40"/>
                </a:lnTo>
                <a:lnTo>
                  <a:pt x="63" y="40"/>
                </a:lnTo>
                <a:lnTo>
                  <a:pt x="67" y="37"/>
                </a:lnTo>
                <a:lnTo>
                  <a:pt x="67" y="31"/>
                </a:lnTo>
                <a:lnTo>
                  <a:pt x="63" y="27"/>
                </a:lnTo>
                <a:lnTo>
                  <a:pt x="35" y="27"/>
                </a:lnTo>
                <a:lnTo>
                  <a:pt x="38" y="31"/>
                </a:lnTo>
                <a:lnTo>
                  <a:pt x="38" y="4"/>
                </a:lnTo>
                <a:lnTo>
                  <a:pt x="35" y="0"/>
                </a:lnTo>
                <a:lnTo>
                  <a:pt x="31" y="0"/>
                </a:lnTo>
                <a:lnTo>
                  <a:pt x="27" y="4"/>
                </a:lnTo>
                <a:lnTo>
                  <a:pt x="27" y="31"/>
                </a:lnTo>
                <a:lnTo>
                  <a:pt x="31" y="27"/>
                </a:lnTo>
                <a:lnTo>
                  <a:pt x="4" y="27"/>
                </a:lnTo>
                <a:lnTo>
                  <a:pt x="0" y="31"/>
                </a:lnTo>
                <a:lnTo>
                  <a:pt x="0" y="37"/>
                </a:lnTo>
                <a:lnTo>
                  <a:pt x="4" y="40"/>
                </a:lnTo>
                <a:lnTo>
                  <a:pt x="31" y="40"/>
                </a:lnTo>
                <a:lnTo>
                  <a:pt x="27" y="37"/>
                </a:lnTo>
                <a:lnTo>
                  <a:pt x="27" y="63"/>
                </a:lnTo>
                <a:lnTo>
                  <a:pt x="35" y="63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5" name="Rectangle 23"/>
          <p:cNvSpPr>
            <a:spLocks noChangeArrowheads="1"/>
          </p:cNvSpPr>
          <p:nvPr/>
        </p:nvSpPr>
        <p:spPr bwMode="auto">
          <a:xfrm>
            <a:off x="3705225" y="3251200"/>
            <a:ext cx="46038" cy="12700"/>
          </a:xfrm>
          <a:prstGeom prst="rect">
            <a:avLst/>
          </a:pr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6" name="Freeform 24"/>
          <p:cNvSpPr>
            <a:spLocks/>
          </p:cNvSpPr>
          <p:nvPr/>
        </p:nvSpPr>
        <p:spPr bwMode="auto">
          <a:xfrm>
            <a:off x="3698875" y="3244850"/>
            <a:ext cx="57150" cy="23813"/>
          </a:xfrm>
          <a:custGeom>
            <a:avLst/>
            <a:gdLst>
              <a:gd name="T0" fmla="*/ 4 w 36"/>
              <a:gd name="T1" fmla="*/ 8 h 15"/>
              <a:gd name="T2" fmla="*/ 33 w 36"/>
              <a:gd name="T3" fmla="*/ 8 h 15"/>
              <a:gd name="T4" fmla="*/ 29 w 36"/>
              <a:gd name="T5" fmla="*/ 4 h 15"/>
              <a:gd name="T6" fmla="*/ 29 w 36"/>
              <a:gd name="T7" fmla="*/ 12 h 15"/>
              <a:gd name="T8" fmla="*/ 33 w 36"/>
              <a:gd name="T9" fmla="*/ 8 h 15"/>
              <a:gd name="T10" fmla="*/ 4 w 36"/>
              <a:gd name="T11" fmla="*/ 8 h 15"/>
              <a:gd name="T12" fmla="*/ 8 w 36"/>
              <a:gd name="T13" fmla="*/ 12 h 15"/>
              <a:gd name="T14" fmla="*/ 8 w 36"/>
              <a:gd name="T15" fmla="*/ 4 h 15"/>
              <a:gd name="T16" fmla="*/ 4 w 36"/>
              <a:gd name="T17" fmla="*/ 8 h 15"/>
              <a:gd name="T18" fmla="*/ 4 w 36"/>
              <a:gd name="T19" fmla="*/ 0 h 15"/>
              <a:gd name="T20" fmla="*/ 0 w 36"/>
              <a:gd name="T21" fmla="*/ 4 h 15"/>
              <a:gd name="T22" fmla="*/ 0 w 36"/>
              <a:gd name="T23" fmla="*/ 12 h 15"/>
              <a:gd name="T24" fmla="*/ 4 w 36"/>
              <a:gd name="T25" fmla="*/ 15 h 15"/>
              <a:gd name="T26" fmla="*/ 33 w 36"/>
              <a:gd name="T27" fmla="*/ 15 h 15"/>
              <a:gd name="T28" fmla="*/ 36 w 36"/>
              <a:gd name="T29" fmla="*/ 12 h 15"/>
              <a:gd name="T30" fmla="*/ 36 w 36"/>
              <a:gd name="T31" fmla="*/ 4 h 15"/>
              <a:gd name="T32" fmla="*/ 33 w 36"/>
              <a:gd name="T33" fmla="*/ 0 h 15"/>
              <a:gd name="T34" fmla="*/ 4 w 36"/>
              <a:gd name="T35" fmla="*/ 0 h 15"/>
              <a:gd name="T36" fmla="*/ 4 w 36"/>
              <a:gd name="T37" fmla="*/ 8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6" h="15">
                <a:moveTo>
                  <a:pt x="4" y="8"/>
                </a:moveTo>
                <a:lnTo>
                  <a:pt x="33" y="8"/>
                </a:lnTo>
                <a:lnTo>
                  <a:pt x="29" y="4"/>
                </a:lnTo>
                <a:lnTo>
                  <a:pt x="29" y="12"/>
                </a:lnTo>
                <a:lnTo>
                  <a:pt x="33" y="8"/>
                </a:lnTo>
                <a:lnTo>
                  <a:pt x="4" y="8"/>
                </a:lnTo>
                <a:lnTo>
                  <a:pt x="8" y="12"/>
                </a:lnTo>
                <a:lnTo>
                  <a:pt x="8" y="4"/>
                </a:lnTo>
                <a:lnTo>
                  <a:pt x="4" y="8"/>
                </a:lnTo>
                <a:lnTo>
                  <a:pt x="4" y="0"/>
                </a:lnTo>
                <a:lnTo>
                  <a:pt x="0" y="4"/>
                </a:lnTo>
                <a:lnTo>
                  <a:pt x="0" y="12"/>
                </a:lnTo>
                <a:lnTo>
                  <a:pt x="4" y="15"/>
                </a:lnTo>
                <a:lnTo>
                  <a:pt x="33" y="15"/>
                </a:lnTo>
                <a:lnTo>
                  <a:pt x="36" y="12"/>
                </a:lnTo>
                <a:lnTo>
                  <a:pt x="36" y="4"/>
                </a:lnTo>
                <a:lnTo>
                  <a:pt x="33" y="0"/>
                </a:lnTo>
                <a:lnTo>
                  <a:pt x="4" y="0"/>
                </a:lnTo>
                <a:lnTo>
                  <a:pt x="4" y="8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7" name="Freeform 25"/>
          <p:cNvSpPr>
            <a:spLocks/>
          </p:cNvSpPr>
          <p:nvPr/>
        </p:nvSpPr>
        <p:spPr bwMode="auto">
          <a:xfrm>
            <a:off x="3360738" y="3376613"/>
            <a:ext cx="357187" cy="76200"/>
          </a:xfrm>
          <a:custGeom>
            <a:avLst/>
            <a:gdLst>
              <a:gd name="T0" fmla="*/ 0 w 225"/>
              <a:gd name="T1" fmla="*/ 5 h 48"/>
              <a:gd name="T2" fmla="*/ 4 w 225"/>
              <a:gd name="T3" fmla="*/ 11 h 48"/>
              <a:gd name="T4" fmla="*/ 10 w 225"/>
              <a:gd name="T5" fmla="*/ 15 h 48"/>
              <a:gd name="T6" fmla="*/ 17 w 225"/>
              <a:gd name="T7" fmla="*/ 17 h 48"/>
              <a:gd name="T8" fmla="*/ 48 w 225"/>
              <a:gd name="T9" fmla="*/ 32 h 48"/>
              <a:gd name="T10" fmla="*/ 69 w 225"/>
              <a:gd name="T11" fmla="*/ 40 h 48"/>
              <a:gd name="T12" fmla="*/ 77 w 225"/>
              <a:gd name="T13" fmla="*/ 42 h 48"/>
              <a:gd name="T14" fmla="*/ 88 w 225"/>
              <a:gd name="T15" fmla="*/ 44 h 48"/>
              <a:gd name="T16" fmla="*/ 100 w 225"/>
              <a:gd name="T17" fmla="*/ 46 h 48"/>
              <a:gd name="T18" fmla="*/ 125 w 225"/>
              <a:gd name="T19" fmla="*/ 48 h 48"/>
              <a:gd name="T20" fmla="*/ 134 w 225"/>
              <a:gd name="T21" fmla="*/ 46 h 48"/>
              <a:gd name="T22" fmla="*/ 146 w 225"/>
              <a:gd name="T23" fmla="*/ 44 h 48"/>
              <a:gd name="T24" fmla="*/ 155 w 225"/>
              <a:gd name="T25" fmla="*/ 40 h 48"/>
              <a:gd name="T26" fmla="*/ 167 w 225"/>
              <a:gd name="T27" fmla="*/ 38 h 48"/>
              <a:gd name="T28" fmla="*/ 184 w 225"/>
              <a:gd name="T29" fmla="*/ 30 h 48"/>
              <a:gd name="T30" fmla="*/ 198 w 225"/>
              <a:gd name="T31" fmla="*/ 23 h 48"/>
              <a:gd name="T32" fmla="*/ 207 w 225"/>
              <a:gd name="T33" fmla="*/ 17 h 48"/>
              <a:gd name="T34" fmla="*/ 217 w 225"/>
              <a:gd name="T35" fmla="*/ 11 h 48"/>
              <a:gd name="T36" fmla="*/ 223 w 225"/>
              <a:gd name="T37" fmla="*/ 7 h 48"/>
              <a:gd name="T38" fmla="*/ 223 w 225"/>
              <a:gd name="T39" fmla="*/ 7 h 48"/>
              <a:gd name="T40" fmla="*/ 225 w 225"/>
              <a:gd name="T41" fmla="*/ 0 h 48"/>
              <a:gd name="T42" fmla="*/ 219 w 225"/>
              <a:gd name="T43" fmla="*/ 2 h 48"/>
              <a:gd name="T44" fmla="*/ 217 w 225"/>
              <a:gd name="T45" fmla="*/ 2 h 48"/>
              <a:gd name="T46" fmla="*/ 213 w 225"/>
              <a:gd name="T47" fmla="*/ 3 h 48"/>
              <a:gd name="T48" fmla="*/ 203 w 225"/>
              <a:gd name="T49" fmla="*/ 9 h 48"/>
              <a:gd name="T50" fmla="*/ 194 w 225"/>
              <a:gd name="T51" fmla="*/ 15 h 48"/>
              <a:gd name="T52" fmla="*/ 180 w 225"/>
              <a:gd name="T53" fmla="*/ 23 h 48"/>
              <a:gd name="T54" fmla="*/ 163 w 225"/>
              <a:gd name="T55" fmla="*/ 30 h 48"/>
              <a:gd name="T56" fmla="*/ 155 w 225"/>
              <a:gd name="T57" fmla="*/ 32 h 48"/>
              <a:gd name="T58" fmla="*/ 146 w 225"/>
              <a:gd name="T59" fmla="*/ 36 h 48"/>
              <a:gd name="T60" fmla="*/ 134 w 225"/>
              <a:gd name="T61" fmla="*/ 38 h 48"/>
              <a:gd name="T62" fmla="*/ 125 w 225"/>
              <a:gd name="T63" fmla="*/ 40 h 48"/>
              <a:gd name="T64" fmla="*/ 100 w 225"/>
              <a:gd name="T65" fmla="*/ 38 h 48"/>
              <a:gd name="T66" fmla="*/ 88 w 225"/>
              <a:gd name="T67" fmla="*/ 36 h 48"/>
              <a:gd name="T68" fmla="*/ 81 w 225"/>
              <a:gd name="T69" fmla="*/ 34 h 48"/>
              <a:gd name="T70" fmla="*/ 69 w 225"/>
              <a:gd name="T71" fmla="*/ 32 h 48"/>
              <a:gd name="T72" fmla="*/ 52 w 225"/>
              <a:gd name="T73" fmla="*/ 25 h 48"/>
              <a:gd name="T74" fmla="*/ 17 w 225"/>
              <a:gd name="T75" fmla="*/ 9 h 48"/>
              <a:gd name="T76" fmla="*/ 10 w 225"/>
              <a:gd name="T77" fmla="*/ 3 h 48"/>
              <a:gd name="T78" fmla="*/ 6 w 225"/>
              <a:gd name="T79" fmla="*/ 2 h 48"/>
              <a:gd name="T80" fmla="*/ 4 w 225"/>
              <a:gd name="T81" fmla="*/ 2 h 48"/>
              <a:gd name="T82" fmla="*/ 0 w 225"/>
              <a:gd name="T83" fmla="*/ 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25" h="48">
                <a:moveTo>
                  <a:pt x="0" y="7"/>
                </a:moveTo>
                <a:lnTo>
                  <a:pt x="0" y="5"/>
                </a:lnTo>
                <a:lnTo>
                  <a:pt x="0" y="7"/>
                </a:lnTo>
                <a:lnTo>
                  <a:pt x="4" y="11"/>
                </a:lnTo>
                <a:lnTo>
                  <a:pt x="6" y="11"/>
                </a:lnTo>
                <a:lnTo>
                  <a:pt x="10" y="15"/>
                </a:lnTo>
                <a:lnTo>
                  <a:pt x="15" y="17"/>
                </a:lnTo>
                <a:lnTo>
                  <a:pt x="17" y="17"/>
                </a:lnTo>
                <a:lnTo>
                  <a:pt x="42" y="30"/>
                </a:lnTo>
                <a:lnTo>
                  <a:pt x="48" y="32"/>
                </a:lnTo>
                <a:lnTo>
                  <a:pt x="56" y="36"/>
                </a:lnTo>
                <a:lnTo>
                  <a:pt x="69" y="40"/>
                </a:lnTo>
                <a:lnTo>
                  <a:pt x="73" y="40"/>
                </a:lnTo>
                <a:lnTo>
                  <a:pt x="77" y="42"/>
                </a:lnTo>
                <a:lnTo>
                  <a:pt x="82" y="44"/>
                </a:lnTo>
                <a:lnTo>
                  <a:pt x="88" y="44"/>
                </a:lnTo>
                <a:lnTo>
                  <a:pt x="94" y="46"/>
                </a:lnTo>
                <a:lnTo>
                  <a:pt x="100" y="46"/>
                </a:lnTo>
                <a:lnTo>
                  <a:pt x="104" y="48"/>
                </a:lnTo>
                <a:lnTo>
                  <a:pt x="125" y="48"/>
                </a:lnTo>
                <a:lnTo>
                  <a:pt x="130" y="46"/>
                </a:lnTo>
                <a:lnTo>
                  <a:pt x="134" y="46"/>
                </a:lnTo>
                <a:lnTo>
                  <a:pt x="140" y="44"/>
                </a:lnTo>
                <a:lnTo>
                  <a:pt x="146" y="44"/>
                </a:lnTo>
                <a:lnTo>
                  <a:pt x="152" y="42"/>
                </a:lnTo>
                <a:lnTo>
                  <a:pt x="155" y="40"/>
                </a:lnTo>
                <a:lnTo>
                  <a:pt x="159" y="40"/>
                </a:lnTo>
                <a:lnTo>
                  <a:pt x="167" y="38"/>
                </a:lnTo>
                <a:lnTo>
                  <a:pt x="178" y="32"/>
                </a:lnTo>
                <a:lnTo>
                  <a:pt x="184" y="30"/>
                </a:lnTo>
                <a:lnTo>
                  <a:pt x="196" y="25"/>
                </a:lnTo>
                <a:lnTo>
                  <a:pt x="198" y="23"/>
                </a:lnTo>
                <a:lnTo>
                  <a:pt x="205" y="19"/>
                </a:lnTo>
                <a:lnTo>
                  <a:pt x="207" y="17"/>
                </a:lnTo>
                <a:lnTo>
                  <a:pt x="211" y="17"/>
                </a:lnTo>
                <a:lnTo>
                  <a:pt x="217" y="11"/>
                </a:lnTo>
                <a:lnTo>
                  <a:pt x="219" y="11"/>
                </a:lnTo>
                <a:lnTo>
                  <a:pt x="223" y="7"/>
                </a:lnTo>
                <a:lnTo>
                  <a:pt x="223" y="5"/>
                </a:lnTo>
                <a:lnTo>
                  <a:pt x="223" y="7"/>
                </a:lnTo>
                <a:lnTo>
                  <a:pt x="225" y="7"/>
                </a:lnTo>
                <a:lnTo>
                  <a:pt x="225" y="0"/>
                </a:lnTo>
                <a:lnTo>
                  <a:pt x="223" y="0"/>
                </a:lnTo>
                <a:lnTo>
                  <a:pt x="219" y="2"/>
                </a:lnTo>
                <a:lnTo>
                  <a:pt x="219" y="3"/>
                </a:lnTo>
                <a:lnTo>
                  <a:pt x="217" y="2"/>
                </a:lnTo>
                <a:lnTo>
                  <a:pt x="215" y="3"/>
                </a:lnTo>
                <a:lnTo>
                  <a:pt x="213" y="3"/>
                </a:lnTo>
                <a:lnTo>
                  <a:pt x="207" y="9"/>
                </a:lnTo>
                <a:lnTo>
                  <a:pt x="203" y="9"/>
                </a:lnTo>
                <a:lnTo>
                  <a:pt x="201" y="11"/>
                </a:lnTo>
                <a:lnTo>
                  <a:pt x="194" y="15"/>
                </a:lnTo>
                <a:lnTo>
                  <a:pt x="192" y="17"/>
                </a:lnTo>
                <a:lnTo>
                  <a:pt x="180" y="23"/>
                </a:lnTo>
                <a:lnTo>
                  <a:pt x="175" y="25"/>
                </a:lnTo>
                <a:lnTo>
                  <a:pt x="163" y="30"/>
                </a:lnTo>
                <a:lnTo>
                  <a:pt x="159" y="32"/>
                </a:lnTo>
                <a:lnTo>
                  <a:pt x="155" y="32"/>
                </a:lnTo>
                <a:lnTo>
                  <a:pt x="148" y="34"/>
                </a:lnTo>
                <a:lnTo>
                  <a:pt x="146" y="36"/>
                </a:lnTo>
                <a:lnTo>
                  <a:pt x="140" y="36"/>
                </a:lnTo>
                <a:lnTo>
                  <a:pt x="134" y="38"/>
                </a:lnTo>
                <a:lnTo>
                  <a:pt x="130" y="38"/>
                </a:lnTo>
                <a:lnTo>
                  <a:pt x="125" y="40"/>
                </a:lnTo>
                <a:lnTo>
                  <a:pt x="104" y="40"/>
                </a:lnTo>
                <a:lnTo>
                  <a:pt x="100" y="38"/>
                </a:lnTo>
                <a:lnTo>
                  <a:pt x="94" y="38"/>
                </a:lnTo>
                <a:lnTo>
                  <a:pt x="88" y="36"/>
                </a:lnTo>
                <a:lnTo>
                  <a:pt x="82" y="36"/>
                </a:lnTo>
                <a:lnTo>
                  <a:pt x="81" y="34"/>
                </a:lnTo>
                <a:lnTo>
                  <a:pt x="73" y="32"/>
                </a:lnTo>
                <a:lnTo>
                  <a:pt x="69" y="32"/>
                </a:lnTo>
                <a:lnTo>
                  <a:pt x="59" y="28"/>
                </a:lnTo>
                <a:lnTo>
                  <a:pt x="52" y="25"/>
                </a:lnTo>
                <a:lnTo>
                  <a:pt x="46" y="23"/>
                </a:lnTo>
                <a:lnTo>
                  <a:pt x="17" y="9"/>
                </a:lnTo>
                <a:lnTo>
                  <a:pt x="15" y="9"/>
                </a:lnTo>
                <a:lnTo>
                  <a:pt x="10" y="3"/>
                </a:lnTo>
                <a:lnTo>
                  <a:pt x="8" y="3"/>
                </a:lnTo>
                <a:lnTo>
                  <a:pt x="6" y="2"/>
                </a:lnTo>
                <a:lnTo>
                  <a:pt x="4" y="3"/>
                </a:lnTo>
                <a:lnTo>
                  <a:pt x="4" y="2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8" name="Freeform 26"/>
          <p:cNvSpPr>
            <a:spLocks/>
          </p:cNvSpPr>
          <p:nvPr/>
        </p:nvSpPr>
        <p:spPr bwMode="auto">
          <a:xfrm>
            <a:off x="3351213" y="2995613"/>
            <a:ext cx="360362" cy="90487"/>
          </a:xfrm>
          <a:custGeom>
            <a:avLst/>
            <a:gdLst>
              <a:gd name="T0" fmla="*/ 8 w 227"/>
              <a:gd name="T1" fmla="*/ 53 h 57"/>
              <a:gd name="T2" fmla="*/ 8 w 227"/>
              <a:gd name="T3" fmla="*/ 55 h 57"/>
              <a:gd name="T4" fmla="*/ 14 w 227"/>
              <a:gd name="T5" fmla="*/ 52 h 57"/>
              <a:gd name="T6" fmla="*/ 21 w 227"/>
              <a:gd name="T7" fmla="*/ 46 h 57"/>
              <a:gd name="T8" fmla="*/ 27 w 227"/>
              <a:gd name="T9" fmla="*/ 42 h 57"/>
              <a:gd name="T10" fmla="*/ 41 w 227"/>
              <a:gd name="T11" fmla="*/ 32 h 57"/>
              <a:gd name="T12" fmla="*/ 50 w 227"/>
              <a:gd name="T13" fmla="*/ 27 h 57"/>
              <a:gd name="T14" fmla="*/ 64 w 227"/>
              <a:gd name="T15" fmla="*/ 21 h 57"/>
              <a:gd name="T16" fmla="*/ 73 w 227"/>
              <a:gd name="T17" fmla="*/ 17 h 57"/>
              <a:gd name="T18" fmla="*/ 88 w 227"/>
              <a:gd name="T19" fmla="*/ 11 h 57"/>
              <a:gd name="T20" fmla="*/ 96 w 227"/>
              <a:gd name="T21" fmla="*/ 9 h 57"/>
              <a:gd name="T22" fmla="*/ 133 w 227"/>
              <a:gd name="T23" fmla="*/ 7 h 57"/>
              <a:gd name="T24" fmla="*/ 142 w 227"/>
              <a:gd name="T25" fmla="*/ 9 h 57"/>
              <a:gd name="T26" fmla="*/ 150 w 227"/>
              <a:gd name="T27" fmla="*/ 13 h 57"/>
              <a:gd name="T28" fmla="*/ 160 w 227"/>
              <a:gd name="T29" fmla="*/ 17 h 57"/>
              <a:gd name="T30" fmla="*/ 177 w 227"/>
              <a:gd name="T31" fmla="*/ 25 h 57"/>
              <a:gd name="T32" fmla="*/ 186 w 227"/>
              <a:gd name="T33" fmla="*/ 30 h 57"/>
              <a:gd name="T34" fmla="*/ 196 w 227"/>
              <a:gd name="T35" fmla="*/ 36 h 57"/>
              <a:gd name="T36" fmla="*/ 206 w 227"/>
              <a:gd name="T37" fmla="*/ 44 h 57"/>
              <a:gd name="T38" fmla="*/ 215 w 227"/>
              <a:gd name="T39" fmla="*/ 52 h 57"/>
              <a:gd name="T40" fmla="*/ 223 w 227"/>
              <a:gd name="T41" fmla="*/ 55 h 57"/>
              <a:gd name="T42" fmla="*/ 227 w 227"/>
              <a:gd name="T43" fmla="*/ 50 h 57"/>
              <a:gd name="T44" fmla="*/ 221 w 227"/>
              <a:gd name="T45" fmla="*/ 44 h 57"/>
              <a:gd name="T46" fmla="*/ 213 w 227"/>
              <a:gd name="T47" fmla="*/ 38 h 57"/>
              <a:gd name="T48" fmla="*/ 204 w 227"/>
              <a:gd name="T49" fmla="*/ 30 h 57"/>
              <a:gd name="T50" fmla="*/ 198 w 227"/>
              <a:gd name="T51" fmla="*/ 27 h 57"/>
              <a:gd name="T52" fmla="*/ 186 w 227"/>
              <a:gd name="T53" fmla="*/ 19 h 57"/>
              <a:gd name="T54" fmla="*/ 169 w 227"/>
              <a:gd name="T55" fmla="*/ 11 h 57"/>
              <a:gd name="T56" fmla="*/ 160 w 227"/>
              <a:gd name="T57" fmla="*/ 7 h 57"/>
              <a:gd name="T58" fmla="*/ 150 w 227"/>
              <a:gd name="T59" fmla="*/ 4 h 57"/>
              <a:gd name="T60" fmla="*/ 136 w 227"/>
              <a:gd name="T61" fmla="*/ 2 h 57"/>
              <a:gd name="T62" fmla="*/ 102 w 227"/>
              <a:gd name="T63" fmla="*/ 0 h 57"/>
              <a:gd name="T64" fmla="*/ 90 w 227"/>
              <a:gd name="T65" fmla="*/ 2 h 57"/>
              <a:gd name="T66" fmla="*/ 73 w 227"/>
              <a:gd name="T67" fmla="*/ 7 h 57"/>
              <a:gd name="T68" fmla="*/ 64 w 227"/>
              <a:gd name="T69" fmla="*/ 11 h 57"/>
              <a:gd name="T70" fmla="*/ 54 w 227"/>
              <a:gd name="T71" fmla="*/ 15 h 57"/>
              <a:gd name="T72" fmla="*/ 42 w 227"/>
              <a:gd name="T73" fmla="*/ 23 h 57"/>
              <a:gd name="T74" fmla="*/ 29 w 227"/>
              <a:gd name="T75" fmla="*/ 28 h 57"/>
              <a:gd name="T76" fmla="*/ 19 w 227"/>
              <a:gd name="T77" fmla="*/ 36 h 57"/>
              <a:gd name="T78" fmla="*/ 14 w 227"/>
              <a:gd name="T79" fmla="*/ 40 h 57"/>
              <a:gd name="T80" fmla="*/ 8 w 227"/>
              <a:gd name="T81" fmla="*/ 44 h 57"/>
              <a:gd name="T82" fmla="*/ 0 w 227"/>
              <a:gd name="T83" fmla="*/ 53 h 57"/>
              <a:gd name="T84" fmla="*/ 4 w 227"/>
              <a:gd name="T8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7" h="57">
                <a:moveTo>
                  <a:pt x="4" y="57"/>
                </a:moveTo>
                <a:lnTo>
                  <a:pt x="8" y="53"/>
                </a:lnTo>
                <a:lnTo>
                  <a:pt x="6" y="53"/>
                </a:lnTo>
                <a:lnTo>
                  <a:pt x="8" y="55"/>
                </a:lnTo>
                <a:lnTo>
                  <a:pt x="12" y="52"/>
                </a:lnTo>
                <a:lnTo>
                  <a:pt x="14" y="52"/>
                </a:lnTo>
                <a:lnTo>
                  <a:pt x="17" y="48"/>
                </a:lnTo>
                <a:lnTo>
                  <a:pt x="21" y="46"/>
                </a:lnTo>
                <a:lnTo>
                  <a:pt x="23" y="44"/>
                </a:lnTo>
                <a:lnTo>
                  <a:pt x="27" y="42"/>
                </a:lnTo>
                <a:lnTo>
                  <a:pt x="33" y="36"/>
                </a:lnTo>
                <a:lnTo>
                  <a:pt x="41" y="32"/>
                </a:lnTo>
                <a:lnTo>
                  <a:pt x="46" y="30"/>
                </a:lnTo>
                <a:lnTo>
                  <a:pt x="50" y="27"/>
                </a:lnTo>
                <a:lnTo>
                  <a:pt x="58" y="23"/>
                </a:lnTo>
                <a:lnTo>
                  <a:pt x="64" y="21"/>
                </a:lnTo>
                <a:lnTo>
                  <a:pt x="67" y="19"/>
                </a:lnTo>
                <a:lnTo>
                  <a:pt x="73" y="17"/>
                </a:lnTo>
                <a:lnTo>
                  <a:pt x="77" y="15"/>
                </a:lnTo>
                <a:lnTo>
                  <a:pt x="88" y="11"/>
                </a:lnTo>
                <a:lnTo>
                  <a:pt x="90" y="9"/>
                </a:lnTo>
                <a:lnTo>
                  <a:pt x="96" y="9"/>
                </a:lnTo>
                <a:lnTo>
                  <a:pt x="102" y="7"/>
                </a:lnTo>
                <a:lnTo>
                  <a:pt x="133" y="7"/>
                </a:lnTo>
                <a:lnTo>
                  <a:pt x="136" y="9"/>
                </a:lnTo>
                <a:lnTo>
                  <a:pt x="142" y="9"/>
                </a:lnTo>
                <a:lnTo>
                  <a:pt x="146" y="11"/>
                </a:lnTo>
                <a:lnTo>
                  <a:pt x="150" y="13"/>
                </a:lnTo>
                <a:lnTo>
                  <a:pt x="156" y="15"/>
                </a:lnTo>
                <a:lnTo>
                  <a:pt x="160" y="17"/>
                </a:lnTo>
                <a:lnTo>
                  <a:pt x="165" y="19"/>
                </a:lnTo>
                <a:lnTo>
                  <a:pt x="177" y="25"/>
                </a:lnTo>
                <a:lnTo>
                  <a:pt x="183" y="27"/>
                </a:lnTo>
                <a:lnTo>
                  <a:pt x="186" y="30"/>
                </a:lnTo>
                <a:lnTo>
                  <a:pt x="194" y="34"/>
                </a:lnTo>
                <a:lnTo>
                  <a:pt x="196" y="36"/>
                </a:lnTo>
                <a:lnTo>
                  <a:pt x="200" y="38"/>
                </a:lnTo>
                <a:lnTo>
                  <a:pt x="206" y="44"/>
                </a:lnTo>
                <a:lnTo>
                  <a:pt x="209" y="46"/>
                </a:lnTo>
                <a:lnTo>
                  <a:pt x="215" y="52"/>
                </a:lnTo>
                <a:lnTo>
                  <a:pt x="217" y="52"/>
                </a:lnTo>
                <a:lnTo>
                  <a:pt x="223" y="55"/>
                </a:lnTo>
                <a:lnTo>
                  <a:pt x="227" y="57"/>
                </a:lnTo>
                <a:lnTo>
                  <a:pt x="227" y="50"/>
                </a:lnTo>
                <a:lnTo>
                  <a:pt x="227" y="52"/>
                </a:lnTo>
                <a:lnTo>
                  <a:pt x="221" y="44"/>
                </a:lnTo>
                <a:lnTo>
                  <a:pt x="219" y="44"/>
                </a:lnTo>
                <a:lnTo>
                  <a:pt x="213" y="38"/>
                </a:lnTo>
                <a:lnTo>
                  <a:pt x="209" y="36"/>
                </a:lnTo>
                <a:lnTo>
                  <a:pt x="204" y="30"/>
                </a:lnTo>
                <a:lnTo>
                  <a:pt x="200" y="28"/>
                </a:lnTo>
                <a:lnTo>
                  <a:pt x="198" y="27"/>
                </a:lnTo>
                <a:lnTo>
                  <a:pt x="190" y="23"/>
                </a:lnTo>
                <a:lnTo>
                  <a:pt x="186" y="19"/>
                </a:lnTo>
                <a:lnTo>
                  <a:pt x="181" y="17"/>
                </a:lnTo>
                <a:lnTo>
                  <a:pt x="169" y="11"/>
                </a:lnTo>
                <a:lnTo>
                  <a:pt x="163" y="9"/>
                </a:lnTo>
                <a:lnTo>
                  <a:pt x="160" y="7"/>
                </a:lnTo>
                <a:lnTo>
                  <a:pt x="154" y="5"/>
                </a:lnTo>
                <a:lnTo>
                  <a:pt x="150" y="4"/>
                </a:lnTo>
                <a:lnTo>
                  <a:pt x="142" y="2"/>
                </a:lnTo>
                <a:lnTo>
                  <a:pt x="136" y="2"/>
                </a:lnTo>
                <a:lnTo>
                  <a:pt x="133" y="0"/>
                </a:lnTo>
                <a:lnTo>
                  <a:pt x="102" y="0"/>
                </a:lnTo>
                <a:lnTo>
                  <a:pt x="96" y="2"/>
                </a:lnTo>
                <a:lnTo>
                  <a:pt x="90" y="2"/>
                </a:lnTo>
                <a:lnTo>
                  <a:pt x="85" y="4"/>
                </a:lnTo>
                <a:lnTo>
                  <a:pt x="73" y="7"/>
                </a:lnTo>
                <a:lnTo>
                  <a:pt x="69" y="9"/>
                </a:lnTo>
                <a:lnTo>
                  <a:pt x="64" y="11"/>
                </a:lnTo>
                <a:lnTo>
                  <a:pt x="60" y="13"/>
                </a:lnTo>
                <a:lnTo>
                  <a:pt x="54" y="15"/>
                </a:lnTo>
                <a:lnTo>
                  <a:pt x="46" y="19"/>
                </a:lnTo>
                <a:lnTo>
                  <a:pt x="42" y="23"/>
                </a:lnTo>
                <a:lnTo>
                  <a:pt x="37" y="25"/>
                </a:lnTo>
                <a:lnTo>
                  <a:pt x="29" y="28"/>
                </a:lnTo>
                <a:lnTo>
                  <a:pt x="23" y="34"/>
                </a:lnTo>
                <a:lnTo>
                  <a:pt x="19" y="36"/>
                </a:lnTo>
                <a:lnTo>
                  <a:pt x="17" y="38"/>
                </a:lnTo>
                <a:lnTo>
                  <a:pt x="14" y="40"/>
                </a:lnTo>
                <a:lnTo>
                  <a:pt x="10" y="44"/>
                </a:lnTo>
                <a:lnTo>
                  <a:pt x="8" y="44"/>
                </a:lnTo>
                <a:lnTo>
                  <a:pt x="2" y="50"/>
                </a:lnTo>
                <a:lnTo>
                  <a:pt x="0" y="53"/>
                </a:lnTo>
                <a:lnTo>
                  <a:pt x="4" y="50"/>
                </a:lnTo>
                <a:lnTo>
                  <a:pt x="4" y="5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39" name="Rectangle 27"/>
          <p:cNvSpPr>
            <a:spLocks noChangeArrowheads="1"/>
          </p:cNvSpPr>
          <p:nvPr/>
        </p:nvSpPr>
        <p:spPr bwMode="auto">
          <a:xfrm>
            <a:off x="2876550" y="2601913"/>
            <a:ext cx="5826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t>medium</a:t>
            </a:r>
            <a:endParaRPr lang="en-GB" altLang="en-US">
              <a:solidFill>
                <a:srgbClr val="0000FF"/>
              </a:solidFill>
            </a:endParaRPr>
          </a:p>
        </p:txBody>
      </p:sp>
      <p:sp>
        <p:nvSpPr>
          <p:cNvPr id="38940" name="Rectangle 28"/>
          <p:cNvSpPr>
            <a:spLocks noChangeArrowheads="1"/>
          </p:cNvSpPr>
          <p:nvPr/>
        </p:nvSpPr>
        <p:spPr bwMode="auto">
          <a:xfrm>
            <a:off x="3525838" y="2608263"/>
            <a:ext cx="563562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 sz="1400">
                <a:solidFill>
                  <a:srgbClr val="000000"/>
                </a:solidFill>
                <a:latin typeface="Times New Roman" panose="02020603050405020304" pitchFamily="18" charset="0"/>
              </a:rPr>
              <a:t>vacuum</a:t>
            </a:r>
            <a:endParaRPr lang="en-GB" altLang="en-US">
              <a:solidFill>
                <a:srgbClr val="0000FF"/>
              </a:solidFill>
            </a:endParaRPr>
          </a:p>
        </p:txBody>
      </p:sp>
      <p:sp>
        <p:nvSpPr>
          <p:cNvPr id="38941" name="Freeform 29"/>
          <p:cNvSpPr>
            <a:spLocks/>
          </p:cNvSpPr>
          <p:nvPr/>
        </p:nvSpPr>
        <p:spPr bwMode="auto">
          <a:xfrm>
            <a:off x="3506788" y="3436938"/>
            <a:ext cx="55562" cy="19050"/>
          </a:xfrm>
          <a:custGeom>
            <a:avLst/>
            <a:gdLst>
              <a:gd name="T0" fmla="*/ 0 w 35"/>
              <a:gd name="T1" fmla="*/ 8 h 12"/>
              <a:gd name="T2" fmla="*/ 35 w 35"/>
              <a:gd name="T3" fmla="*/ 12 h 12"/>
              <a:gd name="T4" fmla="*/ 35 w 35"/>
              <a:gd name="T5" fmla="*/ 4 h 12"/>
              <a:gd name="T6" fmla="*/ 0 w 35"/>
              <a:gd name="T7" fmla="*/ 0 h 12"/>
              <a:gd name="T8" fmla="*/ 0 w 35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2">
                <a:moveTo>
                  <a:pt x="0" y="8"/>
                </a:moveTo>
                <a:lnTo>
                  <a:pt x="35" y="12"/>
                </a:lnTo>
                <a:lnTo>
                  <a:pt x="35" y="4"/>
                </a:lnTo>
                <a:lnTo>
                  <a:pt x="0" y="0"/>
                </a:lnTo>
                <a:lnTo>
                  <a:pt x="0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2" name="Freeform 30"/>
          <p:cNvSpPr>
            <a:spLocks/>
          </p:cNvSpPr>
          <p:nvPr/>
        </p:nvSpPr>
        <p:spPr bwMode="auto">
          <a:xfrm>
            <a:off x="3506788" y="3413125"/>
            <a:ext cx="66675" cy="63500"/>
          </a:xfrm>
          <a:custGeom>
            <a:avLst/>
            <a:gdLst>
              <a:gd name="T0" fmla="*/ 4 w 42"/>
              <a:gd name="T1" fmla="*/ 7 h 40"/>
              <a:gd name="T2" fmla="*/ 33 w 42"/>
              <a:gd name="T3" fmla="*/ 27 h 40"/>
              <a:gd name="T4" fmla="*/ 33 w 42"/>
              <a:gd name="T5" fmla="*/ 19 h 40"/>
              <a:gd name="T6" fmla="*/ 0 w 42"/>
              <a:gd name="T7" fmla="*/ 32 h 40"/>
              <a:gd name="T8" fmla="*/ 4 w 42"/>
              <a:gd name="T9" fmla="*/ 40 h 40"/>
              <a:gd name="T10" fmla="*/ 42 w 42"/>
              <a:gd name="T11" fmla="*/ 23 h 40"/>
              <a:gd name="T12" fmla="*/ 8 w 42"/>
              <a:gd name="T13" fmla="*/ 0 h 40"/>
              <a:gd name="T14" fmla="*/ 4 w 42"/>
              <a:gd name="T15" fmla="*/ 7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2" h="40">
                <a:moveTo>
                  <a:pt x="4" y="7"/>
                </a:moveTo>
                <a:lnTo>
                  <a:pt x="33" y="27"/>
                </a:lnTo>
                <a:lnTo>
                  <a:pt x="33" y="19"/>
                </a:lnTo>
                <a:lnTo>
                  <a:pt x="0" y="32"/>
                </a:lnTo>
                <a:lnTo>
                  <a:pt x="4" y="40"/>
                </a:lnTo>
                <a:lnTo>
                  <a:pt x="42" y="23"/>
                </a:lnTo>
                <a:lnTo>
                  <a:pt x="8" y="0"/>
                </a:lnTo>
                <a:lnTo>
                  <a:pt x="4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3" name="Freeform 31"/>
          <p:cNvSpPr>
            <a:spLocks/>
          </p:cNvSpPr>
          <p:nvPr/>
        </p:nvSpPr>
        <p:spPr bwMode="auto">
          <a:xfrm>
            <a:off x="3497263" y="2992438"/>
            <a:ext cx="55562" cy="17462"/>
          </a:xfrm>
          <a:custGeom>
            <a:avLst/>
            <a:gdLst>
              <a:gd name="T0" fmla="*/ 0 w 35"/>
              <a:gd name="T1" fmla="*/ 7 h 11"/>
              <a:gd name="T2" fmla="*/ 35 w 35"/>
              <a:gd name="T3" fmla="*/ 11 h 11"/>
              <a:gd name="T4" fmla="*/ 35 w 35"/>
              <a:gd name="T5" fmla="*/ 4 h 11"/>
              <a:gd name="T6" fmla="*/ 0 w 35"/>
              <a:gd name="T7" fmla="*/ 0 h 11"/>
              <a:gd name="T8" fmla="*/ 0 w 35"/>
              <a:gd name="T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11">
                <a:moveTo>
                  <a:pt x="0" y="7"/>
                </a:moveTo>
                <a:lnTo>
                  <a:pt x="35" y="11"/>
                </a:lnTo>
                <a:lnTo>
                  <a:pt x="35" y="4"/>
                </a:lnTo>
                <a:lnTo>
                  <a:pt x="0" y="0"/>
                </a:lnTo>
                <a:lnTo>
                  <a:pt x="0" y="7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4" name="Freeform 32"/>
          <p:cNvSpPr>
            <a:spLocks/>
          </p:cNvSpPr>
          <p:nvPr/>
        </p:nvSpPr>
        <p:spPr bwMode="auto">
          <a:xfrm>
            <a:off x="3497263" y="2967038"/>
            <a:ext cx="68262" cy="65087"/>
          </a:xfrm>
          <a:custGeom>
            <a:avLst/>
            <a:gdLst>
              <a:gd name="T0" fmla="*/ 4 w 43"/>
              <a:gd name="T1" fmla="*/ 8 h 41"/>
              <a:gd name="T2" fmla="*/ 33 w 43"/>
              <a:gd name="T3" fmla="*/ 27 h 41"/>
              <a:gd name="T4" fmla="*/ 33 w 43"/>
              <a:gd name="T5" fmla="*/ 20 h 41"/>
              <a:gd name="T6" fmla="*/ 0 w 43"/>
              <a:gd name="T7" fmla="*/ 33 h 41"/>
              <a:gd name="T8" fmla="*/ 4 w 43"/>
              <a:gd name="T9" fmla="*/ 41 h 41"/>
              <a:gd name="T10" fmla="*/ 43 w 43"/>
              <a:gd name="T11" fmla="*/ 23 h 41"/>
              <a:gd name="T12" fmla="*/ 8 w 43"/>
              <a:gd name="T13" fmla="*/ 0 h 41"/>
              <a:gd name="T14" fmla="*/ 4 w 43"/>
              <a:gd name="T15" fmla="*/ 8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3" h="41">
                <a:moveTo>
                  <a:pt x="4" y="8"/>
                </a:moveTo>
                <a:lnTo>
                  <a:pt x="33" y="27"/>
                </a:lnTo>
                <a:lnTo>
                  <a:pt x="33" y="20"/>
                </a:lnTo>
                <a:lnTo>
                  <a:pt x="0" y="33"/>
                </a:lnTo>
                <a:lnTo>
                  <a:pt x="4" y="41"/>
                </a:lnTo>
                <a:lnTo>
                  <a:pt x="43" y="23"/>
                </a:lnTo>
                <a:lnTo>
                  <a:pt x="8" y="0"/>
                </a:lnTo>
                <a:lnTo>
                  <a:pt x="4" y="8"/>
                </a:lnTo>
                <a:close/>
              </a:path>
            </a:pathLst>
          </a:cu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8945" name="Rectangle 33"/>
          <p:cNvSpPr>
            <a:spLocks noChangeArrowheads="1"/>
          </p:cNvSpPr>
          <p:nvPr/>
        </p:nvSpPr>
        <p:spPr bwMode="auto">
          <a:xfrm>
            <a:off x="323849" y="1749137"/>
            <a:ext cx="8569325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 dirty="0"/>
              <a:t>TR is electromagnetic radiation emitted when a charged particle traverses a medium with a discontinuous refractive index, e.g. the boundaries between vacuum and a dielectric layer.</a:t>
            </a:r>
          </a:p>
        </p:txBody>
      </p:sp>
      <p:sp>
        <p:nvSpPr>
          <p:cNvPr id="38946" name="Text Box 34"/>
          <p:cNvSpPr txBox="1">
            <a:spLocks noChangeArrowheads="1"/>
          </p:cNvSpPr>
          <p:nvPr/>
        </p:nvSpPr>
        <p:spPr bwMode="auto">
          <a:xfrm>
            <a:off x="395288" y="2946400"/>
            <a:ext cx="21050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/>
              <a:t>A (too) simple picture</a:t>
            </a:r>
          </a:p>
        </p:txBody>
      </p:sp>
      <p:sp>
        <p:nvSpPr>
          <p:cNvPr id="38947" name="Rectangle 35"/>
          <p:cNvSpPr>
            <a:spLocks noChangeArrowheads="1"/>
          </p:cNvSpPr>
          <p:nvPr/>
        </p:nvSpPr>
        <p:spPr bwMode="auto">
          <a:xfrm>
            <a:off x="395288" y="4581525"/>
            <a:ext cx="57578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eaLnBrk="0" hangingPunct="0">
              <a:spcBef>
                <a:spcPct val="0"/>
              </a:spcBef>
              <a:buFontTx/>
              <a:buChar char="•"/>
            </a:pPr>
            <a:r>
              <a:rPr lang="en-US" altLang="en-US"/>
              <a:t> Radiated energy per medium/vacuum boundary</a:t>
            </a:r>
          </a:p>
        </p:txBody>
      </p:sp>
      <p:sp>
        <p:nvSpPr>
          <p:cNvPr id="38948" name="Text Box 36"/>
          <p:cNvSpPr txBox="1">
            <a:spLocks noChangeArrowheads="1"/>
          </p:cNvSpPr>
          <p:nvPr/>
        </p:nvSpPr>
        <p:spPr bwMode="auto">
          <a:xfrm>
            <a:off x="900113" y="765175"/>
            <a:ext cx="511810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200" dirty="0"/>
              <a:t>(there is an excellent review article by B. </a:t>
            </a:r>
            <a:r>
              <a:rPr lang="en-US" altLang="en-US" sz="1200" dirty="0" err="1"/>
              <a:t>Dolgoshein</a:t>
            </a:r>
            <a:r>
              <a:rPr lang="en-US" altLang="en-US" sz="1200" dirty="0">
                <a:solidFill>
                  <a:srgbClr val="0000FF"/>
                </a:solidFill>
              </a:rPr>
              <a:t> </a:t>
            </a:r>
            <a:r>
              <a:rPr lang="en-US" altLang="en-US" sz="1000" dirty="0">
                <a:solidFill>
                  <a:schemeClr val="tx1"/>
                </a:solidFill>
              </a:rPr>
              <a:t>(NIM A 326 (1993) 434)</a:t>
            </a:r>
            <a:r>
              <a:rPr lang="en-US" altLang="en-US" sz="1000" dirty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38949" name="Text Box 37"/>
          <p:cNvSpPr txBox="1">
            <a:spLocks noChangeArrowheads="1"/>
          </p:cNvSpPr>
          <p:nvPr/>
        </p:nvSpPr>
        <p:spPr bwMode="auto">
          <a:xfrm>
            <a:off x="323850" y="1196975"/>
            <a:ext cx="62452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>
                <a:solidFill>
                  <a:srgbClr val="FF0066"/>
                </a:solidFill>
              </a:rPr>
              <a:t>Transition Radiation</a:t>
            </a:r>
            <a:r>
              <a:rPr lang="en-US" altLang="en-US"/>
              <a:t> was predicted by Ginzburg and Franck in 1946</a:t>
            </a:r>
          </a:p>
        </p:txBody>
      </p:sp>
      <p:sp>
        <p:nvSpPr>
          <p:cNvPr id="38950" name="Text Box 38"/>
          <p:cNvSpPr txBox="1">
            <a:spLocks noChangeArrowheads="1"/>
          </p:cNvSpPr>
          <p:nvPr/>
        </p:nvSpPr>
        <p:spPr bwMode="auto">
          <a:xfrm>
            <a:off x="468313" y="4221163"/>
            <a:ext cx="2822575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0"/>
              </a:spcBef>
            </a:pPr>
            <a:r>
              <a:rPr lang="en-US" altLang="en-US" sz="1000">
                <a:solidFill>
                  <a:schemeClr val="tx1"/>
                </a:solidFill>
              </a:rPr>
              <a:t>(G. Garibian, Sov. Phys. JETP63 (1958) 1079) </a:t>
            </a:r>
          </a:p>
        </p:txBody>
      </p:sp>
      <p:sp>
        <p:nvSpPr>
          <p:cNvPr id="38951" name="Rectangle 39"/>
          <p:cNvSpPr>
            <a:spLocks noChangeArrowheads="1"/>
          </p:cNvSpPr>
          <p:nvPr/>
        </p:nvSpPr>
        <p:spPr bwMode="auto">
          <a:xfrm>
            <a:off x="395288" y="3957638"/>
            <a:ext cx="40957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spcBef>
                <a:spcPct val="0"/>
              </a:spcBef>
            </a:pPr>
            <a:r>
              <a:rPr lang="en-US" altLang="en-US"/>
              <a:t>A correct relativistic treatment shows that…</a:t>
            </a:r>
          </a:p>
        </p:txBody>
      </p:sp>
      <p:sp>
        <p:nvSpPr>
          <p:cNvPr id="38952" name="Text Box 40"/>
          <p:cNvSpPr txBox="1">
            <a:spLocks noChangeArrowheads="1"/>
          </p:cNvSpPr>
          <p:nvPr/>
        </p:nvSpPr>
        <p:spPr bwMode="auto">
          <a:xfrm>
            <a:off x="4391025" y="3535363"/>
            <a:ext cx="906463" cy="31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2075" tIns="46038" rIns="92075" bIns="46038">
            <a:spAutoFit/>
          </a:bodyPr>
          <a:lstStyle/>
          <a:p>
            <a:pPr eaLnBrk="0" hangingPunct="0">
              <a:lnSpc>
                <a:spcPct val="90000"/>
              </a:lnSpc>
              <a:spcBef>
                <a:spcPct val="30000"/>
              </a:spcBef>
              <a:buClr>
                <a:schemeClr val="hlink"/>
              </a:buClr>
              <a:buSzPct val="70000"/>
              <a:buFont typeface="Wingdings" panose="05000000000000000000" pitchFamily="2" charset="2"/>
              <a:buNone/>
            </a:pPr>
            <a:r>
              <a:rPr lang="en-GB" altLang="en-US">
                <a:solidFill>
                  <a:srgbClr val="0000FF"/>
                </a:solidFill>
              </a:rPr>
              <a:t>electron</a:t>
            </a:r>
          </a:p>
        </p:txBody>
      </p:sp>
      <p:sp>
        <p:nvSpPr>
          <p:cNvPr id="38953" name="Line 41"/>
          <p:cNvSpPr>
            <a:spLocks noChangeShapeType="1"/>
          </p:cNvSpPr>
          <p:nvPr/>
        </p:nvSpPr>
        <p:spPr bwMode="auto">
          <a:xfrm flipH="1" flipV="1">
            <a:off x="3819525" y="3282950"/>
            <a:ext cx="609600" cy="382588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>
            <a:spAutoFit/>
          </a:bodyPr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6031D7-43E1-4CF1-8504-61321552FB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94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314415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455"/>
    </mc:Choice>
    <mc:Fallback xmlns="">
      <p:transition spd="slow" advTm="5455"/>
    </mc:Fallback>
  </mc:AlternateContent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"/>
          <p:cNvSpPr/>
          <p:nvPr/>
        </p:nvSpPr>
        <p:spPr bwMode="auto">
          <a:xfrm>
            <a:off x="62197" y="788844"/>
            <a:ext cx="8994397" cy="3144212"/>
          </a:xfrm>
          <a:prstGeom prst="rect">
            <a:avLst/>
          </a:prstGeom>
          <a:gradFill>
            <a:gsLst>
              <a:gs pos="0">
                <a:schemeClr val="accent1">
                  <a:lumOff val="16847"/>
                </a:schemeClr>
              </a:gs>
              <a:gs pos="100000">
                <a:srgbClr val="FFFFFF"/>
              </a:gs>
            </a:gsLst>
            <a:lin ang="10338439" scaled="1"/>
          </a:gradFill>
          <a:ln w="12700">
            <a:miter lim="400000"/>
          </a:ln>
          <a:effectLst>
            <a:outerShdw blurRad="63500" dist="25400" dir="5400000" rotWithShape="0">
              <a:srgbClr val="000000">
                <a:alpha val="50000"/>
              </a:srgbClr>
            </a:outerShdw>
          </a:effectLst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pic>
        <p:nvPicPr>
          <p:cNvPr id="8" name="Image" descr="Image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31330" y="1195624"/>
            <a:ext cx="3940374" cy="1454908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fig_45.png" descr="fig_45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28" t="2178" r="2828" b="2177"/>
          <a:stretch/>
        </p:blipFill>
        <p:spPr bwMode="auto">
          <a:xfrm>
            <a:off x="4801504" y="1103694"/>
            <a:ext cx="3682329" cy="2678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fig_19.png" descr="fig_19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5941833" y="4023191"/>
            <a:ext cx="2656335" cy="2548409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fig_29.png" descr="fig_29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5121" y="4023191"/>
            <a:ext cx="2601368" cy="2495675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event with an electron (yellow track)…"/>
          <p:cNvSpPr>
            <a:spLocks/>
          </p:cNvSpPr>
          <p:nvPr/>
        </p:nvSpPr>
        <p:spPr bwMode="auto">
          <a:xfrm>
            <a:off x="455763" y="2751047"/>
            <a:ext cx="3801628" cy="663067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/>
          <a:p>
            <a:pPr algn="l">
              <a:defRPr sz="2400"/>
            </a:pPr>
            <a:r>
              <a:rPr sz="1200" dirty="0"/>
              <a:t>event with an electron (yellow track)</a:t>
            </a:r>
          </a:p>
          <a:p>
            <a:pPr algn="l">
              <a:defRPr sz="2400"/>
            </a:pPr>
            <a:r>
              <a:rPr sz="1200" dirty="0"/>
              <a:t>hits with high signal (=TR, passing a high level HL threshold) are indicated in red</a:t>
            </a:r>
          </a:p>
        </p:txBody>
      </p:sp>
      <p:sp>
        <p:nvSpPr>
          <p:cNvPr id="13" name="TR turn ON curve: HL probability VS gamma factor"/>
          <p:cNvSpPr>
            <a:spLocks/>
          </p:cNvSpPr>
          <p:nvPr/>
        </p:nvSpPr>
        <p:spPr bwMode="auto">
          <a:xfrm>
            <a:off x="5072458" y="824838"/>
            <a:ext cx="3525710" cy="256802"/>
          </a:xfrm>
          <a:prstGeom prst="rect">
            <a:avLst/>
          </a:prstGeom>
          <a:ln w="12700">
            <a:miter lim="400000"/>
          </a:ln>
        </p:spPr>
        <p:txBody>
          <a:bodyPr wrap="none" lIns="35719" tIns="35719" rIns="35719" bIns="35719" anchor="ctr">
            <a:spAutoFit/>
          </a:bodyPr>
          <a:lstStyle>
            <a:lvl1pPr>
              <a:defRPr sz="3000"/>
            </a:lvl1pPr>
          </a:lstStyle>
          <a:p>
            <a:pPr>
              <a:defRPr/>
            </a:pPr>
            <a:r>
              <a:rPr sz="1200" dirty="0"/>
              <a:t>TR turn ON curve: HL probability VS gamma factor</a:t>
            </a:r>
          </a:p>
        </p:txBody>
      </p:sp>
      <p:sp>
        <p:nvSpPr>
          <p:cNvPr id="14" name="HL hit probability for electrons 4 times higher than for minimum ionising particles (muons)"/>
          <p:cNvSpPr>
            <a:spLocks/>
          </p:cNvSpPr>
          <p:nvPr/>
        </p:nvSpPr>
        <p:spPr bwMode="auto">
          <a:xfrm>
            <a:off x="3343843" y="4561993"/>
            <a:ext cx="2700211" cy="1057021"/>
          </a:xfrm>
          <a:prstGeom prst="rect">
            <a:avLst/>
          </a:prstGeom>
          <a:ln w="12700">
            <a:miter lim="400000"/>
          </a:ln>
        </p:spPr>
        <p:txBody>
          <a:bodyPr lIns="35719" tIns="35719" rIns="35719" bIns="35719" anchor="ctr">
            <a:spAutoFit/>
          </a:bodyPr>
          <a:lstStyle>
            <a:lvl1pPr algn="l">
              <a:defRPr sz="2400"/>
            </a:lvl1pPr>
          </a:lstStyle>
          <a:p>
            <a:pPr>
              <a:defRPr/>
            </a:pPr>
            <a:r>
              <a:rPr sz="1600" dirty="0"/>
              <a:t>HL hit probability for electrons 4 times higher than for minimum </a:t>
            </a:r>
            <a:r>
              <a:rPr sz="1600" dirty="0" err="1"/>
              <a:t>ionising</a:t>
            </a:r>
            <a:r>
              <a:rPr sz="1600" dirty="0"/>
              <a:t> particles (muons)</a:t>
            </a:r>
          </a:p>
        </p:txBody>
      </p:sp>
      <p:sp>
        <p:nvSpPr>
          <p:cNvPr id="15" name="Line"/>
          <p:cNvSpPr/>
          <p:nvPr/>
        </p:nvSpPr>
        <p:spPr bwMode="auto">
          <a:xfrm>
            <a:off x="5468330" y="5501406"/>
            <a:ext cx="763635" cy="1"/>
          </a:xfrm>
          <a:prstGeom prst="line">
            <a:avLst/>
          </a:prstGeom>
          <a:ln w="50800">
            <a:solidFill>
              <a:srgbClr val="00B05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16" name="Line"/>
          <p:cNvSpPr/>
          <p:nvPr/>
        </p:nvSpPr>
        <p:spPr bwMode="auto">
          <a:xfrm flipH="1">
            <a:off x="2818096" y="5090504"/>
            <a:ext cx="439263" cy="1"/>
          </a:xfrm>
          <a:prstGeom prst="line">
            <a:avLst/>
          </a:prstGeom>
          <a:ln w="50800">
            <a:solidFill>
              <a:srgbClr val="00B05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>
              <a:defRPr sz="4000">
                <a:solidFill>
                  <a:srgbClr val="FFFFFF"/>
                </a:solidFill>
              </a:defRPr>
            </a:pPr>
            <a:endParaRPr sz="2812"/>
          </a:p>
        </p:txBody>
      </p:sp>
      <p:sp>
        <p:nvSpPr>
          <p:cNvPr id="2" name="Rectangle 1"/>
          <p:cNvSpPr/>
          <p:nvPr/>
        </p:nvSpPr>
        <p:spPr>
          <a:xfrm>
            <a:off x="1966776" y="267823"/>
            <a:ext cx="388337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TRT Performance - Particle Identification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F8E39D8-F90D-47D7-8783-7348E6B6371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>
              <a:defRPr/>
            </a:pPr>
            <a:fld id="{86CB4B4D-7CA3-9044-876B-883B54F8677D}" type="slidenum">
              <a:rPr lang="de-CH" smtClean="0"/>
              <a:t>95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380928769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Text Box 4"/>
          <p:cNvSpPr txBox="1">
            <a:spLocks noChangeArrowheads="1"/>
          </p:cNvSpPr>
          <p:nvPr/>
        </p:nvSpPr>
        <p:spPr bwMode="auto">
          <a:xfrm>
            <a:off x="611188" y="5734050"/>
            <a:ext cx="756126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99">
                    <a:alpha val="50000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n-US" altLang="en-US"/>
              <a:t>one order of magnitude in Rejection Power is gained</a:t>
            </a:r>
            <a:r>
              <a:rPr lang="en-US" altLang="en-US">
                <a:sym typeface="Symbol" panose="05050102010706020507" pitchFamily="18" charset="2"/>
              </a:rPr>
              <a:t> when the TRD length is increased by ~ 20 cm</a:t>
            </a:r>
            <a:endParaRPr lang="en-US" altLang="en-US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981075"/>
            <a:ext cx="5867400" cy="3903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539750" y="5229225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/>
              <a:t>Rejection Power  :    R</a:t>
            </a:r>
            <a:r>
              <a:rPr lang="en-US" altLang="en-US" baseline="-25000">
                <a:latin typeface="Symbol" panose="05050102010706020507" pitchFamily="18" charset="2"/>
              </a:rPr>
              <a:t>p</a:t>
            </a:r>
            <a:r>
              <a:rPr lang="en-US" altLang="en-US" baseline="-25000"/>
              <a:t>/e</a:t>
            </a:r>
            <a:r>
              <a:rPr lang="en-US" altLang="en-US" sz="2400" b="1">
                <a:latin typeface="Comic Sans MS" panose="030F0702030302020204" pitchFamily="66" charset="0"/>
              </a:rPr>
              <a:t> </a:t>
            </a:r>
            <a:r>
              <a:rPr lang="en-US" altLang="en-US">
                <a:latin typeface="Comic Sans MS" panose="030F0702030302020204" pitchFamily="66" charset="0"/>
              </a:rPr>
              <a:t>= </a:t>
            </a:r>
            <a:r>
              <a:rPr lang="en-US" altLang="en-US">
                <a:latin typeface="Symbol" panose="05050102010706020507" pitchFamily="18" charset="2"/>
              </a:rPr>
              <a:t>e</a:t>
            </a:r>
            <a:r>
              <a:rPr lang="en-US" altLang="en-US" baseline="-25000">
                <a:latin typeface="Symbol" panose="05050102010706020507" pitchFamily="18" charset="2"/>
              </a:rPr>
              <a:t>p</a:t>
            </a:r>
            <a:r>
              <a:rPr lang="en-US" altLang="en-US">
                <a:latin typeface="Comic Sans MS" panose="030F0702030302020204" pitchFamily="66" charset="0"/>
              </a:rPr>
              <a:t>/</a:t>
            </a:r>
            <a:r>
              <a:rPr lang="en-US" altLang="en-US">
                <a:latin typeface="Symbol" panose="05050102010706020507" pitchFamily="18" charset="2"/>
              </a:rPr>
              <a:t>e</a:t>
            </a:r>
            <a:r>
              <a:rPr lang="en-US" altLang="en-US" baseline="-25000">
                <a:latin typeface="Comic Sans MS" panose="030F0702030302020204" pitchFamily="66" charset="0"/>
              </a:rPr>
              <a:t>e </a:t>
            </a:r>
            <a:r>
              <a:rPr lang="en-US" altLang="en-US"/>
              <a:t>(90%)</a:t>
            </a:r>
          </a:p>
        </p:txBody>
      </p:sp>
      <p:sp>
        <p:nvSpPr>
          <p:cNvPr id="4199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188913"/>
            <a:ext cx="5111750" cy="565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r>
              <a:rPr lang="en-US" altLang="en-US" sz="2400">
                <a:solidFill>
                  <a:schemeClr val="accent2"/>
                </a:solidFill>
              </a:rPr>
              <a:t>Particle ID by Transition radiation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826F78F-20A6-4772-8994-6AD951591C9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E2CB2D-94DD-4500-86DC-4B57BF197B98}" type="slidenum">
              <a:rPr lang="en-US" altLang="en-US" smtClean="0"/>
              <a:pPr/>
              <a:t>96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00643323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0.2|9.7|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7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81000" marR="0" indent="-3810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228600" algn="l"/>
          </a:tabLst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81000" marR="0" indent="-3810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>
            <a:tab pos="228600" algn="l"/>
          </a:tabLst>
          <a:defRPr kumimoji="0" lang="en-US" altLang="en-US" sz="16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panose="020B0604020202020204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6734</Words>
  <Application>Microsoft Office PowerPoint</Application>
  <PresentationFormat>On-screen Show (4:3)</PresentationFormat>
  <Paragraphs>1220</Paragraphs>
  <Slides>96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9</vt:i4>
      </vt:variant>
      <vt:variant>
        <vt:lpstr>Slide Titles</vt:lpstr>
      </vt:variant>
      <vt:variant>
        <vt:i4>96</vt:i4>
      </vt:variant>
    </vt:vector>
  </HeadingPairs>
  <TitlesOfParts>
    <vt:vector size="123" baseType="lpstr">
      <vt:lpstr>Arial</vt:lpstr>
      <vt:lpstr>Arial Black</vt:lpstr>
      <vt:lpstr>Ariel</vt:lpstr>
      <vt:lpstr>Calibri</vt:lpstr>
      <vt:lpstr>Cambria Math</vt:lpstr>
      <vt:lpstr>Comic Sans MS</vt:lpstr>
      <vt:lpstr>Fd144326-Identity-H</vt:lpstr>
      <vt:lpstr>Fd3518-Identity-H</vt:lpstr>
      <vt:lpstr>Gill Sans MT</vt:lpstr>
      <vt:lpstr>Helvetica</vt:lpstr>
      <vt:lpstr>NexusSans</vt:lpstr>
      <vt:lpstr>Symbol</vt:lpstr>
      <vt:lpstr>Tahoma</vt:lpstr>
      <vt:lpstr>Times</vt:lpstr>
      <vt:lpstr>Times New Roman</vt:lpstr>
      <vt:lpstr>Trebuchet MS</vt:lpstr>
      <vt:lpstr>Wingdings</vt:lpstr>
      <vt:lpstr>Default Design</vt:lpstr>
      <vt:lpstr>Equation</vt:lpstr>
      <vt:lpstr>Designer Drawing</vt:lpstr>
      <vt:lpstr>Document</vt:lpstr>
      <vt:lpstr>Ulead Image Editor Image</vt:lpstr>
      <vt:lpstr>Bitmap Image</vt:lpstr>
      <vt:lpstr>Photo Editor Photo</vt:lpstr>
      <vt:lpstr>Designer 4.0 Drawing</vt:lpstr>
      <vt:lpstr>Corel PHOTO-PAINT 7.0 Image</vt:lpstr>
      <vt:lpstr>数式</vt:lpstr>
      <vt:lpstr> </vt:lpstr>
      <vt:lpstr>PowerPoint Presentation</vt:lpstr>
      <vt:lpstr>PowerPoint Presentation</vt:lpstr>
      <vt:lpstr>PowerPoint Presentation</vt:lpstr>
      <vt:lpstr>PowerPoint Presentation</vt:lpstr>
      <vt:lpstr>Cherenkov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Latest generation of high performance photocathodes</vt:lpstr>
      <vt:lpstr>PowerPoint Presentation</vt:lpstr>
      <vt:lpstr>Micro Channel Plate (MCP) based PMTs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Gaseous Photodetectors</vt:lpstr>
      <vt:lpstr>Gaseous photodetectors: A few implementations...</vt:lpstr>
      <vt:lpstr>Cherenkov detectors</vt:lpstr>
      <vt:lpstr>Cherenkov detectors</vt:lpstr>
      <vt:lpstr>Cherenkov detectors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ALICE RICH = HMPID</vt:lpstr>
      <vt:lpstr>The LHCb RICH counters</vt:lpstr>
      <vt:lpstr>PowerPoint Presentation</vt:lpstr>
      <vt:lpstr>PowerPoint Presentation</vt:lpstr>
      <vt:lpstr>PowerPoint Presentation</vt:lpstr>
      <vt:lpstr>          Performance of LHCb RICHes</vt:lpstr>
      <vt:lpstr>LHCb Upgrade (under way, LS2)</vt:lpstr>
      <vt:lpstr>Future LHCb Upgrade (LS4!!)</vt:lpstr>
      <vt:lpstr>SiPM as photosensor for a RICH counter ?</vt:lpstr>
      <vt:lpstr>Photon detector with SiPMs and light guides </vt:lpstr>
      <vt:lpstr>DIRC @BaBar: Detection of Internally Reflected  Cherenkov light</vt:lpstr>
      <vt:lpstr>DIRC @ BaBar</vt:lpstr>
      <vt:lpstr>DIRC performance</vt:lpstr>
      <vt:lpstr>Belle II Cherenkov detectors </vt:lpstr>
      <vt:lpstr>PowerPoint Presentation</vt:lpstr>
      <vt:lpstr>PowerPoint Presentation</vt:lpstr>
      <vt:lpstr>TOP first events</vt:lpstr>
      <vt:lpstr>TORCH</vt:lpstr>
      <vt:lpstr>TORCH principle</vt:lpstr>
      <vt:lpstr>PowerPoint Presentation</vt:lpstr>
      <vt:lpstr>Particle ID by Transition radiation </vt:lpstr>
      <vt:lpstr>Particle ID by Transition radiation </vt:lpstr>
      <vt:lpstr>Particle ID by Transition radiation </vt:lpstr>
      <vt:lpstr>Particle ID by Transition radiation </vt:lpstr>
      <vt:lpstr>PowerPoint Presentation</vt:lpstr>
      <vt:lpstr>PowerPoint Presentation</vt:lpstr>
      <vt:lpstr>The sensor - a straw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11 take home messages</vt:lpstr>
      <vt:lpstr>PowerPoint Presentation</vt:lpstr>
      <vt:lpstr>Propagating waves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Separation of kaons and pions</vt:lpstr>
      <vt:lpstr>PowerPoint Presentation</vt:lpstr>
      <vt:lpstr>PowerPoint Presentation</vt:lpstr>
      <vt:lpstr>Next step: use arrays of SiPMs</vt:lpstr>
      <vt:lpstr>Digital SiPM</vt:lpstr>
      <vt:lpstr>Particle ID by Transition radiation </vt:lpstr>
      <vt:lpstr>PowerPoint Presentation</vt:lpstr>
      <vt:lpstr>Particle ID by Transition radiation 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joram</dc:creator>
  <cp:lastModifiedBy>christian joram</cp:lastModifiedBy>
  <cp:revision>538</cp:revision>
  <dcterms:created xsi:type="dcterms:W3CDTF">2005-02-02T08:08:41Z</dcterms:created>
  <dcterms:modified xsi:type="dcterms:W3CDTF">2021-02-18T09:41:54Z</dcterms:modified>
</cp:coreProperties>
</file>