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98" r:id="rId6"/>
    <p:sldId id="299" r:id="rId7"/>
    <p:sldId id="300" r:id="rId8"/>
    <p:sldId id="266" r:id="rId9"/>
  </p:sldIdLst>
  <p:sldSz cx="9144000" cy="6858000" type="screen4x3"/>
  <p:notesSz cx="6797675" cy="987425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98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56" autoAdjust="0"/>
    <p:restoredTop sz="95441" autoAdjust="0"/>
  </p:normalViewPr>
  <p:slideViewPr>
    <p:cSldViewPr snapToGrid="0" snapToObjects="1" showGuides="1">
      <p:cViewPr varScale="1">
        <p:scale>
          <a:sx n="126" d="100"/>
          <a:sy n="126" d="100"/>
        </p:scale>
        <p:origin x="119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5" Type="http://schemas.openxmlformats.org/officeDocument/2006/relationships/image" Target="../media/image21.png"/><Relationship Id="rId10" Type="http://schemas.openxmlformats.org/officeDocument/2006/relationships/image" Target="../media/image8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4205" y="2819400"/>
            <a:ext cx="7847395" cy="1341120"/>
          </a:xfrm>
        </p:spPr>
        <p:txBody>
          <a:bodyPr/>
          <a:lstStyle/>
          <a:p>
            <a:r>
              <a:rPr lang="fr-CH" dirty="0"/>
              <a:t>HL-LHC WP04 – RFD UHV PIMS</a:t>
            </a:r>
            <a:br>
              <a:rPr lang="fr-CH" dirty="0"/>
            </a:b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tooling</a:t>
            </a:r>
            <a:r>
              <a:rPr lang="fr-CH" dirty="0"/>
              <a:t> - DRAFT</a:t>
            </a:r>
            <a:br>
              <a:rPr lang="fr-CH" dirty="0"/>
            </a:br>
            <a:r>
              <a:rPr lang="fr-CH" sz="1800" b="0" dirty="0"/>
              <a:t>25/11/2020</a:t>
            </a:r>
            <a:endParaRPr lang="en-GB" sz="1800" b="0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2856586" y="6545036"/>
            <a:ext cx="7200000" cy="18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0" dirty="0"/>
              <a:t>Teddy Capelli on behalf of the WP4 collaboration</a:t>
            </a:r>
            <a:endParaRPr lang="en-GB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323CCF-9AAA-C145-B0EE-C94D42E7A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180000"/>
            <a:ext cx="8319349" cy="720000"/>
          </a:xfrm>
        </p:spPr>
        <p:txBody>
          <a:bodyPr/>
          <a:lstStyle/>
          <a:p>
            <a:r>
              <a:rPr lang="fr-FR" dirty="0"/>
              <a:t>Example of </a:t>
            </a:r>
            <a:r>
              <a:rPr lang="fr-FR" dirty="0" err="1"/>
              <a:t>assembly</a:t>
            </a:r>
            <a:r>
              <a:rPr lang="fr-FR" dirty="0"/>
              <a:t> for the inter </a:t>
            </a:r>
            <a:r>
              <a:rPr lang="fr-FR" dirty="0" err="1"/>
              <a:t>beam</a:t>
            </a:r>
            <a:r>
              <a:rPr lang="fr-FR" dirty="0"/>
              <a:t> screen Plug In Module</a:t>
            </a:r>
            <a:endParaRPr lang="fr-FR" b="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B902F79-BDCE-2945-A592-3FF6F593D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Teddy Capelli – EN/MME (CERN) on behalf of design team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606CD2-09DA-6042-8CDF-01906C1B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F30E4E1-C31D-480F-B603-C09D125CD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047330" cy="4906963"/>
          </a:xfrm>
        </p:spPr>
        <p:txBody>
          <a:bodyPr>
            <a:normAutofit/>
          </a:bodyPr>
          <a:lstStyle/>
          <a:p>
            <a:r>
              <a:rPr lang="fr-CH" sz="1400" dirty="0" err="1"/>
              <a:t>Detail</a:t>
            </a:r>
            <a:r>
              <a:rPr lang="fr-CH" sz="1400" dirty="0"/>
              <a:t> </a:t>
            </a:r>
            <a:r>
              <a:rPr lang="fr-CH" sz="1400" dirty="0" err="1"/>
              <a:t>drawing</a:t>
            </a:r>
            <a:r>
              <a:rPr lang="fr-CH" sz="1400" dirty="0"/>
              <a:t> of the final </a:t>
            </a:r>
            <a:r>
              <a:rPr lang="fr-CH" sz="1400" dirty="0" err="1"/>
              <a:t>assembly</a:t>
            </a:r>
            <a:r>
              <a:rPr lang="fr-CH" sz="1400" dirty="0"/>
              <a:t> : LHCVBMCI0015</a:t>
            </a:r>
          </a:p>
          <a:p>
            <a:r>
              <a:rPr lang="fr-CH" sz="1400" dirty="0"/>
              <a:t>Most </a:t>
            </a:r>
            <a:r>
              <a:rPr lang="fr-CH" sz="1400" dirty="0" err="1"/>
              <a:t>complicated</a:t>
            </a:r>
            <a:r>
              <a:rPr lang="fr-CH" sz="1400" dirty="0"/>
              <a:t> of the 6 PIMS (</a:t>
            </a:r>
            <a:r>
              <a:rPr lang="fr-CH" sz="1400" dirty="0" err="1"/>
              <a:t>Internal</a:t>
            </a:r>
            <a:r>
              <a:rPr lang="fr-CH" sz="1400" dirty="0"/>
              <a:t> aperture </a:t>
            </a:r>
            <a:r>
              <a:rPr lang="fr-CH" sz="1400" dirty="0" err="1"/>
              <a:t>reduced</a:t>
            </a:r>
            <a:r>
              <a:rPr lang="fr-CH" sz="1400" dirty="0"/>
              <a:t> at the </a:t>
            </a:r>
            <a:r>
              <a:rPr lang="fr-CH" sz="1400" dirty="0" err="1"/>
              <a:t>extremities</a:t>
            </a:r>
            <a:r>
              <a:rPr lang="fr-CH" sz="140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E961C5-40D5-4441-B0B4-96433C9688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214" y="2376589"/>
            <a:ext cx="4365572" cy="415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85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F0428-05F0-4313-95A3-533505815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Tooling</a:t>
            </a:r>
            <a:r>
              <a:rPr lang="fr-CH" dirty="0"/>
              <a:t> </a:t>
            </a:r>
            <a:r>
              <a:rPr lang="fr-CH" dirty="0" err="1"/>
              <a:t>needed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2736F-99C6-473D-A28D-C2F39DD59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24073"/>
            <a:ext cx="7920000" cy="851547"/>
          </a:xfrm>
        </p:spPr>
        <p:txBody>
          <a:bodyPr>
            <a:normAutofit/>
          </a:bodyPr>
          <a:lstStyle/>
          <a:p>
            <a:r>
              <a:rPr lang="fr-CH" sz="1600" dirty="0" err="1"/>
              <a:t>Two</a:t>
            </a:r>
            <a:r>
              <a:rPr lang="fr-CH" sz="1600" dirty="0"/>
              <a:t> </a:t>
            </a:r>
            <a:r>
              <a:rPr lang="fr-CH" sz="1600" dirty="0" err="1"/>
              <a:t>separate</a:t>
            </a:r>
            <a:r>
              <a:rPr lang="fr-CH" sz="1600" dirty="0"/>
              <a:t> </a:t>
            </a:r>
            <a:r>
              <a:rPr lang="fr-CH" sz="1600" dirty="0" err="1"/>
              <a:t>tooling</a:t>
            </a:r>
            <a:r>
              <a:rPr lang="fr-CH" sz="1600" dirty="0"/>
              <a:t> are </a:t>
            </a:r>
            <a:r>
              <a:rPr lang="fr-CH" sz="1600" dirty="0" err="1"/>
              <a:t>neede</a:t>
            </a:r>
            <a:r>
              <a:rPr lang="fr-CH" sz="1600" dirty="0"/>
              <a:t> for the </a:t>
            </a:r>
            <a:r>
              <a:rPr lang="fr-CH" sz="1600" dirty="0" err="1"/>
              <a:t>assembly</a:t>
            </a:r>
            <a:endParaRPr lang="fr-CH" sz="1600" dirty="0"/>
          </a:p>
          <a:p>
            <a:r>
              <a:rPr lang="fr-CH" sz="1600" dirty="0"/>
              <a:t>The final </a:t>
            </a:r>
            <a:r>
              <a:rPr lang="fr-CH" sz="1600" dirty="0" err="1"/>
              <a:t>tooling</a:t>
            </a:r>
            <a:r>
              <a:rPr lang="fr-CH" sz="1600" dirty="0"/>
              <a:t> </a:t>
            </a:r>
            <a:r>
              <a:rPr lang="fr-CH" sz="1600" dirty="0" err="1"/>
              <a:t>may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used</a:t>
            </a:r>
            <a:r>
              <a:rPr lang="fr-CH" sz="1600" dirty="0"/>
              <a:t> for transport (TBC)</a:t>
            </a:r>
          </a:p>
          <a:p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4CED1E-AD08-42E7-9D30-A771017E8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A3EC1-C57A-4B7C-BD8C-70890FC06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264EA1-83F2-4E14-ABFC-A349FABF6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1" y="2665524"/>
            <a:ext cx="1640910" cy="34290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CCA94F-BE2A-4BDA-816C-458E5E7FE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599" y="2449150"/>
            <a:ext cx="1675646" cy="42672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7FF4B6-ED95-4B0E-B5C7-27954326B5E8}"/>
              </a:ext>
            </a:extLst>
          </p:cNvPr>
          <p:cNvSpPr txBox="1">
            <a:spLocks/>
          </p:cNvSpPr>
          <p:nvPr/>
        </p:nvSpPr>
        <p:spPr>
          <a:xfrm>
            <a:off x="369360" y="1774303"/>
            <a:ext cx="3426885" cy="5880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200" b="1" dirty="0" err="1"/>
              <a:t>Tooling</a:t>
            </a:r>
            <a:r>
              <a:rPr lang="fr-CH" sz="1200" dirty="0"/>
              <a:t> 1 :</a:t>
            </a:r>
          </a:p>
          <a:p>
            <a:pPr marL="0" indent="0">
              <a:buNone/>
            </a:pPr>
            <a:r>
              <a:rPr lang="fr-CH" sz="1200" dirty="0" err="1"/>
              <a:t>Function</a:t>
            </a:r>
            <a:r>
              <a:rPr lang="fr-CH" sz="1200" dirty="0"/>
              <a:t> : </a:t>
            </a:r>
            <a:r>
              <a:rPr lang="fr-CH" sz="1200" dirty="0" err="1"/>
              <a:t>internal</a:t>
            </a:r>
            <a:r>
              <a:rPr lang="fr-CH" sz="1200" dirty="0"/>
              <a:t> </a:t>
            </a:r>
            <a:r>
              <a:rPr lang="fr-CH" sz="1200" dirty="0" err="1"/>
              <a:t>bellows</a:t>
            </a:r>
            <a:r>
              <a:rPr lang="fr-CH" sz="1200" dirty="0"/>
              <a:t> support &amp; </a:t>
            </a:r>
            <a:r>
              <a:rPr lang="fr-CH" sz="1200" dirty="0" err="1"/>
              <a:t>extention</a:t>
            </a:r>
            <a:endParaRPr lang="en-GB" sz="12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66B2641-B0F5-4548-BB68-DADFF31C96CF}"/>
              </a:ext>
            </a:extLst>
          </p:cNvPr>
          <p:cNvSpPr txBox="1">
            <a:spLocks/>
          </p:cNvSpPr>
          <p:nvPr/>
        </p:nvSpPr>
        <p:spPr>
          <a:xfrm>
            <a:off x="4497600" y="1752838"/>
            <a:ext cx="3914880" cy="97354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200" b="1" dirty="0" err="1"/>
              <a:t>Tooling</a:t>
            </a:r>
            <a:r>
              <a:rPr lang="fr-CH" sz="1200" dirty="0"/>
              <a:t> 2 :</a:t>
            </a:r>
          </a:p>
          <a:p>
            <a:pPr marL="0" indent="0">
              <a:buNone/>
            </a:pPr>
            <a:r>
              <a:rPr lang="fr-CH" sz="1200" dirty="0" err="1"/>
              <a:t>Function</a:t>
            </a:r>
            <a:r>
              <a:rPr lang="fr-CH" sz="1200" dirty="0"/>
              <a:t> : 	-</a:t>
            </a:r>
            <a:r>
              <a:rPr lang="fr-CH" sz="1200" dirty="0" err="1"/>
              <a:t>External</a:t>
            </a:r>
            <a:r>
              <a:rPr lang="fr-CH" sz="1200" dirty="0"/>
              <a:t> </a:t>
            </a:r>
            <a:r>
              <a:rPr lang="fr-CH" sz="1200" dirty="0" err="1"/>
              <a:t>bellows</a:t>
            </a:r>
            <a:r>
              <a:rPr lang="fr-CH" sz="1200" dirty="0"/>
              <a:t> support &amp; extension</a:t>
            </a:r>
          </a:p>
          <a:p>
            <a:pPr marL="0" indent="0">
              <a:buNone/>
            </a:pPr>
            <a:r>
              <a:rPr lang="fr-CH" sz="1200" dirty="0"/>
              <a:t>		-</a:t>
            </a:r>
            <a:r>
              <a:rPr lang="fr-CH" sz="1200" dirty="0" err="1"/>
              <a:t>PIMs</a:t>
            </a:r>
            <a:r>
              <a:rPr lang="fr-CH" sz="1200" dirty="0"/>
              <a:t> </a:t>
            </a:r>
            <a:r>
              <a:rPr lang="fr-CH" sz="1200" dirty="0" err="1"/>
              <a:t>assembly</a:t>
            </a:r>
            <a:r>
              <a:rPr lang="fr-CH" sz="1200" dirty="0"/>
              <a:t> support</a:t>
            </a:r>
          </a:p>
          <a:p>
            <a:pPr marL="0" indent="0">
              <a:buNone/>
            </a:pPr>
            <a:r>
              <a:rPr lang="fr-CH" sz="1200" dirty="0"/>
              <a:t>		-Most of components are </a:t>
            </a:r>
            <a:r>
              <a:rPr lang="fr-CH" sz="1200" dirty="0" err="1"/>
              <a:t>also</a:t>
            </a:r>
            <a:r>
              <a:rPr lang="fr-CH" sz="1200" dirty="0"/>
              <a:t> </a:t>
            </a:r>
            <a:r>
              <a:rPr lang="fr-CH" sz="1200" dirty="0" err="1"/>
              <a:t>used</a:t>
            </a:r>
            <a:r>
              <a:rPr lang="fr-CH" sz="1200" dirty="0"/>
              <a:t> for 			 </a:t>
            </a:r>
            <a:r>
              <a:rPr lang="fr-CH" sz="1200" dirty="0" err="1"/>
              <a:t>cavity</a:t>
            </a:r>
            <a:r>
              <a:rPr lang="fr-CH" sz="1200" dirty="0"/>
              <a:t> string </a:t>
            </a:r>
            <a:r>
              <a:rPr lang="fr-CH" sz="1200" dirty="0" err="1"/>
              <a:t>assembly</a:t>
            </a:r>
            <a:r>
              <a:rPr lang="fr-CH" sz="1200" dirty="0"/>
              <a:t> in clean room</a:t>
            </a:r>
            <a:endParaRPr lang="en-GB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0E44CE-C14C-4395-A37A-6AB3F360AF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0725" y="3677152"/>
            <a:ext cx="3506076" cy="27711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C2A5D1-E132-4799-B641-0BA84A5ECB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3261" y="2792540"/>
            <a:ext cx="1370477" cy="166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2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9F6B3-AFC9-4C43-A876-90CE60A82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12202"/>
            <a:ext cx="7920000" cy="720000"/>
          </a:xfrm>
        </p:spPr>
        <p:txBody>
          <a:bodyPr/>
          <a:lstStyle/>
          <a:p>
            <a:r>
              <a:rPr lang="fr-CH" dirty="0" err="1"/>
              <a:t>Sequence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38C82-4C0B-40F7-B0C3-D748EE5CA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Teddy Capelli – EN/MME (CERN) on behalf of design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FCFE6-BA27-48B7-B87F-39F2F39E0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D5647C-E58C-434D-B73F-59EB9F059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62" y="726304"/>
            <a:ext cx="711692" cy="16305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781BB9-D226-48BC-9C18-03E6A1C20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651" y="796344"/>
            <a:ext cx="766522" cy="16361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25C6C2-5BA4-4246-9900-FC24FAE53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2786" y="794808"/>
            <a:ext cx="640921" cy="16376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158C3E-7D8A-4857-85AA-1147D2CD1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2057" y="794808"/>
            <a:ext cx="770578" cy="17333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76B291-5DA8-44CF-8A22-7FE1082A42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5810" y="794808"/>
            <a:ext cx="723721" cy="16376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13DE31-C021-4F3E-973E-8CC11BAA67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9014" y="337815"/>
            <a:ext cx="556796" cy="11759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6E77A09-AF2B-400D-B730-E5E965BF15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1582" y="727097"/>
            <a:ext cx="745218" cy="17054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E3DFEE-ADF6-4D3B-9FC9-C1CE357F8E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0552" y="3243647"/>
            <a:ext cx="1930203" cy="11294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BB88B1B-711C-4331-8551-B20144B42F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5166" y="2576642"/>
            <a:ext cx="549917" cy="6670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6B0679-C12F-4878-BEBD-BEAF93A78C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28173" y="3174952"/>
            <a:ext cx="1650456" cy="12668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62EB92-9F26-4576-8AA5-E028B50098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09078">
            <a:off x="4458944" y="3134735"/>
            <a:ext cx="2146866" cy="13801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0173704-E679-4B48-AA4A-FEE875A90CB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79908" y="3349235"/>
            <a:ext cx="1930204" cy="11818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1DB36A5-2F55-40C0-86CA-9D5C7ADE262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35406" y="2689415"/>
            <a:ext cx="1074706" cy="6598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269DA44-1209-463B-A0A2-8967C51718D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90302" y="4895466"/>
            <a:ext cx="1563395" cy="1776965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F1ED4DD-97F2-425E-B852-8E566B837933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1225654" y="1541596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48CD742-EFBC-48E1-828D-10272932B066}"/>
              </a:ext>
            </a:extLst>
          </p:cNvPr>
          <p:cNvCxnSpPr>
            <a:cxnSpLocks/>
          </p:cNvCxnSpPr>
          <p:nvPr/>
        </p:nvCxnSpPr>
        <p:spPr>
          <a:xfrm>
            <a:off x="2628173" y="1541596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49C34E7-7F8F-44CB-B989-63C8721313CE}"/>
              </a:ext>
            </a:extLst>
          </p:cNvPr>
          <p:cNvCxnSpPr>
            <a:cxnSpLocks/>
          </p:cNvCxnSpPr>
          <p:nvPr/>
        </p:nvCxnSpPr>
        <p:spPr>
          <a:xfrm>
            <a:off x="4140587" y="1551572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2A60E90-F8C1-43E7-A834-0601E7C41D26}"/>
              </a:ext>
            </a:extLst>
          </p:cNvPr>
          <p:cNvCxnSpPr>
            <a:cxnSpLocks/>
          </p:cNvCxnSpPr>
          <p:nvPr/>
        </p:nvCxnSpPr>
        <p:spPr>
          <a:xfrm>
            <a:off x="5835754" y="1711592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4F86AF3-C65E-4BD7-8DD9-9C290F1967CD}"/>
              </a:ext>
            </a:extLst>
          </p:cNvPr>
          <p:cNvCxnSpPr>
            <a:cxnSpLocks/>
          </p:cNvCxnSpPr>
          <p:nvPr/>
        </p:nvCxnSpPr>
        <p:spPr>
          <a:xfrm>
            <a:off x="7384786" y="1661461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D4968FD-87E2-45A5-AD4D-1DA80196A568}"/>
              </a:ext>
            </a:extLst>
          </p:cNvPr>
          <p:cNvCxnSpPr>
            <a:cxnSpLocks/>
          </p:cNvCxnSpPr>
          <p:nvPr/>
        </p:nvCxnSpPr>
        <p:spPr>
          <a:xfrm flipH="1">
            <a:off x="1782450" y="2356888"/>
            <a:ext cx="6062560" cy="818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0B63CC5-F340-47AB-BB9E-44D2F2652692}"/>
              </a:ext>
            </a:extLst>
          </p:cNvPr>
          <p:cNvCxnSpPr>
            <a:cxnSpLocks/>
          </p:cNvCxnSpPr>
          <p:nvPr/>
        </p:nvCxnSpPr>
        <p:spPr>
          <a:xfrm>
            <a:off x="2349775" y="3940163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029274-C7C5-4943-9EBC-D19ED946A5AE}"/>
              </a:ext>
            </a:extLst>
          </p:cNvPr>
          <p:cNvCxnSpPr>
            <a:cxnSpLocks/>
          </p:cNvCxnSpPr>
          <p:nvPr/>
        </p:nvCxnSpPr>
        <p:spPr>
          <a:xfrm>
            <a:off x="4293601" y="4010476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5D5800B-7310-4759-A3A3-7B4463CE1D67}"/>
              </a:ext>
            </a:extLst>
          </p:cNvPr>
          <p:cNvCxnSpPr>
            <a:cxnSpLocks/>
          </p:cNvCxnSpPr>
          <p:nvPr/>
        </p:nvCxnSpPr>
        <p:spPr>
          <a:xfrm>
            <a:off x="6601510" y="4132396"/>
            <a:ext cx="5567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F4CEC5C-DD83-441F-87D4-CF49ABB7900C}"/>
              </a:ext>
            </a:extLst>
          </p:cNvPr>
          <p:cNvCxnSpPr>
            <a:cxnSpLocks/>
          </p:cNvCxnSpPr>
          <p:nvPr/>
        </p:nvCxnSpPr>
        <p:spPr>
          <a:xfrm flipH="1">
            <a:off x="5552635" y="4650556"/>
            <a:ext cx="2032129" cy="5691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35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9B902F79-BDCE-2945-A592-3FF6F593D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1067" y="6356350"/>
            <a:ext cx="6627000" cy="360000"/>
          </a:xfrm>
        </p:spPr>
        <p:txBody>
          <a:bodyPr/>
          <a:lstStyle/>
          <a:p>
            <a:r>
              <a:rPr lang="en-GB" noProof="0" dirty="0"/>
              <a:t>Teddy Capelli – EN/MME (CERN) on behalf of design team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39878</TotalTime>
  <Words>185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HL-LHC WP04 – RFD UHV PIMS Assembly tooling - DRAFT 25/11/2020</vt:lpstr>
      <vt:lpstr>Example of assembly for the inter beam screen Plug In Module</vt:lpstr>
      <vt:lpstr>Tooling needed</vt:lpstr>
      <vt:lpstr>Sequence</vt:lpstr>
      <vt:lpstr>End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Teddy Capelli</cp:lastModifiedBy>
  <cp:revision>364</cp:revision>
  <cp:lastPrinted>2019-06-19T16:05:43Z</cp:lastPrinted>
  <dcterms:created xsi:type="dcterms:W3CDTF">2016-01-11T14:38:10Z</dcterms:created>
  <dcterms:modified xsi:type="dcterms:W3CDTF">2020-11-25T16:04:27Z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