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432" r:id="rId3"/>
    <p:sldId id="436" r:id="rId4"/>
    <p:sldId id="434" r:id="rId5"/>
    <p:sldId id="435" r:id="rId6"/>
    <p:sldId id="430" r:id="rId7"/>
    <p:sldId id="433" r:id="rId8"/>
    <p:sldId id="437" r:id="rId9"/>
    <p:sldId id="438" r:id="rId10"/>
    <p:sldId id="439" r:id="rId11"/>
    <p:sldId id="440" r:id="rId12"/>
    <p:sldId id="441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15"/>
    <p:restoredTop sz="94686"/>
  </p:normalViewPr>
  <p:slideViewPr>
    <p:cSldViewPr snapToGrid="0" snapToObjects="1">
      <p:cViewPr varScale="1">
        <p:scale>
          <a:sx n="127" d="100"/>
          <a:sy n="127" d="100"/>
        </p:scale>
        <p:origin x="24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14B80D0-892D-624A-86A0-712C7BE12EC0}"/>
              </a:ext>
            </a:extLst>
          </p:cNvPr>
          <p:cNvSpPr txBox="1">
            <a:spLocks/>
          </p:cNvSpPr>
          <p:nvPr userDrawn="1"/>
        </p:nvSpPr>
        <p:spPr>
          <a:xfrm>
            <a:off x="3487016" y="6363397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US" smtClean="0"/>
              <a:pPr/>
              <a:t>11/27/20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80B9404-B3DE-7D4F-9CAD-D7EE4A19FD1E}"/>
              </a:ext>
            </a:extLst>
          </p:cNvPr>
          <p:cNvSpPr txBox="1">
            <a:spLocks/>
          </p:cNvSpPr>
          <p:nvPr userDrawn="1"/>
        </p:nvSpPr>
        <p:spPr>
          <a:xfrm>
            <a:off x="4261050" y="636889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S. </a:t>
            </a:r>
            <a:r>
              <a:rPr lang="en-US" dirty="0" err="1"/>
              <a:t>Ramberger</a:t>
            </a:r>
            <a:r>
              <a:rPr lang="en-US" dirty="0"/>
              <a:t>: Linac4 RFQ issues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D78ACFB-C197-BC4B-9247-C179CDFD9D8F}"/>
              </a:ext>
            </a:extLst>
          </p:cNvPr>
          <p:cNvSpPr txBox="1">
            <a:spLocks/>
          </p:cNvSpPr>
          <p:nvPr userDrawn="1"/>
        </p:nvSpPr>
        <p:spPr>
          <a:xfrm>
            <a:off x="3487016" y="6363397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US" smtClean="0"/>
              <a:pPr/>
              <a:t>11/27/20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72A5438-9D67-0A40-B53F-3A6AA765C19F}"/>
              </a:ext>
            </a:extLst>
          </p:cNvPr>
          <p:cNvSpPr txBox="1">
            <a:spLocks/>
          </p:cNvSpPr>
          <p:nvPr userDrawn="1"/>
        </p:nvSpPr>
        <p:spPr>
          <a:xfrm>
            <a:off x="4261050" y="636889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S. </a:t>
            </a:r>
            <a:r>
              <a:rPr lang="en-US" dirty="0" err="1"/>
              <a:t>Ramberger</a:t>
            </a:r>
            <a:r>
              <a:rPr lang="en-US" dirty="0"/>
              <a:t>: Linac4 RFQ issues</a:t>
            </a:r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E42AA92-085C-3543-B799-39A316A0E687}"/>
              </a:ext>
            </a:extLst>
          </p:cNvPr>
          <p:cNvSpPr txBox="1">
            <a:spLocks/>
          </p:cNvSpPr>
          <p:nvPr userDrawn="1"/>
        </p:nvSpPr>
        <p:spPr>
          <a:xfrm>
            <a:off x="3487016" y="6363397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US" smtClean="0"/>
              <a:pPr/>
              <a:t>11/27/20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55E8D668-E1F8-E54B-A95B-1D56740CB181}"/>
              </a:ext>
            </a:extLst>
          </p:cNvPr>
          <p:cNvSpPr txBox="1">
            <a:spLocks/>
          </p:cNvSpPr>
          <p:nvPr userDrawn="1"/>
        </p:nvSpPr>
        <p:spPr>
          <a:xfrm>
            <a:off x="4261050" y="6368896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S. </a:t>
            </a:r>
            <a:r>
              <a:rPr lang="en-US" dirty="0" err="1"/>
              <a:t>Ramberger</a:t>
            </a:r>
            <a:r>
              <a:rPr lang="en-US" dirty="0"/>
              <a:t>: Linac4 RFQ issues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11/27/20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57" r:id="rId2"/>
    <p:sldLayoutId id="2147483649" r:id="rId3"/>
    <p:sldLayoutId id="2147483662" r:id="rId4"/>
    <p:sldLayoutId id="2147483650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/>
          <a:p>
            <a:r>
              <a:rPr lang="en-US" dirty="0"/>
              <a:t>L4 Spare RFQ Project - WP06</a:t>
            </a:r>
            <a:br>
              <a:rPr lang="en-US" dirty="0"/>
            </a:br>
            <a:r>
              <a:rPr lang="en-US" dirty="0"/>
              <a:t>Slim RF Window Integration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 err="1"/>
              <a:t>Suitbert</a:t>
            </a:r>
            <a:r>
              <a:rPr lang="en-US" sz="1800" dirty="0"/>
              <a:t> </a:t>
            </a:r>
            <a:r>
              <a:rPr lang="en-US" sz="1800" dirty="0" err="1"/>
              <a:t>Ramberger</a:t>
            </a:r>
            <a:endParaRPr lang="en-US" sz="1800" dirty="0"/>
          </a:p>
          <a:p>
            <a:pPr algn="l"/>
            <a:r>
              <a:rPr lang="en-US" sz="1800" dirty="0"/>
              <a:t>25 November 2020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14"/>
    </mc:Choice>
    <mc:Fallback xmlns="">
      <p:transition spd="slow" advTm="941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9D6-C76B-924B-9D9F-DA9904E86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FD020B-B7E0-4049-9F6F-1C95124DE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dirty="0"/>
              <a:t>Principal mechanical deformation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F23AE-1CD6-BE44-8E3C-EBD11646F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78558"/>
            <a:ext cx="11258147" cy="4422217"/>
          </a:xfrm>
        </p:spPr>
        <p:txBody>
          <a:bodyPr/>
          <a:lstStyle/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r>
              <a:rPr lang="en-US" sz="2000" b="0" dirty="0"/>
              <a:t>The mechanical structure of the RFQ is weakened by the RF openings</a:t>
            </a:r>
          </a:p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r>
              <a:rPr lang="en-US" sz="2000" b="0" dirty="0"/>
              <a:t>After realignment of the deformed RFQ, 3 principal types of deformation remain: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Deformation of the quadrupolar shape in the center with changes of up to 6µm between vanes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A sag along the structure with a sharp change from -20µm/m to +20µm/m in the center</a:t>
            </a:r>
            <a:endParaRPr lang="en-US" sz="1700" dirty="0"/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A torsion varying all along the RFQ within 0.3mrad with a variation in the center of 0.6mrad/m</a:t>
            </a:r>
          </a:p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endParaRPr lang="en-US" sz="2000" b="0" dirty="0"/>
          </a:p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r>
              <a:rPr lang="en-US" sz="2000" b="0" dirty="0"/>
              <a:t>Can this be accepted and maybe partly compensated by: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RF tuning of the RFQ?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Beam dynamics design?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379634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64"/>
    </mc:Choice>
    <mc:Fallback xmlns="">
      <p:transition spd="slow" advTm="5816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9D6-C76B-924B-9D9F-DA9904E86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FD020B-B7E0-4049-9F6F-1C95124DE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dirty="0"/>
              <a:t>Potential remedies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F23AE-1CD6-BE44-8E3C-EBD11646F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78558"/>
            <a:ext cx="11258147" cy="4422217"/>
          </a:xfrm>
        </p:spPr>
        <p:txBody>
          <a:bodyPr/>
          <a:lstStyle/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r>
              <a:rPr lang="en-US" sz="2000" b="0" dirty="0"/>
              <a:t>The preference would be not to apply any mechanical modifications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To keep the design as is (which is already in production with the RFQ2)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To be able to apply the same solution also on RFQ1 when required / possible.</a:t>
            </a:r>
          </a:p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endParaRPr lang="en-US" sz="2000" b="0" dirty="0"/>
          </a:p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r>
              <a:rPr lang="en-US" sz="2000" b="0" dirty="0"/>
              <a:t>Potential remedies: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A mechanically stiffer redesign – for RFQ3.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Stiffeners between waveguide flanges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Weight equilibration (e.g. vacuum pump on other side)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A different distribution of supports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endParaRPr lang="en-US" sz="2000" b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4DBE8C-A0C9-0D42-9564-28A05AFD2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193" y="3074528"/>
            <a:ext cx="3500847" cy="15946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8AF2CE-9884-F949-B1F0-431AA67F5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6194" y="4669154"/>
            <a:ext cx="3500847" cy="153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0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64"/>
    </mc:Choice>
    <mc:Fallback xmlns="">
      <p:transition spd="slow" advTm="58164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9D6-C76B-924B-9D9F-DA9904E86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FD020B-B7E0-4049-9F6F-1C95124DE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F23AE-1CD6-BE44-8E3C-EBD11646F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78558"/>
            <a:ext cx="11258147" cy="4422217"/>
          </a:xfrm>
        </p:spPr>
        <p:txBody>
          <a:bodyPr/>
          <a:lstStyle/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r>
              <a:rPr lang="en-US" sz="2000" b="0" dirty="0"/>
              <a:t>The next steps need to follow rapidly as the production of RF windows takes about a year</a:t>
            </a:r>
          </a:p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r>
              <a:rPr lang="en-US" sz="2000" b="0" dirty="0"/>
              <a:t>One window needs to be ready well before the tuning phase 09/2021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Beam dynamics evaluation – if any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RF evaluation – if any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Decision to be taken (end of 12/2020)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Launch of slim RF window production – if decided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Mechanical integration and design of new supports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Supports production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RF window reception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RFQ assembly with </a:t>
            </a:r>
            <a:r>
              <a:rPr lang="en-US" sz="2000" b="0"/>
              <a:t>RF window</a:t>
            </a:r>
            <a:endParaRPr lang="en-US" sz="2000" b="0" dirty="0"/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endParaRPr lang="en-US" sz="2000" b="0" dirty="0"/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164101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64"/>
    </mc:Choice>
    <mc:Fallback xmlns="">
      <p:transition spd="slow" advTm="58164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30"/>
    </mc:Choice>
    <mc:Fallback xmlns="">
      <p:transition spd="slow" advTm="413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9D6-C76B-924B-9D9F-DA9904E86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FD020B-B7E0-4049-9F6F-1C95124DE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F23AE-1CD6-BE44-8E3C-EBD11646F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78558"/>
            <a:ext cx="11258147" cy="4422217"/>
          </a:xfrm>
        </p:spPr>
        <p:txBody>
          <a:bodyPr/>
          <a:lstStyle/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Big and slim windows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Available spares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RFQ integration – the big window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RFQ integration – the slim window</a:t>
            </a:r>
          </a:p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r>
              <a:rPr lang="en-US" sz="2000" b="0" dirty="0"/>
              <a:t>Detailed mechanical simulations by Jorge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Principal mechanical deformation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Potential remedies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Next steps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Discussion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24065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64"/>
    </mc:Choice>
    <mc:Fallback xmlns="">
      <p:transition spd="slow" advTm="58164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9D6-C76B-924B-9D9F-DA9904E86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FD020B-B7E0-4049-9F6F-1C95124DE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and slim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F23AE-1CD6-BE44-8E3C-EBD11646F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78558"/>
            <a:ext cx="11258147" cy="4422217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r>
              <a:rPr lang="en-US" sz="2000" b="0" dirty="0"/>
              <a:t>The big and the slim windows and how it came all about:</a:t>
            </a:r>
          </a:p>
          <a:p>
            <a:pPr marL="0">
              <a:spcBef>
                <a:spcPts val="6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Originally two Thales RF windows have been purchased.</a:t>
            </a:r>
          </a:p>
          <a:p>
            <a:pPr marL="0">
              <a:spcBef>
                <a:spcPts val="6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The prototype structures were all tested with this type of window.</a:t>
            </a:r>
          </a:p>
          <a:p>
            <a:pPr marL="0">
              <a:spcBef>
                <a:spcPts val="6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One window was integrated with the RFQ with the required support structure.</a:t>
            </a:r>
          </a:p>
          <a:p>
            <a:pPr marL="0">
              <a:spcBef>
                <a:spcPts val="6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The window is broadband (like the WR2100 waveguides).</a:t>
            </a:r>
          </a:p>
          <a:p>
            <a:pPr marL="0">
              <a:spcBef>
                <a:spcPts val="6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The window was relatively expensive, so Eric was asked if this could not be done in-house.</a:t>
            </a:r>
          </a:p>
          <a:p>
            <a:pPr marL="0">
              <a:spcBef>
                <a:spcPts val="6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Eric understood that it can be narrowband around the operational frequency of 352.2 </a:t>
            </a:r>
            <a:r>
              <a:rPr lang="en-US" sz="2000" b="0" dirty="0" err="1"/>
              <a:t>MHz.</a:t>
            </a:r>
            <a:endParaRPr lang="en-US" sz="2000" b="0" dirty="0"/>
          </a:p>
          <a:p>
            <a:pPr marL="0">
              <a:spcBef>
                <a:spcPts val="6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And it can be made much slimmer and therefore cheaper!</a:t>
            </a:r>
          </a:p>
          <a:p>
            <a:pPr marL="0">
              <a:spcBef>
                <a:spcPts val="6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He took care of the RF and mechanical design, and of the manufacturing of &gt;25 windows.</a:t>
            </a:r>
          </a:p>
          <a:p>
            <a:pPr marL="0">
              <a:spcBef>
                <a:spcPts val="6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There are 2 spares left but for using it on the RFQ it would make sense to relaunch production.</a:t>
            </a:r>
          </a:p>
        </p:txBody>
      </p:sp>
    </p:spTree>
    <p:extLst>
      <p:ext uri="{BB962C8B-B14F-4D97-AF65-F5344CB8AC3E}">
        <p14:creationId xmlns:p14="http://schemas.microsoft.com/office/powerpoint/2010/main" val="342487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64"/>
    </mc:Choice>
    <mc:Fallback xmlns="">
      <p:transition spd="slow" advTm="5816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9D6-C76B-924B-9D9F-DA9904E86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FD020B-B7E0-4049-9F6F-1C95124DE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spares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F23AE-1CD6-BE44-8E3C-EBD11646F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78558"/>
            <a:ext cx="11258147" cy="4422217"/>
          </a:xfrm>
        </p:spPr>
        <p:txBody>
          <a:bodyPr/>
          <a:lstStyle/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r>
              <a:rPr lang="en-US" sz="2000" b="0" dirty="0"/>
              <a:t>The current situation: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There are one big and two slim spare windows available.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For using the slim window on the RFQ, it would make sense to relaunch the production.</a:t>
            </a:r>
          </a:p>
          <a:p>
            <a:pPr lvl="1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1700" dirty="0"/>
              <a:t>The two spare windows are convex and require re-machining.</a:t>
            </a:r>
          </a:p>
          <a:p>
            <a:pPr lvl="1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1700" dirty="0"/>
              <a:t>We need one on the spare RFQ2 and one on each spare coupler (PIMS and CCDTL types).</a:t>
            </a:r>
          </a:p>
          <a:p>
            <a:pPr lvl="1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1700" dirty="0"/>
              <a:t>It would be good to have one for exchange on RFQ1 and RFQ3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The idea is to produce another 4, – 2 for the spare RFQ project and 2 as Linac4 spares.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222101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64"/>
    </mc:Choice>
    <mc:Fallback xmlns="">
      <p:transition spd="slow" advTm="58164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9D6-C76B-924B-9D9F-DA9904E86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FD020B-B7E0-4049-9F6F-1C95124DE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RFQ integration – the big window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F23AE-1CD6-BE44-8E3C-EBD11646F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78558"/>
            <a:ext cx="5352731" cy="4422217"/>
          </a:xfrm>
        </p:spPr>
        <p:txBody>
          <a:bodyPr/>
          <a:lstStyle/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The big window is suspended on a structure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The structure reduces forces on the RFQ</a:t>
            </a:r>
          </a:p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r>
              <a:rPr lang="en-US" sz="2000" b="0" dirty="0"/>
              <a:t>But: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Requires considerable space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RFQ cannot be moved with the window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For realignment, vacuum to be broken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endParaRPr lang="en-US" sz="2000" b="0" dirty="0"/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endParaRPr lang="en-US" sz="2000" b="0" dirty="0"/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endParaRPr lang="en-US" sz="2000" b="0" dirty="0"/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endParaRPr lang="en-US" sz="2000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5B57EA-8619-F540-87EC-0FD6E550F5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3184" y="1778557"/>
            <a:ext cx="5692951" cy="426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9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64"/>
    </mc:Choice>
    <mc:Fallback xmlns="">
      <p:transition spd="slow" advTm="58164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9D6-C76B-924B-9D9F-DA9904E86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FD020B-B7E0-4049-9F6F-1C95124DE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RFQ integration – the big window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2A971F-409A-E546-A4B8-94FD53615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677" y="1004835"/>
            <a:ext cx="8102645" cy="516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9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64"/>
    </mc:Choice>
    <mc:Fallback xmlns="">
      <p:transition spd="slow" advTm="58164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9D6-C76B-924B-9D9F-DA9904E86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FD020B-B7E0-4049-9F6F-1C95124DE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RFQ integration – the slim window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F23AE-1CD6-BE44-8E3C-EBD11646F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778558"/>
            <a:ext cx="7011714" cy="4422217"/>
          </a:xfrm>
        </p:spPr>
        <p:txBody>
          <a:bodyPr/>
          <a:lstStyle/>
          <a:p>
            <a:pPr marL="0" indent="0"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  <a:buNone/>
            </a:pPr>
            <a:r>
              <a:rPr lang="en-US" sz="2000" b="0" dirty="0"/>
              <a:t>Integration slim RF window improves situation of RFQ: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No need for a bulky broadband RF window and support.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Realignment (within tight limits) w/o breaking the vacuum.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RFQ can be stored and transported with RF window. 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013469"/>
              </a:buClr>
              <a:buSzPct val="95000"/>
            </a:pPr>
            <a:r>
              <a:rPr lang="en-US" sz="2000" b="0" dirty="0"/>
              <a:t>Installation and conditioning will be faster.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C791E1-F466-6C4A-A102-CF608DEC9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331" y="1003651"/>
            <a:ext cx="3897842" cy="519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60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64"/>
    </mc:Choice>
    <mc:Fallback xmlns="">
      <p:transition spd="slow" advTm="5816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page4image55221776">
            <a:extLst>
              <a:ext uri="{FF2B5EF4-FFF2-40B4-BE49-F238E27FC236}">
                <a16:creationId xmlns:a16="http://schemas.microsoft.com/office/drawing/2014/main" id="{EA9DA76A-58D5-AF48-BB13-8AC75B35D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8364" y="2214727"/>
            <a:ext cx="6180047" cy="393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9D6-C76B-924B-9D9F-DA9904E86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FD020B-B7E0-4049-9F6F-1C95124DE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RFQ integration – the slim window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F574B0-0D65-794E-B94B-CB38DF105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484" y="1010967"/>
            <a:ext cx="5590901" cy="513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9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64"/>
    </mc:Choice>
    <mc:Fallback xmlns="">
      <p:transition spd="slow" advTm="58164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9D6-C76B-924B-9D9F-DA9904E86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FD020B-B7E0-4049-9F6F-1C95124DE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737970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Detailed mechanical simulation results</a:t>
            </a:r>
            <a:br>
              <a:rPr lang="en-US" dirty="0"/>
            </a:br>
            <a:r>
              <a:rPr lang="en-US" dirty="0"/>
              <a:t>Jorge Guardia Valenzuela</a:t>
            </a:r>
          </a:p>
        </p:txBody>
      </p:sp>
    </p:spTree>
    <p:extLst>
      <p:ext uri="{BB962C8B-B14F-4D97-AF65-F5344CB8AC3E}">
        <p14:creationId xmlns:p14="http://schemas.microsoft.com/office/powerpoint/2010/main" val="393827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64"/>
    </mc:Choice>
    <mc:Fallback xmlns="">
      <p:transition spd="slow" advTm="58164"/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14316</TotalTime>
  <Words>677</Words>
  <Application>Microsoft Macintosh PowerPoint</Application>
  <PresentationFormat>Widescreen</PresentationFormat>
  <Paragraphs>92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L4 Spare RFQ Project - WP06 Slim RF Window Integration</vt:lpstr>
      <vt:lpstr>Introduction</vt:lpstr>
      <vt:lpstr>Big and slim windows</vt:lpstr>
      <vt:lpstr>Available spares</vt:lpstr>
      <vt:lpstr>RFQ integration – the big window</vt:lpstr>
      <vt:lpstr>RFQ integration – the big window</vt:lpstr>
      <vt:lpstr>RFQ integration – the slim window</vt:lpstr>
      <vt:lpstr>RFQ integration – the slim window</vt:lpstr>
      <vt:lpstr>Detailed mechanical simulation results Jorge Guardia Valenzuela</vt:lpstr>
      <vt:lpstr>Principal mechanical deformation</vt:lpstr>
      <vt:lpstr>Potential remedies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Microsoft Office User</cp:lastModifiedBy>
  <cp:revision>270</cp:revision>
  <cp:lastPrinted>2020-06-13T04:35:02Z</cp:lastPrinted>
  <dcterms:created xsi:type="dcterms:W3CDTF">2019-03-18T15:40:55Z</dcterms:created>
  <dcterms:modified xsi:type="dcterms:W3CDTF">2020-11-27T16:48:29Z</dcterms:modified>
</cp:coreProperties>
</file>