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sldIdLst>
    <p:sldId id="256" r:id="rId2"/>
    <p:sldId id="257" r:id="rId3"/>
    <p:sldId id="262" r:id="rId4"/>
    <p:sldId id="263" r:id="rId5"/>
    <p:sldId id="267" r:id="rId6"/>
    <p:sldId id="266" r:id="rId7"/>
    <p:sldId id="264" r:id="rId8"/>
    <p:sldId id="283" r:id="rId9"/>
    <p:sldId id="293" r:id="rId10"/>
    <p:sldId id="289" r:id="rId11"/>
    <p:sldId id="290" r:id="rId12"/>
    <p:sldId id="287" r:id="rId13"/>
    <p:sldId id="277" r:id="rId14"/>
    <p:sldId id="284" r:id="rId15"/>
    <p:sldId id="261" r:id="rId16"/>
    <p:sldId id="288" r:id="rId17"/>
    <p:sldId id="259" r:id="rId18"/>
    <p:sldId id="291" r:id="rId19"/>
    <p:sldId id="292" r:id="rId20"/>
    <p:sldId id="282" r:id="rId21"/>
    <p:sldId id="265" r:id="rId22"/>
    <p:sldId id="269" r:id="rId23"/>
    <p:sldId id="270" r:id="rId24"/>
    <p:sldId id="271" r:id="rId25"/>
    <p:sldId id="272" r:id="rId26"/>
    <p:sldId id="276" r:id="rId27"/>
    <p:sldId id="274" r:id="rId28"/>
    <p:sldId id="278" r:id="rId29"/>
    <p:sldId id="280" r:id="rId30"/>
    <p:sldId id="281" r:id="rId31"/>
    <p:sldId id="279" r:id="rId32"/>
    <p:sldId id="275" r:id="rId33"/>
    <p:sldId id="27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98" autoAdjust="0"/>
    <p:restoredTop sz="94660"/>
  </p:normalViewPr>
  <p:slideViewPr>
    <p:cSldViewPr snapToGrid="0" snapToObjects="1">
      <p:cViewPr varScale="1">
        <p:scale>
          <a:sx n="114" d="100"/>
          <a:sy n="114" d="100"/>
        </p:scale>
        <p:origin x="166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No reinforcement</a:t>
            </a:r>
          </a:p>
        </c:rich>
      </c:tx>
      <c:overlay val="0"/>
      <c:spPr>
        <a:noFill/>
        <a:ln w="25400">
          <a:noFill/>
        </a:ln>
      </c:spPr>
    </c:title>
    <c:autoTitleDeleted val="0"/>
    <c:plotArea>
      <c:layout/>
      <c:scatterChart>
        <c:scatterStyle val="lineMarker"/>
        <c:varyColors val="0"/>
        <c:ser>
          <c:idx val="0"/>
          <c:order val="0"/>
          <c:tx>
            <c:strRef>
              <c:f>'No reinforcement'!$C$20</c:f>
              <c:strCache>
                <c:ptCount val="1"/>
                <c:pt idx="0">
                  <c:v>Nominal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'No reinforcement'!$C$22:$C$26</c:f>
              <c:numCache>
                <c:formatCode>General</c:formatCode>
                <c:ptCount val="5"/>
                <c:pt idx="0">
                  <c:v>0</c:v>
                </c:pt>
                <c:pt idx="1">
                  <c:v>-4.8004999999999995</c:v>
                </c:pt>
                <c:pt idx="2">
                  <c:v>0</c:v>
                </c:pt>
                <c:pt idx="3">
                  <c:v>4.8004999999999995</c:v>
                </c:pt>
                <c:pt idx="4">
                  <c:v>0</c:v>
                </c:pt>
              </c:numCache>
            </c:numRef>
          </c:xVal>
          <c:yVal>
            <c:numRef>
              <c:f>'No reinforcement'!$D$22:$D$26</c:f>
              <c:numCache>
                <c:formatCode>General</c:formatCode>
                <c:ptCount val="5"/>
                <c:pt idx="0">
                  <c:v>4.8086500000000001</c:v>
                </c:pt>
                <c:pt idx="1">
                  <c:v>0</c:v>
                </c:pt>
                <c:pt idx="2">
                  <c:v>-4.8086500000000001</c:v>
                </c:pt>
                <c:pt idx="3">
                  <c:v>0</c:v>
                </c:pt>
                <c:pt idx="4">
                  <c:v>4.8086500000000001</c:v>
                </c:pt>
              </c:numCache>
            </c:numRef>
          </c:yVal>
          <c:smooth val="0"/>
          <c:extLst>
            <c:ext xmlns:c16="http://schemas.microsoft.com/office/drawing/2014/chart" uri="{C3380CC4-5D6E-409C-BE32-E72D297353CC}">
              <c16:uniqueId val="{00000000-E7E5-4BF8-A9F0-D732ADDF1750}"/>
            </c:ext>
          </c:extLst>
        </c:ser>
        <c:ser>
          <c:idx val="1"/>
          <c:order val="1"/>
          <c:tx>
            <c:strRef>
              <c:f>'No reinforcement'!$E$20</c:f>
              <c:strCache>
                <c:ptCount val="1"/>
                <c:pt idx="0">
                  <c:v>No window, no WG</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'No reinforcement'!$E$22:$E$26</c:f>
              <c:numCache>
                <c:formatCode>General</c:formatCode>
                <c:ptCount val="5"/>
                <c:pt idx="0">
                  <c:v>0</c:v>
                </c:pt>
                <c:pt idx="1">
                  <c:v>-4.8004999999999995</c:v>
                </c:pt>
                <c:pt idx="2">
                  <c:v>0</c:v>
                </c:pt>
                <c:pt idx="3">
                  <c:v>4.8004999999999995</c:v>
                </c:pt>
                <c:pt idx="4">
                  <c:v>0</c:v>
                </c:pt>
              </c:numCache>
            </c:numRef>
          </c:xVal>
          <c:yVal>
            <c:numRef>
              <c:f>'No reinforcement'!$F$22:$F$26</c:f>
              <c:numCache>
                <c:formatCode>General</c:formatCode>
                <c:ptCount val="5"/>
                <c:pt idx="0">
                  <c:v>3.3486500000000001</c:v>
                </c:pt>
                <c:pt idx="1">
                  <c:v>-1.53</c:v>
                </c:pt>
                <c:pt idx="2">
                  <c:v>-6.2786499999999998</c:v>
                </c:pt>
                <c:pt idx="3">
                  <c:v>-1.53</c:v>
                </c:pt>
                <c:pt idx="4">
                  <c:v>3.3486500000000001</c:v>
                </c:pt>
              </c:numCache>
            </c:numRef>
          </c:yVal>
          <c:smooth val="0"/>
          <c:extLst>
            <c:ext xmlns:c16="http://schemas.microsoft.com/office/drawing/2014/chart" uri="{C3380CC4-5D6E-409C-BE32-E72D297353CC}">
              <c16:uniqueId val="{00000001-E7E5-4BF8-A9F0-D732ADDF1750}"/>
            </c:ext>
          </c:extLst>
        </c:ser>
        <c:ser>
          <c:idx val="2"/>
          <c:order val="2"/>
          <c:tx>
            <c:strRef>
              <c:f>'No reinforcement'!$G$20</c:f>
              <c:strCache>
                <c:ptCount val="1"/>
                <c:pt idx="0">
                  <c:v>WG added</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'No reinforcement'!$G$22:$G$26</c:f>
              <c:numCache>
                <c:formatCode>General</c:formatCode>
                <c:ptCount val="5"/>
                <c:pt idx="0">
                  <c:v>0.06</c:v>
                </c:pt>
                <c:pt idx="1">
                  <c:v>-4.7504999999999997</c:v>
                </c:pt>
                <c:pt idx="2">
                  <c:v>-0.03</c:v>
                </c:pt>
                <c:pt idx="3">
                  <c:v>4.9704999999999995</c:v>
                </c:pt>
                <c:pt idx="4">
                  <c:v>0.06</c:v>
                </c:pt>
              </c:numCache>
            </c:numRef>
          </c:xVal>
          <c:yVal>
            <c:numRef>
              <c:f>'No reinforcement'!$H$22:$H$26</c:f>
              <c:numCache>
                <c:formatCode>General</c:formatCode>
                <c:ptCount val="5"/>
                <c:pt idx="0">
                  <c:v>3.1386500000000002</c:v>
                </c:pt>
                <c:pt idx="1">
                  <c:v>-1.7</c:v>
                </c:pt>
                <c:pt idx="2">
                  <c:v>-6.3786500000000004</c:v>
                </c:pt>
                <c:pt idx="3">
                  <c:v>-1.88</c:v>
                </c:pt>
                <c:pt idx="4">
                  <c:v>3.1386500000000002</c:v>
                </c:pt>
              </c:numCache>
            </c:numRef>
          </c:yVal>
          <c:smooth val="0"/>
          <c:extLst>
            <c:ext xmlns:c16="http://schemas.microsoft.com/office/drawing/2014/chart" uri="{C3380CC4-5D6E-409C-BE32-E72D297353CC}">
              <c16:uniqueId val="{00000002-E7E5-4BF8-A9F0-D732ADDF1750}"/>
            </c:ext>
          </c:extLst>
        </c:ser>
        <c:ser>
          <c:idx val="3"/>
          <c:order val="3"/>
          <c:tx>
            <c:strRef>
              <c:f>'No reinforcement'!$I$20</c:f>
              <c:strCache>
                <c:ptCount val="1"/>
                <c:pt idx="0">
                  <c:v>Window added</c:v>
                </c:pt>
              </c:strCache>
            </c:strRef>
          </c:tx>
          <c:spPr>
            <a:ln w="19050" cap="rnd">
              <a:solidFill>
                <a:schemeClr val="tx1"/>
              </a:solidFill>
              <a:round/>
            </a:ln>
            <a:effectLst/>
          </c:spPr>
          <c:marker>
            <c:symbol val="circle"/>
            <c:size val="5"/>
            <c:spPr>
              <a:solidFill>
                <a:schemeClr val="tx1"/>
              </a:solidFill>
              <a:ln w="9525">
                <a:solidFill>
                  <a:schemeClr val="tx1"/>
                </a:solidFill>
              </a:ln>
              <a:effectLst/>
            </c:spPr>
          </c:marker>
          <c:xVal>
            <c:numRef>
              <c:f>'No reinforcement'!$I$22:$I$26</c:f>
              <c:numCache>
                <c:formatCode>General</c:formatCode>
                <c:ptCount val="5"/>
                <c:pt idx="0">
                  <c:v>0.19</c:v>
                </c:pt>
                <c:pt idx="1">
                  <c:v>-4.6404999999999994</c:v>
                </c:pt>
                <c:pt idx="2">
                  <c:v>-0.17</c:v>
                </c:pt>
                <c:pt idx="3">
                  <c:v>5.3804999999999996</c:v>
                </c:pt>
                <c:pt idx="4">
                  <c:v>0.19</c:v>
                </c:pt>
              </c:numCache>
            </c:numRef>
          </c:xVal>
          <c:yVal>
            <c:numRef>
              <c:f>'No reinforcement'!$J$22:$J$26</c:f>
              <c:numCache>
                <c:formatCode>General</c:formatCode>
                <c:ptCount val="5"/>
                <c:pt idx="0">
                  <c:v>2.7886500000000001</c:v>
                </c:pt>
                <c:pt idx="1">
                  <c:v>-1.9899999999999998</c:v>
                </c:pt>
                <c:pt idx="2">
                  <c:v>-6.4586500000000004</c:v>
                </c:pt>
                <c:pt idx="3">
                  <c:v>-2.6</c:v>
                </c:pt>
                <c:pt idx="4">
                  <c:v>2.7886500000000001</c:v>
                </c:pt>
              </c:numCache>
            </c:numRef>
          </c:yVal>
          <c:smooth val="0"/>
          <c:extLst>
            <c:ext xmlns:c16="http://schemas.microsoft.com/office/drawing/2014/chart" uri="{C3380CC4-5D6E-409C-BE32-E72D297353CC}">
              <c16:uniqueId val="{00000003-E7E5-4BF8-A9F0-D732ADDF1750}"/>
            </c:ext>
          </c:extLst>
        </c:ser>
        <c:ser>
          <c:idx val="4"/>
          <c:order val="4"/>
          <c:tx>
            <c:strRef>
              <c:f>'No reinforcement'!$K$20</c:f>
              <c:strCache>
                <c:ptCount val="1"/>
                <c:pt idx="0">
                  <c:v>Load of a person</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'No reinforcement'!$K$22:$K$26</c:f>
              <c:numCache>
                <c:formatCode>General</c:formatCode>
                <c:ptCount val="5"/>
                <c:pt idx="0">
                  <c:v>0.42</c:v>
                </c:pt>
                <c:pt idx="1">
                  <c:v>-4.4604999999999997</c:v>
                </c:pt>
                <c:pt idx="2">
                  <c:v>-0.45</c:v>
                </c:pt>
                <c:pt idx="3">
                  <c:v>6.0904999999999996</c:v>
                </c:pt>
                <c:pt idx="4">
                  <c:v>0.42</c:v>
                </c:pt>
              </c:numCache>
            </c:numRef>
          </c:xVal>
          <c:yVal>
            <c:numRef>
              <c:f>'No reinforcement'!$L$22:$L$26</c:f>
              <c:numCache>
                <c:formatCode>General</c:formatCode>
                <c:ptCount val="5"/>
                <c:pt idx="0">
                  <c:v>2.1986500000000002</c:v>
                </c:pt>
                <c:pt idx="1">
                  <c:v>-2.4500000000000002</c:v>
                </c:pt>
                <c:pt idx="2">
                  <c:v>-6.5586500000000001</c:v>
                </c:pt>
                <c:pt idx="3">
                  <c:v>-3.84</c:v>
                </c:pt>
                <c:pt idx="4">
                  <c:v>2.1986500000000002</c:v>
                </c:pt>
              </c:numCache>
            </c:numRef>
          </c:yVal>
          <c:smooth val="0"/>
          <c:extLst>
            <c:ext xmlns:c16="http://schemas.microsoft.com/office/drawing/2014/chart" uri="{C3380CC4-5D6E-409C-BE32-E72D297353CC}">
              <c16:uniqueId val="{00000004-E7E5-4BF8-A9F0-D732ADDF1750}"/>
            </c:ext>
          </c:extLst>
        </c:ser>
        <c:ser>
          <c:idx val="5"/>
          <c:order val="5"/>
          <c:tx>
            <c:strRef>
              <c:f>'No reinforcement'!$M$20</c:f>
              <c:strCache>
                <c:ptCount val="1"/>
                <c:pt idx="0">
                  <c:v>Unload person</c:v>
                </c:pt>
              </c:strCache>
            </c:strRef>
          </c:tx>
          <c:spPr>
            <a:ln w="19050" cap="rnd">
              <a:solidFill>
                <a:schemeClr val="accent6"/>
              </a:solidFill>
              <a:prstDash val="dash"/>
              <a:round/>
            </a:ln>
            <a:effectLst/>
          </c:spPr>
          <c:marker>
            <c:symbol val="circle"/>
            <c:size val="5"/>
            <c:spPr>
              <a:solidFill>
                <a:schemeClr val="accent6"/>
              </a:solidFill>
              <a:ln w="9525">
                <a:solidFill>
                  <a:schemeClr val="accent6"/>
                </a:solidFill>
              </a:ln>
              <a:effectLst/>
            </c:spPr>
          </c:marker>
          <c:xVal>
            <c:numRef>
              <c:f>'No reinforcement'!$M$22:$M$26</c:f>
              <c:numCache>
                <c:formatCode>General</c:formatCode>
                <c:ptCount val="5"/>
                <c:pt idx="0">
                  <c:v>0.2</c:v>
                </c:pt>
                <c:pt idx="1">
                  <c:v>-4.6404999999999994</c:v>
                </c:pt>
                <c:pt idx="2">
                  <c:v>-0.2</c:v>
                </c:pt>
                <c:pt idx="3">
                  <c:v>5.4104999999999999</c:v>
                </c:pt>
                <c:pt idx="4">
                  <c:v>0.2</c:v>
                </c:pt>
              </c:numCache>
            </c:numRef>
          </c:xVal>
          <c:yVal>
            <c:numRef>
              <c:f>'No reinforcement'!$N$22:$N$26</c:f>
              <c:numCache>
                <c:formatCode>General</c:formatCode>
                <c:ptCount val="5"/>
                <c:pt idx="0">
                  <c:v>2.7686500000000005</c:v>
                </c:pt>
                <c:pt idx="1">
                  <c:v>-2</c:v>
                </c:pt>
                <c:pt idx="2">
                  <c:v>-6.4486499999999998</c:v>
                </c:pt>
                <c:pt idx="3">
                  <c:v>-2.66</c:v>
                </c:pt>
                <c:pt idx="4">
                  <c:v>2.7686500000000005</c:v>
                </c:pt>
              </c:numCache>
            </c:numRef>
          </c:yVal>
          <c:smooth val="0"/>
          <c:extLst>
            <c:ext xmlns:c16="http://schemas.microsoft.com/office/drawing/2014/chart" uri="{C3380CC4-5D6E-409C-BE32-E72D297353CC}">
              <c16:uniqueId val="{00000005-E7E5-4BF8-A9F0-D732ADDF1750}"/>
            </c:ext>
          </c:extLst>
        </c:ser>
        <c:dLbls>
          <c:showLegendKey val="0"/>
          <c:showVal val="0"/>
          <c:showCatName val="0"/>
          <c:showSerName val="0"/>
          <c:showPercent val="0"/>
          <c:showBubbleSize val="0"/>
        </c:dLbls>
        <c:axId val="390463592"/>
        <c:axId val="1"/>
      </c:scatterChart>
      <c:valAx>
        <c:axId val="390463592"/>
        <c:scaling>
          <c:orientation val="maxMin"/>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Horizontal</a:t>
                </a:r>
                <a:r>
                  <a:rPr lang="en-GB" baseline="0"/>
                  <a:t> coordinate (mm)</a:t>
                </a:r>
                <a:endParaRPr lang="en-GB"/>
              </a:p>
            </c:rich>
          </c:tx>
          <c:overlay val="0"/>
          <c:spPr>
            <a:noFill/>
            <a:ln w="25400">
              <a:noFill/>
            </a:ln>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LID4096"/>
          </a:p>
        </c:txPr>
        <c:crossAx val="1"/>
        <c:crosses val="autoZero"/>
        <c:crossBetween val="midCat"/>
      </c:valAx>
      <c:valAx>
        <c:axId val="1"/>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Vertical coordinate</a:t>
                </a:r>
                <a:r>
                  <a:rPr lang="en-GB" baseline="0"/>
                  <a:t> (mm)</a:t>
                </a:r>
                <a:endParaRPr lang="en-GB"/>
              </a:p>
            </c:rich>
          </c:tx>
          <c:overlay val="0"/>
          <c:spPr>
            <a:noFill/>
            <a:ln w="25400">
              <a:noFill/>
            </a:ln>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390463592"/>
        <c:crosses val="autoZero"/>
        <c:crossBetween val="midCat"/>
      </c:valAx>
      <c:spPr>
        <a:noFill/>
        <a:ln w="25400">
          <a:noFill/>
        </a:ln>
      </c:spPr>
    </c:plotArea>
    <c:legend>
      <c:legendPos val="r"/>
      <c:layout>
        <c:manualLayout>
          <c:xMode val="edge"/>
          <c:yMode val="edge"/>
          <c:x val="0.70099012844633368"/>
          <c:y val="0.36295489452907082"/>
          <c:w val="0.25653199544747174"/>
          <c:h val="0.31839837607131777"/>
        </c:manualLayout>
      </c:layout>
      <c:overlay val="0"/>
      <c:spPr>
        <a:noFill/>
        <a:ln w="25400">
          <a:noFill/>
        </a:ln>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showDLblsOverMax val="0"/>
  </c:chart>
  <c:spPr>
    <a:solidFill>
      <a:schemeClr val="bg1"/>
    </a:solidFill>
    <a:ln w="9525" cap="flat" cmpd="sng" algn="ctr">
      <a:noFill/>
      <a:round/>
    </a:ln>
    <a:effectLst/>
  </c:spPr>
  <c:txPr>
    <a:bodyPr/>
    <a:lstStyle/>
    <a:p>
      <a:pPr>
        <a:defRPr/>
      </a:pPr>
      <a:endParaRPr lang="LID4096"/>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Reinforced (green</a:t>
            </a:r>
            <a:r>
              <a:rPr lang="en-GB" baseline="0" dirty="0"/>
              <a:t> stiffeners prev. slide)</a:t>
            </a:r>
            <a:endParaRPr lang="en-GB" dirty="0"/>
          </a:p>
        </c:rich>
      </c:tx>
      <c:layout>
        <c:manualLayout>
          <c:xMode val="edge"/>
          <c:yMode val="edge"/>
          <c:x val="8.3380577427821539E-2"/>
          <c:y val="3.1446533094009535E-2"/>
        </c:manualLayout>
      </c:layout>
      <c:overlay val="0"/>
      <c:spPr>
        <a:noFill/>
        <a:ln w="25400">
          <a:noFill/>
        </a:ln>
      </c:spPr>
    </c:title>
    <c:autoTitleDeleted val="0"/>
    <c:plotArea>
      <c:layout/>
      <c:scatterChart>
        <c:scatterStyle val="lineMarker"/>
        <c:varyColors val="0"/>
        <c:ser>
          <c:idx val="0"/>
          <c:order val="0"/>
          <c:tx>
            <c:strRef>
              <c:f>'optimal v2 reinforcements'!$C$20</c:f>
              <c:strCache>
                <c:ptCount val="1"/>
                <c:pt idx="0">
                  <c:v>Nominal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'optimal v2 reinforcements'!$C$22:$C$26</c:f>
              <c:numCache>
                <c:formatCode>General</c:formatCode>
                <c:ptCount val="5"/>
                <c:pt idx="0">
                  <c:v>0</c:v>
                </c:pt>
                <c:pt idx="1">
                  <c:v>-4.8004999999999995</c:v>
                </c:pt>
                <c:pt idx="2">
                  <c:v>0</c:v>
                </c:pt>
                <c:pt idx="3">
                  <c:v>4.8004999999999995</c:v>
                </c:pt>
                <c:pt idx="4">
                  <c:v>0</c:v>
                </c:pt>
              </c:numCache>
            </c:numRef>
          </c:xVal>
          <c:yVal>
            <c:numRef>
              <c:f>'optimal v2 reinforcements'!$D$22:$D$26</c:f>
              <c:numCache>
                <c:formatCode>General</c:formatCode>
                <c:ptCount val="5"/>
                <c:pt idx="0">
                  <c:v>4.8086500000000001</c:v>
                </c:pt>
                <c:pt idx="1">
                  <c:v>0</c:v>
                </c:pt>
                <c:pt idx="2">
                  <c:v>-4.8086500000000001</c:v>
                </c:pt>
                <c:pt idx="3">
                  <c:v>0</c:v>
                </c:pt>
                <c:pt idx="4">
                  <c:v>4.8086500000000001</c:v>
                </c:pt>
              </c:numCache>
            </c:numRef>
          </c:yVal>
          <c:smooth val="0"/>
          <c:extLst>
            <c:ext xmlns:c16="http://schemas.microsoft.com/office/drawing/2014/chart" uri="{C3380CC4-5D6E-409C-BE32-E72D297353CC}">
              <c16:uniqueId val="{00000000-F3F2-4176-AE77-6CCCF5A1F067}"/>
            </c:ext>
          </c:extLst>
        </c:ser>
        <c:ser>
          <c:idx val="1"/>
          <c:order val="1"/>
          <c:tx>
            <c:strRef>
              <c:f>'optimal v2 reinforcements'!$E$20</c:f>
              <c:strCache>
                <c:ptCount val="1"/>
                <c:pt idx="0">
                  <c:v>No window, no WG</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'optimal v2 reinforcements'!$E$22:$E$26</c:f>
              <c:numCache>
                <c:formatCode>General</c:formatCode>
                <c:ptCount val="5"/>
                <c:pt idx="0">
                  <c:v>0</c:v>
                </c:pt>
                <c:pt idx="1">
                  <c:v>-4.8004999999999995</c:v>
                </c:pt>
                <c:pt idx="2">
                  <c:v>0</c:v>
                </c:pt>
                <c:pt idx="3">
                  <c:v>4.8004999999999995</c:v>
                </c:pt>
                <c:pt idx="4">
                  <c:v>0</c:v>
                </c:pt>
              </c:numCache>
            </c:numRef>
          </c:xVal>
          <c:yVal>
            <c:numRef>
              <c:f>'optimal v2 reinforcements'!$F$22:$F$26</c:f>
              <c:numCache>
                <c:formatCode>General</c:formatCode>
                <c:ptCount val="5"/>
                <c:pt idx="0">
                  <c:v>3.3486500000000001</c:v>
                </c:pt>
                <c:pt idx="1">
                  <c:v>-1.53</c:v>
                </c:pt>
                <c:pt idx="2">
                  <c:v>-6.2786499999999998</c:v>
                </c:pt>
                <c:pt idx="3">
                  <c:v>-1.53</c:v>
                </c:pt>
                <c:pt idx="4">
                  <c:v>3.3486500000000001</c:v>
                </c:pt>
              </c:numCache>
            </c:numRef>
          </c:yVal>
          <c:smooth val="0"/>
          <c:extLst>
            <c:ext xmlns:c16="http://schemas.microsoft.com/office/drawing/2014/chart" uri="{C3380CC4-5D6E-409C-BE32-E72D297353CC}">
              <c16:uniqueId val="{00000001-F3F2-4176-AE77-6CCCF5A1F067}"/>
            </c:ext>
          </c:extLst>
        </c:ser>
        <c:ser>
          <c:idx val="3"/>
          <c:order val="2"/>
          <c:tx>
            <c:strRef>
              <c:f>'optimal v2 reinforcements'!$I$20</c:f>
              <c:strCache>
                <c:ptCount val="1"/>
                <c:pt idx="0">
                  <c:v>Window added</c:v>
                </c:pt>
              </c:strCache>
            </c:strRef>
          </c:tx>
          <c:spPr>
            <a:ln w="19050" cap="rnd">
              <a:solidFill>
                <a:schemeClr val="tx1"/>
              </a:solidFill>
              <a:round/>
            </a:ln>
            <a:effectLst/>
          </c:spPr>
          <c:marker>
            <c:symbol val="circle"/>
            <c:size val="5"/>
            <c:spPr>
              <a:solidFill>
                <a:schemeClr val="tx1"/>
              </a:solidFill>
              <a:ln w="9525">
                <a:solidFill>
                  <a:schemeClr val="tx1"/>
                </a:solidFill>
              </a:ln>
              <a:effectLst/>
            </c:spPr>
          </c:marker>
          <c:xVal>
            <c:numRef>
              <c:f>'optimal v2 reinforcements'!$I$22:$I$26</c:f>
              <c:numCache>
                <c:formatCode>General</c:formatCode>
                <c:ptCount val="5"/>
                <c:pt idx="0">
                  <c:v>0.28000000000000003</c:v>
                </c:pt>
                <c:pt idx="1">
                  <c:v>-4.5204999999999993</c:v>
                </c:pt>
                <c:pt idx="2">
                  <c:v>0.14000000000000001</c:v>
                </c:pt>
                <c:pt idx="3">
                  <c:v>5.1104999999999992</c:v>
                </c:pt>
                <c:pt idx="4">
                  <c:v>0.28000000000000003</c:v>
                </c:pt>
              </c:numCache>
            </c:numRef>
          </c:xVal>
          <c:yVal>
            <c:numRef>
              <c:f>'optimal v2 reinforcements'!$J$22:$J$26</c:f>
              <c:numCache>
                <c:formatCode>General</c:formatCode>
                <c:ptCount val="5"/>
                <c:pt idx="0">
                  <c:v>2.8586499999999999</c:v>
                </c:pt>
                <c:pt idx="1">
                  <c:v>-1.9399999999999997</c:v>
                </c:pt>
                <c:pt idx="2">
                  <c:v>-6.7786499999999998</c:v>
                </c:pt>
                <c:pt idx="3">
                  <c:v>-2.2400000000000002</c:v>
                </c:pt>
                <c:pt idx="4">
                  <c:v>2.8586499999999999</c:v>
                </c:pt>
              </c:numCache>
            </c:numRef>
          </c:yVal>
          <c:smooth val="0"/>
          <c:extLst>
            <c:ext xmlns:c16="http://schemas.microsoft.com/office/drawing/2014/chart" uri="{C3380CC4-5D6E-409C-BE32-E72D297353CC}">
              <c16:uniqueId val="{00000002-F3F2-4176-AE77-6CCCF5A1F067}"/>
            </c:ext>
          </c:extLst>
        </c:ser>
        <c:ser>
          <c:idx val="4"/>
          <c:order val="3"/>
          <c:tx>
            <c:strRef>
              <c:f>'optimal v2 reinforcements'!$K$20</c:f>
              <c:strCache>
                <c:ptCount val="1"/>
                <c:pt idx="0">
                  <c:v>Load of a person</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'optimal v2 reinforcements'!$K$22:$K$26</c:f>
              <c:numCache>
                <c:formatCode>General</c:formatCode>
                <c:ptCount val="5"/>
                <c:pt idx="0">
                  <c:v>0.61</c:v>
                </c:pt>
                <c:pt idx="1">
                  <c:v>-4.2104999999999997</c:v>
                </c:pt>
                <c:pt idx="2">
                  <c:v>0.28000000000000003</c:v>
                </c:pt>
                <c:pt idx="3">
                  <c:v>5.4704999999999995</c:v>
                </c:pt>
                <c:pt idx="4">
                  <c:v>0.61</c:v>
                </c:pt>
              </c:numCache>
            </c:numRef>
          </c:xVal>
          <c:yVal>
            <c:numRef>
              <c:f>'optimal v2 reinforcements'!$L$22:$L$26</c:f>
              <c:numCache>
                <c:formatCode>General</c:formatCode>
                <c:ptCount val="5"/>
                <c:pt idx="0">
                  <c:v>2.4086500000000002</c:v>
                </c:pt>
                <c:pt idx="1">
                  <c:v>-2.3199999999999998</c:v>
                </c:pt>
                <c:pt idx="2">
                  <c:v>-7.2186500000000002</c:v>
                </c:pt>
                <c:pt idx="3">
                  <c:v>-2.99</c:v>
                </c:pt>
                <c:pt idx="4">
                  <c:v>2.4086500000000002</c:v>
                </c:pt>
              </c:numCache>
            </c:numRef>
          </c:yVal>
          <c:smooth val="0"/>
          <c:extLst>
            <c:ext xmlns:c16="http://schemas.microsoft.com/office/drawing/2014/chart" uri="{C3380CC4-5D6E-409C-BE32-E72D297353CC}">
              <c16:uniqueId val="{00000003-F3F2-4176-AE77-6CCCF5A1F067}"/>
            </c:ext>
          </c:extLst>
        </c:ser>
        <c:ser>
          <c:idx val="5"/>
          <c:order val="4"/>
          <c:tx>
            <c:strRef>
              <c:f>'optimal v2 reinforcements'!$M$20</c:f>
              <c:strCache>
                <c:ptCount val="1"/>
                <c:pt idx="0">
                  <c:v>Unload person</c:v>
                </c:pt>
              </c:strCache>
            </c:strRef>
          </c:tx>
          <c:spPr>
            <a:ln w="19050" cap="rnd">
              <a:solidFill>
                <a:schemeClr val="accent6"/>
              </a:solidFill>
              <a:prstDash val="dash"/>
              <a:round/>
            </a:ln>
            <a:effectLst/>
          </c:spPr>
          <c:marker>
            <c:symbol val="circle"/>
            <c:size val="5"/>
            <c:spPr>
              <a:solidFill>
                <a:schemeClr val="accent6"/>
              </a:solidFill>
              <a:ln w="9525">
                <a:solidFill>
                  <a:schemeClr val="accent6"/>
                </a:solidFill>
              </a:ln>
              <a:effectLst/>
            </c:spPr>
          </c:marker>
          <c:xVal>
            <c:numRef>
              <c:f>'optimal v2 reinforcements'!$M$22:$M$26</c:f>
              <c:numCache>
                <c:formatCode>General</c:formatCode>
                <c:ptCount val="5"/>
                <c:pt idx="0">
                  <c:v>0.28000000000000003</c:v>
                </c:pt>
                <c:pt idx="1">
                  <c:v>-4.5104999999999995</c:v>
                </c:pt>
                <c:pt idx="2">
                  <c:v>0.14000000000000001</c:v>
                </c:pt>
                <c:pt idx="3">
                  <c:v>5.1104999999999992</c:v>
                </c:pt>
                <c:pt idx="4">
                  <c:v>0.28000000000000003</c:v>
                </c:pt>
              </c:numCache>
            </c:numRef>
          </c:xVal>
          <c:yVal>
            <c:numRef>
              <c:f>'optimal v2 reinforcements'!$N$22:$N$26</c:f>
              <c:numCache>
                <c:formatCode>General</c:formatCode>
                <c:ptCount val="5"/>
                <c:pt idx="0">
                  <c:v>2.8586499999999999</c:v>
                </c:pt>
                <c:pt idx="1">
                  <c:v>-1.95</c:v>
                </c:pt>
                <c:pt idx="2">
                  <c:v>-6.7886500000000005</c:v>
                </c:pt>
                <c:pt idx="3">
                  <c:v>-2.2599999999999998</c:v>
                </c:pt>
                <c:pt idx="4">
                  <c:v>2.8586499999999999</c:v>
                </c:pt>
              </c:numCache>
            </c:numRef>
          </c:yVal>
          <c:smooth val="0"/>
          <c:extLst>
            <c:ext xmlns:c16="http://schemas.microsoft.com/office/drawing/2014/chart" uri="{C3380CC4-5D6E-409C-BE32-E72D297353CC}">
              <c16:uniqueId val="{00000004-F3F2-4176-AE77-6CCCF5A1F067}"/>
            </c:ext>
          </c:extLst>
        </c:ser>
        <c:dLbls>
          <c:showLegendKey val="0"/>
          <c:showVal val="0"/>
          <c:showCatName val="0"/>
          <c:showSerName val="0"/>
          <c:showPercent val="0"/>
          <c:showBubbleSize val="0"/>
        </c:dLbls>
        <c:axId val="390462936"/>
        <c:axId val="1"/>
      </c:scatterChart>
      <c:valAx>
        <c:axId val="390462936"/>
        <c:scaling>
          <c:orientation val="maxMin"/>
          <c:max val="8"/>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Horizontal</a:t>
                </a:r>
                <a:r>
                  <a:rPr lang="en-GB" baseline="0"/>
                  <a:t> coordinate (mm)</a:t>
                </a:r>
                <a:endParaRPr lang="en-GB"/>
              </a:p>
            </c:rich>
          </c:tx>
          <c:overlay val="0"/>
          <c:spPr>
            <a:noFill/>
            <a:ln w="25400">
              <a:noFill/>
            </a:ln>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LID4096"/>
          </a:p>
        </c:txPr>
        <c:crossAx val="1"/>
        <c:crosses val="autoZero"/>
        <c:crossBetween val="midCat"/>
      </c:valAx>
      <c:valAx>
        <c:axId val="1"/>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Vertical coordinate</a:t>
                </a:r>
                <a:r>
                  <a:rPr lang="en-GB" baseline="0"/>
                  <a:t> (mm)</a:t>
                </a:r>
                <a:endParaRPr lang="en-GB"/>
              </a:p>
            </c:rich>
          </c:tx>
          <c:overlay val="0"/>
          <c:spPr>
            <a:noFill/>
            <a:ln w="25400">
              <a:noFill/>
            </a:ln>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390462936"/>
        <c:crosses val="autoZero"/>
        <c:crossBetween val="midCat"/>
      </c:valAx>
      <c:spPr>
        <a:noFill/>
        <a:ln w="25400">
          <a:noFill/>
        </a:ln>
      </c:spPr>
    </c:plotArea>
    <c:legend>
      <c:legendPos val="r"/>
      <c:overlay val="0"/>
      <c:spPr>
        <a:noFill/>
        <a:ln w="25400">
          <a:noFill/>
        </a:ln>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showDLblsOverMax val="0"/>
  </c:chart>
  <c:spPr>
    <a:solidFill>
      <a:schemeClr val="bg1"/>
    </a:solidFill>
    <a:ln w="9525" cap="flat" cmpd="sng" algn="ctr">
      <a:noFill/>
      <a:round/>
    </a:ln>
    <a:effectLst/>
  </c:spPr>
  <c:txPr>
    <a:bodyPr/>
    <a:lstStyle/>
    <a:p>
      <a:pPr>
        <a:defRPr/>
      </a:pPr>
      <a:endParaRPr lang="LID4096"/>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97E505-CCD2-4452-9773-BD68BC01B758}" type="datetimeFigureOut">
              <a:rPr lang="en-GB" smtClean="0"/>
              <a:t>25/11/2020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B55A74-E6CD-45C2-AEDB-ECBC2C8C4831}" type="slidenum">
              <a:rPr lang="en-GB" smtClean="0"/>
              <a:t>‹#›</a:t>
            </a:fld>
            <a:endParaRPr lang="en-GB"/>
          </a:p>
        </p:txBody>
      </p:sp>
    </p:spTree>
    <p:extLst>
      <p:ext uri="{BB962C8B-B14F-4D97-AF65-F5344CB8AC3E}">
        <p14:creationId xmlns:p14="http://schemas.microsoft.com/office/powerpoint/2010/main" val="1754350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CH"/>
              <a:t>25-Nov-2020</a:t>
            </a:r>
            <a:endParaRPr lang="en-US" dirty="0"/>
          </a:p>
        </p:txBody>
      </p:sp>
      <p:sp>
        <p:nvSpPr>
          <p:cNvPr id="4" name="Footer Placeholder 3"/>
          <p:cNvSpPr>
            <a:spLocks noGrp="1"/>
          </p:cNvSpPr>
          <p:nvPr>
            <p:ph type="ftr" sz="quarter" idx="11"/>
          </p:nvPr>
        </p:nvSpPr>
        <p:spPr/>
        <p:txBody>
          <a:bodyPr/>
          <a:lstStyle/>
          <a:p>
            <a:r>
              <a:rPr lang="en-GB"/>
              <a:t>RFQ RF Window: Mechanical simulations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CH"/>
              <a:t>25-Nov-2020</a:t>
            </a:r>
            <a:endParaRPr lang="en-US" dirty="0"/>
          </a:p>
        </p:txBody>
      </p:sp>
      <p:sp>
        <p:nvSpPr>
          <p:cNvPr id="4" name="Footer Placeholder 3"/>
          <p:cNvSpPr>
            <a:spLocks noGrp="1"/>
          </p:cNvSpPr>
          <p:nvPr>
            <p:ph type="ftr" sz="quarter" idx="11"/>
          </p:nvPr>
        </p:nvSpPr>
        <p:spPr/>
        <p:txBody>
          <a:bodyPr/>
          <a:lstStyle/>
          <a:p>
            <a:r>
              <a:rPr lang="en-GB"/>
              <a:t>RFQ RF Window: Mechanical simulations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CH"/>
              <a:t>25-Nov-2020</a:t>
            </a:r>
            <a:endParaRPr lang="en-US" dirty="0"/>
          </a:p>
        </p:txBody>
      </p:sp>
      <p:sp>
        <p:nvSpPr>
          <p:cNvPr id="4" name="Footer Placeholder 3"/>
          <p:cNvSpPr>
            <a:spLocks noGrp="1"/>
          </p:cNvSpPr>
          <p:nvPr>
            <p:ph type="ftr" sz="quarter" idx="11"/>
          </p:nvPr>
        </p:nvSpPr>
        <p:spPr/>
        <p:txBody>
          <a:bodyPr/>
          <a:lstStyle/>
          <a:p>
            <a:r>
              <a:rPr lang="en-GB"/>
              <a:t>RFQ RF Window: Mechanical simulations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CH"/>
              <a:t>25-Nov-2020</a:t>
            </a:r>
            <a:endParaRPr lang="en-US" dirty="0"/>
          </a:p>
        </p:txBody>
      </p:sp>
      <p:sp>
        <p:nvSpPr>
          <p:cNvPr id="4" name="Footer Placeholder 3"/>
          <p:cNvSpPr>
            <a:spLocks noGrp="1"/>
          </p:cNvSpPr>
          <p:nvPr>
            <p:ph type="ftr" sz="quarter" idx="11"/>
          </p:nvPr>
        </p:nvSpPr>
        <p:spPr/>
        <p:txBody>
          <a:bodyPr/>
          <a:lstStyle/>
          <a:p>
            <a:r>
              <a:rPr lang="en-GB"/>
              <a:t>RFQ RF Window: Mechanical simulations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CH"/>
              <a:t>25-Nov-2020</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RFQ RF Window: Mechanical simulations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97422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hyperlink" Target="https://edms.cern.ch/document/241806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1451106"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570" y="1672716"/>
            <a:ext cx="8265984" cy="1826363"/>
          </a:xfrm>
        </p:spPr>
        <p:txBody>
          <a:bodyPr>
            <a:normAutofit fontScale="90000"/>
          </a:bodyPr>
          <a:lstStyle/>
          <a:p>
            <a:r>
              <a:rPr lang="en-GB" dirty="0"/>
              <a:t>L4 Spare RFQ Project - WP06 - Slim RF Window Integration:</a:t>
            </a:r>
            <a:br>
              <a:rPr lang="en-GB" dirty="0"/>
            </a:br>
            <a:br>
              <a:rPr lang="en-GB" dirty="0"/>
            </a:br>
            <a:r>
              <a:rPr lang="en-GB" dirty="0"/>
              <a:t>Mechanical simulations</a:t>
            </a:r>
            <a:endParaRPr lang="en-US" dirty="0"/>
          </a:p>
        </p:txBody>
      </p:sp>
      <p:sp>
        <p:nvSpPr>
          <p:cNvPr id="3" name="Text Placeholder 2"/>
          <p:cNvSpPr>
            <a:spLocks noGrp="1"/>
          </p:cNvSpPr>
          <p:nvPr>
            <p:ph type="body" idx="1"/>
          </p:nvPr>
        </p:nvSpPr>
        <p:spPr>
          <a:xfrm>
            <a:off x="1943100" y="4515079"/>
            <a:ext cx="6754684" cy="1340409"/>
          </a:xfrm>
        </p:spPr>
        <p:txBody>
          <a:bodyPr>
            <a:normAutofit fontScale="85000" lnSpcReduction="20000"/>
          </a:bodyPr>
          <a:lstStyle/>
          <a:p>
            <a:pPr algn="r"/>
            <a:r>
              <a:rPr lang="en-US" sz="2000" dirty="0"/>
              <a:t>Jorge Guardia-Valenzuela (EN-MME-EDS)</a:t>
            </a:r>
          </a:p>
          <a:p>
            <a:pPr algn="r"/>
            <a:endParaRPr lang="en-US" sz="2000" dirty="0"/>
          </a:p>
          <a:p>
            <a:pPr algn="r"/>
            <a:r>
              <a:rPr lang="en-US" sz="1800" i="1" dirty="0"/>
              <a:t>With contributions from B. Riffaud, F. Carra, S. </a:t>
            </a:r>
            <a:r>
              <a:rPr lang="en-US" sz="1800" i="1" dirty="0" err="1"/>
              <a:t>Ramberger</a:t>
            </a:r>
            <a:r>
              <a:rPr lang="en-US" sz="1800" i="1" dirty="0"/>
              <a:t> </a:t>
            </a:r>
          </a:p>
          <a:p>
            <a:pPr algn="r"/>
            <a:endParaRPr lang="en-US" sz="1800" i="1" dirty="0"/>
          </a:p>
          <a:p>
            <a:pPr algn="r"/>
            <a:r>
              <a:rPr lang="en-US" sz="2000" dirty="0"/>
              <a:t>25-Nov-2020</a:t>
            </a:r>
          </a:p>
          <a:p>
            <a:pPr algn="r"/>
            <a:endParaRPr lang="en-US" sz="2000" dirty="0"/>
          </a:p>
          <a:p>
            <a:pPr algn="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https://indico.cern.ch/event/974220/</a:t>
            </a:r>
            <a:endParaRPr lang="en-US" sz="2000" dirty="0"/>
          </a:p>
        </p:txBody>
      </p:sp>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089B9-DF5B-49D7-9C68-B0EE5DF81AA2}"/>
              </a:ext>
            </a:extLst>
          </p:cNvPr>
          <p:cNvSpPr>
            <a:spLocks noGrp="1"/>
          </p:cNvSpPr>
          <p:nvPr>
            <p:ph type="title"/>
          </p:nvPr>
        </p:nvSpPr>
        <p:spPr/>
        <p:txBody>
          <a:bodyPr>
            <a:normAutofit/>
          </a:bodyPr>
          <a:lstStyle/>
          <a:p>
            <a:r>
              <a:rPr lang="en-GB" dirty="0"/>
              <a:t>Only Waveguide case: deformations</a:t>
            </a:r>
          </a:p>
        </p:txBody>
      </p:sp>
      <p:pic>
        <p:nvPicPr>
          <p:cNvPr id="7" name="Picture 6" descr="A picture containing toy&#10;&#10;Description automatically generated">
            <a:extLst>
              <a:ext uri="{FF2B5EF4-FFF2-40B4-BE49-F238E27FC236}">
                <a16:creationId xmlns:a16="http://schemas.microsoft.com/office/drawing/2014/main" id="{53BC4B59-1934-49DA-9BC0-BBB7D278E3DC}"/>
              </a:ext>
            </a:extLst>
          </p:cNvPr>
          <p:cNvPicPr>
            <a:picLocks noChangeAspect="1"/>
          </p:cNvPicPr>
          <p:nvPr/>
        </p:nvPicPr>
        <p:blipFill>
          <a:blip r:embed="rId2"/>
          <a:stretch>
            <a:fillRect/>
          </a:stretch>
        </p:blipFill>
        <p:spPr>
          <a:xfrm>
            <a:off x="733441" y="895192"/>
            <a:ext cx="7674371" cy="3382034"/>
          </a:xfrm>
          <a:prstGeom prst="rect">
            <a:avLst/>
          </a:prstGeom>
        </p:spPr>
      </p:pic>
      <p:pic>
        <p:nvPicPr>
          <p:cNvPr id="9" name="Picture 8" descr="A picture containing toy&#10;&#10;Description automatically generated">
            <a:extLst>
              <a:ext uri="{FF2B5EF4-FFF2-40B4-BE49-F238E27FC236}">
                <a16:creationId xmlns:a16="http://schemas.microsoft.com/office/drawing/2014/main" id="{47AFCC77-2489-4F77-B713-26C4A21F1938}"/>
              </a:ext>
            </a:extLst>
          </p:cNvPr>
          <p:cNvPicPr>
            <a:picLocks noChangeAspect="1"/>
          </p:cNvPicPr>
          <p:nvPr/>
        </p:nvPicPr>
        <p:blipFill rotWithShape="1">
          <a:blip r:embed="rId3"/>
          <a:srcRect b="22896"/>
          <a:stretch/>
        </p:blipFill>
        <p:spPr>
          <a:xfrm>
            <a:off x="643688" y="3574887"/>
            <a:ext cx="7934828" cy="2702764"/>
          </a:xfrm>
          <a:prstGeom prst="rect">
            <a:avLst/>
          </a:prstGeom>
        </p:spPr>
      </p:pic>
      <p:sp>
        <p:nvSpPr>
          <p:cNvPr id="3" name="Date Placeholder 2">
            <a:extLst>
              <a:ext uri="{FF2B5EF4-FFF2-40B4-BE49-F238E27FC236}">
                <a16:creationId xmlns:a16="http://schemas.microsoft.com/office/drawing/2014/main" id="{A1079D4F-9E35-4012-90BB-7E42875081A8}"/>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967761F3-5A71-47A7-859A-0A2226E63B8F}"/>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6A75D94B-F9BB-4D8F-9C3D-942391769293}"/>
              </a:ext>
            </a:extLst>
          </p:cNvPr>
          <p:cNvSpPr>
            <a:spLocks noGrp="1"/>
          </p:cNvSpPr>
          <p:nvPr>
            <p:ph type="sldNum" sz="quarter" idx="12"/>
          </p:nvPr>
        </p:nvSpPr>
        <p:spPr/>
        <p:txBody>
          <a:bodyPr/>
          <a:lstStyle/>
          <a:p>
            <a:fld id="{8D6C380F-326D-3C40-9EE7-7FBAB0953422}" type="slidenum">
              <a:rPr lang="en-US" smtClean="0"/>
              <a:pPr/>
              <a:t>10</a:t>
            </a:fld>
            <a:endParaRPr lang="en-US"/>
          </a:p>
        </p:txBody>
      </p:sp>
    </p:spTree>
    <p:extLst>
      <p:ext uri="{BB962C8B-B14F-4D97-AF65-F5344CB8AC3E}">
        <p14:creationId xmlns:p14="http://schemas.microsoft.com/office/powerpoint/2010/main" val="2902114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089B9-DF5B-49D7-9C68-B0EE5DF81AA2}"/>
              </a:ext>
            </a:extLst>
          </p:cNvPr>
          <p:cNvSpPr>
            <a:spLocks noGrp="1"/>
          </p:cNvSpPr>
          <p:nvPr>
            <p:ph type="title"/>
          </p:nvPr>
        </p:nvSpPr>
        <p:spPr/>
        <p:txBody>
          <a:bodyPr>
            <a:normAutofit/>
          </a:bodyPr>
          <a:lstStyle/>
          <a:p>
            <a:r>
              <a:rPr lang="en-GB" dirty="0" err="1"/>
              <a:t>WG+window</a:t>
            </a:r>
            <a:r>
              <a:rPr lang="en-GB" dirty="0"/>
              <a:t> case: deformations</a:t>
            </a:r>
          </a:p>
        </p:txBody>
      </p:sp>
      <p:pic>
        <p:nvPicPr>
          <p:cNvPr id="4" name="Picture 3" descr="A picture containing machine, toy&#10;&#10;Description automatically generated">
            <a:extLst>
              <a:ext uri="{FF2B5EF4-FFF2-40B4-BE49-F238E27FC236}">
                <a16:creationId xmlns:a16="http://schemas.microsoft.com/office/drawing/2014/main" id="{1043F263-1458-4815-B02F-551E9A1CEC19}"/>
              </a:ext>
            </a:extLst>
          </p:cNvPr>
          <p:cNvPicPr>
            <a:picLocks noChangeAspect="1"/>
          </p:cNvPicPr>
          <p:nvPr/>
        </p:nvPicPr>
        <p:blipFill>
          <a:blip r:embed="rId2"/>
          <a:stretch>
            <a:fillRect/>
          </a:stretch>
        </p:blipFill>
        <p:spPr>
          <a:xfrm>
            <a:off x="457200" y="847064"/>
            <a:ext cx="8085221" cy="3154060"/>
          </a:xfrm>
          <a:prstGeom prst="rect">
            <a:avLst/>
          </a:prstGeom>
        </p:spPr>
      </p:pic>
      <p:pic>
        <p:nvPicPr>
          <p:cNvPr id="6" name="Picture 5" descr="A picture containing toy&#10;&#10;Description automatically generated">
            <a:extLst>
              <a:ext uri="{FF2B5EF4-FFF2-40B4-BE49-F238E27FC236}">
                <a16:creationId xmlns:a16="http://schemas.microsoft.com/office/drawing/2014/main" id="{6FE4B76E-C23E-481B-A8E5-87DFD5EBBB95}"/>
              </a:ext>
            </a:extLst>
          </p:cNvPr>
          <p:cNvPicPr>
            <a:picLocks noChangeAspect="1"/>
          </p:cNvPicPr>
          <p:nvPr/>
        </p:nvPicPr>
        <p:blipFill rotWithShape="1">
          <a:blip r:embed="rId3"/>
          <a:srcRect b="14260"/>
          <a:stretch/>
        </p:blipFill>
        <p:spPr>
          <a:xfrm>
            <a:off x="457200" y="3531272"/>
            <a:ext cx="8085221" cy="2739842"/>
          </a:xfrm>
          <a:prstGeom prst="rect">
            <a:avLst/>
          </a:prstGeom>
        </p:spPr>
      </p:pic>
      <p:sp>
        <p:nvSpPr>
          <p:cNvPr id="3" name="Date Placeholder 2">
            <a:extLst>
              <a:ext uri="{FF2B5EF4-FFF2-40B4-BE49-F238E27FC236}">
                <a16:creationId xmlns:a16="http://schemas.microsoft.com/office/drawing/2014/main" id="{3C9A997B-D9C9-490C-8F2F-17ACCA625ED4}"/>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413AC0ED-89DD-4E6D-B439-0EBD39527973}"/>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3E5539E3-29EA-4758-803E-F7AA29350128}"/>
              </a:ext>
            </a:extLst>
          </p:cNvPr>
          <p:cNvSpPr>
            <a:spLocks noGrp="1"/>
          </p:cNvSpPr>
          <p:nvPr>
            <p:ph type="sldNum" sz="quarter" idx="12"/>
          </p:nvPr>
        </p:nvSpPr>
        <p:spPr/>
        <p:txBody>
          <a:bodyPr/>
          <a:lstStyle/>
          <a:p>
            <a:fld id="{8D6C380F-326D-3C40-9EE7-7FBAB0953422}" type="slidenum">
              <a:rPr lang="en-US" smtClean="0"/>
              <a:pPr/>
              <a:t>11</a:t>
            </a:fld>
            <a:endParaRPr lang="en-US"/>
          </a:p>
        </p:txBody>
      </p:sp>
    </p:spTree>
    <p:extLst>
      <p:ext uri="{BB962C8B-B14F-4D97-AF65-F5344CB8AC3E}">
        <p14:creationId xmlns:p14="http://schemas.microsoft.com/office/powerpoint/2010/main" val="391778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22D3C-2FF6-40EC-A4C8-840029BFB189}"/>
              </a:ext>
            </a:extLst>
          </p:cNvPr>
          <p:cNvSpPr>
            <a:spLocks noGrp="1"/>
          </p:cNvSpPr>
          <p:nvPr>
            <p:ph type="title"/>
          </p:nvPr>
        </p:nvSpPr>
        <p:spPr>
          <a:xfrm>
            <a:off x="457200" y="233493"/>
            <a:ext cx="5238750" cy="715840"/>
          </a:xfrm>
        </p:spPr>
        <p:txBody>
          <a:bodyPr>
            <a:normAutofit/>
          </a:bodyPr>
          <a:lstStyle/>
          <a:p>
            <a:r>
              <a:rPr lang="en-GB" dirty="0"/>
              <a:t>Deformation of the vanes</a:t>
            </a:r>
          </a:p>
        </p:txBody>
      </p:sp>
      <p:graphicFrame>
        <p:nvGraphicFramePr>
          <p:cNvPr id="3" name="Table 2">
            <a:extLst>
              <a:ext uri="{FF2B5EF4-FFF2-40B4-BE49-F238E27FC236}">
                <a16:creationId xmlns:a16="http://schemas.microsoft.com/office/drawing/2014/main" id="{84407D7B-4B2B-4606-BE68-8EF7B6FCFB5D}"/>
              </a:ext>
            </a:extLst>
          </p:cNvPr>
          <p:cNvGraphicFramePr>
            <a:graphicFrameLocks noGrp="1"/>
          </p:cNvGraphicFramePr>
          <p:nvPr>
            <p:extLst>
              <p:ext uri="{D42A27DB-BD31-4B8C-83A1-F6EECF244321}">
                <p14:modId xmlns:p14="http://schemas.microsoft.com/office/powerpoint/2010/main" val="3710365044"/>
              </p:ext>
            </p:extLst>
          </p:nvPr>
        </p:nvGraphicFramePr>
        <p:xfrm>
          <a:off x="379627" y="3059231"/>
          <a:ext cx="8382000" cy="2890653"/>
        </p:xfrm>
        <a:graphic>
          <a:graphicData uri="http://schemas.openxmlformats.org/drawingml/2006/table">
            <a:tbl>
              <a:tblPr firstRow="1" bandRow="1"/>
              <a:tblGrid>
                <a:gridCol w="2114550">
                  <a:extLst>
                    <a:ext uri="{9D8B030D-6E8A-4147-A177-3AD203B41FA5}">
                      <a16:colId xmlns:a16="http://schemas.microsoft.com/office/drawing/2014/main" val="3127248580"/>
                    </a:ext>
                  </a:extLst>
                </a:gridCol>
                <a:gridCol w="608411">
                  <a:extLst>
                    <a:ext uri="{9D8B030D-6E8A-4147-A177-3AD203B41FA5}">
                      <a16:colId xmlns:a16="http://schemas.microsoft.com/office/drawing/2014/main" val="2235335216"/>
                    </a:ext>
                  </a:extLst>
                </a:gridCol>
                <a:gridCol w="591739">
                  <a:extLst>
                    <a:ext uri="{9D8B030D-6E8A-4147-A177-3AD203B41FA5}">
                      <a16:colId xmlns:a16="http://schemas.microsoft.com/office/drawing/2014/main" val="303439740"/>
                    </a:ext>
                  </a:extLst>
                </a:gridCol>
                <a:gridCol w="545916">
                  <a:extLst>
                    <a:ext uri="{9D8B030D-6E8A-4147-A177-3AD203B41FA5}">
                      <a16:colId xmlns:a16="http://schemas.microsoft.com/office/drawing/2014/main" val="3191529946"/>
                    </a:ext>
                  </a:extLst>
                </a:gridCol>
                <a:gridCol w="700593">
                  <a:extLst>
                    <a:ext uri="{9D8B030D-6E8A-4147-A177-3AD203B41FA5}">
                      <a16:colId xmlns:a16="http://schemas.microsoft.com/office/drawing/2014/main" val="3932101975"/>
                    </a:ext>
                  </a:extLst>
                </a:gridCol>
                <a:gridCol w="573213">
                  <a:extLst>
                    <a:ext uri="{9D8B030D-6E8A-4147-A177-3AD203B41FA5}">
                      <a16:colId xmlns:a16="http://schemas.microsoft.com/office/drawing/2014/main" val="2797192304"/>
                    </a:ext>
                  </a:extLst>
                </a:gridCol>
                <a:gridCol w="655100">
                  <a:extLst>
                    <a:ext uri="{9D8B030D-6E8A-4147-A177-3AD203B41FA5}">
                      <a16:colId xmlns:a16="http://schemas.microsoft.com/office/drawing/2014/main" val="3536723030"/>
                    </a:ext>
                  </a:extLst>
                </a:gridCol>
                <a:gridCol w="682395">
                  <a:extLst>
                    <a:ext uri="{9D8B030D-6E8A-4147-A177-3AD203B41FA5}">
                      <a16:colId xmlns:a16="http://schemas.microsoft.com/office/drawing/2014/main" val="3935984479"/>
                    </a:ext>
                  </a:extLst>
                </a:gridCol>
                <a:gridCol w="633733">
                  <a:extLst>
                    <a:ext uri="{9D8B030D-6E8A-4147-A177-3AD203B41FA5}">
                      <a16:colId xmlns:a16="http://schemas.microsoft.com/office/drawing/2014/main" val="2303634595"/>
                    </a:ext>
                  </a:extLst>
                </a:gridCol>
                <a:gridCol w="558184">
                  <a:extLst>
                    <a:ext uri="{9D8B030D-6E8A-4147-A177-3AD203B41FA5}">
                      <a16:colId xmlns:a16="http://schemas.microsoft.com/office/drawing/2014/main" val="2774739180"/>
                    </a:ext>
                  </a:extLst>
                </a:gridCol>
                <a:gridCol w="718166">
                  <a:extLst>
                    <a:ext uri="{9D8B030D-6E8A-4147-A177-3AD203B41FA5}">
                      <a16:colId xmlns:a16="http://schemas.microsoft.com/office/drawing/2014/main" val="3195898534"/>
                    </a:ext>
                  </a:extLst>
                </a:gridCol>
              </a:tblGrid>
              <a:tr h="0">
                <a:tc row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Pole</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No window, No WG</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WG added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Window added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Load of a person</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Unload person</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extLst>
                  <a:ext uri="{0D108BD9-81ED-4DB2-BD59-A6C34878D82A}">
                    <a16:rowId xmlns:a16="http://schemas.microsoft.com/office/drawing/2014/main" val="4031691978"/>
                  </a:ext>
                </a:extLst>
              </a:tr>
              <a:tr h="0">
                <a:tc vMerge="1">
                  <a:txBody>
                    <a:bodyPr/>
                    <a:lstStyle/>
                    <a:p>
                      <a:endParaRPr lang="en-GB"/>
                    </a:p>
                  </a:txBody>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767672071"/>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(Top)</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endParaRPr kumimoji="0" lang="en-CH" sz="1400" kern="120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56.2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-50.7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186.9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-58.7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298.0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-65.1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189.9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-59.1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182778180"/>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 (Behind)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55.3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-50.1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183.7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-55.3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292.8</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-59.5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186.7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-55.6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258202840"/>
                  </a:ext>
                </a:extLst>
              </a:tr>
              <a:tr h="0">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 (Bottom)</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53.6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-49.8</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177.6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-55.1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283.0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-59.3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180.5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-55.5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91333170"/>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(Window)</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endParaRPr kumimoji="0" lang="en-CH" sz="1400" kern="120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endParaRPr kumimoji="0" lang="en-CH"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56.4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-53.6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187.6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-66.9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299.2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-77.9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190.6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-67.4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extLst>
                  <a:ext uri="{0D108BD9-81ED-4DB2-BD59-A6C34878D82A}">
                    <a16:rowId xmlns:a16="http://schemas.microsoft.com/office/drawing/2014/main" val="114066319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1-3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gridSpan="2">
                  <a:txBody>
                    <a:bodyPr/>
                    <a:lstStyle/>
                    <a:p>
                      <a:pPr algn="ctr">
                        <a:lnSpc>
                          <a:spcPct val="110000"/>
                        </a:lnSpc>
                      </a:pP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(6.501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(6.504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 (6.506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(6.504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99797065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2-4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gridSpan="2">
                  <a:txBody>
                    <a:bodyPr/>
                    <a:lstStyle/>
                    <a:p>
                      <a:pPr algn="ctr">
                        <a:lnSpc>
                          <a:spcPct val="110000"/>
                        </a:lnSpc>
                      </a:pP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(6.499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a:t>
                      </a: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(6.496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 (6.494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(6.496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extLst>
                  <a:ext uri="{0D108BD9-81ED-4DB2-BD59-A6C34878D82A}">
                    <a16:rowId xmlns:a16="http://schemas.microsoft.com/office/drawing/2014/main" val="2025201226"/>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1-2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gridSpan="2">
                  <a:txBody>
                    <a:bodyPr/>
                    <a:lstStyle/>
                    <a:p>
                      <a:pPr marL="0" algn="ctr" rtl="0" eaLnBrk="1" fontAlgn="b" latinLnBrk="0" hangingPunct="1">
                        <a:lnSpc>
                          <a:spcPct val="110000"/>
                        </a:lnSpc>
                      </a:pPr>
                      <a:endParaRPr kumimoji="0" lang="es-ES"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(2.974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0</a:t>
                      </a:r>
                      <a:r>
                        <a:rPr kumimoji="0" lang="es-ES" sz="1400" kern="1200" dirty="0">
                          <a:solidFill>
                            <a:srgbClr val="000000"/>
                          </a:solidFill>
                          <a:effectLst/>
                          <a:latin typeface="Calibri" panose="020F0502020204030204" pitchFamily="34" charset="0"/>
                          <a:cs typeface="Times New Roman" panose="02020603050405020304" pitchFamily="18" charset="0"/>
                        </a:rPr>
                        <a:t> (2.973 mm)</a:t>
                      </a:r>
                    </a:p>
                  </a:txBody>
                  <a:tcPr marL="9525" marR="9525" marT="9525" marB="0" anchor="b">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(2.973 mm)</a:t>
                      </a:r>
                    </a:p>
                  </a:txBody>
                  <a:tcPr marL="9525" marR="9525" marT="9525" marB="0" anchor="b">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(2.973 mm)</a:t>
                      </a:r>
                    </a:p>
                  </a:txBody>
                  <a:tcPr marL="9525" marR="9525" marT="9525" marB="0" anchor="b">
                    <a:lnT w="19050" cap="flat" cmpd="sng" algn="ctr">
                      <a:solidFill>
                        <a:schemeClr val="accent4">
                          <a:lumMod val="75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4088968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2-3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gridSpan="2">
                  <a:txBody>
                    <a:bodyPr/>
                    <a:lstStyle/>
                    <a:p>
                      <a:pPr marL="0" algn="ctr" rtl="0" eaLnBrk="1" fontAlgn="b" latinLnBrk="0" hangingPunct="1">
                        <a:lnSpc>
                          <a:spcPct val="110000"/>
                        </a:lnSpc>
                      </a:pPr>
                      <a:endParaRPr kumimoji="0" lang="es-ES"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(2.972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-4 </a:t>
                      </a:r>
                      <a:r>
                        <a:rPr kumimoji="0" lang="es-ES" sz="1400" kern="1200" dirty="0">
                          <a:solidFill>
                            <a:srgbClr val="000000"/>
                          </a:solidFill>
                          <a:effectLst/>
                          <a:latin typeface="Calibri" panose="020F0502020204030204" pitchFamily="34" charset="0"/>
                          <a:cs typeface="Times New Roman" panose="02020603050405020304" pitchFamily="18" charset="0"/>
                        </a:rPr>
                        <a:t>(2.969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-7 (2.967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-4 (2.969 mm)</a:t>
                      </a:r>
                    </a:p>
                  </a:txBody>
                  <a:tcPr marL="9525" marR="9525" marT="9525" marB="0" anchor="b">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290563"/>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3-4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gridSpan="2">
                  <a:txBody>
                    <a:bodyPr/>
                    <a:lstStyle/>
                    <a:p>
                      <a:pPr marL="0" algn="ctr" rtl="0" eaLnBrk="1" fontAlgn="b" latinLnBrk="0" hangingPunct="1">
                        <a:lnSpc>
                          <a:spcPct val="110000"/>
                        </a:lnSpc>
                      </a:pPr>
                      <a:endParaRPr kumimoji="0" lang="es-ES"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(2.973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-1 </a:t>
                      </a:r>
                      <a:r>
                        <a:rPr kumimoji="0" lang="es-ES" sz="1400" kern="1200" dirty="0">
                          <a:solidFill>
                            <a:srgbClr val="000000"/>
                          </a:solidFill>
                          <a:effectLst/>
                          <a:latin typeface="Calibri" panose="020F0502020204030204" pitchFamily="34" charset="0"/>
                          <a:cs typeface="Times New Roman" panose="02020603050405020304" pitchFamily="18" charset="0"/>
                        </a:rPr>
                        <a:t>(2.972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-2 (2.972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(2.972 mm)</a:t>
                      </a:r>
                    </a:p>
                  </a:txBody>
                  <a:tcPr marL="9525" marR="9525" marT="9525" marB="0" anchor="b">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0858262"/>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4-1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gridSpan="2">
                  <a:txBody>
                    <a:bodyPr/>
                    <a:lstStyle/>
                    <a:p>
                      <a:pPr marL="0" algn="ctr" rtl="0" eaLnBrk="1" fontAlgn="b" latinLnBrk="0" hangingPunct="1">
                        <a:lnSpc>
                          <a:spcPct val="110000"/>
                        </a:lnSpc>
                      </a:pPr>
                      <a:endParaRPr kumimoji="0" lang="es-ES" sz="1400" kern="1200" dirty="0">
                        <a:solidFill>
                          <a:srgbClr val="000000"/>
                        </a:solidFill>
                        <a:effectLst/>
                        <a:latin typeface="Calibri" panose="020F0502020204030204" pitchFamily="34" charset="0"/>
                        <a:cs typeface="Times New Roman" panose="02020603050405020304" pitchFamily="18" charset="0"/>
                      </a:endParaRP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2 (2.976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6</a:t>
                      </a:r>
                      <a:r>
                        <a:rPr kumimoji="0" lang="es-ES" sz="1400" kern="1200" dirty="0">
                          <a:solidFill>
                            <a:srgbClr val="000000"/>
                          </a:solidFill>
                          <a:effectLst/>
                          <a:latin typeface="Calibri" panose="020F0502020204030204" pitchFamily="34" charset="0"/>
                          <a:cs typeface="Times New Roman" panose="02020603050405020304" pitchFamily="18" charset="0"/>
                        </a:rPr>
                        <a:t> (2.980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10 (2.983 mm)</a:t>
                      </a:r>
                    </a:p>
                  </a:txBody>
                  <a:tcPr marL="9525" marR="9525" marT="9525" marB="0" anchor="b">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6 (2.98 mm)</a:t>
                      </a:r>
                    </a:p>
                  </a:txBody>
                  <a:tcPr marL="9525" marR="9525" marT="9525" marB="0" anchor="b">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8074206"/>
                  </a:ext>
                </a:extLst>
              </a:tr>
            </a:tbl>
          </a:graphicData>
        </a:graphic>
      </p:graphicFrame>
      <p:sp>
        <p:nvSpPr>
          <p:cNvPr id="7" name="TextBox 6">
            <a:extLst>
              <a:ext uri="{FF2B5EF4-FFF2-40B4-BE49-F238E27FC236}">
                <a16:creationId xmlns:a16="http://schemas.microsoft.com/office/drawing/2014/main" id="{0DBE1276-5D12-4BBA-88D0-55BF43A136AB}"/>
              </a:ext>
            </a:extLst>
          </p:cNvPr>
          <p:cNvSpPr txBox="1"/>
          <p:nvPr/>
        </p:nvSpPr>
        <p:spPr>
          <a:xfrm>
            <a:off x="278131" y="1748328"/>
            <a:ext cx="5049623" cy="646331"/>
          </a:xfrm>
          <a:prstGeom prst="rect">
            <a:avLst/>
          </a:prstGeom>
          <a:noFill/>
        </p:spPr>
        <p:txBody>
          <a:bodyPr wrap="square">
            <a:spAutoFit/>
          </a:bodyPr>
          <a:lstStyle/>
          <a:p>
            <a:r>
              <a:rPr lang="en-GB" dirty="0"/>
              <a:t>Pole displacements at the symmetry plane, and separation between them</a:t>
            </a:r>
          </a:p>
        </p:txBody>
      </p:sp>
      <p:sp>
        <p:nvSpPr>
          <p:cNvPr id="15" name="TextBox 14">
            <a:extLst>
              <a:ext uri="{FF2B5EF4-FFF2-40B4-BE49-F238E27FC236}">
                <a16:creationId xmlns:a16="http://schemas.microsoft.com/office/drawing/2014/main" id="{EBE5DAA7-604C-48A3-A7A7-E20A5BD65BB8}"/>
              </a:ext>
            </a:extLst>
          </p:cNvPr>
          <p:cNvSpPr txBox="1"/>
          <p:nvPr/>
        </p:nvSpPr>
        <p:spPr>
          <a:xfrm>
            <a:off x="379627" y="2689899"/>
            <a:ext cx="1390650" cy="369332"/>
          </a:xfrm>
          <a:prstGeom prst="rect">
            <a:avLst/>
          </a:prstGeom>
          <a:noFill/>
        </p:spPr>
        <p:txBody>
          <a:bodyPr wrap="square">
            <a:spAutoFit/>
          </a:bodyPr>
          <a:lstStyle/>
          <a:p>
            <a:r>
              <a:rPr lang="en-GB" dirty="0"/>
              <a:t>Units: µm</a:t>
            </a:r>
          </a:p>
        </p:txBody>
      </p:sp>
      <p:sp>
        <p:nvSpPr>
          <p:cNvPr id="16" name="TextBox 15">
            <a:extLst>
              <a:ext uri="{FF2B5EF4-FFF2-40B4-BE49-F238E27FC236}">
                <a16:creationId xmlns:a16="http://schemas.microsoft.com/office/drawing/2014/main" id="{718D4958-1A84-477F-AEF9-12F9F42B5441}"/>
              </a:ext>
            </a:extLst>
          </p:cNvPr>
          <p:cNvSpPr txBox="1"/>
          <p:nvPr/>
        </p:nvSpPr>
        <p:spPr>
          <a:xfrm>
            <a:off x="3413617" y="5946677"/>
            <a:ext cx="5362574" cy="369332"/>
          </a:xfrm>
          <a:prstGeom prst="rect">
            <a:avLst/>
          </a:prstGeom>
          <a:noFill/>
        </p:spPr>
        <p:txBody>
          <a:bodyPr wrap="square">
            <a:spAutoFit/>
          </a:bodyPr>
          <a:lstStyle/>
          <a:p>
            <a:r>
              <a:rPr lang="en-GB" dirty="0"/>
              <a:t>Person load does not plastically deform the vanes</a:t>
            </a:r>
          </a:p>
        </p:txBody>
      </p:sp>
      <p:pic>
        <p:nvPicPr>
          <p:cNvPr id="9" name="Picture 8" descr="Diagram&#10;&#10;Description automatically generated">
            <a:extLst>
              <a:ext uri="{FF2B5EF4-FFF2-40B4-BE49-F238E27FC236}">
                <a16:creationId xmlns:a16="http://schemas.microsoft.com/office/drawing/2014/main" id="{371BE102-B406-4755-A752-A9DF3820E27E}"/>
              </a:ext>
            </a:extLst>
          </p:cNvPr>
          <p:cNvPicPr>
            <a:picLocks noChangeAspect="1"/>
          </p:cNvPicPr>
          <p:nvPr/>
        </p:nvPicPr>
        <p:blipFill>
          <a:blip r:embed="rId2"/>
          <a:stretch>
            <a:fillRect/>
          </a:stretch>
        </p:blipFill>
        <p:spPr>
          <a:xfrm>
            <a:off x="6094904" y="233493"/>
            <a:ext cx="2914708" cy="2588329"/>
          </a:xfrm>
          <a:prstGeom prst="rect">
            <a:avLst/>
          </a:prstGeom>
        </p:spPr>
      </p:pic>
      <p:sp>
        <p:nvSpPr>
          <p:cNvPr id="4" name="Date Placeholder 3">
            <a:extLst>
              <a:ext uri="{FF2B5EF4-FFF2-40B4-BE49-F238E27FC236}">
                <a16:creationId xmlns:a16="http://schemas.microsoft.com/office/drawing/2014/main" id="{AD6C9B2D-C3B2-443C-A211-BD3875830DA7}"/>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184D82F7-9CD3-4402-84D0-56DF5C34B6FF}"/>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F4C89AD6-6E26-4734-AB98-87B2408EC64A}"/>
              </a:ext>
            </a:extLst>
          </p:cNvPr>
          <p:cNvSpPr>
            <a:spLocks noGrp="1"/>
          </p:cNvSpPr>
          <p:nvPr>
            <p:ph type="sldNum" sz="quarter" idx="12"/>
          </p:nvPr>
        </p:nvSpPr>
        <p:spPr/>
        <p:txBody>
          <a:bodyPr/>
          <a:lstStyle/>
          <a:p>
            <a:fld id="{8D6C380F-326D-3C40-9EE7-7FBAB0953422}" type="slidenum">
              <a:rPr lang="en-US" smtClean="0"/>
              <a:pPr/>
              <a:t>12</a:t>
            </a:fld>
            <a:endParaRPr lang="en-US"/>
          </a:p>
        </p:txBody>
      </p:sp>
    </p:spTree>
    <p:extLst>
      <p:ext uri="{BB962C8B-B14F-4D97-AF65-F5344CB8AC3E}">
        <p14:creationId xmlns:p14="http://schemas.microsoft.com/office/powerpoint/2010/main" val="3348876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196A5-25A1-4025-BAE9-F0E08C9FE743}"/>
              </a:ext>
            </a:extLst>
          </p:cNvPr>
          <p:cNvSpPr>
            <a:spLocks noGrp="1"/>
          </p:cNvSpPr>
          <p:nvPr>
            <p:ph type="title"/>
          </p:nvPr>
        </p:nvSpPr>
        <p:spPr/>
        <p:txBody>
          <a:bodyPr/>
          <a:lstStyle/>
          <a:p>
            <a:r>
              <a:rPr lang="en-GB" dirty="0"/>
              <a:t>Alignment (centre of the 4 vanes)</a:t>
            </a:r>
          </a:p>
        </p:txBody>
      </p:sp>
      <p:pic>
        <p:nvPicPr>
          <p:cNvPr id="5" name="Picture 4" descr="Diagram&#10;&#10;Description automatically generated">
            <a:extLst>
              <a:ext uri="{FF2B5EF4-FFF2-40B4-BE49-F238E27FC236}">
                <a16:creationId xmlns:a16="http://schemas.microsoft.com/office/drawing/2014/main" id="{16FACADF-702B-4642-AC5A-644A8AA24593}"/>
              </a:ext>
            </a:extLst>
          </p:cNvPr>
          <p:cNvPicPr>
            <a:picLocks noChangeAspect="1"/>
          </p:cNvPicPr>
          <p:nvPr/>
        </p:nvPicPr>
        <p:blipFill>
          <a:blip r:embed="rId2"/>
          <a:stretch>
            <a:fillRect/>
          </a:stretch>
        </p:blipFill>
        <p:spPr>
          <a:xfrm>
            <a:off x="764028" y="862012"/>
            <a:ext cx="7613197" cy="3552825"/>
          </a:xfrm>
          <a:prstGeom prst="rect">
            <a:avLst/>
          </a:prstGeom>
        </p:spPr>
      </p:pic>
      <p:graphicFrame>
        <p:nvGraphicFramePr>
          <p:cNvPr id="6" name="Table 5">
            <a:extLst>
              <a:ext uri="{FF2B5EF4-FFF2-40B4-BE49-F238E27FC236}">
                <a16:creationId xmlns:a16="http://schemas.microsoft.com/office/drawing/2014/main" id="{3EF7E83E-6F82-4DC4-9822-81C98CAA3B9A}"/>
              </a:ext>
            </a:extLst>
          </p:cNvPr>
          <p:cNvGraphicFramePr>
            <a:graphicFrameLocks noGrp="1"/>
          </p:cNvGraphicFramePr>
          <p:nvPr>
            <p:extLst>
              <p:ext uri="{D42A27DB-BD31-4B8C-83A1-F6EECF244321}">
                <p14:modId xmlns:p14="http://schemas.microsoft.com/office/powerpoint/2010/main" val="441225000"/>
              </p:ext>
            </p:extLst>
          </p:nvPr>
        </p:nvGraphicFramePr>
        <p:xfrm>
          <a:off x="457198" y="4013703"/>
          <a:ext cx="1771652" cy="1905000"/>
        </p:xfrm>
        <a:graphic>
          <a:graphicData uri="http://schemas.openxmlformats.org/drawingml/2006/table">
            <a:tbl>
              <a:tblPr/>
              <a:tblGrid>
                <a:gridCol w="885826">
                  <a:extLst>
                    <a:ext uri="{9D8B030D-6E8A-4147-A177-3AD203B41FA5}">
                      <a16:colId xmlns:a16="http://schemas.microsoft.com/office/drawing/2014/main" val="137087788"/>
                    </a:ext>
                  </a:extLst>
                </a:gridCol>
                <a:gridCol w="885826">
                  <a:extLst>
                    <a:ext uri="{9D8B030D-6E8A-4147-A177-3AD203B41FA5}">
                      <a16:colId xmlns:a16="http://schemas.microsoft.com/office/drawing/2014/main" val="1617317827"/>
                    </a:ext>
                  </a:extLst>
                </a:gridCol>
              </a:tblGrid>
              <a:tr h="190500">
                <a:tc>
                  <a:txBody>
                    <a:bodyPr/>
                    <a:lstStyle/>
                    <a:p>
                      <a:pPr algn="ctr" fontAlgn="b"/>
                      <a:r>
                        <a:rPr lang="es-ES" sz="1100" b="0" i="0" u="none" strike="noStrike" dirty="0">
                          <a:solidFill>
                            <a:srgbClr val="000000"/>
                          </a:solidFill>
                          <a:effectLst/>
                          <a:latin typeface="Calibri" panose="020F0502020204030204" pitchFamily="34" charset="0"/>
                        </a:rPr>
                        <a:t>Cross-</a:t>
                      </a:r>
                      <a:r>
                        <a:rPr lang="es-ES" sz="1100" b="0" i="0" u="none" strike="noStrike" dirty="0" err="1">
                          <a:solidFill>
                            <a:srgbClr val="000000"/>
                          </a:solidFill>
                          <a:effectLst/>
                          <a:latin typeface="Calibri" panose="020F0502020204030204" pitchFamily="34" charset="0"/>
                        </a:rPr>
                        <a:t>section</a:t>
                      </a:r>
                      <a:endParaRPr lang="es-ES"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dirty="0">
                          <a:solidFill>
                            <a:srgbClr val="000000"/>
                          </a:solidFill>
                          <a:effectLst/>
                          <a:latin typeface="Calibri" panose="020F0502020204030204" pitchFamily="34" charset="0"/>
                        </a:rPr>
                        <a:t>X coord. (mm)</a:t>
                      </a:r>
                    </a:p>
                  </a:txBody>
                  <a:tcPr marL="9525" marR="9525" marT="9525" marB="0" anchor="ctr">
                    <a:lnL>
                      <a:noFill/>
                    </a:lnL>
                    <a:lnR>
                      <a:noFill/>
                    </a:lnR>
                    <a:lnT>
                      <a:noFill/>
                    </a:lnT>
                    <a:lnB>
                      <a:noFill/>
                    </a:lnB>
                  </a:tcPr>
                </a:tc>
                <a:extLst>
                  <a:ext uri="{0D108BD9-81ED-4DB2-BD59-A6C34878D82A}">
                    <a16:rowId xmlns:a16="http://schemas.microsoft.com/office/drawing/2014/main" val="1091344062"/>
                  </a:ext>
                </a:extLst>
              </a:tr>
              <a:tr h="190500">
                <a:tc>
                  <a:txBody>
                    <a:bodyPr/>
                    <a:lstStyle/>
                    <a:p>
                      <a:pPr algn="ctr" fontAlgn="b"/>
                      <a:r>
                        <a:rPr lang="en-CH" sz="1100" b="0" i="0" u="none" strike="noStrike">
                          <a:solidFill>
                            <a:srgbClr val="000000"/>
                          </a:solidFill>
                          <a:effectLst/>
                          <a:latin typeface="Calibri" panose="020F0502020204030204" pitchFamily="34" charset="0"/>
                        </a:rPr>
                        <a:t>1</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1528.091</a:t>
                      </a:r>
                    </a:p>
                  </a:txBody>
                  <a:tcPr marL="9525" marR="9525" marT="9525" marB="0" anchor="ctr">
                    <a:lnL>
                      <a:noFill/>
                    </a:lnL>
                    <a:lnR>
                      <a:noFill/>
                    </a:lnR>
                    <a:lnT>
                      <a:noFill/>
                    </a:lnT>
                    <a:lnB>
                      <a:noFill/>
                    </a:lnB>
                  </a:tcPr>
                </a:tc>
                <a:extLst>
                  <a:ext uri="{0D108BD9-81ED-4DB2-BD59-A6C34878D82A}">
                    <a16:rowId xmlns:a16="http://schemas.microsoft.com/office/drawing/2014/main" val="302976978"/>
                  </a:ext>
                </a:extLst>
              </a:tr>
              <a:tr h="190500">
                <a:tc>
                  <a:txBody>
                    <a:bodyPr/>
                    <a:lstStyle/>
                    <a:p>
                      <a:pPr algn="ctr" fontAlgn="b"/>
                      <a:r>
                        <a:rPr lang="en-CH" sz="1100" b="0" i="0" u="none" strike="noStrike">
                          <a:solidFill>
                            <a:srgbClr val="000000"/>
                          </a:solidFill>
                          <a:effectLst/>
                          <a:latin typeface="Calibri" panose="020F0502020204030204" pitchFamily="34" charset="0"/>
                        </a:rPr>
                        <a:t>2</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1020.57</a:t>
                      </a:r>
                    </a:p>
                  </a:txBody>
                  <a:tcPr marL="9525" marR="9525" marT="9525" marB="0" anchor="ctr">
                    <a:lnL>
                      <a:noFill/>
                    </a:lnL>
                    <a:lnR>
                      <a:noFill/>
                    </a:lnR>
                    <a:lnT>
                      <a:noFill/>
                    </a:lnT>
                    <a:lnB>
                      <a:noFill/>
                    </a:lnB>
                  </a:tcPr>
                </a:tc>
                <a:extLst>
                  <a:ext uri="{0D108BD9-81ED-4DB2-BD59-A6C34878D82A}">
                    <a16:rowId xmlns:a16="http://schemas.microsoft.com/office/drawing/2014/main" val="1832244245"/>
                  </a:ext>
                </a:extLst>
              </a:tr>
              <a:tr h="190500">
                <a:tc>
                  <a:txBody>
                    <a:bodyPr/>
                    <a:lstStyle/>
                    <a:p>
                      <a:pPr algn="ctr" fontAlgn="b"/>
                      <a:r>
                        <a:rPr lang="en-CH" sz="1100" b="0" i="0" u="none" strike="noStrike">
                          <a:solidFill>
                            <a:srgbClr val="000000"/>
                          </a:solidFill>
                          <a:effectLst/>
                          <a:latin typeface="Calibri" panose="020F0502020204030204" pitchFamily="34" charset="0"/>
                        </a:rPr>
                        <a:t>3</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513.0499</a:t>
                      </a:r>
                    </a:p>
                  </a:txBody>
                  <a:tcPr marL="9525" marR="9525" marT="9525" marB="0" anchor="ctr">
                    <a:lnL>
                      <a:noFill/>
                    </a:lnL>
                    <a:lnR>
                      <a:noFill/>
                    </a:lnR>
                    <a:lnT>
                      <a:noFill/>
                    </a:lnT>
                    <a:lnB>
                      <a:noFill/>
                    </a:lnB>
                  </a:tcPr>
                </a:tc>
                <a:extLst>
                  <a:ext uri="{0D108BD9-81ED-4DB2-BD59-A6C34878D82A}">
                    <a16:rowId xmlns:a16="http://schemas.microsoft.com/office/drawing/2014/main" val="1647855994"/>
                  </a:ext>
                </a:extLst>
              </a:tr>
              <a:tr h="190500">
                <a:tc>
                  <a:txBody>
                    <a:bodyPr/>
                    <a:lstStyle/>
                    <a:p>
                      <a:pPr algn="ctr" fontAlgn="b"/>
                      <a:r>
                        <a:rPr lang="en-CH" sz="1100" b="0" i="0" u="none" strike="noStrike">
                          <a:solidFill>
                            <a:srgbClr val="000000"/>
                          </a:solidFill>
                          <a:effectLst/>
                          <a:latin typeface="Calibri" panose="020F0502020204030204" pitchFamily="34" charset="0"/>
                        </a:rPr>
                        <a:t>4</a:t>
                      </a:r>
                    </a:p>
                  </a:txBody>
                  <a:tcPr marL="9525" marR="9525" marT="9525" marB="0" anchor="ctr">
                    <a:lnL>
                      <a:noFill/>
                    </a:lnL>
                    <a:lnR>
                      <a:noFill/>
                    </a:lnR>
                    <a:lnT>
                      <a:noFill/>
                    </a:lnT>
                    <a:lnB>
                      <a:noFill/>
                    </a:lnB>
                  </a:tcPr>
                </a:tc>
                <a:tc>
                  <a:txBody>
                    <a:bodyPr/>
                    <a:lstStyle/>
                    <a:p>
                      <a:pPr algn="ctr" fontAlgn="b"/>
                      <a:r>
                        <a:rPr lang="en-CH" sz="1100" b="0" i="0" u="none" strike="noStrike" dirty="0">
                          <a:solidFill>
                            <a:srgbClr val="000000"/>
                          </a:solidFill>
                          <a:effectLst/>
                          <a:latin typeface="Calibri" panose="020F0502020204030204" pitchFamily="34" charset="0"/>
                        </a:rPr>
                        <a:t>512.95</a:t>
                      </a:r>
                    </a:p>
                  </a:txBody>
                  <a:tcPr marL="9525" marR="9525" marT="9525" marB="0" anchor="ctr">
                    <a:lnL>
                      <a:noFill/>
                    </a:lnL>
                    <a:lnR>
                      <a:noFill/>
                    </a:lnR>
                    <a:lnT>
                      <a:noFill/>
                    </a:lnT>
                    <a:lnB>
                      <a:noFill/>
                    </a:lnB>
                  </a:tcPr>
                </a:tc>
                <a:extLst>
                  <a:ext uri="{0D108BD9-81ED-4DB2-BD59-A6C34878D82A}">
                    <a16:rowId xmlns:a16="http://schemas.microsoft.com/office/drawing/2014/main" val="2158057485"/>
                  </a:ext>
                </a:extLst>
              </a:tr>
              <a:tr h="190500">
                <a:tc>
                  <a:txBody>
                    <a:bodyPr/>
                    <a:lstStyle/>
                    <a:p>
                      <a:pPr algn="ctr" fontAlgn="b"/>
                      <a:r>
                        <a:rPr lang="en-CH" sz="1100" b="0" i="0" u="none" strike="noStrike">
                          <a:solidFill>
                            <a:srgbClr val="000000"/>
                          </a:solidFill>
                          <a:effectLst/>
                          <a:latin typeface="Calibri" panose="020F0502020204030204" pitchFamily="34" charset="0"/>
                        </a:rPr>
                        <a:t>5</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tcPr>
                </a:tc>
                <a:extLst>
                  <a:ext uri="{0D108BD9-81ED-4DB2-BD59-A6C34878D82A}">
                    <a16:rowId xmlns:a16="http://schemas.microsoft.com/office/drawing/2014/main" val="3410135675"/>
                  </a:ext>
                </a:extLst>
              </a:tr>
              <a:tr h="190500">
                <a:tc>
                  <a:txBody>
                    <a:bodyPr/>
                    <a:lstStyle/>
                    <a:p>
                      <a:pPr algn="ctr" fontAlgn="b"/>
                      <a:r>
                        <a:rPr lang="en-CH" sz="1100" b="0" i="0" u="none" strike="noStrike">
                          <a:solidFill>
                            <a:srgbClr val="000000"/>
                          </a:solidFill>
                          <a:effectLst/>
                          <a:latin typeface="Calibri" panose="020F0502020204030204" pitchFamily="34" charset="0"/>
                        </a:rPr>
                        <a:t>6</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-512.95</a:t>
                      </a:r>
                    </a:p>
                  </a:txBody>
                  <a:tcPr marL="9525" marR="9525" marT="9525" marB="0" anchor="ctr">
                    <a:lnL>
                      <a:noFill/>
                    </a:lnL>
                    <a:lnR>
                      <a:noFill/>
                    </a:lnR>
                    <a:lnT>
                      <a:noFill/>
                    </a:lnT>
                    <a:lnB>
                      <a:noFill/>
                    </a:lnB>
                  </a:tcPr>
                </a:tc>
                <a:extLst>
                  <a:ext uri="{0D108BD9-81ED-4DB2-BD59-A6C34878D82A}">
                    <a16:rowId xmlns:a16="http://schemas.microsoft.com/office/drawing/2014/main" val="4105754808"/>
                  </a:ext>
                </a:extLst>
              </a:tr>
              <a:tr h="190500">
                <a:tc>
                  <a:txBody>
                    <a:bodyPr/>
                    <a:lstStyle/>
                    <a:p>
                      <a:pPr algn="ctr" fontAlgn="b"/>
                      <a:r>
                        <a:rPr lang="en-CH" sz="1100" b="0" i="0" u="none" strike="noStrike">
                          <a:solidFill>
                            <a:srgbClr val="000000"/>
                          </a:solidFill>
                          <a:effectLst/>
                          <a:latin typeface="Calibri" panose="020F0502020204030204" pitchFamily="34" charset="0"/>
                        </a:rPr>
                        <a:t>7</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-513.05</a:t>
                      </a:r>
                    </a:p>
                  </a:txBody>
                  <a:tcPr marL="9525" marR="9525" marT="9525" marB="0" anchor="ctr">
                    <a:lnL>
                      <a:noFill/>
                    </a:lnL>
                    <a:lnR>
                      <a:noFill/>
                    </a:lnR>
                    <a:lnT>
                      <a:noFill/>
                    </a:lnT>
                    <a:lnB>
                      <a:noFill/>
                    </a:lnB>
                  </a:tcPr>
                </a:tc>
                <a:extLst>
                  <a:ext uri="{0D108BD9-81ED-4DB2-BD59-A6C34878D82A}">
                    <a16:rowId xmlns:a16="http://schemas.microsoft.com/office/drawing/2014/main" val="4113517807"/>
                  </a:ext>
                </a:extLst>
              </a:tr>
              <a:tr h="190500">
                <a:tc>
                  <a:txBody>
                    <a:bodyPr/>
                    <a:lstStyle/>
                    <a:p>
                      <a:pPr algn="ctr" fontAlgn="b"/>
                      <a:r>
                        <a:rPr lang="en-CH" sz="1100" b="0" i="0" u="none" strike="noStrike">
                          <a:solidFill>
                            <a:srgbClr val="000000"/>
                          </a:solidFill>
                          <a:effectLst/>
                          <a:latin typeface="Calibri" panose="020F0502020204030204" pitchFamily="34" charset="0"/>
                        </a:rPr>
                        <a:t>8</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-1018.27</a:t>
                      </a:r>
                    </a:p>
                  </a:txBody>
                  <a:tcPr marL="9525" marR="9525" marT="9525" marB="0" anchor="ctr">
                    <a:lnL>
                      <a:noFill/>
                    </a:lnL>
                    <a:lnR>
                      <a:noFill/>
                    </a:lnR>
                    <a:lnT>
                      <a:noFill/>
                    </a:lnT>
                    <a:lnB>
                      <a:noFill/>
                    </a:lnB>
                  </a:tcPr>
                </a:tc>
                <a:extLst>
                  <a:ext uri="{0D108BD9-81ED-4DB2-BD59-A6C34878D82A}">
                    <a16:rowId xmlns:a16="http://schemas.microsoft.com/office/drawing/2014/main" val="4274027034"/>
                  </a:ext>
                </a:extLst>
              </a:tr>
              <a:tr h="190500">
                <a:tc>
                  <a:txBody>
                    <a:bodyPr/>
                    <a:lstStyle/>
                    <a:p>
                      <a:pPr algn="ctr" fontAlgn="b"/>
                      <a:r>
                        <a:rPr lang="en-CH" sz="1100" b="0" i="0" u="none" strike="noStrike">
                          <a:solidFill>
                            <a:srgbClr val="000000"/>
                          </a:solidFill>
                          <a:effectLst/>
                          <a:latin typeface="Calibri" panose="020F0502020204030204" pitchFamily="34" charset="0"/>
                        </a:rPr>
                        <a:t>9</a:t>
                      </a:r>
                    </a:p>
                  </a:txBody>
                  <a:tcPr marL="9525" marR="9525" marT="9525" marB="0" anchor="ctr">
                    <a:lnL>
                      <a:noFill/>
                    </a:lnL>
                    <a:lnR>
                      <a:noFill/>
                    </a:lnR>
                    <a:lnT>
                      <a:noFill/>
                    </a:lnT>
                    <a:lnB>
                      <a:noFill/>
                    </a:lnB>
                  </a:tcPr>
                </a:tc>
                <a:tc>
                  <a:txBody>
                    <a:bodyPr/>
                    <a:lstStyle/>
                    <a:p>
                      <a:pPr algn="ctr" fontAlgn="b"/>
                      <a:r>
                        <a:rPr lang="en-CH" sz="1100" b="0" i="0" u="none" strike="noStrike" dirty="0">
                          <a:solidFill>
                            <a:srgbClr val="000000"/>
                          </a:solidFill>
                          <a:effectLst/>
                          <a:latin typeface="Calibri" panose="020F0502020204030204" pitchFamily="34" charset="0"/>
                        </a:rPr>
                        <a:t>-1523.48</a:t>
                      </a:r>
                    </a:p>
                  </a:txBody>
                  <a:tcPr marL="9525" marR="9525" marT="9525" marB="0" anchor="ctr">
                    <a:lnL>
                      <a:noFill/>
                    </a:lnL>
                    <a:lnR>
                      <a:noFill/>
                    </a:lnR>
                    <a:lnT>
                      <a:noFill/>
                    </a:lnT>
                    <a:lnB>
                      <a:noFill/>
                    </a:lnB>
                  </a:tcPr>
                </a:tc>
                <a:extLst>
                  <a:ext uri="{0D108BD9-81ED-4DB2-BD59-A6C34878D82A}">
                    <a16:rowId xmlns:a16="http://schemas.microsoft.com/office/drawing/2014/main" val="2784540407"/>
                  </a:ext>
                </a:extLst>
              </a:tr>
            </a:tbl>
          </a:graphicData>
        </a:graphic>
      </p:graphicFrame>
      <p:sp>
        <p:nvSpPr>
          <p:cNvPr id="7" name="Callout: Line 6">
            <a:extLst>
              <a:ext uri="{FF2B5EF4-FFF2-40B4-BE49-F238E27FC236}">
                <a16:creationId xmlns:a16="http://schemas.microsoft.com/office/drawing/2014/main" id="{E9F2930E-44C4-4E02-8E0F-F0F28774EBC2}"/>
              </a:ext>
            </a:extLst>
          </p:cNvPr>
          <p:cNvSpPr/>
          <p:nvPr/>
        </p:nvSpPr>
        <p:spPr>
          <a:xfrm>
            <a:off x="3006138" y="5581649"/>
            <a:ext cx="3725588" cy="404813"/>
          </a:xfrm>
          <a:prstGeom prst="borderCallout1">
            <a:avLst>
              <a:gd name="adj1" fmla="val 26298"/>
              <a:gd name="adj2" fmla="val 181"/>
              <a:gd name="adj3" fmla="val -340316"/>
              <a:gd name="adj4" fmla="val -23018"/>
            </a:avLst>
          </a:prstGeom>
          <a:solidFill>
            <a:schemeClr val="bg1"/>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2">
                    <a:lumMod val="50000"/>
                  </a:schemeClr>
                </a:solidFill>
              </a:rPr>
              <a:t>Horizontal axis in next slide plots </a:t>
            </a:r>
          </a:p>
        </p:txBody>
      </p:sp>
      <p:sp>
        <p:nvSpPr>
          <p:cNvPr id="3" name="Date Placeholder 2">
            <a:extLst>
              <a:ext uri="{FF2B5EF4-FFF2-40B4-BE49-F238E27FC236}">
                <a16:creationId xmlns:a16="http://schemas.microsoft.com/office/drawing/2014/main" id="{535FEFA9-8A0C-444D-9F57-EEA79990D065}"/>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79FC203A-2746-4CB4-A975-0C56F597F967}"/>
              </a:ext>
            </a:extLst>
          </p:cNvPr>
          <p:cNvSpPr>
            <a:spLocks noGrp="1"/>
          </p:cNvSpPr>
          <p:nvPr>
            <p:ph type="ftr" sz="quarter" idx="11"/>
          </p:nvPr>
        </p:nvSpPr>
        <p:spPr/>
        <p:txBody>
          <a:bodyPr/>
          <a:lstStyle/>
          <a:p>
            <a:r>
              <a:rPr lang="en-GB"/>
              <a:t>RFQ RF Window: Mechanical simulations</a:t>
            </a:r>
            <a:endParaRPr lang="en-US" dirty="0"/>
          </a:p>
        </p:txBody>
      </p:sp>
      <p:sp>
        <p:nvSpPr>
          <p:cNvPr id="8" name="Slide Number Placeholder 7">
            <a:extLst>
              <a:ext uri="{FF2B5EF4-FFF2-40B4-BE49-F238E27FC236}">
                <a16:creationId xmlns:a16="http://schemas.microsoft.com/office/drawing/2014/main" id="{486CE946-FD94-4329-835B-CA31F6D2B46B}"/>
              </a:ext>
            </a:extLst>
          </p:cNvPr>
          <p:cNvSpPr>
            <a:spLocks noGrp="1"/>
          </p:cNvSpPr>
          <p:nvPr>
            <p:ph type="sldNum" sz="quarter" idx="12"/>
          </p:nvPr>
        </p:nvSpPr>
        <p:spPr/>
        <p:txBody>
          <a:bodyPr/>
          <a:lstStyle/>
          <a:p>
            <a:fld id="{8D6C380F-326D-3C40-9EE7-7FBAB0953422}" type="slidenum">
              <a:rPr lang="en-US" smtClean="0"/>
              <a:pPr/>
              <a:t>13</a:t>
            </a:fld>
            <a:endParaRPr lang="en-US"/>
          </a:p>
        </p:txBody>
      </p:sp>
    </p:spTree>
    <p:extLst>
      <p:ext uri="{BB962C8B-B14F-4D97-AF65-F5344CB8AC3E}">
        <p14:creationId xmlns:p14="http://schemas.microsoft.com/office/powerpoint/2010/main" val="2436429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609C14-2B6B-40E1-9D17-1FD22F4A7BEA}"/>
              </a:ext>
            </a:extLst>
          </p:cNvPr>
          <p:cNvPicPr>
            <a:picLocks noChangeAspect="1"/>
          </p:cNvPicPr>
          <p:nvPr/>
        </p:nvPicPr>
        <p:blipFill>
          <a:blip r:embed="rId2"/>
          <a:stretch>
            <a:fillRect/>
          </a:stretch>
        </p:blipFill>
        <p:spPr>
          <a:xfrm>
            <a:off x="5011236" y="681174"/>
            <a:ext cx="4094948" cy="2565869"/>
          </a:xfrm>
          <a:prstGeom prst="rect">
            <a:avLst/>
          </a:prstGeom>
        </p:spPr>
      </p:pic>
      <p:pic>
        <p:nvPicPr>
          <p:cNvPr id="5" name="Picture 4">
            <a:extLst>
              <a:ext uri="{FF2B5EF4-FFF2-40B4-BE49-F238E27FC236}">
                <a16:creationId xmlns:a16="http://schemas.microsoft.com/office/drawing/2014/main" id="{DE180CF9-7F54-4ADB-A846-1A78031BBA5F}"/>
              </a:ext>
            </a:extLst>
          </p:cNvPr>
          <p:cNvPicPr>
            <a:picLocks noChangeAspect="1"/>
          </p:cNvPicPr>
          <p:nvPr/>
        </p:nvPicPr>
        <p:blipFill>
          <a:blip r:embed="rId3"/>
          <a:stretch>
            <a:fillRect/>
          </a:stretch>
        </p:blipFill>
        <p:spPr>
          <a:xfrm>
            <a:off x="98856" y="2935490"/>
            <a:ext cx="4739846" cy="2794056"/>
          </a:xfrm>
          <a:prstGeom prst="rect">
            <a:avLst/>
          </a:prstGeom>
        </p:spPr>
      </p:pic>
      <p:pic>
        <p:nvPicPr>
          <p:cNvPr id="8" name="Picture 7">
            <a:extLst>
              <a:ext uri="{FF2B5EF4-FFF2-40B4-BE49-F238E27FC236}">
                <a16:creationId xmlns:a16="http://schemas.microsoft.com/office/drawing/2014/main" id="{E3EDDD98-32C2-43FA-865C-B2FFF7C04BEB}"/>
              </a:ext>
            </a:extLst>
          </p:cNvPr>
          <p:cNvPicPr>
            <a:picLocks noChangeAspect="1"/>
          </p:cNvPicPr>
          <p:nvPr/>
        </p:nvPicPr>
        <p:blipFill>
          <a:blip r:embed="rId4"/>
          <a:stretch>
            <a:fillRect/>
          </a:stretch>
        </p:blipFill>
        <p:spPr>
          <a:xfrm>
            <a:off x="531409" y="811298"/>
            <a:ext cx="3601358" cy="2124192"/>
          </a:xfrm>
          <a:prstGeom prst="rect">
            <a:avLst/>
          </a:prstGeom>
        </p:spPr>
      </p:pic>
      <p:pic>
        <p:nvPicPr>
          <p:cNvPr id="15" name="Picture 14">
            <a:extLst>
              <a:ext uri="{FF2B5EF4-FFF2-40B4-BE49-F238E27FC236}">
                <a16:creationId xmlns:a16="http://schemas.microsoft.com/office/drawing/2014/main" id="{FEAF4337-7C73-44FE-8E0D-B34592810040}"/>
              </a:ext>
            </a:extLst>
          </p:cNvPr>
          <p:cNvPicPr>
            <a:picLocks noChangeAspect="1"/>
          </p:cNvPicPr>
          <p:nvPr/>
        </p:nvPicPr>
        <p:blipFill>
          <a:blip r:embed="rId5"/>
          <a:stretch>
            <a:fillRect/>
          </a:stretch>
        </p:blipFill>
        <p:spPr>
          <a:xfrm>
            <a:off x="4759470" y="3477365"/>
            <a:ext cx="4306178" cy="2694303"/>
          </a:xfrm>
          <a:prstGeom prst="rect">
            <a:avLst/>
          </a:prstGeom>
        </p:spPr>
      </p:pic>
      <p:sp>
        <p:nvSpPr>
          <p:cNvPr id="2" name="Title 1"/>
          <p:cNvSpPr>
            <a:spLocks noGrp="1"/>
          </p:cNvSpPr>
          <p:nvPr>
            <p:ph type="title"/>
          </p:nvPr>
        </p:nvSpPr>
        <p:spPr>
          <a:xfrm>
            <a:off x="416167" y="35300"/>
            <a:ext cx="8226854" cy="715840"/>
          </a:xfrm>
        </p:spPr>
        <p:txBody>
          <a:bodyPr>
            <a:noAutofit/>
          </a:bodyPr>
          <a:lstStyle/>
          <a:p>
            <a:r>
              <a:rPr lang="en-GB" sz="2800" dirty="0"/>
              <a:t>Alignment (centre of the 4 vanes): only WG case</a:t>
            </a:r>
          </a:p>
        </p:txBody>
      </p:sp>
      <p:sp>
        <p:nvSpPr>
          <p:cNvPr id="13" name="Arrow: Bent-Up 12">
            <a:extLst>
              <a:ext uri="{FF2B5EF4-FFF2-40B4-BE49-F238E27FC236}">
                <a16:creationId xmlns:a16="http://schemas.microsoft.com/office/drawing/2014/main" id="{BBC01832-39A4-490C-AC7A-8577A9E8F52B}"/>
              </a:ext>
            </a:extLst>
          </p:cNvPr>
          <p:cNvSpPr/>
          <p:nvPr/>
        </p:nvSpPr>
        <p:spPr>
          <a:xfrm rot="5400000">
            <a:off x="1269246" y="5667268"/>
            <a:ext cx="472976" cy="535824"/>
          </a:xfrm>
          <a:prstGeom prst="bentUpArrow">
            <a:avLst>
              <a:gd name="adj1" fmla="val 5672"/>
              <a:gd name="adj2" fmla="val 25000"/>
              <a:gd name="adj3" fmla="val 2822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1" name="Callout: Line 20">
            <a:extLst>
              <a:ext uri="{FF2B5EF4-FFF2-40B4-BE49-F238E27FC236}">
                <a16:creationId xmlns:a16="http://schemas.microsoft.com/office/drawing/2014/main" id="{69120750-4282-477A-8A06-1A37CA2F28D2}"/>
              </a:ext>
            </a:extLst>
          </p:cNvPr>
          <p:cNvSpPr/>
          <p:nvPr/>
        </p:nvSpPr>
        <p:spPr>
          <a:xfrm>
            <a:off x="8029046" y="3591137"/>
            <a:ext cx="1061579" cy="313710"/>
          </a:xfrm>
          <a:prstGeom prst="borderCallout1">
            <a:avLst>
              <a:gd name="adj1" fmla="val 27087"/>
              <a:gd name="adj2" fmla="val -312"/>
              <a:gd name="adj3" fmla="val 151739"/>
              <a:gd name="adj4" fmla="val -11564"/>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+5.2 µm</a:t>
            </a:r>
            <a:endParaRPr lang="LID4096" dirty="0">
              <a:solidFill>
                <a:schemeClr val="tx2"/>
              </a:solidFill>
            </a:endParaRPr>
          </a:p>
        </p:txBody>
      </p:sp>
      <p:sp>
        <p:nvSpPr>
          <p:cNvPr id="22" name="Callout: Line 21">
            <a:extLst>
              <a:ext uri="{FF2B5EF4-FFF2-40B4-BE49-F238E27FC236}">
                <a16:creationId xmlns:a16="http://schemas.microsoft.com/office/drawing/2014/main" id="{F41D632D-E381-4431-9499-F7B134E409CD}"/>
              </a:ext>
            </a:extLst>
          </p:cNvPr>
          <p:cNvSpPr/>
          <p:nvPr/>
        </p:nvSpPr>
        <p:spPr>
          <a:xfrm>
            <a:off x="3352276" y="5009918"/>
            <a:ext cx="1025973" cy="313710"/>
          </a:xfrm>
          <a:prstGeom prst="borderCallout1">
            <a:avLst>
              <a:gd name="adj1" fmla="val 27087"/>
              <a:gd name="adj2" fmla="val -312"/>
              <a:gd name="adj3" fmla="val -356"/>
              <a:gd name="adj4" fmla="val -57771"/>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-0.4 µm</a:t>
            </a:r>
            <a:endParaRPr lang="LID4096" dirty="0">
              <a:solidFill>
                <a:schemeClr val="tx2"/>
              </a:solidFill>
            </a:endParaRPr>
          </a:p>
        </p:txBody>
      </p:sp>
      <p:sp>
        <p:nvSpPr>
          <p:cNvPr id="23" name="Callout: Line 22">
            <a:extLst>
              <a:ext uri="{FF2B5EF4-FFF2-40B4-BE49-F238E27FC236}">
                <a16:creationId xmlns:a16="http://schemas.microsoft.com/office/drawing/2014/main" id="{C1AFB68E-9823-41E4-8E63-FBC5BFE5994E}"/>
              </a:ext>
            </a:extLst>
          </p:cNvPr>
          <p:cNvSpPr/>
          <p:nvPr/>
        </p:nvSpPr>
        <p:spPr>
          <a:xfrm>
            <a:off x="3474815" y="3411857"/>
            <a:ext cx="1061579" cy="313710"/>
          </a:xfrm>
          <a:prstGeom prst="borderCallout1">
            <a:avLst>
              <a:gd name="adj1" fmla="val 99957"/>
              <a:gd name="adj2" fmla="val 88695"/>
              <a:gd name="adj3" fmla="val 278793"/>
              <a:gd name="adj4" fmla="val 69437"/>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+0.4 µm</a:t>
            </a:r>
            <a:endParaRPr lang="LID4096" dirty="0">
              <a:solidFill>
                <a:schemeClr val="tx2"/>
              </a:solidFill>
            </a:endParaRPr>
          </a:p>
        </p:txBody>
      </p:sp>
      <p:sp>
        <p:nvSpPr>
          <p:cNvPr id="24" name="Callout: Line 23">
            <a:extLst>
              <a:ext uri="{FF2B5EF4-FFF2-40B4-BE49-F238E27FC236}">
                <a16:creationId xmlns:a16="http://schemas.microsoft.com/office/drawing/2014/main" id="{8A9C9402-B906-4753-A956-E30410458EEB}"/>
              </a:ext>
            </a:extLst>
          </p:cNvPr>
          <p:cNvSpPr/>
          <p:nvPr/>
        </p:nvSpPr>
        <p:spPr>
          <a:xfrm>
            <a:off x="7473280" y="5097262"/>
            <a:ext cx="1061579" cy="313710"/>
          </a:xfrm>
          <a:prstGeom prst="borderCallout1">
            <a:avLst>
              <a:gd name="adj1" fmla="val 27087"/>
              <a:gd name="adj2" fmla="val -312"/>
              <a:gd name="adj3" fmla="val 7306"/>
              <a:gd name="adj4" fmla="val -49386"/>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-6.4 µm</a:t>
            </a:r>
            <a:endParaRPr lang="LID4096" dirty="0">
              <a:solidFill>
                <a:schemeClr val="tx2"/>
              </a:solidFill>
            </a:endParaRPr>
          </a:p>
        </p:txBody>
      </p:sp>
      <p:sp>
        <p:nvSpPr>
          <p:cNvPr id="3" name="TextBox 2">
            <a:extLst>
              <a:ext uri="{FF2B5EF4-FFF2-40B4-BE49-F238E27FC236}">
                <a16:creationId xmlns:a16="http://schemas.microsoft.com/office/drawing/2014/main" id="{CF577A7C-F458-4E29-AD31-D91E26D2522C}"/>
              </a:ext>
            </a:extLst>
          </p:cNvPr>
          <p:cNvSpPr txBox="1"/>
          <p:nvPr/>
        </p:nvSpPr>
        <p:spPr>
          <a:xfrm>
            <a:off x="4928795" y="6100774"/>
            <a:ext cx="3100251" cy="369332"/>
          </a:xfrm>
          <a:prstGeom prst="rect">
            <a:avLst/>
          </a:prstGeom>
          <a:solidFill>
            <a:schemeClr val="bg1"/>
          </a:solidFill>
          <a:ln>
            <a:solidFill>
              <a:srgbClr val="FF0000"/>
            </a:solidFill>
          </a:ln>
        </p:spPr>
        <p:txBody>
          <a:bodyPr wrap="square" rtlCol="0">
            <a:spAutoFit/>
          </a:bodyPr>
          <a:lstStyle/>
          <a:p>
            <a:r>
              <a:rPr lang="en-GB" dirty="0"/>
              <a:t>Maximum |deviation|: 6.4 µm</a:t>
            </a:r>
          </a:p>
        </p:txBody>
      </p:sp>
      <p:sp>
        <p:nvSpPr>
          <p:cNvPr id="14" name="TextBox 13">
            <a:extLst>
              <a:ext uri="{FF2B5EF4-FFF2-40B4-BE49-F238E27FC236}">
                <a16:creationId xmlns:a16="http://schemas.microsoft.com/office/drawing/2014/main" id="{46EFE411-287F-438E-8F62-16088EDEB118}"/>
              </a:ext>
            </a:extLst>
          </p:cNvPr>
          <p:cNvSpPr txBox="1"/>
          <p:nvPr/>
        </p:nvSpPr>
        <p:spPr>
          <a:xfrm>
            <a:off x="2809089" y="1179106"/>
            <a:ext cx="836859" cy="369332"/>
          </a:xfrm>
          <a:prstGeom prst="rect">
            <a:avLst/>
          </a:prstGeom>
          <a:solidFill>
            <a:schemeClr val="bg1"/>
          </a:solidFill>
          <a:ln>
            <a:solidFill>
              <a:srgbClr val="FF0000"/>
            </a:solidFill>
          </a:ln>
        </p:spPr>
        <p:txBody>
          <a:bodyPr wrap="square" rtlCol="0">
            <a:spAutoFit/>
          </a:bodyPr>
          <a:lstStyle/>
          <a:p>
            <a:r>
              <a:rPr lang="en-GB" dirty="0"/>
              <a:t>Y axis</a:t>
            </a:r>
          </a:p>
        </p:txBody>
      </p:sp>
      <p:sp>
        <p:nvSpPr>
          <p:cNvPr id="16" name="TextBox 15">
            <a:extLst>
              <a:ext uri="{FF2B5EF4-FFF2-40B4-BE49-F238E27FC236}">
                <a16:creationId xmlns:a16="http://schemas.microsoft.com/office/drawing/2014/main" id="{FFF16FEF-22B0-4B18-9D60-6C88BA4F14CB}"/>
              </a:ext>
            </a:extLst>
          </p:cNvPr>
          <p:cNvSpPr txBox="1"/>
          <p:nvPr/>
        </p:nvSpPr>
        <p:spPr>
          <a:xfrm>
            <a:off x="7775732" y="1279891"/>
            <a:ext cx="836859" cy="369332"/>
          </a:xfrm>
          <a:prstGeom prst="rect">
            <a:avLst/>
          </a:prstGeom>
          <a:solidFill>
            <a:schemeClr val="bg1"/>
          </a:solidFill>
          <a:ln>
            <a:solidFill>
              <a:srgbClr val="FF0000"/>
            </a:solidFill>
          </a:ln>
        </p:spPr>
        <p:txBody>
          <a:bodyPr wrap="square" rtlCol="0">
            <a:spAutoFit/>
          </a:bodyPr>
          <a:lstStyle/>
          <a:p>
            <a:r>
              <a:rPr lang="en-GB" dirty="0"/>
              <a:t>Z axis</a:t>
            </a:r>
          </a:p>
        </p:txBody>
      </p:sp>
      <p:sp>
        <p:nvSpPr>
          <p:cNvPr id="7" name="Date Placeholder 6">
            <a:extLst>
              <a:ext uri="{FF2B5EF4-FFF2-40B4-BE49-F238E27FC236}">
                <a16:creationId xmlns:a16="http://schemas.microsoft.com/office/drawing/2014/main" id="{E950C1E0-A530-42CD-98EC-7F9803CBD8F4}"/>
              </a:ext>
            </a:extLst>
          </p:cNvPr>
          <p:cNvSpPr>
            <a:spLocks noGrp="1"/>
          </p:cNvSpPr>
          <p:nvPr>
            <p:ph type="dt" sz="half" idx="10"/>
          </p:nvPr>
        </p:nvSpPr>
        <p:spPr/>
        <p:txBody>
          <a:bodyPr/>
          <a:lstStyle/>
          <a:p>
            <a:r>
              <a:rPr lang="en-CH"/>
              <a:t>25-Nov-2020</a:t>
            </a:r>
            <a:endParaRPr lang="en-US" dirty="0"/>
          </a:p>
        </p:txBody>
      </p:sp>
      <p:sp>
        <p:nvSpPr>
          <p:cNvPr id="9" name="Footer Placeholder 8">
            <a:extLst>
              <a:ext uri="{FF2B5EF4-FFF2-40B4-BE49-F238E27FC236}">
                <a16:creationId xmlns:a16="http://schemas.microsoft.com/office/drawing/2014/main" id="{01FC9444-40E4-4733-BB79-76F0D7E7D773}"/>
              </a:ext>
            </a:extLst>
          </p:cNvPr>
          <p:cNvSpPr>
            <a:spLocks noGrp="1"/>
          </p:cNvSpPr>
          <p:nvPr>
            <p:ph type="ftr" sz="quarter" idx="11"/>
          </p:nvPr>
        </p:nvSpPr>
        <p:spPr/>
        <p:txBody>
          <a:bodyPr/>
          <a:lstStyle/>
          <a:p>
            <a:r>
              <a:rPr lang="en-GB"/>
              <a:t>RFQ RF Window: Mechanical simulations</a:t>
            </a:r>
            <a:endParaRPr lang="en-US" dirty="0"/>
          </a:p>
        </p:txBody>
      </p:sp>
      <p:sp>
        <p:nvSpPr>
          <p:cNvPr id="10" name="Slide Number Placeholder 9">
            <a:extLst>
              <a:ext uri="{FF2B5EF4-FFF2-40B4-BE49-F238E27FC236}">
                <a16:creationId xmlns:a16="http://schemas.microsoft.com/office/drawing/2014/main" id="{140DC387-9590-4544-A42B-BAB271571E59}"/>
              </a:ext>
            </a:extLst>
          </p:cNvPr>
          <p:cNvSpPr>
            <a:spLocks noGrp="1"/>
          </p:cNvSpPr>
          <p:nvPr>
            <p:ph type="sldNum" sz="quarter" idx="12"/>
          </p:nvPr>
        </p:nvSpPr>
        <p:spPr/>
        <p:txBody>
          <a:bodyPr/>
          <a:lstStyle/>
          <a:p>
            <a:fld id="{8D6C380F-326D-3C40-9EE7-7FBAB0953422}" type="slidenum">
              <a:rPr lang="en-US" smtClean="0"/>
              <a:pPr/>
              <a:t>14</a:t>
            </a:fld>
            <a:endParaRPr lang="en-US"/>
          </a:p>
        </p:txBody>
      </p:sp>
      <p:pic>
        <p:nvPicPr>
          <p:cNvPr id="6" name="Picture 5">
            <a:extLst>
              <a:ext uri="{FF2B5EF4-FFF2-40B4-BE49-F238E27FC236}">
                <a16:creationId xmlns:a16="http://schemas.microsoft.com/office/drawing/2014/main" id="{DB69FB6E-83D4-4CC4-9F7E-2977E2CDD21D}"/>
              </a:ext>
            </a:extLst>
          </p:cNvPr>
          <p:cNvPicPr>
            <a:picLocks noChangeAspect="1"/>
          </p:cNvPicPr>
          <p:nvPr/>
        </p:nvPicPr>
        <p:blipFill rotWithShape="1">
          <a:blip r:embed="rId6"/>
          <a:srcRect l="11757" t="17819" r="12119" b="17791"/>
          <a:stretch/>
        </p:blipFill>
        <p:spPr>
          <a:xfrm>
            <a:off x="1998856" y="5673605"/>
            <a:ext cx="2306444" cy="1149095"/>
          </a:xfrm>
          <a:prstGeom prst="rect">
            <a:avLst/>
          </a:prstGeom>
          <a:ln>
            <a:solidFill>
              <a:schemeClr val="accent1"/>
            </a:solidFill>
          </a:ln>
        </p:spPr>
      </p:pic>
    </p:spTree>
    <p:extLst>
      <p:ext uri="{BB962C8B-B14F-4D97-AF65-F5344CB8AC3E}">
        <p14:creationId xmlns:p14="http://schemas.microsoft.com/office/powerpoint/2010/main" val="1346742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167" y="35300"/>
            <a:ext cx="8226854" cy="715840"/>
          </a:xfrm>
        </p:spPr>
        <p:txBody>
          <a:bodyPr>
            <a:noAutofit/>
          </a:bodyPr>
          <a:lstStyle/>
          <a:p>
            <a:r>
              <a:rPr lang="en-GB" sz="2400" dirty="0"/>
              <a:t>Alignment (centre of the 4 vanes): WG + window case</a:t>
            </a:r>
          </a:p>
        </p:txBody>
      </p:sp>
      <p:pic>
        <p:nvPicPr>
          <p:cNvPr id="7" name="Picture 6">
            <a:extLst>
              <a:ext uri="{FF2B5EF4-FFF2-40B4-BE49-F238E27FC236}">
                <a16:creationId xmlns:a16="http://schemas.microsoft.com/office/drawing/2014/main" id="{8F696651-725B-4C17-9554-CB354E8001A9}"/>
              </a:ext>
            </a:extLst>
          </p:cNvPr>
          <p:cNvPicPr>
            <a:picLocks noChangeAspect="1"/>
          </p:cNvPicPr>
          <p:nvPr/>
        </p:nvPicPr>
        <p:blipFill>
          <a:blip r:embed="rId2"/>
          <a:stretch>
            <a:fillRect/>
          </a:stretch>
        </p:blipFill>
        <p:spPr>
          <a:xfrm>
            <a:off x="640659" y="686335"/>
            <a:ext cx="3931341" cy="2318826"/>
          </a:xfrm>
          <a:prstGeom prst="rect">
            <a:avLst/>
          </a:prstGeom>
        </p:spPr>
      </p:pic>
      <p:pic>
        <p:nvPicPr>
          <p:cNvPr id="10" name="Picture 9">
            <a:extLst>
              <a:ext uri="{FF2B5EF4-FFF2-40B4-BE49-F238E27FC236}">
                <a16:creationId xmlns:a16="http://schemas.microsoft.com/office/drawing/2014/main" id="{2996833B-4501-4969-9463-525E2AD820F9}"/>
              </a:ext>
            </a:extLst>
          </p:cNvPr>
          <p:cNvPicPr>
            <a:picLocks noChangeAspect="1"/>
          </p:cNvPicPr>
          <p:nvPr/>
        </p:nvPicPr>
        <p:blipFill>
          <a:blip r:embed="rId3"/>
          <a:stretch>
            <a:fillRect/>
          </a:stretch>
        </p:blipFill>
        <p:spPr>
          <a:xfrm>
            <a:off x="4920832" y="770131"/>
            <a:ext cx="3821452" cy="2394498"/>
          </a:xfrm>
          <a:prstGeom prst="rect">
            <a:avLst/>
          </a:prstGeom>
        </p:spPr>
      </p:pic>
      <p:pic>
        <p:nvPicPr>
          <p:cNvPr id="11" name="Picture 10">
            <a:extLst>
              <a:ext uri="{FF2B5EF4-FFF2-40B4-BE49-F238E27FC236}">
                <a16:creationId xmlns:a16="http://schemas.microsoft.com/office/drawing/2014/main" id="{9A9AB96C-7883-453F-8C2A-D4450965FE79}"/>
              </a:ext>
            </a:extLst>
          </p:cNvPr>
          <p:cNvPicPr>
            <a:picLocks noChangeAspect="1"/>
          </p:cNvPicPr>
          <p:nvPr/>
        </p:nvPicPr>
        <p:blipFill>
          <a:blip r:embed="rId4"/>
          <a:stretch>
            <a:fillRect/>
          </a:stretch>
        </p:blipFill>
        <p:spPr>
          <a:xfrm>
            <a:off x="4759504" y="3497330"/>
            <a:ext cx="4144108" cy="2590539"/>
          </a:xfrm>
          <a:prstGeom prst="rect">
            <a:avLst/>
          </a:prstGeom>
        </p:spPr>
      </p:pic>
      <p:pic>
        <p:nvPicPr>
          <p:cNvPr id="12" name="Picture 11">
            <a:extLst>
              <a:ext uri="{FF2B5EF4-FFF2-40B4-BE49-F238E27FC236}">
                <a16:creationId xmlns:a16="http://schemas.microsoft.com/office/drawing/2014/main" id="{4562B3BC-15CA-44BE-98FB-85C0AAF237B1}"/>
              </a:ext>
            </a:extLst>
          </p:cNvPr>
          <p:cNvPicPr>
            <a:picLocks noChangeAspect="1"/>
          </p:cNvPicPr>
          <p:nvPr/>
        </p:nvPicPr>
        <p:blipFill>
          <a:blip r:embed="rId5"/>
          <a:stretch>
            <a:fillRect/>
          </a:stretch>
        </p:blipFill>
        <p:spPr>
          <a:xfrm>
            <a:off x="195906" y="3130062"/>
            <a:ext cx="4542437" cy="2677687"/>
          </a:xfrm>
          <a:prstGeom prst="rect">
            <a:avLst/>
          </a:prstGeom>
        </p:spPr>
      </p:pic>
      <p:sp>
        <p:nvSpPr>
          <p:cNvPr id="13" name="Arrow: Bent-Up 12">
            <a:extLst>
              <a:ext uri="{FF2B5EF4-FFF2-40B4-BE49-F238E27FC236}">
                <a16:creationId xmlns:a16="http://schemas.microsoft.com/office/drawing/2014/main" id="{BBC01832-39A4-490C-AC7A-8577A9E8F52B}"/>
              </a:ext>
            </a:extLst>
          </p:cNvPr>
          <p:cNvSpPr/>
          <p:nvPr/>
        </p:nvSpPr>
        <p:spPr>
          <a:xfrm rot="5400000">
            <a:off x="1269246" y="5667268"/>
            <a:ext cx="472976" cy="535824"/>
          </a:xfrm>
          <a:prstGeom prst="bentUpArrow">
            <a:avLst>
              <a:gd name="adj1" fmla="val 5672"/>
              <a:gd name="adj2" fmla="val 25000"/>
              <a:gd name="adj3" fmla="val 2822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1" name="Callout: Line 20">
            <a:extLst>
              <a:ext uri="{FF2B5EF4-FFF2-40B4-BE49-F238E27FC236}">
                <a16:creationId xmlns:a16="http://schemas.microsoft.com/office/drawing/2014/main" id="{69120750-4282-477A-8A06-1A37CA2F28D2}"/>
              </a:ext>
            </a:extLst>
          </p:cNvPr>
          <p:cNvSpPr/>
          <p:nvPr/>
        </p:nvSpPr>
        <p:spPr>
          <a:xfrm>
            <a:off x="8004069" y="3497330"/>
            <a:ext cx="1061579" cy="313710"/>
          </a:xfrm>
          <a:prstGeom prst="borderCallout1">
            <a:avLst>
              <a:gd name="adj1" fmla="val 27087"/>
              <a:gd name="adj2" fmla="val -312"/>
              <a:gd name="adj3" fmla="val 127449"/>
              <a:gd name="adj4" fmla="val -20178"/>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+7 µm</a:t>
            </a:r>
            <a:endParaRPr lang="LID4096" dirty="0">
              <a:solidFill>
                <a:schemeClr val="tx2"/>
              </a:solidFill>
            </a:endParaRPr>
          </a:p>
        </p:txBody>
      </p:sp>
      <p:sp>
        <p:nvSpPr>
          <p:cNvPr id="22" name="Callout: Line 21">
            <a:extLst>
              <a:ext uri="{FF2B5EF4-FFF2-40B4-BE49-F238E27FC236}">
                <a16:creationId xmlns:a16="http://schemas.microsoft.com/office/drawing/2014/main" id="{F41D632D-E381-4431-9499-F7B134E409CD}"/>
              </a:ext>
            </a:extLst>
          </p:cNvPr>
          <p:cNvSpPr/>
          <p:nvPr/>
        </p:nvSpPr>
        <p:spPr>
          <a:xfrm>
            <a:off x="3352276" y="5009918"/>
            <a:ext cx="1025973" cy="313710"/>
          </a:xfrm>
          <a:prstGeom prst="borderCallout1">
            <a:avLst>
              <a:gd name="adj1" fmla="val 27087"/>
              <a:gd name="adj2" fmla="val -312"/>
              <a:gd name="adj3" fmla="val 67656"/>
              <a:gd name="adj4" fmla="val -74853"/>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-1.6 µm</a:t>
            </a:r>
            <a:endParaRPr lang="LID4096" dirty="0">
              <a:solidFill>
                <a:schemeClr val="tx2"/>
              </a:solidFill>
            </a:endParaRPr>
          </a:p>
        </p:txBody>
      </p:sp>
      <p:sp>
        <p:nvSpPr>
          <p:cNvPr id="23" name="Callout: Line 22">
            <a:extLst>
              <a:ext uri="{FF2B5EF4-FFF2-40B4-BE49-F238E27FC236}">
                <a16:creationId xmlns:a16="http://schemas.microsoft.com/office/drawing/2014/main" id="{C1AFB68E-9823-41E4-8E63-FBC5BFE5994E}"/>
              </a:ext>
            </a:extLst>
          </p:cNvPr>
          <p:cNvSpPr/>
          <p:nvPr/>
        </p:nvSpPr>
        <p:spPr>
          <a:xfrm>
            <a:off x="4378249" y="3109095"/>
            <a:ext cx="1061579" cy="313710"/>
          </a:xfrm>
          <a:prstGeom prst="borderCallout1">
            <a:avLst>
              <a:gd name="adj1" fmla="val 27087"/>
              <a:gd name="adj2" fmla="val -312"/>
              <a:gd name="adj3" fmla="val 133053"/>
              <a:gd name="adj4" fmla="val -31773"/>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+1.7 µm</a:t>
            </a:r>
            <a:endParaRPr lang="LID4096" dirty="0">
              <a:solidFill>
                <a:schemeClr val="tx2"/>
              </a:solidFill>
            </a:endParaRPr>
          </a:p>
        </p:txBody>
      </p:sp>
      <p:sp>
        <p:nvSpPr>
          <p:cNvPr id="24" name="Callout: Line 23">
            <a:extLst>
              <a:ext uri="{FF2B5EF4-FFF2-40B4-BE49-F238E27FC236}">
                <a16:creationId xmlns:a16="http://schemas.microsoft.com/office/drawing/2014/main" id="{8A9C9402-B906-4753-A956-E30410458EEB}"/>
              </a:ext>
            </a:extLst>
          </p:cNvPr>
          <p:cNvSpPr/>
          <p:nvPr/>
        </p:nvSpPr>
        <p:spPr>
          <a:xfrm>
            <a:off x="7473280" y="5097262"/>
            <a:ext cx="1061579" cy="313710"/>
          </a:xfrm>
          <a:prstGeom prst="borderCallout1">
            <a:avLst>
              <a:gd name="adj1" fmla="val 27087"/>
              <a:gd name="adj2" fmla="val -312"/>
              <a:gd name="adj3" fmla="val 34025"/>
              <a:gd name="adj4" fmla="val -54411"/>
            </a:avLst>
          </a:prstGeom>
          <a:solidFill>
            <a:schemeClr val="bg1"/>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solidFill>
                  <a:schemeClr val="tx2"/>
                </a:solidFill>
              </a:rPr>
              <a:t>-12 µm</a:t>
            </a:r>
            <a:endParaRPr lang="LID4096" dirty="0">
              <a:solidFill>
                <a:schemeClr val="tx2"/>
              </a:solidFill>
            </a:endParaRPr>
          </a:p>
        </p:txBody>
      </p:sp>
      <p:sp>
        <p:nvSpPr>
          <p:cNvPr id="14" name="TextBox 13">
            <a:extLst>
              <a:ext uri="{FF2B5EF4-FFF2-40B4-BE49-F238E27FC236}">
                <a16:creationId xmlns:a16="http://schemas.microsoft.com/office/drawing/2014/main" id="{1AA3AFC3-D013-444B-859B-207EE76C12D3}"/>
              </a:ext>
            </a:extLst>
          </p:cNvPr>
          <p:cNvSpPr txBox="1"/>
          <p:nvPr/>
        </p:nvSpPr>
        <p:spPr>
          <a:xfrm>
            <a:off x="4928795" y="6100774"/>
            <a:ext cx="3100251" cy="369332"/>
          </a:xfrm>
          <a:prstGeom prst="rect">
            <a:avLst/>
          </a:prstGeom>
          <a:solidFill>
            <a:schemeClr val="bg1"/>
          </a:solidFill>
          <a:ln>
            <a:solidFill>
              <a:srgbClr val="FF0000"/>
            </a:solidFill>
          </a:ln>
        </p:spPr>
        <p:txBody>
          <a:bodyPr wrap="square" rtlCol="0">
            <a:spAutoFit/>
          </a:bodyPr>
          <a:lstStyle/>
          <a:p>
            <a:r>
              <a:rPr lang="en-GB" dirty="0"/>
              <a:t>Maximum |deviation|: 12 µm</a:t>
            </a:r>
          </a:p>
        </p:txBody>
      </p:sp>
      <p:sp>
        <p:nvSpPr>
          <p:cNvPr id="15" name="TextBox 14">
            <a:extLst>
              <a:ext uri="{FF2B5EF4-FFF2-40B4-BE49-F238E27FC236}">
                <a16:creationId xmlns:a16="http://schemas.microsoft.com/office/drawing/2014/main" id="{E8394105-EEAB-403E-BDB7-90EB25010EF7}"/>
              </a:ext>
            </a:extLst>
          </p:cNvPr>
          <p:cNvSpPr txBox="1"/>
          <p:nvPr/>
        </p:nvSpPr>
        <p:spPr>
          <a:xfrm>
            <a:off x="3099415" y="1122590"/>
            <a:ext cx="836859" cy="369332"/>
          </a:xfrm>
          <a:prstGeom prst="rect">
            <a:avLst/>
          </a:prstGeom>
          <a:solidFill>
            <a:schemeClr val="bg1"/>
          </a:solidFill>
          <a:ln>
            <a:solidFill>
              <a:srgbClr val="FF0000"/>
            </a:solidFill>
          </a:ln>
        </p:spPr>
        <p:txBody>
          <a:bodyPr wrap="square" rtlCol="0">
            <a:spAutoFit/>
          </a:bodyPr>
          <a:lstStyle/>
          <a:p>
            <a:r>
              <a:rPr lang="en-GB" dirty="0"/>
              <a:t>Y axis</a:t>
            </a:r>
          </a:p>
        </p:txBody>
      </p:sp>
      <p:sp>
        <p:nvSpPr>
          <p:cNvPr id="16" name="TextBox 15">
            <a:extLst>
              <a:ext uri="{FF2B5EF4-FFF2-40B4-BE49-F238E27FC236}">
                <a16:creationId xmlns:a16="http://schemas.microsoft.com/office/drawing/2014/main" id="{46B4B288-28CE-4E07-A5D2-EED5473515B1}"/>
              </a:ext>
            </a:extLst>
          </p:cNvPr>
          <p:cNvSpPr txBox="1"/>
          <p:nvPr/>
        </p:nvSpPr>
        <p:spPr>
          <a:xfrm>
            <a:off x="7473280" y="1310012"/>
            <a:ext cx="836859" cy="369332"/>
          </a:xfrm>
          <a:prstGeom prst="rect">
            <a:avLst/>
          </a:prstGeom>
          <a:solidFill>
            <a:schemeClr val="bg1"/>
          </a:solidFill>
          <a:ln>
            <a:solidFill>
              <a:srgbClr val="FF0000"/>
            </a:solidFill>
          </a:ln>
        </p:spPr>
        <p:txBody>
          <a:bodyPr wrap="square" rtlCol="0">
            <a:spAutoFit/>
          </a:bodyPr>
          <a:lstStyle/>
          <a:p>
            <a:r>
              <a:rPr lang="en-GB" dirty="0"/>
              <a:t>Z axis</a:t>
            </a:r>
          </a:p>
        </p:txBody>
      </p:sp>
      <p:sp>
        <p:nvSpPr>
          <p:cNvPr id="4" name="Date Placeholder 3">
            <a:extLst>
              <a:ext uri="{FF2B5EF4-FFF2-40B4-BE49-F238E27FC236}">
                <a16:creationId xmlns:a16="http://schemas.microsoft.com/office/drawing/2014/main" id="{0529555E-D65B-46BC-83BB-3AA21A2AC974}"/>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41BDE7C4-964F-461C-B4FB-49CF119528CF}"/>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E09E2C62-9249-4C13-8116-2DB0841E702E}"/>
              </a:ext>
            </a:extLst>
          </p:cNvPr>
          <p:cNvSpPr>
            <a:spLocks noGrp="1"/>
          </p:cNvSpPr>
          <p:nvPr>
            <p:ph type="sldNum" sz="quarter" idx="12"/>
          </p:nvPr>
        </p:nvSpPr>
        <p:spPr/>
        <p:txBody>
          <a:bodyPr/>
          <a:lstStyle/>
          <a:p>
            <a:fld id="{8D6C380F-326D-3C40-9EE7-7FBAB0953422}" type="slidenum">
              <a:rPr lang="en-US" smtClean="0"/>
              <a:pPr/>
              <a:t>15</a:t>
            </a:fld>
            <a:endParaRPr lang="en-US"/>
          </a:p>
        </p:txBody>
      </p:sp>
      <p:pic>
        <p:nvPicPr>
          <p:cNvPr id="3" name="Picture 2">
            <a:extLst>
              <a:ext uri="{FF2B5EF4-FFF2-40B4-BE49-F238E27FC236}">
                <a16:creationId xmlns:a16="http://schemas.microsoft.com/office/drawing/2014/main" id="{32ED3762-04DF-454C-8F77-D379B3306E0F}"/>
              </a:ext>
            </a:extLst>
          </p:cNvPr>
          <p:cNvPicPr>
            <a:picLocks noChangeAspect="1"/>
          </p:cNvPicPr>
          <p:nvPr/>
        </p:nvPicPr>
        <p:blipFill rotWithShape="1">
          <a:blip r:embed="rId6"/>
          <a:srcRect l="11064" t="17970" r="11061" b="20966"/>
          <a:stretch/>
        </p:blipFill>
        <p:spPr>
          <a:xfrm>
            <a:off x="1773646" y="5698690"/>
            <a:ext cx="2428873" cy="1124010"/>
          </a:xfrm>
          <a:prstGeom prst="rect">
            <a:avLst/>
          </a:prstGeom>
          <a:ln>
            <a:solidFill>
              <a:schemeClr val="accent1"/>
            </a:solidFill>
          </a:ln>
        </p:spPr>
      </p:pic>
    </p:spTree>
    <p:extLst>
      <p:ext uri="{BB962C8B-B14F-4D97-AF65-F5344CB8AC3E}">
        <p14:creationId xmlns:p14="http://schemas.microsoft.com/office/powerpoint/2010/main" val="2694759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2D2CD-743A-4BE8-804B-17567833E252}"/>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CCAB4544-366D-4A22-9304-37CDAA7B7E52}"/>
              </a:ext>
            </a:extLst>
          </p:cNvPr>
          <p:cNvSpPr>
            <a:spLocks noGrp="1"/>
          </p:cNvSpPr>
          <p:nvPr>
            <p:ph sz="quarter" idx="13"/>
          </p:nvPr>
        </p:nvSpPr>
        <p:spPr/>
        <p:txBody>
          <a:bodyPr>
            <a:normAutofit/>
          </a:bodyPr>
          <a:lstStyle/>
          <a:p>
            <a:pPr algn="just"/>
            <a:r>
              <a:rPr lang="en-GB" sz="1600" dirty="0"/>
              <a:t>Stresses slightly higher than the elastic limit of annealed OFE copper (&gt;8 MPa) are found in several areas, so locally plastically-deformed material is likely to occur.</a:t>
            </a:r>
          </a:p>
          <a:p>
            <a:pPr lvl="1" algn="just"/>
            <a:r>
              <a:rPr lang="en-GB" sz="1600" dirty="0"/>
              <a:t>An accidental load of 100 kg on the window leads to further plastic deformation, mainly at the flange brazed area. However there is no relevant plastic def. at the RF vanes.</a:t>
            </a:r>
          </a:p>
          <a:p>
            <a:pPr algn="just"/>
            <a:endParaRPr lang="en-GB" sz="1600" dirty="0"/>
          </a:p>
          <a:p>
            <a:pPr algn="just"/>
            <a:r>
              <a:rPr lang="en-GB" sz="1600" dirty="0"/>
              <a:t>Deformations at the RF vanes close to the waveguide can be limited by adding stiffeners to the steel flanges that are brazed to the RFQ. To be studied if necessary.</a:t>
            </a:r>
          </a:p>
          <a:p>
            <a:pPr lvl="1" algn="just"/>
            <a:r>
              <a:rPr lang="en-GB" sz="1600" dirty="0"/>
              <a:t>Worst area: Distance between poles 4-1 increases 6 µm when RF window is added. 	With stiffeners it increases only 1-2 µm.</a:t>
            </a:r>
          </a:p>
          <a:p>
            <a:pPr algn="just"/>
            <a:endParaRPr lang="en-GB" sz="1600" dirty="0"/>
          </a:p>
          <a:p>
            <a:pPr algn="just"/>
            <a:r>
              <a:rPr lang="en-GB" sz="1600" dirty="0"/>
              <a:t>Deformations of the RF vanes due to the rotation of the single-support can be corrected by the beam-alignment, reducing the maximum deviation to 12 µm.</a:t>
            </a:r>
          </a:p>
          <a:p>
            <a:pPr algn="just"/>
            <a:endParaRPr lang="en-GB" sz="1600" dirty="0"/>
          </a:p>
          <a:p>
            <a:pPr algn="just"/>
            <a:r>
              <a:rPr lang="en-GB" sz="1600" dirty="0"/>
              <a:t>Report will be available here: </a:t>
            </a:r>
            <a:r>
              <a:rPr lang="en-GB" sz="1600" dirty="0">
                <a:hlinkClick r:id="rId2"/>
              </a:rPr>
              <a:t>https://edms.cern.ch/document/2418061</a:t>
            </a:r>
            <a:r>
              <a:rPr lang="en-GB" sz="1600" dirty="0"/>
              <a:t> </a:t>
            </a:r>
          </a:p>
        </p:txBody>
      </p:sp>
      <p:sp>
        <p:nvSpPr>
          <p:cNvPr id="4" name="Date Placeholder 3">
            <a:extLst>
              <a:ext uri="{FF2B5EF4-FFF2-40B4-BE49-F238E27FC236}">
                <a16:creationId xmlns:a16="http://schemas.microsoft.com/office/drawing/2014/main" id="{EE86A4CE-8AB7-4B2F-B535-6BD0FC706774}"/>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8A3ABB78-BB79-4FC2-9225-29B15EA69A5E}"/>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C3BC4CCB-6803-42C5-A545-ADC6E2D91DB3}"/>
              </a:ext>
            </a:extLst>
          </p:cNvPr>
          <p:cNvSpPr>
            <a:spLocks noGrp="1"/>
          </p:cNvSpPr>
          <p:nvPr>
            <p:ph type="sldNum" sz="quarter" idx="12"/>
          </p:nvPr>
        </p:nvSpPr>
        <p:spPr/>
        <p:txBody>
          <a:bodyPr/>
          <a:lstStyle/>
          <a:p>
            <a:fld id="{8D6C380F-326D-3C40-9EE7-7FBAB0953422}" type="slidenum">
              <a:rPr lang="en-US" smtClean="0"/>
              <a:pPr/>
              <a:t>16</a:t>
            </a:fld>
            <a:endParaRPr lang="en-US"/>
          </a:p>
        </p:txBody>
      </p:sp>
    </p:spTree>
    <p:extLst>
      <p:ext uri="{BB962C8B-B14F-4D97-AF65-F5344CB8AC3E}">
        <p14:creationId xmlns:p14="http://schemas.microsoft.com/office/powerpoint/2010/main" val="1882779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1">
            <a:extLst>
              <a:ext uri="{FF2B5EF4-FFF2-40B4-BE49-F238E27FC236}">
                <a16:creationId xmlns:a16="http://schemas.microsoft.com/office/drawing/2014/main" id="{B035DF99-AEB2-4440-93CB-584D444BC68F}"/>
              </a:ext>
            </a:extLst>
          </p:cNvPr>
          <p:cNvSpPr txBox="1">
            <a:spLocks/>
          </p:cNvSpPr>
          <p:nvPr/>
        </p:nvSpPr>
        <p:spPr>
          <a:xfrm>
            <a:off x="1314450" y="765028"/>
            <a:ext cx="8226854" cy="715840"/>
          </a:xfrm>
          <a:prstGeom prst="rect">
            <a:avLst/>
          </a:prstGeom>
        </p:spPr>
        <p:txBody>
          <a:bodyPr>
            <a:norm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GB" dirty="0"/>
              <a:t>Thank you for your attention!</a:t>
            </a:r>
          </a:p>
        </p:txBody>
      </p:sp>
    </p:spTree>
    <p:extLst>
      <p:ext uri="{BB962C8B-B14F-4D97-AF65-F5344CB8AC3E}">
        <p14:creationId xmlns:p14="http://schemas.microsoft.com/office/powerpoint/2010/main" val="3024333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1C2B-502C-4BCC-9CC5-96BA1C1AB3A7}"/>
              </a:ext>
            </a:extLst>
          </p:cNvPr>
          <p:cNvSpPr>
            <a:spLocks noGrp="1"/>
          </p:cNvSpPr>
          <p:nvPr>
            <p:ph type="title"/>
          </p:nvPr>
        </p:nvSpPr>
        <p:spPr>
          <a:xfrm>
            <a:off x="2691804" y="2353196"/>
            <a:ext cx="8226854" cy="715840"/>
          </a:xfrm>
        </p:spPr>
        <p:txBody>
          <a:bodyPr>
            <a:normAutofit/>
          </a:bodyPr>
          <a:lstStyle/>
          <a:p>
            <a:r>
              <a:rPr lang="en-GB" dirty="0"/>
              <a:t>Backup slides</a:t>
            </a:r>
          </a:p>
        </p:txBody>
      </p:sp>
      <p:sp>
        <p:nvSpPr>
          <p:cNvPr id="3" name="Date Placeholder 2">
            <a:extLst>
              <a:ext uri="{FF2B5EF4-FFF2-40B4-BE49-F238E27FC236}">
                <a16:creationId xmlns:a16="http://schemas.microsoft.com/office/drawing/2014/main" id="{6F79F7D9-4BA0-4921-8BF5-2B900421D19F}"/>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B06DC99E-AE49-44CD-91E9-0576042EDE8F}"/>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4BAD6F7B-29D4-451B-840A-7103B6EA22C7}"/>
              </a:ext>
            </a:extLst>
          </p:cNvPr>
          <p:cNvSpPr>
            <a:spLocks noGrp="1"/>
          </p:cNvSpPr>
          <p:nvPr>
            <p:ph type="sldNum" sz="quarter" idx="12"/>
          </p:nvPr>
        </p:nvSpPr>
        <p:spPr/>
        <p:txBody>
          <a:bodyPr/>
          <a:lstStyle/>
          <a:p>
            <a:fld id="{8D6C380F-326D-3C40-9EE7-7FBAB0953422}" type="slidenum">
              <a:rPr lang="en-US" smtClean="0"/>
              <a:pPr/>
              <a:t>18</a:t>
            </a:fld>
            <a:endParaRPr lang="en-US"/>
          </a:p>
        </p:txBody>
      </p:sp>
    </p:spTree>
    <p:extLst>
      <p:ext uri="{BB962C8B-B14F-4D97-AF65-F5344CB8AC3E}">
        <p14:creationId xmlns:p14="http://schemas.microsoft.com/office/powerpoint/2010/main" val="2436586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0C95C-1D44-4DAE-82AA-BFCDBB8F37BF}"/>
              </a:ext>
            </a:extLst>
          </p:cNvPr>
          <p:cNvSpPr>
            <a:spLocks noGrp="1"/>
          </p:cNvSpPr>
          <p:nvPr>
            <p:ph type="title"/>
          </p:nvPr>
        </p:nvSpPr>
        <p:spPr/>
        <p:txBody>
          <a:bodyPr/>
          <a:lstStyle/>
          <a:p>
            <a:r>
              <a:rPr lang="en-GB" dirty="0"/>
              <a:t>Supports: Single vs double</a:t>
            </a:r>
          </a:p>
        </p:txBody>
      </p:sp>
      <p:pic>
        <p:nvPicPr>
          <p:cNvPr id="5" name="Picture 4" descr="A picture containing diagram&#10;&#10;Description automatically generated">
            <a:extLst>
              <a:ext uri="{FF2B5EF4-FFF2-40B4-BE49-F238E27FC236}">
                <a16:creationId xmlns:a16="http://schemas.microsoft.com/office/drawing/2014/main" id="{7CAFA94B-9C3C-485C-B1AC-CFA1560EDC1F}"/>
              </a:ext>
            </a:extLst>
          </p:cNvPr>
          <p:cNvPicPr>
            <a:picLocks noChangeAspect="1"/>
          </p:cNvPicPr>
          <p:nvPr/>
        </p:nvPicPr>
        <p:blipFill>
          <a:blip r:embed="rId2"/>
          <a:stretch>
            <a:fillRect/>
          </a:stretch>
        </p:blipFill>
        <p:spPr>
          <a:xfrm>
            <a:off x="607594" y="2140703"/>
            <a:ext cx="7928811" cy="3668178"/>
          </a:xfrm>
          <a:prstGeom prst="rect">
            <a:avLst/>
          </a:prstGeom>
        </p:spPr>
      </p:pic>
      <p:sp>
        <p:nvSpPr>
          <p:cNvPr id="7" name="TextBox 6">
            <a:extLst>
              <a:ext uri="{FF2B5EF4-FFF2-40B4-BE49-F238E27FC236}">
                <a16:creationId xmlns:a16="http://schemas.microsoft.com/office/drawing/2014/main" id="{475C820B-44BA-47FF-850C-41F30D577D31}"/>
              </a:ext>
            </a:extLst>
          </p:cNvPr>
          <p:cNvSpPr txBox="1"/>
          <p:nvPr/>
        </p:nvSpPr>
        <p:spPr>
          <a:xfrm>
            <a:off x="204536" y="1998965"/>
            <a:ext cx="2725153" cy="369332"/>
          </a:xfrm>
          <a:prstGeom prst="rect">
            <a:avLst/>
          </a:prstGeom>
          <a:solidFill>
            <a:schemeClr val="bg1"/>
          </a:solidFill>
        </p:spPr>
        <p:txBody>
          <a:bodyPr wrap="square" rtlCol="0">
            <a:spAutoFit/>
          </a:bodyPr>
          <a:lstStyle/>
          <a:p>
            <a:endParaRPr lang="en-GB" dirty="0"/>
          </a:p>
        </p:txBody>
      </p:sp>
      <p:sp>
        <p:nvSpPr>
          <p:cNvPr id="8" name="TextBox 7">
            <a:extLst>
              <a:ext uri="{FF2B5EF4-FFF2-40B4-BE49-F238E27FC236}">
                <a16:creationId xmlns:a16="http://schemas.microsoft.com/office/drawing/2014/main" id="{886F4D1E-4300-47AF-8119-D5B2C8E18DC1}"/>
              </a:ext>
            </a:extLst>
          </p:cNvPr>
          <p:cNvSpPr txBox="1"/>
          <p:nvPr/>
        </p:nvSpPr>
        <p:spPr>
          <a:xfrm>
            <a:off x="2183845" y="5830502"/>
            <a:ext cx="7806203" cy="369332"/>
          </a:xfrm>
          <a:prstGeom prst="rect">
            <a:avLst/>
          </a:prstGeom>
          <a:noFill/>
        </p:spPr>
        <p:txBody>
          <a:bodyPr wrap="square" rtlCol="0">
            <a:spAutoFit/>
          </a:bodyPr>
          <a:lstStyle/>
          <a:p>
            <a:r>
              <a:rPr lang="en-GB" dirty="0"/>
              <a:t>Waveguide + window case, without accidental 100 kg load</a:t>
            </a:r>
          </a:p>
        </p:txBody>
      </p:sp>
      <p:sp>
        <p:nvSpPr>
          <p:cNvPr id="6" name="TextBox 5">
            <a:extLst>
              <a:ext uri="{FF2B5EF4-FFF2-40B4-BE49-F238E27FC236}">
                <a16:creationId xmlns:a16="http://schemas.microsoft.com/office/drawing/2014/main" id="{17FE3E70-E439-42EB-BA4B-DDBEEC4532CB}"/>
              </a:ext>
            </a:extLst>
          </p:cNvPr>
          <p:cNvSpPr txBox="1"/>
          <p:nvPr/>
        </p:nvSpPr>
        <p:spPr>
          <a:xfrm>
            <a:off x="2298031" y="1887295"/>
            <a:ext cx="6845969" cy="369332"/>
          </a:xfrm>
          <a:prstGeom prst="rect">
            <a:avLst/>
          </a:prstGeom>
          <a:noFill/>
        </p:spPr>
        <p:txBody>
          <a:bodyPr wrap="square" rtlCol="0">
            <a:spAutoFit/>
          </a:bodyPr>
          <a:lstStyle/>
          <a:p>
            <a:r>
              <a:rPr lang="en-GB" dirty="0"/>
              <a:t>(Deformation magnified x1000 in the visual representation)</a:t>
            </a:r>
          </a:p>
        </p:txBody>
      </p:sp>
      <p:sp>
        <p:nvSpPr>
          <p:cNvPr id="3" name="Date Placeholder 2">
            <a:extLst>
              <a:ext uri="{FF2B5EF4-FFF2-40B4-BE49-F238E27FC236}">
                <a16:creationId xmlns:a16="http://schemas.microsoft.com/office/drawing/2014/main" id="{D636D0BE-6AC2-40F0-BAE7-747E8F6516D0}"/>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A8A277BC-AF45-49CB-92A8-E7109F6B37E4}"/>
              </a:ext>
            </a:extLst>
          </p:cNvPr>
          <p:cNvSpPr>
            <a:spLocks noGrp="1"/>
          </p:cNvSpPr>
          <p:nvPr>
            <p:ph type="ftr" sz="quarter" idx="11"/>
          </p:nvPr>
        </p:nvSpPr>
        <p:spPr/>
        <p:txBody>
          <a:bodyPr/>
          <a:lstStyle/>
          <a:p>
            <a:r>
              <a:rPr lang="en-GB"/>
              <a:t>RFQ RF Window: Mechanical simulations</a:t>
            </a:r>
            <a:endParaRPr lang="en-US" dirty="0"/>
          </a:p>
        </p:txBody>
      </p:sp>
      <p:sp>
        <p:nvSpPr>
          <p:cNvPr id="9" name="Slide Number Placeholder 8">
            <a:extLst>
              <a:ext uri="{FF2B5EF4-FFF2-40B4-BE49-F238E27FC236}">
                <a16:creationId xmlns:a16="http://schemas.microsoft.com/office/drawing/2014/main" id="{339EED50-7A64-497C-B66B-7932C46BDC16}"/>
              </a:ext>
            </a:extLst>
          </p:cNvPr>
          <p:cNvSpPr>
            <a:spLocks noGrp="1"/>
          </p:cNvSpPr>
          <p:nvPr>
            <p:ph type="sldNum" sz="quarter" idx="12"/>
          </p:nvPr>
        </p:nvSpPr>
        <p:spPr/>
        <p:txBody>
          <a:bodyPr/>
          <a:lstStyle/>
          <a:p>
            <a:fld id="{8D6C380F-326D-3C40-9EE7-7FBAB0953422}" type="slidenum">
              <a:rPr lang="en-US" smtClean="0"/>
              <a:pPr/>
              <a:t>19</a:t>
            </a:fld>
            <a:endParaRPr lang="en-US"/>
          </a:p>
        </p:txBody>
      </p:sp>
    </p:spTree>
    <p:extLst>
      <p:ext uri="{BB962C8B-B14F-4D97-AF65-F5344CB8AC3E}">
        <p14:creationId xmlns:p14="http://schemas.microsoft.com/office/powerpoint/2010/main" val="1452836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quarter" idx="13"/>
          </p:nvPr>
        </p:nvSpPr>
        <p:spPr/>
        <p:txBody>
          <a:bodyPr>
            <a:normAutofit/>
          </a:bodyPr>
          <a:lstStyle/>
          <a:p>
            <a:r>
              <a:rPr lang="en-US" sz="2400" dirty="0"/>
              <a:t>Loading and boundary conditions</a:t>
            </a:r>
          </a:p>
          <a:p>
            <a:r>
              <a:rPr lang="en-US" sz="2400" dirty="0"/>
              <a:t>Assumptions</a:t>
            </a:r>
          </a:p>
          <a:p>
            <a:r>
              <a:rPr lang="en-US" sz="2400" dirty="0"/>
              <a:t>Mesh</a:t>
            </a:r>
          </a:p>
          <a:p>
            <a:r>
              <a:rPr lang="en-US" sz="2400" dirty="0"/>
              <a:t>Numerical results</a:t>
            </a:r>
          </a:p>
          <a:p>
            <a:r>
              <a:rPr lang="en-US" sz="2400" dirty="0"/>
              <a:t>Conclusions </a:t>
            </a:r>
          </a:p>
          <a:p>
            <a:endParaRPr lang="en-US" sz="2400" dirty="0"/>
          </a:p>
          <a:p>
            <a:r>
              <a:rPr lang="en-US" sz="2400" dirty="0"/>
              <a:t>Backup slides: previous symmetric calculations with simplified supports</a:t>
            </a:r>
          </a:p>
        </p:txBody>
      </p:sp>
      <p:sp>
        <p:nvSpPr>
          <p:cNvPr id="4" name="Date Placeholder 3"/>
          <p:cNvSpPr>
            <a:spLocks noGrp="1"/>
          </p:cNvSpPr>
          <p:nvPr>
            <p:ph type="dt" sz="half" idx="10"/>
          </p:nvPr>
        </p:nvSpPr>
        <p:spPr/>
        <p:txBody>
          <a:bodyPr/>
          <a:lstStyle/>
          <a:p>
            <a:r>
              <a:rPr lang="en-CH"/>
              <a:t>25-Nov-2020</a:t>
            </a:r>
            <a:endParaRPr lang="en-US" dirty="0"/>
          </a:p>
        </p:txBody>
      </p:sp>
      <p:sp>
        <p:nvSpPr>
          <p:cNvPr id="5" name="Footer Placeholder 4"/>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572E1941-6FAA-4E50-9A2C-645CCD546DCE}"/>
              </a:ext>
            </a:extLst>
          </p:cNvPr>
          <p:cNvSpPr>
            <a:spLocks noGrp="1"/>
          </p:cNvSpPr>
          <p:nvPr>
            <p:ph type="sldNum" sz="quarter" idx="12"/>
          </p:nvPr>
        </p:nvSpPr>
        <p:spPr/>
        <p:txBody>
          <a:bodyPr/>
          <a:lstStyle/>
          <a:p>
            <a:fld id="{8D6C380F-326D-3C40-9EE7-7FBAB0953422}" type="slidenum">
              <a:rPr lang="en-US" smtClean="0"/>
              <a:pPr/>
              <a:t>2</a:t>
            </a:fld>
            <a:endParaRPr lang="en-US"/>
          </a:p>
        </p:txBody>
      </p:sp>
    </p:spTree>
    <p:extLst>
      <p:ext uri="{BB962C8B-B14F-4D97-AF65-F5344CB8AC3E}">
        <p14:creationId xmlns:p14="http://schemas.microsoft.com/office/powerpoint/2010/main" val="1768492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1C2B-502C-4BCC-9CC5-96BA1C1AB3A7}"/>
              </a:ext>
            </a:extLst>
          </p:cNvPr>
          <p:cNvSpPr>
            <a:spLocks noGrp="1"/>
          </p:cNvSpPr>
          <p:nvPr>
            <p:ph type="title"/>
          </p:nvPr>
        </p:nvSpPr>
        <p:spPr>
          <a:xfrm>
            <a:off x="679261" y="1232480"/>
            <a:ext cx="8226854" cy="715840"/>
          </a:xfrm>
        </p:spPr>
        <p:txBody>
          <a:bodyPr>
            <a:normAutofit fontScale="90000"/>
          </a:bodyPr>
          <a:lstStyle/>
          <a:p>
            <a:r>
              <a:rPr lang="en-US" dirty="0"/>
              <a:t>S</a:t>
            </a:r>
            <a:r>
              <a:rPr lang="en-US" sz="3600" dirty="0"/>
              <a:t>ymmetric calculations with simplified supports (fixed on RFQ surface)</a:t>
            </a:r>
            <a:endParaRPr lang="en-GB" dirty="0"/>
          </a:p>
        </p:txBody>
      </p:sp>
      <p:sp>
        <p:nvSpPr>
          <p:cNvPr id="4" name="TextBox 3">
            <a:extLst>
              <a:ext uri="{FF2B5EF4-FFF2-40B4-BE49-F238E27FC236}">
                <a16:creationId xmlns:a16="http://schemas.microsoft.com/office/drawing/2014/main" id="{C665A8CB-70DA-4089-98DB-7AA7CE716C47}"/>
              </a:ext>
            </a:extLst>
          </p:cNvPr>
          <p:cNvSpPr txBox="1"/>
          <p:nvPr/>
        </p:nvSpPr>
        <p:spPr>
          <a:xfrm>
            <a:off x="590057" y="2752057"/>
            <a:ext cx="8344423" cy="1169551"/>
          </a:xfrm>
          <a:prstGeom prst="rect">
            <a:avLst/>
          </a:prstGeom>
          <a:noFill/>
        </p:spPr>
        <p:txBody>
          <a:bodyPr wrap="square">
            <a:spAutoFit/>
          </a:bodyPr>
          <a:lstStyle/>
          <a:p>
            <a:r>
              <a:rPr lang="en-US" sz="1400" dirty="0"/>
              <a:t>These results are comparable to the ones shown before (including steel supports), except for the rotation due to the single support. Relative deformations between vanes and stresses are almost identical.</a:t>
            </a:r>
          </a:p>
          <a:p>
            <a:endParaRPr lang="en-US" sz="1400" dirty="0"/>
          </a:p>
          <a:p>
            <a:r>
              <a:rPr lang="en-US" sz="1400" dirty="0"/>
              <a:t>Minor differences are explained due to the small angle change of gravity acceleration for the loads:</a:t>
            </a:r>
            <a:endParaRPr lang="en-GB" sz="1400" dirty="0"/>
          </a:p>
        </p:txBody>
      </p:sp>
      <p:grpSp>
        <p:nvGrpSpPr>
          <p:cNvPr id="10" name="Group 9">
            <a:extLst>
              <a:ext uri="{FF2B5EF4-FFF2-40B4-BE49-F238E27FC236}">
                <a16:creationId xmlns:a16="http://schemas.microsoft.com/office/drawing/2014/main" id="{5B484FD3-B47E-4EDB-B2C3-8757F21BC24D}"/>
              </a:ext>
            </a:extLst>
          </p:cNvPr>
          <p:cNvGrpSpPr/>
          <p:nvPr/>
        </p:nvGrpSpPr>
        <p:grpSpPr>
          <a:xfrm>
            <a:off x="2813234" y="4509645"/>
            <a:ext cx="1267177" cy="1449698"/>
            <a:chOff x="2045369" y="5227828"/>
            <a:chExt cx="1267177" cy="1449698"/>
          </a:xfrm>
        </p:grpSpPr>
        <p:sp>
          <p:nvSpPr>
            <p:cNvPr id="6" name="Rectangle 5">
              <a:extLst>
                <a:ext uri="{FF2B5EF4-FFF2-40B4-BE49-F238E27FC236}">
                  <a16:creationId xmlns:a16="http://schemas.microsoft.com/office/drawing/2014/main" id="{CE8CB0C4-FEA0-4454-BEFF-907CAC6936BC}"/>
                </a:ext>
              </a:extLst>
            </p:cNvPr>
            <p:cNvSpPr/>
            <p:nvPr/>
          </p:nvSpPr>
          <p:spPr>
            <a:xfrm rot="19619782">
              <a:off x="2045369" y="5814368"/>
              <a:ext cx="685800" cy="2346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Hexagon 6">
              <a:extLst>
                <a:ext uri="{FF2B5EF4-FFF2-40B4-BE49-F238E27FC236}">
                  <a16:creationId xmlns:a16="http://schemas.microsoft.com/office/drawing/2014/main" id="{F967A61A-6672-4BDA-9BA6-77A241424F58}"/>
                </a:ext>
              </a:extLst>
            </p:cNvPr>
            <p:cNvSpPr/>
            <p:nvPr/>
          </p:nvSpPr>
          <p:spPr>
            <a:xfrm>
              <a:off x="2560572" y="5227828"/>
              <a:ext cx="751974" cy="703847"/>
            </a:xfrm>
            <a:prstGeom prst="hexagon">
              <a:avLst>
                <a:gd name="adj" fmla="val 29274"/>
                <a:gd name="vf" fmla="val 11547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9CFA8F59-A1F4-4CD0-9B1F-C2909F1B698C}"/>
                </a:ext>
              </a:extLst>
            </p:cNvPr>
            <p:cNvCxnSpPr/>
            <p:nvPr/>
          </p:nvCxnSpPr>
          <p:spPr>
            <a:xfrm>
              <a:off x="2388269" y="5931675"/>
              <a:ext cx="0" cy="7458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1" name="Group 10">
            <a:extLst>
              <a:ext uri="{FF2B5EF4-FFF2-40B4-BE49-F238E27FC236}">
                <a16:creationId xmlns:a16="http://schemas.microsoft.com/office/drawing/2014/main" id="{67BEB6C9-9372-48CD-B2EF-5AE54F21D8C1}"/>
              </a:ext>
            </a:extLst>
          </p:cNvPr>
          <p:cNvGrpSpPr/>
          <p:nvPr/>
        </p:nvGrpSpPr>
        <p:grpSpPr>
          <a:xfrm rot="20618509">
            <a:off x="5118793" y="4543222"/>
            <a:ext cx="1267177" cy="1374403"/>
            <a:chOff x="2045369" y="5227828"/>
            <a:chExt cx="1267177" cy="1374403"/>
          </a:xfrm>
        </p:grpSpPr>
        <p:sp>
          <p:nvSpPr>
            <p:cNvPr id="12" name="Rectangle 11">
              <a:extLst>
                <a:ext uri="{FF2B5EF4-FFF2-40B4-BE49-F238E27FC236}">
                  <a16:creationId xmlns:a16="http://schemas.microsoft.com/office/drawing/2014/main" id="{089A3F4F-4E27-4A08-AA84-E42A367404A3}"/>
                </a:ext>
              </a:extLst>
            </p:cNvPr>
            <p:cNvSpPr/>
            <p:nvPr/>
          </p:nvSpPr>
          <p:spPr>
            <a:xfrm rot="19619782">
              <a:off x="2045369" y="5814368"/>
              <a:ext cx="685800" cy="2346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Hexagon 12">
              <a:extLst>
                <a:ext uri="{FF2B5EF4-FFF2-40B4-BE49-F238E27FC236}">
                  <a16:creationId xmlns:a16="http://schemas.microsoft.com/office/drawing/2014/main" id="{B31337E1-D427-4B5C-8582-3929DAE275D6}"/>
                </a:ext>
              </a:extLst>
            </p:cNvPr>
            <p:cNvSpPr/>
            <p:nvPr/>
          </p:nvSpPr>
          <p:spPr>
            <a:xfrm>
              <a:off x="2560572" y="5227828"/>
              <a:ext cx="751974" cy="703847"/>
            </a:xfrm>
            <a:prstGeom prst="hexagon">
              <a:avLst>
                <a:gd name="adj" fmla="val 29274"/>
                <a:gd name="vf" fmla="val 11547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C9586B60-5782-48B2-AAF6-0A596A96AC94}"/>
                </a:ext>
              </a:extLst>
            </p:cNvPr>
            <p:cNvCxnSpPr>
              <a:cxnSpLocks/>
            </p:cNvCxnSpPr>
            <p:nvPr/>
          </p:nvCxnSpPr>
          <p:spPr>
            <a:xfrm rot="981491" flipH="1">
              <a:off x="2291889" y="5917822"/>
              <a:ext cx="1" cy="6844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3" name="Date Placeholder 2">
            <a:extLst>
              <a:ext uri="{FF2B5EF4-FFF2-40B4-BE49-F238E27FC236}">
                <a16:creationId xmlns:a16="http://schemas.microsoft.com/office/drawing/2014/main" id="{B95851F5-40DD-4D4A-BCD8-529CB8BC6E91}"/>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FC4CB546-8651-43E9-B0CA-3CFB8782E0B3}"/>
              </a:ext>
            </a:extLst>
          </p:cNvPr>
          <p:cNvSpPr>
            <a:spLocks noGrp="1"/>
          </p:cNvSpPr>
          <p:nvPr>
            <p:ph type="ftr" sz="quarter" idx="11"/>
          </p:nvPr>
        </p:nvSpPr>
        <p:spPr/>
        <p:txBody>
          <a:bodyPr/>
          <a:lstStyle/>
          <a:p>
            <a:r>
              <a:rPr lang="en-GB"/>
              <a:t>RFQ RF Window: Mechanical simulations</a:t>
            </a:r>
            <a:endParaRPr lang="en-US" dirty="0"/>
          </a:p>
        </p:txBody>
      </p:sp>
      <p:sp>
        <p:nvSpPr>
          <p:cNvPr id="8" name="Slide Number Placeholder 7">
            <a:extLst>
              <a:ext uri="{FF2B5EF4-FFF2-40B4-BE49-F238E27FC236}">
                <a16:creationId xmlns:a16="http://schemas.microsoft.com/office/drawing/2014/main" id="{7184EF37-84A8-4AEB-9C2B-B37130EA56FA}"/>
              </a:ext>
            </a:extLst>
          </p:cNvPr>
          <p:cNvSpPr>
            <a:spLocks noGrp="1"/>
          </p:cNvSpPr>
          <p:nvPr>
            <p:ph type="sldNum" sz="quarter" idx="12"/>
          </p:nvPr>
        </p:nvSpPr>
        <p:spPr/>
        <p:txBody>
          <a:bodyPr/>
          <a:lstStyle/>
          <a:p>
            <a:fld id="{8D6C380F-326D-3C40-9EE7-7FBAB0953422}" type="slidenum">
              <a:rPr lang="en-US" smtClean="0"/>
              <a:pPr/>
              <a:t>20</a:t>
            </a:fld>
            <a:endParaRPr lang="en-US"/>
          </a:p>
        </p:txBody>
      </p:sp>
    </p:spTree>
    <p:extLst>
      <p:ext uri="{BB962C8B-B14F-4D97-AF65-F5344CB8AC3E}">
        <p14:creationId xmlns:p14="http://schemas.microsoft.com/office/powerpoint/2010/main" val="2179912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1C2B-502C-4BCC-9CC5-96BA1C1AB3A7}"/>
              </a:ext>
            </a:extLst>
          </p:cNvPr>
          <p:cNvSpPr>
            <a:spLocks noGrp="1"/>
          </p:cNvSpPr>
          <p:nvPr>
            <p:ph type="title"/>
          </p:nvPr>
        </p:nvSpPr>
        <p:spPr/>
        <p:txBody>
          <a:bodyPr>
            <a:normAutofit fontScale="90000"/>
          </a:bodyPr>
          <a:lstStyle/>
          <a:p>
            <a:r>
              <a:rPr lang="en-GB" dirty="0"/>
              <a:t>Fixed support calculations (with symmetry)</a:t>
            </a:r>
          </a:p>
        </p:txBody>
      </p:sp>
      <p:pic>
        <p:nvPicPr>
          <p:cNvPr id="6" name="Picture 5">
            <a:extLst>
              <a:ext uri="{FF2B5EF4-FFF2-40B4-BE49-F238E27FC236}">
                <a16:creationId xmlns:a16="http://schemas.microsoft.com/office/drawing/2014/main" id="{EE49F99B-D813-43A3-AEBC-D4F28F712770}"/>
              </a:ext>
            </a:extLst>
          </p:cNvPr>
          <p:cNvPicPr>
            <a:picLocks noChangeAspect="1"/>
          </p:cNvPicPr>
          <p:nvPr/>
        </p:nvPicPr>
        <p:blipFill rotWithShape="1">
          <a:blip r:embed="rId2">
            <a:extLst>
              <a:ext uri="{28A0092B-C50C-407E-A947-70E740481C1C}">
                <a14:useLocalDpi xmlns:a14="http://schemas.microsoft.com/office/drawing/2010/main" val="0"/>
              </a:ext>
            </a:extLst>
          </a:blip>
          <a:srcRect t="12282" r="3652" b="13404"/>
          <a:stretch/>
        </p:blipFill>
        <p:spPr bwMode="auto">
          <a:xfrm>
            <a:off x="3320191" y="1063632"/>
            <a:ext cx="5540830" cy="2365367"/>
          </a:xfrm>
          <a:prstGeom prst="rect">
            <a:avLst/>
          </a:prstGeom>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6721A975-8613-4B7E-84BA-B4DE103F73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2910250"/>
            <a:ext cx="5629275" cy="3350053"/>
          </a:xfrm>
          <a:prstGeom prst="rect">
            <a:avLst/>
          </a:prstGeom>
        </p:spPr>
      </p:pic>
      <p:sp>
        <p:nvSpPr>
          <p:cNvPr id="14" name="TextBox 13">
            <a:extLst>
              <a:ext uri="{FF2B5EF4-FFF2-40B4-BE49-F238E27FC236}">
                <a16:creationId xmlns:a16="http://schemas.microsoft.com/office/drawing/2014/main" id="{090018ED-358B-4636-9E0B-3F0377B434C9}"/>
              </a:ext>
            </a:extLst>
          </p:cNvPr>
          <p:cNvSpPr txBox="1"/>
          <p:nvPr/>
        </p:nvSpPr>
        <p:spPr>
          <a:xfrm>
            <a:off x="282979" y="1375793"/>
            <a:ext cx="7498080" cy="369332"/>
          </a:xfrm>
          <a:prstGeom prst="rect">
            <a:avLst/>
          </a:prstGeom>
          <a:noFill/>
        </p:spPr>
        <p:txBody>
          <a:bodyPr wrap="square">
            <a:spAutoFit/>
          </a:bodyPr>
          <a:lstStyle/>
          <a:p>
            <a:r>
              <a:rPr lang="en-GB" dirty="0"/>
              <a:t>Boundary conditions</a:t>
            </a:r>
          </a:p>
        </p:txBody>
      </p:sp>
      <p:sp>
        <p:nvSpPr>
          <p:cNvPr id="3" name="Date Placeholder 2">
            <a:extLst>
              <a:ext uri="{FF2B5EF4-FFF2-40B4-BE49-F238E27FC236}">
                <a16:creationId xmlns:a16="http://schemas.microsoft.com/office/drawing/2014/main" id="{0BD8DE57-7FFD-4AAA-87D7-E6F00E359E73}"/>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3663F87F-4468-414B-82EB-CF35841B5475}"/>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AF16EFF3-84C7-4FF3-AEF5-3082FB8C5645}"/>
              </a:ext>
            </a:extLst>
          </p:cNvPr>
          <p:cNvSpPr>
            <a:spLocks noGrp="1"/>
          </p:cNvSpPr>
          <p:nvPr>
            <p:ph type="sldNum" sz="quarter" idx="12"/>
          </p:nvPr>
        </p:nvSpPr>
        <p:spPr/>
        <p:txBody>
          <a:bodyPr/>
          <a:lstStyle/>
          <a:p>
            <a:fld id="{8D6C380F-326D-3C40-9EE7-7FBAB0953422}" type="slidenum">
              <a:rPr lang="en-US" smtClean="0"/>
              <a:pPr/>
              <a:t>21</a:t>
            </a:fld>
            <a:endParaRPr lang="en-US"/>
          </a:p>
        </p:txBody>
      </p:sp>
    </p:spTree>
    <p:extLst>
      <p:ext uri="{BB962C8B-B14F-4D97-AF65-F5344CB8AC3E}">
        <p14:creationId xmlns:p14="http://schemas.microsoft.com/office/powerpoint/2010/main" val="2747435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4FB2E-E423-444B-8345-0390D18AB1E6}"/>
              </a:ext>
            </a:extLst>
          </p:cNvPr>
          <p:cNvSpPr>
            <a:spLocks noGrp="1"/>
          </p:cNvSpPr>
          <p:nvPr>
            <p:ph type="title"/>
          </p:nvPr>
        </p:nvSpPr>
        <p:spPr/>
        <p:txBody>
          <a:bodyPr>
            <a:noAutofit/>
          </a:bodyPr>
          <a:lstStyle/>
          <a:p>
            <a:r>
              <a:rPr lang="en-GB" sz="2800" dirty="0"/>
              <a:t>No Waveguide, No Window case</a:t>
            </a:r>
          </a:p>
        </p:txBody>
      </p:sp>
      <p:pic>
        <p:nvPicPr>
          <p:cNvPr id="4" name="Picture 3">
            <a:extLst>
              <a:ext uri="{FF2B5EF4-FFF2-40B4-BE49-F238E27FC236}">
                <a16:creationId xmlns:a16="http://schemas.microsoft.com/office/drawing/2014/main" id="{F3559C1A-98CF-408C-BCEF-04EFC6262B10}"/>
              </a:ext>
            </a:extLst>
          </p:cNvPr>
          <p:cNvPicPr>
            <a:picLocks noChangeAspect="1"/>
          </p:cNvPicPr>
          <p:nvPr/>
        </p:nvPicPr>
        <p:blipFill>
          <a:blip r:embed="rId2"/>
          <a:stretch>
            <a:fillRect/>
          </a:stretch>
        </p:blipFill>
        <p:spPr>
          <a:xfrm>
            <a:off x="765921" y="1258765"/>
            <a:ext cx="7609411" cy="2920860"/>
          </a:xfrm>
          <a:prstGeom prst="rect">
            <a:avLst/>
          </a:prstGeom>
        </p:spPr>
      </p:pic>
      <p:sp>
        <p:nvSpPr>
          <p:cNvPr id="6" name="TextBox 5">
            <a:extLst>
              <a:ext uri="{FF2B5EF4-FFF2-40B4-BE49-F238E27FC236}">
                <a16:creationId xmlns:a16="http://schemas.microsoft.com/office/drawing/2014/main" id="{A75759A7-806B-4434-B715-E3E8F08C1767}"/>
              </a:ext>
            </a:extLst>
          </p:cNvPr>
          <p:cNvSpPr txBox="1"/>
          <p:nvPr/>
        </p:nvSpPr>
        <p:spPr>
          <a:xfrm>
            <a:off x="457200" y="4489057"/>
            <a:ext cx="8637133" cy="1169551"/>
          </a:xfrm>
          <a:prstGeom prst="rect">
            <a:avLst/>
          </a:prstGeom>
          <a:noFill/>
        </p:spPr>
        <p:txBody>
          <a:bodyPr wrap="square">
            <a:spAutoFit/>
          </a:bodyPr>
          <a:lstStyle/>
          <a:p>
            <a:r>
              <a:rPr lang="en-GB" sz="1400" dirty="0"/>
              <a:t>There is only one area with stresses slightly above the yield limit: the ion pump flange (9.0 MPa). Minor plasticised elements are found (strains up to 260 µm/m). </a:t>
            </a:r>
          </a:p>
          <a:p>
            <a:r>
              <a:rPr lang="en-GB" sz="1400" dirty="0"/>
              <a:t>This load does not vary including the WG or window.</a:t>
            </a:r>
          </a:p>
          <a:p>
            <a:endParaRPr lang="en-GB" sz="1400" dirty="0"/>
          </a:p>
          <a:p>
            <a:r>
              <a:rPr lang="en-GB" sz="1400" dirty="0"/>
              <a:t>Deformation at the symmetry plane constant ≈15 µm in –Z, see table afterwards.</a:t>
            </a:r>
          </a:p>
        </p:txBody>
      </p:sp>
      <p:sp>
        <p:nvSpPr>
          <p:cNvPr id="7" name="TextBox 6">
            <a:extLst>
              <a:ext uri="{FF2B5EF4-FFF2-40B4-BE49-F238E27FC236}">
                <a16:creationId xmlns:a16="http://schemas.microsoft.com/office/drawing/2014/main" id="{37EF298F-2985-4E4E-90ED-8C8F860079D5}"/>
              </a:ext>
            </a:extLst>
          </p:cNvPr>
          <p:cNvSpPr txBox="1"/>
          <p:nvPr/>
        </p:nvSpPr>
        <p:spPr>
          <a:xfrm>
            <a:off x="4570626" y="1106015"/>
            <a:ext cx="3068424" cy="369332"/>
          </a:xfrm>
          <a:prstGeom prst="rect">
            <a:avLst/>
          </a:prstGeom>
          <a:noFill/>
        </p:spPr>
        <p:txBody>
          <a:bodyPr wrap="square">
            <a:spAutoFit/>
          </a:bodyPr>
          <a:lstStyle/>
          <a:p>
            <a:r>
              <a:rPr lang="en-GB" dirty="0"/>
              <a:t>Vertical (Z) deformation</a:t>
            </a:r>
          </a:p>
        </p:txBody>
      </p:sp>
      <p:sp>
        <p:nvSpPr>
          <p:cNvPr id="3" name="Date Placeholder 2">
            <a:extLst>
              <a:ext uri="{FF2B5EF4-FFF2-40B4-BE49-F238E27FC236}">
                <a16:creationId xmlns:a16="http://schemas.microsoft.com/office/drawing/2014/main" id="{0A3D4208-2983-48E8-B29B-A1E9F9F161A9}"/>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B2484D05-0CD4-44A4-A789-EDA5ADD65E01}"/>
              </a:ext>
            </a:extLst>
          </p:cNvPr>
          <p:cNvSpPr>
            <a:spLocks noGrp="1"/>
          </p:cNvSpPr>
          <p:nvPr>
            <p:ph type="ftr" sz="quarter" idx="11"/>
          </p:nvPr>
        </p:nvSpPr>
        <p:spPr/>
        <p:txBody>
          <a:bodyPr/>
          <a:lstStyle/>
          <a:p>
            <a:r>
              <a:rPr lang="en-GB"/>
              <a:t>RFQ RF Window: Mechanical simulations</a:t>
            </a:r>
            <a:endParaRPr lang="en-US" dirty="0"/>
          </a:p>
        </p:txBody>
      </p:sp>
      <p:sp>
        <p:nvSpPr>
          <p:cNvPr id="8" name="Slide Number Placeholder 7">
            <a:extLst>
              <a:ext uri="{FF2B5EF4-FFF2-40B4-BE49-F238E27FC236}">
                <a16:creationId xmlns:a16="http://schemas.microsoft.com/office/drawing/2014/main" id="{0310FF1C-4D97-4DC8-900D-EEBCC885428F}"/>
              </a:ext>
            </a:extLst>
          </p:cNvPr>
          <p:cNvSpPr>
            <a:spLocks noGrp="1"/>
          </p:cNvSpPr>
          <p:nvPr>
            <p:ph type="sldNum" sz="quarter" idx="12"/>
          </p:nvPr>
        </p:nvSpPr>
        <p:spPr/>
        <p:txBody>
          <a:bodyPr/>
          <a:lstStyle/>
          <a:p>
            <a:fld id="{8D6C380F-326D-3C40-9EE7-7FBAB0953422}" type="slidenum">
              <a:rPr lang="en-US" smtClean="0"/>
              <a:pPr/>
              <a:t>22</a:t>
            </a:fld>
            <a:endParaRPr lang="en-US"/>
          </a:p>
        </p:txBody>
      </p:sp>
    </p:spTree>
    <p:extLst>
      <p:ext uri="{BB962C8B-B14F-4D97-AF65-F5344CB8AC3E}">
        <p14:creationId xmlns:p14="http://schemas.microsoft.com/office/powerpoint/2010/main" val="541759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A2912-6715-4159-A18A-F91E11E87433}"/>
              </a:ext>
            </a:extLst>
          </p:cNvPr>
          <p:cNvSpPr>
            <a:spLocks noGrp="1"/>
          </p:cNvSpPr>
          <p:nvPr>
            <p:ph type="title"/>
          </p:nvPr>
        </p:nvSpPr>
        <p:spPr/>
        <p:txBody>
          <a:bodyPr>
            <a:normAutofit fontScale="90000"/>
          </a:bodyPr>
          <a:lstStyle/>
          <a:p>
            <a:r>
              <a:rPr lang="en-GB" dirty="0"/>
              <a:t>Effect of the waveguide (current situation)</a:t>
            </a:r>
          </a:p>
        </p:txBody>
      </p:sp>
      <p:pic>
        <p:nvPicPr>
          <p:cNvPr id="5" name="Picture 4">
            <a:extLst>
              <a:ext uri="{FF2B5EF4-FFF2-40B4-BE49-F238E27FC236}">
                <a16:creationId xmlns:a16="http://schemas.microsoft.com/office/drawing/2014/main" id="{59F47697-8A21-448C-A989-5C999234E0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493369"/>
            <a:ext cx="8290222" cy="3712211"/>
          </a:xfrm>
          <a:prstGeom prst="rect">
            <a:avLst/>
          </a:prstGeom>
        </p:spPr>
      </p:pic>
      <p:sp>
        <p:nvSpPr>
          <p:cNvPr id="6" name="TextBox 5">
            <a:extLst>
              <a:ext uri="{FF2B5EF4-FFF2-40B4-BE49-F238E27FC236}">
                <a16:creationId xmlns:a16="http://schemas.microsoft.com/office/drawing/2014/main" id="{91DBA061-C328-4773-A63D-665ED05ACB72}"/>
              </a:ext>
            </a:extLst>
          </p:cNvPr>
          <p:cNvSpPr txBox="1"/>
          <p:nvPr/>
        </p:nvSpPr>
        <p:spPr>
          <a:xfrm>
            <a:off x="4484901" y="1124037"/>
            <a:ext cx="3068424" cy="369332"/>
          </a:xfrm>
          <a:prstGeom prst="rect">
            <a:avLst/>
          </a:prstGeom>
          <a:noFill/>
        </p:spPr>
        <p:txBody>
          <a:bodyPr wrap="square">
            <a:spAutoFit/>
          </a:bodyPr>
          <a:lstStyle/>
          <a:p>
            <a:r>
              <a:rPr lang="en-GB" dirty="0"/>
              <a:t>Vertical (Z) deformation</a:t>
            </a:r>
          </a:p>
        </p:txBody>
      </p:sp>
      <p:sp>
        <p:nvSpPr>
          <p:cNvPr id="3" name="Date Placeholder 2">
            <a:extLst>
              <a:ext uri="{FF2B5EF4-FFF2-40B4-BE49-F238E27FC236}">
                <a16:creationId xmlns:a16="http://schemas.microsoft.com/office/drawing/2014/main" id="{39494B49-8AAF-4D85-8849-283CA2E6B94B}"/>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382EBF65-0BA5-49BA-8127-82AB17A9AB2F}"/>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E780E3C7-32A4-4D3F-BE66-354595CBE04B}"/>
              </a:ext>
            </a:extLst>
          </p:cNvPr>
          <p:cNvSpPr>
            <a:spLocks noGrp="1"/>
          </p:cNvSpPr>
          <p:nvPr>
            <p:ph type="sldNum" sz="quarter" idx="12"/>
          </p:nvPr>
        </p:nvSpPr>
        <p:spPr/>
        <p:txBody>
          <a:bodyPr/>
          <a:lstStyle/>
          <a:p>
            <a:fld id="{8D6C380F-326D-3C40-9EE7-7FBAB0953422}" type="slidenum">
              <a:rPr lang="en-US" smtClean="0"/>
              <a:pPr/>
              <a:t>23</a:t>
            </a:fld>
            <a:endParaRPr lang="en-US"/>
          </a:p>
        </p:txBody>
      </p:sp>
    </p:spTree>
    <p:extLst>
      <p:ext uri="{BB962C8B-B14F-4D97-AF65-F5344CB8AC3E}">
        <p14:creationId xmlns:p14="http://schemas.microsoft.com/office/powerpoint/2010/main" val="1384877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B0099E-B774-4585-B88F-341BD6DDB4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154" y="1158875"/>
            <a:ext cx="8216900" cy="2171700"/>
          </a:xfrm>
          <a:prstGeom prst="rect">
            <a:avLst/>
          </a:prstGeom>
        </p:spPr>
      </p:pic>
      <p:pic>
        <p:nvPicPr>
          <p:cNvPr id="5" name="Picture 4" descr="A close up of a device&#10;&#10;Description automatically generated">
            <a:extLst>
              <a:ext uri="{FF2B5EF4-FFF2-40B4-BE49-F238E27FC236}">
                <a16:creationId xmlns:a16="http://schemas.microsoft.com/office/drawing/2014/main" id="{BC149624-5B9D-4859-B549-20C49FE847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829" y="3654425"/>
            <a:ext cx="8216900" cy="2298700"/>
          </a:xfrm>
          <a:prstGeom prst="rect">
            <a:avLst/>
          </a:prstGeom>
        </p:spPr>
      </p:pic>
      <p:sp>
        <p:nvSpPr>
          <p:cNvPr id="2" name="Title 1">
            <a:extLst>
              <a:ext uri="{FF2B5EF4-FFF2-40B4-BE49-F238E27FC236}">
                <a16:creationId xmlns:a16="http://schemas.microsoft.com/office/drawing/2014/main" id="{A372EFF0-5CFE-4766-A868-CC5E6FAA041A}"/>
              </a:ext>
            </a:extLst>
          </p:cNvPr>
          <p:cNvSpPr>
            <a:spLocks noGrp="1"/>
          </p:cNvSpPr>
          <p:nvPr>
            <p:ph type="title"/>
          </p:nvPr>
        </p:nvSpPr>
        <p:spPr>
          <a:xfrm>
            <a:off x="457200" y="233493"/>
            <a:ext cx="8226854" cy="715840"/>
          </a:xfrm>
        </p:spPr>
        <p:txBody>
          <a:bodyPr anchor="ctr">
            <a:normAutofit/>
          </a:bodyPr>
          <a:lstStyle/>
          <a:p>
            <a:r>
              <a:rPr lang="en-GB" dirty="0"/>
              <a:t>Effect of the RF window + waveguide </a:t>
            </a:r>
          </a:p>
        </p:txBody>
      </p:sp>
      <p:sp>
        <p:nvSpPr>
          <p:cNvPr id="3" name="Date Placeholder 2">
            <a:extLst>
              <a:ext uri="{FF2B5EF4-FFF2-40B4-BE49-F238E27FC236}">
                <a16:creationId xmlns:a16="http://schemas.microsoft.com/office/drawing/2014/main" id="{CED370A3-1257-48A1-9771-EABA06B7CB35}"/>
              </a:ext>
            </a:extLst>
          </p:cNvPr>
          <p:cNvSpPr>
            <a:spLocks noGrp="1"/>
          </p:cNvSpPr>
          <p:nvPr>
            <p:ph type="dt" sz="half" idx="10"/>
          </p:nvPr>
        </p:nvSpPr>
        <p:spPr/>
        <p:txBody>
          <a:bodyPr/>
          <a:lstStyle/>
          <a:p>
            <a:r>
              <a:rPr lang="en-CH"/>
              <a:t>25-Nov-2020</a:t>
            </a:r>
            <a:endParaRPr lang="en-US" dirty="0"/>
          </a:p>
        </p:txBody>
      </p:sp>
      <p:sp>
        <p:nvSpPr>
          <p:cNvPr id="6" name="Footer Placeholder 5">
            <a:extLst>
              <a:ext uri="{FF2B5EF4-FFF2-40B4-BE49-F238E27FC236}">
                <a16:creationId xmlns:a16="http://schemas.microsoft.com/office/drawing/2014/main" id="{74A332DA-0A0D-4696-A2CE-3DE47F9298CC}"/>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B37DC7D2-1790-4524-B4CE-D539369B2131}"/>
              </a:ext>
            </a:extLst>
          </p:cNvPr>
          <p:cNvSpPr>
            <a:spLocks noGrp="1"/>
          </p:cNvSpPr>
          <p:nvPr>
            <p:ph type="sldNum" sz="quarter" idx="12"/>
          </p:nvPr>
        </p:nvSpPr>
        <p:spPr/>
        <p:txBody>
          <a:bodyPr/>
          <a:lstStyle/>
          <a:p>
            <a:fld id="{8D6C380F-326D-3C40-9EE7-7FBAB0953422}" type="slidenum">
              <a:rPr lang="en-US" smtClean="0"/>
              <a:pPr/>
              <a:t>24</a:t>
            </a:fld>
            <a:endParaRPr lang="en-US"/>
          </a:p>
        </p:txBody>
      </p:sp>
    </p:spTree>
    <p:extLst>
      <p:ext uri="{BB962C8B-B14F-4D97-AF65-F5344CB8AC3E}">
        <p14:creationId xmlns:p14="http://schemas.microsoft.com/office/powerpoint/2010/main" val="357195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2EFF0-5CFE-4766-A868-CC5E6FAA041A}"/>
              </a:ext>
            </a:extLst>
          </p:cNvPr>
          <p:cNvSpPr>
            <a:spLocks noGrp="1"/>
          </p:cNvSpPr>
          <p:nvPr>
            <p:ph type="title"/>
          </p:nvPr>
        </p:nvSpPr>
        <p:spPr>
          <a:xfrm>
            <a:off x="457200" y="233493"/>
            <a:ext cx="8226854" cy="715840"/>
          </a:xfrm>
        </p:spPr>
        <p:txBody>
          <a:bodyPr anchor="ctr">
            <a:normAutofit/>
          </a:bodyPr>
          <a:lstStyle/>
          <a:p>
            <a:r>
              <a:rPr lang="en-GB" dirty="0"/>
              <a:t>Effect of the RF window + waveguide </a:t>
            </a:r>
          </a:p>
        </p:txBody>
      </p:sp>
      <p:pic>
        <p:nvPicPr>
          <p:cNvPr id="6" name="Picture 5">
            <a:extLst>
              <a:ext uri="{FF2B5EF4-FFF2-40B4-BE49-F238E27FC236}">
                <a16:creationId xmlns:a16="http://schemas.microsoft.com/office/drawing/2014/main" id="{A2959ADA-C37C-43C2-9E33-50B6BBBE99E0}"/>
              </a:ext>
            </a:extLst>
          </p:cNvPr>
          <p:cNvPicPr/>
          <p:nvPr/>
        </p:nvPicPr>
        <p:blipFill>
          <a:blip r:embed="rId2">
            <a:extLst>
              <a:ext uri="{28A0092B-C50C-407E-A947-70E740481C1C}">
                <a14:useLocalDpi xmlns:a14="http://schemas.microsoft.com/office/drawing/2010/main" val="0"/>
              </a:ext>
            </a:extLst>
          </a:blip>
          <a:stretch>
            <a:fillRect/>
          </a:stretch>
        </p:blipFill>
        <p:spPr>
          <a:xfrm>
            <a:off x="457200" y="949333"/>
            <a:ext cx="6064250" cy="2667635"/>
          </a:xfrm>
          <a:prstGeom prst="rect">
            <a:avLst/>
          </a:prstGeom>
        </p:spPr>
      </p:pic>
      <p:pic>
        <p:nvPicPr>
          <p:cNvPr id="7" name="Picture 6">
            <a:extLst>
              <a:ext uri="{FF2B5EF4-FFF2-40B4-BE49-F238E27FC236}">
                <a16:creationId xmlns:a16="http://schemas.microsoft.com/office/drawing/2014/main" id="{E2C9B895-5351-4916-B261-DB496C17C2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465" y="3734501"/>
            <a:ext cx="5410835" cy="2404035"/>
          </a:xfrm>
          <a:prstGeom prst="rect">
            <a:avLst/>
          </a:prstGeom>
        </p:spPr>
      </p:pic>
      <p:sp>
        <p:nvSpPr>
          <p:cNvPr id="3" name="Date Placeholder 2">
            <a:extLst>
              <a:ext uri="{FF2B5EF4-FFF2-40B4-BE49-F238E27FC236}">
                <a16:creationId xmlns:a16="http://schemas.microsoft.com/office/drawing/2014/main" id="{0843410E-46E9-4507-A47F-E599D26AEA0D}"/>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74E1D25A-BA83-4122-B962-764F021EA3AF}"/>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F704BD53-003C-4AB3-88CF-859C72179790}"/>
              </a:ext>
            </a:extLst>
          </p:cNvPr>
          <p:cNvSpPr>
            <a:spLocks noGrp="1"/>
          </p:cNvSpPr>
          <p:nvPr>
            <p:ph type="sldNum" sz="quarter" idx="12"/>
          </p:nvPr>
        </p:nvSpPr>
        <p:spPr/>
        <p:txBody>
          <a:bodyPr/>
          <a:lstStyle/>
          <a:p>
            <a:fld id="{8D6C380F-326D-3C40-9EE7-7FBAB0953422}" type="slidenum">
              <a:rPr lang="en-US" smtClean="0"/>
              <a:pPr/>
              <a:t>25</a:t>
            </a:fld>
            <a:endParaRPr lang="en-US"/>
          </a:p>
        </p:txBody>
      </p:sp>
    </p:spTree>
    <p:extLst>
      <p:ext uri="{BB962C8B-B14F-4D97-AF65-F5344CB8AC3E}">
        <p14:creationId xmlns:p14="http://schemas.microsoft.com/office/powerpoint/2010/main" val="4096630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9871023-4002-4A65-BD61-A9583EA6C2DE}"/>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EC0DE0B7-5158-4FB3-B9BB-ABDD238FEB4F}"/>
              </a:ext>
            </a:extLst>
          </p:cNvPr>
          <p:cNvSpPr>
            <a:spLocks noGrp="1"/>
          </p:cNvSpPr>
          <p:nvPr>
            <p:ph type="ftr" sz="quarter" idx="11"/>
          </p:nvPr>
        </p:nvSpPr>
        <p:spPr/>
        <p:txBody>
          <a:bodyPr/>
          <a:lstStyle/>
          <a:p>
            <a:r>
              <a:rPr lang="en-GB" dirty="0"/>
              <a:t>RFQ RF Window: Mechanical simulations</a:t>
            </a:r>
            <a:endParaRPr lang="en-US" dirty="0"/>
          </a:p>
        </p:txBody>
      </p:sp>
      <p:sp>
        <p:nvSpPr>
          <p:cNvPr id="2" name="Title 1">
            <a:extLst>
              <a:ext uri="{FF2B5EF4-FFF2-40B4-BE49-F238E27FC236}">
                <a16:creationId xmlns:a16="http://schemas.microsoft.com/office/drawing/2014/main" id="{A372EFF0-5CFE-4766-A868-CC5E6FAA041A}"/>
              </a:ext>
            </a:extLst>
          </p:cNvPr>
          <p:cNvSpPr>
            <a:spLocks noGrp="1"/>
          </p:cNvSpPr>
          <p:nvPr>
            <p:ph type="title"/>
          </p:nvPr>
        </p:nvSpPr>
        <p:spPr>
          <a:xfrm>
            <a:off x="457200" y="233493"/>
            <a:ext cx="8226854" cy="715840"/>
          </a:xfrm>
        </p:spPr>
        <p:txBody>
          <a:bodyPr anchor="ctr">
            <a:normAutofit/>
          </a:bodyPr>
          <a:lstStyle/>
          <a:p>
            <a:r>
              <a:rPr lang="en-GB" dirty="0"/>
              <a:t>Effect of the RF window + waveguide </a:t>
            </a:r>
          </a:p>
        </p:txBody>
      </p:sp>
      <p:pic>
        <p:nvPicPr>
          <p:cNvPr id="5" name="Picture 4">
            <a:extLst>
              <a:ext uri="{FF2B5EF4-FFF2-40B4-BE49-F238E27FC236}">
                <a16:creationId xmlns:a16="http://schemas.microsoft.com/office/drawing/2014/main" id="{AA2BA278-B031-46B3-A7EE-80D4BF6629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8223" y="1429287"/>
            <a:ext cx="6617653" cy="5195220"/>
          </a:xfrm>
          <a:prstGeom prst="rect">
            <a:avLst/>
          </a:prstGeom>
        </p:spPr>
      </p:pic>
      <p:sp>
        <p:nvSpPr>
          <p:cNvPr id="8" name="TextBox 7">
            <a:extLst>
              <a:ext uri="{FF2B5EF4-FFF2-40B4-BE49-F238E27FC236}">
                <a16:creationId xmlns:a16="http://schemas.microsoft.com/office/drawing/2014/main" id="{E0855D6E-7469-402D-8AA8-643BB5798578}"/>
              </a:ext>
            </a:extLst>
          </p:cNvPr>
          <p:cNvSpPr txBox="1"/>
          <p:nvPr/>
        </p:nvSpPr>
        <p:spPr>
          <a:xfrm>
            <a:off x="552449" y="999334"/>
            <a:ext cx="7610476" cy="338554"/>
          </a:xfrm>
          <a:prstGeom prst="rect">
            <a:avLst/>
          </a:prstGeom>
          <a:noFill/>
        </p:spPr>
        <p:txBody>
          <a:bodyPr wrap="square">
            <a:spAutoFit/>
          </a:bodyPr>
          <a:lstStyle/>
          <a:p>
            <a:r>
              <a:rPr lang="en-GB" sz="1600" dirty="0">
                <a:effectLst/>
                <a:latin typeface="Arial" panose="020B0604020202020204" pitchFamily="34" charset="0"/>
                <a:ea typeface="Times New Roman" panose="02020603050405020304" pitchFamily="18" charset="0"/>
                <a:cs typeface="Arial" panose="020B0604020202020204" pitchFamily="34" charset="0"/>
              </a:rPr>
              <a:t>Stress distribution progress due to the accidental 100 kg load on the window</a:t>
            </a:r>
            <a:endParaRPr lang="en-GB" sz="16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69237E2-9A47-4D16-973F-EEA855168A78}"/>
              </a:ext>
            </a:extLst>
          </p:cNvPr>
          <p:cNvSpPr txBox="1"/>
          <p:nvPr/>
        </p:nvSpPr>
        <p:spPr>
          <a:xfrm>
            <a:off x="314324" y="4229100"/>
            <a:ext cx="1885951" cy="2062103"/>
          </a:xfrm>
          <a:prstGeom prst="rect">
            <a:avLst/>
          </a:prstGeom>
          <a:noFill/>
        </p:spPr>
        <p:txBody>
          <a:bodyPr wrap="square">
            <a:spAutoFit/>
          </a:bodyPr>
          <a:lstStyle/>
          <a:p>
            <a:r>
              <a:rPr lang="en-GB" sz="1600" dirty="0">
                <a:effectLst/>
                <a:latin typeface="Arial" panose="020B0604020202020204" pitchFamily="34" charset="0"/>
                <a:ea typeface="Times New Roman" panose="02020603050405020304" pitchFamily="18" charset="0"/>
                <a:cs typeface="Arial" panose="020B0604020202020204" pitchFamily="34" charset="0"/>
              </a:rPr>
              <a:t>The plastically deformed surfaces (after the person load) lead to more evenly distributed stresses (that is why the peak stress decreases).</a:t>
            </a:r>
          </a:p>
        </p:txBody>
      </p:sp>
      <p:sp>
        <p:nvSpPr>
          <p:cNvPr id="11" name="TextBox 10">
            <a:extLst>
              <a:ext uri="{FF2B5EF4-FFF2-40B4-BE49-F238E27FC236}">
                <a16:creationId xmlns:a16="http://schemas.microsoft.com/office/drawing/2014/main" id="{94225041-1DE9-4310-B4FC-D1928D73E7A6}"/>
              </a:ext>
            </a:extLst>
          </p:cNvPr>
          <p:cNvSpPr txBox="1"/>
          <p:nvPr/>
        </p:nvSpPr>
        <p:spPr>
          <a:xfrm>
            <a:off x="5597049" y="1686857"/>
            <a:ext cx="1483678" cy="338554"/>
          </a:xfrm>
          <a:prstGeom prst="rect">
            <a:avLst/>
          </a:prstGeom>
          <a:noFill/>
        </p:spPr>
        <p:txBody>
          <a:bodyPr wrap="square">
            <a:spAutoFit/>
          </a:bodyPr>
          <a:lstStyle/>
          <a:p>
            <a:r>
              <a:rPr lang="en-GB" sz="1600" dirty="0">
                <a:effectLst/>
                <a:latin typeface="Arial" panose="020B0604020202020204" pitchFamily="34" charset="0"/>
                <a:ea typeface="Times New Roman" panose="02020603050405020304" pitchFamily="18" charset="0"/>
                <a:cs typeface="Arial" panose="020B0604020202020204" pitchFamily="34" charset="0"/>
              </a:rPr>
              <a:t>Peak ~9 MPa</a:t>
            </a:r>
          </a:p>
        </p:txBody>
      </p:sp>
      <p:sp>
        <p:nvSpPr>
          <p:cNvPr id="12" name="TextBox 11">
            <a:extLst>
              <a:ext uri="{FF2B5EF4-FFF2-40B4-BE49-F238E27FC236}">
                <a16:creationId xmlns:a16="http://schemas.microsoft.com/office/drawing/2014/main" id="{2E62B216-AC31-47AB-B1EA-60C61BE271CB}"/>
              </a:ext>
            </a:extLst>
          </p:cNvPr>
          <p:cNvSpPr txBox="1"/>
          <p:nvPr/>
        </p:nvSpPr>
        <p:spPr>
          <a:xfrm>
            <a:off x="7080727" y="2454625"/>
            <a:ext cx="1729898" cy="338554"/>
          </a:xfrm>
          <a:prstGeom prst="rect">
            <a:avLst/>
          </a:prstGeom>
          <a:noFill/>
        </p:spPr>
        <p:txBody>
          <a:bodyPr wrap="square">
            <a:spAutoFit/>
          </a:bodyPr>
          <a:lstStyle/>
          <a:p>
            <a:r>
              <a:rPr lang="en-GB" sz="1600" dirty="0">
                <a:effectLst/>
                <a:latin typeface="Arial" panose="020B0604020202020204" pitchFamily="34" charset="0"/>
                <a:ea typeface="Times New Roman" panose="02020603050405020304" pitchFamily="18" charset="0"/>
                <a:cs typeface="Arial" panose="020B0604020202020204" pitchFamily="34" charset="0"/>
              </a:rPr>
              <a:t>Peak ~14 MPa</a:t>
            </a:r>
          </a:p>
        </p:txBody>
      </p:sp>
      <p:sp>
        <p:nvSpPr>
          <p:cNvPr id="13" name="TextBox 12">
            <a:extLst>
              <a:ext uri="{FF2B5EF4-FFF2-40B4-BE49-F238E27FC236}">
                <a16:creationId xmlns:a16="http://schemas.microsoft.com/office/drawing/2014/main" id="{F941403F-1F49-4221-B782-7DB1D3A5E11A}"/>
              </a:ext>
            </a:extLst>
          </p:cNvPr>
          <p:cNvSpPr txBox="1"/>
          <p:nvPr/>
        </p:nvSpPr>
        <p:spPr>
          <a:xfrm>
            <a:off x="5597049" y="5858666"/>
            <a:ext cx="1729898" cy="338554"/>
          </a:xfrm>
          <a:prstGeom prst="rect">
            <a:avLst/>
          </a:prstGeom>
          <a:noFill/>
        </p:spPr>
        <p:txBody>
          <a:bodyPr wrap="square">
            <a:spAutoFit/>
          </a:bodyPr>
          <a:lstStyle/>
          <a:p>
            <a:r>
              <a:rPr lang="en-GB" sz="1600" dirty="0">
                <a:effectLst/>
                <a:latin typeface="Arial" panose="020B0604020202020204" pitchFamily="34" charset="0"/>
                <a:ea typeface="Times New Roman" panose="02020603050405020304" pitchFamily="18" charset="0"/>
                <a:cs typeface="Arial" panose="020B0604020202020204" pitchFamily="34" charset="0"/>
              </a:rPr>
              <a:t>Peak ~5 MPa</a:t>
            </a:r>
          </a:p>
        </p:txBody>
      </p:sp>
      <p:sp>
        <p:nvSpPr>
          <p:cNvPr id="6" name="Slide Number Placeholder 5">
            <a:extLst>
              <a:ext uri="{FF2B5EF4-FFF2-40B4-BE49-F238E27FC236}">
                <a16:creationId xmlns:a16="http://schemas.microsoft.com/office/drawing/2014/main" id="{54E8666A-C5F9-4B48-85FE-9EFCE138D5A7}"/>
              </a:ext>
            </a:extLst>
          </p:cNvPr>
          <p:cNvSpPr>
            <a:spLocks noGrp="1"/>
          </p:cNvSpPr>
          <p:nvPr>
            <p:ph type="sldNum" sz="quarter" idx="12"/>
          </p:nvPr>
        </p:nvSpPr>
        <p:spPr/>
        <p:txBody>
          <a:bodyPr/>
          <a:lstStyle/>
          <a:p>
            <a:fld id="{8D6C380F-326D-3C40-9EE7-7FBAB0953422}" type="slidenum">
              <a:rPr lang="en-US" smtClean="0"/>
              <a:pPr/>
              <a:t>26</a:t>
            </a:fld>
            <a:endParaRPr lang="en-US"/>
          </a:p>
        </p:txBody>
      </p:sp>
    </p:spTree>
    <p:extLst>
      <p:ext uri="{BB962C8B-B14F-4D97-AF65-F5344CB8AC3E}">
        <p14:creationId xmlns:p14="http://schemas.microsoft.com/office/powerpoint/2010/main" val="1425693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2EFF0-5CFE-4766-A868-CC5E6FAA041A}"/>
              </a:ext>
            </a:extLst>
          </p:cNvPr>
          <p:cNvSpPr>
            <a:spLocks noGrp="1"/>
          </p:cNvSpPr>
          <p:nvPr>
            <p:ph type="title"/>
          </p:nvPr>
        </p:nvSpPr>
        <p:spPr>
          <a:xfrm>
            <a:off x="457200" y="233493"/>
            <a:ext cx="8226854" cy="715840"/>
          </a:xfrm>
        </p:spPr>
        <p:txBody>
          <a:bodyPr anchor="ctr">
            <a:normAutofit/>
          </a:bodyPr>
          <a:lstStyle/>
          <a:p>
            <a:r>
              <a:rPr lang="en-GB" dirty="0"/>
              <a:t>Effect of the RF window + waveguide </a:t>
            </a:r>
          </a:p>
        </p:txBody>
      </p:sp>
      <p:grpSp>
        <p:nvGrpSpPr>
          <p:cNvPr id="7" name="Group 6">
            <a:extLst>
              <a:ext uri="{FF2B5EF4-FFF2-40B4-BE49-F238E27FC236}">
                <a16:creationId xmlns:a16="http://schemas.microsoft.com/office/drawing/2014/main" id="{AF25A8E3-6A14-4310-AEDC-4D53FC22FEFC}"/>
              </a:ext>
            </a:extLst>
          </p:cNvPr>
          <p:cNvGrpSpPr/>
          <p:nvPr/>
        </p:nvGrpSpPr>
        <p:grpSpPr>
          <a:xfrm>
            <a:off x="78202" y="1250954"/>
            <a:ext cx="8981574" cy="4758829"/>
            <a:chOff x="162426" y="1250954"/>
            <a:chExt cx="8981574" cy="4758829"/>
          </a:xfrm>
        </p:grpSpPr>
        <p:pic>
          <p:nvPicPr>
            <p:cNvPr id="5" name="Picture 4">
              <a:extLst>
                <a:ext uri="{FF2B5EF4-FFF2-40B4-BE49-F238E27FC236}">
                  <a16:creationId xmlns:a16="http://schemas.microsoft.com/office/drawing/2014/main" id="{FD14E20A-8D36-4ED8-AE46-FB291AF999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2351" y="1250954"/>
              <a:ext cx="6261649" cy="4356092"/>
            </a:xfrm>
            <a:prstGeom prst="rect">
              <a:avLst/>
            </a:prstGeom>
          </p:spPr>
        </p:pic>
        <p:pic>
          <p:nvPicPr>
            <p:cNvPr id="3" name="Picture 2">
              <a:extLst>
                <a:ext uri="{FF2B5EF4-FFF2-40B4-BE49-F238E27FC236}">
                  <a16:creationId xmlns:a16="http://schemas.microsoft.com/office/drawing/2014/main" id="{6B54E913-F7E7-4F12-822E-ADC53A0A2401}"/>
                </a:ext>
              </a:extLst>
            </p:cNvPr>
            <p:cNvPicPr>
              <a:picLocks noChangeAspect="1"/>
            </p:cNvPicPr>
            <p:nvPr/>
          </p:nvPicPr>
          <p:blipFill>
            <a:blip r:embed="rId3"/>
            <a:stretch>
              <a:fillRect/>
            </a:stretch>
          </p:blipFill>
          <p:spPr>
            <a:xfrm>
              <a:off x="358317" y="3950434"/>
              <a:ext cx="5451632" cy="2059349"/>
            </a:xfrm>
            <a:prstGeom prst="rect">
              <a:avLst/>
            </a:prstGeom>
          </p:spPr>
        </p:pic>
        <p:sp>
          <p:nvSpPr>
            <p:cNvPr id="4" name="TextBox 3">
              <a:extLst>
                <a:ext uri="{FF2B5EF4-FFF2-40B4-BE49-F238E27FC236}">
                  <a16:creationId xmlns:a16="http://schemas.microsoft.com/office/drawing/2014/main" id="{B72F1C43-E0CD-4030-99A9-8905B8C5C58C}"/>
                </a:ext>
              </a:extLst>
            </p:cNvPr>
            <p:cNvSpPr txBox="1"/>
            <p:nvPr/>
          </p:nvSpPr>
          <p:spPr>
            <a:xfrm>
              <a:off x="2785310" y="1858879"/>
              <a:ext cx="1112921" cy="169277"/>
            </a:xfrm>
            <a:prstGeom prst="rect">
              <a:avLst/>
            </a:prstGeom>
            <a:solidFill>
              <a:schemeClr val="bg1"/>
            </a:solidFill>
          </p:spPr>
          <p:txBody>
            <a:bodyPr wrap="square" rtlCol="0">
              <a:spAutoFit/>
            </a:bodyPr>
            <a:lstStyle/>
            <a:p>
              <a:endParaRPr lang="en-GB" sz="500" dirty="0"/>
            </a:p>
          </p:txBody>
        </p:sp>
        <p:sp>
          <p:nvSpPr>
            <p:cNvPr id="6" name="TextBox 5">
              <a:extLst>
                <a:ext uri="{FF2B5EF4-FFF2-40B4-BE49-F238E27FC236}">
                  <a16:creationId xmlns:a16="http://schemas.microsoft.com/office/drawing/2014/main" id="{FA2784B3-6D02-4ADE-9854-509F1F58AD4B}"/>
                </a:ext>
              </a:extLst>
            </p:cNvPr>
            <p:cNvSpPr txBox="1"/>
            <p:nvPr/>
          </p:nvSpPr>
          <p:spPr>
            <a:xfrm>
              <a:off x="162426" y="4379496"/>
              <a:ext cx="1112921" cy="107722"/>
            </a:xfrm>
            <a:prstGeom prst="rect">
              <a:avLst/>
            </a:prstGeom>
            <a:solidFill>
              <a:schemeClr val="bg1"/>
            </a:solidFill>
          </p:spPr>
          <p:txBody>
            <a:bodyPr wrap="square" rtlCol="0">
              <a:spAutoFit/>
            </a:bodyPr>
            <a:lstStyle/>
            <a:p>
              <a:endParaRPr lang="en-GB" sz="100" dirty="0"/>
            </a:p>
          </p:txBody>
        </p:sp>
      </p:grpSp>
      <p:sp>
        <p:nvSpPr>
          <p:cNvPr id="8" name="Date Placeholder 7">
            <a:extLst>
              <a:ext uri="{FF2B5EF4-FFF2-40B4-BE49-F238E27FC236}">
                <a16:creationId xmlns:a16="http://schemas.microsoft.com/office/drawing/2014/main" id="{25E09E5D-4A66-4FB4-A134-293B0989BB6C}"/>
              </a:ext>
            </a:extLst>
          </p:cNvPr>
          <p:cNvSpPr>
            <a:spLocks noGrp="1"/>
          </p:cNvSpPr>
          <p:nvPr>
            <p:ph type="dt" sz="half" idx="10"/>
          </p:nvPr>
        </p:nvSpPr>
        <p:spPr/>
        <p:txBody>
          <a:bodyPr/>
          <a:lstStyle/>
          <a:p>
            <a:r>
              <a:rPr lang="en-CH"/>
              <a:t>25-Nov-2020</a:t>
            </a:r>
            <a:endParaRPr lang="en-US" dirty="0"/>
          </a:p>
        </p:txBody>
      </p:sp>
      <p:sp>
        <p:nvSpPr>
          <p:cNvPr id="9" name="Footer Placeholder 8">
            <a:extLst>
              <a:ext uri="{FF2B5EF4-FFF2-40B4-BE49-F238E27FC236}">
                <a16:creationId xmlns:a16="http://schemas.microsoft.com/office/drawing/2014/main" id="{0423DCD4-F522-46B4-9722-EFC678A4B0FB}"/>
              </a:ext>
            </a:extLst>
          </p:cNvPr>
          <p:cNvSpPr>
            <a:spLocks noGrp="1"/>
          </p:cNvSpPr>
          <p:nvPr>
            <p:ph type="ftr" sz="quarter" idx="11"/>
          </p:nvPr>
        </p:nvSpPr>
        <p:spPr/>
        <p:txBody>
          <a:bodyPr/>
          <a:lstStyle/>
          <a:p>
            <a:r>
              <a:rPr lang="en-GB"/>
              <a:t>RFQ RF Window: Mechanical simulations</a:t>
            </a:r>
            <a:endParaRPr lang="en-US" dirty="0"/>
          </a:p>
        </p:txBody>
      </p:sp>
      <p:sp>
        <p:nvSpPr>
          <p:cNvPr id="10" name="Slide Number Placeholder 9">
            <a:extLst>
              <a:ext uri="{FF2B5EF4-FFF2-40B4-BE49-F238E27FC236}">
                <a16:creationId xmlns:a16="http://schemas.microsoft.com/office/drawing/2014/main" id="{4402859E-A79B-4323-BC9F-4EC5D44A0A1F}"/>
              </a:ext>
            </a:extLst>
          </p:cNvPr>
          <p:cNvSpPr>
            <a:spLocks noGrp="1"/>
          </p:cNvSpPr>
          <p:nvPr>
            <p:ph type="sldNum" sz="quarter" idx="12"/>
          </p:nvPr>
        </p:nvSpPr>
        <p:spPr/>
        <p:txBody>
          <a:bodyPr/>
          <a:lstStyle/>
          <a:p>
            <a:fld id="{8D6C380F-326D-3C40-9EE7-7FBAB0953422}" type="slidenum">
              <a:rPr lang="en-US" smtClean="0"/>
              <a:pPr/>
              <a:t>27</a:t>
            </a:fld>
            <a:endParaRPr lang="en-US"/>
          </a:p>
        </p:txBody>
      </p:sp>
    </p:spTree>
    <p:extLst>
      <p:ext uri="{BB962C8B-B14F-4D97-AF65-F5344CB8AC3E}">
        <p14:creationId xmlns:p14="http://schemas.microsoft.com/office/powerpoint/2010/main" val="4129115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22D3C-2FF6-40EC-A4C8-840029BFB189}"/>
              </a:ext>
            </a:extLst>
          </p:cNvPr>
          <p:cNvSpPr>
            <a:spLocks noGrp="1"/>
          </p:cNvSpPr>
          <p:nvPr>
            <p:ph type="title"/>
          </p:nvPr>
        </p:nvSpPr>
        <p:spPr>
          <a:xfrm>
            <a:off x="457200" y="233493"/>
            <a:ext cx="5238750" cy="715840"/>
          </a:xfrm>
        </p:spPr>
        <p:txBody>
          <a:bodyPr>
            <a:normAutofit/>
          </a:bodyPr>
          <a:lstStyle/>
          <a:p>
            <a:r>
              <a:rPr lang="en-GB" dirty="0"/>
              <a:t>Deformation of the vanes</a:t>
            </a:r>
          </a:p>
        </p:txBody>
      </p:sp>
      <p:graphicFrame>
        <p:nvGraphicFramePr>
          <p:cNvPr id="3" name="Table 2">
            <a:extLst>
              <a:ext uri="{FF2B5EF4-FFF2-40B4-BE49-F238E27FC236}">
                <a16:creationId xmlns:a16="http://schemas.microsoft.com/office/drawing/2014/main" id="{84407D7B-4B2B-4606-BE68-8EF7B6FCFB5D}"/>
              </a:ext>
            </a:extLst>
          </p:cNvPr>
          <p:cNvGraphicFramePr>
            <a:graphicFrameLocks noGrp="1"/>
          </p:cNvGraphicFramePr>
          <p:nvPr>
            <p:extLst>
              <p:ext uri="{D42A27DB-BD31-4B8C-83A1-F6EECF244321}">
                <p14:modId xmlns:p14="http://schemas.microsoft.com/office/powerpoint/2010/main" val="4147631440"/>
              </p:ext>
            </p:extLst>
          </p:nvPr>
        </p:nvGraphicFramePr>
        <p:xfrm>
          <a:off x="379627" y="3059231"/>
          <a:ext cx="8382000" cy="2890653"/>
        </p:xfrm>
        <a:graphic>
          <a:graphicData uri="http://schemas.openxmlformats.org/drawingml/2006/table">
            <a:tbl>
              <a:tblPr firstRow="1" bandRow="1"/>
              <a:tblGrid>
                <a:gridCol w="2114550">
                  <a:extLst>
                    <a:ext uri="{9D8B030D-6E8A-4147-A177-3AD203B41FA5}">
                      <a16:colId xmlns:a16="http://schemas.microsoft.com/office/drawing/2014/main" val="3127248580"/>
                    </a:ext>
                  </a:extLst>
                </a:gridCol>
                <a:gridCol w="608411">
                  <a:extLst>
                    <a:ext uri="{9D8B030D-6E8A-4147-A177-3AD203B41FA5}">
                      <a16:colId xmlns:a16="http://schemas.microsoft.com/office/drawing/2014/main" val="2235335216"/>
                    </a:ext>
                  </a:extLst>
                </a:gridCol>
                <a:gridCol w="591739">
                  <a:extLst>
                    <a:ext uri="{9D8B030D-6E8A-4147-A177-3AD203B41FA5}">
                      <a16:colId xmlns:a16="http://schemas.microsoft.com/office/drawing/2014/main" val="303439740"/>
                    </a:ext>
                  </a:extLst>
                </a:gridCol>
                <a:gridCol w="545916">
                  <a:extLst>
                    <a:ext uri="{9D8B030D-6E8A-4147-A177-3AD203B41FA5}">
                      <a16:colId xmlns:a16="http://schemas.microsoft.com/office/drawing/2014/main" val="3191529946"/>
                    </a:ext>
                  </a:extLst>
                </a:gridCol>
                <a:gridCol w="700593">
                  <a:extLst>
                    <a:ext uri="{9D8B030D-6E8A-4147-A177-3AD203B41FA5}">
                      <a16:colId xmlns:a16="http://schemas.microsoft.com/office/drawing/2014/main" val="3932101975"/>
                    </a:ext>
                  </a:extLst>
                </a:gridCol>
                <a:gridCol w="573213">
                  <a:extLst>
                    <a:ext uri="{9D8B030D-6E8A-4147-A177-3AD203B41FA5}">
                      <a16:colId xmlns:a16="http://schemas.microsoft.com/office/drawing/2014/main" val="2797192304"/>
                    </a:ext>
                  </a:extLst>
                </a:gridCol>
                <a:gridCol w="655100">
                  <a:extLst>
                    <a:ext uri="{9D8B030D-6E8A-4147-A177-3AD203B41FA5}">
                      <a16:colId xmlns:a16="http://schemas.microsoft.com/office/drawing/2014/main" val="3536723030"/>
                    </a:ext>
                  </a:extLst>
                </a:gridCol>
                <a:gridCol w="682395">
                  <a:extLst>
                    <a:ext uri="{9D8B030D-6E8A-4147-A177-3AD203B41FA5}">
                      <a16:colId xmlns:a16="http://schemas.microsoft.com/office/drawing/2014/main" val="3935984479"/>
                    </a:ext>
                  </a:extLst>
                </a:gridCol>
                <a:gridCol w="633733">
                  <a:extLst>
                    <a:ext uri="{9D8B030D-6E8A-4147-A177-3AD203B41FA5}">
                      <a16:colId xmlns:a16="http://schemas.microsoft.com/office/drawing/2014/main" val="2303634595"/>
                    </a:ext>
                  </a:extLst>
                </a:gridCol>
                <a:gridCol w="558184">
                  <a:extLst>
                    <a:ext uri="{9D8B030D-6E8A-4147-A177-3AD203B41FA5}">
                      <a16:colId xmlns:a16="http://schemas.microsoft.com/office/drawing/2014/main" val="2774739180"/>
                    </a:ext>
                  </a:extLst>
                </a:gridCol>
                <a:gridCol w="718166">
                  <a:extLst>
                    <a:ext uri="{9D8B030D-6E8A-4147-A177-3AD203B41FA5}">
                      <a16:colId xmlns:a16="http://schemas.microsoft.com/office/drawing/2014/main" val="3195898534"/>
                    </a:ext>
                  </a:extLst>
                </a:gridCol>
              </a:tblGrid>
              <a:tr h="0">
                <a:tc row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Pole</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No window, No WG</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WG added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Window added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Load of a person</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tc gridSpan="2">
                  <a:txBody>
                    <a:bodyPr/>
                    <a:lstStyle/>
                    <a:p>
                      <a:pPr algn="ctr">
                        <a:lnSpc>
                          <a:spcPct val="110000"/>
                        </a:lnSpc>
                      </a:pPr>
                      <a:r>
                        <a:rPr lang="en-US" sz="1400" kern="12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Unload person</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n-GB"/>
                    </a:p>
                  </a:txBody>
                  <a:tcPr/>
                </a:tc>
                <a:extLst>
                  <a:ext uri="{0D108BD9-81ED-4DB2-BD59-A6C34878D82A}">
                    <a16:rowId xmlns:a16="http://schemas.microsoft.com/office/drawing/2014/main" val="4031691978"/>
                  </a:ext>
                </a:extLst>
              </a:tr>
              <a:tr h="0">
                <a:tc vMerge="1">
                  <a:txBody>
                    <a:bodyPr/>
                    <a:lstStyle/>
                    <a:p>
                      <a:endParaRPr lang="en-GB"/>
                    </a:p>
                  </a:txBody>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Y</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Dir. Z</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767672071"/>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(Top)</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-14.6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0.6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-16.7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-20.2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4.2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-26.1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-20.4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182778180"/>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 (Behind)</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-15.3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0.5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-19.9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3.4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-24.5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258202840"/>
                  </a:ext>
                </a:extLst>
              </a:tr>
              <a:tr h="0">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 (Bottom)</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-14.7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-0.3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-15.7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-16.5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-4.5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-17.5</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-2</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-16.4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91333170"/>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(Window)</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0</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-15.3</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1.7</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a:solidFill>
                            <a:srgbClr val="000000"/>
                          </a:solidFill>
                          <a:effectLst/>
                          <a:latin typeface="Calibri" panose="020F0502020204030204" pitchFamily="34" charset="0"/>
                          <a:cs typeface="Times New Roman" panose="02020603050405020304" pitchFamily="18" charset="0"/>
                        </a:rPr>
                        <a:t>-18.8</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5.8</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-26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12.9</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-38.4</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6.1</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a:txBody>
                    <a:bodyPr/>
                    <a:lstStyle/>
                    <a:p>
                      <a:pPr marL="0" algn="ctr" rtl="0" eaLnBrk="1" fontAlgn="b" latinLnBrk="0" hangingPunct="1">
                        <a:lnSpc>
                          <a:spcPct val="110000"/>
                        </a:lnSpc>
                      </a:pPr>
                      <a:r>
                        <a:rPr kumimoji="0" lang="en-CH" sz="1400" kern="1200" dirty="0">
                          <a:solidFill>
                            <a:srgbClr val="000000"/>
                          </a:solidFill>
                          <a:effectLst/>
                          <a:latin typeface="Calibri" panose="020F0502020204030204" pitchFamily="34" charset="0"/>
                          <a:cs typeface="Times New Roman" panose="02020603050405020304" pitchFamily="18" charset="0"/>
                        </a:rPr>
                        <a:t>-26.6</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extLst>
                  <a:ext uri="{0D108BD9-81ED-4DB2-BD59-A6C34878D82A}">
                    <a16:rowId xmlns:a16="http://schemas.microsoft.com/office/drawing/2014/main" val="114066319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1-3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 (4.061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(4.062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(4.065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 (4.071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 (4.066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99797065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2-4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 (4.077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 (4.076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a:t>
                      </a: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(4.074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 (4.069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tc gridSpan="2">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 (4.073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9050" cap="flat" cmpd="sng" algn="ctr">
                      <a:solidFill>
                        <a:schemeClr val="accent4">
                          <a:lumMod val="75000"/>
                        </a:schemeClr>
                      </a:solidFill>
                      <a:prstDash val="solid"/>
                      <a:round/>
                      <a:headEnd type="none" w="med" len="med"/>
                      <a:tailEnd type="none" w="med" len="med"/>
                    </a:lnB>
                    <a:solidFill>
                      <a:srgbClr val="DBE5F1"/>
                    </a:solidFill>
                  </a:tcPr>
                </a:tc>
                <a:tc hMerge="1">
                  <a:txBody>
                    <a:bodyPr/>
                    <a:lstStyle/>
                    <a:p>
                      <a:endParaRPr lang="en-GB"/>
                    </a:p>
                  </a:txBody>
                  <a:tcPr/>
                </a:tc>
                <a:extLst>
                  <a:ext uri="{0D108BD9-81ED-4DB2-BD59-A6C34878D82A}">
                    <a16:rowId xmlns:a16="http://schemas.microsoft.com/office/drawing/2014/main" val="2025201226"/>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1-2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0</a:t>
                      </a:r>
                      <a:r>
                        <a:rPr kumimoji="0" lang="es-ES" sz="1400" kern="1200" dirty="0">
                          <a:solidFill>
                            <a:srgbClr val="000000"/>
                          </a:solidFill>
                          <a:effectLst/>
                          <a:latin typeface="Calibri" panose="020F0502020204030204" pitchFamily="34" charset="0"/>
                          <a:cs typeface="Times New Roman" panose="02020603050405020304" pitchFamily="18" charset="0"/>
                        </a:rPr>
                        <a:t> (1.255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(1.254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9050" cap="flat" cmpd="sng" algn="ctr">
                      <a:solidFill>
                        <a:schemeClr val="accent4">
                          <a:lumMod val="75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40889685"/>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2-3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(1.253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-5</a:t>
                      </a:r>
                      <a:r>
                        <a:rPr kumimoji="0" lang="es-ES" sz="1400" kern="1200" dirty="0">
                          <a:solidFill>
                            <a:srgbClr val="000000"/>
                          </a:solidFill>
                          <a:effectLst/>
                          <a:latin typeface="Calibri" panose="020F0502020204030204" pitchFamily="34" charset="0"/>
                          <a:cs typeface="Times New Roman" panose="02020603050405020304" pitchFamily="18" charset="0"/>
                        </a:rPr>
                        <a:t> (1.250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-11 (1.244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-5 (1.250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290563"/>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poles 3-4 </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(1.254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-1 </a:t>
                      </a:r>
                      <a:r>
                        <a:rPr kumimoji="0" lang="es-ES" sz="1400" kern="1200" dirty="0">
                          <a:solidFill>
                            <a:srgbClr val="000000"/>
                          </a:solidFill>
                          <a:effectLst/>
                          <a:latin typeface="Calibri" panose="020F0502020204030204" pitchFamily="34" charset="0"/>
                          <a:cs typeface="Times New Roman" panose="02020603050405020304" pitchFamily="18" charset="0"/>
                        </a:rPr>
                        <a:t>(1.253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-2 (1.252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 (1.253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0858262"/>
                  </a:ext>
                </a:extLst>
              </a:tr>
              <a:tr h="0">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Distance change </a:t>
                      </a:r>
                      <a:r>
                        <a:rPr kumimoji="0" lang="en-US"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poles 4-1 </a:t>
                      </a:r>
                      <a:endParaRPr kumimoji="0" lang="en-CH" sz="14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0 (1.255 mm)</a:t>
                      </a:r>
                    </a:p>
                  </a:txBody>
                  <a:tcPr marL="9525" marR="9525" marT="9525" marB="0" anchor="b">
                    <a:lnL w="12700" cap="flat" cmpd="sng" algn="ctr">
                      <a:solidFill>
                        <a:srgbClr val="95B3D7"/>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2 (1.257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b="1" kern="1200" dirty="0">
                          <a:solidFill>
                            <a:srgbClr val="000000"/>
                          </a:solidFill>
                          <a:effectLst/>
                          <a:latin typeface="Calibri" panose="020F0502020204030204" pitchFamily="34" charset="0"/>
                          <a:cs typeface="Times New Roman" panose="02020603050405020304" pitchFamily="18" charset="0"/>
                        </a:rPr>
                        <a:t>7</a:t>
                      </a:r>
                      <a:r>
                        <a:rPr kumimoji="0" lang="es-ES" sz="1400" kern="1200" dirty="0">
                          <a:solidFill>
                            <a:srgbClr val="000000"/>
                          </a:solidFill>
                          <a:effectLst/>
                          <a:latin typeface="Calibri" panose="020F0502020204030204" pitchFamily="34" charset="0"/>
                          <a:cs typeface="Times New Roman" panose="02020603050405020304" pitchFamily="18" charset="0"/>
                        </a:rPr>
                        <a:t> (1.262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15 (1.270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marL="0" algn="ctr" rtl="0" eaLnBrk="1" fontAlgn="b" latinLnBrk="0" hangingPunct="1">
                        <a:lnSpc>
                          <a:spcPct val="110000"/>
                        </a:lnSpc>
                      </a:pPr>
                      <a:r>
                        <a:rPr kumimoji="0" lang="es-ES" sz="1400" kern="1200" dirty="0">
                          <a:solidFill>
                            <a:srgbClr val="000000"/>
                          </a:solidFill>
                          <a:effectLst/>
                          <a:latin typeface="Calibri" panose="020F0502020204030204" pitchFamily="34" charset="0"/>
                          <a:cs typeface="Times New Roman" panose="02020603050405020304" pitchFamily="18" charset="0"/>
                        </a:rPr>
                        <a:t>7 (1.262 mm)</a:t>
                      </a:r>
                    </a:p>
                  </a:txBody>
                  <a:tcPr marL="9525" marR="9525" marT="9525" marB="0" anchor="b">
                    <a:lnL w="12700" cap="flat" cmpd="sng" algn="ctr">
                      <a:solidFill>
                        <a:schemeClr val="accent4">
                          <a:lumMod val="60000"/>
                          <a:lumOff val="40000"/>
                        </a:schemeClr>
                      </a:solidFill>
                      <a:prstDash val="solid"/>
                      <a:round/>
                      <a:headEnd type="none" w="med" len="med"/>
                      <a:tailEnd type="none" w="med" len="med"/>
                    </a:lnL>
                    <a:lnR w="12700" cap="flat" cmpd="sng" algn="ctr">
                      <a:solidFill>
                        <a:schemeClr val="accent4">
                          <a:lumMod val="60000"/>
                          <a:lumOff val="40000"/>
                        </a:schemeClr>
                      </a:solidFill>
                      <a:prstDash val="solid"/>
                      <a:round/>
                      <a:headEnd type="none" w="med" len="med"/>
                      <a:tailEnd type="none" w="med" len="med"/>
                    </a:lnR>
                    <a:lnT w="12700" cap="flat" cmpd="sng" algn="ctr">
                      <a:solidFill>
                        <a:schemeClr val="accent4">
                          <a:lumMod val="60000"/>
                          <a:lumOff val="40000"/>
                        </a:schemeClr>
                      </a:solidFill>
                      <a:prstDash val="solid"/>
                      <a:round/>
                      <a:headEnd type="none" w="med" len="med"/>
                      <a:tailEnd type="none" w="med" len="med"/>
                    </a:lnT>
                    <a:lnB w="12700" cap="flat" cmpd="sng" algn="ctr">
                      <a:solidFill>
                        <a:schemeClr val="accent4">
                          <a:lumMod val="60000"/>
                          <a:lumOff val="40000"/>
                        </a:schemeClr>
                      </a:solidFill>
                      <a:prstDash val="solid"/>
                      <a:round/>
                      <a:headEnd type="none" w="med" len="med"/>
                      <a:tailEnd type="none" w="med" len="med"/>
                    </a:lnB>
                    <a:solidFill>
                      <a:srgbClr val="DBE5F1"/>
                    </a:solidFill>
                  </a:tcPr>
                </a:tc>
                <a:tc hMerge="1">
                  <a:txBody>
                    <a:bodyPr/>
                    <a:lstStyle/>
                    <a:p>
                      <a:pPr algn="l" fontAlgn="b"/>
                      <a:endParaRPr lang="es-E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8074206"/>
                  </a:ext>
                </a:extLst>
              </a:tr>
            </a:tbl>
          </a:graphicData>
        </a:graphic>
      </p:graphicFrame>
      <p:sp>
        <p:nvSpPr>
          <p:cNvPr id="7" name="TextBox 6">
            <a:extLst>
              <a:ext uri="{FF2B5EF4-FFF2-40B4-BE49-F238E27FC236}">
                <a16:creationId xmlns:a16="http://schemas.microsoft.com/office/drawing/2014/main" id="{0DBE1276-5D12-4BBA-88D0-55BF43A136AB}"/>
              </a:ext>
            </a:extLst>
          </p:cNvPr>
          <p:cNvSpPr txBox="1"/>
          <p:nvPr/>
        </p:nvSpPr>
        <p:spPr>
          <a:xfrm>
            <a:off x="209551" y="1894011"/>
            <a:ext cx="5049623" cy="646331"/>
          </a:xfrm>
          <a:prstGeom prst="rect">
            <a:avLst/>
          </a:prstGeom>
          <a:noFill/>
        </p:spPr>
        <p:txBody>
          <a:bodyPr wrap="square">
            <a:spAutoFit/>
          </a:bodyPr>
          <a:lstStyle/>
          <a:p>
            <a:r>
              <a:rPr lang="en-GB" dirty="0"/>
              <a:t>Pole displacements at the symmetry plane, and separation between them</a:t>
            </a:r>
          </a:p>
        </p:txBody>
      </p:sp>
      <p:pic>
        <p:nvPicPr>
          <p:cNvPr id="8" name="Picture 7">
            <a:extLst>
              <a:ext uri="{FF2B5EF4-FFF2-40B4-BE49-F238E27FC236}">
                <a16:creationId xmlns:a16="http://schemas.microsoft.com/office/drawing/2014/main" id="{00000000-0008-0000-0400-000002000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9790" y="311399"/>
            <a:ext cx="3014659" cy="2669926"/>
          </a:xfrm>
          <a:prstGeom prst="rect">
            <a:avLst/>
          </a:prstGeom>
        </p:spPr>
      </p:pic>
      <p:sp>
        <p:nvSpPr>
          <p:cNvPr id="15" name="TextBox 14">
            <a:extLst>
              <a:ext uri="{FF2B5EF4-FFF2-40B4-BE49-F238E27FC236}">
                <a16:creationId xmlns:a16="http://schemas.microsoft.com/office/drawing/2014/main" id="{EBE5DAA7-604C-48A3-A7A7-E20A5BD65BB8}"/>
              </a:ext>
            </a:extLst>
          </p:cNvPr>
          <p:cNvSpPr txBox="1"/>
          <p:nvPr/>
        </p:nvSpPr>
        <p:spPr>
          <a:xfrm>
            <a:off x="379627" y="2689899"/>
            <a:ext cx="1390650" cy="369332"/>
          </a:xfrm>
          <a:prstGeom prst="rect">
            <a:avLst/>
          </a:prstGeom>
          <a:noFill/>
        </p:spPr>
        <p:txBody>
          <a:bodyPr wrap="square">
            <a:spAutoFit/>
          </a:bodyPr>
          <a:lstStyle/>
          <a:p>
            <a:r>
              <a:rPr lang="en-GB" dirty="0"/>
              <a:t>Units: µm</a:t>
            </a:r>
          </a:p>
        </p:txBody>
      </p:sp>
      <p:sp>
        <p:nvSpPr>
          <p:cNvPr id="16" name="TextBox 15">
            <a:extLst>
              <a:ext uri="{FF2B5EF4-FFF2-40B4-BE49-F238E27FC236}">
                <a16:creationId xmlns:a16="http://schemas.microsoft.com/office/drawing/2014/main" id="{718D4958-1A84-477F-AEF9-12F9F42B5441}"/>
              </a:ext>
            </a:extLst>
          </p:cNvPr>
          <p:cNvSpPr txBox="1"/>
          <p:nvPr/>
        </p:nvSpPr>
        <p:spPr>
          <a:xfrm>
            <a:off x="3571875" y="5949884"/>
            <a:ext cx="5362574" cy="369332"/>
          </a:xfrm>
          <a:prstGeom prst="rect">
            <a:avLst/>
          </a:prstGeom>
          <a:noFill/>
        </p:spPr>
        <p:txBody>
          <a:bodyPr wrap="square">
            <a:spAutoFit/>
          </a:bodyPr>
          <a:lstStyle/>
          <a:p>
            <a:r>
              <a:rPr lang="en-GB" dirty="0"/>
              <a:t>Person load does not plastically deform the vanes</a:t>
            </a:r>
          </a:p>
        </p:txBody>
      </p:sp>
      <p:sp>
        <p:nvSpPr>
          <p:cNvPr id="4" name="Date Placeholder 3">
            <a:extLst>
              <a:ext uri="{FF2B5EF4-FFF2-40B4-BE49-F238E27FC236}">
                <a16:creationId xmlns:a16="http://schemas.microsoft.com/office/drawing/2014/main" id="{66F50E52-0A08-4386-819C-5D8B896E119E}"/>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E956B100-73CF-4446-963E-CF7921EC343C}"/>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C75E28A2-15BB-490C-91BB-DFCA4A1BEF33}"/>
              </a:ext>
            </a:extLst>
          </p:cNvPr>
          <p:cNvSpPr>
            <a:spLocks noGrp="1"/>
          </p:cNvSpPr>
          <p:nvPr>
            <p:ph type="sldNum" sz="quarter" idx="12"/>
          </p:nvPr>
        </p:nvSpPr>
        <p:spPr/>
        <p:txBody>
          <a:bodyPr/>
          <a:lstStyle/>
          <a:p>
            <a:fld id="{8D6C380F-326D-3C40-9EE7-7FBAB0953422}" type="slidenum">
              <a:rPr lang="en-US" smtClean="0"/>
              <a:pPr/>
              <a:t>28</a:t>
            </a:fld>
            <a:endParaRPr lang="en-US"/>
          </a:p>
        </p:txBody>
      </p:sp>
    </p:spTree>
    <p:extLst>
      <p:ext uri="{BB962C8B-B14F-4D97-AF65-F5344CB8AC3E}">
        <p14:creationId xmlns:p14="http://schemas.microsoft.com/office/powerpoint/2010/main" val="299979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22D3C-2FF6-40EC-A4C8-840029BFB189}"/>
              </a:ext>
            </a:extLst>
          </p:cNvPr>
          <p:cNvSpPr>
            <a:spLocks noGrp="1"/>
          </p:cNvSpPr>
          <p:nvPr>
            <p:ph type="title"/>
          </p:nvPr>
        </p:nvSpPr>
        <p:spPr/>
        <p:txBody>
          <a:bodyPr/>
          <a:lstStyle/>
          <a:p>
            <a:r>
              <a:rPr lang="en-GB" dirty="0"/>
              <a:t>How to limit deformation?</a:t>
            </a:r>
          </a:p>
        </p:txBody>
      </p:sp>
      <p:graphicFrame>
        <p:nvGraphicFramePr>
          <p:cNvPr id="4" name="Table 3">
            <a:extLst>
              <a:ext uri="{FF2B5EF4-FFF2-40B4-BE49-F238E27FC236}">
                <a16:creationId xmlns:a16="http://schemas.microsoft.com/office/drawing/2014/main" id="{4807E5D2-F0A7-460C-816F-230E145882B0}"/>
              </a:ext>
            </a:extLst>
          </p:cNvPr>
          <p:cNvGraphicFramePr>
            <a:graphicFrameLocks noGrp="1"/>
          </p:cNvGraphicFramePr>
          <p:nvPr>
            <p:extLst>
              <p:ext uri="{D42A27DB-BD31-4B8C-83A1-F6EECF244321}">
                <p14:modId xmlns:p14="http://schemas.microsoft.com/office/powerpoint/2010/main" val="3906421103"/>
              </p:ext>
            </p:extLst>
          </p:nvPr>
        </p:nvGraphicFramePr>
        <p:xfrm>
          <a:off x="1135277" y="3637699"/>
          <a:ext cx="6299200" cy="2085975"/>
        </p:xfrm>
        <a:graphic>
          <a:graphicData uri="http://schemas.openxmlformats.org/drawingml/2006/table">
            <a:tbl>
              <a:tblPr/>
              <a:tblGrid>
                <a:gridCol w="609600">
                  <a:extLst>
                    <a:ext uri="{9D8B030D-6E8A-4147-A177-3AD203B41FA5}">
                      <a16:colId xmlns:a16="http://schemas.microsoft.com/office/drawing/2014/main" val="1342501595"/>
                    </a:ext>
                  </a:extLst>
                </a:gridCol>
                <a:gridCol w="990600">
                  <a:extLst>
                    <a:ext uri="{9D8B030D-6E8A-4147-A177-3AD203B41FA5}">
                      <a16:colId xmlns:a16="http://schemas.microsoft.com/office/drawing/2014/main" val="988329664"/>
                    </a:ext>
                  </a:extLst>
                </a:gridCol>
                <a:gridCol w="825500">
                  <a:extLst>
                    <a:ext uri="{9D8B030D-6E8A-4147-A177-3AD203B41FA5}">
                      <a16:colId xmlns:a16="http://schemas.microsoft.com/office/drawing/2014/main" val="2872852007"/>
                    </a:ext>
                  </a:extLst>
                </a:gridCol>
                <a:gridCol w="825500">
                  <a:extLst>
                    <a:ext uri="{9D8B030D-6E8A-4147-A177-3AD203B41FA5}">
                      <a16:colId xmlns:a16="http://schemas.microsoft.com/office/drawing/2014/main" val="1287364720"/>
                    </a:ext>
                  </a:extLst>
                </a:gridCol>
                <a:gridCol w="609600">
                  <a:extLst>
                    <a:ext uri="{9D8B030D-6E8A-4147-A177-3AD203B41FA5}">
                      <a16:colId xmlns:a16="http://schemas.microsoft.com/office/drawing/2014/main" val="4016014288"/>
                    </a:ext>
                  </a:extLst>
                </a:gridCol>
                <a:gridCol w="609600">
                  <a:extLst>
                    <a:ext uri="{9D8B030D-6E8A-4147-A177-3AD203B41FA5}">
                      <a16:colId xmlns:a16="http://schemas.microsoft.com/office/drawing/2014/main" val="1515284606"/>
                    </a:ext>
                  </a:extLst>
                </a:gridCol>
                <a:gridCol w="609600">
                  <a:extLst>
                    <a:ext uri="{9D8B030D-6E8A-4147-A177-3AD203B41FA5}">
                      <a16:colId xmlns:a16="http://schemas.microsoft.com/office/drawing/2014/main" val="2708880325"/>
                    </a:ext>
                  </a:extLst>
                </a:gridCol>
                <a:gridCol w="609600">
                  <a:extLst>
                    <a:ext uri="{9D8B030D-6E8A-4147-A177-3AD203B41FA5}">
                      <a16:colId xmlns:a16="http://schemas.microsoft.com/office/drawing/2014/main" val="653674765"/>
                    </a:ext>
                  </a:extLst>
                </a:gridCol>
                <a:gridCol w="609600">
                  <a:extLst>
                    <a:ext uri="{9D8B030D-6E8A-4147-A177-3AD203B41FA5}">
                      <a16:colId xmlns:a16="http://schemas.microsoft.com/office/drawing/2014/main" val="1094559160"/>
                    </a:ext>
                  </a:extLst>
                </a:gridCol>
              </a:tblGrid>
              <a:tr h="371475">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dirty="0" err="1">
                          <a:solidFill>
                            <a:srgbClr val="000000"/>
                          </a:solidFill>
                          <a:effectLst/>
                          <a:latin typeface="Calibri" panose="020F0502020204030204" pitchFamily="34" charset="0"/>
                        </a:rPr>
                        <a:t>Separation</a:t>
                      </a:r>
                      <a:r>
                        <a:rPr lang="es-ES" sz="1100" b="0" i="0" u="none" strike="noStrike" dirty="0">
                          <a:solidFill>
                            <a:srgbClr val="000000"/>
                          </a:solidFill>
                          <a:effectLst/>
                          <a:latin typeface="Calibri" panose="020F0502020204030204" pitchFamily="34" charset="0"/>
                        </a:rPr>
                        <a:t> </a:t>
                      </a:r>
                      <a:r>
                        <a:rPr lang="es-ES" sz="1100" b="0" i="0" u="none" strike="noStrike" dirty="0" err="1">
                          <a:solidFill>
                            <a:srgbClr val="000000"/>
                          </a:solidFill>
                          <a:effectLst/>
                          <a:latin typeface="Calibri" panose="020F0502020204030204" pitchFamily="34" charset="0"/>
                        </a:rPr>
                        <a:t>change</a:t>
                      </a:r>
                      <a:endParaRPr lang="es-ES" sz="11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dirty="0">
                          <a:solidFill>
                            <a:srgbClr val="000000"/>
                          </a:solidFill>
                          <a:effectLst/>
                          <a:latin typeface="Calibri" panose="020F0502020204030204" pitchFamily="34" charset="0"/>
                        </a:rPr>
                        <a:t>No </a:t>
                      </a:r>
                      <a:r>
                        <a:rPr lang="es-ES" sz="1100" b="0" i="0" u="none" strike="noStrike" dirty="0" err="1">
                          <a:solidFill>
                            <a:srgbClr val="000000"/>
                          </a:solidFill>
                          <a:effectLst/>
                          <a:latin typeface="Calibri" panose="020F0502020204030204" pitchFamily="34" charset="0"/>
                        </a:rPr>
                        <a:t>window</a:t>
                      </a:r>
                      <a:r>
                        <a:rPr lang="es-ES" sz="1100" b="0" i="0" u="none" strike="noStrike" dirty="0">
                          <a:solidFill>
                            <a:srgbClr val="000000"/>
                          </a:solidFill>
                          <a:effectLst/>
                          <a:latin typeface="Calibri" panose="020F0502020204030204" pitchFamily="34" charset="0"/>
                        </a:rPr>
                        <a:t>, no WG</a:t>
                      </a: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WG added</a:t>
                      </a: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Window added</a:t>
                      </a: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Load of a person</a:t>
                      </a: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Unload person</a:t>
                      </a: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617680972"/>
                  </a:ext>
                </a:extLst>
              </a:tr>
              <a:tr h="190500">
                <a:tc gridSpan="2">
                  <a:txBody>
                    <a:bodyPr/>
                    <a:lstStyle/>
                    <a:p>
                      <a:pPr algn="ctr" fontAlgn="b"/>
                      <a:r>
                        <a:rPr lang="es-ES" sz="1100" b="0" i="0" u="none" strike="noStrike">
                          <a:solidFill>
                            <a:srgbClr val="000000"/>
                          </a:solidFill>
                          <a:effectLst/>
                          <a:latin typeface="Calibri" panose="020F0502020204030204" pitchFamily="34" charset="0"/>
                        </a:rPr>
                        <a:t>No reinforcement</a:t>
                      </a:r>
                    </a:p>
                  </a:txBody>
                  <a:tcPr marL="9525" marR="9525" marT="9525" marB="0" anchor="ctr">
                    <a:lnL>
                      <a:noFill/>
                    </a:lnL>
                    <a:lnR>
                      <a:noFill/>
                    </a:lnR>
                    <a:lnT>
                      <a:noFill/>
                    </a:lnT>
                    <a:lnB>
                      <a:noFill/>
                    </a:lnB>
                  </a:tcPr>
                </a:tc>
                <a:tc hMerge="1">
                  <a:txBody>
                    <a:bodyPr/>
                    <a:lstStyle/>
                    <a:p>
                      <a:endParaRPr lang="en-GB"/>
                    </a:p>
                  </a:txBody>
                  <a:tcPr/>
                </a:tc>
                <a:tc>
                  <a:txBody>
                    <a:bodyPr/>
                    <a:lstStyle/>
                    <a:p>
                      <a:pPr algn="ctr" fontAlgn="b"/>
                      <a:r>
                        <a:rPr lang="es-ES" sz="1100" b="0" i="0" u="none" strike="noStrike">
                          <a:solidFill>
                            <a:srgbClr val="000000"/>
                          </a:solidFill>
                          <a:effectLst/>
                          <a:latin typeface="Calibri" panose="020F0502020204030204" pitchFamily="34" charset="0"/>
                        </a:rPr>
                        <a:t>Change 1-2</a:t>
                      </a:r>
                    </a:p>
                  </a:txBody>
                  <a:tcPr marL="9525" marR="9525" marT="9525" marB="0" anchor="ctr">
                    <a:lnL>
                      <a:noFill/>
                    </a:lnL>
                    <a:lnR>
                      <a:noFill/>
                    </a:lnR>
                    <a:lnT>
                      <a:noFill/>
                    </a:lnT>
                    <a:lnB>
                      <a:noFill/>
                    </a:lnB>
                  </a:tcPr>
                </a:tc>
                <a:tc>
                  <a:txBody>
                    <a:bodyPr/>
                    <a:lstStyle/>
                    <a:p>
                      <a:pPr algn="ctr" fontAlgn="b"/>
                      <a:r>
                        <a:rPr lang="en-CH" sz="1100" b="0" i="0" u="none" strike="noStrike" dirty="0">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4F7"/>
                    </a:solidFill>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6F9"/>
                    </a:solidFill>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8FB"/>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9FC"/>
                    </a:solidFill>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8FB"/>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187424624"/>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2-3</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CFF"/>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ECEF"/>
                    </a:solidFill>
                  </a:tcPr>
                </a:tc>
                <a:tc>
                  <a:txBody>
                    <a:bodyPr/>
                    <a:lstStyle/>
                    <a:p>
                      <a:pPr algn="ctr" fontAlgn="b"/>
                      <a:r>
                        <a:rPr lang="en-CH" sz="1100" b="0" i="0" u="none" strike="noStrike" dirty="0">
                          <a:solidFill>
                            <a:srgbClr val="000000"/>
                          </a:solidFill>
                          <a:effectLst/>
                          <a:latin typeface="Calibri" panose="020F0502020204030204" pitchFamily="34" charset="0"/>
                        </a:rPr>
                        <a:t>-0.005</a:t>
                      </a:r>
                    </a:p>
                  </a:txBody>
                  <a:tcPr marL="9525" marR="9525" marT="9525" marB="0" anchor="ctr">
                    <a:lnL>
                      <a:noFill/>
                    </a:lnL>
                    <a:lnR>
                      <a:noFill/>
                    </a:lnR>
                    <a:lnT>
                      <a:noFill/>
                    </a:lnT>
                    <a:lnB>
                      <a:noFill/>
                    </a:lnB>
                    <a:solidFill>
                      <a:srgbClr val="FABDBF"/>
                    </a:solidFill>
                  </a:tcPr>
                </a:tc>
                <a:tc>
                  <a:txBody>
                    <a:bodyPr/>
                    <a:lstStyle/>
                    <a:p>
                      <a:pPr algn="ctr" fontAlgn="b"/>
                      <a:r>
                        <a:rPr lang="en-CH" sz="1100" b="0" i="0" u="none" strike="noStrike">
                          <a:solidFill>
                            <a:srgbClr val="000000"/>
                          </a:solidFill>
                          <a:effectLst/>
                          <a:latin typeface="Calibri" panose="020F0502020204030204" pitchFamily="34" charset="0"/>
                        </a:rPr>
                        <a:t>-0.011</a:t>
                      </a:r>
                    </a:p>
                  </a:txBody>
                  <a:tcPr marL="9525" marR="9525" marT="9525" marB="0" anchor="ctr">
                    <a:lnL>
                      <a:noFill/>
                    </a:lnL>
                    <a:lnR>
                      <a:noFill/>
                    </a:lnR>
                    <a:lnT>
                      <a:noFill/>
                    </a:lnT>
                    <a:lnB>
                      <a:noFill/>
                    </a:lnB>
                    <a:solidFill>
                      <a:srgbClr val="F8696B"/>
                    </a:solidFill>
                  </a:tcPr>
                </a:tc>
                <a:tc>
                  <a:txBody>
                    <a:bodyPr/>
                    <a:lstStyle/>
                    <a:p>
                      <a:pPr algn="ctr" fontAlgn="b"/>
                      <a:r>
                        <a:rPr lang="en-CH" sz="1100" b="0" i="0" u="none" strike="noStrike">
                          <a:solidFill>
                            <a:srgbClr val="000000"/>
                          </a:solidFill>
                          <a:effectLst/>
                          <a:latin typeface="Calibri" panose="020F0502020204030204" pitchFamily="34" charset="0"/>
                        </a:rPr>
                        <a:t>-0.005</a:t>
                      </a:r>
                    </a:p>
                  </a:txBody>
                  <a:tcPr marL="9525" marR="9525" marT="9525" marB="0" anchor="ctr">
                    <a:lnL>
                      <a:noFill/>
                    </a:lnL>
                    <a:lnR>
                      <a:noFill/>
                    </a:lnR>
                    <a:lnT>
                      <a:noFill/>
                    </a:lnT>
                    <a:lnB>
                      <a:noFill/>
                    </a:lnB>
                    <a:solidFill>
                      <a:srgbClr val="FAB8BA"/>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4207905772"/>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3-4</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CFF"/>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6F9"/>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EDF0"/>
                    </a:solidFill>
                  </a:tcPr>
                </a:tc>
                <a:tc>
                  <a:txBody>
                    <a:bodyPr/>
                    <a:lstStyle/>
                    <a:p>
                      <a:pPr algn="ctr" fontAlgn="b"/>
                      <a:r>
                        <a:rPr lang="en-CH" sz="1100" b="0" i="0" u="none" strike="noStrike">
                          <a:solidFill>
                            <a:srgbClr val="000000"/>
                          </a:solidFill>
                          <a:effectLst/>
                          <a:latin typeface="Calibri" panose="020F0502020204030204" pitchFamily="34" charset="0"/>
                        </a:rPr>
                        <a:t>-0.002</a:t>
                      </a:r>
                    </a:p>
                  </a:txBody>
                  <a:tcPr marL="9525" marR="9525" marT="9525" marB="0" anchor="ctr">
                    <a:lnL>
                      <a:noFill/>
                    </a:lnL>
                    <a:lnR>
                      <a:noFill/>
                    </a:lnR>
                    <a:lnT>
                      <a:noFill/>
                    </a:lnT>
                    <a:lnB>
                      <a:noFill/>
                    </a:lnB>
                    <a:solidFill>
                      <a:srgbClr val="FBDEE1"/>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ECEF"/>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1854014090"/>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4-1</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4F7"/>
                    </a:solidFill>
                  </a:tcPr>
                </a:tc>
                <a:tc>
                  <a:txBody>
                    <a:bodyPr/>
                    <a:lstStyle/>
                    <a:p>
                      <a:pPr algn="ctr" fontAlgn="b"/>
                      <a:r>
                        <a:rPr lang="en-CH" sz="1100" b="0" i="0" u="none" strike="noStrike">
                          <a:solidFill>
                            <a:srgbClr val="000000"/>
                          </a:solidFill>
                          <a:effectLst/>
                          <a:latin typeface="Calibri" panose="020F0502020204030204" pitchFamily="34" charset="0"/>
                        </a:rPr>
                        <a:t>0.002</a:t>
                      </a:r>
                    </a:p>
                  </a:txBody>
                  <a:tcPr marL="9525" marR="9525" marT="9525" marB="0" anchor="ctr">
                    <a:lnL>
                      <a:noFill/>
                    </a:lnL>
                    <a:lnR>
                      <a:noFill/>
                    </a:lnR>
                    <a:lnT>
                      <a:noFill/>
                    </a:lnT>
                    <a:lnB>
                      <a:noFill/>
                    </a:lnB>
                    <a:solidFill>
                      <a:srgbClr val="FCE3E5"/>
                    </a:solidFill>
                  </a:tcPr>
                </a:tc>
                <a:tc>
                  <a:txBody>
                    <a:bodyPr/>
                    <a:lstStyle/>
                    <a:p>
                      <a:pPr algn="ctr" fontAlgn="b"/>
                      <a:r>
                        <a:rPr lang="en-CH" sz="1100" b="0" i="0" u="none" strike="noStrike">
                          <a:solidFill>
                            <a:srgbClr val="000000"/>
                          </a:solidFill>
                          <a:effectLst/>
                          <a:latin typeface="Calibri" panose="020F0502020204030204" pitchFamily="34" charset="0"/>
                        </a:rPr>
                        <a:t>0.007</a:t>
                      </a:r>
                    </a:p>
                  </a:txBody>
                  <a:tcPr marL="9525" marR="9525" marT="9525" marB="0" anchor="ctr">
                    <a:lnL>
                      <a:noFill/>
                    </a:lnL>
                    <a:lnR>
                      <a:noFill/>
                    </a:lnR>
                    <a:lnT>
                      <a:noFill/>
                    </a:lnT>
                    <a:lnB>
                      <a:noFill/>
                    </a:lnB>
                    <a:solidFill>
                      <a:srgbClr val="FBB6B9"/>
                    </a:solidFill>
                  </a:tcPr>
                </a:tc>
                <a:tc>
                  <a:txBody>
                    <a:bodyPr/>
                    <a:lstStyle/>
                    <a:p>
                      <a:pPr algn="ctr" fontAlgn="b"/>
                      <a:r>
                        <a:rPr lang="en-CH" sz="1100" b="0" i="0" u="none" strike="noStrike">
                          <a:solidFill>
                            <a:srgbClr val="000000"/>
                          </a:solidFill>
                          <a:effectLst/>
                          <a:latin typeface="Calibri" panose="020F0502020204030204" pitchFamily="34" charset="0"/>
                        </a:rPr>
                        <a:t>0.015</a:t>
                      </a:r>
                    </a:p>
                  </a:txBody>
                  <a:tcPr marL="9525" marR="9525" marT="9525" marB="0" anchor="ctr">
                    <a:lnL>
                      <a:noFill/>
                    </a:lnL>
                    <a:lnR>
                      <a:noFill/>
                    </a:lnR>
                    <a:lnT>
                      <a:noFill/>
                    </a:lnT>
                    <a:lnB>
                      <a:noFill/>
                    </a:lnB>
                    <a:solidFill>
                      <a:srgbClr val="F8696B"/>
                    </a:solidFill>
                  </a:tcPr>
                </a:tc>
                <a:tc>
                  <a:txBody>
                    <a:bodyPr/>
                    <a:lstStyle/>
                    <a:p>
                      <a:pPr algn="ctr" fontAlgn="b"/>
                      <a:r>
                        <a:rPr lang="en-CH" sz="1100" b="0" i="0" u="none" strike="noStrike">
                          <a:solidFill>
                            <a:srgbClr val="000000"/>
                          </a:solidFill>
                          <a:effectLst/>
                          <a:latin typeface="Calibri" panose="020F0502020204030204" pitchFamily="34" charset="0"/>
                        </a:rPr>
                        <a:t>0.007</a:t>
                      </a:r>
                    </a:p>
                  </a:txBody>
                  <a:tcPr marL="9525" marR="9525" marT="9525" marB="0" anchor="ctr">
                    <a:lnL>
                      <a:noFill/>
                    </a:lnL>
                    <a:lnR>
                      <a:noFill/>
                    </a:lnR>
                    <a:lnT>
                      <a:noFill/>
                    </a:lnT>
                    <a:lnB>
                      <a:noFill/>
                    </a:lnB>
                    <a:solidFill>
                      <a:srgbClr val="FAB2B5"/>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4109428480"/>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693959689"/>
                  </a:ext>
                </a:extLst>
              </a:tr>
              <a:tr h="190500">
                <a:tc gridSpan="2">
                  <a:txBody>
                    <a:bodyPr/>
                    <a:lstStyle/>
                    <a:p>
                      <a:pPr algn="ctr" fontAlgn="b"/>
                      <a:r>
                        <a:rPr lang="es-ES" sz="1100" b="0" i="0" u="none" strike="noStrike" dirty="0" err="1">
                          <a:solidFill>
                            <a:srgbClr val="000000"/>
                          </a:solidFill>
                          <a:effectLst/>
                          <a:latin typeface="Calibri" panose="020F0502020204030204" pitchFamily="34" charset="0"/>
                        </a:rPr>
                        <a:t>Optimal</a:t>
                      </a:r>
                      <a:r>
                        <a:rPr lang="es-ES" sz="1100" b="0" i="0" u="none" strike="noStrike" dirty="0">
                          <a:solidFill>
                            <a:srgbClr val="000000"/>
                          </a:solidFill>
                          <a:effectLst/>
                          <a:latin typeface="Calibri" panose="020F0502020204030204" pitchFamily="34" charset="0"/>
                        </a:rPr>
                        <a:t> </a:t>
                      </a:r>
                      <a:r>
                        <a:rPr lang="es-ES" sz="1100" b="0" i="0" u="none" strike="noStrike" dirty="0" err="1">
                          <a:solidFill>
                            <a:srgbClr val="000000"/>
                          </a:solidFill>
                          <a:effectLst/>
                          <a:latin typeface="Calibri" panose="020F0502020204030204" pitchFamily="34" charset="0"/>
                        </a:rPr>
                        <a:t>reinforcement</a:t>
                      </a:r>
                      <a:r>
                        <a:rPr lang="es-ES" sz="1100" b="0" i="0" u="none" strike="noStrike" dirty="0">
                          <a:solidFill>
                            <a:srgbClr val="000000"/>
                          </a:solidFill>
                          <a:effectLst/>
                          <a:latin typeface="Calibri" panose="020F0502020204030204" pitchFamily="34" charset="0"/>
                        </a:rPr>
                        <a:t> v2</a:t>
                      </a:r>
                    </a:p>
                  </a:txBody>
                  <a:tcPr marL="9525" marR="9525" marT="9525" marB="0" anchor="ctr">
                    <a:lnL>
                      <a:noFill/>
                    </a:lnL>
                    <a:lnR>
                      <a:noFill/>
                    </a:lnR>
                    <a:lnT>
                      <a:noFill/>
                    </a:lnT>
                    <a:lnB>
                      <a:noFill/>
                    </a:lnB>
                  </a:tcPr>
                </a:tc>
                <a:tc hMerge="1">
                  <a:txBody>
                    <a:bodyPr/>
                    <a:lstStyle/>
                    <a:p>
                      <a:endParaRPr lang="en-GB"/>
                    </a:p>
                  </a:txBody>
                  <a:tcPr/>
                </a:tc>
                <a:tc>
                  <a:txBody>
                    <a:bodyPr/>
                    <a:lstStyle/>
                    <a:p>
                      <a:pPr algn="ctr" fontAlgn="b"/>
                      <a:r>
                        <a:rPr lang="es-ES" sz="1100" b="0" i="0" u="none" strike="noStrike">
                          <a:solidFill>
                            <a:srgbClr val="000000"/>
                          </a:solidFill>
                          <a:effectLst/>
                          <a:latin typeface="Calibri" panose="020F0502020204030204" pitchFamily="34" charset="0"/>
                        </a:rPr>
                        <a:t>Change 1-2</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4F7"/>
                    </a:solidFill>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9FC"/>
                    </a:solidFill>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BFBFE"/>
                    </a:solidFill>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9FC"/>
                    </a:solidFill>
                  </a:tcPr>
                </a:tc>
                <a:tc>
                  <a:txBody>
                    <a:bodyPr/>
                    <a:lstStyle/>
                    <a:p>
                      <a:pPr algn="ctr" fontAlgn="b"/>
                      <a:r>
                        <a:rPr lang="es-ES" sz="1100" b="0" i="0" u="none" strike="noStrike" dirty="0">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192207138"/>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2-3</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CFF"/>
                    </a:solidFill>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6F9"/>
                    </a:solidFill>
                  </a:tcPr>
                </a:tc>
                <a:tc>
                  <a:txBody>
                    <a:bodyPr/>
                    <a:lstStyle/>
                    <a:p>
                      <a:pPr algn="ctr" fontAlgn="b"/>
                      <a:r>
                        <a:rPr lang="en-CH" sz="1100" b="0" i="0" u="none" strike="noStrike">
                          <a:solidFill>
                            <a:srgbClr val="000000"/>
                          </a:solidFill>
                          <a:effectLst/>
                          <a:latin typeface="Calibri" panose="020F0502020204030204" pitchFamily="34" charset="0"/>
                        </a:rPr>
                        <a:t>-0.002</a:t>
                      </a:r>
                    </a:p>
                  </a:txBody>
                  <a:tcPr marL="9525" marR="9525" marT="9525" marB="0" anchor="ctr">
                    <a:lnL>
                      <a:noFill/>
                    </a:lnL>
                    <a:lnR>
                      <a:noFill/>
                    </a:lnR>
                    <a:lnT>
                      <a:noFill/>
                    </a:lnT>
                    <a:lnB>
                      <a:noFill/>
                    </a:lnB>
                    <a:solidFill>
                      <a:srgbClr val="FBEBEE"/>
                    </a:solidFill>
                  </a:tcPr>
                </a:tc>
                <a:tc>
                  <a:txBody>
                    <a:bodyPr/>
                    <a:lstStyle/>
                    <a:p>
                      <a:pPr algn="ctr" fontAlgn="b"/>
                      <a:r>
                        <a:rPr lang="en-CH" sz="1100" b="0" i="0" u="none" strike="noStrike" dirty="0">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5F8"/>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2844284594"/>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3-4</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CFF"/>
                    </a:solidFill>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7FA"/>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EEF1"/>
                    </a:solidFill>
                  </a:tcPr>
                </a:tc>
                <a:tc>
                  <a:txBody>
                    <a:bodyPr/>
                    <a:lstStyle/>
                    <a:p>
                      <a:pPr algn="ctr" fontAlgn="b"/>
                      <a:r>
                        <a:rPr lang="en-CH" sz="1100" b="0" i="0" u="none" strike="noStrike">
                          <a:solidFill>
                            <a:srgbClr val="000000"/>
                          </a:solidFill>
                          <a:effectLst/>
                          <a:latin typeface="Calibri" panose="020F0502020204030204" pitchFamily="34" charset="0"/>
                        </a:rPr>
                        <a:t>-0.001</a:t>
                      </a:r>
                    </a:p>
                  </a:txBody>
                  <a:tcPr marL="9525" marR="9525" marT="9525" marB="0" anchor="ctr">
                    <a:lnL>
                      <a:noFill/>
                    </a:lnL>
                    <a:lnR>
                      <a:noFill/>
                    </a:lnR>
                    <a:lnT>
                      <a:noFill/>
                    </a:lnT>
                    <a:lnB>
                      <a:noFill/>
                    </a:lnB>
                    <a:solidFill>
                      <a:srgbClr val="FBF6F9"/>
                    </a:solidFill>
                  </a:tcPr>
                </a:tc>
                <a:tc>
                  <a:txBody>
                    <a:bodyPr/>
                    <a:lstStyle/>
                    <a:p>
                      <a:pPr algn="ctr" fontAlgn="b"/>
                      <a:r>
                        <a:rPr lang="es-ES" sz="1100" b="0" i="0" u="none" strike="noStrike">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1520448507"/>
                  </a:ext>
                </a:extLst>
              </a:tr>
              <a:tr h="190500">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s-ES" sz="1100" b="0" i="0" u="none" strike="noStrike">
                          <a:solidFill>
                            <a:srgbClr val="000000"/>
                          </a:solidFill>
                          <a:effectLst/>
                          <a:latin typeface="Calibri" panose="020F0502020204030204" pitchFamily="34" charset="0"/>
                        </a:rPr>
                        <a:t>Change 4-1</a:t>
                      </a: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0.000</a:t>
                      </a:r>
                    </a:p>
                  </a:txBody>
                  <a:tcPr marL="9525" marR="9525" marT="9525" marB="0" anchor="ctr">
                    <a:lnL>
                      <a:noFill/>
                    </a:lnL>
                    <a:lnR>
                      <a:noFill/>
                    </a:lnR>
                    <a:lnT>
                      <a:noFill/>
                    </a:lnT>
                    <a:lnB>
                      <a:noFill/>
                    </a:lnB>
                    <a:solidFill>
                      <a:srgbClr val="FCF4F7"/>
                    </a:solidFill>
                  </a:tcPr>
                </a:tc>
                <a:tc>
                  <a:txBody>
                    <a:bodyPr/>
                    <a:lstStyle/>
                    <a:p>
                      <a:pPr algn="ctr" fontAlgn="b"/>
                      <a:endParaRPr lang="en-CH" sz="11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b"/>
                      <a:r>
                        <a:rPr lang="en-CH" sz="1100" b="0" i="0" u="none" strike="noStrike">
                          <a:solidFill>
                            <a:srgbClr val="000000"/>
                          </a:solidFill>
                          <a:effectLst/>
                          <a:latin typeface="Calibri" panose="020F0502020204030204" pitchFamily="34" charset="0"/>
                        </a:rPr>
                        <a:t>0.002</a:t>
                      </a:r>
                    </a:p>
                  </a:txBody>
                  <a:tcPr marL="9525" marR="9525" marT="9525" marB="0" anchor="ctr">
                    <a:lnL>
                      <a:noFill/>
                    </a:lnL>
                    <a:lnR>
                      <a:noFill/>
                    </a:lnR>
                    <a:lnT>
                      <a:noFill/>
                    </a:lnT>
                    <a:lnB>
                      <a:noFill/>
                    </a:lnB>
                    <a:solidFill>
                      <a:srgbClr val="FCE3E5"/>
                    </a:solidFill>
                  </a:tcPr>
                </a:tc>
                <a:tc>
                  <a:txBody>
                    <a:bodyPr/>
                    <a:lstStyle/>
                    <a:p>
                      <a:pPr algn="ctr" fontAlgn="b"/>
                      <a:r>
                        <a:rPr lang="en-CH" sz="1100" b="0" i="0" u="none" strike="noStrike">
                          <a:solidFill>
                            <a:srgbClr val="000000"/>
                          </a:solidFill>
                          <a:effectLst/>
                          <a:latin typeface="Calibri" panose="020F0502020204030204" pitchFamily="34" charset="0"/>
                        </a:rPr>
                        <a:t>0.005</a:t>
                      </a:r>
                    </a:p>
                  </a:txBody>
                  <a:tcPr marL="9525" marR="9525" marT="9525" marB="0" anchor="ctr">
                    <a:lnL>
                      <a:noFill/>
                    </a:lnL>
                    <a:lnR>
                      <a:noFill/>
                    </a:lnR>
                    <a:lnT>
                      <a:noFill/>
                    </a:lnT>
                    <a:lnB>
                      <a:noFill/>
                    </a:lnB>
                    <a:solidFill>
                      <a:srgbClr val="FBCCCF"/>
                    </a:solidFill>
                  </a:tcPr>
                </a:tc>
                <a:tc>
                  <a:txBody>
                    <a:bodyPr/>
                    <a:lstStyle/>
                    <a:p>
                      <a:pPr algn="ctr" fontAlgn="b"/>
                      <a:r>
                        <a:rPr lang="en-CH" sz="1100" b="0" i="0" u="none" strike="noStrike">
                          <a:solidFill>
                            <a:srgbClr val="000000"/>
                          </a:solidFill>
                          <a:effectLst/>
                          <a:latin typeface="Calibri" panose="020F0502020204030204" pitchFamily="34" charset="0"/>
                        </a:rPr>
                        <a:t>0.002</a:t>
                      </a:r>
                    </a:p>
                  </a:txBody>
                  <a:tcPr marL="9525" marR="9525" marT="9525" marB="0" anchor="ctr">
                    <a:lnL>
                      <a:noFill/>
                    </a:lnL>
                    <a:lnR>
                      <a:noFill/>
                    </a:lnR>
                    <a:lnT>
                      <a:noFill/>
                    </a:lnT>
                    <a:lnB>
                      <a:noFill/>
                    </a:lnB>
                    <a:solidFill>
                      <a:srgbClr val="FCE1E4"/>
                    </a:solidFill>
                  </a:tcPr>
                </a:tc>
                <a:tc>
                  <a:txBody>
                    <a:bodyPr/>
                    <a:lstStyle/>
                    <a:p>
                      <a:pPr algn="ctr" fontAlgn="b"/>
                      <a:r>
                        <a:rPr lang="es-ES" sz="1100" b="0" i="0" u="none" strike="noStrike" dirty="0">
                          <a:solidFill>
                            <a:srgbClr val="000000"/>
                          </a:solidFill>
                          <a:effectLst/>
                          <a:latin typeface="Calibri" panose="020F0502020204030204" pitchFamily="34" charset="0"/>
                        </a:rPr>
                        <a:t>mm</a:t>
                      </a:r>
                    </a:p>
                  </a:txBody>
                  <a:tcPr marL="9525" marR="9525" marT="9525" marB="0" anchor="ctr">
                    <a:lnL>
                      <a:noFill/>
                    </a:lnL>
                    <a:lnR>
                      <a:noFill/>
                    </a:lnR>
                    <a:lnT>
                      <a:noFill/>
                    </a:lnT>
                    <a:lnB>
                      <a:noFill/>
                    </a:lnB>
                  </a:tcPr>
                </a:tc>
                <a:extLst>
                  <a:ext uri="{0D108BD9-81ED-4DB2-BD59-A6C34878D82A}">
                    <a16:rowId xmlns:a16="http://schemas.microsoft.com/office/drawing/2014/main" val="1444862204"/>
                  </a:ext>
                </a:extLst>
              </a:tr>
            </a:tbl>
          </a:graphicData>
        </a:graphic>
      </p:graphicFrame>
      <p:pic>
        <p:nvPicPr>
          <p:cNvPr id="9" name="Picture 8">
            <a:extLst>
              <a:ext uri="{FF2B5EF4-FFF2-40B4-BE49-F238E27FC236}">
                <a16:creationId xmlns:a16="http://schemas.microsoft.com/office/drawing/2014/main" id="{00000000-0008-0000-0200-00000200000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28047" y="291078"/>
            <a:ext cx="3069701" cy="2669926"/>
          </a:xfrm>
          <a:prstGeom prst="rect">
            <a:avLst/>
          </a:prstGeom>
        </p:spPr>
      </p:pic>
      <p:sp>
        <p:nvSpPr>
          <p:cNvPr id="11" name="TextBox 10">
            <a:extLst>
              <a:ext uri="{FF2B5EF4-FFF2-40B4-BE49-F238E27FC236}">
                <a16:creationId xmlns:a16="http://schemas.microsoft.com/office/drawing/2014/main" id="{7610CDD0-BBA3-4E05-A286-A4607BB49C34}"/>
              </a:ext>
            </a:extLst>
          </p:cNvPr>
          <p:cNvSpPr txBox="1"/>
          <p:nvPr/>
        </p:nvSpPr>
        <p:spPr>
          <a:xfrm>
            <a:off x="245260" y="1134326"/>
            <a:ext cx="5667375" cy="2031325"/>
          </a:xfrm>
          <a:prstGeom prst="rect">
            <a:avLst/>
          </a:prstGeom>
          <a:noFill/>
        </p:spPr>
        <p:txBody>
          <a:bodyPr wrap="square">
            <a:spAutoFit/>
          </a:bodyPr>
          <a:lstStyle/>
          <a:p>
            <a:pPr algn="just"/>
            <a:r>
              <a:rPr lang="en-GB" sz="1400" dirty="0"/>
              <a:t>→ Reinforce the flange so that the moment is distributed over adjacent flanges. The stiffeners must be rigid to bending moment for optimal results.</a:t>
            </a:r>
          </a:p>
          <a:p>
            <a:pPr algn="just"/>
            <a:endParaRPr lang="en-GB" sz="1400" dirty="0"/>
          </a:p>
          <a:p>
            <a:pPr algn="just"/>
            <a:r>
              <a:rPr lang="en-GB" sz="1400" dirty="0"/>
              <a:t>This is just a concept check, integration to be checked.</a:t>
            </a:r>
          </a:p>
          <a:p>
            <a:pPr algn="just"/>
            <a:endParaRPr lang="en-GB" sz="1400" dirty="0"/>
          </a:p>
          <a:p>
            <a:pPr algn="just"/>
            <a:r>
              <a:rPr lang="en-GB" sz="1400" dirty="0"/>
              <a:t>They can slide into place, and could be produced by milling a 50x50mm square bar, or welding 10mm thick plates. Total weight in steel (8 pieces)= 14.4 kg</a:t>
            </a:r>
          </a:p>
        </p:txBody>
      </p:sp>
      <p:sp>
        <p:nvSpPr>
          <p:cNvPr id="13" name="TextBox 12">
            <a:extLst>
              <a:ext uri="{FF2B5EF4-FFF2-40B4-BE49-F238E27FC236}">
                <a16:creationId xmlns:a16="http://schemas.microsoft.com/office/drawing/2014/main" id="{2862FFF9-1838-45CB-A2D5-DF05C95E650A}"/>
              </a:ext>
            </a:extLst>
          </p:cNvPr>
          <p:cNvSpPr txBox="1"/>
          <p:nvPr/>
        </p:nvSpPr>
        <p:spPr>
          <a:xfrm>
            <a:off x="7523377" y="2530117"/>
            <a:ext cx="1620623" cy="430887"/>
          </a:xfrm>
          <a:prstGeom prst="rect">
            <a:avLst/>
          </a:prstGeom>
          <a:noFill/>
        </p:spPr>
        <p:txBody>
          <a:bodyPr wrap="square">
            <a:spAutoFit/>
          </a:bodyPr>
          <a:lstStyle/>
          <a:p>
            <a:pPr algn="l" fontAlgn="b"/>
            <a:r>
              <a:rPr lang="es-ES" sz="1100" b="0" i="0" u="none" strike="noStrike" dirty="0" err="1">
                <a:solidFill>
                  <a:srgbClr val="000000"/>
                </a:solidFill>
                <a:effectLst/>
                <a:latin typeface="Calibri" panose="020F0502020204030204" pitchFamily="34" charset="0"/>
              </a:rPr>
              <a:t>Optimal</a:t>
            </a:r>
            <a:r>
              <a:rPr lang="es-ES" sz="1100" b="0" i="0" u="none" strike="noStrike" dirty="0">
                <a:solidFill>
                  <a:srgbClr val="000000"/>
                </a:solidFill>
                <a:effectLst/>
                <a:latin typeface="Calibri" panose="020F0502020204030204" pitchFamily="34" charset="0"/>
              </a:rPr>
              <a:t> </a:t>
            </a:r>
            <a:r>
              <a:rPr lang="es-ES" sz="1100" b="0" i="0" u="none" strike="noStrike" dirty="0" err="1">
                <a:solidFill>
                  <a:srgbClr val="000000"/>
                </a:solidFill>
                <a:effectLst/>
                <a:latin typeface="Calibri" panose="020F0502020204030204" pitchFamily="34" charset="0"/>
              </a:rPr>
              <a:t>reinforcement</a:t>
            </a:r>
            <a:r>
              <a:rPr lang="es-ES" sz="1100" b="0" i="0" u="none" strike="noStrike" dirty="0">
                <a:solidFill>
                  <a:srgbClr val="000000"/>
                </a:solidFill>
                <a:effectLst/>
                <a:latin typeface="Calibri" panose="020F0502020204030204" pitchFamily="34" charset="0"/>
              </a:rPr>
              <a:t> v2</a:t>
            </a:r>
          </a:p>
        </p:txBody>
      </p:sp>
      <p:graphicFrame>
        <p:nvGraphicFramePr>
          <p:cNvPr id="10" name="Table 9">
            <a:extLst>
              <a:ext uri="{FF2B5EF4-FFF2-40B4-BE49-F238E27FC236}">
                <a16:creationId xmlns:a16="http://schemas.microsoft.com/office/drawing/2014/main" id="{886F92B1-D5AD-4F1A-ACEB-99DC403CA51A}"/>
              </a:ext>
            </a:extLst>
          </p:cNvPr>
          <p:cNvGraphicFramePr>
            <a:graphicFrameLocks noGrp="1"/>
          </p:cNvGraphicFramePr>
          <p:nvPr>
            <p:extLst>
              <p:ext uri="{D42A27DB-BD31-4B8C-83A1-F6EECF244321}">
                <p14:modId xmlns:p14="http://schemas.microsoft.com/office/powerpoint/2010/main" val="3884605994"/>
              </p:ext>
            </p:extLst>
          </p:nvPr>
        </p:nvGraphicFramePr>
        <p:xfrm>
          <a:off x="9587032" y="3605864"/>
          <a:ext cx="6299200" cy="1714500"/>
        </p:xfrm>
        <a:graphic>
          <a:graphicData uri="http://schemas.openxmlformats.org/drawingml/2006/table">
            <a:tbl>
              <a:tblPr/>
              <a:tblGrid>
                <a:gridCol w="609600">
                  <a:extLst>
                    <a:ext uri="{9D8B030D-6E8A-4147-A177-3AD203B41FA5}">
                      <a16:colId xmlns:a16="http://schemas.microsoft.com/office/drawing/2014/main" val="3204765495"/>
                    </a:ext>
                  </a:extLst>
                </a:gridCol>
                <a:gridCol w="990600">
                  <a:extLst>
                    <a:ext uri="{9D8B030D-6E8A-4147-A177-3AD203B41FA5}">
                      <a16:colId xmlns:a16="http://schemas.microsoft.com/office/drawing/2014/main" val="3022103417"/>
                    </a:ext>
                  </a:extLst>
                </a:gridCol>
                <a:gridCol w="825500">
                  <a:extLst>
                    <a:ext uri="{9D8B030D-6E8A-4147-A177-3AD203B41FA5}">
                      <a16:colId xmlns:a16="http://schemas.microsoft.com/office/drawing/2014/main" val="1002822879"/>
                    </a:ext>
                  </a:extLst>
                </a:gridCol>
                <a:gridCol w="825500">
                  <a:extLst>
                    <a:ext uri="{9D8B030D-6E8A-4147-A177-3AD203B41FA5}">
                      <a16:colId xmlns:a16="http://schemas.microsoft.com/office/drawing/2014/main" val="228933335"/>
                    </a:ext>
                  </a:extLst>
                </a:gridCol>
                <a:gridCol w="609600">
                  <a:extLst>
                    <a:ext uri="{9D8B030D-6E8A-4147-A177-3AD203B41FA5}">
                      <a16:colId xmlns:a16="http://schemas.microsoft.com/office/drawing/2014/main" val="3942858032"/>
                    </a:ext>
                  </a:extLst>
                </a:gridCol>
                <a:gridCol w="609600">
                  <a:extLst>
                    <a:ext uri="{9D8B030D-6E8A-4147-A177-3AD203B41FA5}">
                      <a16:colId xmlns:a16="http://schemas.microsoft.com/office/drawing/2014/main" val="1214027996"/>
                    </a:ext>
                  </a:extLst>
                </a:gridCol>
                <a:gridCol w="609600">
                  <a:extLst>
                    <a:ext uri="{9D8B030D-6E8A-4147-A177-3AD203B41FA5}">
                      <a16:colId xmlns:a16="http://schemas.microsoft.com/office/drawing/2014/main" val="1840047147"/>
                    </a:ext>
                  </a:extLst>
                </a:gridCol>
                <a:gridCol w="609600">
                  <a:extLst>
                    <a:ext uri="{9D8B030D-6E8A-4147-A177-3AD203B41FA5}">
                      <a16:colId xmlns:a16="http://schemas.microsoft.com/office/drawing/2014/main" val="648239984"/>
                    </a:ext>
                  </a:extLst>
                </a:gridCol>
                <a:gridCol w="609600">
                  <a:extLst>
                    <a:ext uri="{9D8B030D-6E8A-4147-A177-3AD203B41FA5}">
                      <a16:colId xmlns:a16="http://schemas.microsoft.com/office/drawing/2014/main" val="1281194828"/>
                    </a:ext>
                  </a:extLst>
                </a:gridCol>
              </a:tblGrid>
              <a:tr h="190500">
                <a:tc gridSpan="2">
                  <a:txBody>
                    <a:bodyPr/>
                    <a:lstStyle/>
                    <a:p>
                      <a:pPr algn="l" fontAlgn="b"/>
                      <a:r>
                        <a:rPr lang="es-ES" sz="1100" b="0" i="0" u="none" strike="noStrike">
                          <a:solidFill>
                            <a:srgbClr val="000000"/>
                          </a:solidFill>
                          <a:effectLst/>
                          <a:latin typeface="Calibri" panose="020F0502020204030204" pitchFamily="34" charset="0"/>
                        </a:rPr>
                        <a:t>Optimal reinforcement v2</a:t>
                      </a:r>
                    </a:p>
                  </a:txBody>
                  <a:tcPr marL="9525" marR="9525" marT="9525" marB="0" anchor="b">
                    <a:lnL>
                      <a:noFill/>
                    </a:lnL>
                    <a:lnR>
                      <a:noFill/>
                    </a:lnR>
                    <a:lnT>
                      <a:noFill/>
                    </a:lnT>
                    <a:lnB>
                      <a:noFill/>
                    </a:lnB>
                  </a:tcPr>
                </a:tc>
                <a:tc hMerge="1">
                  <a:txBody>
                    <a:bodyPr/>
                    <a:lstStyle/>
                    <a:p>
                      <a:endParaRPr lang="en-GB"/>
                    </a:p>
                  </a:txBody>
                  <a:tcPr/>
                </a:tc>
                <a:tc>
                  <a:txBody>
                    <a:bodyPr/>
                    <a:lstStyle/>
                    <a:p>
                      <a:pPr algn="l" fontAlgn="b"/>
                      <a:r>
                        <a:rPr lang="es-ES" sz="1100" b="0" i="0" u="none" strike="noStrike">
                          <a:solidFill>
                            <a:srgbClr val="000000"/>
                          </a:solidFill>
                          <a:effectLst/>
                          <a:latin typeface="Calibri" panose="020F0502020204030204" pitchFamily="34" charset="0"/>
                        </a:rPr>
                        <a:t>Change 1-2</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4F7"/>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9FC"/>
                    </a:solidFill>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BFBFE"/>
                    </a:solidFill>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9FC"/>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332892556"/>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2-3</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CFF"/>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6F9"/>
                    </a:solidFill>
                  </a:tcPr>
                </a:tc>
                <a:tc>
                  <a:txBody>
                    <a:bodyPr/>
                    <a:lstStyle/>
                    <a:p>
                      <a:pPr algn="r" fontAlgn="b"/>
                      <a:r>
                        <a:rPr lang="en-CH" sz="1100" b="0" i="0" u="none" strike="noStrike">
                          <a:solidFill>
                            <a:srgbClr val="000000"/>
                          </a:solidFill>
                          <a:effectLst/>
                          <a:latin typeface="Calibri" panose="020F0502020204030204" pitchFamily="34" charset="0"/>
                        </a:rPr>
                        <a:t>-0.002</a:t>
                      </a:r>
                    </a:p>
                  </a:txBody>
                  <a:tcPr marL="9525" marR="9525" marT="9525" marB="0" anchor="b">
                    <a:lnL>
                      <a:noFill/>
                    </a:lnL>
                    <a:lnR>
                      <a:noFill/>
                    </a:lnR>
                    <a:lnT>
                      <a:noFill/>
                    </a:lnT>
                    <a:lnB>
                      <a:noFill/>
                    </a:lnB>
                    <a:solidFill>
                      <a:srgbClr val="FBEBEE"/>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5F8"/>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3069460827"/>
                  </a:ext>
                </a:extLst>
              </a:tr>
              <a:tr h="190500">
                <a:tc>
                  <a:txBody>
                    <a:bodyPr/>
                    <a:lstStyle/>
                    <a:p>
                      <a:pPr algn="l" fontAlgn="b"/>
                      <a:endParaRPr lang="en-CH"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3-4</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CFF"/>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7FA"/>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EEF1"/>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6F9"/>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2067907736"/>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4-1</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4F7"/>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0.002</a:t>
                      </a:r>
                    </a:p>
                  </a:txBody>
                  <a:tcPr marL="9525" marR="9525" marT="9525" marB="0" anchor="b">
                    <a:lnL>
                      <a:noFill/>
                    </a:lnL>
                    <a:lnR>
                      <a:noFill/>
                    </a:lnR>
                    <a:lnT>
                      <a:noFill/>
                    </a:lnT>
                    <a:lnB>
                      <a:noFill/>
                    </a:lnB>
                    <a:solidFill>
                      <a:srgbClr val="FCE3E5"/>
                    </a:solidFill>
                  </a:tcPr>
                </a:tc>
                <a:tc>
                  <a:txBody>
                    <a:bodyPr/>
                    <a:lstStyle/>
                    <a:p>
                      <a:pPr algn="r" fontAlgn="b"/>
                      <a:r>
                        <a:rPr lang="en-CH" sz="1100" b="0" i="0" u="none" strike="noStrike">
                          <a:solidFill>
                            <a:srgbClr val="000000"/>
                          </a:solidFill>
                          <a:effectLst/>
                          <a:latin typeface="Calibri" panose="020F0502020204030204" pitchFamily="34" charset="0"/>
                        </a:rPr>
                        <a:t>0.005</a:t>
                      </a:r>
                    </a:p>
                  </a:txBody>
                  <a:tcPr marL="9525" marR="9525" marT="9525" marB="0" anchor="b">
                    <a:lnL>
                      <a:noFill/>
                    </a:lnL>
                    <a:lnR>
                      <a:noFill/>
                    </a:lnR>
                    <a:lnT>
                      <a:noFill/>
                    </a:lnT>
                    <a:lnB>
                      <a:noFill/>
                    </a:lnB>
                    <a:solidFill>
                      <a:srgbClr val="FBCCCF"/>
                    </a:solidFill>
                  </a:tcPr>
                </a:tc>
                <a:tc>
                  <a:txBody>
                    <a:bodyPr/>
                    <a:lstStyle/>
                    <a:p>
                      <a:pPr algn="r" fontAlgn="b"/>
                      <a:r>
                        <a:rPr lang="en-CH" sz="1100" b="0" i="0" u="none" strike="noStrike">
                          <a:solidFill>
                            <a:srgbClr val="000000"/>
                          </a:solidFill>
                          <a:effectLst/>
                          <a:latin typeface="Calibri" panose="020F0502020204030204" pitchFamily="34" charset="0"/>
                        </a:rPr>
                        <a:t>0.002</a:t>
                      </a:r>
                    </a:p>
                  </a:txBody>
                  <a:tcPr marL="9525" marR="9525" marT="9525" marB="0" anchor="b">
                    <a:lnL>
                      <a:noFill/>
                    </a:lnL>
                    <a:lnR>
                      <a:noFill/>
                    </a:lnR>
                    <a:lnT>
                      <a:noFill/>
                    </a:lnT>
                    <a:lnB>
                      <a:noFill/>
                    </a:lnB>
                    <a:solidFill>
                      <a:srgbClr val="FCE1E4"/>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3875878317"/>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779543997"/>
                  </a:ext>
                </a:extLst>
              </a:tr>
              <a:tr h="190500">
                <a:tc gridSpan="2">
                  <a:txBody>
                    <a:bodyPr/>
                    <a:lstStyle/>
                    <a:p>
                      <a:pPr algn="l" fontAlgn="b"/>
                      <a:r>
                        <a:rPr lang="es-ES" sz="1100" b="0" i="0" u="none" strike="noStrike">
                          <a:solidFill>
                            <a:srgbClr val="000000"/>
                          </a:solidFill>
                          <a:effectLst/>
                          <a:latin typeface="Calibri" panose="020F0502020204030204" pitchFamily="34" charset="0"/>
                        </a:rPr>
                        <a:t>Huge reinforcement</a:t>
                      </a:r>
                    </a:p>
                  </a:txBody>
                  <a:tcPr marL="9525" marR="9525" marT="9525" marB="0" anchor="b">
                    <a:lnL>
                      <a:noFill/>
                    </a:lnL>
                    <a:lnR>
                      <a:noFill/>
                    </a:lnR>
                    <a:lnT>
                      <a:noFill/>
                    </a:lnT>
                    <a:lnB>
                      <a:noFill/>
                    </a:lnB>
                  </a:tcPr>
                </a:tc>
                <a:tc hMerge="1">
                  <a:txBody>
                    <a:bodyPr/>
                    <a:lstStyle/>
                    <a:p>
                      <a:endParaRPr lang="en-GB"/>
                    </a:p>
                  </a:txBody>
                  <a:tcPr/>
                </a:tc>
                <a:tc>
                  <a:txBody>
                    <a:bodyPr/>
                    <a:lstStyle/>
                    <a:p>
                      <a:pPr algn="l" fontAlgn="b"/>
                      <a:r>
                        <a:rPr lang="es-ES" sz="1100" b="0" i="0" u="none" strike="noStrike">
                          <a:solidFill>
                            <a:srgbClr val="000000"/>
                          </a:solidFill>
                          <a:effectLst/>
                          <a:latin typeface="Calibri" panose="020F0502020204030204" pitchFamily="34" charset="0"/>
                        </a:rPr>
                        <a:t>Change 1-2</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4F7"/>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AFD"/>
                    </a:solidFill>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BFBFE"/>
                    </a:solidFill>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9FC"/>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759307240"/>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2-3</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CFF"/>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8FB"/>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2F5"/>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9FC"/>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2935010524"/>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3-4</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CFF"/>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9FC"/>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EFF2"/>
                    </a:solidFill>
                  </a:tcPr>
                </a:tc>
                <a:tc>
                  <a:txBody>
                    <a:bodyPr/>
                    <a:lstStyle/>
                    <a:p>
                      <a:pPr algn="r" fontAlgn="b"/>
                      <a:r>
                        <a:rPr lang="en-CH" sz="1100" b="0" i="0" u="none" strike="noStrike">
                          <a:solidFill>
                            <a:srgbClr val="000000"/>
                          </a:solidFill>
                          <a:effectLst/>
                          <a:latin typeface="Calibri" panose="020F0502020204030204" pitchFamily="34" charset="0"/>
                        </a:rPr>
                        <a:t>-0.001</a:t>
                      </a:r>
                    </a:p>
                  </a:txBody>
                  <a:tcPr marL="9525" marR="9525" marT="9525" marB="0" anchor="b">
                    <a:lnL>
                      <a:noFill/>
                    </a:lnL>
                    <a:lnR>
                      <a:noFill/>
                    </a:lnR>
                    <a:lnT>
                      <a:noFill/>
                    </a:lnT>
                    <a:lnB>
                      <a:noFill/>
                    </a:lnB>
                    <a:solidFill>
                      <a:srgbClr val="FBF7FA"/>
                    </a:solidFill>
                  </a:tcPr>
                </a:tc>
                <a:tc>
                  <a:txBody>
                    <a:bodyPr/>
                    <a:lstStyle/>
                    <a:p>
                      <a:pPr algn="l" fontAlgn="b"/>
                      <a:r>
                        <a:rPr lang="es-ES" sz="11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627967863"/>
                  </a:ext>
                </a:extLst>
              </a:tr>
              <a:tr h="190500">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effectLst/>
                          <a:latin typeface="Calibri" panose="020F0502020204030204" pitchFamily="34" charset="0"/>
                        </a:rPr>
                        <a:t>Change 4-1</a:t>
                      </a: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0.000</a:t>
                      </a:r>
                    </a:p>
                  </a:txBody>
                  <a:tcPr marL="9525" marR="9525" marT="9525" marB="0" anchor="b">
                    <a:lnL>
                      <a:noFill/>
                    </a:lnL>
                    <a:lnR>
                      <a:noFill/>
                    </a:lnR>
                    <a:lnT>
                      <a:noFill/>
                    </a:lnT>
                    <a:lnB>
                      <a:noFill/>
                    </a:lnB>
                    <a:solidFill>
                      <a:srgbClr val="FCF4F7"/>
                    </a:solidFill>
                  </a:tcPr>
                </a:tc>
                <a:tc>
                  <a:txBody>
                    <a:bodyPr/>
                    <a:lstStyle/>
                    <a:p>
                      <a:pPr algn="l" fontAlgn="b"/>
                      <a:endParaRPr lang="en-CH"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CH" sz="1100" b="0" i="0" u="none" strike="noStrike">
                          <a:solidFill>
                            <a:srgbClr val="000000"/>
                          </a:solidFill>
                          <a:effectLst/>
                          <a:latin typeface="Calibri" panose="020F0502020204030204" pitchFamily="34" charset="0"/>
                        </a:rPr>
                        <a:t>0.002</a:t>
                      </a:r>
                    </a:p>
                  </a:txBody>
                  <a:tcPr marL="9525" marR="9525" marT="9525" marB="0" anchor="b">
                    <a:lnL>
                      <a:noFill/>
                    </a:lnL>
                    <a:lnR>
                      <a:noFill/>
                    </a:lnR>
                    <a:lnT>
                      <a:noFill/>
                    </a:lnT>
                    <a:lnB>
                      <a:noFill/>
                    </a:lnB>
                    <a:solidFill>
                      <a:srgbClr val="FCE5E8"/>
                    </a:solidFill>
                  </a:tcPr>
                </a:tc>
                <a:tc>
                  <a:txBody>
                    <a:bodyPr/>
                    <a:lstStyle/>
                    <a:p>
                      <a:pPr algn="r" fontAlgn="b"/>
                      <a:r>
                        <a:rPr lang="en-CH" sz="1100" b="0" i="0" u="none" strike="noStrike">
                          <a:solidFill>
                            <a:srgbClr val="000000"/>
                          </a:solidFill>
                          <a:effectLst/>
                          <a:latin typeface="Calibri" panose="020F0502020204030204" pitchFamily="34" charset="0"/>
                        </a:rPr>
                        <a:t>0.004</a:t>
                      </a:r>
                    </a:p>
                  </a:txBody>
                  <a:tcPr marL="9525" marR="9525" marT="9525" marB="0" anchor="b">
                    <a:lnL>
                      <a:noFill/>
                    </a:lnL>
                    <a:lnR>
                      <a:noFill/>
                    </a:lnR>
                    <a:lnT>
                      <a:noFill/>
                    </a:lnT>
                    <a:lnB>
                      <a:noFill/>
                    </a:lnB>
                    <a:solidFill>
                      <a:srgbClr val="FBD3D6"/>
                    </a:solidFill>
                  </a:tcPr>
                </a:tc>
                <a:tc>
                  <a:txBody>
                    <a:bodyPr/>
                    <a:lstStyle/>
                    <a:p>
                      <a:pPr algn="r" fontAlgn="b"/>
                      <a:r>
                        <a:rPr lang="en-CH" sz="1100" b="0" i="0" u="none" strike="noStrike">
                          <a:solidFill>
                            <a:srgbClr val="000000"/>
                          </a:solidFill>
                          <a:effectLst/>
                          <a:latin typeface="Calibri" panose="020F0502020204030204" pitchFamily="34" charset="0"/>
                        </a:rPr>
                        <a:t>0.002</a:t>
                      </a:r>
                    </a:p>
                  </a:txBody>
                  <a:tcPr marL="9525" marR="9525" marT="9525" marB="0" anchor="b">
                    <a:lnL>
                      <a:noFill/>
                    </a:lnL>
                    <a:lnR>
                      <a:noFill/>
                    </a:lnR>
                    <a:lnT>
                      <a:noFill/>
                    </a:lnT>
                    <a:lnB>
                      <a:noFill/>
                    </a:lnB>
                    <a:solidFill>
                      <a:srgbClr val="FCE5E8"/>
                    </a:solidFill>
                  </a:tcPr>
                </a:tc>
                <a:tc>
                  <a:txBody>
                    <a:bodyPr/>
                    <a:lstStyle/>
                    <a:p>
                      <a:pPr algn="l" fontAlgn="b"/>
                      <a:r>
                        <a:rPr lang="es-ES" sz="1100" b="0" i="0" u="none" strike="noStrike" dirty="0">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extLst>
                  <a:ext uri="{0D108BD9-81ED-4DB2-BD59-A6C34878D82A}">
                    <a16:rowId xmlns:a16="http://schemas.microsoft.com/office/drawing/2014/main" val="1224195045"/>
                  </a:ext>
                </a:extLst>
              </a:tr>
            </a:tbl>
          </a:graphicData>
        </a:graphic>
      </p:graphicFrame>
      <p:grpSp>
        <p:nvGrpSpPr>
          <p:cNvPr id="19" name="Group 18">
            <a:extLst>
              <a:ext uri="{FF2B5EF4-FFF2-40B4-BE49-F238E27FC236}">
                <a16:creationId xmlns:a16="http://schemas.microsoft.com/office/drawing/2014/main" id="{296DB4BC-0CD7-49C0-BBDC-0BE88F946A82}"/>
              </a:ext>
            </a:extLst>
          </p:cNvPr>
          <p:cNvGrpSpPr/>
          <p:nvPr/>
        </p:nvGrpSpPr>
        <p:grpSpPr>
          <a:xfrm>
            <a:off x="9328571" y="233493"/>
            <a:ext cx="8040049" cy="2669926"/>
            <a:chOff x="9776246" y="-61347"/>
            <a:chExt cx="8040049" cy="2669926"/>
          </a:xfrm>
        </p:grpSpPr>
        <p:pic>
          <p:nvPicPr>
            <p:cNvPr id="14" name="Picture 13">
              <a:extLst>
                <a:ext uri="{FF2B5EF4-FFF2-40B4-BE49-F238E27FC236}">
                  <a16:creationId xmlns:a16="http://schemas.microsoft.com/office/drawing/2014/main" id="{00000000-0008-0000-0300-0000020000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76246" y="-61347"/>
              <a:ext cx="3902442" cy="2669926"/>
            </a:xfrm>
            <a:prstGeom prst="rect">
              <a:avLst/>
            </a:prstGeom>
          </p:spPr>
        </p:pic>
        <p:pic>
          <p:nvPicPr>
            <p:cNvPr id="17" name="Picture 16">
              <a:extLst>
                <a:ext uri="{FF2B5EF4-FFF2-40B4-BE49-F238E27FC236}">
                  <a16:creationId xmlns:a16="http://schemas.microsoft.com/office/drawing/2014/main" id="{00000000-0008-0000-0300-0000040000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56323" y="-61347"/>
              <a:ext cx="4059972" cy="2669926"/>
            </a:xfrm>
            <a:prstGeom prst="rect">
              <a:avLst/>
            </a:prstGeom>
          </p:spPr>
        </p:pic>
        <p:sp>
          <p:nvSpPr>
            <p:cNvPr id="18" name="TextBox 17">
              <a:extLst>
                <a:ext uri="{FF2B5EF4-FFF2-40B4-BE49-F238E27FC236}">
                  <a16:creationId xmlns:a16="http://schemas.microsoft.com/office/drawing/2014/main" id="{CB167A39-0B3E-4E73-A3F8-D3221D72315E}"/>
                </a:ext>
              </a:extLst>
            </p:cNvPr>
            <p:cNvSpPr txBox="1"/>
            <p:nvPr/>
          </p:nvSpPr>
          <p:spPr>
            <a:xfrm>
              <a:off x="9822498" y="1647401"/>
              <a:ext cx="5186419" cy="954107"/>
            </a:xfrm>
            <a:prstGeom prst="rect">
              <a:avLst/>
            </a:prstGeom>
            <a:noFill/>
          </p:spPr>
          <p:txBody>
            <a:bodyPr wrap="square">
              <a:spAutoFit/>
            </a:bodyPr>
            <a:lstStyle/>
            <a:p>
              <a:r>
                <a:rPr lang="en-GB" sz="1400" dirty="0"/>
                <a:t>Huge reinforcements:</a:t>
              </a:r>
            </a:p>
            <a:p>
              <a:r>
                <a:rPr lang="en-GB" sz="1400" dirty="0"/>
                <a:t>Maximum possible material volume that fits between the flanges.</a:t>
              </a:r>
            </a:p>
            <a:p>
              <a:r>
                <a:rPr lang="en-GB" sz="1400" dirty="0"/>
                <a:t>Total weight in steel 65 kg</a:t>
              </a:r>
            </a:p>
          </p:txBody>
        </p:sp>
      </p:grpSp>
      <p:sp>
        <p:nvSpPr>
          <p:cNvPr id="3" name="Date Placeholder 2">
            <a:extLst>
              <a:ext uri="{FF2B5EF4-FFF2-40B4-BE49-F238E27FC236}">
                <a16:creationId xmlns:a16="http://schemas.microsoft.com/office/drawing/2014/main" id="{3BA2D6AC-5A95-4DE2-9014-6F56D34F319A}"/>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F013DF12-63E0-4977-9264-6745BF654720}"/>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55CD23CE-572F-4290-893B-F969FD809E0C}"/>
              </a:ext>
            </a:extLst>
          </p:cNvPr>
          <p:cNvSpPr>
            <a:spLocks noGrp="1"/>
          </p:cNvSpPr>
          <p:nvPr>
            <p:ph type="sldNum" sz="quarter" idx="12"/>
          </p:nvPr>
        </p:nvSpPr>
        <p:spPr/>
        <p:txBody>
          <a:bodyPr/>
          <a:lstStyle/>
          <a:p>
            <a:fld id="{8D6C380F-326D-3C40-9EE7-7FBAB0953422}" type="slidenum">
              <a:rPr lang="en-US" smtClean="0"/>
              <a:pPr/>
              <a:t>29</a:t>
            </a:fld>
            <a:endParaRPr lang="en-US"/>
          </a:p>
        </p:txBody>
      </p:sp>
    </p:spTree>
    <p:extLst>
      <p:ext uri="{BB962C8B-B14F-4D97-AF65-F5344CB8AC3E}">
        <p14:creationId xmlns:p14="http://schemas.microsoft.com/office/powerpoint/2010/main" val="217162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DE1455-5CE5-46E6-9E76-6B5EEFA6092D}"/>
              </a:ext>
            </a:extLst>
          </p:cNvPr>
          <p:cNvPicPr>
            <a:picLocks noChangeAspect="1"/>
          </p:cNvPicPr>
          <p:nvPr/>
        </p:nvPicPr>
        <p:blipFill rotWithShape="1">
          <a:blip r:embed="rId2"/>
          <a:srcRect l="60083" t="31596" r="27175" b="39632"/>
          <a:stretch/>
        </p:blipFill>
        <p:spPr bwMode="auto">
          <a:xfrm>
            <a:off x="6356490" y="470616"/>
            <a:ext cx="2549224" cy="1870556"/>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1566ECE7-77D0-47BB-B37C-E9BA1EE81627}"/>
              </a:ext>
            </a:extLst>
          </p:cNvPr>
          <p:cNvSpPr>
            <a:spLocks noGrp="1"/>
          </p:cNvSpPr>
          <p:nvPr>
            <p:ph type="title"/>
          </p:nvPr>
        </p:nvSpPr>
        <p:spPr/>
        <p:txBody>
          <a:bodyPr/>
          <a:lstStyle/>
          <a:p>
            <a:r>
              <a:rPr lang="en-GB" dirty="0"/>
              <a:t>Component description</a:t>
            </a:r>
          </a:p>
        </p:txBody>
      </p:sp>
      <p:pic>
        <p:nvPicPr>
          <p:cNvPr id="4" name="Picture 3">
            <a:extLst>
              <a:ext uri="{FF2B5EF4-FFF2-40B4-BE49-F238E27FC236}">
                <a16:creationId xmlns:a16="http://schemas.microsoft.com/office/drawing/2014/main" id="{39E009B0-6996-4CC3-88A5-D42568E65157}"/>
              </a:ext>
            </a:extLst>
          </p:cNvPr>
          <p:cNvPicPr>
            <a:picLocks noChangeAspect="1"/>
          </p:cNvPicPr>
          <p:nvPr/>
        </p:nvPicPr>
        <p:blipFill rotWithShape="1">
          <a:blip r:embed="rId3"/>
          <a:srcRect l="51057" r="5924" b="12413"/>
          <a:stretch/>
        </p:blipFill>
        <p:spPr bwMode="auto">
          <a:xfrm>
            <a:off x="0" y="962972"/>
            <a:ext cx="6614185" cy="3913612"/>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FDC55C76-AD7E-4B97-B7C7-16A1EECF34AD}"/>
              </a:ext>
            </a:extLst>
          </p:cNvPr>
          <p:cNvGraphicFramePr>
            <a:graphicFrameLocks noGrp="1"/>
          </p:cNvGraphicFramePr>
          <p:nvPr>
            <p:extLst>
              <p:ext uri="{D42A27DB-BD31-4B8C-83A1-F6EECF244321}">
                <p14:modId xmlns:p14="http://schemas.microsoft.com/office/powerpoint/2010/main" val="2786770889"/>
              </p:ext>
            </p:extLst>
          </p:nvPr>
        </p:nvGraphicFramePr>
        <p:xfrm>
          <a:off x="1157722" y="5038911"/>
          <a:ext cx="6825810" cy="1201674"/>
        </p:xfrm>
        <a:graphic>
          <a:graphicData uri="http://schemas.openxmlformats.org/drawingml/2006/table">
            <a:tbl>
              <a:tblPr firstRow="1" bandRow="1">
                <a:tableStyleId>{5C22544A-7EE6-4342-B048-85BDC9FD1C3A}</a:tableStyleId>
              </a:tblPr>
              <a:tblGrid>
                <a:gridCol w="1437322">
                  <a:extLst>
                    <a:ext uri="{9D8B030D-6E8A-4147-A177-3AD203B41FA5}">
                      <a16:colId xmlns:a16="http://schemas.microsoft.com/office/drawing/2014/main" val="2620565977"/>
                    </a:ext>
                  </a:extLst>
                </a:gridCol>
                <a:gridCol w="729774">
                  <a:extLst>
                    <a:ext uri="{9D8B030D-6E8A-4147-A177-3AD203B41FA5}">
                      <a16:colId xmlns:a16="http://schemas.microsoft.com/office/drawing/2014/main" val="2938260554"/>
                    </a:ext>
                  </a:extLst>
                </a:gridCol>
                <a:gridCol w="525544">
                  <a:extLst>
                    <a:ext uri="{9D8B030D-6E8A-4147-A177-3AD203B41FA5}">
                      <a16:colId xmlns:a16="http://schemas.microsoft.com/office/drawing/2014/main" val="3150930029"/>
                    </a:ext>
                  </a:extLst>
                </a:gridCol>
                <a:gridCol w="565459">
                  <a:extLst>
                    <a:ext uri="{9D8B030D-6E8A-4147-A177-3AD203B41FA5}">
                      <a16:colId xmlns:a16="http://schemas.microsoft.com/office/drawing/2014/main" val="120731820"/>
                    </a:ext>
                  </a:extLst>
                </a:gridCol>
                <a:gridCol w="565755">
                  <a:extLst>
                    <a:ext uri="{9D8B030D-6E8A-4147-A177-3AD203B41FA5}">
                      <a16:colId xmlns:a16="http://schemas.microsoft.com/office/drawing/2014/main" val="2600860565"/>
                    </a:ext>
                  </a:extLst>
                </a:gridCol>
                <a:gridCol w="947651">
                  <a:extLst>
                    <a:ext uri="{9D8B030D-6E8A-4147-A177-3AD203B41FA5}">
                      <a16:colId xmlns:a16="http://schemas.microsoft.com/office/drawing/2014/main" val="1620334527"/>
                    </a:ext>
                  </a:extLst>
                </a:gridCol>
                <a:gridCol w="997528">
                  <a:extLst>
                    <a:ext uri="{9D8B030D-6E8A-4147-A177-3AD203B41FA5}">
                      <a16:colId xmlns:a16="http://schemas.microsoft.com/office/drawing/2014/main" val="1363732758"/>
                    </a:ext>
                  </a:extLst>
                </a:gridCol>
                <a:gridCol w="1056777">
                  <a:extLst>
                    <a:ext uri="{9D8B030D-6E8A-4147-A177-3AD203B41FA5}">
                      <a16:colId xmlns:a16="http://schemas.microsoft.com/office/drawing/2014/main" val="2907458866"/>
                    </a:ext>
                  </a:extLst>
                </a:gridCol>
              </a:tblGrid>
              <a:tr h="0">
                <a:tc rowSpan="2">
                  <a:txBody>
                    <a:bodyPr/>
                    <a:lstStyle/>
                    <a:p>
                      <a:pPr algn="ctr">
                        <a:lnSpc>
                          <a:spcPct val="110000"/>
                        </a:lnSpc>
                      </a:pPr>
                      <a:r>
                        <a:rPr lang="en-US" sz="1100" kern="1200" dirty="0">
                          <a:effectLst/>
                        </a:rPr>
                        <a:t>Component</a:t>
                      </a:r>
                      <a:endParaRPr lang="en-CH"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rowSpan="2">
                  <a:txBody>
                    <a:bodyPr/>
                    <a:lstStyle/>
                    <a:p>
                      <a:pPr algn="ctr">
                        <a:lnSpc>
                          <a:spcPct val="110000"/>
                        </a:lnSpc>
                      </a:pPr>
                      <a:r>
                        <a:rPr lang="en-US" sz="1100" kern="1200" dirty="0">
                          <a:effectLst/>
                        </a:rPr>
                        <a:t>Mass (N)</a:t>
                      </a:r>
                      <a:endParaRPr lang="en-CH"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gridSpan="3">
                  <a:txBody>
                    <a:bodyPr/>
                    <a:lstStyle/>
                    <a:p>
                      <a:pPr algn="ctr">
                        <a:lnSpc>
                          <a:spcPct val="110000"/>
                        </a:lnSpc>
                      </a:pPr>
                      <a:r>
                        <a:rPr lang="en-US" sz="1100" kern="1200">
                          <a:effectLst/>
                        </a:rPr>
                        <a:t>Centre of mass (mm)</a:t>
                      </a:r>
                      <a:endParaRPr lang="en-CH" sz="1000">
                        <a:effectLst/>
                      </a:endParaRPr>
                    </a:p>
                    <a:p>
                      <a:pPr algn="ctr">
                        <a:lnSpc>
                          <a:spcPct val="110000"/>
                        </a:lnSpc>
                      </a:pPr>
                      <a:r>
                        <a:rPr lang="en-US" sz="1100" kern="1200">
                          <a:effectLst/>
                        </a:rPr>
                        <a:t>(flange coord. system)</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a:txBody>
                    <a:bodyPr/>
                    <a:lstStyle/>
                    <a:p>
                      <a:pPr algn="ctr">
                        <a:lnSpc>
                          <a:spcPct val="110000"/>
                        </a:lnSpc>
                      </a:pPr>
                      <a:r>
                        <a:rPr lang="en-US" sz="1100" kern="1200">
                          <a:effectLst/>
                        </a:rPr>
                        <a:t>Axial Force </a:t>
                      </a:r>
                      <a:endParaRPr lang="en-CH" sz="1000">
                        <a:effectLst/>
                      </a:endParaRPr>
                    </a:p>
                    <a:p>
                      <a:pPr algn="ctr">
                        <a:lnSpc>
                          <a:spcPct val="110000"/>
                        </a:lnSpc>
                      </a:pPr>
                      <a:r>
                        <a:rPr lang="en-US" sz="1100" kern="1200">
                          <a:effectLst/>
                        </a:rPr>
                        <a:t>(N)</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Shear Force</a:t>
                      </a:r>
                      <a:endParaRPr lang="en-CH" sz="1000">
                        <a:effectLst/>
                      </a:endParaRPr>
                    </a:p>
                    <a:p>
                      <a:pPr algn="ctr">
                        <a:lnSpc>
                          <a:spcPct val="110000"/>
                        </a:lnSpc>
                      </a:pPr>
                      <a:r>
                        <a:rPr lang="en-US" sz="1100" kern="1200">
                          <a:effectLst/>
                        </a:rPr>
                        <a:t>(N)</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Moment </a:t>
                      </a:r>
                      <a:endParaRPr lang="en-CH" sz="1000">
                        <a:effectLst/>
                      </a:endParaRPr>
                    </a:p>
                    <a:p>
                      <a:pPr algn="ctr">
                        <a:lnSpc>
                          <a:spcPct val="110000"/>
                        </a:lnSpc>
                      </a:pPr>
                      <a:r>
                        <a:rPr lang="en-US" sz="1100" kern="1200">
                          <a:effectLst/>
                        </a:rPr>
                        <a:t>(Nm)</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40039454"/>
                  </a:ext>
                </a:extLst>
              </a:tr>
              <a:tr h="0">
                <a:tc vMerge="1">
                  <a:txBody>
                    <a:bodyPr/>
                    <a:lstStyle/>
                    <a:p>
                      <a:endParaRPr lang="en-GB"/>
                    </a:p>
                  </a:txBody>
                  <a:tcPr/>
                </a:tc>
                <a:tc vMerge="1">
                  <a:txBody>
                    <a:bodyPr/>
                    <a:lstStyle/>
                    <a:p>
                      <a:endParaRPr lang="en-GB"/>
                    </a:p>
                  </a:txBody>
                  <a:tcPr/>
                </a:tc>
                <a:tc>
                  <a:txBody>
                    <a:bodyPr/>
                    <a:lstStyle/>
                    <a:p>
                      <a:pPr algn="ctr">
                        <a:lnSpc>
                          <a:spcPct val="110000"/>
                        </a:lnSpc>
                      </a:pPr>
                      <a:r>
                        <a:rPr lang="en-US" sz="1100" kern="1200">
                          <a:effectLst/>
                        </a:rPr>
                        <a:t>X</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Y</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Z</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dirty="0">
                          <a:effectLst/>
                        </a:rPr>
                        <a:t>+/- Z (local)</a:t>
                      </a:r>
                      <a:endParaRPr lang="en-CH"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Y (local)</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X (global)</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8911535"/>
                  </a:ext>
                </a:extLst>
              </a:tr>
              <a:tr h="0">
                <a:tc>
                  <a:txBody>
                    <a:bodyPr/>
                    <a:lstStyle/>
                    <a:p>
                      <a:pPr algn="ctr">
                        <a:lnSpc>
                          <a:spcPct val="110000"/>
                        </a:lnSpc>
                      </a:pPr>
                      <a:r>
                        <a:rPr lang="en-US" sz="1100" kern="1200">
                          <a:effectLst/>
                        </a:rPr>
                        <a:t>Ion pump</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1490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+ 195</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1053.6</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1053.6</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205.5</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1014362"/>
                  </a:ext>
                </a:extLst>
              </a:tr>
              <a:tr h="0">
                <a:tc>
                  <a:txBody>
                    <a:bodyPr/>
                    <a:lstStyle/>
                    <a:p>
                      <a:pPr algn="ctr">
                        <a:lnSpc>
                          <a:spcPct val="110000"/>
                        </a:lnSpc>
                      </a:pPr>
                      <a:r>
                        <a:rPr lang="en-US" sz="1100" kern="1200">
                          <a:effectLst/>
                        </a:rPr>
                        <a:t>Turbo or NEG pump</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340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+ 195</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240.4</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240.4</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46.9</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05509142"/>
                  </a:ext>
                </a:extLst>
              </a:tr>
              <a:tr h="0">
                <a:tc>
                  <a:txBody>
                    <a:bodyPr/>
                    <a:lstStyle/>
                    <a:p>
                      <a:pPr algn="ctr">
                        <a:lnSpc>
                          <a:spcPct val="110000"/>
                        </a:lnSpc>
                      </a:pPr>
                      <a:r>
                        <a:rPr lang="en-US" sz="1100" kern="1200">
                          <a:effectLst/>
                        </a:rPr>
                        <a:t>Tuner</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65</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- 20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46.0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46.0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0.9</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80588917"/>
                  </a:ext>
                </a:extLst>
              </a:tr>
              <a:tr h="0">
                <a:tc>
                  <a:txBody>
                    <a:bodyPr/>
                    <a:lstStyle/>
                    <a:p>
                      <a:pPr algn="ctr">
                        <a:lnSpc>
                          <a:spcPct val="110000"/>
                        </a:lnSpc>
                      </a:pPr>
                      <a:r>
                        <a:rPr lang="en-US" sz="1100" kern="1200">
                          <a:effectLst/>
                        </a:rPr>
                        <a:t>Instrumentation</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100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+ 100</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70.7</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a:effectLst/>
                        </a:rPr>
                        <a:t>70.7</a:t>
                      </a:r>
                      <a:endParaRPr lang="en-CH"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0000"/>
                        </a:lnSpc>
                      </a:pPr>
                      <a:r>
                        <a:rPr lang="en-US" sz="1100" kern="1200" dirty="0">
                          <a:effectLst/>
                        </a:rPr>
                        <a:t>7.1</a:t>
                      </a:r>
                      <a:endParaRPr lang="en-CH"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4818992"/>
                  </a:ext>
                </a:extLst>
              </a:tr>
            </a:tbl>
          </a:graphicData>
        </a:graphic>
      </p:graphicFrame>
      <p:pic>
        <p:nvPicPr>
          <p:cNvPr id="8" name="Picture 7">
            <a:extLst>
              <a:ext uri="{FF2B5EF4-FFF2-40B4-BE49-F238E27FC236}">
                <a16:creationId xmlns:a16="http://schemas.microsoft.com/office/drawing/2014/main" id="{340F06BC-0974-4596-89EE-9693EBB63B7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1675" b="39737"/>
          <a:stretch/>
        </p:blipFill>
        <p:spPr bwMode="auto">
          <a:xfrm>
            <a:off x="6497806" y="2688932"/>
            <a:ext cx="2549224" cy="2187652"/>
          </a:xfrm>
          <a:prstGeom prst="rect">
            <a:avLst/>
          </a:prstGeom>
          <a:ln>
            <a:noFill/>
          </a:ln>
          <a:extLst>
            <a:ext uri="{53640926-AAD7-44D8-BBD7-CCE9431645EC}">
              <a14:shadowObscured xmlns:a14="http://schemas.microsoft.com/office/drawing/2010/main"/>
            </a:ext>
          </a:extLst>
        </p:spPr>
      </p:pic>
      <p:grpSp>
        <p:nvGrpSpPr>
          <p:cNvPr id="20" name="Group 19">
            <a:extLst>
              <a:ext uri="{FF2B5EF4-FFF2-40B4-BE49-F238E27FC236}">
                <a16:creationId xmlns:a16="http://schemas.microsoft.com/office/drawing/2014/main" id="{3F61D3C3-744A-4D7E-85F8-3FF3CF972264}"/>
              </a:ext>
            </a:extLst>
          </p:cNvPr>
          <p:cNvGrpSpPr/>
          <p:nvPr/>
        </p:nvGrpSpPr>
        <p:grpSpPr>
          <a:xfrm>
            <a:off x="5553668" y="619810"/>
            <a:ext cx="1171347" cy="861774"/>
            <a:chOff x="2924175" y="754571"/>
            <a:chExt cx="1171347" cy="861774"/>
          </a:xfrm>
        </p:grpSpPr>
        <p:grpSp>
          <p:nvGrpSpPr>
            <p:cNvPr id="18" name="Group 17">
              <a:extLst>
                <a:ext uri="{FF2B5EF4-FFF2-40B4-BE49-F238E27FC236}">
                  <a16:creationId xmlns:a16="http://schemas.microsoft.com/office/drawing/2014/main" id="{25D61291-DFB3-4F36-A98E-CE71CDD17C10}"/>
                </a:ext>
              </a:extLst>
            </p:cNvPr>
            <p:cNvGrpSpPr/>
            <p:nvPr/>
          </p:nvGrpSpPr>
          <p:grpSpPr>
            <a:xfrm>
              <a:off x="2924175" y="938916"/>
              <a:ext cx="862013" cy="629227"/>
              <a:chOff x="3505200" y="861608"/>
              <a:chExt cx="862013" cy="629227"/>
            </a:xfrm>
          </p:grpSpPr>
          <p:cxnSp>
            <p:nvCxnSpPr>
              <p:cNvPr id="11" name="Straight Arrow Connector 10">
                <a:extLst>
                  <a:ext uri="{FF2B5EF4-FFF2-40B4-BE49-F238E27FC236}">
                    <a16:creationId xmlns:a16="http://schemas.microsoft.com/office/drawing/2014/main" id="{6CABDEFE-C9B3-4A6E-8CC7-57006B4BA16C}"/>
                  </a:ext>
                </a:extLst>
              </p:cNvPr>
              <p:cNvCxnSpPr>
                <a:cxnSpLocks/>
              </p:cNvCxnSpPr>
              <p:nvPr/>
            </p:nvCxnSpPr>
            <p:spPr>
              <a:xfrm flipH="1">
                <a:off x="3505200" y="1267169"/>
                <a:ext cx="559762" cy="472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DA108881-3660-407B-A832-765CB32AA058}"/>
                  </a:ext>
                </a:extLst>
              </p:cNvPr>
              <p:cNvCxnSpPr>
                <a:cxnSpLocks/>
              </p:cNvCxnSpPr>
              <p:nvPr/>
            </p:nvCxnSpPr>
            <p:spPr>
              <a:xfrm flipV="1">
                <a:off x="4064961" y="861608"/>
                <a:ext cx="0" cy="3919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FD03AE7-7388-497F-BA41-C676D0F3C2EB}"/>
                  </a:ext>
                </a:extLst>
              </p:cNvPr>
              <p:cNvCxnSpPr>
                <a:cxnSpLocks/>
              </p:cNvCxnSpPr>
              <p:nvPr/>
            </p:nvCxnSpPr>
            <p:spPr>
              <a:xfrm>
                <a:off x="4064961" y="1267169"/>
                <a:ext cx="302252" cy="2236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9" name="TextBox 18">
              <a:extLst>
                <a:ext uri="{FF2B5EF4-FFF2-40B4-BE49-F238E27FC236}">
                  <a16:creationId xmlns:a16="http://schemas.microsoft.com/office/drawing/2014/main" id="{7AB4B345-87C4-4D76-9EE3-717A4AE86205}"/>
                </a:ext>
              </a:extLst>
            </p:cNvPr>
            <p:cNvSpPr txBox="1"/>
            <p:nvPr/>
          </p:nvSpPr>
          <p:spPr>
            <a:xfrm>
              <a:off x="2954736" y="754571"/>
              <a:ext cx="1140786" cy="861774"/>
            </a:xfrm>
            <a:prstGeom prst="rect">
              <a:avLst/>
            </a:prstGeom>
            <a:noFill/>
          </p:spPr>
          <p:txBody>
            <a:bodyPr wrap="square" rtlCol="0">
              <a:spAutoFit/>
            </a:bodyPr>
            <a:lstStyle/>
            <a:p>
              <a:r>
                <a:rPr lang="en-GB" sz="1600" dirty="0"/>
                <a:t>    Z</a:t>
              </a:r>
            </a:p>
            <a:p>
              <a:r>
                <a:rPr lang="en-GB" sz="1600" dirty="0"/>
                <a:t>X       </a:t>
              </a:r>
            </a:p>
            <a:p>
              <a:r>
                <a:rPr lang="en-GB" sz="1600" dirty="0"/>
                <a:t>            Y</a:t>
              </a:r>
            </a:p>
          </p:txBody>
        </p:sp>
      </p:grpSp>
      <p:sp>
        <p:nvSpPr>
          <p:cNvPr id="13" name="TextBox 12">
            <a:extLst>
              <a:ext uri="{FF2B5EF4-FFF2-40B4-BE49-F238E27FC236}">
                <a16:creationId xmlns:a16="http://schemas.microsoft.com/office/drawing/2014/main" id="{F1543D48-64F1-473C-AEAC-918AE639CDBF}"/>
              </a:ext>
            </a:extLst>
          </p:cNvPr>
          <p:cNvSpPr txBox="1"/>
          <p:nvPr/>
        </p:nvSpPr>
        <p:spPr>
          <a:xfrm>
            <a:off x="6614185" y="2299609"/>
            <a:ext cx="3020014" cy="430887"/>
          </a:xfrm>
          <a:prstGeom prst="rect">
            <a:avLst/>
          </a:prstGeom>
          <a:noFill/>
        </p:spPr>
        <p:txBody>
          <a:bodyPr wrap="square">
            <a:spAutoFit/>
          </a:bodyPr>
          <a:lstStyle/>
          <a:p>
            <a:r>
              <a:rPr lang="en-GB" sz="1100" dirty="0"/>
              <a:t>Local flange coordinate system:</a:t>
            </a:r>
          </a:p>
          <a:p>
            <a:r>
              <a:rPr lang="en-GB" sz="1100" dirty="0" err="1"/>
              <a:t>X_global</a:t>
            </a:r>
            <a:r>
              <a:rPr lang="en-GB" sz="1100" dirty="0"/>
              <a:t>=</a:t>
            </a:r>
            <a:r>
              <a:rPr lang="en-GB" sz="1100" dirty="0" err="1"/>
              <a:t>X_local</a:t>
            </a:r>
            <a:endParaRPr lang="en-GB" sz="1100" dirty="0"/>
          </a:p>
        </p:txBody>
      </p:sp>
      <p:sp>
        <p:nvSpPr>
          <p:cNvPr id="14" name="TextBox 13">
            <a:extLst>
              <a:ext uri="{FF2B5EF4-FFF2-40B4-BE49-F238E27FC236}">
                <a16:creationId xmlns:a16="http://schemas.microsoft.com/office/drawing/2014/main" id="{786A15C3-1210-407A-9A83-1ED3103FDB05}"/>
              </a:ext>
            </a:extLst>
          </p:cNvPr>
          <p:cNvSpPr txBox="1"/>
          <p:nvPr/>
        </p:nvSpPr>
        <p:spPr>
          <a:xfrm>
            <a:off x="96970" y="4742143"/>
            <a:ext cx="8437418" cy="338554"/>
          </a:xfrm>
          <a:prstGeom prst="rect">
            <a:avLst/>
          </a:prstGeom>
          <a:noFill/>
        </p:spPr>
        <p:txBody>
          <a:bodyPr wrap="square">
            <a:spAutoFit/>
          </a:bodyPr>
          <a:lstStyle/>
          <a:p>
            <a:r>
              <a:rPr lang="en-GB" sz="1600" dirty="0"/>
              <a:t>Loads on flanges taken into account in all studied load cases</a:t>
            </a:r>
          </a:p>
        </p:txBody>
      </p:sp>
      <p:sp>
        <p:nvSpPr>
          <p:cNvPr id="3" name="Date Placeholder 2">
            <a:extLst>
              <a:ext uri="{FF2B5EF4-FFF2-40B4-BE49-F238E27FC236}">
                <a16:creationId xmlns:a16="http://schemas.microsoft.com/office/drawing/2014/main" id="{A2B4FB3C-F73A-452B-B457-C5EF02FDA9AE}"/>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6CFC8C34-5A23-4BDC-81A9-47E2ECBD21D2}"/>
              </a:ext>
            </a:extLst>
          </p:cNvPr>
          <p:cNvSpPr>
            <a:spLocks noGrp="1"/>
          </p:cNvSpPr>
          <p:nvPr>
            <p:ph type="ftr" sz="quarter" idx="11"/>
          </p:nvPr>
        </p:nvSpPr>
        <p:spPr/>
        <p:txBody>
          <a:bodyPr/>
          <a:lstStyle/>
          <a:p>
            <a:r>
              <a:rPr lang="en-GB"/>
              <a:t>RFQ RF Window: Mechanical simulations</a:t>
            </a:r>
            <a:endParaRPr lang="en-US" dirty="0"/>
          </a:p>
        </p:txBody>
      </p:sp>
      <p:sp>
        <p:nvSpPr>
          <p:cNvPr id="9" name="Slide Number Placeholder 8">
            <a:extLst>
              <a:ext uri="{FF2B5EF4-FFF2-40B4-BE49-F238E27FC236}">
                <a16:creationId xmlns:a16="http://schemas.microsoft.com/office/drawing/2014/main" id="{AA898AFF-3D53-4F9D-B4CF-72CF2A7A2A7C}"/>
              </a:ext>
            </a:extLst>
          </p:cNvPr>
          <p:cNvSpPr>
            <a:spLocks noGrp="1"/>
          </p:cNvSpPr>
          <p:nvPr>
            <p:ph type="sldNum" sz="quarter" idx="12"/>
          </p:nvPr>
        </p:nvSpPr>
        <p:spPr/>
        <p:txBody>
          <a:bodyPr/>
          <a:lstStyle/>
          <a:p>
            <a:fld id="{8D6C380F-326D-3C40-9EE7-7FBAB0953422}" type="slidenum">
              <a:rPr lang="en-US" smtClean="0"/>
              <a:pPr/>
              <a:t>3</a:t>
            </a:fld>
            <a:endParaRPr lang="en-US"/>
          </a:p>
        </p:txBody>
      </p:sp>
    </p:spTree>
    <p:extLst>
      <p:ext uri="{BB962C8B-B14F-4D97-AF65-F5344CB8AC3E}">
        <p14:creationId xmlns:p14="http://schemas.microsoft.com/office/powerpoint/2010/main" val="1557977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18BC3-FD7E-40F6-AC61-B3974A7C78BB}"/>
              </a:ext>
            </a:extLst>
          </p:cNvPr>
          <p:cNvSpPr>
            <a:spLocks noGrp="1"/>
          </p:cNvSpPr>
          <p:nvPr>
            <p:ph type="title"/>
          </p:nvPr>
        </p:nvSpPr>
        <p:spPr/>
        <p:txBody>
          <a:bodyPr/>
          <a:lstStyle/>
          <a:p>
            <a:r>
              <a:rPr lang="en-GB" dirty="0"/>
              <a:t>Deformation of the vanes: 2D plot</a:t>
            </a:r>
          </a:p>
        </p:txBody>
      </p:sp>
      <p:graphicFrame>
        <p:nvGraphicFramePr>
          <p:cNvPr id="4" name="Chart 3">
            <a:extLst>
              <a:ext uri="{FF2B5EF4-FFF2-40B4-BE49-F238E27FC236}">
                <a16:creationId xmlns:a16="http://schemas.microsoft.com/office/drawing/2014/main" id="{00000000-0008-0000-0000-00007C040000}"/>
              </a:ext>
            </a:extLst>
          </p:cNvPr>
          <p:cNvGraphicFramePr>
            <a:graphicFrameLocks/>
          </p:cNvGraphicFramePr>
          <p:nvPr>
            <p:extLst>
              <p:ext uri="{D42A27DB-BD31-4B8C-83A1-F6EECF244321}">
                <p14:modId xmlns:p14="http://schemas.microsoft.com/office/powerpoint/2010/main" val="1551558646"/>
              </p:ext>
            </p:extLst>
          </p:nvPr>
        </p:nvGraphicFramePr>
        <p:xfrm>
          <a:off x="0" y="1581149"/>
          <a:ext cx="5381625" cy="40386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00000000-0008-0000-0200-000010780200}"/>
              </a:ext>
            </a:extLst>
          </p:cNvPr>
          <p:cNvGraphicFramePr>
            <a:graphicFrameLocks/>
          </p:cNvGraphicFramePr>
          <p:nvPr>
            <p:extLst>
              <p:ext uri="{D42A27DB-BD31-4B8C-83A1-F6EECF244321}">
                <p14:modId xmlns:p14="http://schemas.microsoft.com/office/powerpoint/2010/main" val="2989936981"/>
              </p:ext>
            </p:extLst>
          </p:nvPr>
        </p:nvGraphicFramePr>
        <p:xfrm>
          <a:off x="5153025" y="1581149"/>
          <a:ext cx="5381625" cy="4038601"/>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1842658F-E5F2-4AFE-BDCB-6CC5AF344BEA}"/>
              </a:ext>
            </a:extLst>
          </p:cNvPr>
          <p:cNvSpPr txBox="1"/>
          <p:nvPr/>
        </p:nvSpPr>
        <p:spPr>
          <a:xfrm>
            <a:off x="457200" y="1070500"/>
            <a:ext cx="8134350" cy="523220"/>
          </a:xfrm>
          <a:prstGeom prst="rect">
            <a:avLst/>
          </a:prstGeom>
          <a:noFill/>
        </p:spPr>
        <p:txBody>
          <a:bodyPr wrap="square">
            <a:spAutoFit/>
          </a:bodyPr>
          <a:lstStyle/>
          <a:p>
            <a:pPr algn="just"/>
            <a:r>
              <a:rPr lang="en-GB" sz="1400" dirty="0"/>
              <a:t>2D representation of the deformation probes </a:t>
            </a:r>
          </a:p>
          <a:p>
            <a:pPr algn="just"/>
            <a:r>
              <a:rPr lang="en-GB" sz="1400" dirty="0"/>
              <a:t>(displacements are multiplied by 100 to be able to see the difference in the plot)</a:t>
            </a:r>
          </a:p>
        </p:txBody>
      </p:sp>
      <p:sp>
        <p:nvSpPr>
          <p:cNvPr id="3" name="Date Placeholder 2">
            <a:extLst>
              <a:ext uri="{FF2B5EF4-FFF2-40B4-BE49-F238E27FC236}">
                <a16:creationId xmlns:a16="http://schemas.microsoft.com/office/drawing/2014/main" id="{F721990A-6637-427E-A747-5972BAE29F14}"/>
              </a:ext>
            </a:extLst>
          </p:cNvPr>
          <p:cNvSpPr>
            <a:spLocks noGrp="1"/>
          </p:cNvSpPr>
          <p:nvPr>
            <p:ph type="dt" sz="half" idx="10"/>
          </p:nvPr>
        </p:nvSpPr>
        <p:spPr/>
        <p:txBody>
          <a:bodyPr/>
          <a:lstStyle/>
          <a:p>
            <a:r>
              <a:rPr lang="en-CH"/>
              <a:t>25-Nov-2020</a:t>
            </a:r>
            <a:endParaRPr lang="en-US" dirty="0"/>
          </a:p>
        </p:txBody>
      </p:sp>
      <p:sp>
        <p:nvSpPr>
          <p:cNvPr id="7" name="Footer Placeholder 6">
            <a:extLst>
              <a:ext uri="{FF2B5EF4-FFF2-40B4-BE49-F238E27FC236}">
                <a16:creationId xmlns:a16="http://schemas.microsoft.com/office/drawing/2014/main" id="{487E5FBA-9063-4FD6-8CF9-E02040DE1A2F}"/>
              </a:ext>
            </a:extLst>
          </p:cNvPr>
          <p:cNvSpPr>
            <a:spLocks noGrp="1"/>
          </p:cNvSpPr>
          <p:nvPr>
            <p:ph type="ftr" sz="quarter" idx="11"/>
          </p:nvPr>
        </p:nvSpPr>
        <p:spPr/>
        <p:txBody>
          <a:bodyPr/>
          <a:lstStyle/>
          <a:p>
            <a:r>
              <a:rPr lang="en-GB"/>
              <a:t>RFQ RF Window: Mechanical simulations</a:t>
            </a:r>
            <a:endParaRPr lang="en-US" dirty="0"/>
          </a:p>
        </p:txBody>
      </p:sp>
      <p:sp>
        <p:nvSpPr>
          <p:cNvPr id="8" name="Slide Number Placeholder 7">
            <a:extLst>
              <a:ext uri="{FF2B5EF4-FFF2-40B4-BE49-F238E27FC236}">
                <a16:creationId xmlns:a16="http://schemas.microsoft.com/office/drawing/2014/main" id="{361B805B-000F-4AC1-8B32-F6D6BCE792A7}"/>
              </a:ext>
            </a:extLst>
          </p:cNvPr>
          <p:cNvSpPr>
            <a:spLocks noGrp="1"/>
          </p:cNvSpPr>
          <p:nvPr>
            <p:ph type="sldNum" sz="quarter" idx="12"/>
          </p:nvPr>
        </p:nvSpPr>
        <p:spPr/>
        <p:txBody>
          <a:bodyPr/>
          <a:lstStyle/>
          <a:p>
            <a:fld id="{8D6C380F-326D-3C40-9EE7-7FBAB0953422}" type="slidenum">
              <a:rPr lang="en-US" smtClean="0"/>
              <a:pPr/>
              <a:t>30</a:t>
            </a:fld>
            <a:endParaRPr lang="en-US"/>
          </a:p>
        </p:txBody>
      </p:sp>
    </p:spTree>
    <p:extLst>
      <p:ext uri="{BB962C8B-B14F-4D97-AF65-F5344CB8AC3E}">
        <p14:creationId xmlns:p14="http://schemas.microsoft.com/office/powerpoint/2010/main" val="23041476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703D3-D758-4C0A-A865-1DE9331A9A36}"/>
              </a:ext>
            </a:extLst>
          </p:cNvPr>
          <p:cNvSpPr>
            <a:spLocks noGrp="1"/>
          </p:cNvSpPr>
          <p:nvPr>
            <p:ph type="title"/>
          </p:nvPr>
        </p:nvSpPr>
        <p:spPr/>
        <p:txBody>
          <a:bodyPr/>
          <a:lstStyle/>
          <a:p>
            <a:r>
              <a:rPr lang="en-GB" dirty="0"/>
              <a:t>Why the vanes deform in this way?</a:t>
            </a:r>
          </a:p>
        </p:txBody>
      </p:sp>
      <p:pic>
        <p:nvPicPr>
          <p:cNvPr id="5" name="Picture 4" descr="Diagram&#10;&#10;Description automatically generated">
            <a:extLst>
              <a:ext uri="{FF2B5EF4-FFF2-40B4-BE49-F238E27FC236}">
                <a16:creationId xmlns:a16="http://schemas.microsoft.com/office/drawing/2014/main" id="{8C2D8C30-451B-417B-8ECF-BAB876FFD07E}"/>
              </a:ext>
            </a:extLst>
          </p:cNvPr>
          <p:cNvPicPr>
            <a:picLocks noChangeAspect="1"/>
          </p:cNvPicPr>
          <p:nvPr/>
        </p:nvPicPr>
        <p:blipFill>
          <a:blip r:embed="rId2"/>
          <a:stretch>
            <a:fillRect/>
          </a:stretch>
        </p:blipFill>
        <p:spPr>
          <a:xfrm>
            <a:off x="1174321" y="1333500"/>
            <a:ext cx="6934962" cy="4836134"/>
          </a:xfrm>
          <a:prstGeom prst="rect">
            <a:avLst/>
          </a:prstGeom>
        </p:spPr>
      </p:pic>
      <p:sp>
        <p:nvSpPr>
          <p:cNvPr id="3" name="Date Placeholder 2">
            <a:extLst>
              <a:ext uri="{FF2B5EF4-FFF2-40B4-BE49-F238E27FC236}">
                <a16:creationId xmlns:a16="http://schemas.microsoft.com/office/drawing/2014/main" id="{50D44F13-F2DC-4AE7-ACE0-BC7362A373E5}"/>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F323DC34-4A5E-4D01-9669-35E9CEAF6ADD}"/>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88DDAAF0-069C-425B-9747-B36B770B6342}"/>
              </a:ext>
            </a:extLst>
          </p:cNvPr>
          <p:cNvSpPr>
            <a:spLocks noGrp="1"/>
          </p:cNvSpPr>
          <p:nvPr>
            <p:ph type="sldNum" sz="quarter" idx="12"/>
          </p:nvPr>
        </p:nvSpPr>
        <p:spPr/>
        <p:txBody>
          <a:bodyPr/>
          <a:lstStyle/>
          <a:p>
            <a:fld id="{8D6C380F-326D-3C40-9EE7-7FBAB0953422}" type="slidenum">
              <a:rPr lang="en-US" smtClean="0"/>
              <a:pPr/>
              <a:t>31</a:t>
            </a:fld>
            <a:endParaRPr lang="en-US"/>
          </a:p>
        </p:txBody>
      </p:sp>
    </p:spTree>
    <p:extLst>
      <p:ext uri="{BB962C8B-B14F-4D97-AF65-F5344CB8AC3E}">
        <p14:creationId xmlns:p14="http://schemas.microsoft.com/office/powerpoint/2010/main" val="498642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13388-DDAF-40D7-A84C-750E65DFC319}"/>
              </a:ext>
            </a:extLst>
          </p:cNvPr>
          <p:cNvSpPr>
            <a:spLocks noGrp="1"/>
          </p:cNvSpPr>
          <p:nvPr>
            <p:ph type="title"/>
          </p:nvPr>
        </p:nvSpPr>
        <p:spPr/>
        <p:txBody>
          <a:bodyPr/>
          <a:lstStyle/>
          <a:p>
            <a:r>
              <a:rPr lang="en-GB" dirty="0"/>
              <a:t>Other reinforcement concepts</a:t>
            </a:r>
          </a:p>
        </p:txBody>
      </p:sp>
      <p:pic>
        <p:nvPicPr>
          <p:cNvPr id="4" name="Picture 3">
            <a:extLst>
              <a:ext uri="{FF2B5EF4-FFF2-40B4-BE49-F238E27FC236}">
                <a16:creationId xmlns:a16="http://schemas.microsoft.com/office/drawing/2014/main" id="{EE579F09-0400-4C53-975B-2ADFEAE42733}"/>
              </a:ext>
            </a:extLst>
          </p:cNvPr>
          <p:cNvPicPr>
            <a:picLocks noChangeAspect="1"/>
          </p:cNvPicPr>
          <p:nvPr/>
        </p:nvPicPr>
        <p:blipFill rotWithShape="1">
          <a:blip r:embed="rId2"/>
          <a:srcRect l="13438" t="33577" r="62304" b="40237"/>
          <a:stretch/>
        </p:blipFill>
        <p:spPr>
          <a:xfrm>
            <a:off x="1057275" y="949333"/>
            <a:ext cx="6515100" cy="2197656"/>
          </a:xfrm>
          <a:prstGeom prst="rect">
            <a:avLst/>
          </a:prstGeom>
        </p:spPr>
      </p:pic>
      <p:pic>
        <p:nvPicPr>
          <p:cNvPr id="5" name="Picture 4">
            <a:extLst>
              <a:ext uri="{FF2B5EF4-FFF2-40B4-BE49-F238E27FC236}">
                <a16:creationId xmlns:a16="http://schemas.microsoft.com/office/drawing/2014/main" id="{829E7DFC-CEC2-4573-B1DE-B8196E9482FA}"/>
              </a:ext>
            </a:extLst>
          </p:cNvPr>
          <p:cNvPicPr>
            <a:picLocks noChangeAspect="1"/>
          </p:cNvPicPr>
          <p:nvPr/>
        </p:nvPicPr>
        <p:blipFill rotWithShape="1">
          <a:blip r:embed="rId3"/>
          <a:srcRect l="11029" t="34597" r="61073" b="34592"/>
          <a:stretch/>
        </p:blipFill>
        <p:spPr>
          <a:xfrm>
            <a:off x="1025311" y="3514725"/>
            <a:ext cx="7639050" cy="2636486"/>
          </a:xfrm>
          <a:prstGeom prst="rect">
            <a:avLst/>
          </a:prstGeom>
        </p:spPr>
      </p:pic>
      <p:sp>
        <p:nvSpPr>
          <p:cNvPr id="7" name="TextBox 6">
            <a:extLst>
              <a:ext uri="{FF2B5EF4-FFF2-40B4-BE49-F238E27FC236}">
                <a16:creationId xmlns:a16="http://schemas.microsoft.com/office/drawing/2014/main" id="{08C46856-239A-45EE-9F90-46033CC86203}"/>
              </a:ext>
            </a:extLst>
          </p:cNvPr>
          <p:cNvSpPr txBox="1"/>
          <p:nvPr/>
        </p:nvSpPr>
        <p:spPr>
          <a:xfrm>
            <a:off x="614684" y="3081665"/>
            <a:ext cx="8378610" cy="307777"/>
          </a:xfrm>
          <a:prstGeom prst="rect">
            <a:avLst/>
          </a:prstGeom>
          <a:noFill/>
        </p:spPr>
        <p:txBody>
          <a:bodyPr wrap="square">
            <a:spAutoFit/>
          </a:bodyPr>
          <a:lstStyle/>
          <a:p>
            <a:r>
              <a:rPr lang="en-GB" sz="1400" dirty="0"/>
              <a:t>Design of compression stiffeners between flanges. Compatible with current RFQ (V. Maire, B. Riffaud).</a:t>
            </a:r>
          </a:p>
        </p:txBody>
      </p:sp>
      <p:sp>
        <p:nvSpPr>
          <p:cNvPr id="8" name="TextBox 7">
            <a:extLst>
              <a:ext uri="{FF2B5EF4-FFF2-40B4-BE49-F238E27FC236}">
                <a16:creationId xmlns:a16="http://schemas.microsoft.com/office/drawing/2014/main" id="{F147F949-7C29-490A-8596-F602E803D8E7}"/>
              </a:ext>
            </a:extLst>
          </p:cNvPr>
          <p:cNvSpPr txBox="1"/>
          <p:nvPr/>
        </p:nvSpPr>
        <p:spPr>
          <a:xfrm>
            <a:off x="308189" y="3779357"/>
            <a:ext cx="6581775" cy="307777"/>
          </a:xfrm>
          <a:prstGeom prst="rect">
            <a:avLst/>
          </a:prstGeom>
          <a:noFill/>
        </p:spPr>
        <p:txBody>
          <a:bodyPr wrap="square">
            <a:spAutoFit/>
          </a:bodyPr>
          <a:lstStyle/>
          <a:p>
            <a:r>
              <a:rPr lang="en-GB" sz="1400" dirty="0"/>
              <a:t>Model</a:t>
            </a:r>
          </a:p>
        </p:txBody>
      </p:sp>
      <p:sp>
        <p:nvSpPr>
          <p:cNvPr id="9" name="TextBox 8">
            <a:extLst>
              <a:ext uri="{FF2B5EF4-FFF2-40B4-BE49-F238E27FC236}">
                <a16:creationId xmlns:a16="http://schemas.microsoft.com/office/drawing/2014/main" id="{30EFA6DF-C8B7-4ECF-ABBA-CF03AC425819}"/>
              </a:ext>
            </a:extLst>
          </p:cNvPr>
          <p:cNvSpPr txBox="1"/>
          <p:nvPr/>
        </p:nvSpPr>
        <p:spPr>
          <a:xfrm>
            <a:off x="5461214" y="5525812"/>
            <a:ext cx="6581775" cy="307777"/>
          </a:xfrm>
          <a:prstGeom prst="rect">
            <a:avLst/>
          </a:prstGeom>
          <a:noFill/>
        </p:spPr>
        <p:txBody>
          <a:bodyPr wrap="square">
            <a:spAutoFit/>
          </a:bodyPr>
          <a:lstStyle/>
          <a:p>
            <a:r>
              <a:rPr lang="en-GB" sz="1400" dirty="0"/>
              <a:t>Other concept</a:t>
            </a:r>
          </a:p>
        </p:txBody>
      </p:sp>
      <p:sp>
        <p:nvSpPr>
          <p:cNvPr id="3" name="Date Placeholder 2">
            <a:extLst>
              <a:ext uri="{FF2B5EF4-FFF2-40B4-BE49-F238E27FC236}">
                <a16:creationId xmlns:a16="http://schemas.microsoft.com/office/drawing/2014/main" id="{D86E3E0A-732A-4828-83A1-15B84785E1A2}"/>
              </a:ext>
            </a:extLst>
          </p:cNvPr>
          <p:cNvSpPr>
            <a:spLocks noGrp="1"/>
          </p:cNvSpPr>
          <p:nvPr>
            <p:ph type="dt" sz="half" idx="10"/>
          </p:nvPr>
        </p:nvSpPr>
        <p:spPr/>
        <p:txBody>
          <a:bodyPr/>
          <a:lstStyle/>
          <a:p>
            <a:r>
              <a:rPr lang="en-CH"/>
              <a:t>25-Nov-2020</a:t>
            </a:r>
            <a:endParaRPr lang="en-US" dirty="0"/>
          </a:p>
        </p:txBody>
      </p:sp>
      <p:sp>
        <p:nvSpPr>
          <p:cNvPr id="6" name="Footer Placeholder 5">
            <a:extLst>
              <a:ext uri="{FF2B5EF4-FFF2-40B4-BE49-F238E27FC236}">
                <a16:creationId xmlns:a16="http://schemas.microsoft.com/office/drawing/2014/main" id="{D3C84D59-7043-4BD5-B7CC-C0AE063C4C0F}"/>
              </a:ext>
            </a:extLst>
          </p:cNvPr>
          <p:cNvSpPr>
            <a:spLocks noGrp="1"/>
          </p:cNvSpPr>
          <p:nvPr>
            <p:ph type="ftr" sz="quarter" idx="11"/>
          </p:nvPr>
        </p:nvSpPr>
        <p:spPr/>
        <p:txBody>
          <a:bodyPr/>
          <a:lstStyle/>
          <a:p>
            <a:r>
              <a:rPr lang="en-GB"/>
              <a:t>RFQ RF Window: Mechanical simulations</a:t>
            </a:r>
            <a:endParaRPr lang="en-US" dirty="0"/>
          </a:p>
        </p:txBody>
      </p:sp>
      <p:sp>
        <p:nvSpPr>
          <p:cNvPr id="10" name="Slide Number Placeholder 9">
            <a:extLst>
              <a:ext uri="{FF2B5EF4-FFF2-40B4-BE49-F238E27FC236}">
                <a16:creationId xmlns:a16="http://schemas.microsoft.com/office/drawing/2014/main" id="{3F1C9319-8E7E-4CD3-BC70-2CE8FC81FED7}"/>
              </a:ext>
            </a:extLst>
          </p:cNvPr>
          <p:cNvSpPr>
            <a:spLocks noGrp="1"/>
          </p:cNvSpPr>
          <p:nvPr>
            <p:ph type="sldNum" sz="quarter" idx="12"/>
          </p:nvPr>
        </p:nvSpPr>
        <p:spPr/>
        <p:txBody>
          <a:bodyPr/>
          <a:lstStyle/>
          <a:p>
            <a:fld id="{8D6C380F-326D-3C40-9EE7-7FBAB0953422}" type="slidenum">
              <a:rPr lang="en-US" smtClean="0"/>
              <a:pPr/>
              <a:t>32</a:t>
            </a:fld>
            <a:endParaRPr lang="en-US"/>
          </a:p>
        </p:txBody>
      </p:sp>
    </p:spTree>
    <p:extLst>
      <p:ext uri="{BB962C8B-B14F-4D97-AF65-F5344CB8AC3E}">
        <p14:creationId xmlns:p14="http://schemas.microsoft.com/office/powerpoint/2010/main" val="31366023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22D3C-2FF6-40EC-A4C8-840029BFB189}"/>
              </a:ext>
            </a:extLst>
          </p:cNvPr>
          <p:cNvSpPr>
            <a:spLocks noGrp="1"/>
          </p:cNvSpPr>
          <p:nvPr>
            <p:ph type="title"/>
          </p:nvPr>
        </p:nvSpPr>
        <p:spPr/>
        <p:txBody>
          <a:bodyPr/>
          <a:lstStyle/>
          <a:p>
            <a:r>
              <a:rPr lang="en-GB" dirty="0"/>
              <a:t>Results: comparison table</a:t>
            </a:r>
          </a:p>
        </p:txBody>
      </p:sp>
      <p:graphicFrame>
        <p:nvGraphicFramePr>
          <p:cNvPr id="4" name="Table 3">
            <a:extLst>
              <a:ext uri="{FF2B5EF4-FFF2-40B4-BE49-F238E27FC236}">
                <a16:creationId xmlns:a16="http://schemas.microsoft.com/office/drawing/2014/main" id="{E6713AED-EB3F-47F2-A1D3-A878A7CB4D96}"/>
              </a:ext>
            </a:extLst>
          </p:cNvPr>
          <p:cNvGraphicFramePr>
            <a:graphicFrameLocks noGrp="1"/>
          </p:cNvGraphicFramePr>
          <p:nvPr>
            <p:extLst>
              <p:ext uri="{D42A27DB-BD31-4B8C-83A1-F6EECF244321}">
                <p14:modId xmlns:p14="http://schemas.microsoft.com/office/powerpoint/2010/main" val="1771816934"/>
              </p:ext>
            </p:extLst>
          </p:nvPr>
        </p:nvGraphicFramePr>
        <p:xfrm>
          <a:off x="378254" y="1187458"/>
          <a:ext cx="8554823" cy="4002032"/>
        </p:xfrm>
        <a:graphic>
          <a:graphicData uri="http://schemas.openxmlformats.org/drawingml/2006/table">
            <a:tbl>
              <a:tblPr firstRow="1" bandRow="1"/>
              <a:tblGrid>
                <a:gridCol w="1217162">
                  <a:extLst>
                    <a:ext uri="{9D8B030D-6E8A-4147-A177-3AD203B41FA5}">
                      <a16:colId xmlns:a16="http://schemas.microsoft.com/office/drawing/2014/main" val="904503455"/>
                    </a:ext>
                  </a:extLst>
                </a:gridCol>
                <a:gridCol w="1255354">
                  <a:extLst>
                    <a:ext uri="{9D8B030D-6E8A-4147-A177-3AD203B41FA5}">
                      <a16:colId xmlns:a16="http://schemas.microsoft.com/office/drawing/2014/main" val="3218915165"/>
                    </a:ext>
                  </a:extLst>
                </a:gridCol>
                <a:gridCol w="1064494">
                  <a:extLst>
                    <a:ext uri="{9D8B030D-6E8A-4147-A177-3AD203B41FA5}">
                      <a16:colId xmlns:a16="http://schemas.microsoft.com/office/drawing/2014/main" val="892021808"/>
                    </a:ext>
                  </a:extLst>
                </a:gridCol>
                <a:gridCol w="1150033">
                  <a:extLst>
                    <a:ext uri="{9D8B030D-6E8A-4147-A177-3AD203B41FA5}">
                      <a16:colId xmlns:a16="http://schemas.microsoft.com/office/drawing/2014/main" val="461850088"/>
                    </a:ext>
                  </a:extLst>
                </a:gridCol>
                <a:gridCol w="1112016">
                  <a:extLst>
                    <a:ext uri="{9D8B030D-6E8A-4147-A177-3AD203B41FA5}">
                      <a16:colId xmlns:a16="http://schemas.microsoft.com/office/drawing/2014/main" val="1301546827"/>
                    </a:ext>
                  </a:extLst>
                </a:gridCol>
                <a:gridCol w="1178547">
                  <a:extLst>
                    <a:ext uri="{9D8B030D-6E8A-4147-A177-3AD203B41FA5}">
                      <a16:colId xmlns:a16="http://schemas.microsoft.com/office/drawing/2014/main" val="3204379495"/>
                    </a:ext>
                  </a:extLst>
                </a:gridCol>
                <a:gridCol w="1577217">
                  <a:extLst>
                    <a:ext uri="{9D8B030D-6E8A-4147-A177-3AD203B41FA5}">
                      <a16:colId xmlns:a16="http://schemas.microsoft.com/office/drawing/2014/main" val="2448941847"/>
                    </a:ext>
                  </a:extLst>
                </a:gridCol>
              </a:tblGrid>
              <a:tr h="0">
                <a:tc>
                  <a:txBody>
                    <a:bodyPr/>
                    <a:lstStyle/>
                    <a:p>
                      <a:endParaRPr lang="en-CH" sz="1100">
                        <a:effectLst/>
                        <a:latin typeface="Cambria" panose="02040503050406030204" pitchFamily="18" charset="0"/>
                      </a:endParaRPr>
                    </a:p>
                  </a:txBody>
                  <a:tcPr marL="68580" marR="68580" marT="0"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Reinforcement</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RFQ max flange stress [MPa]</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RFQ max flange plastic strain [µm/m]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Waveguide Max stress [MPa]</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Waveguide Max plastic strain [µm/m]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ct val="110000"/>
                        </a:lnSpc>
                      </a:pPr>
                      <a:r>
                        <a:rPr lang="en-US" sz="1400" kern="1200"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RF window max Z deformation [mm]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3059483067"/>
                  </a:ext>
                </a:extLst>
              </a:tr>
              <a:tr h="0">
                <a:tc rowSpan="5">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Window added</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8.9</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8.1</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-0.210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44147169"/>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(A)</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-0.140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00154131"/>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-0.135</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628312599"/>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(A+B+C+D)</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3.9 - 5.5*</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 – 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8.3</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-0.118</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08391312"/>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 + beam</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6.5</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-0.082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3897097835"/>
                  </a:ext>
                </a:extLst>
              </a:tr>
              <a:tr h="0">
                <a:tc rowSpan="5">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Load of a person (100kg)</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10.4</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-0.467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555155281"/>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(A)</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8.9</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-0.307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3827022022"/>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8.5</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10.8</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412610117"/>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(A+B+C+D)</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5.8 - 7.8*</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 – 30*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10.9</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-0.258</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562327476"/>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 + beam</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8.4</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8.6</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-0.162</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759559026"/>
                  </a:ext>
                </a:extLst>
              </a:tr>
              <a:tr h="0">
                <a:tc rowSpan="5">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Unload person</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1150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b="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-0.222 (p=12  µm)</a:t>
                      </a:r>
                      <a:endParaRPr lang="en-CH" sz="110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4200732571"/>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(A)</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4.7</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-0.144 (p=4 µm)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084878852"/>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4.6</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540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-0.139 (p=4  µm)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104962236"/>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(A+B+C+D)</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3.9 - 4.5*</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0 - 30*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570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-0.122 (p=4  µm)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557929366"/>
                  </a:ext>
                </a:extLst>
              </a:tr>
              <a:tr h="0">
                <a:tc vMerge="1">
                  <a:txBody>
                    <a:bodyPr/>
                    <a:lstStyle/>
                    <a:p>
                      <a:endParaRPr lang="en-GB"/>
                    </a:p>
                  </a:txBody>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(A+B) + beam</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4.6</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905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190</a:t>
                      </a:r>
                      <a:endParaRPr lang="en-CH" sz="11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tc>
                  <a:txBody>
                    <a:bodyPr/>
                    <a:lstStyle/>
                    <a:p>
                      <a:pPr algn="ctr">
                        <a:lnSpc>
                          <a:spcPct val="110000"/>
                        </a:lnSpc>
                      </a:pPr>
                      <a:r>
                        <a:rPr lang="en-US" sz="1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-0.082 (p=0  µm)</a:t>
                      </a:r>
                      <a:endParaRPr lang="en-CH" sz="11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905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905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159517907"/>
                  </a:ext>
                </a:extLst>
              </a:tr>
            </a:tbl>
          </a:graphicData>
        </a:graphic>
      </p:graphicFrame>
      <p:sp>
        <p:nvSpPr>
          <p:cNvPr id="6" name="TextBox 5">
            <a:extLst>
              <a:ext uri="{FF2B5EF4-FFF2-40B4-BE49-F238E27FC236}">
                <a16:creationId xmlns:a16="http://schemas.microsoft.com/office/drawing/2014/main" id="{971D12D5-9D3C-4E7E-A6F3-4FCD32E4678B}"/>
              </a:ext>
            </a:extLst>
          </p:cNvPr>
          <p:cNvSpPr txBox="1"/>
          <p:nvPr/>
        </p:nvSpPr>
        <p:spPr>
          <a:xfrm>
            <a:off x="378254" y="5347376"/>
            <a:ext cx="8104401" cy="830997"/>
          </a:xfrm>
          <a:prstGeom prst="rect">
            <a:avLst/>
          </a:prstGeom>
          <a:noFill/>
        </p:spPr>
        <p:txBody>
          <a:bodyPr wrap="square">
            <a:spAutoFit/>
          </a:bodyPr>
          <a:lstStyle/>
          <a:p>
            <a:r>
              <a:rPr lang="en-GB" sz="1200" dirty="0"/>
              <a:t>Values with symbol * come from the flange just above the one of the waveguide (one of the stiffeners is under traction and pulls it downwards). Note that the contacts between stiffeners and flanges are assumed as perfectly bonded; this is not realistic for the stiffener D which is under traction stress (and possibly also for C).</a:t>
            </a:r>
          </a:p>
          <a:p>
            <a:r>
              <a:rPr lang="en-GB" sz="1200" dirty="0"/>
              <a:t>p= plastic deformation</a:t>
            </a:r>
          </a:p>
        </p:txBody>
      </p:sp>
      <p:sp>
        <p:nvSpPr>
          <p:cNvPr id="3" name="Date Placeholder 2">
            <a:extLst>
              <a:ext uri="{FF2B5EF4-FFF2-40B4-BE49-F238E27FC236}">
                <a16:creationId xmlns:a16="http://schemas.microsoft.com/office/drawing/2014/main" id="{45730BC3-9A09-43D6-8DBA-B52147BAB794}"/>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2B3EB908-2B9B-491A-A9A5-2ABFC3D5C551}"/>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ECBE55A7-F4E1-4650-BFDD-64319FFE3994}"/>
              </a:ext>
            </a:extLst>
          </p:cNvPr>
          <p:cNvSpPr>
            <a:spLocks noGrp="1"/>
          </p:cNvSpPr>
          <p:nvPr>
            <p:ph type="sldNum" sz="quarter" idx="12"/>
          </p:nvPr>
        </p:nvSpPr>
        <p:spPr/>
        <p:txBody>
          <a:bodyPr/>
          <a:lstStyle/>
          <a:p>
            <a:fld id="{8D6C380F-326D-3C40-9EE7-7FBAB0953422}" type="slidenum">
              <a:rPr lang="en-US" smtClean="0"/>
              <a:pPr/>
              <a:t>33</a:t>
            </a:fld>
            <a:endParaRPr lang="en-US"/>
          </a:p>
        </p:txBody>
      </p:sp>
    </p:spTree>
    <p:extLst>
      <p:ext uri="{BB962C8B-B14F-4D97-AF65-F5344CB8AC3E}">
        <p14:creationId xmlns:p14="http://schemas.microsoft.com/office/powerpoint/2010/main" val="1396062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91C2B-502C-4BCC-9CC5-96BA1C1AB3A7}"/>
              </a:ext>
            </a:extLst>
          </p:cNvPr>
          <p:cNvSpPr>
            <a:spLocks noGrp="1"/>
          </p:cNvSpPr>
          <p:nvPr>
            <p:ph type="title"/>
          </p:nvPr>
        </p:nvSpPr>
        <p:spPr/>
        <p:txBody>
          <a:bodyPr/>
          <a:lstStyle/>
          <a:p>
            <a:r>
              <a:rPr lang="en-GB" dirty="0"/>
              <a:t>Geometry simplifications</a:t>
            </a:r>
          </a:p>
        </p:txBody>
      </p:sp>
      <p:pic>
        <p:nvPicPr>
          <p:cNvPr id="4" name="Content Placeholder 3">
            <a:extLst>
              <a:ext uri="{FF2B5EF4-FFF2-40B4-BE49-F238E27FC236}">
                <a16:creationId xmlns:a16="http://schemas.microsoft.com/office/drawing/2014/main" id="{548F7BBA-D2BC-46A0-9E87-CE90B9B05EA7}"/>
              </a:ext>
            </a:extLst>
          </p:cNvPr>
          <p:cNvPicPr>
            <a:picLocks noGrp="1" noChangeAspect="1"/>
          </p:cNvPicPr>
          <p:nvPr>
            <p:ph sz="quarter" idx="13"/>
          </p:nvPr>
        </p:nvPicPr>
        <p:blipFill>
          <a:blip r:embed="rId2"/>
          <a:stretch>
            <a:fillRect/>
          </a:stretch>
        </p:blipFill>
        <p:spPr>
          <a:xfrm>
            <a:off x="793339" y="1314450"/>
            <a:ext cx="7554575" cy="4836248"/>
          </a:xfrm>
          <a:prstGeom prst="rect">
            <a:avLst/>
          </a:prstGeom>
        </p:spPr>
      </p:pic>
      <p:sp>
        <p:nvSpPr>
          <p:cNvPr id="5" name="TextBox 4">
            <a:extLst>
              <a:ext uri="{FF2B5EF4-FFF2-40B4-BE49-F238E27FC236}">
                <a16:creationId xmlns:a16="http://schemas.microsoft.com/office/drawing/2014/main" id="{D4679744-09A6-4169-8B2B-388210E23BE1}"/>
              </a:ext>
            </a:extLst>
          </p:cNvPr>
          <p:cNvSpPr txBox="1"/>
          <p:nvPr/>
        </p:nvSpPr>
        <p:spPr>
          <a:xfrm>
            <a:off x="2285493" y="936641"/>
            <a:ext cx="8437418" cy="338554"/>
          </a:xfrm>
          <a:prstGeom prst="rect">
            <a:avLst/>
          </a:prstGeom>
          <a:noFill/>
        </p:spPr>
        <p:txBody>
          <a:bodyPr wrap="square">
            <a:spAutoFit/>
          </a:bodyPr>
          <a:lstStyle/>
          <a:p>
            <a:r>
              <a:rPr lang="en-GB" sz="1600" dirty="0"/>
              <a:t>Design                                               Calculated model</a:t>
            </a:r>
          </a:p>
        </p:txBody>
      </p:sp>
      <p:sp>
        <p:nvSpPr>
          <p:cNvPr id="3" name="Date Placeholder 2">
            <a:extLst>
              <a:ext uri="{FF2B5EF4-FFF2-40B4-BE49-F238E27FC236}">
                <a16:creationId xmlns:a16="http://schemas.microsoft.com/office/drawing/2014/main" id="{AF45EB3C-3186-4547-A326-0B688807392F}"/>
              </a:ext>
            </a:extLst>
          </p:cNvPr>
          <p:cNvSpPr>
            <a:spLocks noGrp="1"/>
          </p:cNvSpPr>
          <p:nvPr>
            <p:ph type="dt" sz="half" idx="10"/>
          </p:nvPr>
        </p:nvSpPr>
        <p:spPr/>
        <p:txBody>
          <a:bodyPr/>
          <a:lstStyle/>
          <a:p>
            <a:r>
              <a:rPr lang="en-CH"/>
              <a:t>25-Nov-2020</a:t>
            </a:r>
            <a:endParaRPr lang="en-US" dirty="0"/>
          </a:p>
        </p:txBody>
      </p:sp>
      <p:sp>
        <p:nvSpPr>
          <p:cNvPr id="6" name="Footer Placeholder 5">
            <a:extLst>
              <a:ext uri="{FF2B5EF4-FFF2-40B4-BE49-F238E27FC236}">
                <a16:creationId xmlns:a16="http://schemas.microsoft.com/office/drawing/2014/main" id="{63482E2C-903F-407C-98FF-1A38F902D220}"/>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53746A06-882E-442F-B864-7A3E677BAB09}"/>
              </a:ext>
            </a:extLst>
          </p:cNvPr>
          <p:cNvSpPr>
            <a:spLocks noGrp="1"/>
          </p:cNvSpPr>
          <p:nvPr>
            <p:ph type="sldNum" sz="quarter" idx="12"/>
          </p:nvPr>
        </p:nvSpPr>
        <p:spPr/>
        <p:txBody>
          <a:bodyPr/>
          <a:lstStyle/>
          <a:p>
            <a:fld id="{8D6C380F-326D-3C40-9EE7-7FBAB0953422}" type="slidenum">
              <a:rPr lang="en-US" smtClean="0"/>
              <a:pPr/>
              <a:t>4</a:t>
            </a:fld>
            <a:endParaRPr lang="en-US"/>
          </a:p>
        </p:txBody>
      </p:sp>
    </p:spTree>
    <p:extLst>
      <p:ext uri="{BB962C8B-B14F-4D97-AF65-F5344CB8AC3E}">
        <p14:creationId xmlns:p14="http://schemas.microsoft.com/office/powerpoint/2010/main" val="1895383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4855-8245-42C8-90E2-300A02042C68}"/>
              </a:ext>
            </a:extLst>
          </p:cNvPr>
          <p:cNvSpPr>
            <a:spLocks noGrp="1"/>
          </p:cNvSpPr>
          <p:nvPr>
            <p:ph type="title"/>
          </p:nvPr>
        </p:nvSpPr>
        <p:spPr/>
        <p:txBody>
          <a:bodyPr/>
          <a:lstStyle/>
          <a:p>
            <a:r>
              <a:rPr lang="en-GB" dirty="0"/>
              <a:t>Supports</a:t>
            </a:r>
          </a:p>
        </p:txBody>
      </p:sp>
      <p:sp>
        <p:nvSpPr>
          <p:cNvPr id="4" name="TextBox 3">
            <a:extLst>
              <a:ext uri="{FF2B5EF4-FFF2-40B4-BE49-F238E27FC236}">
                <a16:creationId xmlns:a16="http://schemas.microsoft.com/office/drawing/2014/main" id="{4377570C-2F69-4658-AB85-431AC3A349BF}"/>
              </a:ext>
            </a:extLst>
          </p:cNvPr>
          <p:cNvSpPr txBox="1"/>
          <p:nvPr/>
        </p:nvSpPr>
        <p:spPr>
          <a:xfrm>
            <a:off x="351918" y="949333"/>
            <a:ext cx="8437418" cy="1323439"/>
          </a:xfrm>
          <a:prstGeom prst="rect">
            <a:avLst/>
          </a:prstGeom>
          <a:noFill/>
        </p:spPr>
        <p:txBody>
          <a:bodyPr wrap="square">
            <a:spAutoFit/>
          </a:bodyPr>
          <a:lstStyle/>
          <a:p>
            <a:r>
              <a:rPr lang="en-GB" sz="1600" dirty="0"/>
              <a:t>• Steel supports are included in the calculation, considering fixed frictionless spherical joints at the bottom (image below).</a:t>
            </a:r>
          </a:p>
          <a:p>
            <a:endParaRPr lang="en-GB" sz="1600" dirty="0"/>
          </a:p>
          <a:p>
            <a:r>
              <a:rPr lang="en-GB" sz="1600" dirty="0"/>
              <a:t>• Besides, calculations with fixed contact plate &amp; symmetry were previously done (see backup slides).</a:t>
            </a:r>
          </a:p>
        </p:txBody>
      </p:sp>
      <p:pic>
        <p:nvPicPr>
          <p:cNvPr id="10" name="Picture 9" descr="Diagram&#10;&#10;Description automatically generated">
            <a:extLst>
              <a:ext uri="{FF2B5EF4-FFF2-40B4-BE49-F238E27FC236}">
                <a16:creationId xmlns:a16="http://schemas.microsoft.com/office/drawing/2014/main" id="{39F1F982-0151-4120-9FF3-897F1AD63A4A}"/>
              </a:ext>
            </a:extLst>
          </p:cNvPr>
          <p:cNvPicPr>
            <a:picLocks noChangeAspect="1"/>
          </p:cNvPicPr>
          <p:nvPr/>
        </p:nvPicPr>
        <p:blipFill>
          <a:blip r:embed="rId2"/>
          <a:stretch>
            <a:fillRect/>
          </a:stretch>
        </p:blipFill>
        <p:spPr>
          <a:xfrm>
            <a:off x="706582" y="2272772"/>
            <a:ext cx="7257011" cy="2825249"/>
          </a:xfrm>
          <a:prstGeom prst="rect">
            <a:avLst/>
          </a:prstGeom>
        </p:spPr>
      </p:pic>
      <p:sp>
        <p:nvSpPr>
          <p:cNvPr id="11" name="TextBox 10">
            <a:extLst>
              <a:ext uri="{FF2B5EF4-FFF2-40B4-BE49-F238E27FC236}">
                <a16:creationId xmlns:a16="http://schemas.microsoft.com/office/drawing/2014/main" id="{E86DE975-57D0-412C-B258-5D5F86CD577B}"/>
              </a:ext>
            </a:extLst>
          </p:cNvPr>
          <p:cNvSpPr txBox="1"/>
          <p:nvPr/>
        </p:nvSpPr>
        <p:spPr>
          <a:xfrm>
            <a:off x="706582" y="5099800"/>
            <a:ext cx="8437418" cy="1077218"/>
          </a:xfrm>
          <a:prstGeom prst="rect">
            <a:avLst/>
          </a:prstGeom>
          <a:noFill/>
        </p:spPr>
        <p:txBody>
          <a:bodyPr wrap="square">
            <a:spAutoFit/>
          </a:bodyPr>
          <a:lstStyle/>
          <a:p>
            <a:r>
              <a:rPr lang="en-GB" sz="1600" dirty="0"/>
              <a:t>Supports: </a:t>
            </a:r>
          </a:p>
          <a:p>
            <a:pPr marL="285750" indent="-285750">
              <a:buFont typeface="Arial" panose="020B0604020202020204" pitchFamily="34" charset="0"/>
              <a:buChar char="•"/>
            </a:pPr>
            <a:r>
              <a:rPr lang="en-GB" sz="1600" dirty="0"/>
              <a:t>Spherical joints allow free rotation in all 3 axes, but displacement = 0.</a:t>
            </a:r>
          </a:p>
          <a:p>
            <a:pPr marL="285750" indent="-285750">
              <a:buFont typeface="Arial" panose="020B0604020202020204" pitchFamily="34" charset="0"/>
              <a:buChar char="•"/>
            </a:pPr>
            <a:r>
              <a:rPr lang="en-GB" sz="1600" dirty="0"/>
              <a:t>Rigidity of the supports taken into account.</a:t>
            </a:r>
          </a:p>
          <a:p>
            <a:pPr marL="285750" indent="-285750">
              <a:buFont typeface="Arial" panose="020B0604020202020204" pitchFamily="34" charset="0"/>
              <a:buChar char="•"/>
            </a:pPr>
            <a:r>
              <a:rPr lang="en-GB" sz="1600" dirty="0"/>
              <a:t>Connection with RFQ through the 4 pins per support (bonded contact).</a:t>
            </a:r>
          </a:p>
        </p:txBody>
      </p:sp>
      <p:sp>
        <p:nvSpPr>
          <p:cNvPr id="3" name="Date Placeholder 2">
            <a:extLst>
              <a:ext uri="{FF2B5EF4-FFF2-40B4-BE49-F238E27FC236}">
                <a16:creationId xmlns:a16="http://schemas.microsoft.com/office/drawing/2014/main" id="{9EA0A315-DC1F-4409-B338-71050C559ABD}"/>
              </a:ext>
            </a:extLst>
          </p:cNvPr>
          <p:cNvSpPr>
            <a:spLocks noGrp="1"/>
          </p:cNvSpPr>
          <p:nvPr>
            <p:ph type="dt" sz="half" idx="10"/>
          </p:nvPr>
        </p:nvSpPr>
        <p:spPr/>
        <p:txBody>
          <a:bodyPr/>
          <a:lstStyle/>
          <a:p>
            <a:r>
              <a:rPr lang="en-CH"/>
              <a:t>25-Nov-2020</a:t>
            </a:r>
            <a:endParaRPr lang="en-US" dirty="0"/>
          </a:p>
        </p:txBody>
      </p:sp>
      <p:sp>
        <p:nvSpPr>
          <p:cNvPr id="5" name="Footer Placeholder 4">
            <a:extLst>
              <a:ext uri="{FF2B5EF4-FFF2-40B4-BE49-F238E27FC236}">
                <a16:creationId xmlns:a16="http://schemas.microsoft.com/office/drawing/2014/main" id="{91EB8085-1B06-4EDB-BE1D-7CB2A27CCBA6}"/>
              </a:ext>
            </a:extLst>
          </p:cNvPr>
          <p:cNvSpPr>
            <a:spLocks noGrp="1"/>
          </p:cNvSpPr>
          <p:nvPr>
            <p:ph type="ftr" sz="quarter" idx="11"/>
          </p:nvPr>
        </p:nvSpPr>
        <p:spPr/>
        <p:txBody>
          <a:bodyPr/>
          <a:lstStyle/>
          <a:p>
            <a:r>
              <a:rPr lang="en-GB"/>
              <a:t>RFQ RF Window: Mechanical simulations</a:t>
            </a:r>
            <a:endParaRPr lang="en-US" dirty="0"/>
          </a:p>
        </p:txBody>
      </p:sp>
      <p:sp>
        <p:nvSpPr>
          <p:cNvPr id="6" name="Slide Number Placeholder 5">
            <a:extLst>
              <a:ext uri="{FF2B5EF4-FFF2-40B4-BE49-F238E27FC236}">
                <a16:creationId xmlns:a16="http://schemas.microsoft.com/office/drawing/2014/main" id="{B3A1D1F8-088E-42AD-971F-60DD5A34B97F}"/>
              </a:ext>
            </a:extLst>
          </p:cNvPr>
          <p:cNvSpPr>
            <a:spLocks noGrp="1"/>
          </p:cNvSpPr>
          <p:nvPr>
            <p:ph type="sldNum" sz="quarter" idx="12"/>
          </p:nvPr>
        </p:nvSpPr>
        <p:spPr/>
        <p:txBody>
          <a:bodyPr/>
          <a:lstStyle/>
          <a:p>
            <a:fld id="{8D6C380F-326D-3C40-9EE7-7FBAB0953422}" type="slidenum">
              <a:rPr lang="en-US" smtClean="0"/>
              <a:pPr/>
              <a:t>5</a:t>
            </a:fld>
            <a:endParaRPr lang="en-US"/>
          </a:p>
        </p:txBody>
      </p:sp>
    </p:spTree>
    <p:extLst>
      <p:ext uri="{BB962C8B-B14F-4D97-AF65-F5344CB8AC3E}">
        <p14:creationId xmlns:p14="http://schemas.microsoft.com/office/powerpoint/2010/main" val="459244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4CD91-AFC4-45F0-9B53-05C461A0853C}"/>
              </a:ext>
            </a:extLst>
          </p:cNvPr>
          <p:cNvSpPr>
            <a:spLocks noGrp="1"/>
          </p:cNvSpPr>
          <p:nvPr>
            <p:ph type="title"/>
          </p:nvPr>
        </p:nvSpPr>
        <p:spPr/>
        <p:txBody>
          <a:bodyPr>
            <a:normAutofit/>
          </a:bodyPr>
          <a:lstStyle/>
          <a:p>
            <a:r>
              <a:rPr lang="en-GB" dirty="0"/>
              <a:t>Load cases studied</a:t>
            </a:r>
          </a:p>
        </p:txBody>
      </p:sp>
      <p:sp>
        <p:nvSpPr>
          <p:cNvPr id="6" name="TextBox 5">
            <a:extLst>
              <a:ext uri="{FF2B5EF4-FFF2-40B4-BE49-F238E27FC236}">
                <a16:creationId xmlns:a16="http://schemas.microsoft.com/office/drawing/2014/main" id="{693CB60A-E175-4AFB-98A5-255350E35660}"/>
              </a:ext>
            </a:extLst>
          </p:cNvPr>
          <p:cNvSpPr txBox="1"/>
          <p:nvPr/>
        </p:nvSpPr>
        <p:spPr>
          <a:xfrm>
            <a:off x="457200" y="1231594"/>
            <a:ext cx="8530046" cy="1200329"/>
          </a:xfrm>
          <a:prstGeom prst="rect">
            <a:avLst/>
          </a:prstGeom>
          <a:noFill/>
        </p:spPr>
        <p:txBody>
          <a:bodyPr wrap="square">
            <a:spAutoFit/>
          </a:bodyPr>
          <a:lstStyle/>
          <a:p>
            <a:r>
              <a:rPr lang="en-GB" dirty="0"/>
              <a:t>• Self-weight (without RF window)</a:t>
            </a:r>
          </a:p>
          <a:p>
            <a:r>
              <a:rPr lang="en-GB" dirty="0"/>
              <a:t>• Self-weight (complete model)</a:t>
            </a:r>
          </a:p>
          <a:p>
            <a:r>
              <a:rPr lang="en-GB" dirty="0"/>
              <a:t>• Self-weight + 1 accidental person load on one side of the window (100 kg).</a:t>
            </a:r>
          </a:p>
          <a:p>
            <a:r>
              <a:rPr lang="en-GB" dirty="0"/>
              <a:t>• Previous, after unloading the person load.</a:t>
            </a:r>
          </a:p>
        </p:txBody>
      </p:sp>
      <p:pic>
        <p:nvPicPr>
          <p:cNvPr id="8" name="Picture 7" descr="A picture containing graphical user interface&#10;&#10;Description automatically generated">
            <a:extLst>
              <a:ext uri="{FF2B5EF4-FFF2-40B4-BE49-F238E27FC236}">
                <a16:creationId xmlns:a16="http://schemas.microsoft.com/office/drawing/2014/main" id="{B03976A4-387F-48A3-8F8B-FA615FE6770D}"/>
              </a:ext>
            </a:extLst>
          </p:cNvPr>
          <p:cNvPicPr>
            <a:picLocks noChangeAspect="1"/>
          </p:cNvPicPr>
          <p:nvPr/>
        </p:nvPicPr>
        <p:blipFill>
          <a:blip r:embed="rId2"/>
          <a:stretch>
            <a:fillRect/>
          </a:stretch>
        </p:blipFill>
        <p:spPr>
          <a:xfrm>
            <a:off x="2154555" y="2512370"/>
            <a:ext cx="6400800" cy="3185117"/>
          </a:xfrm>
          <a:prstGeom prst="rect">
            <a:avLst/>
          </a:prstGeom>
        </p:spPr>
      </p:pic>
      <p:sp>
        <p:nvSpPr>
          <p:cNvPr id="9" name="TextBox 8">
            <a:extLst>
              <a:ext uri="{FF2B5EF4-FFF2-40B4-BE49-F238E27FC236}">
                <a16:creationId xmlns:a16="http://schemas.microsoft.com/office/drawing/2014/main" id="{1618AD4B-8050-485F-A43A-68B63134433F}"/>
              </a:ext>
            </a:extLst>
          </p:cNvPr>
          <p:cNvSpPr txBox="1"/>
          <p:nvPr/>
        </p:nvSpPr>
        <p:spPr>
          <a:xfrm>
            <a:off x="2582961" y="5851375"/>
            <a:ext cx="9081135" cy="307777"/>
          </a:xfrm>
          <a:prstGeom prst="rect">
            <a:avLst/>
          </a:prstGeom>
          <a:noFill/>
        </p:spPr>
        <p:txBody>
          <a:bodyPr wrap="square">
            <a:spAutoFit/>
          </a:bodyPr>
          <a:lstStyle/>
          <a:p>
            <a:r>
              <a:rPr lang="en-GB" sz="1400" dirty="0"/>
              <a:t>(Person load is actually applied where it is shown here, on the waveguide flange)</a:t>
            </a:r>
          </a:p>
        </p:txBody>
      </p:sp>
      <p:sp>
        <p:nvSpPr>
          <p:cNvPr id="3" name="Date Placeholder 2">
            <a:extLst>
              <a:ext uri="{FF2B5EF4-FFF2-40B4-BE49-F238E27FC236}">
                <a16:creationId xmlns:a16="http://schemas.microsoft.com/office/drawing/2014/main" id="{968D1C88-6E18-430C-ADBE-DD91EB957639}"/>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359426A6-E31B-4D26-9E54-8983EB49D31D}"/>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2F2A92F3-1338-4598-AB41-89425633229A}"/>
              </a:ext>
            </a:extLst>
          </p:cNvPr>
          <p:cNvSpPr>
            <a:spLocks noGrp="1"/>
          </p:cNvSpPr>
          <p:nvPr>
            <p:ph type="sldNum" sz="quarter" idx="12"/>
          </p:nvPr>
        </p:nvSpPr>
        <p:spPr/>
        <p:txBody>
          <a:bodyPr/>
          <a:lstStyle/>
          <a:p>
            <a:fld id="{8D6C380F-326D-3C40-9EE7-7FBAB0953422}" type="slidenum">
              <a:rPr lang="en-US" smtClean="0"/>
              <a:pPr/>
              <a:t>6</a:t>
            </a:fld>
            <a:endParaRPr lang="en-US"/>
          </a:p>
        </p:txBody>
      </p:sp>
    </p:spTree>
    <p:extLst>
      <p:ext uri="{BB962C8B-B14F-4D97-AF65-F5344CB8AC3E}">
        <p14:creationId xmlns:p14="http://schemas.microsoft.com/office/powerpoint/2010/main" val="1882153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233A4-B9F4-4634-A7B6-4CDC263B56AE}"/>
              </a:ext>
            </a:extLst>
          </p:cNvPr>
          <p:cNvSpPr>
            <a:spLocks noGrp="1"/>
          </p:cNvSpPr>
          <p:nvPr>
            <p:ph type="title"/>
          </p:nvPr>
        </p:nvSpPr>
        <p:spPr>
          <a:xfrm>
            <a:off x="257175" y="47636"/>
            <a:ext cx="8226854" cy="715840"/>
          </a:xfrm>
        </p:spPr>
        <p:txBody>
          <a:bodyPr/>
          <a:lstStyle/>
          <a:p>
            <a:r>
              <a:rPr lang="en-GB" dirty="0"/>
              <a:t>Assumptions</a:t>
            </a:r>
          </a:p>
        </p:txBody>
      </p:sp>
      <p:pic>
        <p:nvPicPr>
          <p:cNvPr id="4" name="Picture 3">
            <a:extLst>
              <a:ext uri="{FF2B5EF4-FFF2-40B4-BE49-F238E27FC236}">
                <a16:creationId xmlns:a16="http://schemas.microsoft.com/office/drawing/2014/main" id="{4F56F046-3C07-4329-A2F8-358849CC7E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782854" y="185039"/>
            <a:ext cx="5595051" cy="4343623"/>
          </a:xfrm>
          <a:prstGeom prst="rect">
            <a:avLst/>
          </a:prstGeom>
          <a:noFill/>
          <a:ln>
            <a:noFill/>
          </a:ln>
        </p:spPr>
      </p:pic>
      <p:graphicFrame>
        <p:nvGraphicFramePr>
          <p:cNvPr id="6" name="Table 5">
            <a:extLst>
              <a:ext uri="{FF2B5EF4-FFF2-40B4-BE49-F238E27FC236}">
                <a16:creationId xmlns:a16="http://schemas.microsoft.com/office/drawing/2014/main" id="{00130BBE-374A-4338-A296-CB4EDA6DC1F6}"/>
              </a:ext>
            </a:extLst>
          </p:cNvPr>
          <p:cNvGraphicFramePr>
            <a:graphicFrameLocks noGrp="1"/>
          </p:cNvGraphicFramePr>
          <p:nvPr>
            <p:extLst>
              <p:ext uri="{D42A27DB-BD31-4B8C-83A1-F6EECF244321}">
                <p14:modId xmlns:p14="http://schemas.microsoft.com/office/powerpoint/2010/main" val="1776290930"/>
              </p:ext>
            </p:extLst>
          </p:nvPr>
        </p:nvGraphicFramePr>
        <p:xfrm>
          <a:off x="199089" y="2732785"/>
          <a:ext cx="5469660" cy="1367282"/>
        </p:xfrm>
        <a:graphic>
          <a:graphicData uri="http://schemas.openxmlformats.org/drawingml/2006/table">
            <a:tbl>
              <a:tblPr firstRow="1" firstCol="1" bandRow="1">
                <a:tableStyleId>{5C22544A-7EE6-4342-B048-85BDC9FD1C3A}</a:tableStyleId>
              </a:tblPr>
              <a:tblGrid>
                <a:gridCol w="918658">
                  <a:extLst>
                    <a:ext uri="{9D8B030D-6E8A-4147-A177-3AD203B41FA5}">
                      <a16:colId xmlns:a16="http://schemas.microsoft.com/office/drawing/2014/main" val="3963945359"/>
                    </a:ext>
                  </a:extLst>
                </a:gridCol>
                <a:gridCol w="737139">
                  <a:extLst>
                    <a:ext uri="{9D8B030D-6E8A-4147-A177-3AD203B41FA5}">
                      <a16:colId xmlns:a16="http://schemas.microsoft.com/office/drawing/2014/main" val="793612825"/>
                    </a:ext>
                  </a:extLst>
                </a:gridCol>
                <a:gridCol w="741692">
                  <a:extLst>
                    <a:ext uri="{9D8B030D-6E8A-4147-A177-3AD203B41FA5}">
                      <a16:colId xmlns:a16="http://schemas.microsoft.com/office/drawing/2014/main" val="410506723"/>
                    </a:ext>
                  </a:extLst>
                </a:gridCol>
                <a:gridCol w="737139">
                  <a:extLst>
                    <a:ext uri="{9D8B030D-6E8A-4147-A177-3AD203B41FA5}">
                      <a16:colId xmlns:a16="http://schemas.microsoft.com/office/drawing/2014/main" val="3251124245"/>
                    </a:ext>
                  </a:extLst>
                </a:gridCol>
                <a:gridCol w="920610">
                  <a:extLst>
                    <a:ext uri="{9D8B030D-6E8A-4147-A177-3AD203B41FA5}">
                      <a16:colId xmlns:a16="http://schemas.microsoft.com/office/drawing/2014/main" val="1891003464"/>
                    </a:ext>
                  </a:extLst>
                </a:gridCol>
                <a:gridCol w="747672">
                  <a:extLst>
                    <a:ext uri="{9D8B030D-6E8A-4147-A177-3AD203B41FA5}">
                      <a16:colId xmlns:a16="http://schemas.microsoft.com/office/drawing/2014/main" val="3763101859"/>
                    </a:ext>
                  </a:extLst>
                </a:gridCol>
                <a:gridCol w="666750">
                  <a:extLst>
                    <a:ext uri="{9D8B030D-6E8A-4147-A177-3AD203B41FA5}">
                      <a16:colId xmlns:a16="http://schemas.microsoft.com/office/drawing/2014/main" val="3146099572"/>
                    </a:ext>
                  </a:extLst>
                </a:gridCol>
              </a:tblGrid>
              <a:tr h="387985">
                <a:tc>
                  <a:txBody>
                    <a:bodyPr/>
                    <a:lstStyle/>
                    <a:p>
                      <a:pPr algn="ctr">
                        <a:lnSpc>
                          <a:spcPct val="130000"/>
                        </a:lnSpc>
                      </a:pPr>
                      <a:r>
                        <a:rPr lang="en-GB" sz="1050" dirty="0">
                          <a:effectLst/>
                        </a:rPr>
                        <a:t>Material</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dirty="0">
                          <a:effectLst/>
                        </a:rPr>
                        <a:t>Density</a:t>
                      </a:r>
                      <a:endParaRPr lang="en-CH" sz="1050" dirty="0">
                        <a:effectLst/>
                      </a:endParaRPr>
                    </a:p>
                    <a:p>
                      <a:pPr algn="ctr">
                        <a:lnSpc>
                          <a:spcPct val="130000"/>
                        </a:lnSpc>
                      </a:pPr>
                      <a:r>
                        <a:rPr lang="en-GB" sz="1050" dirty="0">
                          <a:effectLst/>
                        </a:rPr>
                        <a:t>(kg/m</a:t>
                      </a:r>
                      <a:r>
                        <a:rPr lang="en-GB" sz="1050" baseline="30000" dirty="0">
                          <a:effectLst/>
                        </a:rPr>
                        <a:t>3</a:t>
                      </a:r>
                      <a:r>
                        <a:rPr lang="en-GB" sz="1050" dirty="0">
                          <a:effectLst/>
                        </a:rPr>
                        <a:t>)</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dirty="0">
                          <a:effectLst/>
                        </a:rPr>
                        <a:t>Poisson’s ratio</a:t>
                      </a:r>
                      <a:endParaRPr lang="en-CH" sz="1050" dirty="0">
                        <a:effectLst/>
                      </a:endParaRPr>
                    </a:p>
                    <a:p>
                      <a:pPr algn="ctr">
                        <a:lnSpc>
                          <a:spcPct val="130000"/>
                        </a:lnSpc>
                      </a:pPr>
                      <a:r>
                        <a:rPr lang="en-GB" sz="1050" dirty="0">
                          <a:effectLst/>
                        </a:rPr>
                        <a:t>(-)</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dirty="0">
                          <a:effectLst/>
                        </a:rPr>
                        <a:t>Elastic modulus</a:t>
                      </a:r>
                      <a:endParaRPr lang="en-CH" sz="1050" dirty="0">
                        <a:effectLst/>
                      </a:endParaRPr>
                    </a:p>
                    <a:p>
                      <a:pPr algn="ctr">
                        <a:lnSpc>
                          <a:spcPct val="130000"/>
                        </a:lnSpc>
                      </a:pPr>
                      <a:r>
                        <a:rPr lang="en-GB" sz="1050" dirty="0">
                          <a:effectLst/>
                        </a:rPr>
                        <a:t>(</a:t>
                      </a:r>
                      <a:r>
                        <a:rPr lang="en-GB" sz="1050" dirty="0" err="1">
                          <a:effectLst/>
                        </a:rPr>
                        <a:t>GPa</a:t>
                      </a:r>
                      <a:r>
                        <a:rPr lang="en-GB" sz="1050" dirty="0">
                          <a:effectLst/>
                        </a:rPr>
                        <a:t>)</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a:effectLst/>
                        </a:rPr>
                        <a:t>Yield stress</a:t>
                      </a:r>
                      <a:endParaRPr lang="en-CH" sz="1050">
                        <a:effectLst/>
                      </a:endParaRPr>
                    </a:p>
                    <a:p>
                      <a:pPr algn="ctr">
                        <a:lnSpc>
                          <a:spcPct val="130000"/>
                        </a:lnSpc>
                      </a:pPr>
                      <a:r>
                        <a:rPr lang="en-GB" sz="1050">
                          <a:effectLst/>
                        </a:rPr>
                        <a:t>Rp0.2</a:t>
                      </a:r>
                      <a:endParaRPr lang="en-CH" sz="1050">
                        <a:effectLst/>
                      </a:endParaRPr>
                    </a:p>
                    <a:p>
                      <a:pPr algn="ctr">
                        <a:lnSpc>
                          <a:spcPct val="130000"/>
                        </a:lnSpc>
                      </a:pPr>
                      <a:r>
                        <a:rPr lang="en-GB" sz="1050">
                          <a:effectLst/>
                        </a:rPr>
                        <a:t>(MPa)</a:t>
                      </a:r>
                      <a:endParaRPr lang="en-CH" sz="105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a:effectLst/>
                        </a:rPr>
                        <a:t>Tensile strength</a:t>
                      </a:r>
                      <a:endParaRPr lang="en-CH" sz="1050">
                        <a:effectLst/>
                      </a:endParaRPr>
                    </a:p>
                    <a:p>
                      <a:pPr algn="ctr">
                        <a:lnSpc>
                          <a:spcPct val="130000"/>
                        </a:lnSpc>
                      </a:pPr>
                      <a:r>
                        <a:rPr lang="en-GB" sz="1050" baseline="-25000">
                          <a:effectLst/>
                        </a:rPr>
                        <a:t>Rm</a:t>
                      </a:r>
                      <a:r>
                        <a:rPr lang="en-GB" sz="1050">
                          <a:effectLst/>
                        </a:rPr>
                        <a:t> (MPa)</a:t>
                      </a:r>
                      <a:endParaRPr lang="en-CH" sz="105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dirty="0">
                          <a:effectLst/>
                        </a:rPr>
                        <a:t>Ref </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extLst>
                  <a:ext uri="{0D108BD9-81ED-4DB2-BD59-A6C34878D82A}">
                    <a16:rowId xmlns:a16="http://schemas.microsoft.com/office/drawing/2014/main" val="3628561967"/>
                  </a:ext>
                </a:extLst>
              </a:tr>
              <a:tr h="176530">
                <a:tc>
                  <a:txBody>
                    <a:bodyPr/>
                    <a:lstStyle/>
                    <a:p>
                      <a:pPr algn="ctr">
                        <a:lnSpc>
                          <a:spcPct val="130000"/>
                        </a:lnSpc>
                      </a:pPr>
                      <a:r>
                        <a:rPr lang="en-GB" sz="1050" dirty="0">
                          <a:effectLst/>
                        </a:rPr>
                        <a:t>OFE Copper (Annealed)</a:t>
                      </a:r>
                      <a:endParaRPr lang="en-CH" sz="105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8890</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0.3</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115</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8</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240</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[7]</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extLst>
                  <a:ext uri="{0D108BD9-81ED-4DB2-BD59-A6C34878D82A}">
                    <a16:rowId xmlns:a16="http://schemas.microsoft.com/office/drawing/2014/main" val="2295591414"/>
                  </a:ext>
                </a:extLst>
              </a:tr>
              <a:tr h="44450">
                <a:tc>
                  <a:txBody>
                    <a:bodyPr/>
                    <a:lstStyle/>
                    <a:p>
                      <a:pPr algn="ctr">
                        <a:lnSpc>
                          <a:spcPct val="130000"/>
                        </a:lnSpc>
                      </a:pPr>
                      <a:r>
                        <a:rPr lang="en-GB" sz="1050">
                          <a:effectLst/>
                        </a:rPr>
                        <a:t>SS 316L</a:t>
                      </a:r>
                      <a:endParaRPr lang="en-CH" sz="105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7950</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0.26</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195</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190</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490</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[8][9]</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extLst>
                  <a:ext uri="{0D108BD9-81ED-4DB2-BD59-A6C34878D82A}">
                    <a16:rowId xmlns:a16="http://schemas.microsoft.com/office/drawing/2014/main" val="2982932666"/>
                  </a:ext>
                </a:extLst>
              </a:tr>
              <a:tr h="44450">
                <a:tc>
                  <a:txBody>
                    <a:bodyPr/>
                    <a:lstStyle/>
                    <a:p>
                      <a:pPr algn="ctr">
                        <a:lnSpc>
                          <a:spcPct val="130000"/>
                        </a:lnSpc>
                      </a:pPr>
                      <a:r>
                        <a:rPr lang="en-GB" sz="1050">
                          <a:effectLst/>
                        </a:rPr>
                        <a:t>Alumina</a:t>
                      </a:r>
                      <a:endParaRPr lang="en-CH" sz="105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4000</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0.21</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72</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a:effectLst/>
                        </a:rPr>
                        <a:t>470</a:t>
                      </a:r>
                      <a:endParaRPr lang="en-CH" sz="1050" b="1">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540</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tc>
                  <a:txBody>
                    <a:bodyPr/>
                    <a:lstStyle/>
                    <a:p>
                      <a:pPr algn="ctr">
                        <a:lnSpc>
                          <a:spcPct val="130000"/>
                        </a:lnSpc>
                      </a:pPr>
                      <a:r>
                        <a:rPr lang="en-GB" sz="1050" b="1" dirty="0">
                          <a:effectLst/>
                        </a:rPr>
                        <a:t>[10][11]</a:t>
                      </a:r>
                      <a:endParaRPr lang="en-CH" sz="1050" b="1"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36195" marR="36195" marT="0" marB="0" anchor="ctr"/>
                </a:tc>
                <a:extLst>
                  <a:ext uri="{0D108BD9-81ED-4DB2-BD59-A6C34878D82A}">
                    <a16:rowId xmlns:a16="http://schemas.microsoft.com/office/drawing/2014/main" val="3246539794"/>
                  </a:ext>
                </a:extLst>
              </a:tr>
            </a:tbl>
          </a:graphicData>
        </a:graphic>
      </p:graphicFrame>
      <p:pic>
        <p:nvPicPr>
          <p:cNvPr id="7" name="Picture 6">
            <a:extLst>
              <a:ext uri="{FF2B5EF4-FFF2-40B4-BE49-F238E27FC236}">
                <a16:creationId xmlns:a16="http://schemas.microsoft.com/office/drawing/2014/main" id="{A0D71DE2-8AF0-4EE8-9FEC-75BC6B2A34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8899" r="84351" b="35903"/>
          <a:stretch/>
        </p:blipFill>
        <p:spPr bwMode="auto">
          <a:xfrm>
            <a:off x="7760180" y="125883"/>
            <a:ext cx="949451" cy="715841"/>
          </a:xfrm>
          <a:prstGeom prst="rect">
            <a:avLst/>
          </a:prstGeom>
          <a:noFill/>
          <a:ln>
            <a:noFill/>
          </a:ln>
        </p:spPr>
      </p:pic>
      <p:sp>
        <p:nvSpPr>
          <p:cNvPr id="9" name="TextBox 8">
            <a:extLst>
              <a:ext uri="{FF2B5EF4-FFF2-40B4-BE49-F238E27FC236}">
                <a16:creationId xmlns:a16="http://schemas.microsoft.com/office/drawing/2014/main" id="{E4989021-1CD6-42F7-936D-E1AD586B97A3}"/>
              </a:ext>
            </a:extLst>
          </p:cNvPr>
          <p:cNvSpPr txBox="1"/>
          <p:nvPr/>
        </p:nvSpPr>
        <p:spPr>
          <a:xfrm>
            <a:off x="85113" y="4332315"/>
            <a:ext cx="1867146" cy="830997"/>
          </a:xfrm>
          <a:prstGeom prst="rect">
            <a:avLst/>
          </a:prstGeom>
          <a:noFill/>
        </p:spPr>
        <p:txBody>
          <a:bodyPr wrap="square">
            <a:spAutoFit/>
          </a:bodyPr>
          <a:lstStyle/>
          <a:p>
            <a:r>
              <a:rPr lang="en-GB" sz="1200" dirty="0"/>
              <a:t>Tensile tests on OFE Cu samples </a:t>
            </a:r>
            <a:r>
              <a:rPr lang="en-GB" sz="1200" dirty="0">
                <a:hlinkClick r:id="rId3"/>
              </a:rPr>
              <a:t>https://edms.cern.ch/document/1451106</a:t>
            </a:r>
            <a:r>
              <a:rPr lang="en-GB" sz="1200" dirty="0"/>
              <a:t> </a:t>
            </a:r>
          </a:p>
        </p:txBody>
      </p:sp>
      <p:sp>
        <p:nvSpPr>
          <p:cNvPr id="11" name="TextBox 10">
            <a:extLst>
              <a:ext uri="{FF2B5EF4-FFF2-40B4-BE49-F238E27FC236}">
                <a16:creationId xmlns:a16="http://schemas.microsoft.com/office/drawing/2014/main" id="{59C52EAF-B238-467A-9B5F-DEC490B5D2BC}"/>
              </a:ext>
            </a:extLst>
          </p:cNvPr>
          <p:cNvSpPr txBox="1"/>
          <p:nvPr/>
        </p:nvSpPr>
        <p:spPr>
          <a:xfrm>
            <a:off x="2464449" y="5541045"/>
            <a:ext cx="2598709" cy="784830"/>
          </a:xfrm>
          <a:prstGeom prst="rect">
            <a:avLst/>
          </a:prstGeom>
          <a:noFill/>
        </p:spPr>
        <p:txBody>
          <a:bodyPr wrap="square">
            <a:spAutoFit/>
          </a:bodyPr>
          <a:lstStyle/>
          <a:p>
            <a:r>
              <a:rPr lang="en-GB" sz="900" dirty="0">
                <a:solidFill>
                  <a:schemeClr val="tx2">
                    <a:lumMod val="50000"/>
                  </a:schemeClr>
                </a:solidFill>
              </a:rPr>
              <a:t>The model fits well the experimental data of the annealed material (no previous cold working), up strains of around 0.2% (2000 </a:t>
            </a:r>
            <a:r>
              <a:rPr lang="en-GB" sz="900" dirty="0" err="1">
                <a:solidFill>
                  <a:schemeClr val="tx2">
                    <a:lumMod val="50000"/>
                  </a:schemeClr>
                </a:solidFill>
              </a:rPr>
              <a:t>μm</a:t>
            </a:r>
            <a:r>
              <a:rPr lang="en-GB" sz="900" dirty="0">
                <a:solidFill>
                  <a:schemeClr val="tx2">
                    <a:lumMod val="50000"/>
                  </a:schemeClr>
                </a:solidFill>
              </a:rPr>
              <a:t>/m). </a:t>
            </a:r>
          </a:p>
          <a:p>
            <a:r>
              <a:rPr lang="en-GB" sz="900" dirty="0">
                <a:solidFill>
                  <a:schemeClr val="tx2">
                    <a:lumMod val="50000"/>
                  </a:schemeClr>
                </a:solidFill>
              </a:rPr>
              <a:t>- Yield strength: 8 MPa</a:t>
            </a:r>
          </a:p>
          <a:p>
            <a:r>
              <a:rPr lang="en-GB" sz="900" dirty="0">
                <a:solidFill>
                  <a:schemeClr val="tx2">
                    <a:lumMod val="50000"/>
                  </a:schemeClr>
                </a:solidFill>
              </a:rPr>
              <a:t>- Tangent modulus 6.17 </a:t>
            </a:r>
            <a:r>
              <a:rPr lang="en-GB" sz="900" dirty="0" err="1">
                <a:solidFill>
                  <a:schemeClr val="tx2">
                    <a:lumMod val="50000"/>
                  </a:schemeClr>
                </a:solidFill>
              </a:rPr>
              <a:t>GPa</a:t>
            </a:r>
            <a:endParaRPr lang="en-GB" sz="900" dirty="0">
              <a:solidFill>
                <a:schemeClr val="tx2">
                  <a:lumMod val="50000"/>
                </a:schemeClr>
              </a:solidFill>
            </a:endParaRPr>
          </a:p>
        </p:txBody>
      </p:sp>
      <p:sp>
        <p:nvSpPr>
          <p:cNvPr id="12" name="TextBox 11">
            <a:extLst>
              <a:ext uri="{FF2B5EF4-FFF2-40B4-BE49-F238E27FC236}">
                <a16:creationId xmlns:a16="http://schemas.microsoft.com/office/drawing/2014/main" id="{3EF197FB-D997-4D07-A9EB-296186F2079C}"/>
              </a:ext>
            </a:extLst>
          </p:cNvPr>
          <p:cNvSpPr txBox="1"/>
          <p:nvPr/>
        </p:nvSpPr>
        <p:spPr>
          <a:xfrm>
            <a:off x="315076" y="1891901"/>
            <a:ext cx="4818899" cy="830997"/>
          </a:xfrm>
          <a:prstGeom prst="rect">
            <a:avLst/>
          </a:prstGeom>
          <a:solidFill>
            <a:schemeClr val="bg1"/>
          </a:solidFill>
        </p:spPr>
        <p:txBody>
          <a:bodyPr wrap="square">
            <a:spAutoFit/>
          </a:bodyPr>
          <a:lstStyle/>
          <a:p>
            <a:r>
              <a:rPr lang="en-GB" sz="1600" dirty="0"/>
              <a:t>- OFE Cu (annealed): elastoplastic model</a:t>
            </a:r>
          </a:p>
          <a:p>
            <a:r>
              <a:rPr lang="en-GB" sz="1600" dirty="0"/>
              <a:t>- All steel parts: linear elastic, E=195 </a:t>
            </a:r>
            <a:r>
              <a:rPr lang="en-GB" sz="1600" dirty="0" err="1"/>
              <a:t>GPa</a:t>
            </a:r>
            <a:r>
              <a:rPr lang="en-GB" sz="1600" dirty="0"/>
              <a:t> (316L) </a:t>
            </a:r>
          </a:p>
          <a:p>
            <a:r>
              <a:rPr lang="en-GB" sz="1600" dirty="0"/>
              <a:t>- Alumina: linear elastic (only its density is relevant)</a:t>
            </a:r>
          </a:p>
        </p:txBody>
      </p:sp>
      <p:sp>
        <p:nvSpPr>
          <p:cNvPr id="14" name="TextBox 13">
            <a:extLst>
              <a:ext uri="{FF2B5EF4-FFF2-40B4-BE49-F238E27FC236}">
                <a16:creationId xmlns:a16="http://schemas.microsoft.com/office/drawing/2014/main" id="{F0BA9EB3-13FD-4244-8825-36D977CE880F}"/>
              </a:ext>
            </a:extLst>
          </p:cNvPr>
          <p:cNvSpPr txBox="1"/>
          <p:nvPr/>
        </p:nvSpPr>
        <p:spPr>
          <a:xfrm>
            <a:off x="85113" y="665969"/>
            <a:ext cx="4576762" cy="1323439"/>
          </a:xfrm>
          <a:prstGeom prst="rect">
            <a:avLst/>
          </a:prstGeom>
          <a:noFill/>
        </p:spPr>
        <p:txBody>
          <a:bodyPr wrap="square">
            <a:spAutoFit/>
          </a:bodyPr>
          <a:lstStyle/>
          <a:p>
            <a:pPr marL="285750" indent="-285750">
              <a:buFont typeface="Arial" panose="020B0604020202020204" pitchFamily="34" charset="0"/>
              <a:buChar char="•"/>
            </a:pPr>
            <a:r>
              <a:rPr lang="en-GB" sz="1600" dirty="0"/>
              <a:t>Linear elastic / elastoplastic assumptions;</a:t>
            </a:r>
          </a:p>
          <a:p>
            <a:pPr marL="285750" indent="-285750">
              <a:buFont typeface="Arial" panose="020B0604020202020204" pitchFamily="34" charset="0"/>
              <a:buChar char="•"/>
            </a:pPr>
            <a:r>
              <a:rPr lang="en-GB" sz="1600" dirty="0"/>
              <a:t>Static structural calculation;</a:t>
            </a:r>
          </a:p>
          <a:p>
            <a:pPr marL="285750" indent="-285750">
              <a:buFont typeface="Arial" panose="020B0604020202020204" pitchFamily="34" charset="0"/>
              <a:buChar char="•"/>
            </a:pPr>
            <a:r>
              <a:rPr lang="en-GB" sz="1600" dirty="0"/>
              <a:t>Small displacements assumption;</a:t>
            </a:r>
          </a:p>
          <a:p>
            <a:pPr marL="285750" indent="-285750">
              <a:buFont typeface="Arial" panose="020B0604020202020204" pitchFamily="34" charset="0"/>
              <a:buChar char="•"/>
            </a:pPr>
            <a:r>
              <a:rPr lang="en-GB" sz="1600" dirty="0"/>
              <a:t>All contacts are perfectly bonded;</a:t>
            </a:r>
          </a:p>
          <a:p>
            <a:pPr marL="285750" indent="-285750">
              <a:buFont typeface="Arial" panose="020B0604020202020204" pitchFamily="34" charset="0"/>
              <a:buChar char="•"/>
            </a:pPr>
            <a:r>
              <a:rPr lang="en-GB" sz="1600" dirty="0"/>
              <a:t>Material properties at room temperature:</a:t>
            </a:r>
          </a:p>
        </p:txBody>
      </p:sp>
      <p:sp>
        <p:nvSpPr>
          <p:cNvPr id="3" name="Date Placeholder 2">
            <a:extLst>
              <a:ext uri="{FF2B5EF4-FFF2-40B4-BE49-F238E27FC236}">
                <a16:creationId xmlns:a16="http://schemas.microsoft.com/office/drawing/2014/main" id="{2DA67B53-9A4D-4B32-AD72-54C3395A0856}"/>
              </a:ext>
            </a:extLst>
          </p:cNvPr>
          <p:cNvSpPr>
            <a:spLocks noGrp="1"/>
          </p:cNvSpPr>
          <p:nvPr>
            <p:ph type="dt" sz="half" idx="10"/>
          </p:nvPr>
        </p:nvSpPr>
        <p:spPr/>
        <p:txBody>
          <a:bodyPr/>
          <a:lstStyle/>
          <a:p>
            <a:r>
              <a:rPr lang="en-CH"/>
              <a:t>25-Nov-2020</a:t>
            </a:r>
            <a:endParaRPr lang="en-US" dirty="0"/>
          </a:p>
        </p:txBody>
      </p:sp>
      <p:sp>
        <p:nvSpPr>
          <p:cNvPr id="8" name="Footer Placeholder 7">
            <a:extLst>
              <a:ext uri="{FF2B5EF4-FFF2-40B4-BE49-F238E27FC236}">
                <a16:creationId xmlns:a16="http://schemas.microsoft.com/office/drawing/2014/main" id="{EF2E4B78-3955-4DDC-AC51-9030D12CFECE}"/>
              </a:ext>
            </a:extLst>
          </p:cNvPr>
          <p:cNvSpPr>
            <a:spLocks noGrp="1"/>
          </p:cNvSpPr>
          <p:nvPr>
            <p:ph type="ftr" sz="quarter" idx="11"/>
          </p:nvPr>
        </p:nvSpPr>
        <p:spPr/>
        <p:txBody>
          <a:bodyPr/>
          <a:lstStyle/>
          <a:p>
            <a:r>
              <a:rPr lang="en-GB"/>
              <a:t>RFQ RF Window: Mechanical simulations</a:t>
            </a:r>
            <a:endParaRPr lang="en-US" dirty="0"/>
          </a:p>
        </p:txBody>
      </p:sp>
      <p:sp>
        <p:nvSpPr>
          <p:cNvPr id="10" name="Slide Number Placeholder 9">
            <a:extLst>
              <a:ext uri="{FF2B5EF4-FFF2-40B4-BE49-F238E27FC236}">
                <a16:creationId xmlns:a16="http://schemas.microsoft.com/office/drawing/2014/main" id="{2D5ADE63-1A61-4C9A-9F9B-66E3FCF2C533}"/>
              </a:ext>
            </a:extLst>
          </p:cNvPr>
          <p:cNvSpPr>
            <a:spLocks noGrp="1"/>
          </p:cNvSpPr>
          <p:nvPr>
            <p:ph type="sldNum" sz="quarter" idx="12"/>
          </p:nvPr>
        </p:nvSpPr>
        <p:spPr/>
        <p:txBody>
          <a:bodyPr/>
          <a:lstStyle/>
          <a:p>
            <a:fld id="{8D6C380F-326D-3C40-9EE7-7FBAB0953422}" type="slidenum">
              <a:rPr lang="en-US" smtClean="0"/>
              <a:pPr/>
              <a:t>7</a:t>
            </a:fld>
            <a:endParaRPr lang="en-US"/>
          </a:p>
        </p:txBody>
      </p:sp>
      <p:pic>
        <p:nvPicPr>
          <p:cNvPr id="5" name="Picture 4">
            <a:extLst>
              <a:ext uri="{FF2B5EF4-FFF2-40B4-BE49-F238E27FC236}">
                <a16:creationId xmlns:a16="http://schemas.microsoft.com/office/drawing/2014/main" id="{9C097D4A-B193-4ACD-9BD7-9A818BF8CBD9}"/>
              </a:ext>
            </a:extLst>
          </p:cNvPr>
          <p:cNvPicPr>
            <a:picLocks noChangeAspect="1"/>
          </p:cNvPicPr>
          <p:nvPr/>
        </p:nvPicPr>
        <p:blipFill>
          <a:blip r:embed="rId4"/>
          <a:stretch>
            <a:fillRect/>
          </a:stretch>
        </p:blipFill>
        <p:spPr>
          <a:xfrm>
            <a:off x="1932499" y="4113187"/>
            <a:ext cx="5333296" cy="2666648"/>
          </a:xfrm>
          <a:prstGeom prst="rect">
            <a:avLst/>
          </a:prstGeom>
        </p:spPr>
      </p:pic>
    </p:spTree>
    <p:extLst>
      <p:ext uri="{BB962C8B-B14F-4D97-AF65-F5344CB8AC3E}">
        <p14:creationId xmlns:p14="http://schemas.microsoft.com/office/powerpoint/2010/main" val="1514594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43AA8-FABA-499A-9380-CCD7151A7AFD}"/>
              </a:ext>
            </a:extLst>
          </p:cNvPr>
          <p:cNvSpPr>
            <a:spLocks noGrp="1"/>
          </p:cNvSpPr>
          <p:nvPr>
            <p:ph type="title"/>
          </p:nvPr>
        </p:nvSpPr>
        <p:spPr/>
        <p:txBody>
          <a:bodyPr/>
          <a:lstStyle/>
          <a:p>
            <a:r>
              <a:rPr lang="en-GB" dirty="0"/>
              <a:t>Mesh</a:t>
            </a:r>
          </a:p>
        </p:txBody>
      </p:sp>
      <p:pic>
        <p:nvPicPr>
          <p:cNvPr id="5" name="Picture 4" descr="A picture containing diagram&#10;&#10;Description automatically generated">
            <a:extLst>
              <a:ext uri="{FF2B5EF4-FFF2-40B4-BE49-F238E27FC236}">
                <a16:creationId xmlns:a16="http://schemas.microsoft.com/office/drawing/2014/main" id="{E3C26B78-5209-4DC4-B1CC-7B442D9BE4A3}"/>
              </a:ext>
            </a:extLst>
          </p:cNvPr>
          <p:cNvPicPr>
            <a:picLocks noChangeAspect="1"/>
          </p:cNvPicPr>
          <p:nvPr/>
        </p:nvPicPr>
        <p:blipFill>
          <a:blip r:embed="rId2"/>
          <a:stretch>
            <a:fillRect/>
          </a:stretch>
        </p:blipFill>
        <p:spPr>
          <a:xfrm>
            <a:off x="591210" y="1566810"/>
            <a:ext cx="8552789" cy="4357739"/>
          </a:xfrm>
          <a:prstGeom prst="rect">
            <a:avLst/>
          </a:prstGeom>
        </p:spPr>
      </p:pic>
      <p:sp>
        <p:nvSpPr>
          <p:cNvPr id="6" name="TextBox 5">
            <a:extLst>
              <a:ext uri="{FF2B5EF4-FFF2-40B4-BE49-F238E27FC236}">
                <a16:creationId xmlns:a16="http://schemas.microsoft.com/office/drawing/2014/main" id="{1E9DEC6E-DAF4-4E6D-869C-519F8D523607}"/>
              </a:ext>
            </a:extLst>
          </p:cNvPr>
          <p:cNvSpPr txBox="1"/>
          <p:nvPr/>
        </p:nvSpPr>
        <p:spPr>
          <a:xfrm>
            <a:off x="457200" y="1279219"/>
            <a:ext cx="7498080" cy="923330"/>
          </a:xfrm>
          <a:prstGeom prst="rect">
            <a:avLst/>
          </a:prstGeom>
          <a:noFill/>
        </p:spPr>
        <p:txBody>
          <a:bodyPr wrap="square">
            <a:spAutoFit/>
          </a:bodyPr>
          <a:lstStyle/>
          <a:p>
            <a:r>
              <a:rPr lang="en-GB" dirty="0"/>
              <a:t>Element size between 50 and 0.5 mm</a:t>
            </a:r>
          </a:p>
          <a:p>
            <a:r>
              <a:rPr lang="en-GB" dirty="0"/>
              <a:t>≈ 1 million elements</a:t>
            </a:r>
          </a:p>
          <a:p>
            <a:r>
              <a:rPr lang="en-GB" dirty="0"/>
              <a:t>≈ 800k nodes</a:t>
            </a:r>
          </a:p>
        </p:txBody>
      </p:sp>
      <p:sp>
        <p:nvSpPr>
          <p:cNvPr id="3" name="Date Placeholder 2">
            <a:extLst>
              <a:ext uri="{FF2B5EF4-FFF2-40B4-BE49-F238E27FC236}">
                <a16:creationId xmlns:a16="http://schemas.microsoft.com/office/drawing/2014/main" id="{89AA7F23-2D01-4621-AF6C-DD6F115CD4E0}"/>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92184BF0-D01C-4543-AF55-F4444F231124}"/>
              </a:ext>
            </a:extLst>
          </p:cNvPr>
          <p:cNvSpPr>
            <a:spLocks noGrp="1"/>
          </p:cNvSpPr>
          <p:nvPr>
            <p:ph type="ftr" sz="quarter" idx="11"/>
          </p:nvPr>
        </p:nvSpPr>
        <p:spPr/>
        <p:txBody>
          <a:bodyPr/>
          <a:lstStyle/>
          <a:p>
            <a:r>
              <a:rPr lang="en-GB"/>
              <a:t>RFQ RF Window: Mechanical simulations</a:t>
            </a:r>
            <a:endParaRPr lang="en-US" dirty="0"/>
          </a:p>
        </p:txBody>
      </p:sp>
      <p:sp>
        <p:nvSpPr>
          <p:cNvPr id="7" name="Slide Number Placeholder 6">
            <a:extLst>
              <a:ext uri="{FF2B5EF4-FFF2-40B4-BE49-F238E27FC236}">
                <a16:creationId xmlns:a16="http://schemas.microsoft.com/office/drawing/2014/main" id="{03EDE7A0-A2F5-47C6-9270-36A103BD6B3B}"/>
              </a:ext>
            </a:extLst>
          </p:cNvPr>
          <p:cNvSpPr>
            <a:spLocks noGrp="1"/>
          </p:cNvSpPr>
          <p:nvPr>
            <p:ph type="sldNum" sz="quarter" idx="12"/>
          </p:nvPr>
        </p:nvSpPr>
        <p:spPr/>
        <p:txBody>
          <a:bodyPr/>
          <a:lstStyle/>
          <a:p>
            <a:fld id="{8D6C380F-326D-3C40-9EE7-7FBAB0953422}" type="slidenum">
              <a:rPr lang="en-US" smtClean="0"/>
              <a:pPr/>
              <a:t>8</a:t>
            </a:fld>
            <a:endParaRPr lang="en-US"/>
          </a:p>
        </p:txBody>
      </p:sp>
    </p:spTree>
    <p:extLst>
      <p:ext uri="{BB962C8B-B14F-4D97-AF65-F5344CB8AC3E}">
        <p14:creationId xmlns:p14="http://schemas.microsoft.com/office/powerpoint/2010/main" val="2831515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832DC-2140-4A8E-9E75-959C37657612}"/>
              </a:ext>
            </a:extLst>
          </p:cNvPr>
          <p:cNvSpPr>
            <a:spLocks noGrp="1"/>
          </p:cNvSpPr>
          <p:nvPr>
            <p:ph type="title"/>
          </p:nvPr>
        </p:nvSpPr>
        <p:spPr>
          <a:xfrm>
            <a:off x="3723774" y="2387146"/>
            <a:ext cx="8226854" cy="715840"/>
          </a:xfrm>
        </p:spPr>
        <p:txBody>
          <a:bodyPr/>
          <a:lstStyle/>
          <a:p>
            <a:r>
              <a:rPr lang="en-GB" dirty="0"/>
              <a:t>Results</a:t>
            </a:r>
          </a:p>
        </p:txBody>
      </p:sp>
      <p:sp>
        <p:nvSpPr>
          <p:cNvPr id="3" name="Date Placeholder 2">
            <a:extLst>
              <a:ext uri="{FF2B5EF4-FFF2-40B4-BE49-F238E27FC236}">
                <a16:creationId xmlns:a16="http://schemas.microsoft.com/office/drawing/2014/main" id="{8C498C26-3C89-4F44-9D71-B3FA001EDB24}"/>
              </a:ext>
            </a:extLst>
          </p:cNvPr>
          <p:cNvSpPr>
            <a:spLocks noGrp="1"/>
          </p:cNvSpPr>
          <p:nvPr>
            <p:ph type="dt" sz="half" idx="10"/>
          </p:nvPr>
        </p:nvSpPr>
        <p:spPr/>
        <p:txBody>
          <a:bodyPr/>
          <a:lstStyle/>
          <a:p>
            <a:r>
              <a:rPr lang="en-CH"/>
              <a:t>25-Nov-2020</a:t>
            </a:r>
            <a:endParaRPr lang="en-US" dirty="0"/>
          </a:p>
        </p:txBody>
      </p:sp>
      <p:sp>
        <p:nvSpPr>
          <p:cNvPr id="4" name="Footer Placeholder 3">
            <a:extLst>
              <a:ext uri="{FF2B5EF4-FFF2-40B4-BE49-F238E27FC236}">
                <a16:creationId xmlns:a16="http://schemas.microsoft.com/office/drawing/2014/main" id="{960B0839-FC08-4E9A-BFDE-928709B663F6}"/>
              </a:ext>
            </a:extLst>
          </p:cNvPr>
          <p:cNvSpPr>
            <a:spLocks noGrp="1"/>
          </p:cNvSpPr>
          <p:nvPr>
            <p:ph type="ftr" sz="quarter" idx="11"/>
          </p:nvPr>
        </p:nvSpPr>
        <p:spPr/>
        <p:txBody>
          <a:bodyPr/>
          <a:lstStyle/>
          <a:p>
            <a:r>
              <a:rPr lang="en-GB"/>
              <a:t>RFQ RF Window: Mechanical simulations</a:t>
            </a:r>
            <a:endParaRPr lang="en-US" dirty="0"/>
          </a:p>
        </p:txBody>
      </p:sp>
      <p:sp>
        <p:nvSpPr>
          <p:cNvPr id="5" name="Slide Number Placeholder 4">
            <a:extLst>
              <a:ext uri="{FF2B5EF4-FFF2-40B4-BE49-F238E27FC236}">
                <a16:creationId xmlns:a16="http://schemas.microsoft.com/office/drawing/2014/main" id="{D6726BA7-28C0-484D-AC61-150347568A95}"/>
              </a:ext>
            </a:extLst>
          </p:cNvPr>
          <p:cNvSpPr>
            <a:spLocks noGrp="1"/>
          </p:cNvSpPr>
          <p:nvPr>
            <p:ph type="sldNum" sz="quarter" idx="12"/>
          </p:nvPr>
        </p:nvSpPr>
        <p:spPr/>
        <p:txBody>
          <a:bodyPr/>
          <a:lstStyle/>
          <a:p>
            <a:fld id="{8D6C380F-326D-3C40-9EE7-7FBAB0953422}" type="slidenum">
              <a:rPr lang="en-US" smtClean="0"/>
              <a:pPr/>
              <a:t>9</a:t>
            </a:fld>
            <a:endParaRPr lang="en-US"/>
          </a:p>
        </p:txBody>
      </p:sp>
    </p:spTree>
    <p:extLst>
      <p:ext uri="{BB962C8B-B14F-4D97-AF65-F5344CB8AC3E}">
        <p14:creationId xmlns:p14="http://schemas.microsoft.com/office/powerpoint/2010/main" val="317502526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1108</TotalTime>
  <Words>2671</Words>
  <Application>Microsoft Office PowerPoint</Application>
  <PresentationFormat>On-screen Show (4:3)</PresentationFormat>
  <Paragraphs>732</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Cambria</vt:lpstr>
      <vt:lpstr>Tahoma</vt:lpstr>
      <vt:lpstr>CERN_ENdept_Presentation_ArialFont copy</vt:lpstr>
      <vt:lpstr>L4 Spare RFQ Project - WP06 - Slim RF Window Integration:  Mechanical simulations</vt:lpstr>
      <vt:lpstr>Outline</vt:lpstr>
      <vt:lpstr>Component description</vt:lpstr>
      <vt:lpstr>Geometry simplifications</vt:lpstr>
      <vt:lpstr>Supports</vt:lpstr>
      <vt:lpstr>Load cases studied</vt:lpstr>
      <vt:lpstr>Assumptions</vt:lpstr>
      <vt:lpstr>Mesh</vt:lpstr>
      <vt:lpstr>Results</vt:lpstr>
      <vt:lpstr>Only Waveguide case: deformations</vt:lpstr>
      <vt:lpstr>WG+window case: deformations</vt:lpstr>
      <vt:lpstr>Deformation of the vanes</vt:lpstr>
      <vt:lpstr>Alignment (centre of the 4 vanes)</vt:lpstr>
      <vt:lpstr>Alignment (centre of the 4 vanes): only WG case</vt:lpstr>
      <vt:lpstr>Alignment (centre of the 4 vanes): WG + window case</vt:lpstr>
      <vt:lpstr>Conclusions</vt:lpstr>
      <vt:lpstr>PowerPoint Presentation</vt:lpstr>
      <vt:lpstr>Backup slides</vt:lpstr>
      <vt:lpstr>Supports: Single vs double</vt:lpstr>
      <vt:lpstr>Symmetric calculations with simplified supports (fixed on RFQ surface)</vt:lpstr>
      <vt:lpstr>Fixed support calculations (with symmetry)</vt:lpstr>
      <vt:lpstr>No Waveguide, No Window case</vt:lpstr>
      <vt:lpstr>Effect of the waveguide (current situation)</vt:lpstr>
      <vt:lpstr>Effect of the RF window + waveguide </vt:lpstr>
      <vt:lpstr>Effect of the RF window + waveguide </vt:lpstr>
      <vt:lpstr>Effect of the RF window + waveguide </vt:lpstr>
      <vt:lpstr>Effect of the RF window + waveguide </vt:lpstr>
      <vt:lpstr>Deformation of the vanes</vt:lpstr>
      <vt:lpstr>How to limit deformation?</vt:lpstr>
      <vt:lpstr>Deformation of the vanes: 2D plot</vt:lpstr>
      <vt:lpstr>Why the vanes deform in this way?</vt:lpstr>
      <vt:lpstr>Other reinforcement concepts</vt:lpstr>
      <vt:lpstr>Results: comparison table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Optical fibre pressure sensor (additive manufacturing)</dc:title>
  <dc:creator>Jorge Guardia Valenzuela</dc:creator>
  <cp:lastModifiedBy>Jorge</cp:lastModifiedBy>
  <cp:revision>242</cp:revision>
  <dcterms:created xsi:type="dcterms:W3CDTF">2020-11-24T14:51:59Z</dcterms:created>
  <dcterms:modified xsi:type="dcterms:W3CDTF">2020-11-25T15:39:15Z</dcterms:modified>
</cp:coreProperties>
</file>