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2"/>
  </p:notesMasterIdLst>
  <p:handoutMasterIdLst>
    <p:handoutMasterId r:id="rId13"/>
  </p:handoutMasterIdLst>
  <p:sldIdLst>
    <p:sldId id="256" r:id="rId5"/>
    <p:sldId id="257" r:id="rId6"/>
    <p:sldId id="2689" r:id="rId7"/>
    <p:sldId id="2450" r:id="rId8"/>
    <p:sldId id="2690" r:id="rId9"/>
    <p:sldId id="393" r:id="rId10"/>
    <p:sldId id="2312" r:id="rId1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300"/>
    <a:srgbClr val="CCFFCC"/>
    <a:srgbClr val="99CC00"/>
    <a:srgbClr val="CCFF99"/>
    <a:srgbClr val="663300"/>
    <a:srgbClr val="CC99FF"/>
    <a:srgbClr val="FFCC99"/>
    <a:srgbClr val="66FF66"/>
    <a:srgbClr val="92D050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809" autoAdjust="0"/>
    <p:restoredTop sz="94490"/>
  </p:normalViewPr>
  <p:slideViewPr>
    <p:cSldViewPr snapToGrid="0" snapToObjects="1">
      <p:cViewPr>
        <p:scale>
          <a:sx n="158" d="100"/>
          <a:sy n="158" d="100"/>
        </p:scale>
        <p:origin x="656" y="-7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8A38A-0088-427C-8108-ECD4C4A86FF8}" type="datetimeFigureOut">
              <a:rPr lang="en-GB" smtClean="0"/>
              <a:t>12/11/2020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AFB59B-8C4B-4196-AB57-C4597C5A7C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16361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560334-59B2-434B-96CA-089366960C0E}" type="datetimeFigureOut">
              <a:rPr lang="en-US" smtClean="0"/>
              <a:t>11/12/20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916B09-879E-4C40-9AD2-90E75A798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600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916B09-879E-4C40-9AD2-90E75A7986B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582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17558-A5B4-E842-B1DF-677745561FCD}" type="datetime1">
              <a:rPr lang="en-US" smtClean="0"/>
              <a:t>11/12/20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C63EC-9147-6E43-B1C5-595DF9CCBB2A}" type="datetime1">
              <a:rPr lang="en-US" smtClean="0"/>
              <a:t>11/12/20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F5549-2B01-B242-8802-82B8589C809D}" type="datetime1">
              <a:rPr lang="en-US" smtClean="0"/>
              <a:t>11/12/20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A0D1B-B268-524A-8345-D1626C161D9C}" type="datetime1">
              <a:rPr lang="en-US" smtClean="0"/>
              <a:t>11/12/20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C2D24-40FC-7D40-8933-20B3F8593012}" type="datetime1">
              <a:rPr lang="en-US" smtClean="0"/>
              <a:t>11/12/20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1" y="233493"/>
            <a:ext cx="8226854" cy="715840"/>
          </a:xfrm>
          <a:prstGeom prst="rect">
            <a:avLst/>
          </a:prstGeom>
        </p:spPr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F1754F-9AE6-4139-AE97-D26A5FED3204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/>
              <a:t>LMC, 2nd September 2020</a:t>
            </a:r>
          </a:p>
        </p:txBody>
      </p:sp>
    </p:spTree>
    <p:extLst>
      <p:ext uri="{BB962C8B-B14F-4D97-AF65-F5344CB8AC3E}">
        <p14:creationId xmlns:p14="http://schemas.microsoft.com/office/powerpoint/2010/main" val="378797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13908-4EF1-FE48-AD15-A61E23EBC998}" type="datetime1">
              <a:rPr lang="en-US" smtClean="0"/>
              <a:t>11/12/20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53D12-6D71-EA48-94D4-F90E3FF291D2}" type="datetime1">
              <a:rPr lang="en-US" smtClean="0"/>
              <a:t>11/12/20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FC4CC-83A5-5945-BB56-0701AF6952BE}" type="datetime1">
              <a:rPr lang="en-US" smtClean="0"/>
              <a:t>11/12/20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1CA52-547C-E34D-BE14-8174050EC035}" type="datetime1">
              <a:rPr lang="en-US" smtClean="0"/>
              <a:t>11/12/20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00418-891E-6547-86F4-9C60FA69BAAC}" type="datetime1">
              <a:rPr lang="en-US" smtClean="0"/>
              <a:t>11/12/20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11/12/20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  <p:sldLayoutId id="2147483681" r:id="rId16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774" y="3738779"/>
            <a:ext cx="8846042" cy="940443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>
                <a:latin typeface="Calibri" panose="020F0502020204030204" pitchFamily="34" charset="0"/>
                <a:cs typeface="Calibri" panose="020F0502020204030204" pitchFamily="34" charset="0"/>
              </a:rPr>
              <a:t>Individual System Tests of MPE systems in LHC post LS2</a:t>
            </a:r>
            <a:br>
              <a:rPr lang="en-US" sz="48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40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12-11-2020</a:t>
            </a:r>
            <a:br>
              <a:rPr lang="en-US" sz="40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DA38F1-F26D-6749-A575-12E3A209B9BC}"/>
              </a:ext>
            </a:extLst>
          </p:cNvPr>
          <p:cNvSpPr txBox="1">
            <a:spLocks/>
          </p:cNvSpPr>
          <p:nvPr/>
        </p:nvSpPr>
        <p:spPr>
          <a:xfrm>
            <a:off x="214208" y="5326963"/>
            <a:ext cx="8639175" cy="385210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lvl="1" indent="0">
              <a:buNone/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M. </a:t>
            </a:r>
            <a:r>
              <a:rPr lang="en-GB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Zerlauth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, Z. </a:t>
            </a:r>
            <a:r>
              <a:rPr lang="en-GB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Charifoulline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 for TE/MPE</a:t>
            </a:r>
          </a:p>
        </p:txBody>
      </p:sp>
    </p:spTree>
    <p:extLst>
      <p:ext uri="{BB962C8B-B14F-4D97-AF65-F5344CB8AC3E}">
        <p14:creationId xmlns:p14="http://schemas.microsoft.com/office/powerpoint/2010/main" val="582082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1AFB97CA-6C3C-4143-8EF4-CA548B84BF4B}"/>
              </a:ext>
            </a:extLst>
          </p:cNvPr>
          <p:cNvSpPr txBox="1"/>
          <p:nvPr/>
        </p:nvSpPr>
        <p:spPr>
          <a:xfrm>
            <a:off x="5582652" y="5624514"/>
            <a:ext cx="2374274" cy="27384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ctr" anchorCtr="0" compatLnSpc="1">
            <a:noAutofit/>
          </a:bodyPr>
          <a:lstStyle/>
          <a:p>
            <a:pPr algn="r" defTabSz="6858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900">
                <a:solidFill>
                  <a:srgbClr val="729FCF"/>
                </a:solidFill>
                <a:latin typeface="Arial"/>
                <a:cs typeface="Ubuntu Light"/>
              </a:rPr>
              <a:t>LHC-LS2, EN-ACE-OSS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E9AE66-B1CF-4484-B1EE-98246C18A3D9}"/>
              </a:ext>
            </a:extLst>
          </p:cNvPr>
          <p:cNvSpPr txBox="1"/>
          <p:nvPr/>
        </p:nvSpPr>
        <p:spPr>
          <a:xfrm>
            <a:off x="7956926" y="5624514"/>
            <a:ext cx="729876" cy="27384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8580" tIns="34290" rIns="68580" bIns="34290" anchor="ctr" anchorCtr="0" compatLnSpc="1">
            <a:noAutofit/>
          </a:bodyPr>
          <a:lstStyle/>
          <a:p>
            <a:pPr algn="r" defTabSz="6858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212A49B-C166-4A08-8ECC-4E101A47475A}" type="slidenum">
              <a:rPr sz="1350" kern="0">
                <a:solidFill>
                  <a:srgbClr val="000000"/>
                </a:solidFill>
                <a:latin typeface="Calibri" panose="020F0502020204030204"/>
              </a:rPr>
              <a:pPr algn="r" defTabSz="6858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3</a:t>
            </a:fld>
            <a:endParaRPr lang="en-US" sz="900">
              <a:solidFill>
                <a:srgbClr val="729FCF"/>
              </a:solidFill>
              <a:latin typeface="Arial"/>
              <a:cs typeface="Ubuntu Ligh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1F25172-8066-49BA-A777-A7EA78688035}"/>
              </a:ext>
            </a:extLst>
          </p:cNvPr>
          <p:cNvSpPr txBox="1"/>
          <p:nvPr/>
        </p:nvSpPr>
        <p:spPr>
          <a:xfrm rot="16200000">
            <a:off x="-2098896" y="3033133"/>
            <a:ext cx="476726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100" b="1" u="sng" dirty="0">
                <a:highlight>
                  <a:srgbClr val="FFFF00"/>
                </a:highlight>
              </a:rPr>
              <a:t>NEW V 3.1 – INWORK </a:t>
            </a:r>
            <a:r>
              <a:rPr lang="fr-CH" sz="2100" b="1" u="sng" dirty="0" err="1">
                <a:highlight>
                  <a:srgbClr val="FFFF00"/>
                </a:highlight>
              </a:rPr>
              <a:t>Without</a:t>
            </a:r>
            <a:r>
              <a:rPr lang="fr-CH" sz="2100" b="1" u="sng" dirty="0">
                <a:highlight>
                  <a:srgbClr val="FFFF00"/>
                </a:highlight>
              </a:rPr>
              <a:t> 11T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13E4089-1569-4668-967F-C865E7A5E28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3028950" y="562451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6858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LMC, 28th October 2020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7DFCE09-E3DA-48CF-92F6-A7A3F779DE3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403" y="857250"/>
            <a:ext cx="8251113" cy="5143500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D2EB10-D18E-457A-A993-CAA5319BD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D777A35-DEED-473B-AE9A-02D36BF3D367}"/>
              </a:ext>
            </a:extLst>
          </p:cNvPr>
          <p:cNvSpPr txBox="1"/>
          <p:nvPr/>
        </p:nvSpPr>
        <p:spPr>
          <a:xfrm rot="16200000">
            <a:off x="-1440487" y="3175085"/>
            <a:ext cx="4196895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350" dirty="0">
                <a:latin typeface="Calibri" panose="020F0502020204030204" pitchFamily="34" charset="0"/>
                <a:ea typeface="Times New Roman" panose="02020603050405020304" pitchFamily="18" charset="0"/>
              </a:rPr>
              <a:t>This version will be updated following the results of the discussions held on 23/10 with the Experiments</a:t>
            </a:r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4194950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E3AACA-AFC0-BA4E-89EC-AABE885F5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  <a:t>resource</a:t>
            </a:r>
            <a:r>
              <a:rPr lang="en-FR" sz="4000" dirty="0">
                <a:latin typeface="Calibri" panose="020F0502020204030204" pitchFamily="34" charset="0"/>
                <a:cs typeface="Calibri" panose="020F0502020204030204" pitchFamily="34" charset="0"/>
              </a:rPr>
              <a:t> loaded planning V3.0 </a:t>
            </a:r>
            <a:r>
              <a:rPr lang="en-FR" sz="4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(obsolete)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412C0D-BA73-0145-A27C-140D41E87C2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11/12/20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2A9F73-38FA-1049-BBCE-5EEC5C331D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25BCB7-AC90-6E42-AAC0-51636A3C97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340B529-3FC0-F741-93C4-6A8244344D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060" y="1057851"/>
            <a:ext cx="7677052" cy="499584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F6D4A83-7A3C-F14D-8E1B-D179A503A3FD}"/>
              </a:ext>
            </a:extLst>
          </p:cNvPr>
          <p:cNvSpPr txBox="1"/>
          <p:nvPr/>
        </p:nvSpPr>
        <p:spPr>
          <a:xfrm>
            <a:off x="2667600" y="1932978"/>
            <a:ext cx="20885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200" dirty="0">
                <a:latin typeface="Calibri" panose="020F0502020204030204" pitchFamily="34" charset="0"/>
                <a:cs typeface="Calibri" panose="020F0502020204030204" pitchFamily="34" charset="0"/>
              </a:rPr>
              <a:t>S45 and S81 QDS </a:t>
            </a:r>
            <a:br>
              <a:rPr lang="en-FR" sz="1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FR" sz="1200" dirty="0">
                <a:latin typeface="Calibri" panose="020F0502020204030204" pitchFamily="34" charset="0"/>
                <a:cs typeface="Calibri" panose="020F0502020204030204" pitchFamily="34" charset="0"/>
              </a:rPr>
              <a:t>IST and DQHDS and </a:t>
            </a:r>
            <a:br>
              <a:rPr lang="en-FR" sz="1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FR" sz="1200" dirty="0">
                <a:latin typeface="Calibri" panose="020F0502020204030204" pitchFamily="34" charset="0"/>
                <a:cs typeface="Calibri" panose="020F0502020204030204" pitchFamily="34" charset="0"/>
              </a:rPr>
              <a:t>cool-down preparations in S56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CD26C62-26B3-6042-934B-17130A0F6CEA}"/>
              </a:ext>
            </a:extLst>
          </p:cNvPr>
          <p:cNvSpPr txBox="1"/>
          <p:nvPr/>
        </p:nvSpPr>
        <p:spPr>
          <a:xfrm>
            <a:off x="3711892" y="2710510"/>
            <a:ext cx="12942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br>
              <a:rPr lang="en-FR" sz="1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FR" sz="1200" dirty="0">
                <a:latin typeface="Calibri" panose="020F0502020204030204" pitchFamily="34" charset="0"/>
                <a:cs typeface="Calibri" panose="020F0502020204030204" pitchFamily="34" charset="0"/>
              </a:rPr>
              <a:t>IST and DQHDS </a:t>
            </a:r>
          </a:p>
          <a:p>
            <a:r>
              <a:rPr lang="en-FR" sz="1200" dirty="0">
                <a:latin typeface="Calibri" panose="020F0502020204030204" pitchFamily="34" charset="0"/>
                <a:cs typeface="Calibri" panose="020F0502020204030204" pitchFamily="34" charset="0"/>
              </a:rPr>
              <a:t>remaining sectors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2043F5-4822-7840-930C-BDDBD3588896}"/>
              </a:ext>
            </a:extLst>
          </p:cNvPr>
          <p:cNvSpPr txBox="1"/>
          <p:nvPr/>
        </p:nvSpPr>
        <p:spPr>
          <a:xfrm>
            <a:off x="7017492" y="2730005"/>
            <a:ext cx="11678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br>
              <a:rPr lang="en-FR" sz="1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FR" sz="1200" dirty="0">
                <a:latin typeface="Calibri" panose="020F0502020204030204" pitchFamily="34" charset="0"/>
                <a:cs typeface="Calibri" panose="020F0502020204030204" pitchFamily="34" charset="0"/>
              </a:rPr>
              <a:t>IST and DQHDS </a:t>
            </a:r>
          </a:p>
          <a:p>
            <a:r>
              <a:rPr lang="en-FR" sz="1200" dirty="0">
                <a:latin typeface="Calibri" panose="020F0502020204030204" pitchFamily="34" charset="0"/>
                <a:cs typeface="Calibri" panose="020F0502020204030204" pitchFamily="34" charset="0"/>
              </a:rPr>
              <a:t>S67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9E5689-6473-764F-A087-37CD707B2A98}"/>
              </a:ext>
            </a:extLst>
          </p:cNvPr>
          <p:cNvSpPr txBox="1"/>
          <p:nvPr/>
        </p:nvSpPr>
        <p:spPr>
          <a:xfrm>
            <a:off x="4867170" y="3281212"/>
            <a:ext cx="13915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br>
              <a:rPr lang="en-FR" sz="1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FR" sz="1200" dirty="0">
                <a:latin typeface="Calibri" panose="020F0502020204030204" pitchFamily="34" charset="0"/>
                <a:cs typeface="Calibri" panose="020F0502020204030204" pitchFamily="34" charset="0"/>
              </a:rPr>
              <a:t>cool-down </a:t>
            </a:r>
            <a:br>
              <a:rPr lang="en-FR" sz="1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FR" sz="1200" dirty="0">
                <a:latin typeface="Calibri" panose="020F0502020204030204" pitchFamily="34" charset="0"/>
                <a:cs typeface="Calibri" panose="020F0502020204030204" pitchFamily="34" charset="0"/>
              </a:rPr>
              <a:t>preparations in S67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385BC71-D768-0140-96D4-57F5482A540F}"/>
              </a:ext>
            </a:extLst>
          </p:cNvPr>
          <p:cNvSpPr txBox="1"/>
          <p:nvPr/>
        </p:nvSpPr>
        <p:spPr>
          <a:xfrm>
            <a:off x="854888" y="2123278"/>
            <a:ext cx="16750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200" dirty="0">
                <a:latin typeface="Calibri" panose="020F0502020204030204" pitchFamily="34" charset="0"/>
                <a:cs typeface="Calibri" panose="020F0502020204030204" pitchFamily="34" charset="0"/>
              </a:rPr>
              <a:t>QDS IST @ warm</a:t>
            </a:r>
            <a:br>
              <a:rPr lang="en-FR" sz="1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FR" sz="1200" dirty="0">
                <a:latin typeface="Calibri" panose="020F0502020204030204" pitchFamily="34" charset="0"/>
                <a:cs typeface="Calibri" panose="020F0502020204030204" pitchFamily="34" charset="0"/>
              </a:rPr>
              <a:t>cool-down preparations</a:t>
            </a:r>
          </a:p>
        </p:txBody>
      </p:sp>
    </p:spTree>
    <p:extLst>
      <p:ext uri="{BB962C8B-B14F-4D97-AF65-F5344CB8AC3E}">
        <p14:creationId xmlns:p14="http://schemas.microsoft.com/office/powerpoint/2010/main" val="3164985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art, bar chart, box and whisker chart&#10;&#10;Description automatically generated">
            <a:extLst>
              <a:ext uri="{FF2B5EF4-FFF2-40B4-BE49-F238E27FC236}">
                <a16:creationId xmlns:a16="http://schemas.microsoft.com/office/drawing/2014/main" id="{C015D963-FBE4-BA40-B8C0-B6597B410F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657" y="785285"/>
            <a:ext cx="8604477" cy="52874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3E3AACA-AFC0-BA4E-89EC-AABE885F5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>
                <a:latin typeface="Calibri" panose="020F0502020204030204" pitchFamily="34" charset="0"/>
                <a:cs typeface="Calibri" panose="020F0502020204030204" pitchFamily="34" charset="0"/>
              </a:rPr>
              <a:t>resource</a:t>
            </a:r>
            <a:r>
              <a:rPr lang="en-FR" sz="4000" dirty="0">
                <a:latin typeface="Calibri" panose="020F0502020204030204" pitchFamily="34" charset="0"/>
                <a:cs typeface="Calibri" panose="020F0502020204030204" pitchFamily="34" charset="0"/>
              </a:rPr>
              <a:t> loaded planning V3.1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412C0D-BA73-0145-A27C-140D41E87C2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11/12/20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2A9F73-38FA-1049-BBCE-5EEC5C331D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25BCB7-AC90-6E42-AAC0-51636A3C97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F6D4A83-7A3C-F14D-8E1B-D179A503A3FD}"/>
              </a:ext>
            </a:extLst>
          </p:cNvPr>
          <p:cNvSpPr txBox="1"/>
          <p:nvPr/>
        </p:nvSpPr>
        <p:spPr>
          <a:xfrm>
            <a:off x="2791191" y="1633431"/>
            <a:ext cx="20885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200" dirty="0">
                <a:latin typeface="Calibri" panose="020F0502020204030204" pitchFamily="34" charset="0"/>
                <a:cs typeface="Calibri" panose="020F0502020204030204" pitchFamily="34" charset="0"/>
              </a:rPr>
              <a:t>S45 and S78 QDS </a:t>
            </a:r>
            <a:br>
              <a:rPr lang="en-FR" sz="1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FR" sz="1200" dirty="0">
                <a:latin typeface="Calibri" panose="020F0502020204030204" pitchFamily="34" charset="0"/>
                <a:cs typeface="Calibri" panose="020F0502020204030204" pitchFamily="34" charset="0"/>
              </a:rPr>
              <a:t>IST and DQHDS and </a:t>
            </a:r>
            <a:br>
              <a:rPr lang="en-FR" sz="1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FR" sz="1200" dirty="0">
                <a:latin typeface="Calibri" panose="020F0502020204030204" pitchFamily="34" charset="0"/>
                <a:cs typeface="Calibri" panose="020F0502020204030204" pitchFamily="34" charset="0"/>
              </a:rPr>
              <a:t>cool-down preparations in S67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CD26C62-26B3-6042-934B-17130A0F6CEA}"/>
              </a:ext>
            </a:extLst>
          </p:cNvPr>
          <p:cNvSpPr txBox="1"/>
          <p:nvPr/>
        </p:nvSpPr>
        <p:spPr>
          <a:xfrm>
            <a:off x="3711892" y="2710510"/>
            <a:ext cx="11678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br>
              <a:rPr lang="en-FR" sz="1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FR" sz="1200" dirty="0">
                <a:latin typeface="Calibri" panose="020F0502020204030204" pitchFamily="34" charset="0"/>
                <a:cs typeface="Calibri" panose="020F0502020204030204" pitchFamily="34" charset="0"/>
              </a:rPr>
              <a:t>IST and DQHDS </a:t>
            </a:r>
          </a:p>
          <a:p>
            <a:r>
              <a:rPr lang="en-FR" sz="1200" dirty="0">
                <a:latin typeface="Calibri" panose="020F0502020204030204" pitchFamily="34" charset="0"/>
                <a:cs typeface="Calibri" panose="020F0502020204030204" pitchFamily="34" charset="0"/>
              </a:rPr>
              <a:t>S34, S56, S81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9E5689-6473-764F-A087-37CD707B2A98}"/>
              </a:ext>
            </a:extLst>
          </p:cNvPr>
          <p:cNvSpPr txBox="1"/>
          <p:nvPr/>
        </p:nvSpPr>
        <p:spPr>
          <a:xfrm>
            <a:off x="5182756" y="2579308"/>
            <a:ext cx="1472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200" dirty="0">
                <a:latin typeface="Calibri" panose="020F0502020204030204" pitchFamily="34" charset="0"/>
                <a:cs typeface="Calibri" panose="020F0502020204030204" pitchFamily="34" charset="0"/>
              </a:rPr>
              <a:t>QDS IST and DQHDS </a:t>
            </a:r>
          </a:p>
          <a:p>
            <a:r>
              <a:rPr lang="en-FR" sz="1200" dirty="0">
                <a:latin typeface="Calibri" panose="020F0502020204030204" pitchFamily="34" charset="0"/>
                <a:cs typeface="Calibri" panose="020F0502020204030204" pitchFamily="34" charset="0"/>
              </a:rPr>
              <a:t>S12, S23 and S67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385BC71-D768-0140-96D4-57F5482A540F}"/>
              </a:ext>
            </a:extLst>
          </p:cNvPr>
          <p:cNvSpPr txBox="1"/>
          <p:nvPr/>
        </p:nvSpPr>
        <p:spPr>
          <a:xfrm>
            <a:off x="577482" y="2348476"/>
            <a:ext cx="16750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200" dirty="0">
                <a:latin typeface="Calibri" panose="020F0502020204030204" pitchFamily="34" charset="0"/>
                <a:cs typeface="Calibri" panose="020F0502020204030204" pitchFamily="34" charset="0"/>
              </a:rPr>
              <a:t>QDS IST @ warm</a:t>
            </a:r>
            <a:br>
              <a:rPr lang="en-FR" sz="1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FR" sz="1200" dirty="0">
                <a:latin typeface="Calibri" panose="020F0502020204030204" pitchFamily="34" charset="0"/>
                <a:cs typeface="Calibri" panose="020F0502020204030204" pitchFamily="34" charset="0"/>
              </a:rPr>
              <a:t>cool-down preparations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C5D1D1B-0A48-BD4B-B412-15E585F35358}"/>
              </a:ext>
            </a:extLst>
          </p:cNvPr>
          <p:cNvCxnSpPr>
            <a:cxnSpLocks/>
          </p:cNvCxnSpPr>
          <p:nvPr/>
        </p:nvCxnSpPr>
        <p:spPr>
          <a:xfrm>
            <a:off x="2228216" y="2894751"/>
            <a:ext cx="0" cy="2733261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B69B83A-E170-FA4B-8C77-DFF4A6399A1F}"/>
              </a:ext>
            </a:extLst>
          </p:cNvPr>
          <p:cNvSpPr txBox="1"/>
          <p:nvPr/>
        </p:nvSpPr>
        <p:spPr>
          <a:xfrm rot="16200000">
            <a:off x="1926019" y="5797546"/>
            <a:ext cx="6043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2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TODAY</a:t>
            </a:r>
          </a:p>
        </p:txBody>
      </p:sp>
    </p:spTree>
    <p:extLst>
      <p:ext uri="{BB962C8B-B14F-4D97-AF65-F5344CB8AC3E}">
        <p14:creationId xmlns:p14="http://schemas.microsoft.com/office/powerpoint/2010/main" val="42432211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89886" y="1460808"/>
            <a:ext cx="351570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>
                <a:latin typeface="Calibri" charset="0"/>
                <a:ea typeface="Calibri" charset="0"/>
                <a:cs typeface="Calibri" charset="0"/>
              </a:rPr>
              <a:t>Many thanks for your attention!</a:t>
            </a:r>
          </a:p>
          <a:p>
            <a:pPr algn="ctr"/>
            <a:r>
              <a:rPr lang="en-GB" sz="2000" dirty="0">
                <a:latin typeface="Calibri" charset="0"/>
                <a:ea typeface="Calibri" charset="0"/>
                <a:cs typeface="Calibri" charset="0"/>
              </a:rPr>
              <a:t> </a:t>
            </a:r>
          </a:p>
          <a:p>
            <a:pPr algn="ctr"/>
            <a:r>
              <a:rPr lang="en-GB" sz="2000" dirty="0">
                <a:latin typeface="Calibri" charset="0"/>
                <a:ea typeface="Calibri" charset="0"/>
                <a:cs typeface="Calibri" charset="0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42717412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01586-D4A6-9C40-B27D-1C4059378B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MPE </a:t>
            </a:r>
            <a:r>
              <a:rPr lang="fr-FR" dirty="0" err="1"/>
              <a:t>Individual</a:t>
            </a:r>
            <a:r>
              <a:rPr lang="fr-FR" dirty="0"/>
              <a:t> System Tests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490C1A-E028-8343-9787-CCC248AB0F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483" y="1250135"/>
            <a:ext cx="8296288" cy="4950604"/>
          </a:xfrm>
        </p:spPr>
        <p:txBody>
          <a:bodyPr>
            <a:normAutofit/>
          </a:bodyPr>
          <a:lstStyle/>
          <a:p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@ warm (before start of cool-down)</a:t>
            </a:r>
          </a:p>
          <a:p>
            <a:pPr lvl="1"/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QPS preparation (field team in tunnel) </a:t>
            </a:r>
          </a:p>
          <a:p>
            <a:pPr lvl="1"/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Interlock system upgrades and IST (WIC and PIC) </a:t>
            </a:r>
          </a:p>
          <a:p>
            <a:pPr lvl="1"/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Current lead Heating System (new system in radiation areas) </a:t>
            </a:r>
          </a:p>
          <a:p>
            <a:pPr lvl="1"/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ELQA @ warm </a:t>
            </a:r>
            <a:r>
              <a:rPr lang="en-GB" sz="2000" dirty="0">
                <a:solidFill>
                  <a:srgbClr val="FF9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(no co-activity)</a:t>
            </a:r>
          </a:p>
          <a:p>
            <a:pPr lvl="1"/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Final visual instrumentation inspection before cooldown</a:t>
            </a:r>
          </a:p>
          <a:p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@ cold </a:t>
            </a:r>
          </a:p>
          <a:p>
            <a:pPr lvl="1"/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600A Energy Extraction IST</a:t>
            </a:r>
          </a:p>
          <a:p>
            <a:pPr lvl="1"/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ELQA @ cold </a:t>
            </a:r>
            <a:r>
              <a:rPr lang="en-GB" sz="2000" dirty="0">
                <a:solidFill>
                  <a:srgbClr val="FF9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(no co-activity)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QPS IST and DQHDS heater firing campaign </a:t>
            </a:r>
            <a:r>
              <a:rPr lang="en-GB" sz="2000" dirty="0">
                <a:solidFill>
                  <a:srgbClr val="FF9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(limited / no co-activity)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Signal integrity checks as part of first low current powering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E76B23-2900-1443-826F-877A6847283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11/12/20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288489-797F-0345-8F5D-FDCDAE6E7C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393229-F7A5-AF42-A6FA-18AFEEC0BB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7957F77-0D9C-664F-B7A0-04B0E09AEC3D}"/>
              </a:ext>
            </a:extLst>
          </p:cNvPr>
          <p:cNvSpPr txBox="1">
            <a:spLocks/>
          </p:cNvSpPr>
          <p:nvPr/>
        </p:nvSpPr>
        <p:spPr>
          <a:xfrm>
            <a:off x="19306" y="4829139"/>
            <a:ext cx="8617226" cy="1371600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7613683"/>
      </p:ext>
    </p:extLst>
  </p:cSld>
  <p:clrMapOvr>
    <a:masterClrMapping/>
  </p:clrMapOvr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73E34C54C92D4AAACD5EBDA5023BA7" ma:contentTypeVersion="0" ma:contentTypeDescription="Create a new document." ma:contentTypeScope="" ma:versionID="3f298454cdb88b523ee37519e9a6f23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794c24e90f21d38dbb89da37d7e23b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B27DB23-A822-4797-BBDB-E33A98722AE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26A7A05-A6BD-46F2-8DE7-6A9199DE061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3AF76EA-1CB3-4006-91DD-EE44B65F124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18866</TotalTime>
  <Words>263</Words>
  <Application>Microsoft Macintosh PowerPoint</Application>
  <PresentationFormat>On-screen Show (4:3)</PresentationFormat>
  <Paragraphs>51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CERN(4-3)</vt:lpstr>
      <vt:lpstr>PowerPoint Presentation</vt:lpstr>
      <vt:lpstr>Individual System Tests of MPE systems in LHC post LS2  12-11-2020    </vt:lpstr>
      <vt:lpstr>PowerPoint Presentation</vt:lpstr>
      <vt:lpstr>resource loaded planning V3.0 (obsolete)</vt:lpstr>
      <vt:lpstr>resource loaded planning V3.1</vt:lpstr>
      <vt:lpstr>PowerPoint Presentation</vt:lpstr>
      <vt:lpstr>MPE Individual System Tests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Markus Zerlauth</cp:lastModifiedBy>
  <cp:revision>333</cp:revision>
  <cp:lastPrinted>2019-10-08T08:34:54Z</cp:lastPrinted>
  <dcterms:created xsi:type="dcterms:W3CDTF">2012-11-30T11:04:26Z</dcterms:created>
  <dcterms:modified xsi:type="dcterms:W3CDTF">2020-11-12T06:48:05Z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0x0101002E73E34C54C92D4AAACD5EBDA5023BA7</vt:lpwstr>
  </property>
</Properties>
</file>