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5" r:id="rId3"/>
    <p:sldId id="292" r:id="rId4"/>
    <p:sldId id="257" r:id="rId5"/>
    <p:sldId id="275" r:id="rId6"/>
    <p:sldId id="293" r:id="rId7"/>
    <p:sldId id="297" r:id="rId8"/>
    <p:sldId id="298" r:id="rId9"/>
    <p:sldId id="262" r:id="rId10"/>
    <p:sldId id="295" r:id="rId11"/>
    <p:sldId id="296" r:id="rId12"/>
    <p:sldId id="300" r:id="rId13"/>
    <p:sldId id="299" r:id="rId14"/>
    <p:sldId id="302" r:id="rId15"/>
    <p:sldId id="301" r:id="rId16"/>
    <p:sldId id="310" r:id="rId17"/>
    <p:sldId id="309" r:id="rId18"/>
    <p:sldId id="303" r:id="rId19"/>
    <p:sldId id="306" r:id="rId20"/>
    <p:sldId id="308" r:id="rId21"/>
    <p:sldId id="307" r:id="rId22"/>
    <p:sldId id="271" r:id="rId23"/>
    <p:sldId id="274" r:id="rId24"/>
    <p:sldId id="267" r:id="rId2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orient="horz" pos="2260" userDrawn="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6404" autoAdjust="0"/>
  </p:normalViewPr>
  <p:slideViewPr>
    <p:cSldViewPr snapToGrid="0">
      <p:cViewPr varScale="1">
        <p:scale>
          <a:sx n="133" d="100"/>
          <a:sy n="133" d="100"/>
        </p:scale>
        <p:origin x="88" y="88"/>
      </p:cViewPr>
      <p:guideLst>
        <p:guide orient="horz" pos="4020"/>
        <p:guide orient="horz" pos="22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6976E-3292-4EEA-B4E7-1F4D8F6D0C9B}" type="datetimeFigureOut">
              <a:rPr lang="cs-CZ" smtClean="0"/>
              <a:t>08.02.2021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800D6-5B72-4ED7-BE62-58028DD78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81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Abstract:</a:t>
            </a:r>
          </a:p>
          <a:p>
            <a:r>
              <a:rPr lang="en-US" dirty="0"/>
              <a:t>We will give an overview of the site including our recent network redesign. We will dedicate a part of the talk to disk servers: report on the newest additions as well as upgraded old hardware. We will also share experience with our distributed HT-Condor batch system.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800D6-5B72-4ED7-BE62-58028DD787B6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7321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 in paradigm, smaller</a:t>
            </a:r>
            <a:r>
              <a:rPr lang="en-US" baseline="0" dirty="0" smtClean="0"/>
              <a:t> differences between Tier</a:t>
            </a:r>
            <a:r>
              <a:rPr lang="cs-CZ" baseline="0" dirty="0" smtClean="0"/>
              <a:t>-1 and Tier-2 sites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800D6-5B72-4ED7-BE62-58028DD787B6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6233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800D6-5B72-4ED7-BE62-58028DD787B6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3663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avg 9443</a:t>
            </a:r>
            <a:r>
              <a:rPr lang="cs-CZ" baseline="0" dirty="0" smtClean="0"/>
              <a:t> cores used in 2020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800D6-5B72-4ED7-BE62-58028DD787B6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2890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Fraktál rgb PNG 300 dpi">
            <a:extLst>
              <a:ext uri="{FF2B5EF4-FFF2-40B4-BE49-F238E27FC236}">
                <a16:creationId xmlns:a16="http://schemas.microsoft.com/office/drawing/2014/main" id="{EA51967B-E450-46BD-A781-BD22CEE11D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5655600"/>
          </a:xfrm>
          <a:prstGeom prst="rect">
            <a:avLst/>
          </a:prstGeom>
        </p:spPr>
      </p:pic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DFCD6914-2C8E-4EA1-A7C6-EA022BCC0B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927FEA8C-D996-4BC1-88F4-531E383617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2F142EE-8B4F-4798-8E39-9E8023FA3C6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0000" y="3816000"/>
            <a:ext cx="10753200" cy="1800000"/>
          </a:xfrm>
        </p:spPr>
        <p:txBody>
          <a:bodyPr>
            <a:normAutofit/>
          </a:bodyPr>
          <a:lstStyle>
            <a:lvl1pPr marL="0" indent="0" algn="l">
              <a:buNone/>
              <a:defRPr sz="4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Autor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E11AD2C-1E8F-415D-B30F-7F09B723FB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0000" y="36000"/>
            <a:ext cx="10753200" cy="3312000"/>
          </a:xfrm>
        </p:spPr>
        <p:txBody>
          <a:bodyPr anchor="b">
            <a:normAutofit/>
          </a:bodyPr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Název prezentace</a:t>
            </a:r>
          </a:p>
        </p:txBody>
      </p:sp>
      <p:cxnSp>
        <p:nvCxnSpPr>
          <p:cNvPr id="12" name="Přímá spojnice 11" hidden="1">
            <a:extLst>
              <a:ext uri="{FF2B5EF4-FFF2-40B4-BE49-F238E27FC236}">
                <a16:creationId xmlns:a16="http://schemas.microsoft.com/office/drawing/2014/main" id="{F510EB2C-997E-4096-B834-5B067AF75FF2}"/>
              </a:ext>
            </a:extLst>
          </p:cNvPr>
          <p:cNvCxnSpPr/>
          <p:nvPr userDrawn="1"/>
        </p:nvCxnSpPr>
        <p:spPr>
          <a:xfrm>
            <a:off x="0" y="28260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587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CC86DD1-1607-46F7-A39B-58B5F5426E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5DB6E8-9AE9-4E3D-8B2F-D90080791A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89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3B8A17DE-E0A3-4A13-BE74-2DB29A3545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56556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FABB9D3-70FF-40C5-B99A-CB3B276F0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"/>
            <a:ext cx="10753200" cy="5583600"/>
          </a:xfrm>
        </p:spPr>
        <p:txBody>
          <a:bodyPr anchor="ctr" anchorCtr="0">
            <a:normAutofit/>
          </a:bodyPr>
          <a:lstStyle>
            <a:lvl1pPr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AE69616-6DFF-41D8-AB2E-2F0717318F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3E86800-D9CC-4DBD-8351-AB7D38AF84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4847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ři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75228C-E93E-4D79-996D-E81437768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9889BF5-3C97-439C-B849-ADB8CFBEA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0000" y="2016000"/>
            <a:ext cx="5018400" cy="36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 dirty="0"/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3602FC9C-4248-4421-9697-78E6D3E8FA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4800" y="4032000"/>
            <a:ext cx="5018400" cy="1656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0A83161-E312-49CF-B732-198C27C1C5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C3DCA8B-486A-4BF8-A9D1-F4B1F3EAC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2FE3DD68-9FAE-41DB-8843-3E529105EF12}"/>
              </a:ext>
            </a:extLst>
          </p:cNvPr>
          <p:cNvCxnSpPr/>
          <p:nvPr userDrawn="1"/>
        </p:nvCxnSpPr>
        <p:spPr>
          <a:xfrm>
            <a:off x="6096000" y="2016000"/>
            <a:ext cx="0" cy="36734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C27F5BFE-2299-4B02-A06A-1F104687C3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54775" y="2016000"/>
            <a:ext cx="5016500" cy="1656000"/>
          </a:xfrm>
          <a:solidFill>
            <a:schemeClr val="accent2"/>
          </a:solidFill>
        </p:spPr>
        <p:txBody>
          <a:bodyPr lIns="180000" tIns="108000" rIns="180000" bIns="108000" anchor="ctr" anchorCtr="1">
            <a:normAutofit/>
          </a:bodyPr>
          <a:lstStyle>
            <a:lvl1pPr algn="ctr"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2905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, obsah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9889BF5-3C97-439C-B849-ADB8CFBEA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0000" y="2952000"/>
            <a:ext cx="5018400" cy="2736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0A83161-E312-49CF-B732-198C27C1C5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C3DCA8B-486A-4BF8-A9D1-F4B1F3EAC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2FE3DD68-9FAE-41DB-8843-3E529105EF12}"/>
              </a:ext>
            </a:extLst>
          </p:cNvPr>
          <p:cNvCxnSpPr/>
          <p:nvPr userDrawn="1"/>
        </p:nvCxnSpPr>
        <p:spPr>
          <a:xfrm>
            <a:off x="6096000" y="647999"/>
            <a:ext cx="0" cy="5040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obrázku 6">
            <a:extLst>
              <a:ext uri="{FF2B5EF4-FFF2-40B4-BE49-F238E27FC236}">
                <a16:creationId xmlns:a16="http://schemas.microsoft.com/office/drawing/2014/main" id="{96B0AAC1-4B94-4459-ACE9-9AD4ACBCAAA4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2437200" y="648000"/>
            <a:ext cx="1584000" cy="1584000"/>
          </a:xfrm>
          <a:prstGeom prst="ellipse">
            <a:avLst/>
          </a:prstGeom>
        </p:spPr>
        <p:txBody>
          <a:bodyPr>
            <a:normAutofit/>
          </a:bodyPr>
          <a:lstStyle>
            <a:lvl1pPr algn="ctr">
              <a:defRPr sz="20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13" name="Zástupný symbol pro text 12">
            <a:extLst>
              <a:ext uri="{FF2B5EF4-FFF2-40B4-BE49-F238E27FC236}">
                <a16:creationId xmlns:a16="http://schemas.microsoft.com/office/drawing/2014/main" id="{CC57F42F-4F37-4321-B5E1-2A5C0D930A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0725" y="2412000"/>
            <a:ext cx="5014800" cy="324000"/>
          </a:xfrm>
        </p:spPr>
        <p:txBody>
          <a:bodyPr>
            <a:normAutofit/>
          </a:bodyPr>
          <a:lstStyle>
            <a:lvl1pPr algn="ctr">
              <a:spcBef>
                <a:spcPts val="0"/>
              </a:spcBef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Zástupný symbol obrázku 9">
            <a:extLst>
              <a:ext uri="{FF2B5EF4-FFF2-40B4-BE49-F238E27FC236}">
                <a16:creationId xmlns:a16="http://schemas.microsoft.com/office/drawing/2014/main" id="{C6F5B009-6E42-4000-9843-C95FB4060FF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54800" y="2016000"/>
            <a:ext cx="5018400" cy="3672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17" name="Zástupný symbol pro text 16">
            <a:extLst>
              <a:ext uri="{FF2B5EF4-FFF2-40B4-BE49-F238E27FC236}">
                <a16:creationId xmlns:a16="http://schemas.microsoft.com/office/drawing/2014/main" id="{08BBFED4-6936-4291-8BE0-9674194741A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54800" y="648000"/>
            <a:ext cx="5014800" cy="115200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1245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galerie obrázk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9889BF5-3C97-439C-B849-ADB8CFBEA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0000" y="3456000"/>
            <a:ext cx="5018400" cy="223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0A83161-E312-49CF-B732-198C27C1C5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C3DCA8B-486A-4BF8-A9D1-F4B1F3EAC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2FE3DD68-9FAE-41DB-8843-3E529105EF12}"/>
              </a:ext>
            </a:extLst>
          </p:cNvPr>
          <p:cNvCxnSpPr/>
          <p:nvPr userDrawn="1"/>
        </p:nvCxnSpPr>
        <p:spPr>
          <a:xfrm>
            <a:off x="6096000" y="647999"/>
            <a:ext cx="0" cy="5040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ástupný symbol pro text 12">
            <a:extLst>
              <a:ext uri="{FF2B5EF4-FFF2-40B4-BE49-F238E27FC236}">
                <a16:creationId xmlns:a16="http://schemas.microsoft.com/office/drawing/2014/main" id="{CC57F42F-4F37-4321-B5E1-2A5C0D930A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55176" y="4247999"/>
            <a:ext cx="1440000" cy="1439999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Zástupný symbol obrázku 9">
            <a:extLst>
              <a:ext uri="{FF2B5EF4-FFF2-40B4-BE49-F238E27FC236}">
                <a16:creationId xmlns:a16="http://schemas.microsoft.com/office/drawing/2014/main" id="{C6F5B009-6E42-4000-9843-C95FB4060FFA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54800" y="648000"/>
            <a:ext cx="1440000" cy="1440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17" name="Zástupný symbol pro text 16">
            <a:extLst>
              <a:ext uri="{FF2B5EF4-FFF2-40B4-BE49-F238E27FC236}">
                <a16:creationId xmlns:a16="http://schemas.microsoft.com/office/drawing/2014/main" id="{08BBFED4-6936-4291-8BE0-9674194741A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53601" y="2448000"/>
            <a:ext cx="5014800" cy="1440000"/>
          </a:xfrm>
        </p:spPr>
        <p:txBody>
          <a:bodyPr anchor="ctr" anchorCtr="0">
            <a:normAutofit/>
          </a:bodyPr>
          <a:lstStyle>
            <a:lvl1pPr algn="ctr">
              <a:spcBef>
                <a:spcPts val="0"/>
              </a:spcBef>
              <a:defRPr sz="2000" i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02D3818-A633-4E62-9941-6CD6CDDD9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48000"/>
            <a:ext cx="5014796" cy="115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CCD32732-CFB9-448B-AE82-A187647C2CB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0000" y="2016000"/>
            <a:ext cx="5016500" cy="1224000"/>
          </a:xfrm>
          <a:solidFill>
            <a:schemeClr val="accent2"/>
          </a:solidFill>
        </p:spPr>
        <p:txBody>
          <a:bodyPr lIns="180000" tIns="108000" rIns="180000" bIns="108000" anchor="ctr" anchorCtr="1">
            <a:normAutofit/>
          </a:bodyPr>
          <a:lstStyle>
            <a:lvl1pPr algn="ctr"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Zástupný symbol obrázku 9">
            <a:extLst>
              <a:ext uri="{FF2B5EF4-FFF2-40B4-BE49-F238E27FC236}">
                <a16:creationId xmlns:a16="http://schemas.microsoft.com/office/drawing/2014/main" id="{42642888-14CD-4560-97C2-66AECFD7F340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0032000" y="647999"/>
            <a:ext cx="1440000" cy="1440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14" name="Zástupný symbol obrázku 9">
            <a:extLst>
              <a:ext uri="{FF2B5EF4-FFF2-40B4-BE49-F238E27FC236}">
                <a16:creationId xmlns:a16="http://schemas.microsoft.com/office/drawing/2014/main" id="{3B34269D-5738-43DF-AA12-1D2DF648EC20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8241001" y="4248000"/>
            <a:ext cx="1440000" cy="1440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16" name="Zástupný symbol obrázku 9">
            <a:extLst>
              <a:ext uri="{FF2B5EF4-FFF2-40B4-BE49-F238E27FC236}">
                <a16:creationId xmlns:a16="http://schemas.microsoft.com/office/drawing/2014/main" id="{E78E8096-2AC6-45C3-BCF5-4DD5E1846934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10028401" y="4248000"/>
            <a:ext cx="1440000" cy="1440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18" name="Zástupný symbol pro text 12">
            <a:extLst>
              <a:ext uri="{FF2B5EF4-FFF2-40B4-BE49-F238E27FC236}">
                <a16:creationId xmlns:a16="http://schemas.microsoft.com/office/drawing/2014/main" id="{935C65A5-8809-45FD-8385-4F5A7FBC6A7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53599" y="648000"/>
            <a:ext cx="1440000" cy="1439999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5625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erie tří obrázk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0A83161-E312-49CF-B732-198C27C1C5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C3DCA8B-486A-4BF8-A9D1-F4B1F3EAC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5" name="Zástupný symbol obrázku 9">
            <a:extLst>
              <a:ext uri="{FF2B5EF4-FFF2-40B4-BE49-F238E27FC236}">
                <a16:creationId xmlns:a16="http://schemas.microsoft.com/office/drawing/2014/main" id="{C6F5B009-6E42-4000-9843-C95FB4060FF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0002" y="2016000"/>
            <a:ext cx="3103200" cy="1746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02D3818-A633-4E62-9941-6CD6CDDD9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8" y="648000"/>
            <a:ext cx="10753200" cy="115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19" name="Zástupný symbol obrázku 9">
            <a:extLst>
              <a:ext uri="{FF2B5EF4-FFF2-40B4-BE49-F238E27FC236}">
                <a16:creationId xmlns:a16="http://schemas.microsoft.com/office/drawing/2014/main" id="{F40CA059-9873-42E1-99EB-323708A7A0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68798" y="2016000"/>
            <a:ext cx="3103200" cy="1746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20" name="Zástupný symbol obrázku 9">
            <a:extLst>
              <a:ext uri="{FF2B5EF4-FFF2-40B4-BE49-F238E27FC236}">
                <a16:creationId xmlns:a16="http://schemas.microsoft.com/office/drawing/2014/main" id="{FB58865E-5642-412D-9D3F-6415DB9020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44400" y="3942000"/>
            <a:ext cx="3103200" cy="1746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BB9ADD7D-8C4A-42C3-8A09-D87B1CFFE4F0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5862000" y="2016000"/>
            <a:ext cx="468000" cy="468000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1"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cs-CZ" dirty="0"/>
              <a:t>2</a:t>
            </a:r>
          </a:p>
        </p:txBody>
      </p:sp>
      <p:sp>
        <p:nvSpPr>
          <p:cNvPr id="21" name="Zástupný symbol pro text 4">
            <a:extLst>
              <a:ext uri="{FF2B5EF4-FFF2-40B4-BE49-F238E27FC236}">
                <a16:creationId xmlns:a16="http://schemas.microsoft.com/office/drawing/2014/main" id="{A9CD23CD-BCFF-4B45-90D3-C04D4261621D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2037602" y="3942000"/>
            <a:ext cx="468000" cy="468000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1"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cs-CZ" dirty="0"/>
              <a:t>1</a:t>
            </a:r>
          </a:p>
        </p:txBody>
      </p:sp>
      <p:sp>
        <p:nvSpPr>
          <p:cNvPr id="22" name="Zástupný symbol pro text 4">
            <a:extLst>
              <a:ext uri="{FF2B5EF4-FFF2-40B4-BE49-F238E27FC236}">
                <a16:creationId xmlns:a16="http://schemas.microsoft.com/office/drawing/2014/main" id="{6448142E-8BAE-4F32-8A10-1AE7BD812EC2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9686398" y="3942000"/>
            <a:ext cx="468000" cy="468000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1"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cs-CZ" dirty="0"/>
              <a:t>3</a:t>
            </a:r>
          </a:p>
        </p:txBody>
      </p:sp>
      <p:sp>
        <p:nvSpPr>
          <p:cNvPr id="23" name="Zástupný symbol pro text 16">
            <a:extLst>
              <a:ext uri="{FF2B5EF4-FFF2-40B4-BE49-F238E27FC236}">
                <a16:creationId xmlns:a16="http://schemas.microsoft.com/office/drawing/2014/main" id="{74BBAE5B-2B9C-4A6D-8E34-B07F74E8677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20000" y="4590000"/>
            <a:ext cx="3103199" cy="1098000"/>
          </a:xfrm>
        </p:spPr>
        <p:txBody>
          <a:bodyPr>
            <a:normAutofit/>
          </a:bodyPr>
          <a:lstStyle>
            <a:lvl1pPr algn="ctr">
              <a:spcBef>
                <a:spcPts val="0"/>
              </a:spcBef>
              <a:defRPr sz="1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Zástupný symbol pro text 16">
            <a:extLst>
              <a:ext uri="{FF2B5EF4-FFF2-40B4-BE49-F238E27FC236}">
                <a16:creationId xmlns:a16="http://schemas.microsoft.com/office/drawing/2014/main" id="{35D13F08-6F40-44C5-B6BF-0FC7E538943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44401" y="2664000"/>
            <a:ext cx="3103199" cy="1098000"/>
          </a:xfrm>
        </p:spPr>
        <p:txBody>
          <a:bodyPr>
            <a:normAutofit/>
          </a:bodyPr>
          <a:lstStyle>
            <a:lvl1pPr algn="ctr">
              <a:spcBef>
                <a:spcPts val="0"/>
              </a:spcBef>
              <a:defRPr sz="1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Zástupný symbol pro text 16">
            <a:extLst>
              <a:ext uri="{FF2B5EF4-FFF2-40B4-BE49-F238E27FC236}">
                <a16:creationId xmlns:a16="http://schemas.microsoft.com/office/drawing/2014/main" id="{35E011CA-30E1-407A-B648-88C2A77D879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68799" y="4590000"/>
            <a:ext cx="3103199" cy="1098000"/>
          </a:xfrm>
        </p:spPr>
        <p:txBody>
          <a:bodyPr>
            <a:normAutofit/>
          </a:bodyPr>
          <a:lstStyle>
            <a:lvl1pPr algn="ctr">
              <a:spcBef>
                <a:spcPts val="0"/>
              </a:spcBef>
              <a:defRPr sz="1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id="{09CA9480-89AB-4922-8C55-EFCAE1B04A11}"/>
              </a:ext>
            </a:extLst>
          </p:cNvPr>
          <p:cNvCxnSpPr/>
          <p:nvPr userDrawn="1"/>
        </p:nvCxnSpPr>
        <p:spPr>
          <a:xfrm>
            <a:off x="4183200" y="2016000"/>
            <a:ext cx="0" cy="36734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65301743-9DD3-4F54-9F0C-9468A958CDEE}"/>
              </a:ext>
            </a:extLst>
          </p:cNvPr>
          <p:cNvCxnSpPr/>
          <p:nvPr userDrawn="1"/>
        </p:nvCxnSpPr>
        <p:spPr>
          <a:xfrm>
            <a:off x="8010000" y="2016000"/>
            <a:ext cx="0" cy="36734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4018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galerie tří obrázk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9889BF5-3C97-439C-B849-ADB8CFBEA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0000" y="2016000"/>
            <a:ext cx="5018400" cy="36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0A83161-E312-49CF-B732-198C27C1C5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C3DCA8B-486A-4BF8-A9D1-F4B1F3EAC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2FE3DD68-9FAE-41DB-8843-3E529105EF12}"/>
              </a:ext>
            </a:extLst>
          </p:cNvPr>
          <p:cNvCxnSpPr/>
          <p:nvPr userDrawn="1"/>
        </p:nvCxnSpPr>
        <p:spPr>
          <a:xfrm>
            <a:off x="6096000" y="647999"/>
            <a:ext cx="0" cy="5040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ástupný symbol pro text 12">
            <a:extLst>
              <a:ext uri="{FF2B5EF4-FFF2-40B4-BE49-F238E27FC236}">
                <a16:creationId xmlns:a16="http://schemas.microsoft.com/office/drawing/2014/main" id="{CC57F42F-4F37-4321-B5E1-2A5C0D930A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55175" y="5328000"/>
            <a:ext cx="5016823" cy="36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Zástupný symbol obrázku 9">
            <a:extLst>
              <a:ext uri="{FF2B5EF4-FFF2-40B4-BE49-F238E27FC236}">
                <a16:creationId xmlns:a16="http://schemas.microsoft.com/office/drawing/2014/main" id="{C6F5B009-6E42-4000-9843-C95FB4060FFA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8237851" y="648000"/>
            <a:ext cx="1440000" cy="1440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02D3818-A633-4E62-9941-6CD6CDDD9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48000"/>
            <a:ext cx="5014796" cy="115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12" name="Zástupný symbol obrázku 9">
            <a:extLst>
              <a:ext uri="{FF2B5EF4-FFF2-40B4-BE49-F238E27FC236}">
                <a16:creationId xmlns:a16="http://schemas.microsoft.com/office/drawing/2014/main" id="{42642888-14CD-4560-97C2-66AECFD7F340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0032000" y="647999"/>
            <a:ext cx="1440000" cy="1440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14" name="Zástupný symbol obrázku 9">
            <a:extLst>
              <a:ext uri="{FF2B5EF4-FFF2-40B4-BE49-F238E27FC236}">
                <a16:creationId xmlns:a16="http://schemas.microsoft.com/office/drawing/2014/main" id="{3B34269D-5738-43DF-AA12-1D2DF648EC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55177" y="2448000"/>
            <a:ext cx="5016824" cy="2520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cs-CZ" dirty="0"/>
          </a:p>
        </p:txBody>
      </p:sp>
      <p:sp>
        <p:nvSpPr>
          <p:cNvPr id="18" name="Zástupný symbol pro text 12">
            <a:extLst>
              <a:ext uri="{FF2B5EF4-FFF2-40B4-BE49-F238E27FC236}">
                <a16:creationId xmlns:a16="http://schemas.microsoft.com/office/drawing/2014/main" id="{935C65A5-8809-45FD-8385-4F5A7FBC6A7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457052" y="648000"/>
            <a:ext cx="1440000" cy="1439999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1400" i="1">
                <a:solidFill>
                  <a:schemeClr val="accent2"/>
                </a:solidFill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4502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ávěreč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Fraktál rgb PNG 300 dpi">
            <a:extLst>
              <a:ext uri="{FF2B5EF4-FFF2-40B4-BE49-F238E27FC236}">
                <a16:creationId xmlns:a16="http://schemas.microsoft.com/office/drawing/2014/main" id="{EA51967B-E450-46BD-A781-BD22CEE11D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5655600"/>
          </a:xfrm>
          <a:prstGeom prst="rect">
            <a:avLst/>
          </a:prstGeom>
        </p:spPr>
      </p:pic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DFCD6914-2C8E-4EA1-A7C6-EA022BCC0B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927FEA8C-D996-4BC1-88F4-531E383617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2F142EE-8B4F-4798-8E39-9E8023FA3C6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0000" y="3816000"/>
            <a:ext cx="10753200" cy="1800000"/>
          </a:xfrm>
        </p:spPr>
        <p:txBody>
          <a:bodyPr>
            <a:normAutofit/>
          </a:bodyPr>
          <a:lstStyle>
            <a:lvl1pPr marL="0" indent="0" algn="l">
              <a:buNone/>
              <a:defRPr sz="4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Příjmení</a:t>
            </a:r>
          </a:p>
          <a:p>
            <a:r>
              <a:rPr lang="cs-CZ" dirty="0"/>
              <a:t>kontakt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E11AD2C-1E8F-415D-B30F-7F09B723FB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0000" y="36000"/>
            <a:ext cx="10753200" cy="3312000"/>
          </a:xfrm>
        </p:spPr>
        <p:txBody>
          <a:bodyPr anchor="b">
            <a:normAutofit/>
          </a:bodyPr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Děkuji za pozornost</a:t>
            </a:r>
          </a:p>
        </p:txBody>
      </p:sp>
      <p:cxnSp>
        <p:nvCxnSpPr>
          <p:cNvPr id="12" name="Přímá spojnice 11" hidden="1">
            <a:extLst>
              <a:ext uri="{FF2B5EF4-FFF2-40B4-BE49-F238E27FC236}">
                <a16:creationId xmlns:a16="http://schemas.microsoft.com/office/drawing/2014/main" id="{F510EB2C-997E-4096-B834-5B067AF75FF2}"/>
              </a:ext>
            </a:extLst>
          </p:cNvPr>
          <p:cNvCxnSpPr/>
          <p:nvPr userDrawn="1"/>
        </p:nvCxnSpPr>
        <p:spPr>
          <a:xfrm>
            <a:off x="0" y="28260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0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A2DDD6F-337D-4613-850A-08434E8E3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A28C445F-7EC5-412D-9D7C-CCA02C2BF1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83581348-7B5B-4A6A-97DC-1665C2AB25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9BEE03F-A3CB-4257-BA60-13DE998E6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290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75228C-E93E-4D79-996D-E81437768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9889BF5-3C97-439C-B849-ADB8CFBEA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0000" y="2016000"/>
            <a:ext cx="5018400" cy="36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 dirty="0"/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3602FC9C-4248-4421-9697-78E6D3E8FA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3600" y="2016000"/>
            <a:ext cx="5018400" cy="36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0A83161-E312-49CF-B732-198C27C1C5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C3DCA8B-486A-4BF8-A9D1-F4B1F3EAC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7430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fraktá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9889BF5-3C97-439C-B849-ADB8CFBEA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0000" y="2016000"/>
            <a:ext cx="4658400" cy="36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E929F32-B6EF-42EC-9478-EBEFEE9AC1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1" y="0"/>
            <a:ext cx="6096000" cy="568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BC75228C-E93E-4D79-996D-E81437768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48000"/>
            <a:ext cx="4658400" cy="115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0A83161-E312-49CF-B732-198C27C1C5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C3DCA8B-486A-4BF8-A9D1-F4B1F3EAC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text 9">
            <a:extLst>
              <a:ext uri="{FF2B5EF4-FFF2-40B4-BE49-F238E27FC236}">
                <a16:creationId xmlns:a16="http://schemas.microsoft.com/office/drawing/2014/main" id="{C07A7110-5DA4-434E-8DDB-BC25B1E10E6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14800" y="2016000"/>
            <a:ext cx="4658400" cy="3672000"/>
          </a:xfrm>
        </p:spPr>
        <p:txBody>
          <a:bodyPr/>
          <a:lstStyle>
            <a:lvl1pPr algn="ctr">
              <a:spcBef>
                <a:spcPts val="0"/>
              </a:spcBef>
              <a:defRPr b="1" i="1">
                <a:solidFill>
                  <a:schemeClr val="bg1"/>
                </a:solidFill>
              </a:defRPr>
            </a:lvl1pPr>
            <a:lvl2pPr algn="ctr">
              <a:defRPr b="1" i="1">
                <a:solidFill>
                  <a:schemeClr val="bg1"/>
                </a:solidFill>
              </a:defRPr>
            </a:lvl2pPr>
            <a:lvl3pPr algn="ctr">
              <a:defRPr b="1" i="1">
                <a:solidFill>
                  <a:schemeClr val="bg1"/>
                </a:solidFill>
              </a:defRPr>
            </a:lvl3pPr>
            <a:lvl4pPr algn="ctr">
              <a:defRPr b="1" i="1">
                <a:solidFill>
                  <a:schemeClr val="bg1"/>
                </a:solidFill>
              </a:defRPr>
            </a:lvl4pPr>
            <a:lvl5pPr algn="ctr">
              <a:defRPr b="1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3258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AD4E70-8C49-4866-89D1-16B98F282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48000"/>
            <a:ext cx="10753200" cy="115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552A1000-0E4E-4D32-8148-5BEDB5548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2016000"/>
            <a:ext cx="5018400" cy="792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9D43090C-D552-473B-B8AE-1529A48FA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0000" y="2808000"/>
            <a:ext cx="5018400" cy="288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 dirty="0"/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87F2D96F-F115-4FB7-9E64-677DCA1A8D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53602" y="2016000"/>
            <a:ext cx="5018400" cy="82391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80C31E10-0CF9-46CE-9397-B747FB2680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54800" y="2844000"/>
            <a:ext cx="5018400" cy="284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id="{2A2F2445-4343-4371-85D1-EDD6ACEC72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1" name="Zástupný symbol pro číslo snímku 10">
            <a:extLst>
              <a:ext uri="{FF2B5EF4-FFF2-40B4-BE49-F238E27FC236}">
                <a16:creationId xmlns:a16="http://schemas.microsoft.com/office/drawing/2014/main" id="{FA45C6DF-18E3-4877-B5D8-D666DE8AEF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63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75228C-E93E-4D79-996D-E81437768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9889BF5-3C97-439C-B849-ADB8CFBEA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0000" y="2016000"/>
            <a:ext cx="5018400" cy="36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0A83161-E312-49CF-B732-198C27C1C5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C3DCA8B-486A-4BF8-A9D1-F4B1F3EAC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obrázku 9">
            <a:extLst>
              <a:ext uri="{FF2B5EF4-FFF2-40B4-BE49-F238E27FC236}">
                <a16:creationId xmlns:a16="http://schemas.microsoft.com/office/drawing/2014/main" id="{CF8B50D0-47D1-463B-A923-50A5FD7F35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54800" y="2016000"/>
            <a:ext cx="5018400" cy="36734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993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BEE03F-A3CB-4257-BA60-13DE998E6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 dirty="0"/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A28C445F-7EC5-412D-9D7C-CCA02C2BF1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83581348-7B5B-4A6A-97DC-1665C2AB25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9A4AD859-049B-42A6-B660-30149F1408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0725" y="2016000"/>
            <a:ext cx="10752138" cy="36734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1568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75228C-E93E-4D79-996D-E81437768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0A83161-E312-49CF-B732-198C27C1C5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C3DCA8B-486A-4BF8-A9D1-F4B1F3EAC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obrázku 9">
            <a:extLst>
              <a:ext uri="{FF2B5EF4-FFF2-40B4-BE49-F238E27FC236}">
                <a16:creationId xmlns:a16="http://schemas.microsoft.com/office/drawing/2014/main" id="{CF8B50D0-47D1-463B-A923-50A5FD7F35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54800" y="2016000"/>
            <a:ext cx="5018400" cy="36734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cs-CZ"/>
          </a:p>
        </p:txBody>
      </p:sp>
      <p:sp>
        <p:nvSpPr>
          <p:cNvPr id="7" name="Zástupný symbol obrázku 9">
            <a:extLst>
              <a:ext uri="{FF2B5EF4-FFF2-40B4-BE49-F238E27FC236}">
                <a16:creationId xmlns:a16="http://schemas.microsoft.com/office/drawing/2014/main" id="{5B218AF9-A040-4A5D-A158-64AEE4DCFF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0000" y="2015999"/>
            <a:ext cx="5018400" cy="36734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1049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6F3F45-87DE-4659-8ED8-D79F74990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D98E870-6A58-4347-838C-79AB7C4C06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A999338-B38B-4EF7-8BFF-8D306EADB8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0767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Logo FZÚ rgb EMF">
            <a:extLst>
              <a:ext uri="{FF2B5EF4-FFF2-40B4-BE49-F238E27FC236}">
                <a16:creationId xmlns:a16="http://schemas.microsoft.com/office/drawing/2014/main" id="{FCE51D40-71DD-4B4D-9BE8-C75886C0AB3C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99" y="6015600"/>
            <a:ext cx="2160000" cy="481146"/>
          </a:xfrm>
          <a:prstGeom prst="rect">
            <a:avLst/>
          </a:prstGeom>
        </p:spPr>
      </p:pic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B4C14D38-F7D3-4E4D-A548-21E139FBD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2015999"/>
            <a:ext cx="10753200" cy="36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B129050-8B86-4124-BC7A-0FBB55CC5E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99999" y="6015600"/>
            <a:ext cx="7045200" cy="4176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5BE225D-4281-4BED-8E33-6774B69947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53200" y="6015600"/>
            <a:ext cx="720000" cy="4176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200" b="1">
                <a:solidFill>
                  <a:schemeClr val="accent2"/>
                </a:solidFill>
              </a:defRPr>
            </a:lvl1pPr>
          </a:lstStyle>
          <a:p>
            <a:fld id="{CDA2B015-36C4-4400-9846-8404AE1F3BF6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78931230-1C60-48F9-BCC5-B6986B95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48000"/>
            <a:ext cx="10753200" cy="1152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cxnSp>
        <p:nvCxnSpPr>
          <p:cNvPr id="16" name="Účaří loga FZÚ (Y 17,76 cm)" hidden="1">
            <a:extLst>
              <a:ext uri="{FF2B5EF4-FFF2-40B4-BE49-F238E27FC236}">
                <a16:creationId xmlns:a16="http://schemas.microsoft.com/office/drawing/2014/main" id="{0EE604A2-92A8-4EEF-B6E5-9D1C56E4C3B0}"/>
              </a:ext>
            </a:extLst>
          </p:cNvPr>
          <p:cNvCxnSpPr/>
          <p:nvPr userDrawn="1"/>
        </p:nvCxnSpPr>
        <p:spPr>
          <a:xfrm>
            <a:off x="0" y="63936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Text Y 5,6 (šířka 1 sloupce 29,87 cm)" hidden="1">
            <a:extLst>
              <a:ext uri="{FF2B5EF4-FFF2-40B4-BE49-F238E27FC236}">
                <a16:creationId xmlns:a16="http://schemas.microsoft.com/office/drawing/2014/main" id="{972DFCA8-7A84-4EA7-AC99-9B6196FE4561}"/>
              </a:ext>
            </a:extLst>
          </p:cNvPr>
          <p:cNvCxnSpPr/>
          <p:nvPr userDrawn="1"/>
        </p:nvCxnSpPr>
        <p:spPr>
          <a:xfrm>
            <a:off x="0" y="20160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 logo 1,0 cm (Y 18,05 cm)" hidden="1">
            <a:extLst>
              <a:ext uri="{FF2B5EF4-FFF2-40B4-BE49-F238E27FC236}">
                <a16:creationId xmlns:a16="http://schemas.microsoft.com/office/drawing/2014/main" id="{82A407BE-DE23-4948-87B7-7740DB53E5FD}"/>
              </a:ext>
            </a:extLst>
          </p:cNvPr>
          <p:cNvCxnSpPr/>
          <p:nvPr userDrawn="1"/>
        </p:nvCxnSpPr>
        <p:spPr>
          <a:xfrm>
            <a:off x="0" y="64980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 okraj 2 cm (X 31,87)" hidden="1">
            <a:extLst>
              <a:ext uri="{FF2B5EF4-FFF2-40B4-BE49-F238E27FC236}">
                <a16:creationId xmlns:a16="http://schemas.microsoft.com/office/drawing/2014/main" id="{32B3957D-D0E8-4AA8-BAF6-4019F0E5AF59}"/>
              </a:ext>
            </a:extLst>
          </p:cNvPr>
          <p:cNvCxnSpPr/>
          <p:nvPr userDrawn="1"/>
        </p:nvCxnSpPr>
        <p:spPr>
          <a:xfrm>
            <a:off x="11473200" y="0"/>
            <a:ext cx="0" cy="6858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 okraj 2 cm" hidden="1">
            <a:extLst>
              <a:ext uri="{FF2B5EF4-FFF2-40B4-BE49-F238E27FC236}">
                <a16:creationId xmlns:a16="http://schemas.microsoft.com/office/drawing/2014/main" id="{229524BF-DD9F-4C32-9F06-E12FA906A460}"/>
              </a:ext>
            </a:extLst>
          </p:cNvPr>
          <p:cNvCxnSpPr/>
          <p:nvPr userDrawn="1"/>
        </p:nvCxnSpPr>
        <p:spPr>
          <a:xfrm>
            <a:off x="720000" y="0"/>
            <a:ext cx="0" cy="6858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H okraj Y 1,8 (šířka 1 sloupce 29,87 cm)" hidden="1">
            <a:extLst>
              <a:ext uri="{FF2B5EF4-FFF2-40B4-BE49-F238E27FC236}">
                <a16:creationId xmlns:a16="http://schemas.microsoft.com/office/drawing/2014/main" id="{0E81B20B-F7CB-420F-AB0B-1C82A8D75795}"/>
              </a:ext>
            </a:extLst>
          </p:cNvPr>
          <p:cNvCxnSpPr/>
          <p:nvPr userDrawn="1"/>
        </p:nvCxnSpPr>
        <p:spPr>
          <a:xfrm>
            <a:off x="0" y="6480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53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3" r:id="rId4"/>
    <p:sldLayoutId id="2147483653" r:id="rId5"/>
    <p:sldLayoutId id="2147483657" r:id="rId6"/>
    <p:sldLayoutId id="2147483656" r:id="rId7"/>
    <p:sldLayoutId id="2147483658" r:id="rId8"/>
    <p:sldLayoutId id="2147483654" r:id="rId9"/>
    <p:sldLayoutId id="2147483655" r:id="rId10"/>
    <p:sldLayoutId id="2147483651" r:id="rId11"/>
    <p:sldLayoutId id="2147483660" r:id="rId12"/>
    <p:sldLayoutId id="2147483661" r:id="rId13"/>
    <p:sldLayoutId id="2147483662" r:id="rId14"/>
    <p:sldLayoutId id="2147483664" r:id="rId15"/>
    <p:sldLayoutId id="2147483665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5" orient="horz" pos="414" userDrawn="1">
          <p15:clr>
            <a:srgbClr val="F26B43"/>
          </p15:clr>
        </p15:guide>
        <p15:guide id="6" orient="horz" pos="1139" userDrawn="1">
          <p15:clr>
            <a:srgbClr val="F26B43"/>
          </p15:clr>
        </p15:guide>
        <p15:guide id="7" orient="horz" pos="1275" userDrawn="1">
          <p15:clr>
            <a:srgbClr val="F26B43"/>
          </p15:clr>
        </p15:guide>
        <p15:guide id="8" orient="horz" pos="358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92EFFE-9023-4585-AB4C-5948E66221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FZU Computing Center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4E462D8-E02A-461E-B63A-EA2D2EE603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</a:t>
            </a:r>
            <a:r>
              <a:rPr lang="cs-CZ" dirty="0"/>
              <a:t>ří</a:t>
            </a:r>
            <a:r>
              <a:rPr lang="en-US" dirty="0"/>
              <a:t> Chudoba</a:t>
            </a:r>
          </a:p>
          <a:p>
            <a:r>
              <a:rPr lang="en-US" sz="2000" dirty="0" smtClean="0"/>
              <a:t>with help from A</a:t>
            </a:r>
            <a:r>
              <a:rPr lang="en-US" sz="2000" dirty="0"/>
              <a:t>. </a:t>
            </a:r>
            <a:r>
              <a:rPr lang="en-US" sz="2000" dirty="0" err="1"/>
              <a:t>Mikula</a:t>
            </a:r>
            <a:r>
              <a:rPr lang="en-US" sz="2000" dirty="0"/>
              <a:t>, P. </a:t>
            </a:r>
            <a:r>
              <a:rPr lang="en-US" sz="2000" dirty="0" err="1"/>
              <a:t>Vok</a:t>
            </a:r>
            <a:r>
              <a:rPr lang="cs-CZ" sz="2000" dirty="0" err="1"/>
              <a:t>áč</a:t>
            </a:r>
            <a:r>
              <a:rPr lang="cs-CZ" sz="2000" dirty="0"/>
              <a:t>, M. Svatoš, J. </a:t>
            </a:r>
            <a:r>
              <a:rPr lang="cs-CZ" sz="2000" dirty="0" smtClean="0"/>
              <a:t>Uhlířová</a:t>
            </a:r>
            <a:endParaRPr lang="cs-CZ" sz="20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6A87042-6398-487D-8055-89F6295D7D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</a:t>
            </a:fld>
            <a:endParaRPr lang="cs-CZ" dirty="0"/>
          </a:p>
        </p:txBody>
      </p:sp>
      <p:sp>
        <p:nvSpPr>
          <p:cNvPr id="5" name="TextBox 4"/>
          <p:cNvSpPr txBox="1"/>
          <p:nvPr/>
        </p:nvSpPr>
        <p:spPr>
          <a:xfrm>
            <a:off x="6376239" y="6198157"/>
            <a:ext cx="4736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200" dirty="0" smtClean="0">
                <a:solidFill>
                  <a:schemeClr val="accent1"/>
                </a:solidFill>
              </a:rPr>
              <a:t>DAQFET workshop, Prague (virtual), 9.2.2021</a:t>
            </a:r>
            <a:endParaRPr lang="cs-CZ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72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120" y="1290642"/>
            <a:ext cx="7200000" cy="217827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10</a:t>
            </a:fld>
            <a:endParaRPr lang="cs-C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2020 statistics</a:t>
            </a:r>
            <a:endParaRPr lang="cs-C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120" y="3643670"/>
            <a:ext cx="7200000" cy="237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006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11</a:t>
            </a:fld>
            <a:endParaRPr lang="cs-C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2020 statistics</a:t>
            </a:r>
            <a:endParaRPr lang="cs-C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36" y="1800000"/>
            <a:ext cx="10249491" cy="347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315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total capacity 70 PB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FZU use: backups, dCache SE</a:t>
            </a:r>
            <a:endParaRPr lang="cs-C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12</a:t>
            </a:fld>
            <a:endParaRPr lang="cs-C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CESNET </a:t>
            </a:r>
            <a:r>
              <a:rPr lang="cs-CZ" dirty="0" smtClean="0"/>
              <a:t>Storage </a:t>
            </a:r>
            <a:r>
              <a:rPr lang="en-US" dirty="0" smtClean="0"/>
              <a:t>Department</a:t>
            </a:r>
            <a:endParaRPr 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03" y="3100537"/>
            <a:ext cx="4286250" cy="2543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362" y="3402145"/>
            <a:ext cx="4476980" cy="215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297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CZ National Grid operated by CZ NREN CESNET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27300 cores</a:t>
            </a:r>
          </a:p>
          <a:p>
            <a:pPr marL="745200" lvl="1" indent="-457200"/>
            <a:r>
              <a:rPr lang="cs-CZ" dirty="0" smtClean="0"/>
              <a:t>2240 at FZU</a:t>
            </a:r>
          </a:p>
          <a:p>
            <a:pPr marL="745200" lvl="1" indent="-457200"/>
            <a:r>
              <a:rPr lang="cs-CZ" dirty="0" smtClean="0"/>
              <a:t>priority acces for FZU</a:t>
            </a:r>
          </a:p>
          <a:p>
            <a:pPr marL="745200" lvl="1" indent="-457200"/>
            <a:r>
              <a:rPr lang="cs-CZ" dirty="0" smtClean="0"/>
              <a:t>fast turnover important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PBSPro</a:t>
            </a:r>
            <a:endParaRPr lang="en-US" dirty="0"/>
          </a:p>
          <a:p>
            <a:pPr marL="745200" lvl="1" indent="-457200"/>
            <a:r>
              <a:rPr lang="en-US" sz="2000" dirty="0" smtClean="0"/>
              <a:t>no x509 certificate needed</a:t>
            </a:r>
            <a:endParaRPr lang="cs-CZ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Operations and support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13</a:t>
            </a:fld>
            <a:endParaRPr lang="cs-C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Metacentrum</a:t>
            </a:r>
            <a:endParaRPr 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796" y="2541039"/>
            <a:ext cx="5616633" cy="33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09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</a:t>
            </a:r>
            <a:endParaRPr lang="cs-C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14</a:t>
            </a:fld>
            <a:endParaRPr lang="cs-CZ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94" y="1259294"/>
            <a:ext cx="9976363" cy="45404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82302" y="5893331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Prometheus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30351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15</a:t>
            </a:fld>
            <a:endParaRPr lang="cs-C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104" y="309698"/>
            <a:ext cx="7149620" cy="569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046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16</a:t>
            </a:fld>
            <a:endParaRPr lang="cs-C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6" y="2070507"/>
            <a:ext cx="11925913" cy="228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978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17</a:t>
            </a:fld>
            <a:endParaRPr lang="cs-C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28" y="1659546"/>
            <a:ext cx="5823249" cy="31942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477" y="1660560"/>
            <a:ext cx="5794367" cy="319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019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18</a:t>
            </a:fld>
            <a:endParaRPr lang="cs-CZ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439863" y="647700"/>
            <a:ext cx="10752137" cy="1152525"/>
          </a:xfrm>
        </p:spPr>
        <p:txBody>
          <a:bodyPr/>
          <a:lstStyle/>
          <a:p>
            <a:r>
              <a:rPr lang="en-US" dirty="0" smtClean="0"/>
              <a:t>Monitoring</a:t>
            </a:r>
            <a:endParaRPr lang="cs-CZ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578" y="153474"/>
            <a:ext cx="10166492" cy="584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570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19</a:t>
            </a:fld>
            <a:endParaRPr lang="cs-C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08" y="825546"/>
            <a:ext cx="9989063" cy="46611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78089" y="5759283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DPM status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0651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634214-CB22-4B6F-B6E4-F44A9A3FB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42F10B5-D790-4E2F-B997-0A26618E7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WLCG Tier2 </a:t>
            </a:r>
            <a:r>
              <a:rPr lang="en-US" dirty="0" smtClean="0"/>
              <a:t>center</a:t>
            </a:r>
          </a:p>
          <a:p>
            <a:pPr lvl="1"/>
            <a:r>
              <a:rPr lang="en-US" dirty="0" smtClean="0"/>
              <a:t>External </a:t>
            </a:r>
            <a:r>
              <a:rPr lang="en-US" dirty="0"/>
              <a:t>resources (</a:t>
            </a:r>
            <a:r>
              <a:rPr lang="en-US" dirty="0" smtClean="0"/>
              <a:t>IT4I, CESNET </a:t>
            </a:r>
            <a:r>
              <a:rPr lang="en-US" dirty="0" smtClean="0"/>
              <a:t>SD)</a:t>
            </a:r>
          </a:p>
          <a:p>
            <a:pPr lvl="1"/>
            <a:r>
              <a:rPr lang="en-US" dirty="0" err="1" smtClean="0"/>
              <a:t>Metacentrum</a:t>
            </a:r>
            <a:r>
              <a:rPr lang="en-US" dirty="0" smtClean="0"/>
              <a:t> </a:t>
            </a:r>
            <a:r>
              <a:rPr lang="en-US" dirty="0" smtClean="0"/>
              <a:t>cluster </a:t>
            </a:r>
            <a:r>
              <a:rPr lang="en-US" dirty="0" smtClean="0"/>
              <a:t>LUNA</a:t>
            </a:r>
            <a:endParaRPr lang="cs-CZ" dirty="0"/>
          </a:p>
          <a:p>
            <a:pPr lvl="1"/>
            <a:r>
              <a:rPr lang="en-US" dirty="0"/>
              <a:t>Monitoring</a:t>
            </a:r>
          </a:p>
          <a:p>
            <a:pPr lvl="1"/>
            <a:r>
              <a:rPr lang="en-US" dirty="0" smtClean="0"/>
              <a:t>N</a:t>
            </a:r>
            <a:r>
              <a:rPr lang="en-US" dirty="0" smtClean="0"/>
              <a:t>etwork </a:t>
            </a:r>
            <a:r>
              <a:rPr lang="en-US" dirty="0" smtClean="0"/>
              <a:t>capacities </a:t>
            </a:r>
            <a:r>
              <a:rPr lang="en-US" dirty="0"/>
              <a:t>– 100 Gbps to LHCONE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BA7EC37-B8AB-4BBB-90B1-6E41A1CAF9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09731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20</a:t>
            </a:fld>
            <a:endParaRPr lang="cs-C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165" y="433663"/>
            <a:ext cx="6255071" cy="55819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25963" y="596514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nagios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2683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21</a:t>
            </a:fld>
            <a:endParaRPr lang="cs-C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5" y="269003"/>
            <a:ext cx="11964015" cy="54295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32322" y="576407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check_mk</a:t>
            </a:r>
            <a:r>
              <a:rPr lang="en-US" dirty="0" smtClean="0"/>
              <a:t> interface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695298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22</a:t>
            </a:fld>
            <a:endParaRPr lang="cs-C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</a:t>
            </a:r>
            <a:r>
              <a:rPr lang="en-US" dirty="0" smtClean="0"/>
              <a:t>Monitoring</a:t>
            </a:r>
            <a:endParaRPr lang="cs-C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364421"/>
            <a:ext cx="6828939" cy="4427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455" y="2212320"/>
            <a:ext cx="4686541" cy="2203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63049" y="4549854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Gbps LHCONE link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15889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FZU Computing Center delivers CZ Tier-2 pledged resources to LHC experiments ATLAS and ALICE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CZ users have several options to get resources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Close collaboration with CZ e-Infrastructure (CESNET, IT4I, CERIT/SC)</a:t>
            </a:r>
          </a:p>
          <a:p>
            <a:pPr marL="745200" lvl="1" indent="-457200"/>
            <a:r>
              <a:rPr lang="en-US" dirty="0"/>
              <a:t>External resources are </a:t>
            </a:r>
            <a:r>
              <a:rPr lang="en-US" dirty="0" smtClean="0"/>
              <a:t>vital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Smart team of administrator is the key element </a:t>
            </a:r>
          </a:p>
          <a:p>
            <a:pPr marL="745200" lvl="1" indent="-457200"/>
            <a:endParaRPr lang="cs-C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23</a:t>
            </a:fld>
            <a:endParaRPr lang="cs-C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93024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24</a:t>
            </a:fld>
            <a:endParaRPr lang="cs-CZ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91181" y="861945"/>
            <a:ext cx="10715625" cy="18224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82554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This work is supported by projects OP RDE CERN-CD (</a:t>
            </a:r>
            <a:r>
              <a:rPr lang="cs-CZ" dirty="0" smtClean="0">
                <a:solidFill>
                  <a:schemeClr val="bg1"/>
                </a:solidFill>
                <a:latin typeface="Calibri"/>
              </a:rPr>
              <a:t>CZ.02.1.01/0.0/0.0/18_046/0016013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) from EU funds and MEYS</a:t>
            </a:r>
            <a:r>
              <a:rPr lang="en-US" dirty="0">
                <a:solidFill>
                  <a:schemeClr val="bg1"/>
                </a:solidFill>
                <a:latin typeface="Calibri"/>
              </a:rPr>
              <a:t> and by CERN-CZ - Research Infrastructure for Experiments at CERN (</a:t>
            </a:r>
            <a:r>
              <a:rPr lang="en-US" dirty="0" smtClean="0">
                <a:solidFill>
                  <a:schemeClr val="bg1"/>
                </a:solidFill>
                <a:latin typeface="Calibri"/>
              </a:rPr>
              <a:t>LM2015058)</a:t>
            </a:r>
            <a:endParaRPr kumimoji="0" lang="cs-CZ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869" y="3558386"/>
            <a:ext cx="657225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3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59572A-95F2-46D7-8BE2-8039DDA51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 - distributed resources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F4BC1F6-A15B-4481-8318-7A0E0B24E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42 </a:t>
            </a:r>
            <a:r>
              <a:rPr lang="en-US" dirty="0" smtClean="0"/>
              <a:t>countries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170 </a:t>
            </a:r>
            <a:r>
              <a:rPr lang="en-US" dirty="0"/>
              <a:t>computing </a:t>
            </a:r>
            <a:r>
              <a:rPr lang="en-US" dirty="0" err="1" smtClean="0"/>
              <a:t>cente</a:t>
            </a:r>
            <a:r>
              <a:rPr lang="cs-CZ" dirty="0" smtClean="0"/>
              <a:t>r</a:t>
            </a:r>
            <a:r>
              <a:rPr lang="en-US" dirty="0" smtClean="0"/>
              <a:t>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Over </a:t>
            </a:r>
            <a:r>
              <a:rPr lang="en-US" dirty="0"/>
              <a:t>2 million tasks </a:t>
            </a:r>
            <a:r>
              <a:rPr lang="en-US" dirty="0" smtClean="0"/>
              <a:t>daily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1 </a:t>
            </a:r>
            <a:r>
              <a:rPr lang="en-US" dirty="0"/>
              <a:t>million computer </a:t>
            </a:r>
            <a:r>
              <a:rPr lang="en-US" dirty="0" smtClean="0"/>
              <a:t>cores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1 </a:t>
            </a:r>
            <a:r>
              <a:rPr lang="en-US" dirty="0" err="1"/>
              <a:t>exabyte</a:t>
            </a:r>
            <a:r>
              <a:rPr lang="en-US" dirty="0"/>
              <a:t> of storage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F211A94-5FC7-413E-8C1C-0E494976FD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53200" y="6015600"/>
            <a:ext cx="720000" cy="417600"/>
          </a:xfrm>
        </p:spPr>
        <p:txBody>
          <a:bodyPr/>
          <a:lstStyle/>
          <a:p>
            <a:fld id="{CDA2B015-36C4-4400-9846-8404AE1F3BF6}" type="slidenum">
              <a:rPr lang="cs-CZ" smtClean="0"/>
              <a:t>3</a:t>
            </a:fld>
            <a:endParaRPr lang="cs-CZ"/>
          </a:p>
        </p:txBody>
      </p:sp>
      <p:sp>
        <p:nvSpPr>
          <p:cNvPr id="5" name="TextBox 4"/>
          <p:cNvSpPr txBox="1"/>
          <p:nvPr/>
        </p:nvSpPr>
        <p:spPr>
          <a:xfrm>
            <a:off x="8640332" y="6385049"/>
            <a:ext cx="3154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WLCG Public web site</a:t>
            </a:r>
            <a:endParaRPr lang="cs-CZ" sz="1200" dirty="0" smtClean="0"/>
          </a:p>
          <a:p>
            <a:r>
              <a:rPr lang="cs-CZ" sz="1200" dirty="0"/>
              <a:t>https://wlcg-public.web.cern.ch/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081" y="1508956"/>
            <a:ext cx="4055913" cy="380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48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59572A-95F2-46D7-8BE2-8039DDA51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CZ Tier-2 Site </a:t>
            </a:r>
            <a:r>
              <a:rPr lang="en-US" dirty="0"/>
              <a:t>O</a:t>
            </a:r>
            <a:r>
              <a:rPr lang="cs-CZ" dirty="0" smtClean="0"/>
              <a:t>verview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F4BC1F6-A15B-4481-8318-7A0E0B24E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10</a:t>
            </a:r>
            <a:r>
              <a:rPr lang="cs-CZ" dirty="0"/>
              <a:t>4</a:t>
            </a:r>
            <a:r>
              <a:rPr lang="cs-CZ" dirty="0" smtClean="0"/>
              <a:t>00 </a:t>
            </a:r>
            <a:r>
              <a:rPr lang="en-US" dirty="0" err="1"/>
              <a:t>jobslots</a:t>
            </a:r>
            <a:r>
              <a:rPr lang="en-US" dirty="0"/>
              <a:t> </a:t>
            </a:r>
            <a:r>
              <a:rPr lang="cs-CZ" dirty="0" smtClean="0"/>
              <a:t>shared with other </a:t>
            </a:r>
            <a:r>
              <a:rPr lang="cs-CZ" dirty="0" smtClean="0"/>
              <a:t>projects </a:t>
            </a:r>
            <a:r>
              <a:rPr lang="cs-CZ" dirty="0" smtClean="0"/>
              <a:t>(55% for WLCG)</a:t>
            </a:r>
          </a:p>
          <a:p>
            <a:pPr marL="745200" lvl="1" indent="-457200"/>
            <a:r>
              <a:rPr lang="cs-CZ" dirty="0" smtClean="0"/>
              <a:t>mostly located at FZU</a:t>
            </a:r>
          </a:p>
          <a:p>
            <a:pPr marL="745200" lvl="1" indent="-457200"/>
            <a:r>
              <a:rPr lang="cs-CZ" dirty="0" smtClean="0"/>
              <a:t>770 cores at </a:t>
            </a:r>
            <a:r>
              <a:rPr lang="cs-CZ" dirty="0" smtClean="0"/>
              <a:t>C</a:t>
            </a:r>
            <a:r>
              <a:rPr lang="en-US" dirty="0" err="1" smtClean="0"/>
              <a:t>harles</a:t>
            </a:r>
            <a:r>
              <a:rPr lang="en-US" dirty="0" smtClean="0"/>
              <a:t> </a:t>
            </a:r>
            <a:r>
              <a:rPr lang="cs-CZ" dirty="0" smtClean="0"/>
              <a:t>U</a:t>
            </a:r>
            <a:r>
              <a:rPr lang="en-US" dirty="0" err="1" smtClean="0"/>
              <a:t>niversity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111</a:t>
            </a:r>
            <a:r>
              <a:rPr lang="en-US" dirty="0" smtClean="0"/>
              <a:t> kHS06</a:t>
            </a:r>
            <a:r>
              <a:rPr lang="cs-CZ" dirty="0" smtClean="0"/>
              <a:t> (avg. </a:t>
            </a:r>
            <a:r>
              <a:rPr lang="cs-CZ" dirty="0" smtClean="0"/>
              <a:t>10.7/core – hyper-threading is used)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Plus National HPC center </a:t>
            </a:r>
            <a:r>
              <a:rPr lang="en-US" dirty="0" smtClean="0"/>
              <a:t>IT4I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5</a:t>
            </a:r>
            <a:r>
              <a:rPr lang="en-US" dirty="0" smtClean="0"/>
              <a:t> PBs </a:t>
            </a:r>
            <a:r>
              <a:rPr lang="en-US" dirty="0"/>
              <a:t>on site + 1 PB at </a:t>
            </a:r>
            <a:r>
              <a:rPr lang="en-US" dirty="0" smtClean="0"/>
              <a:t>NPI (</a:t>
            </a:r>
            <a:r>
              <a:rPr lang="cs-CZ" dirty="0" smtClean="0"/>
              <a:t>Řež u Prahy)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HTCondor</a:t>
            </a:r>
            <a:r>
              <a:rPr lang="en-US" dirty="0" smtClean="0"/>
              <a:t>, ARC CEs, </a:t>
            </a:r>
            <a:r>
              <a:rPr lang="cs-CZ" dirty="0" smtClean="0"/>
              <a:t>CentOS7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F211A94-5FC7-413E-8C1C-0E494976FD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53200" y="6015600"/>
            <a:ext cx="720000" cy="417600"/>
          </a:xfrm>
        </p:spPr>
        <p:txBody>
          <a:bodyPr/>
          <a:lstStyle/>
          <a:p>
            <a:fld id="{CDA2B015-36C4-4400-9846-8404AE1F3BF6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185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7A2CF9-DB05-4CC5-97B0-8D8CED0DD1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3761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J</a:t>
            </a:r>
            <a:r>
              <a:rPr lang="cs-CZ" dirty="0" smtClean="0"/>
              <a:t>obs accepted by ARC CEs are submitted to HTCondor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D</a:t>
            </a:r>
            <a:r>
              <a:rPr lang="cs-CZ" dirty="0" smtClean="0"/>
              <a:t>ata mostly read directly by WNs from DPM (ATLAS) or xrootd (ALICE) servers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Challenges:</a:t>
            </a:r>
          </a:p>
          <a:p>
            <a:pPr marL="745200" lvl="1" indent="-457200"/>
            <a:r>
              <a:rPr lang="cs-CZ" sz="2400" dirty="0" smtClean="0"/>
              <a:t>big differences in jobs in terms of</a:t>
            </a:r>
          </a:p>
          <a:p>
            <a:pPr marL="1033200" lvl="2" indent="-457200"/>
            <a:r>
              <a:rPr lang="cs-CZ" sz="1900" dirty="0" smtClean="0"/>
              <a:t>number of cores requirements</a:t>
            </a:r>
          </a:p>
          <a:p>
            <a:pPr marL="1033200" lvl="2" indent="-457200"/>
            <a:r>
              <a:rPr lang="cs-CZ" sz="1900" dirty="0" smtClean="0"/>
              <a:t>IO</a:t>
            </a:r>
          </a:p>
          <a:p>
            <a:pPr marL="1033200" lvl="2" indent="-457200"/>
            <a:r>
              <a:rPr lang="cs-CZ" sz="1900" dirty="0" smtClean="0"/>
              <a:t>duration</a:t>
            </a:r>
          </a:p>
          <a:p>
            <a:pPr marL="1033200" lvl="2" indent="-457200"/>
            <a:r>
              <a:rPr lang="cs-CZ" sz="1900" dirty="0" smtClean="0"/>
              <a:t>memory </a:t>
            </a:r>
            <a:r>
              <a:rPr lang="cs-CZ" sz="1900" dirty="0" smtClean="0"/>
              <a:t>requirements</a:t>
            </a:r>
          </a:p>
          <a:p>
            <a:pPr marL="745200" lvl="1" indent="-457200"/>
            <a:r>
              <a:rPr lang="cs-CZ" sz="2300" dirty="0" smtClean="0"/>
              <a:t>ATLAS: 1 – 8 core jobs, ALICE: 1 core jobs</a:t>
            </a:r>
            <a:endParaRPr lang="cs-CZ" sz="23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HPC jobs have special ARC CEs, which resubmit them to </a:t>
            </a:r>
            <a:r>
              <a:rPr lang="cs-CZ" dirty="0" smtClean="0"/>
              <a:t>PBS@IT4I</a:t>
            </a:r>
          </a:p>
          <a:p>
            <a:pPr marL="745200" lvl="1" indent="-457200"/>
            <a:r>
              <a:rPr lang="cs-CZ" sz="2400" dirty="0" smtClean="0"/>
              <a:t>issues with restricted internet </a:t>
            </a:r>
            <a:r>
              <a:rPr lang="cs-CZ" sz="2400" dirty="0" smtClean="0"/>
              <a:t>access</a:t>
            </a:r>
          </a:p>
          <a:p>
            <a:pPr marL="745200" lvl="1" indent="-457200"/>
            <a:r>
              <a:rPr lang="cs-CZ" sz="2400" dirty="0" smtClean="0"/>
              <a:t>no CVMFS</a:t>
            </a:r>
            <a:endParaRPr lang="cs-CZ" sz="2400" dirty="0" smtClean="0"/>
          </a:p>
          <a:p>
            <a:pPr marL="745200" lvl="1" indent="-457200"/>
            <a:r>
              <a:rPr lang="cs-CZ" sz="2400" dirty="0" smtClean="0"/>
              <a:t>only whole node jobs – up to 128 </a:t>
            </a:r>
            <a:r>
              <a:rPr lang="cs-CZ" sz="2400" dirty="0" smtClean="0"/>
              <a:t>cores</a:t>
            </a:r>
          </a:p>
          <a:p>
            <a:pPr marL="745200" lvl="1" indent="-457200"/>
            <a:r>
              <a:rPr lang="cs-CZ" sz="2400" dirty="0" smtClean="0"/>
              <a:t>no permanent storage for LHC</a:t>
            </a:r>
            <a:r>
              <a:rPr lang="cs-CZ" sz="2400" dirty="0" smtClean="0"/>
              <a:t> </a:t>
            </a:r>
            <a:endParaRPr lang="cs-CZ" sz="2400" dirty="0"/>
          </a:p>
          <a:p>
            <a:pPr marL="457200" indent="-457200"/>
            <a:endParaRPr lang="cs-CZ" dirty="0" smtClean="0"/>
          </a:p>
          <a:p>
            <a:pPr marL="1033200" lvl="2" indent="-457200"/>
            <a:endParaRPr lang="cs-C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6</a:t>
            </a:fld>
            <a:endParaRPr lang="cs-C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WLCG Site Workflow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056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Workflow for IT4I</a:t>
            </a:r>
            <a:endParaRPr lang="cs-C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7</a:t>
            </a:fld>
            <a:endParaRPr lang="cs-C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996" y="1524811"/>
            <a:ext cx="8783612" cy="432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04217" y="5855068"/>
            <a:ext cx="1762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M. Svato</a:t>
            </a:r>
            <a:r>
              <a:rPr lang="cs-CZ" dirty="0"/>
              <a:t>š</a:t>
            </a:r>
          </a:p>
        </p:txBody>
      </p:sp>
    </p:spTree>
    <p:extLst>
      <p:ext uri="{BB962C8B-B14F-4D97-AF65-F5344CB8AC3E}">
        <p14:creationId xmlns:p14="http://schemas.microsoft.com/office/powerpoint/2010/main" val="1274645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Workflow for IT4I</a:t>
            </a:r>
            <a:endParaRPr lang="cs-C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8</a:t>
            </a:fld>
            <a:endParaRPr lang="cs-CZ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244" y="1536152"/>
            <a:ext cx="8942148" cy="45487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04217" y="5855068"/>
            <a:ext cx="1762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M. Svato</a:t>
            </a:r>
            <a:r>
              <a:rPr lang="cs-CZ" dirty="0"/>
              <a:t>š</a:t>
            </a:r>
          </a:p>
        </p:txBody>
      </p:sp>
    </p:spTree>
    <p:extLst>
      <p:ext uri="{BB962C8B-B14F-4D97-AF65-F5344CB8AC3E}">
        <p14:creationId xmlns:p14="http://schemas.microsoft.com/office/powerpoint/2010/main" val="1382399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349" y="1366631"/>
            <a:ext cx="5499651" cy="4124738"/>
          </a:xfrm>
          <a:prstGeom prst="rect">
            <a:avLst/>
          </a:prstGeom>
        </p:spPr>
      </p:pic>
      <p:sp>
        <p:nvSpPr>
          <p:cNvPr id="6" name="Nadpis 5">
            <a:extLst>
              <a:ext uri="{FF2B5EF4-FFF2-40B4-BE49-F238E27FC236}">
                <a16:creationId xmlns:a16="http://schemas.microsoft.com/office/drawing/2014/main" id="{09696507-9C18-4916-B6CB-8AA999631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IT4I </a:t>
            </a:r>
            <a:r>
              <a:rPr lang="en-US" dirty="0" smtClean="0"/>
              <a:t>Usage</a:t>
            </a:r>
            <a:endParaRPr lang="cs-CZ" dirty="0"/>
          </a:p>
        </p:txBody>
      </p:sp>
      <p:sp>
        <p:nvSpPr>
          <p:cNvPr id="7" name="Zástupný symbol pro obsah 6">
            <a:extLst>
              <a:ext uri="{FF2B5EF4-FFF2-40B4-BE49-F238E27FC236}">
                <a16:creationId xmlns:a16="http://schemas.microsoft.com/office/drawing/2014/main" id="{4EBF54ED-2CB8-4032-ADF9-2DD892743D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9999" y="2016000"/>
            <a:ext cx="5636734" cy="174761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10% - 20% of our ATLAS contribution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CPU Normalization not optimal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No HT on IT4I vs HT on local site</a:t>
            </a:r>
          </a:p>
          <a:p>
            <a:pPr>
              <a:lnSpc>
                <a:spcPct val="100000"/>
              </a:lnSpc>
            </a:pPr>
            <a:endParaRPr lang="cs-CZ" sz="19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BB327A-DBB6-4A9A-A0B1-35DF923689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0675978"/>
      </p:ext>
    </p:extLst>
  </p:cSld>
  <p:clrMapOvr>
    <a:masterClrMapping/>
  </p:clrMapOvr>
</p:sld>
</file>

<file path=ppt/theme/theme1.xml><?xml version="1.0" encoding="utf-8"?>
<a:theme xmlns:a="http://schemas.openxmlformats.org/drawingml/2006/main" name="FZÚ PPT 16:9">
  <a:themeElements>
    <a:clrScheme name="FZÚ">
      <a:dk1>
        <a:sysClr val="windowText" lastClr="000000"/>
      </a:dk1>
      <a:lt1>
        <a:sysClr val="window" lastClr="FFFFFF"/>
      </a:lt1>
      <a:dk2>
        <a:srgbClr val="002D72"/>
      </a:dk2>
      <a:lt2>
        <a:srgbClr val="F0F0F0"/>
      </a:lt2>
      <a:accent1>
        <a:srgbClr val="002D72"/>
      </a:accent1>
      <a:accent2>
        <a:srgbClr val="0072CE"/>
      </a:accent2>
      <a:accent3>
        <a:srgbClr val="EE7203"/>
      </a:accent3>
      <a:accent4>
        <a:srgbClr val="A81815"/>
      </a:accent4>
      <a:accent5>
        <a:srgbClr val="009641"/>
      </a:accent5>
      <a:accent6>
        <a:srgbClr val="7030A0"/>
      </a:accent6>
      <a:hlink>
        <a:srgbClr val="002D72"/>
      </a:hlink>
      <a:folHlink>
        <a:srgbClr val="002D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FF58B16-4C3D-4747-9D89-D08BBB4DDFA1}" vid="{71D4B2B8-4A27-4F6F-A1D8-F495B17FF11E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FZU_Powerpoint_16_9</Template>
  <TotalTime>17638</TotalTime>
  <Words>518</Words>
  <Application>Microsoft Office PowerPoint</Application>
  <PresentationFormat>Widescreen</PresentationFormat>
  <Paragraphs>110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FZÚ PPT 16:9</vt:lpstr>
      <vt:lpstr>FZU Computing Center</vt:lpstr>
      <vt:lpstr>Content</vt:lpstr>
      <vt:lpstr>WLCG - distributed resources</vt:lpstr>
      <vt:lpstr>CZ Tier-2 Site Overview</vt:lpstr>
      <vt:lpstr>PowerPoint Presentation</vt:lpstr>
      <vt:lpstr>WLCG Site Workflow</vt:lpstr>
      <vt:lpstr>Workflow for IT4I</vt:lpstr>
      <vt:lpstr>Workflow for IT4I</vt:lpstr>
      <vt:lpstr>IT4I Usage</vt:lpstr>
      <vt:lpstr>2020 statistics</vt:lpstr>
      <vt:lpstr>2020 statistics</vt:lpstr>
      <vt:lpstr>CESNET Storage Department</vt:lpstr>
      <vt:lpstr>Metacentrum</vt:lpstr>
      <vt:lpstr>Monitoring</vt:lpstr>
      <vt:lpstr>PowerPoint Presentation</vt:lpstr>
      <vt:lpstr>PowerPoint Presentation</vt:lpstr>
      <vt:lpstr>PowerPoint Presentation</vt:lpstr>
      <vt:lpstr>Monitoring</vt:lpstr>
      <vt:lpstr>PowerPoint Presentation</vt:lpstr>
      <vt:lpstr>PowerPoint Presentation</vt:lpstr>
      <vt:lpstr>PowerPoint Presentation</vt:lpstr>
      <vt:lpstr>Network Monitoring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Mila Moudra</dc:creator>
  <cp:lastModifiedBy>Jiri Chudoba</cp:lastModifiedBy>
  <cp:revision>58</cp:revision>
  <dcterms:created xsi:type="dcterms:W3CDTF">2019-01-22T12:53:49Z</dcterms:created>
  <dcterms:modified xsi:type="dcterms:W3CDTF">2021-02-08T16:53:58Z</dcterms:modified>
</cp:coreProperties>
</file>