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13"/>
  </p:notesMasterIdLst>
  <p:handoutMasterIdLst>
    <p:handoutMasterId r:id="rId14"/>
  </p:handoutMasterIdLst>
  <p:sldIdLst>
    <p:sldId id="257" r:id="rId2"/>
    <p:sldId id="359" r:id="rId3"/>
    <p:sldId id="381" r:id="rId4"/>
    <p:sldId id="382" r:id="rId5"/>
    <p:sldId id="383" r:id="rId6"/>
    <p:sldId id="384" r:id="rId7"/>
    <p:sldId id="385" r:id="rId8"/>
    <p:sldId id="386" r:id="rId9"/>
    <p:sldId id="387" r:id="rId10"/>
    <p:sldId id="388" r:id="rId11"/>
    <p:sldId id="38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90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tina Mikulec" initials="BM" lastIdx="21" clrIdx="0">
    <p:extLst>
      <p:ext uri="{19B8F6BF-5375-455C-9EA6-DF929625EA0E}">
        <p15:presenceInfo xmlns:p15="http://schemas.microsoft.com/office/powerpoint/2012/main" userId="S::bettina.mikulec@cern.ch::75c4e4f7-35dd-478d-92e5-b80aa89d8b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55A0"/>
    <a:srgbClr val="FEFF05"/>
    <a:srgbClr val="DDE7F0"/>
    <a:srgbClr val="00C50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6" autoAdjust="0"/>
    <p:restoredTop sz="86277" autoAdjust="0"/>
  </p:normalViewPr>
  <p:slideViewPr>
    <p:cSldViewPr snapToGrid="0" snapToObjects="1">
      <p:cViewPr varScale="1">
        <p:scale>
          <a:sx n="109" d="100"/>
          <a:sy n="109" d="100"/>
        </p:scale>
        <p:origin x="1902" y="102"/>
      </p:cViewPr>
      <p:guideLst>
        <p:guide orient="horz" pos="2183"/>
        <p:guide pos="290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EE3D63-3736-4C4E-AB04-209697AA3F1D}" type="datetimeFigureOut">
              <a:rPr lang="en-US" smtClean="0"/>
              <a:t>11/10/2020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E7A913-AEED-C94E-9E4F-30339776209D}" type="slidenum">
              <a:rPr lang="en-US" smtClean="0"/>
              <a:t>‹#›</a:t>
            </a:fld>
            <a:endParaRPr lang="en-US"/>
          </a:p>
        </p:txBody>
      </p:sp>
    </p:spTree>
    <p:extLst>
      <p:ext uri="{BB962C8B-B14F-4D97-AF65-F5344CB8AC3E}">
        <p14:creationId xmlns:p14="http://schemas.microsoft.com/office/powerpoint/2010/main" val="3431033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D5EA84-FFB4-084B-AE60-80C7C8044CD1}" type="datetimeFigureOut">
              <a:rPr lang="en-US" smtClean="0"/>
              <a:pPr/>
              <a:t>11/10/2020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D6CC36-56F3-6D4F-901D-D35474FAD232}" type="slidenum">
              <a:rPr lang="en-US" smtClean="0"/>
              <a:pPr/>
              <a:t>‹#›</a:t>
            </a:fld>
            <a:endParaRPr lang="en-US"/>
          </a:p>
        </p:txBody>
      </p:sp>
    </p:spTree>
    <p:extLst>
      <p:ext uri="{BB962C8B-B14F-4D97-AF65-F5344CB8AC3E}">
        <p14:creationId xmlns:p14="http://schemas.microsoft.com/office/powerpoint/2010/main" val="31898043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1</a:t>
            </a:fld>
            <a:endParaRPr lang="en-US"/>
          </a:p>
        </p:txBody>
      </p:sp>
    </p:spTree>
    <p:extLst>
      <p:ext uri="{BB962C8B-B14F-4D97-AF65-F5344CB8AC3E}">
        <p14:creationId xmlns:p14="http://schemas.microsoft.com/office/powerpoint/2010/main" val="1685084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2</a:t>
            </a:fld>
            <a:endParaRPr lang="en-US"/>
          </a:p>
        </p:txBody>
      </p:sp>
    </p:spTree>
    <p:extLst>
      <p:ext uri="{BB962C8B-B14F-4D97-AF65-F5344CB8AC3E}">
        <p14:creationId xmlns:p14="http://schemas.microsoft.com/office/powerpoint/2010/main" val="3978656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3</a:t>
            </a:fld>
            <a:endParaRPr lang="en-US"/>
          </a:p>
        </p:txBody>
      </p:sp>
    </p:spTree>
    <p:extLst>
      <p:ext uri="{BB962C8B-B14F-4D97-AF65-F5344CB8AC3E}">
        <p14:creationId xmlns:p14="http://schemas.microsoft.com/office/powerpoint/2010/main" val="2930149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4</a:t>
            </a:fld>
            <a:endParaRPr lang="en-US"/>
          </a:p>
        </p:txBody>
      </p:sp>
    </p:spTree>
    <p:extLst>
      <p:ext uri="{BB962C8B-B14F-4D97-AF65-F5344CB8AC3E}">
        <p14:creationId xmlns:p14="http://schemas.microsoft.com/office/powerpoint/2010/main" val="3175375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5</a:t>
            </a:fld>
            <a:endParaRPr lang="en-US"/>
          </a:p>
        </p:txBody>
      </p:sp>
    </p:spTree>
    <p:extLst>
      <p:ext uri="{BB962C8B-B14F-4D97-AF65-F5344CB8AC3E}">
        <p14:creationId xmlns:p14="http://schemas.microsoft.com/office/powerpoint/2010/main" val="1720385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6</a:t>
            </a:fld>
            <a:endParaRPr lang="en-US"/>
          </a:p>
        </p:txBody>
      </p:sp>
    </p:spTree>
    <p:extLst>
      <p:ext uri="{BB962C8B-B14F-4D97-AF65-F5344CB8AC3E}">
        <p14:creationId xmlns:p14="http://schemas.microsoft.com/office/powerpoint/2010/main" val="9915216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7</a:t>
            </a:fld>
            <a:endParaRPr lang="en-US"/>
          </a:p>
        </p:txBody>
      </p:sp>
    </p:spTree>
    <p:extLst>
      <p:ext uri="{BB962C8B-B14F-4D97-AF65-F5344CB8AC3E}">
        <p14:creationId xmlns:p14="http://schemas.microsoft.com/office/powerpoint/2010/main" val="3808268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8</a:t>
            </a:fld>
            <a:endParaRPr lang="en-US"/>
          </a:p>
        </p:txBody>
      </p:sp>
    </p:spTree>
    <p:extLst>
      <p:ext uri="{BB962C8B-B14F-4D97-AF65-F5344CB8AC3E}">
        <p14:creationId xmlns:p14="http://schemas.microsoft.com/office/powerpoint/2010/main" val="2729987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7D6CC36-56F3-6D4F-901D-D35474FAD232}" type="slidenum">
              <a:rPr lang="en-US" smtClean="0"/>
              <a:pPr/>
              <a:t>9</a:t>
            </a:fld>
            <a:endParaRPr lang="en-US"/>
          </a:p>
        </p:txBody>
      </p:sp>
    </p:spTree>
    <p:extLst>
      <p:ext uri="{BB962C8B-B14F-4D97-AF65-F5344CB8AC3E}">
        <p14:creationId xmlns:p14="http://schemas.microsoft.com/office/powerpoint/2010/main" val="742018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Cliquez et modifiez le titre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33493"/>
            <a:ext cx="8226854" cy="528507"/>
          </a:xfrm>
        </p:spPr>
        <p:txBody>
          <a:bodyPr>
            <a:normAutofit/>
          </a:bodyPr>
          <a:lstStyle>
            <a:lvl1pPr algn="ctr">
              <a:defRPr sz="2600" b="1" u="sng">
                <a:latin typeface="Calibri"/>
                <a:cs typeface="Calibri"/>
              </a:defRPr>
            </a:lvl1pPr>
          </a:lstStyle>
          <a:p>
            <a:r>
              <a:rPr kumimoji="0" lang="fr-CH" dirty="0"/>
              <a:t>Cliquez et modifiez le titre</a:t>
            </a:r>
            <a:endParaRPr kumimoji="0" lang="en-US" dirty="0"/>
          </a:p>
        </p:txBody>
      </p:sp>
      <p:sp>
        <p:nvSpPr>
          <p:cNvPr id="3" name="Espace réservé du contenu 2"/>
          <p:cNvSpPr>
            <a:spLocks noGrp="1"/>
          </p:cNvSpPr>
          <p:nvPr>
            <p:ph idx="1"/>
          </p:nvPr>
        </p:nvSpPr>
        <p:spPr>
          <a:xfrm>
            <a:off x="457200" y="914400"/>
            <a:ext cx="8226854" cy="5078628"/>
          </a:xfrm>
        </p:spPr>
        <p:txBody>
          <a:bodyPr/>
          <a:lstStyle>
            <a:lvl1pPr marL="313200" indent="-277200">
              <a:spcBef>
                <a:spcPts val="1900"/>
              </a:spcBef>
              <a:buFont typeface="Courier New"/>
              <a:buChar char="o"/>
              <a:defRPr sz="1900" b="0">
                <a:latin typeface="Calibri"/>
                <a:cs typeface="Calibri"/>
              </a:defRPr>
            </a:lvl1pPr>
            <a:lvl2pPr marL="633600" indent="-277200">
              <a:spcBef>
                <a:spcPts val="600"/>
              </a:spcBef>
              <a:spcAft>
                <a:spcPts val="0"/>
              </a:spcAft>
              <a:defRPr sz="1800">
                <a:latin typeface="Calibri"/>
                <a:cs typeface="Calibri"/>
              </a:defRPr>
            </a:lvl2pPr>
            <a:lvl3pPr marL="914400" indent="-252000">
              <a:spcBef>
                <a:spcPts val="0"/>
              </a:spcBef>
              <a:spcAft>
                <a:spcPts val="300"/>
              </a:spcAft>
              <a:buFont typeface="Lucida Grande"/>
              <a:buChar char="−"/>
              <a:defRPr sz="1800">
                <a:latin typeface="Calibri"/>
                <a:cs typeface="Calibri"/>
              </a:defRPr>
            </a:lvl3pPr>
            <a:lvl4pPr>
              <a:defRPr>
                <a:latin typeface="Calibri"/>
                <a:cs typeface="Calibri"/>
              </a:defRPr>
            </a:lvl4pPr>
            <a:lvl5pPr>
              <a:defRPr>
                <a:latin typeface="Calibri"/>
                <a:cs typeface="Calibri"/>
              </a:defRPr>
            </a:lvl5pPr>
          </a:lstStyle>
          <a:p>
            <a:pPr lvl="0" eaLnBrk="1" latinLnBrk="0" hangingPunct="1"/>
            <a:r>
              <a:rPr lang="fr-CH" dirty="0"/>
              <a:t>Cliquez pour modifier les styles du texte du masque</a:t>
            </a:r>
          </a:p>
          <a:p>
            <a:pPr lvl="1" eaLnBrk="1" latinLnBrk="0" hangingPunct="1"/>
            <a:r>
              <a:rPr lang="fr-CH" dirty="0"/>
              <a:t>Deuxième niveau</a:t>
            </a:r>
          </a:p>
          <a:p>
            <a:pPr lvl="2" eaLnBrk="1" latinLnBrk="0" hangingPunct="1"/>
            <a:r>
              <a:rPr lang="fr-CH" dirty="0"/>
              <a:t>Troisième niveau</a:t>
            </a:r>
          </a:p>
          <a:p>
            <a:pPr lvl="3" eaLnBrk="1" latinLnBrk="0" hangingPunct="1"/>
            <a:r>
              <a:rPr lang="fr-CH" dirty="0"/>
              <a:t>Quatrième niveau</a:t>
            </a:r>
          </a:p>
          <a:p>
            <a:pPr lvl="4" eaLnBrk="1" latinLnBrk="0" hangingPunct="1"/>
            <a:r>
              <a:rPr lang="fr-CH" dirty="0"/>
              <a:t>Cinquième niveau</a:t>
            </a:r>
            <a:endParaRPr kumimoji="0"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Evian workshop 2016</a:t>
            </a: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11/10/2020</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Evian workshop 2016</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02680"/>
            <a:ext cx="9144000" cy="940443"/>
          </a:xfrm>
        </p:spPr>
        <p:txBody>
          <a:bodyPr>
            <a:normAutofit/>
          </a:bodyPr>
          <a:lstStyle/>
          <a:p>
            <a:pPr algn="ctr"/>
            <a:r>
              <a:rPr lang="en-GB" sz="4000" dirty="0">
                <a:latin typeface="Calibri" panose="020F0502020204030204" pitchFamily="34" charset="0"/>
              </a:rPr>
              <a:t>PSB Tune Control &amp; Knobs</a:t>
            </a:r>
            <a:endParaRPr lang="en-US" sz="3600" dirty="0">
              <a:latin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INJECTION POSITION/ANGLE</a:t>
            </a:r>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12" name="TextBox 11">
            <a:extLst>
              <a:ext uri="{FF2B5EF4-FFF2-40B4-BE49-F238E27FC236}">
                <a16:creationId xmlns:a16="http://schemas.microsoft.com/office/drawing/2014/main" id="{E0EA9CED-25BB-4B28-B965-6E3B64BEC0FE}"/>
              </a:ext>
            </a:extLst>
          </p:cNvPr>
          <p:cNvSpPr txBox="1"/>
          <p:nvPr/>
        </p:nvSpPr>
        <p:spPr>
          <a:xfrm>
            <a:off x="-10052" y="775614"/>
            <a:ext cx="9144000" cy="1323439"/>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As the BI.DVT50 and BI.DVT70 have no quadrupole in between, their factor are </a:t>
            </a:r>
            <a:r>
              <a:rPr lang="en-US" sz="1600" b="1" dirty="0">
                <a:solidFill>
                  <a:srgbClr val="C00000"/>
                </a:solidFill>
              </a:rPr>
              <a:t>independent</a:t>
            </a:r>
            <a:r>
              <a:rPr lang="en-US" sz="1600" dirty="0">
                <a:solidFill>
                  <a:srgbClr val="000000"/>
                </a:solidFill>
              </a:rPr>
              <a:t> of the </a:t>
            </a:r>
            <a:r>
              <a:rPr lang="en-US" sz="1600" b="1" dirty="0" err="1">
                <a:solidFill>
                  <a:srgbClr val="C00000"/>
                </a:solidFill>
              </a:rPr>
              <a:t>debuncher</a:t>
            </a:r>
            <a:r>
              <a:rPr lang="en-US" sz="1600" b="1" dirty="0">
                <a:solidFill>
                  <a:srgbClr val="C00000"/>
                </a:solidFill>
              </a:rPr>
              <a:t> setting</a:t>
            </a:r>
            <a:r>
              <a:rPr lang="en-US" sz="1600" dirty="0">
                <a:solidFill>
                  <a:srgbClr val="C00000"/>
                </a:solidFill>
              </a:rPr>
              <a:t> </a:t>
            </a:r>
            <a:r>
              <a:rPr lang="en-US" sz="1600" dirty="0">
                <a:solidFill>
                  <a:srgbClr val="000000"/>
                </a:solidFill>
              </a:rPr>
              <a:t>and since they are on the injection line, they are </a:t>
            </a:r>
            <a:r>
              <a:rPr lang="en-US" sz="1600" b="1" dirty="0">
                <a:solidFill>
                  <a:srgbClr val="C00000"/>
                </a:solidFill>
              </a:rPr>
              <a:t>independent of the PSB tune at injection</a:t>
            </a:r>
            <a:r>
              <a:rPr lang="en-US" sz="1600" dirty="0">
                <a:solidFill>
                  <a:srgbClr val="000000"/>
                </a:solidFill>
              </a:rPr>
              <a:t>.</a:t>
            </a:r>
          </a:p>
          <a:p>
            <a:endParaRPr lang="en-GB" sz="1600" dirty="0"/>
          </a:p>
          <a:p>
            <a:pPr marL="180975" indent="-180975">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207999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55872"/>
            <a:ext cx="9144000" cy="490372"/>
          </a:xfrm>
        </p:spPr>
        <p:txBody>
          <a:bodyPr>
            <a:normAutofit fontScale="90000"/>
          </a:bodyPr>
          <a:lstStyle/>
          <a:p>
            <a:pPr algn="ctr"/>
            <a:r>
              <a:rPr lang="en-GB" sz="4000" dirty="0">
                <a:latin typeface="Calibri" panose="020F0502020204030204" pitchFamily="34" charset="0"/>
              </a:rPr>
              <a:t>Supporting Slides</a:t>
            </a:r>
            <a:endParaRPr lang="en-US" sz="3600" dirty="0">
              <a:latin typeface="Calibri" panose="020F0502020204030204" pitchFamily="34" charset="0"/>
            </a:endParaRPr>
          </a:p>
        </p:txBody>
      </p:sp>
    </p:spTree>
    <p:extLst>
      <p:ext uri="{BB962C8B-B14F-4D97-AF65-F5344CB8AC3E}">
        <p14:creationId xmlns:p14="http://schemas.microsoft.com/office/powerpoint/2010/main" val="2690277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Tune Editor GUI</a:t>
            </a:r>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pic>
        <p:nvPicPr>
          <p:cNvPr id="4" name="Picture 3" descr="Graphical user interface, application&#10;&#10;Description automatically generated">
            <a:extLst>
              <a:ext uri="{FF2B5EF4-FFF2-40B4-BE49-F238E27FC236}">
                <a16:creationId xmlns:a16="http://schemas.microsoft.com/office/drawing/2014/main" id="{3C366DAB-FDB3-4708-BFF4-5E37C8F8050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3296" y="667080"/>
            <a:ext cx="7691934" cy="5435062"/>
          </a:xfrm>
          <a:prstGeom prst="rect">
            <a:avLst/>
          </a:prstGeom>
        </p:spPr>
      </p:pic>
      <p:sp>
        <p:nvSpPr>
          <p:cNvPr id="8" name="TextBox 7">
            <a:extLst>
              <a:ext uri="{FF2B5EF4-FFF2-40B4-BE49-F238E27FC236}">
                <a16:creationId xmlns:a16="http://schemas.microsoft.com/office/drawing/2014/main" id="{BDAD5108-4B5B-4C56-B9D4-95AD4E9D216E}"/>
              </a:ext>
            </a:extLst>
          </p:cNvPr>
          <p:cNvSpPr txBox="1"/>
          <p:nvPr/>
        </p:nvSpPr>
        <p:spPr>
          <a:xfrm>
            <a:off x="4963885" y="1864428"/>
            <a:ext cx="3289465" cy="646331"/>
          </a:xfrm>
          <a:prstGeom prst="rect">
            <a:avLst/>
          </a:prstGeom>
          <a:noFill/>
        </p:spPr>
        <p:txBody>
          <a:bodyPr wrap="square" rtlCol="0">
            <a:spAutoFit/>
          </a:bodyPr>
          <a:lstStyle/>
          <a:p>
            <a:pPr algn="ctr"/>
            <a:r>
              <a:rPr lang="en-GB" b="1" dirty="0">
                <a:solidFill>
                  <a:srgbClr val="C00000"/>
                </a:solidFill>
              </a:rPr>
              <a:t>In this example the tunes of the 4 rings is the same</a:t>
            </a:r>
          </a:p>
        </p:txBody>
      </p:sp>
    </p:spTree>
    <p:extLst>
      <p:ext uri="{BB962C8B-B14F-4D97-AF65-F5344CB8AC3E}">
        <p14:creationId xmlns:p14="http://schemas.microsoft.com/office/powerpoint/2010/main" val="3006449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Tune Editor GUI</a:t>
            </a: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a:extLst>
              <a:ext uri="{FF2B5EF4-FFF2-40B4-BE49-F238E27FC236}">
                <a16:creationId xmlns:a16="http://schemas.microsoft.com/office/drawing/2014/main" id="{3C366DAB-FDB3-4708-BFF4-5E37C8F8050D}"/>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763296" y="670232"/>
            <a:ext cx="7691934" cy="5428757"/>
          </a:xfrm>
          <a:prstGeom prst="rect">
            <a:avLst/>
          </a:prstGeom>
        </p:spPr>
      </p:pic>
      <p:sp>
        <p:nvSpPr>
          <p:cNvPr id="2" name="TextBox 1">
            <a:extLst>
              <a:ext uri="{FF2B5EF4-FFF2-40B4-BE49-F238E27FC236}">
                <a16:creationId xmlns:a16="http://schemas.microsoft.com/office/drawing/2014/main" id="{EAF2EEF7-F813-4A29-A258-049CE0A98DBB}"/>
              </a:ext>
            </a:extLst>
          </p:cNvPr>
          <p:cNvSpPr txBox="1"/>
          <p:nvPr/>
        </p:nvSpPr>
        <p:spPr>
          <a:xfrm>
            <a:off x="4963885" y="1864428"/>
            <a:ext cx="3416819" cy="646331"/>
          </a:xfrm>
          <a:prstGeom prst="rect">
            <a:avLst/>
          </a:prstGeom>
          <a:noFill/>
        </p:spPr>
        <p:txBody>
          <a:bodyPr wrap="square" rtlCol="0">
            <a:spAutoFit/>
          </a:bodyPr>
          <a:lstStyle/>
          <a:p>
            <a:pPr algn="ctr"/>
            <a:r>
              <a:rPr lang="en-GB" b="1" dirty="0">
                <a:solidFill>
                  <a:srgbClr val="C00000"/>
                </a:solidFill>
              </a:rPr>
              <a:t>These are the optics attached</a:t>
            </a:r>
          </a:p>
          <a:p>
            <a:pPr algn="ctr"/>
            <a:r>
              <a:rPr lang="en-GB" b="1" dirty="0">
                <a:solidFill>
                  <a:srgbClr val="C00000"/>
                </a:solidFill>
              </a:rPr>
              <a:t>to the PSB Beam Process</a:t>
            </a:r>
          </a:p>
        </p:txBody>
      </p:sp>
      <p:cxnSp>
        <p:nvCxnSpPr>
          <p:cNvPr id="8" name="Straight Arrow Connector 7">
            <a:extLst>
              <a:ext uri="{FF2B5EF4-FFF2-40B4-BE49-F238E27FC236}">
                <a16:creationId xmlns:a16="http://schemas.microsoft.com/office/drawing/2014/main" id="{8ECE56AA-1889-4AF6-92C4-64605D30BD81}"/>
              </a:ext>
            </a:extLst>
          </p:cNvPr>
          <p:cNvCxnSpPr>
            <a:cxnSpLocks/>
            <a:stCxn id="2" idx="1"/>
          </p:cNvCxnSpPr>
          <p:nvPr/>
        </p:nvCxnSpPr>
        <p:spPr>
          <a:xfrm flipH="1" flipV="1">
            <a:off x="3788229" y="2039818"/>
            <a:ext cx="1175656" cy="14777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5B6C4EA1-AD80-48BA-A421-D6AAA4785940}"/>
              </a:ext>
            </a:extLst>
          </p:cNvPr>
          <p:cNvCxnSpPr>
            <a:cxnSpLocks/>
            <a:stCxn id="2" idx="1"/>
          </p:cNvCxnSpPr>
          <p:nvPr/>
        </p:nvCxnSpPr>
        <p:spPr>
          <a:xfrm flipH="1">
            <a:off x="4461469" y="2187594"/>
            <a:ext cx="502416" cy="535509"/>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0454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Tune Editor GUI</a:t>
            </a: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pic>
        <p:nvPicPr>
          <p:cNvPr id="4" name="Picture 3">
            <a:extLst>
              <a:ext uri="{FF2B5EF4-FFF2-40B4-BE49-F238E27FC236}">
                <a16:creationId xmlns:a16="http://schemas.microsoft.com/office/drawing/2014/main" id="{3C366DAB-FDB3-4708-BFF4-5E37C8F8050D}"/>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763296" y="672757"/>
            <a:ext cx="7691934" cy="5423707"/>
          </a:xfrm>
          <a:prstGeom prst="rect">
            <a:avLst/>
          </a:prstGeom>
        </p:spPr>
      </p:pic>
      <p:sp>
        <p:nvSpPr>
          <p:cNvPr id="2" name="TextBox 1">
            <a:extLst>
              <a:ext uri="{FF2B5EF4-FFF2-40B4-BE49-F238E27FC236}">
                <a16:creationId xmlns:a16="http://schemas.microsoft.com/office/drawing/2014/main" id="{EAF2EEF7-F813-4A29-A258-049CE0A98DBB}"/>
              </a:ext>
            </a:extLst>
          </p:cNvPr>
          <p:cNvSpPr txBox="1"/>
          <p:nvPr/>
        </p:nvSpPr>
        <p:spPr>
          <a:xfrm>
            <a:off x="4963885" y="1864428"/>
            <a:ext cx="3416819" cy="646331"/>
          </a:xfrm>
          <a:prstGeom prst="rect">
            <a:avLst/>
          </a:prstGeom>
          <a:noFill/>
        </p:spPr>
        <p:txBody>
          <a:bodyPr wrap="square" rtlCol="0">
            <a:spAutoFit/>
          </a:bodyPr>
          <a:lstStyle/>
          <a:p>
            <a:pPr algn="ctr"/>
            <a:r>
              <a:rPr lang="en-GB" b="1" dirty="0">
                <a:solidFill>
                  <a:srgbClr val="C00000"/>
                </a:solidFill>
              </a:rPr>
              <a:t>These are the optics attached</a:t>
            </a:r>
          </a:p>
          <a:p>
            <a:pPr algn="ctr"/>
            <a:r>
              <a:rPr lang="en-GB" b="1" dirty="0">
                <a:solidFill>
                  <a:srgbClr val="C00000"/>
                </a:solidFill>
              </a:rPr>
              <a:t>to the PSB Beam Process</a:t>
            </a:r>
          </a:p>
        </p:txBody>
      </p:sp>
      <p:cxnSp>
        <p:nvCxnSpPr>
          <p:cNvPr id="8" name="Straight Arrow Connector 7">
            <a:extLst>
              <a:ext uri="{FF2B5EF4-FFF2-40B4-BE49-F238E27FC236}">
                <a16:creationId xmlns:a16="http://schemas.microsoft.com/office/drawing/2014/main" id="{8ECE56AA-1889-4AF6-92C4-64605D30BD81}"/>
              </a:ext>
            </a:extLst>
          </p:cNvPr>
          <p:cNvCxnSpPr>
            <a:cxnSpLocks/>
            <a:stCxn id="2" idx="1"/>
          </p:cNvCxnSpPr>
          <p:nvPr/>
        </p:nvCxnSpPr>
        <p:spPr>
          <a:xfrm flipH="1" flipV="1">
            <a:off x="3788229" y="2039818"/>
            <a:ext cx="1175656" cy="14777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5B6C4EA1-AD80-48BA-A421-D6AAA4785940}"/>
              </a:ext>
            </a:extLst>
          </p:cNvPr>
          <p:cNvCxnSpPr>
            <a:cxnSpLocks/>
            <a:stCxn id="2" idx="1"/>
          </p:cNvCxnSpPr>
          <p:nvPr/>
        </p:nvCxnSpPr>
        <p:spPr>
          <a:xfrm flipH="1">
            <a:off x="4461469" y="2187594"/>
            <a:ext cx="502416" cy="535509"/>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040E756F-99ED-4A01-9E6D-CDD1A576B820}"/>
              </a:ext>
            </a:extLst>
          </p:cNvPr>
          <p:cNvCxnSpPr>
            <a:stCxn id="2" idx="2"/>
          </p:cNvCxnSpPr>
          <p:nvPr/>
        </p:nvCxnSpPr>
        <p:spPr>
          <a:xfrm flipH="1">
            <a:off x="4813160" y="2510759"/>
            <a:ext cx="1859135" cy="714762"/>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0618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LSA PRO</a:t>
            </a:r>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pic>
        <p:nvPicPr>
          <p:cNvPr id="9" name="Picture 8" descr="Graphical user interface, table, Word&#10;&#10;Description automatically generated">
            <a:extLst>
              <a:ext uri="{FF2B5EF4-FFF2-40B4-BE49-F238E27FC236}">
                <a16:creationId xmlns:a16="http://schemas.microsoft.com/office/drawing/2014/main" id="{ADEEE14F-CFCC-4E61-8BF9-2EF66A6B8C4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2273" y="765598"/>
            <a:ext cx="4360080" cy="5156922"/>
          </a:xfrm>
          <a:prstGeom prst="rect">
            <a:avLst/>
          </a:prstGeom>
        </p:spPr>
      </p:pic>
      <p:sp>
        <p:nvSpPr>
          <p:cNvPr id="12" name="TextBox 11">
            <a:extLst>
              <a:ext uri="{FF2B5EF4-FFF2-40B4-BE49-F238E27FC236}">
                <a16:creationId xmlns:a16="http://schemas.microsoft.com/office/drawing/2014/main" id="{E0EA9CED-25BB-4B28-B965-6E3B64BEC0FE}"/>
              </a:ext>
            </a:extLst>
          </p:cNvPr>
          <p:cNvSpPr txBox="1"/>
          <p:nvPr/>
        </p:nvSpPr>
        <p:spPr>
          <a:xfrm>
            <a:off x="5305529" y="2903819"/>
            <a:ext cx="3289465" cy="1077218"/>
          </a:xfrm>
          <a:prstGeom prst="rect">
            <a:avLst/>
          </a:prstGeom>
          <a:noFill/>
        </p:spPr>
        <p:txBody>
          <a:bodyPr wrap="square" rtlCol="0">
            <a:spAutoFit/>
          </a:bodyPr>
          <a:lstStyle/>
          <a:p>
            <a:r>
              <a:rPr lang="en-GB" sz="1600" dirty="0">
                <a:solidFill>
                  <a:srgbClr val="000000"/>
                </a:solidFill>
              </a:rPr>
              <a:t>Thanks to Michi and Alex, we recently uploaded all the optics named </a:t>
            </a:r>
            <a:r>
              <a:rPr lang="en-GB" sz="1600" dirty="0" err="1">
                <a:solidFill>
                  <a:srgbClr val="000000"/>
                </a:solidFill>
              </a:rPr>
              <a:t>psb_qx_X.XXX_qy_Y.YYY</a:t>
            </a:r>
            <a:endParaRPr lang="en-GB" sz="1600" dirty="0">
              <a:solidFill>
                <a:srgbClr val="000000"/>
              </a:solidFill>
            </a:endParaRPr>
          </a:p>
          <a:p>
            <a:r>
              <a:rPr lang="en-GB" sz="1600" dirty="0">
                <a:solidFill>
                  <a:srgbClr val="000000"/>
                </a:solidFill>
              </a:rPr>
              <a:t>in LSA PRO</a:t>
            </a:r>
          </a:p>
        </p:txBody>
      </p:sp>
    </p:spTree>
    <p:extLst>
      <p:ext uri="{BB962C8B-B14F-4D97-AF65-F5344CB8AC3E}">
        <p14:creationId xmlns:p14="http://schemas.microsoft.com/office/powerpoint/2010/main" val="1691358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Knobs</a:t>
            </a:r>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12" name="TextBox 11">
            <a:extLst>
              <a:ext uri="{FF2B5EF4-FFF2-40B4-BE49-F238E27FC236}">
                <a16:creationId xmlns:a16="http://schemas.microsoft.com/office/drawing/2014/main" id="{E0EA9CED-25BB-4B28-B965-6E3B64BEC0FE}"/>
              </a:ext>
            </a:extLst>
          </p:cNvPr>
          <p:cNvSpPr txBox="1"/>
          <p:nvPr/>
        </p:nvSpPr>
        <p:spPr>
          <a:xfrm>
            <a:off x="0" y="683133"/>
            <a:ext cx="9063613" cy="1938992"/>
          </a:xfrm>
          <a:prstGeom prst="rect">
            <a:avLst/>
          </a:prstGeom>
          <a:noFill/>
        </p:spPr>
        <p:txBody>
          <a:bodyPr wrap="square" rtlCol="0">
            <a:spAutoFit/>
          </a:bodyPr>
          <a:lstStyle/>
          <a:p>
            <a:pPr marL="90488" indent="-90488">
              <a:buFont typeface="Arial" panose="020B0604020202020204" pitchFamily="34" charset="0"/>
              <a:buChar char="•"/>
            </a:pPr>
            <a:r>
              <a:rPr lang="en-GB" sz="1600" dirty="0">
                <a:solidFill>
                  <a:srgbClr val="000000"/>
                </a:solidFill>
              </a:rPr>
              <a:t> During the development process, we discussed with Alex and Matt and decided to include the </a:t>
            </a:r>
          </a:p>
          <a:p>
            <a:r>
              <a:rPr lang="en-GB" sz="1600" dirty="0">
                <a:solidFill>
                  <a:srgbClr val="000000"/>
                </a:solidFill>
              </a:rPr>
              <a:t>   following knobs for the PSB:</a:t>
            </a:r>
          </a:p>
          <a:p>
            <a:pPr marL="547688" lvl="1" indent="-90488">
              <a:buFont typeface="Arial" panose="020B0604020202020204" pitchFamily="34" charset="0"/>
              <a:buChar char="•"/>
            </a:pPr>
            <a:endParaRPr lang="en-GB" sz="800" dirty="0">
              <a:solidFill>
                <a:srgbClr val="000000"/>
              </a:solidFill>
            </a:endParaRPr>
          </a:p>
          <a:p>
            <a:pPr marL="547688" lvl="1" indent="-90488">
              <a:buFont typeface="Arial" panose="020B0604020202020204" pitchFamily="34" charset="0"/>
              <a:buChar char="•"/>
            </a:pPr>
            <a:r>
              <a:rPr lang="en-GB" sz="1600" dirty="0">
                <a:solidFill>
                  <a:srgbClr val="000000"/>
                </a:solidFill>
              </a:rPr>
              <a:t> PSB Shavers,</a:t>
            </a:r>
          </a:p>
          <a:p>
            <a:pPr marL="547688" lvl="1" indent="-90488">
              <a:buFont typeface="Arial" panose="020B0604020202020204" pitchFamily="34" charset="0"/>
              <a:buChar char="•"/>
            </a:pPr>
            <a:r>
              <a:rPr lang="en-GB" sz="1600" dirty="0">
                <a:solidFill>
                  <a:srgbClr val="000000"/>
                </a:solidFill>
              </a:rPr>
              <a:t> PSB BE.BSW Bump,</a:t>
            </a:r>
          </a:p>
          <a:p>
            <a:pPr marL="547688" lvl="1" indent="-90488">
              <a:buFont typeface="Arial" panose="020B0604020202020204" pitchFamily="34" charset="0"/>
              <a:buChar char="•"/>
            </a:pPr>
            <a:r>
              <a:rPr lang="en-GB" sz="1600" dirty="0">
                <a:solidFill>
                  <a:srgbClr val="000000"/>
                </a:solidFill>
              </a:rPr>
              <a:t> PSB Extraction position/angle</a:t>
            </a:r>
          </a:p>
          <a:p>
            <a:pPr marL="90488" indent="-90488">
              <a:buFont typeface="Arial" panose="020B0604020202020204" pitchFamily="34" charset="0"/>
              <a:buChar char="•"/>
            </a:pPr>
            <a:endParaRPr lang="en-GB" sz="1600" dirty="0">
              <a:solidFill>
                <a:srgbClr val="000000"/>
              </a:solidFill>
            </a:endParaRPr>
          </a:p>
          <a:p>
            <a:pPr marL="90488" indent="-90488">
              <a:buFont typeface="Arial" panose="020B0604020202020204" pitchFamily="34" charset="0"/>
              <a:buChar char="•"/>
            </a:pPr>
            <a:r>
              <a:rPr lang="en-GB" sz="1600" dirty="0">
                <a:solidFill>
                  <a:srgbClr val="000000"/>
                </a:solidFill>
              </a:rPr>
              <a:t> And later on Abdel introduced with Michi knobs for the BI.KSW.</a:t>
            </a:r>
          </a:p>
        </p:txBody>
      </p:sp>
      <p:sp>
        <p:nvSpPr>
          <p:cNvPr id="2" name="TextBox 1">
            <a:extLst>
              <a:ext uri="{FF2B5EF4-FFF2-40B4-BE49-F238E27FC236}">
                <a16:creationId xmlns:a16="http://schemas.microsoft.com/office/drawing/2014/main" id="{50D471D0-AEAD-4336-8D63-03F242E3E19F}"/>
              </a:ext>
            </a:extLst>
          </p:cNvPr>
          <p:cNvSpPr txBox="1"/>
          <p:nvPr/>
        </p:nvSpPr>
        <p:spPr>
          <a:xfrm>
            <a:off x="1677" y="2714579"/>
            <a:ext cx="9063613" cy="338554"/>
          </a:xfrm>
          <a:prstGeom prst="rect">
            <a:avLst/>
          </a:prstGeom>
          <a:noFill/>
        </p:spPr>
        <p:txBody>
          <a:bodyPr wrap="square" rtlCol="0">
            <a:spAutoFit/>
          </a:bodyPr>
          <a:lstStyle/>
          <a:p>
            <a:pPr marL="90488" indent="-90488">
              <a:buFont typeface="Arial" panose="020B0604020202020204" pitchFamily="34" charset="0"/>
              <a:buChar char="•"/>
            </a:pPr>
            <a:r>
              <a:rPr lang="en-GB" sz="1600" dirty="0">
                <a:solidFill>
                  <a:srgbClr val="FF0000"/>
                </a:solidFill>
              </a:rPr>
              <a:t> All seems great, so what’s the issue?</a:t>
            </a:r>
          </a:p>
        </p:txBody>
      </p:sp>
      <p:sp>
        <p:nvSpPr>
          <p:cNvPr id="3" name="TextBox 2">
            <a:extLst>
              <a:ext uri="{FF2B5EF4-FFF2-40B4-BE49-F238E27FC236}">
                <a16:creationId xmlns:a16="http://schemas.microsoft.com/office/drawing/2014/main" id="{A726C2FF-4F91-441E-8EB3-C394891A0249}"/>
              </a:ext>
            </a:extLst>
          </p:cNvPr>
          <p:cNvSpPr txBox="1"/>
          <p:nvPr/>
        </p:nvSpPr>
        <p:spPr>
          <a:xfrm>
            <a:off x="3352" y="3138283"/>
            <a:ext cx="9063613" cy="1815882"/>
          </a:xfrm>
          <a:prstGeom prst="rect">
            <a:avLst/>
          </a:prstGeom>
          <a:noFill/>
        </p:spPr>
        <p:txBody>
          <a:bodyPr wrap="square" rtlCol="0">
            <a:spAutoFit/>
          </a:bodyPr>
          <a:lstStyle/>
          <a:p>
            <a:pPr marL="90488" indent="-90488">
              <a:buFont typeface="Arial" panose="020B0604020202020204" pitchFamily="34" charset="0"/>
              <a:buChar char="•"/>
            </a:pPr>
            <a:r>
              <a:rPr lang="en-US" sz="1600" dirty="0">
                <a:solidFill>
                  <a:srgbClr val="7030A0"/>
                </a:solidFill>
              </a:rPr>
              <a:t> When preparing the knobs for the PSB Extraction position/angle the bumpers have to be turned </a:t>
            </a:r>
          </a:p>
          <a:p>
            <a:r>
              <a:rPr lang="en-US" sz="1600" dirty="0">
                <a:solidFill>
                  <a:srgbClr val="7030A0"/>
                </a:solidFill>
              </a:rPr>
              <a:t>   on with nominal strength to close the bump</a:t>
            </a:r>
          </a:p>
          <a:p>
            <a:pPr marL="90488" indent="-90488">
              <a:buFont typeface="Arial" panose="020B0604020202020204" pitchFamily="34" charset="0"/>
              <a:buChar char="•"/>
            </a:pPr>
            <a:endParaRPr lang="en-US" sz="800" dirty="0">
              <a:solidFill>
                <a:srgbClr val="7030A0"/>
              </a:solidFill>
            </a:endParaRPr>
          </a:p>
          <a:p>
            <a:pPr marL="90488" indent="-90488">
              <a:buFont typeface="Arial" panose="020B0604020202020204" pitchFamily="34" charset="0"/>
              <a:buChar char="•"/>
            </a:pPr>
            <a:r>
              <a:rPr lang="en-US" sz="1600" dirty="0">
                <a:solidFill>
                  <a:srgbClr val="7030A0"/>
                </a:solidFill>
              </a:rPr>
              <a:t> The knobs need to be associated with an optics, say psb_qx_4.200_qy_4.200 and it means that </a:t>
            </a:r>
          </a:p>
          <a:p>
            <a:r>
              <a:rPr lang="en-US" sz="1600" dirty="0">
                <a:solidFill>
                  <a:srgbClr val="7030A0"/>
                </a:solidFill>
              </a:rPr>
              <a:t>   this specific optics has the bump turned on and cannot be used reliably during the cycle</a:t>
            </a:r>
          </a:p>
          <a:p>
            <a:pPr marL="90488" indent="-90488">
              <a:buFont typeface="Arial" panose="020B0604020202020204" pitchFamily="34" charset="0"/>
              <a:buChar char="•"/>
            </a:pPr>
            <a:endParaRPr lang="en-US" sz="800" dirty="0">
              <a:solidFill>
                <a:srgbClr val="7030A0"/>
              </a:solidFill>
            </a:endParaRPr>
          </a:p>
          <a:p>
            <a:pPr marL="90488" indent="-90488">
              <a:buFont typeface="Arial" panose="020B0604020202020204" pitchFamily="34" charset="0"/>
              <a:buChar char="•"/>
            </a:pPr>
            <a:r>
              <a:rPr lang="en-US" sz="1600" dirty="0">
                <a:solidFill>
                  <a:srgbClr val="7030A0"/>
                </a:solidFill>
              </a:rPr>
              <a:t> The standard solution is to decide a priori a set of optics which have the bumper turned on and </a:t>
            </a:r>
          </a:p>
          <a:p>
            <a:r>
              <a:rPr lang="en-US" sz="1600" dirty="0">
                <a:solidFill>
                  <a:srgbClr val="7030A0"/>
                </a:solidFill>
              </a:rPr>
              <a:t>   should be used only at extraction</a:t>
            </a:r>
          </a:p>
        </p:txBody>
      </p:sp>
    </p:spTree>
    <p:extLst>
      <p:ext uri="{BB962C8B-B14F-4D97-AF65-F5344CB8AC3E}">
        <p14:creationId xmlns:p14="http://schemas.microsoft.com/office/powerpoint/2010/main" val="119385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LSA PRO</a:t>
            </a:r>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pic>
        <p:nvPicPr>
          <p:cNvPr id="9" name="Picture 8">
            <a:extLst>
              <a:ext uri="{FF2B5EF4-FFF2-40B4-BE49-F238E27FC236}">
                <a16:creationId xmlns:a16="http://schemas.microsoft.com/office/drawing/2014/main" id="{ADEEE14F-CFCC-4E61-8BF9-2EF66A6B8C47}"/>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512919" y="663073"/>
            <a:ext cx="7807115" cy="3087588"/>
          </a:xfrm>
          <a:prstGeom prst="rect">
            <a:avLst/>
          </a:prstGeom>
        </p:spPr>
      </p:pic>
      <p:sp>
        <p:nvSpPr>
          <p:cNvPr id="12" name="TextBox 11">
            <a:extLst>
              <a:ext uri="{FF2B5EF4-FFF2-40B4-BE49-F238E27FC236}">
                <a16:creationId xmlns:a16="http://schemas.microsoft.com/office/drawing/2014/main" id="{E0EA9CED-25BB-4B28-B965-6E3B64BEC0FE}"/>
              </a:ext>
            </a:extLst>
          </p:cNvPr>
          <p:cNvSpPr txBox="1"/>
          <p:nvPr/>
        </p:nvSpPr>
        <p:spPr>
          <a:xfrm>
            <a:off x="0" y="3981037"/>
            <a:ext cx="9023420" cy="830997"/>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For the time being Alex created special optics called </a:t>
            </a:r>
            <a:r>
              <a:rPr lang="en-US" sz="1600" dirty="0" err="1">
                <a:solidFill>
                  <a:srgbClr val="000000"/>
                </a:solidFill>
              </a:rPr>
              <a:t>psb_ext_ad</a:t>
            </a:r>
            <a:r>
              <a:rPr lang="en-US" sz="1600" dirty="0">
                <a:solidFill>
                  <a:srgbClr val="000000"/>
                </a:solidFill>
              </a:rPr>
              <a:t>, east, …, </a:t>
            </a:r>
            <a:r>
              <a:rPr lang="en-US" sz="1600" dirty="0" err="1">
                <a:solidFill>
                  <a:srgbClr val="000000"/>
                </a:solidFill>
              </a:rPr>
              <a:t>tof</a:t>
            </a:r>
            <a:r>
              <a:rPr lang="en-US" sz="1600" dirty="0">
                <a:solidFill>
                  <a:srgbClr val="000000"/>
                </a:solidFill>
              </a:rPr>
              <a:t> which contains the ideal tune at extraction for each of these beam types.</a:t>
            </a:r>
          </a:p>
          <a:p>
            <a:pPr marL="180975" indent="-180975">
              <a:buFont typeface="Arial" panose="020B0604020202020204" pitchFamily="34" charset="0"/>
              <a:buChar char="•"/>
            </a:pPr>
            <a:r>
              <a:rPr lang="en-US" sz="1600" dirty="0">
                <a:solidFill>
                  <a:srgbClr val="000000"/>
                </a:solidFill>
              </a:rPr>
              <a:t>Similarly there are optics for injection, flat bottom and flat top.</a:t>
            </a:r>
          </a:p>
        </p:txBody>
      </p:sp>
      <p:sp>
        <p:nvSpPr>
          <p:cNvPr id="6" name="TextBox 5">
            <a:extLst>
              <a:ext uri="{FF2B5EF4-FFF2-40B4-BE49-F238E27FC236}">
                <a16:creationId xmlns:a16="http://schemas.microsoft.com/office/drawing/2014/main" id="{F9C5ADA2-496B-47A1-9388-89A5DAFEA51C}"/>
              </a:ext>
            </a:extLst>
          </p:cNvPr>
          <p:cNvSpPr txBox="1"/>
          <p:nvPr/>
        </p:nvSpPr>
        <p:spPr>
          <a:xfrm>
            <a:off x="3352" y="5047473"/>
            <a:ext cx="9140648" cy="338554"/>
          </a:xfrm>
          <a:prstGeom prst="rect">
            <a:avLst/>
          </a:prstGeom>
          <a:noFill/>
        </p:spPr>
        <p:txBody>
          <a:bodyPr wrap="square" rtlCol="0">
            <a:spAutoFit/>
          </a:bodyPr>
          <a:lstStyle/>
          <a:p>
            <a:pPr marL="90488" indent="-90488">
              <a:buFont typeface="Arial" panose="020B0604020202020204" pitchFamily="34" charset="0"/>
              <a:buChar char="•"/>
            </a:pPr>
            <a:r>
              <a:rPr lang="en-US" sz="1600" dirty="0">
                <a:solidFill>
                  <a:srgbClr val="7030A0"/>
                </a:solidFill>
              </a:rPr>
              <a:t> A first request is to change the name to a more explicit one as </a:t>
            </a:r>
            <a:r>
              <a:rPr lang="en-US" sz="1600" dirty="0" err="1">
                <a:solidFill>
                  <a:srgbClr val="7030A0"/>
                </a:solidFill>
              </a:rPr>
              <a:t>psb_ext_lhc_qx_X.XXX_qy_Y.YYY</a:t>
            </a:r>
            <a:endParaRPr lang="en-US" sz="1600" dirty="0">
              <a:solidFill>
                <a:srgbClr val="7030A0"/>
              </a:solidFill>
            </a:endParaRPr>
          </a:p>
        </p:txBody>
      </p:sp>
    </p:spTree>
    <p:extLst>
      <p:ext uri="{BB962C8B-B14F-4D97-AF65-F5344CB8AC3E}">
        <p14:creationId xmlns:p14="http://schemas.microsoft.com/office/powerpoint/2010/main" val="20060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Tune Control Fix Point?</a:t>
            </a:r>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9" name="Picture 8">
            <a:extLst>
              <a:ext uri="{FF2B5EF4-FFF2-40B4-BE49-F238E27FC236}">
                <a16:creationId xmlns:a16="http://schemas.microsoft.com/office/drawing/2014/main" id="{ADEEE14F-CFCC-4E61-8BF9-2EF66A6B8C47}"/>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p:blipFill>
        <p:spPr>
          <a:xfrm>
            <a:off x="292305" y="663073"/>
            <a:ext cx="4369687" cy="3087588"/>
          </a:xfrm>
          <a:prstGeom prst="rect">
            <a:avLst/>
          </a:prstGeom>
        </p:spPr>
      </p:pic>
      <p:sp>
        <p:nvSpPr>
          <p:cNvPr id="12" name="TextBox 11">
            <a:extLst>
              <a:ext uri="{FF2B5EF4-FFF2-40B4-BE49-F238E27FC236}">
                <a16:creationId xmlns:a16="http://schemas.microsoft.com/office/drawing/2014/main" id="{E0EA9CED-25BB-4B28-B965-6E3B64BEC0FE}"/>
              </a:ext>
            </a:extLst>
          </p:cNvPr>
          <p:cNvSpPr txBox="1"/>
          <p:nvPr/>
        </p:nvSpPr>
        <p:spPr>
          <a:xfrm>
            <a:off x="-10052" y="3930797"/>
            <a:ext cx="9144000" cy="2062103"/>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One approach for mitigating this issue would be to fix the end point of the tune, depending on the beam type</a:t>
            </a:r>
          </a:p>
          <a:p>
            <a:pPr marL="180975" indent="-180975">
              <a:buFont typeface="Arial" panose="020B0604020202020204" pitchFamily="34" charset="0"/>
              <a:buChar char="•"/>
            </a:pPr>
            <a:endParaRPr lang="en-US" sz="800" dirty="0">
              <a:solidFill>
                <a:srgbClr val="000000"/>
              </a:solidFill>
            </a:endParaRPr>
          </a:p>
          <a:p>
            <a:pPr marL="180975" indent="-180975">
              <a:buFont typeface="Arial" panose="020B0604020202020204" pitchFamily="34" charset="0"/>
              <a:buChar char="•"/>
            </a:pPr>
            <a:r>
              <a:rPr lang="en-US" sz="1600" dirty="0">
                <a:solidFill>
                  <a:srgbClr val="000000"/>
                </a:solidFill>
              </a:rPr>
              <a:t>What if we change the tune at extraction from the nominal one? The knobs will still assume the nominal optics, so it will work, but have ‘less’ predictive power. And at least a warning could be raised to tell by how much we are diverging from the set tune.</a:t>
            </a:r>
          </a:p>
          <a:p>
            <a:pPr marL="180975" indent="-180975">
              <a:buFont typeface="Arial" panose="020B0604020202020204" pitchFamily="34" charset="0"/>
              <a:buChar char="•"/>
            </a:pPr>
            <a:endParaRPr lang="en-US" sz="800" dirty="0">
              <a:solidFill>
                <a:srgbClr val="000000"/>
              </a:solidFill>
            </a:endParaRPr>
          </a:p>
          <a:p>
            <a:pPr marL="180975" indent="-180975">
              <a:buFont typeface="Arial" panose="020B0604020202020204" pitchFamily="34" charset="0"/>
              <a:buChar char="•"/>
            </a:pPr>
            <a:r>
              <a:rPr lang="en-US" sz="1600" dirty="0">
                <a:solidFill>
                  <a:srgbClr val="000000"/>
                </a:solidFill>
              </a:rPr>
              <a:t>Another solution could be to duplicate all the optics in </a:t>
            </a:r>
            <a:r>
              <a:rPr lang="en-US" sz="1600" dirty="0" err="1">
                <a:solidFill>
                  <a:srgbClr val="000000"/>
                </a:solidFill>
              </a:rPr>
              <a:t>psb_qx_X.XXX_qy_Y.YYY</a:t>
            </a:r>
            <a:r>
              <a:rPr lang="en-US" sz="1600" dirty="0">
                <a:solidFill>
                  <a:srgbClr val="000000"/>
                </a:solidFill>
              </a:rPr>
              <a:t> and in </a:t>
            </a:r>
            <a:r>
              <a:rPr lang="en-US" sz="1600" dirty="0" err="1">
                <a:solidFill>
                  <a:srgbClr val="000000"/>
                </a:solidFill>
              </a:rPr>
              <a:t>psb_ext_qx_X.XXX_qy_Y.YYY</a:t>
            </a:r>
            <a:r>
              <a:rPr lang="en-US" sz="1600" dirty="0">
                <a:solidFill>
                  <a:srgbClr val="000000"/>
                </a:solidFill>
              </a:rPr>
              <a:t> with the bump on.</a:t>
            </a:r>
          </a:p>
        </p:txBody>
      </p:sp>
      <p:sp>
        <p:nvSpPr>
          <p:cNvPr id="2" name="Oval 1">
            <a:extLst>
              <a:ext uri="{FF2B5EF4-FFF2-40B4-BE49-F238E27FC236}">
                <a16:creationId xmlns:a16="http://schemas.microsoft.com/office/drawing/2014/main" id="{2A762B25-9824-4FBA-8897-45151AA87DC7}"/>
              </a:ext>
            </a:extLst>
          </p:cNvPr>
          <p:cNvSpPr/>
          <p:nvPr/>
        </p:nvSpPr>
        <p:spPr>
          <a:xfrm>
            <a:off x="4491612" y="2130251"/>
            <a:ext cx="200524" cy="528507"/>
          </a:xfrm>
          <a:prstGeom prst="ellipse">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11EBA89-7A76-49D2-BFCF-CA360CD83C0C}"/>
              </a:ext>
            </a:extLst>
          </p:cNvPr>
          <p:cNvSpPr txBox="1"/>
          <p:nvPr/>
        </p:nvSpPr>
        <p:spPr>
          <a:xfrm rot="19846728">
            <a:off x="2703080" y="2547788"/>
            <a:ext cx="3998208" cy="338554"/>
          </a:xfrm>
          <a:prstGeom prst="rect">
            <a:avLst/>
          </a:prstGeom>
          <a:noFill/>
        </p:spPr>
        <p:txBody>
          <a:bodyPr wrap="square" rtlCol="0">
            <a:spAutoFit/>
          </a:bodyPr>
          <a:lstStyle/>
          <a:p>
            <a:pPr algn="ctr"/>
            <a:r>
              <a:rPr lang="en-US" sz="1600" b="1" dirty="0">
                <a:solidFill>
                  <a:srgbClr val="C00000"/>
                </a:solidFill>
              </a:rPr>
              <a:t>SAME ISSUE WITH THE KSW KNOBS</a:t>
            </a:r>
          </a:p>
        </p:txBody>
      </p:sp>
    </p:spTree>
    <p:extLst>
      <p:ext uri="{BB962C8B-B14F-4D97-AF65-F5344CB8AC3E}">
        <p14:creationId xmlns:p14="http://schemas.microsoft.com/office/powerpoint/2010/main" val="97289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528507"/>
          </a:xfrm>
        </p:spPr>
        <p:txBody>
          <a:bodyPr/>
          <a:lstStyle/>
          <a:p>
            <a:r>
              <a:rPr lang="en-US" dirty="0"/>
              <a:t>SHAVERS</a:t>
            </a:r>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12" name="TextBox 11">
            <a:extLst>
              <a:ext uri="{FF2B5EF4-FFF2-40B4-BE49-F238E27FC236}">
                <a16:creationId xmlns:a16="http://schemas.microsoft.com/office/drawing/2014/main" id="{E0EA9CED-25BB-4B28-B965-6E3B64BEC0FE}"/>
              </a:ext>
            </a:extLst>
          </p:cNvPr>
          <p:cNvSpPr txBox="1"/>
          <p:nvPr/>
        </p:nvSpPr>
        <p:spPr>
          <a:xfrm>
            <a:off x="-10052" y="775614"/>
            <a:ext cx="9144000" cy="4585871"/>
          </a:xfrm>
          <a:prstGeom prst="rect">
            <a:avLst/>
          </a:prstGeom>
          <a:noFill/>
        </p:spPr>
        <p:txBody>
          <a:bodyPr wrap="square" rtlCol="0">
            <a:spAutoFit/>
          </a:bodyPr>
          <a:lstStyle/>
          <a:p>
            <a:pPr marL="180975" indent="-180975">
              <a:buFont typeface="Arial" panose="020B0604020202020204" pitchFamily="34" charset="0"/>
              <a:buChar char="•"/>
            </a:pPr>
            <a:r>
              <a:rPr lang="en-US" sz="1600" dirty="0">
                <a:solidFill>
                  <a:srgbClr val="000000"/>
                </a:solidFill>
              </a:rPr>
              <a:t>The Shavers have been currently associated with all optics </a:t>
            </a:r>
            <a:r>
              <a:rPr lang="en-US" sz="1600" dirty="0" err="1">
                <a:solidFill>
                  <a:srgbClr val="000000"/>
                </a:solidFill>
              </a:rPr>
              <a:t>psb_qx_X.XXX_qy_Y.YYY</a:t>
            </a:r>
            <a:endParaRPr lang="en-US" sz="1600" dirty="0">
              <a:solidFill>
                <a:srgbClr val="000000"/>
              </a:solidFill>
            </a:endParaRPr>
          </a:p>
          <a:p>
            <a:pPr marL="180975" indent="-180975">
              <a:buFont typeface="Arial" panose="020B0604020202020204" pitchFamily="34" charset="0"/>
              <a:buChar char="•"/>
            </a:pPr>
            <a:endParaRPr lang="en-US" sz="1600" dirty="0">
              <a:solidFill>
                <a:srgbClr val="000000"/>
              </a:solidFill>
            </a:endParaRPr>
          </a:p>
          <a:p>
            <a:pPr marL="180975" indent="-180975">
              <a:buFont typeface="Arial" panose="020B0604020202020204" pitchFamily="34" charset="0"/>
              <a:buChar char="•"/>
            </a:pPr>
            <a:r>
              <a:rPr lang="en-US" sz="1600" dirty="0">
                <a:solidFill>
                  <a:srgbClr val="000000"/>
                </a:solidFill>
              </a:rPr>
              <a:t>The Shavers, which we ideally do not plan to use anymore, if needed should be pulsed at ~182 MeV, i.e. C306</a:t>
            </a:r>
          </a:p>
          <a:p>
            <a:pPr marL="180975" indent="-180975">
              <a:buFont typeface="Arial" panose="020B0604020202020204" pitchFamily="34" charset="0"/>
              <a:buChar char="•"/>
            </a:pPr>
            <a:endParaRPr lang="en-US" sz="1600" dirty="0">
              <a:solidFill>
                <a:srgbClr val="000000"/>
              </a:solidFill>
            </a:endParaRPr>
          </a:p>
          <a:p>
            <a:pPr marL="180975" indent="-180975">
              <a:buFont typeface="Arial" panose="020B0604020202020204" pitchFamily="34" charset="0"/>
              <a:buChar char="•"/>
            </a:pPr>
            <a:r>
              <a:rPr lang="en-GB" sz="1600" dirty="0">
                <a:solidFill>
                  <a:srgbClr val="7030A0"/>
                </a:solidFill>
              </a:rPr>
              <a:t>The hierarchy is KNOB -&gt; logical/K -&gt; logical/I -&gt; FGC</a:t>
            </a:r>
          </a:p>
          <a:p>
            <a:pPr marL="180975" indent="-180975">
              <a:buFont typeface="Arial" panose="020B0604020202020204" pitchFamily="34" charset="0"/>
              <a:buChar char="•"/>
            </a:pPr>
            <a:endParaRPr lang="en-GB" sz="1600" dirty="0">
              <a:solidFill>
                <a:srgbClr val="7030A0"/>
              </a:solidFill>
            </a:endParaRPr>
          </a:p>
          <a:p>
            <a:pPr marL="180975" indent="-180975">
              <a:buFont typeface="Arial" panose="020B0604020202020204" pitchFamily="34" charset="0"/>
              <a:buChar char="•"/>
            </a:pPr>
            <a:r>
              <a:rPr lang="en-GB" sz="1600" dirty="0">
                <a:solidFill>
                  <a:srgbClr val="7030A0"/>
                </a:solidFill>
              </a:rPr>
              <a:t>The momentum (at the right point of the cycle) and the calibration curve will always be taken into account on the K -&gt; I conversion.</a:t>
            </a:r>
          </a:p>
          <a:p>
            <a:pPr marL="180975" indent="-180975">
              <a:buFont typeface="Arial" panose="020B0604020202020204" pitchFamily="34" charset="0"/>
              <a:buChar char="•"/>
            </a:pPr>
            <a:endParaRPr lang="en-GB" sz="1600" dirty="0">
              <a:solidFill>
                <a:srgbClr val="7030A0"/>
              </a:solidFill>
            </a:endParaRPr>
          </a:p>
          <a:p>
            <a:pPr marL="180975" indent="-180975">
              <a:buFont typeface="Arial" panose="020B0604020202020204" pitchFamily="34" charset="0"/>
              <a:buChar char="•"/>
            </a:pPr>
            <a:r>
              <a:rPr lang="en-GB" sz="1600" dirty="0">
                <a:solidFill>
                  <a:srgbClr val="7030A0"/>
                </a:solidFill>
              </a:rPr>
              <a:t>The step in question is "KNOB -&gt; K":</a:t>
            </a:r>
          </a:p>
          <a:p>
            <a:pPr marL="180975" indent="-180975">
              <a:buFont typeface="Arial" panose="020B0604020202020204" pitchFamily="34" charset="0"/>
              <a:buChar char="•"/>
            </a:pPr>
            <a:endParaRPr lang="en-GB" sz="400" dirty="0">
              <a:solidFill>
                <a:srgbClr val="7030A0"/>
              </a:solidFill>
            </a:endParaRPr>
          </a:p>
          <a:p>
            <a:pPr marL="638175" lvl="1" indent="-180975">
              <a:buFont typeface="Arial" panose="020B0604020202020204" pitchFamily="34" charset="0"/>
              <a:buChar char="•"/>
            </a:pPr>
            <a:r>
              <a:rPr lang="en-GB" sz="1600" dirty="0">
                <a:solidFill>
                  <a:srgbClr val="7030A0"/>
                </a:solidFill>
              </a:rPr>
              <a:t>In general, the knob factor (from [mm] to [rad]) is optic/tune dependent.</a:t>
            </a:r>
          </a:p>
          <a:p>
            <a:pPr marL="638175" lvl="1" indent="-180975">
              <a:buFont typeface="Arial" panose="020B0604020202020204" pitchFamily="34" charset="0"/>
              <a:buChar char="•"/>
            </a:pPr>
            <a:r>
              <a:rPr lang="en-GB" sz="1600" dirty="0">
                <a:solidFill>
                  <a:srgbClr val="7030A0"/>
                </a:solidFill>
              </a:rPr>
              <a:t>Do we need to have a different factor for each optic/tune or will it be good enough to have one that works (more or less) for all optics?</a:t>
            </a:r>
          </a:p>
          <a:p>
            <a:pPr marL="180975" indent="-180975">
              <a:buFont typeface="Arial" panose="020B0604020202020204" pitchFamily="34" charset="0"/>
              <a:buChar char="•"/>
            </a:pPr>
            <a:endParaRPr lang="en-US" sz="1600" dirty="0">
              <a:solidFill>
                <a:srgbClr val="000000"/>
              </a:solidFill>
            </a:endParaRPr>
          </a:p>
          <a:p>
            <a:pPr marL="180975" indent="-180975">
              <a:buFont typeface="Arial" panose="020B0604020202020204" pitchFamily="34" charset="0"/>
              <a:buChar char="•"/>
            </a:pPr>
            <a:endParaRPr lang="en-US" sz="1600" dirty="0">
              <a:solidFill>
                <a:srgbClr val="000000"/>
              </a:solidFill>
            </a:endParaRPr>
          </a:p>
          <a:p>
            <a:endParaRPr lang="en-GB" sz="1600" dirty="0"/>
          </a:p>
          <a:p>
            <a:pPr marL="180975" indent="-180975">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21073359"/>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solidFill>
          <a:schemeClr val="bg1"/>
        </a:solidFill>
        <a:ln>
          <a:solidFill>
            <a:schemeClr val="accent6">
              <a:lumMod val="50000"/>
            </a:schemeClr>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accent6">
              <a:lumMod val="50000"/>
            </a:schemeClr>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CERNCorporate4-3.potx</Template>
  <TotalTime>63640</TotalTime>
  <Words>677</Words>
  <Application>Microsoft Office PowerPoint</Application>
  <PresentationFormat>On-screen Show (4:3)</PresentationFormat>
  <Paragraphs>77</Paragraphs>
  <Slides>11</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Courier New</vt:lpstr>
      <vt:lpstr>Lucida Grande</vt:lpstr>
      <vt:lpstr>CERNCorporate4-3</vt:lpstr>
      <vt:lpstr>PSB Tune Control &amp; Knobs</vt:lpstr>
      <vt:lpstr>Tune Editor GUI</vt:lpstr>
      <vt:lpstr>Tune Editor GUI</vt:lpstr>
      <vt:lpstr>Tune Editor GUI</vt:lpstr>
      <vt:lpstr>LSA PRO</vt:lpstr>
      <vt:lpstr>Knobs</vt:lpstr>
      <vt:lpstr>LSA PRO</vt:lpstr>
      <vt:lpstr>Tune Control Fix Point?</vt:lpstr>
      <vt:lpstr>SHAVERS</vt:lpstr>
      <vt:lpstr>INJECTION POSITION/ANGLE</vt:lpstr>
      <vt:lpstr>Supporting Slides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Proton Beam Commissioning for the PSB</dc:title>
  <dc:subject/>
  <dc:creator>Hannes Bartosik</dc:creator>
  <cp:keywords/>
  <dc:description/>
  <cp:lastModifiedBy>Gian Piero Di Giovanni</cp:lastModifiedBy>
  <cp:revision>1102</cp:revision>
  <dcterms:created xsi:type="dcterms:W3CDTF">2013-11-05T09:24:55Z</dcterms:created>
  <dcterms:modified xsi:type="dcterms:W3CDTF">2020-11-10T16:03:30Z</dcterms:modified>
  <cp:category/>
</cp:coreProperties>
</file>