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38" d="100"/>
          <a:sy n="38" d="100"/>
        </p:scale>
        <p:origin x="48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n\NORMA\MI\MLS\Bauche\LS2\Coordination%20MNC%20activities\SPS\MNC%20section\FCC-ee\Magnetic%20shif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'[Magnetic shift.xlsx]Sheet1'!$P$24</c:f>
              <c:strCache>
                <c:ptCount val="1"/>
                <c:pt idx="0">
                  <c:v>ΔXAP1 MM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'[Magnetic shift.xlsx]Sheet1'!$O$25:$O$35</c:f>
              <c:numCache>
                <c:formatCode>General</c:formatCode>
                <c:ptCount val="11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200</c:v>
                </c:pt>
                <c:pt idx="7">
                  <c:v>150</c:v>
                </c:pt>
                <c:pt idx="8">
                  <c:v>100</c:v>
                </c:pt>
                <c:pt idx="9">
                  <c:v>50</c:v>
                </c:pt>
                <c:pt idx="10">
                  <c:v>25</c:v>
                </c:pt>
              </c:numCache>
            </c:numRef>
          </c:xVal>
          <c:yVal>
            <c:numRef>
              <c:f>'[Magnetic shift.xlsx]Sheet1'!$P$25:$P$35</c:f>
              <c:numCache>
                <c:formatCode>General</c:formatCode>
                <c:ptCount val="11"/>
                <c:pt idx="0">
                  <c:v>0.75</c:v>
                </c:pt>
                <c:pt idx="1">
                  <c:v>0.22</c:v>
                </c:pt>
                <c:pt idx="2">
                  <c:v>-7.0000000000000007E-2</c:v>
                </c:pt>
                <c:pt idx="3">
                  <c:v>-0.17</c:v>
                </c:pt>
                <c:pt idx="4">
                  <c:v>-0.22</c:v>
                </c:pt>
                <c:pt idx="5">
                  <c:v>-0.28999999999999998</c:v>
                </c:pt>
                <c:pt idx="6">
                  <c:v>-0.23</c:v>
                </c:pt>
                <c:pt idx="7">
                  <c:v>-0.18</c:v>
                </c:pt>
                <c:pt idx="8">
                  <c:v>-0.1</c:v>
                </c:pt>
                <c:pt idx="9">
                  <c:v>0.15</c:v>
                </c:pt>
                <c:pt idx="10">
                  <c:v>0.59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BC3-4AB3-A728-FDAF759FCB04}"/>
            </c:ext>
          </c:extLst>
        </c:ser>
        <c:ser>
          <c:idx val="1"/>
          <c:order val="1"/>
          <c:tx>
            <c:strRef>
              <c:f>'[Magnetic shift.xlsx]Sheet1'!$S$24</c:f>
              <c:strCache>
                <c:ptCount val="1"/>
                <c:pt idx="0">
                  <c:v>ΔXAP2 MM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'[Magnetic shift.xlsx]Sheet1'!$O$25:$O$35</c:f>
              <c:numCache>
                <c:formatCode>General</c:formatCode>
                <c:ptCount val="11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200</c:v>
                </c:pt>
                <c:pt idx="7">
                  <c:v>150</c:v>
                </c:pt>
                <c:pt idx="8">
                  <c:v>100</c:v>
                </c:pt>
                <c:pt idx="9">
                  <c:v>50</c:v>
                </c:pt>
                <c:pt idx="10">
                  <c:v>25</c:v>
                </c:pt>
              </c:numCache>
            </c:numRef>
          </c:xVal>
          <c:yVal>
            <c:numRef>
              <c:f>'[Magnetic shift.xlsx]Sheet1'!$S$25:$S$35</c:f>
              <c:numCache>
                <c:formatCode>General</c:formatCode>
                <c:ptCount val="11"/>
                <c:pt idx="0">
                  <c:v>-0.75</c:v>
                </c:pt>
                <c:pt idx="1">
                  <c:v>-0.23</c:v>
                </c:pt>
                <c:pt idx="2">
                  <c:v>7.0000000000000007E-2</c:v>
                </c:pt>
                <c:pt idx="3">
                  <c:v>0.16</c:v>
                </c:pt>
                <c:pt idx="4">
                  <c:v>0.22</c:v>
                </c:pt>
                <c:pt idx="5">
                  <c:v>0.27</c:v>
                </c:pt>
                <c:pt idx="6">
                  <c:v>0.22</c:v>
                </c:pt>
                <c:pt idx="7">
                  <c:v>0.17</c:v>
                </c:pt>
                <c:pt idx="8">
                  <c:v>0.09</c:v>
                </c:pt>
                <c:pt idx="9">
                  <c:v>-0.16</c:v>
                </c:pt>
                <c:pt idx="10">
                  <c:v>-0.59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BC3-4AB3-A728-FDAF759FCB04}"/>
            </c:ext>
          </c:extLst>
        </c:ser>
        <c:ser>
          <c:idx val="2"/>
          <c:order val="2"/>
          <c:tx>
            <c:strRef>
              <c:f>'[Magnetic shift.xlsx]Sheet1'!$T$24</c:f>
              <c:strCache>
                <c:ptCount val="1"/>
                <c:pt idx="0">
                  <c:v>ΔXAP2 FEM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'[Magnetic shift.xlsx]Sheet1'!$O$25:$O$35</c:f>
              <c:numCache>
                <c:formatCode>General</c:formatCode>
                <c:ptCount val="11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200</c:v>
                </c:pt>
                <c:pt idx="7">
                  <c:v>150</c:v>
                </c:pt>
                <c:pt idx="8">
                  <c:v>100</c:v>
                </c:pt>
                <c:pt idx="9">
                  <c:v>50</c:v>
                </c:pt>
                <c:pt idx="10">
                  <c:v>25</c:v>
                </c:pt>
              </c:numCache>
            </c:numRef>
          </c:xVal>
          <c:yVal>
            <c:numRef>
              <c:f>'[Magnetic shift.xlsx]Sheet1'!$T$25:$T$35</c:f>
              <c:numCache>
                <c:formatCode>General</c:formatCode>
                <c:ptCount val="11"/>
                <c:pt idx="0">
                  <c:v>0.17</c:v>
                </c:pt>
                <c:pt idx="1">
                  <c:v>0.17</c:v>
                </c:pt>
                <c:pt idx="2">
                  <c:v>0.17</c:v>
                </c:pt>
                <c:pt idx="3">
                  <c:v>0.17</c:v>
                </c:pt>
                <c:pt idx="4">
                  <c:v>0.18</c:v>
                </c:pt>
                <c:pt idx="5">
                  <c:v>0.22</c:v>
                </c:pt>
                <c:pt idx="6">
                  <c:v>0.18</c:v>
                </c:pt>
                <c:pt idx="7">
                  <c:v>0.17</c:v>
                </c:pt>
                <c:pt idx="8">
                  <c:v>0.17</c:v>
                </c:pt>
                <c:pt idx="9">
                  <c:v>0.17</c:v>
                </c:pt>
                <c:pt idx="10">
                  <c:v>0.17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BC3-4AB3-A728-FDAF759FCB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683296"/>
        <c:axId val="624813840"/>
      </c:scatterChart>
      <c:valAx>
        <c:axId val="443683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CH"/>
                  <a:t>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813840"/>
        <c:crosses val="autoZero"/>
        <c:crossBetween val="midCat"/>
      </c:valAx>
      <c:valAx>
        <c:axId val="624813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CH" dirty="0"/>
                  <a:t>Magnetic</a:t>
                </a:r>
                <a:r>
                  <a:rPr lang="fr-CH" baseline="0" dirty="0"/>
                  <a:t> axis shift</a:t>
                </a:r>
                <a:r>
                  <a:rPr lang="fr-CH" dirty="0"/>
                  <a:t>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6832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F88B7-C8C7-45F7-9BAF-EAC6CEF7B4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CC1BBC-85B5-4D0C-8FFD-475AF71253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F692B-B172-4CDC-AB90-95684B986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72811-B885-4DF2-8A3F-15011B385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DD9F7-0900-441C-9DF8-BA842B4A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3283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D85D0-E212-49BC-840C-08E65196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403C30-4838-4B94-9F9A-EA0BC01A7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D2772-4770-427E-820C-C0223DFCF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3D991-5330-48C0-9DF9-F57F9546B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F0632-5D82-4929-91BF-2BE107B36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16628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F31602-A4C3-47A4-9694-00A36F9511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E8EBA3-69BD-49F4-9CB4-2BCA23996B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4002B-5035-402F-81E7-05700CEE8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06332-FCC5-4B34-BC1A-3A5B8F30E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E319F-E7BB-4F6F-8ABD-0FCEE9A74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0896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9324D-A78B-4237-917D-7E039DEA4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DCD75-9193-4AA7-B1AD-072EEC173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43753-7A24-4929-BFF7-9619CD49F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2BF5A-E5EF-4EDC-8ADC-B909B7207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06D09-AB9D-47D7-A17D-2D57749AE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28613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EF6E4-32E6-44E3-A096-55CF20F11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04515-A020-4835-8B1E-73E9F655B4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93295-2C38-475B-B794-F0747C72E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90CE8-B2C4-4A3B-96E5-B3C639258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A4464-860C-493D-BB85-4E89B9FCB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58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39D85-587B-46A6-B4FA-10E7A1C40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050DE-5C12-4016-A931-4932AE8836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A3E7D6-D47C-4BA8-8119-D4CD453A4D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AD1FC-3D7C-4DF6-9DAE-A937DCB58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DE5B8A-DCF7-4429-B6CF-2A7A4BF8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14E398-D288-47BC-8BFB-C5311BF4E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7971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6FB5D-06D3-4FD2-A2C8-AAC752C05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9936AE-9CEE-4016-807E-3A9CE94B94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E0507F-403C-4754-B8DF-94FF098A17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AD8096-99C8-4C1D-8B80-90A45D3178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49E668-5DC6-4CB4-8F32-A793403EC0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680F36-B78E-4254-B150-F7191D365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464B14-9C67-48C2-AAF7-E8D3966CA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E71B1F-89F9-41D7-93DF-75C06B52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77914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FBA73-F91E-429D-8C02-23FCB1706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276343-0AE5-4F42-8D0A-C8EBFCEF6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1A77FE-82A7-404F-83CD-681CC660E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3F444E-DA69-4290-8D20-72BFCE52F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06502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1B8D52-75AA-4DEE-BF24-869C3789E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AEC1C0-8AA1-4FF0-A9FB-B9021677D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FF44F-1DF2-4567-8935-F213CE60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8873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7215B-58CE-454A-973A-E78FD8D2E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F5D2A-05C1-401A-8951-1F3DD82D5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1139CB-5BAD-4B99-8442-780445496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876C9-4069-45BB-8C74-E56C81E78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825F86-4A54-416C-ADB6-D829F8195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92EDD1-49BA-4EEB-BB10-09C15044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23215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EE373-2C53-4FC9-98D2-FF95FF82C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A9A5DC-C407-4456-B05C-E1472FA4BF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3F313-96BF-4898-8240-B8F75D6A8C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839BC4-9394-438B-BA42-712DD6ECD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5AAE5E-774A-474E-883F-44E50C09E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B5F7F-0F21-485B-A15C-0CE4BD779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76441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A0C996-56C5-4974-AEE0-F9A5C365A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7F918-977A-49BE-BD2A-DBF52797A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6D521-5FC3-49EF-94F1-AC288AD9B3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0B4F3-4FDA-4F45-A63F-E8981D9335DB}" type="datetimeFigureOut">
              <a:rPr lang="fr-CH" smtClean="0"/>
              <a:t>27.11.2020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63EB9-4180-4832-B80F-8AB3B267EA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D807D-59B9-4EDB-8CE5-A93440799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818E7-E3BD-46A8-8850-B6A93A6E2A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1776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C7830-3B18-4ED1-8D8A-D3C83F2F76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Twin quadrupole prototype magnetic axis shift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C7E56F-E408-428D-AE7A-3061FFD13A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J. Bauche (TE-MSC)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71FB087-118F-40A4-BAAB-1813C218D52B}"/>
              </a:ext>
            </a:extLst>
          </p:cNvPr>
          <p:cNvSpPr txBox="1">
            <a:spLocks/>
          </p:cNvSpPr>
          <p:nvPr/>
        </p:nvSpPr>
        <p:spPr>
          <a:xfrm>
            <a:off x="6096000" y="5473557"/>
            <a:ext cx="5525784" cy="43408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/>
              <a:t>FCC-</a:t>
            </a:r>
            <a:r>
              <a:rPr lang="en-GB" i="1" dirty="0" err="1"/>
              <a:t>ee</a:t>
            </a:r>
            <a:r>
              <a:rPr lang="en-GB" i="1" dirty="0"/>
              <a:t> beam optics meeting, 27th November 2020</a:t>
            </a:r>
          </a:p>
        </p:txBody>
      </p:sp>
    </p:spTree>
    <p:extLst>
      <p:ext uri="{BB962C8B-B14F-4D97-AF65-F5344CB8AC3E}">
        <p14:creationId xmlns:p14="http://schemas.microsoft.com/office/powerpoint/2010/main" val="1899126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DA2FA-5512-48F2-8A70-BE1B46962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FCC-ee quadrupole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3F78E-4044-4204-AF33-9477A3428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0825"/>
            <a:ext cx="10515600" cy="4351338"/>
          </a:xfrm>
        </p:spPr>
        <p:txBody>
          <a:bodyPr/>
          <a:lstStyle/>
          <a:p>
            <a:r>
              <a:rPr lang="en-GB" dirty="0"/>
              <a:t>Magnetically coupled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2BBB7B-AAB0-4C2D-A411-8F5FA73BA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804" y="2958307"/>
            <a:ext cx="5520658" cy="35345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B5309B-1637-47A3-8445-8968497F3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574" y="1251989"/>
            <a:ext cx="5391875" cy="43513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144C61-7B69-45A5-B956-54B239E27245}"/>
              </a:ext>
            </a:extLst>
          </p:cNvPr>
          <p:cNvSpPr txBox="1"/>
          <p:nvPr/>
        </p:nvSpPr>
        <p:spPr>
          <a:xfrm>
            <a:off x="8749398" y="3192692"/>
            <a:ext cx="1038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SPACER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588F69-28E3-43B1-AD77-3BA36E0AA317}"/>
              </a:ext>
            </a:extLst>
          </p:cNvPr>
          <p:cNvSpPr/>
          <p:nvPr/>
        </p:nvSpPr>
        <p:spPr>
          <a:xfrm>
            <a:off x="8749398" y="3232396"/>
            <a:ext cx="1038225" cy="27295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47740C-4116-411C-9A5D-2B8949C5242F}"/>
              </a:ext>
            </a:extLst>
          </p:cNvPr>
          <p:cNvSpPr txBox="1"/>
          <p:nvPr/>
        </p:nvSpPr>
        <p:spPr>
          <a:xfrm>
            <a:off x="7472582" y="5603327"/>
            <a:ext cx="3582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Design key feature</a:t>
            </a:r>
            <a:r>
              <a:rPr lang="en-GB" sz="2000" dirty="0"/>
              <a:t>: </a:t>
            </a:r>
          </a:p>
          <a:p>
            <a:pPr algn="ctr"/>
            <a:r>
              <a:rPr lang="en-GB" sz="2000" dirty="0"/>
              <a:t>non-magnetic spacer balances the flux between the poles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61E68B-6F6A-4F0B-A1EC-CA9A716D4B4E}"/>
              </a:ext>
            </a:extLst>
          </p:cNvPr>
          <p:cNvSpPr txBox="1"/>
          <p:nvPr/>
        </p:nvSpPr>
        <p:spPr>
          <a:xfrm>
            <a:off x="8079024" y="920556"/>
            <a:ext cx="2378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solidFill>
                  <a:srgbClr val="0070C0"/>
                </a:solidFill>
              </a:rPr>
              <a:t>Courtesy A. Milanese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66C4CD-56A6-42C4-BE65-6DE153A44E77}"/>
              </a:ext>
            </a:extLst>
          </p:cNvPr>
          <p:cNvSpPr txBox="1"/>
          <p:nvPr/>
        </p:nvSpPr>
        <p:spPr>
          <a:xfrm>
            <a:off x="1181071" y="2558197"/>
            <a:ext cx="4664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u="sng" dirty="0"/>
              <a:t>CDR parameters FCC-</a:t>
            </a:r>
            <a:r>
              <a:rPr lang="en-GB" sz="2000" i="1" u="sng" dirty="0" err="1"/>
              <a:t>ee</a:t>
            </a:r>
            <a:r>
              <a:rPr lang="en-GB" sz="2000" i="1" u="sng" dirty="0"/>
              <a:t> quadrupoles</a:t>
            </a: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3131630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427AF5F-9A0E-42B7-A252-FD64C9885F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2DA2FA-5512-48F2-8A70-BE1B46962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06443"/>
          </a:xfrm>
        </p:spPr>
        <p:txBody>
          <a:bodyPr>
            <a:normAutofit/>
          </a:bodyPr>
          <a:lstStyle/>
          <a:p>
            <a:r>
              <a:rPr lang="en-GB" sz="4000"/>
              <a:t>FCC-ee quadrupole – prototype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3F78E-4044-4204-AF33-9477A3428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555" y="1770542"/>
            <a:ext cx="3447864" cy="4303464"/>
          </a:xfrm>
        </p:spPr>
        <p:txBody>
          <a:bodyPr>
            <a:normAutofit/>
          </a:bodyPr>
          <a:lstStyle/>
          <a:p>
            <a:r>
              <a:rPr lang="en-GB" sz="2400" dirty="0"/>
              <a:t>Short model, ~1 m long (900 mm yoke)</a:t>
            </a:r>
          </a:p>
          <a:p>
            <a:r>
              <a:rPr lang="en-GB" sz="2400" dirty="0"/>
              <a:t>Yoke assembled from machined solid iron (ARMCO)</a:t>
            </a:r>
          </a:p>
          <a:p>
            <a:r>
              <a:rPr lang="en-GB" sz="2400" dirty="0"/>
              <a:t>Assembly tolerances ±20 µm (aperture diameters)</a:t>
            </a:r>
          </a:p>
          <a:p>
            <a:r>
              <a:rPr lang="en-GB" sz="2400" dirty="0"/>
              <a:t>Coils 2 x 64 turns (converter matching)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BAB47485-E7B6-4354-8877-B9F749C729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6207"/>
          <a:stretch/>
        </p:blipFill>
        <p:spPr>
          <a:xfrm>
            <a:off x="4438650" y="1495423"/>
            <a:ext cx="7088795" cy="485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300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DA2FA-5512-48F2-8A70-BE1B46962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Prototype measurements – transfer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3F78E-4044-4204-AF33-9477A3428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5476" y="4789341"/>
            <a:ext cx="6048374" cy="1387621"/>
          </a:xfrm>
        </p:spPr>
        <p:txBody>
          <a:bodyPr>
            <a:normAutofit fontScale="92500"/>
          </a:bodyPr>
          <a:lstStyle/>
          <a:p>
            <a:r>
              <a:rPr lang="en-GB" dirty="0"/>
              <a:t>Very good symmetry between the two apertures (diff. &lt; 1.6‰)</a:t>
            </a:r>
          </a:p>
          <a:p>
            <a:r>
              <a:rPr lang="en-GB" dirty="0"/>
              <a:t>Pessimistic BH curve on FEM (µ</a:t>
            </a:r>
            <a:r>
              <a:rPr lang="en-GB" baseline="-25000" dirty="0"/>
              <a:t>r</a:t>
            </a:r>
            <a:r>
              <a:rPr lang="en-GB" dirty="0"/>
              <a:t>), diff ≈1%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CA41C3-3690-421E-A477-41A10F1F5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410" y="1690688"/>
            <a:ext cx="4319270" cy="40549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E8A83F-1710-4403-BBBD-D770D34E6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578" y="1600199"/>
            <a:ext cx="5648324" cy="3189142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2B0B226-1310-46A8-9009-D3D3A7936D6B}"/>
              </a:ext>
            </a:extLst>
          </p:cNvPr>
          <p:cNvCxnSpPr>
            <a:cxnSpLocks/>
          </p:cNvCxnSpPr>
          <p:nvPr/>
        </p:nvCxnSpPr>
        <p:spPr>
          <a:xfrm flipV="1">
            <a:off x="7132320" y="1690688"/>
            <a:ext cx="0" cy="2572702"/>
          </a:xfrm>
          <a:prstGeom prst="line">
            <a:avLst/>
          </a:prstGeom>
          <a:ln w="25400">
            <a:solidFill>
              <a:srgbClr val="7030A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3B5F687-F066-49BB-8E9C-30B7EF2929B3}"/>
              </a:ext>
            </a:extLst>
          </p:cNvPr>
          <p:cNvCxnSpPr>
            <a:cxnSpLocks/>
          </p:cNvCxnSpPr>
          <p:nvPr/>
        </p:nvCxnSpPr>
        <p:spPr>
          <a:xfrm flipV="1">
            <a:off x="10334837" y="1690688"/>
            <a:ext cx="0" cy="2572702"/>
          </a:xfrm>
          <a:prstGeom prst="line">
            <a:avLst/>
          </a:prstGeom>
          <a:ln w="25400">
            <a:solidFill>
              <a:srgbClr val="7030A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EC63958-0C57-4407-93AC-97E38E90D35A}"/>
              </a:ext>
            </a:extLst>
          </p:cNvPr>
          <p:cNvCxnSpPr>
            <a:cxnSpLocks/>
          </p:cNvCxnSpPr>
          <p:nvPr/>
        </p:nvCxnSpPr>
        <p:spPr>
          <a:xfrm flipH="1">
            <a:off x="7132321" y="3429000"/>
            <a:ext cx="3202516" cy="7982"/>
          </a:xfrm>
          <a:prstGeom prst="line">
            <a:avLst/>
          </a:prstGeom>
          <a:ln w="25400">
            <a:solidFill>
              <a:srgbClr val="7030A0"/>
            </a:solidFill>
            <a:prstDash val="solid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020A244-ECF7-4092-8B97-DB7490490A3D}"/>
              </a:ext>
            </a:extLst>
          </p:cNvPr>
          <p:cNvSpPr txBox="1"/>
          <p:nvPr/>
        </p:nvSpPr>
        <p:spPr>
          <a:xfrm>
            <a:off x="8015295" y="2977039"/>
            <a:ext cx="1428735" cy="365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FCC-</a:t>
            </a:r>
            <a:r>
              <a:rPr lang="en-GB" b="1" dirty="0" err="1">
                <a:solidFill>
                  <a:srgbClr val="7030A0"/>
                </a:solidFill>
              </a:rPr>
              <a:t>ee</a:t>
            </a:r>
            <a:r>
              <a:rPr lang="en-GB" b="1" dirty="0">
                <a:solidFill>
                  <a:srgbClr val="7030A0"/>
                </a:solidFill>
              </a:rPr>
              <a:t> range</a:t>
            </a:r>
          </a:p>
        </p:txBody>
      </p:sp>
    </p:spTree>
    <p:extLst>
      <p:ext uri="{BB962C8B-B14F-4D97-AF65-F5344CB8AC3E}">
        <p14:creationId xmlns:p14="http://schemas.microsoft.com/office/powerpoint/2010/main" val="2159396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DA2FA-5512-48F2-8A70-BE1B46962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Prototype measurements - magnetic axis shift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3F78E-4044-4204-AF33-9477A3428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5272819"/>
            <a:ext cx="11258411" cy="132556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~0.4 mm shift outwards for each aperture between low and high fields</a:t>
            </a:r>
          </a:p>
          <a:p>
            <a:r>
              <a:rPr lang="en-GB" dirty="0"/>
              <a:t>Mismatch MM vs. FEM at low fields, not completely explained. Refined simulations needed as a next step.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A7941D-A3D6-4DBA-947B-1A7A0924A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774" y="1430163"/>
            <a:ext cx="4719251" cy="3690289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FBE0A35-F007-48FC-B88E-10C6AEBB24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3750866"/>
              </p:ext>
            </p:extLst>
          </p:nvPr>
        </p:nvGraphicFramePr>
        <p:xfrm>
          <a:off x="5915025" y="1434277"/>
          <a:ext cx="5610678" cy="368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AC46C7C-1838-4076-A304-2B2F72B2103C}"/>
              </a:ext>
            </a:extLst>
          </p:cNvPr>
          <p:cNvCxnSpPr>
            <a:cxnSpLocks/>
          </p:cNvCxnSpPr>
          <p:nvPr/>
        </p:nvCxnSpPr>
        <p:spPr>
          <a:xfrm flipV="1">
            <a:off x="7246620" y="1543050"/>
            <a:ext cx="0" cy="3246120"/>
          </a:xfrm>
          <a:prstGeom prst="line">
            <a:avLst/>
          </a:prstGeom>
          <a:ln w="25400">
            <a:solidFill>
              <a:srgbClr val="7030A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2ECABA4-02B2-405B-B19C-697BA5B3AE44}"/>
              </a:ext>
            </a:extLst>
          </p:cNvPr>
          <p:cNvCxnSpPr>
            <a:cxnSpLocks/>
          </p:cNvCxnSpPr>
          <p:nvPr/>
        </p:nvCxnSpPr>
        <p:spPr>
          <a:xfrm flipV="1">
            <a:off x="9363287" y="1543050"/>
            <a:ext cx="0" cy="3246120"/>
          </a:xfrm>
          <a:prstGeom prst="line">
            <a:avLst/>
          </a:prstGeom>
          <a:ln w="25400">
            <a:solidFill>
              <a:srgbClr val="7030A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F7469A7-CAF9-4464-A1E6-9A0D46C9AAB2}"/>
              </a:ext>
            </a:extLst>
          </p:cNvPr>
          <p:cNvCxnSpPr>
            <a:cxnSpLocks/>
          </p:cNvCxnSpPr>
          <p:nvPr/>
        </p:nvCxnSpPr>
        <p:spPr>
          <a:xfrm flipH="1">
            <a:off x="7246620" y="2061210"/>
            <a:ext cx="2116667" cy="0"/>
          </a:xfrm>
          <a:prstGeom prst="line">
            <a:avLst/>
          </a:prstGeom>
          <a:ln w="25400">
            <a:solidFill>
              <a:srgbClr val="7030A0"/>
            </a:solidFill>
            <a:prstDash val="solid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7C5E3FF-0B54-4533-88D8-0CB2D55C7688}"/>
              </a:ext>
            </a:extLst>
          </p:cNvPr>
          <p:cNvSpPr txBox="1"/>
          <p:nvPr/>
        </p:nvSpPr>
        <p:spPr>
          <a:xfrm>
            <a:off x="7555229" y="1660162"/>
            <a:ext cx="1428735" cy="365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FCC-</a:t>
            </a:r>
            <a:r>
              <a:rPr lang="en-GB" b="1" dirty="0" err="1">
                <a:solidFill>
                  <a:srgbClr val="7030A0"/>
                </a:solidFill>
              </a:rPr>
              <a:t>ee</a:t>
            </a:r>
            <a:r>
              <a:rPr lang="en-GB" b="1" dirty="0">
                <a:solidFill>
                  <a:srgbClr val="7030A0"/>
                </a:solidFill>
              </a:rPr>
              <a:t> range</a:t>
            </a:r>
          </a:p>
        </p:txBody>
      </p:sp>
    </p:spTree>
    <p:extLst>
      <p:ext uri="{BB962C8B-B14F-4D97-AF65-F5344CB8AC3E}">
        <p14:creationId xmlns:p14="http://schemas.microsoft.com/office/powerpoint/2010/main" val="1672244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93CA606-42B8-4DC7-8D28-9B3A87567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221" y="309562"/>
            <a:ext cx="7730780" cy="6238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2DA2FA-5512-48F2-8A70-BE1B46962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304" y="457199"/>
            <a:ext cx="461924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Mitigations of magnetic centre shift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3F78E-4044-4204-AF33-9477A3428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41" y="1930399"/>
            <a:ext cx="4246592" cy="470614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Active compensation with trim coil (busbars) in spacer </a:t>
            </a:r>
            <a:r>
              <a:rPr lang="en-GB" dirty="0">
                <a:sym typeface="Wingdings" panose="05000000000000000000" pitchFamily="2" charset="2"/>
              </a:rPr>
              <a:t> to be simulated</a:t>
            </a:r>
          </a:p>
          <a:p>
            <a:r>
              <a:rPr lang="en-GB" dirty="0">
                <a:sym typeface="Wingdings" panose="05000000000000000000" pitchFamily="2" charset="2"/>
              </a:rPr>
              <a:t>Use dipole trim coils for tapering (E saw tooth mitigation) to add dipolar component</a:t>
            </a:r>
          </a:p>
          <a:p>
            <a:r>
              <a:rPr lang="en-GB" dirty="0">
                <a:sym typeface="Wingdings" panose="05000000000000000000" pitchFamily="2" charset="2"/>
              </a:rPr>
              <a:t>Modify passive shimming at extremities at each change of energy  to be measured at manufacture for all energies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48025D-FC0A-4BDD-9914-24852034C973}"/>
              </a:ext>
            </a:extLst>
          </p:cNvPr>
          <p:cNvSpPr/>
          <p:nvPr/>
        </p:nvSpPr>
        <p:spPr>
          <a:xfrm>
            <a:off x="6436995" y="1584960"/>
            <a:ext cx="985520" cy="955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85DB36-DC4D-4056-883A-BE716612AEED}"/>
              </a:ext>
            </a:extLst>
          </p:cNvPr>
          <p:cNvSpPr/>
          <p:nvPr/>
        </p:nvSpPr>
        <p:spPr>
          <a:xfrm>
            <a:off x="6436995" y="4170459"/>
            <a:ext cx="985520" cy="955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DA8E2D-B655-4CBC-A8BE-2D64F0CDD786}"/>
              </a:ext>
            </a:extLst>
          </p:cNvPr>
          <p:cNvSpPr/>
          <p:nvPr/>
        </p:nvSpPr>
        <p:spPr>
          <a:xfrm>
            <a:off x="9062250" y="1584960"/>
            <a:ext cx="985520" cy="955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AA4D692-55E4-4246-ADB3-B13B4F6C1E33}"/>
              </a:ext>
            </a:extLst>
          </p:cNvPr>
          <p:cNvSpPr/>
          <p:nvPr/>
        </p:nvSpPr>
        <p:spPr>
          <a:xfrm>
            <a:off x="9062250" y="4170459"/>
            <a:ext cx="985520" cy="955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25A6EF3-FBC2-4546-AA1B-DB06CFE64018}"/>
              </a:ext>
            </a:extLst>
          </p:cNvPr>
          <p:cNvSpPr/>
          <p:nvPr/>
        </p:nvSpPr>
        <p:spPr>
          <a:xfrm>
            <a:off x="7506877" y="3245206"/>
            <a:ext cx="159042" cy="2200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F63C23B-0DD4-4E2B-95E2-F3078BE92902}"/>
              </a:ext>
            </a:extLst>
          </p:cNvPr>
          <p:cNvSpPr/>
          <p:nvPr/>
        </p:nvSpPr>
        <p:spPr>
          <a:xfrm>
            <a:off x="8775944" y="3245206"/>
            <a:ext cx="159042" cy="2200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Arrow: Circular 10">
            <a:extLst>
              <a:ext uri="{FF2B5EF4-FFF2-40B4-BE49-F238E27FC236}">
                <a16:creationId xmlns:a16="http://schemas.microsoft.com/office/drawing/2014/main" id="{6C46B7BF-4730-44A9-A574-4BBBD39110B1}"/>
              </a:ext>
            </a:extLst>
          </p:cNvPr>
          <p:cNvSpPr/>
          <p:nvPr/>
        </p:nvSpPr>
        <p:spPr>
          <a:xfrm rot="16200000">
            <a:off x="7079591" y="2836385"/>
            <a:ext cx="934949" cy="1037690"/>
          </a:xfrm>
          <a:prstGeom prst="circular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12" name="Arrow: Circular 11">
            <a:extLst>
              <a:ext uri="{FF2B5EF4-FFF2-40B4-BE49-F238E27FC236}">
                <a16:creationId xmlns:a16="http://schemas.microsoft.com/office/drawing/2014/main" id="{EA10C86B-C139-483E-AA60-31C36345BD39}"/>
              </a:ext>
            </a:extLst>
          </p:cNvPr>
          <p:cNvSpPr/>
          <p:nvPr/>
        </p:nvSpPr>
        <p:spPr>
          <a:xfrm rot="5400000">
            <a:off x="7140728" y="2862470"/>
            <a:ext cx="934949" cy="985521"/>
          </a:xfrm>
          <a:prstGeom prst="circular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13" name="Arrow: Circular 12">
            <a:extLst>
              <a:ext uri="{FF2B5EF4-FFF2-40B4-BE49-F238E27FC236}">
                <a16:creationId xmlns:a16="http://schemas.microsoft.com/office/drawing/2014/main" id="{07E030E5-AAB9-4033-9203-CE658AF445F6}"/>
              </a:ext>
            </a:extLst>
          </p:cNvPr>
          <p:cNvSpPr/>
          <p:nvPr/>
        </p:nvSpPr>
        <p:spPr>
          <a:xfrm rot="5400000" flipH="1">
            <a:off x="8416560" y="2827226"/>
            <a:ext cx="934948" cy="985520"/>
          </a:xfrm>
          <a:prstGeom prst="circular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14" name="Arrow: Circular 13">
            <a:extLst>
              <a:ext uri="{FF2B5EF4-FFF2-40B4-BE49-F238E27FC236}">
                <a16:creationId xmlns:a16="http://schemas.microsoft.com/office/drawing/2014/main" id="{5A33F2F4-C717-475E-9F5A-BA92AB53AA88}"/>
              </a:ext>
            </a:extLst>
          </p:cNvPr>
          <p:cNvSpPr/>
          <p:nvPr/>
        </p:nvSpPr>
        <p:spPr>
          <a:xfrm rot="16200000" flipH="1">
            <a:off x="8348839" y="2827225"/>
            <a:ext cx="934948" cy="985521"/>
          </a:xfrm>
          <a:prstGeom prst="circular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E596DE3A-822D-4E2D-B804-3265664AFB27}"/>
              </a:ext>
            </a:extLst>
          </p:cNvPr>
          <p:cNvSpPr/>
          <p:nvPr/>
        </p:nvSpPr>
        <p:spPr>
          <a:xfrm rot="16200000">
            <a:off x="9418437" y="5017586"/>
            <a:ext cx="246580" cy="104724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14DEEFF9-00EC-41C8-ADBF-BA424B7D6A09}"/>
              </a:ext>
            </a:extLst>
          </p:cNvPr>
          <p:cNvSpPr/>
          <p:nvPr/>
        </p:nvSpPr>
        <p:spPr>
          <a:xfrm>
            <a:off x="8100963" y="2887754"/>
            <a:ext cx="246580" cy="104724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9BBBD190-47F7-4F20-B244-808E6D445DF4}"/>
              </a:ext>
            </a:extLst>
          </p:cNvPr>
          <p:cNvSpPr/>
          <p:nvPr/>
        </p:nvSpPr>
        <p:spPr>
          <a:xfrm rot="10800000">
            <a:off x="5766432" y="2852511"/>
            <a:ext cx="246580" cy="104724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F3E2B104-8223-4E4C-9F72-3E188F4CED06}"/>
              </a:ext>
            </a:extLst>
          </p:cNvPr>
          <p:cNvSpPr/>
          <p:nvPr/>
        </p:nvSpPr>
        <p:spPr>
          <a:xfrm rot="10800000">
            <a:off x="10435611" y="2852511"/>
            <a:ext cx="246580" cy="104724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DAB2ED15-B7D6-4CF1-A3D6-376918E62AFA}"/>
              </a:ext>
            </a:extLst>
          </p:cNvPr>
          <p:cNvSpPr/>
          <p:nvPr/>
        </p:nvSpPr>
        <p:spPr>
          <a:xfrm rot="5400000">
            <a:off x="9392193" y="623258"/>
            <a:ext cx="246580" cy="104724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11310A84-C3C9-462B-9E35-A92DC7A25E0B}"/>
              </a:ext>
            </a:extLst>
          </p:cNvPr>
          <p:cNvSpPr/>
          <p:nvPr/>
        </p:nvSpPr>
        <p:spPr>
          <a:xfrm rot="5400000">
            <a:off x="6775601" y="5035023"/>
            <a:ext cx="246580" cy="104724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629C5C3E-86A2-4DDD-9413-A1FEDDA0D541}"/>
              </a:ext>
            </a:extLst>
          </p:cNvPr>
          <p:cNvSpPr/>
          <p:nvPr/>
        </p:nvSpPr>
        <p:spPr>
          <a:xfrm rot="16200000">
            <a:off x="6806465" y="640879"/>
            <a:ext cx="246580" cy="104724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0982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230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FCC-ee  Twin quadrupole prototype magnetic axis shift</vt:lpstr>
      <vt:lpstr>FCC-ee quadrupole design</vt:lpstr>
      <vt:lpstr>FCC-ee quadrupole – prototype</vt:lpstr>
      <vt:lpstr>Prototype measurements – transfer function</vt:lpstr>
      <vt:lpstr>Prototype measurements - magnetic axis shift</vt:lpstr>
      <vt:lpstr>Mitigations of magnetic centre shift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FCC-ee  Twin quadrupole prototype magnetic axis shift</dc:title>
  <dc:creator>Jeremie Bauche</dc:creator>
  <cp:lastModifiedBy>Jeremie Bauche</cp:lastModifiedBy>
  <cp:revision>65</cp:revision>
  <dcterms:created xsi:type="dcterms:W3CDTF">2020-11-26T10:38:17Z</dcterms:created>
  <dcterms:modified xsi:type="dcterms:W3CDTF">2020-11-27T08:00:59Z</dcterms:modified>
</cp:coreProperties>
</file>