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4" r:id="rId5"/>
    <p:sldId id="272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62" r:id="rId14"/>
    <p:sldId id="263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104" y="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31CA1B-ACE9-4F43-B7A0-46948ED797F7}" type="datetimeFigureOut">
              <a:rPr lang="en-US"/>
              <a:t>11/18/2020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A44E682-F9A7-421F-A641-1D8A4514C240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MAD-NG experience and outlook for LHC and HL-LHC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R. De Maria, L. Deniau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C3AB7-C9D3-421C-8A98-FC8214DCB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7 Prepare lattice for SixTrack simulations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A9ED0-5B7C-4F96-8996-DEDA746EA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Not implemented in MAD-NG</a:t>
            </a:r>
          </a:p>
          <a:p>
            <a:r>
              <a:rPr lang="en-US" sz="1800" dirty="0"/>
              <a:t>Preparation scripts (mask MAD-X and now Python) to be reimplemented (2K LOC mixed MAD-X, Fortran)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25798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45DA-7A50-4B2F-BFFA-1B1D8B030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8 Compute non-linear quantities (detuning, RDT, with parameters)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35821-EDB9-41FE-87F8-CA8284922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900" dirty="0"/>
              <a:t>Non-linear parametric normal forms algorithm not implemented</a:t>
            </a:r>
          </a:p>
          <a:p>
            <a:r>
              <a:rPr lang="en-US" sz="1900" dirty="0"/>
              <a:t>MAD-NG GTPSA allows to compute non-linear maps with parameters, but the normal form analysis routines are not implemented.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local str={}</a:t>
            </a: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mq2.k1=\ -&gt;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str.kqf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mq3.k1=\ -&gt;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str.kqd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X0=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damap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nv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=6,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=3,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nk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=2, ko=1,  			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vn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={“x”,”px”,”y”,”py”,”t”,”pt”,”var1”,”var2”}</a:t>
            </a:r>
          </a:p>
          <a:p>
            <a:pPr marL="0" indent="0"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marL="0" indent="0">
              <a:buNone/>
            </a:pP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str.kqf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=0.02 + X0.var1;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str.kqd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=-0.02 + X0.var2;</a:t>
            </a:r>
          </a:p>
          <a:p>
            <a:pPr marL="0" indent="0">
              <a:buNone/>
            </a:pP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table,flow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= Track… {…,X0=X0,…} 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8039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FAC2A-1252-4B30-9CCF-552B6F168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9 Integration in Python workflows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BD82B-B06A-45D7-9272-983119A58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Many scripts interacting written in Python (Logging, database, LSA) are being build.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MAD-NG cannot be easily embedded in Python.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Lupa</a:t>
            </a:r>
            <a:r>
              <a:rPr lang="en-US" sz="1800" dirty="0"/>
              <a:t> package demonstrated </a:t>
            </a:r>
            <a:r>
              <a:rPr lang="en-US" sz="1800" dirty="0" err="1"/>
              <a:t>Luajit</a:t>
            </a:r>
            <a:r>
              <a:rPr lang="en-US" sz="1800" dirty="0"/>
              <a:t> 2.0.x can be integrated in Python.</a:t>
            </a:r>
          </a:p>
          <a:p>
            <a:pPr marL="0" indent="0">
              <a:buNone/>
            </a:pPr>
            <a:r>
              <a:rPr lang="en-US" sz="1800" dirty="0"/>
              <a:t>A first analysis showed that is not straightforward to re-implement this in MAD-NG because </a:t>
            </a:r>
            <a:r>
              <a:rPr lang="en-US" sz="1800" dirty="0" err="1"/>
              <a:t>Luajit</a:t>
            </a:r>
            <a:r>
              <a:rPr lang="en-US" sz="1800" dirty="0"/>
              <a:t> is patched.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Python integration is needed before using MAD-NG as a general MAD-X replacement.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06450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Other remarks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1800" dirty="0"/>
              <a:t>MAD-NG</a:t>
            </a:r>
          </a:p>
          <a:p>
            <a:pPr>
              <a:defRPr/>
            </a:pPr>
            <a:r>
              <a:rPr lang="en-US" sz="1800" dirty="0"/>
              <a:t>provide a simple, yet flexible and an extremely fast scripting language</a:t>
            </a:r>
            <a:endParaRPr sz="1800" dirty="0"/>
          </a:p>
          <a:p>
            <a:pPr>
              <a:defRPr/>
            </a:pPr>
            <a:r>
              <a:rPr lang="en-US" sz="1800" dirty="0"/>
              <a:t>It is easy to call C libraries</a:t>
            </a:r>
            <a:endParaRPr sz="1800" dirty="0"/>
          </a:p>
          <a:p>
            <a:pPr>
              <a:defRPr/>
            </a:pPr>
            <a:r>
              <a:rPr lang="en-US" sz="1800" dirty="0"/>
              <a:t>contains a partial implementation of PTC numerical methods written in succinct and clear way</a:t>
            </a:r>
            <a:endParaRPr sz="1800" dirty="0"/>
          </a:p>
          <a:p>
            <a:pPr>
              <a:defRPr/>
            </a:pPr>
            <a:r>
              <a:rPr lang="en-US" sz="1800" dirty="0"/>
              <a:t>Not straightforward to integrate in Python work-flows.</a:t>
            </a:r>
          </a:p>
          <a:p>
            <a:pPr>
              <a:defRPr/>
            </a:pPr>
            <a:r>
              <a:rPr lang="en-US" sz="1800" dirty="0"/>
              <a:t>Very limited external library ecosystem for our field because of Lua is not used a lot in our domain, and MAD-NG deviates from </a:t>
            </a:r>
            <a:r>
              <a:rPr lang="en-US" sz="1800" dirty="0" err="1"/>
              <a:t>Luajit</a:t>
            </a:r>
            <a:r>
              <a:rPr lang="en-US" sz="1800" dirty="0"/>
              <a:t> (e.g. torch to </a:t>
            </a:r>
            <a:r>
              <a:rPr lang="en-US" sz="1800" dirty="0" err="1"/>
              <a:t>pytorch</a:t>
            </a:r>
            <a:r>
              <a:rPr lang="en-US" sz="1800" dirty="0"/>
              <a:t>).</a:t>
            </a:r>
            <a:endParaRPr sz="1800" dirty="0"/>
          </a:p>
          <a:p>
            <a:pPr marL="0" indent="0">
              <a:buNone/>
              <a:defRPr/>
            </a:pPr>
            <a:r>
              <a:rPr sz="1800" dirty="0"/>
              <a:t>Comparison to </a:t>
            </a:r>
            <a:r>
              <a:rPr lang="en-US" sz="1800" dirty="0" err="1"/>
              <a:t>MAD-X+cpymad+Python</a:t>
            </a:r>
            <a:r>
              <a:rPr sz="1800" dirty="0"/>
              <a:t>:</a:t>
            </a:r>
          </a:p>
          <a:p>
            <a:pPr>
              <a:defRPr/>
            </a:pPr>
            <a:r>
              <a:rPr sz="1800" dirty="0"/>
              <a:t>Scripting language is simple but not fast</a:t>
            </a:r>
          </a:p>
          <a:p>
            <a:pPr>
              <a:defRPr/>
            </a:pPr>
            <a:r>
              <a:rPr lang="en-US" sz="1800" dirty="0"/>
              <a:t>It takes effort to speed-up algorithm (e.g. using extensions C, </a:t>
            </a:r>
            <a:r>
              <a:rPr lang="en-US" sz="1800" dirty="0" err="1"/>
              <a:t>cython</a:t>
            </a:r>
            <a:r>
              <a:rPr lang="en-US" sz="1800" dirty="0"/>
              <a:t>, pybind11, </a:t>
            </a:r>
            <a:r>
              <a:rPr lang="en-US" sz="1800" dirty="0" err="1"/>
              <a:t>cppyy</a:t>
            </a:r>
            <a:r>
              <a:rPr lang="en-US" sz="1800" dirty="0"/>
              <a:t>)</a:t>
            </a:r>
            <a:endParaRPr sz="1800" dirty="0"/>
          </a:p>
          <a:p>
            <a:pPr>
              <a:defRPr/>
            </a:pPr>
            <a:r>
              <a:rPr sz="1800" dirty="0"/>
              <a:t>Pyth</a:t>
            </a:r>
            <a:r>
              <a:rPr lang="en-US" sz="1800" dirty="0"/>
              <a:t>on gives e</a:t>
            </a:r>
            <a:r>
              <a:rPr sz="1800" dirty="0"/>
              <a:t>xceptional interoperability with other libraries including scientific library, CERN Controls API, etc... </a:t>
            </a:r>
          </a:p>
          <a:p>
            <a:pPr>
              <a:defRPr/>
            </a:pPr>
            <a:endParaRPr sz="1800" dirty="0"/>
          </a:p>
          <a:p>
            <a:pPr marL="0" indent="0">
              <a:buNone/>
              <a:defRPr/>
            </a:pPr>
            <a:endParaRPr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1800" dirty="0"/>
              <a:t>Today MAD-X, PTC, CPYMAD allows to do everything is needed for LHC, HL-LHC, but:</a:t>
            </a:r>
          </a:p>
          <a:p>
            <a:pPr lvl="1">
              <a:defRPr/>
            </a:pPr>
            <a:r>
              <a:rPr lang="en-US" sz="1400" dirty="0"/>
              <a:t>Automatic splitting to insert thin element in thick element (being discussed)</a:t>
            </a:r>
            <a:endParaRPr lang="en-US" sz="1800" dirty="0"/>
          </a:p>
          <a:p>
            <a:pPr marL="0" indent="0">
              <a:buNone/>
              <a:defRPr/>
            </a:pPr>
            <a:r>
              <a:rPr lang="en-US" sz="1800" dirty="0"/>
              <a:t> with compromises in</a:t>
            </a:r>
          </a:p>
          <a:p>
            <a:pPr lvl="1">
              <a:defRPr/>
            </a:pPr>
            <a:r>
              <a:rPr lang="en-US" sz="1400" dirty="0"/>
              <a:t>script speed and robustness (</a:t>
            </a:r>
            <a:r>
              <a:rPr lang="en-US" sz="1400" dirty="0" err="1"/>
              <a:t>cpymad</a:t>
            </a:r>
            <a:r>
              <a:rPr lang="en-US" sz="1400" dirty="0"/>
              <a:t> solves most of mad-x scripting needs but certain tasks suffers from speed issues)</a:t>
            </a:r>
          </a:p>
          <a:p>
            <a:pPr lvl="1">
              <a:defRPr/>
            </a:pPr>
            <a:r>
              <a:rPr lang="en-US" sz="1400" dirty="0"/>
              <a:t>PTC normal forms interface is often not flexible enough.</a:t>
            </a:r>
            <a:endParaRPr lang="en-US" sz="1800" dirty="0"/>
          </a:p>
          <a:p>
            <a:pPr marL="0" indent="0">
              <a:buNone/>
              <a:defRPr/>
            </a:pPr>
            <a:r>
              <a:rPr lang="en-US" sz="1800" dirty="0"/>
              <a:t>MAD-NG has the potential to allow:</a:t>
            </a:r>
          </a:p>
          <a:p>
            <a:pPr lvl="1">
              <a:defRPr/>
            </a:pPr>
            <a:r>
              <a:rPr lang="en-US" sz="1400" dirty="0"/>
              <a:t>More robust, concise, faster scripts</a:t>
            </a:r>
          </a:p>
          <a:p>
            <a:pPr lvl="1">
              <a:defRPr/>
            </a:pPr>
            <a:r>
              <a:rPr lang="en-US" sz="1400" dirty="0"/>
              <a:t>Simplified usage of PTC numerical methods for non-linear optics with documentation</a:t>
            </a:r>
          </a:p>
          <a:p>
            <a:pPr lvl="0">
              <a:defRPr/>
            </a:pPr>
            <a:r>
              <a:rPr lang="en-US" sz="1800" dirty="0"/>
              <a:t>However from the current beta needs:</a:t>
            </a:r>
          </a:p>
          <a:p>
            <a:pPr lvl="1">
              <a:defRPr/>
            </a:pPr>
            <a:r>
              <a:rPr lang="en-US" sz="1400" dirty="0"/>
              <a:t>Seamless interoperability with existing MAD-X scripts (FFI approach like </a:t>
            </a:r>
            <a:r>
              <a:rPr lang="en-US" sz="1400" dirty="0" err="1"/>
              <a:t>cpymad</a:t>
            </a:r>
            <a:r>
              <a:rPr lang="en-US" sz="1400" dirty="0"/>
              <a:t>)</a:t>
            </a:r>
          </a:p>
          <a:p>
            <a:pPr lvl="1">
              <a:defRPr/>
            </a:pPr>
            <a:r>
              <a:rPr lang="en-US" sz="1400" dirty="0"/>
              <a:t>Verification and extension of maps and Hamiltonian splitting options</a:t>
            </a:r>
          </a:p>
          <a:p>
            <a:pPr lvl="1">
              <a:defRPr/>
            </a:pPr>
            <a:r>
              <a:rPr lang="en-US" sz="1400" dirty="0"/>
              <a:t>Implementation of fully parametric nonlinear normal forms</a:t>
            </a:r>
          </a:p>
          <a:p>
            <a:pPr lvl="1">
              <a:defRPr/>
            </a:pPr>
            <a:r>
              <a:rPr lang="en-US" sz="1400" dirty="0"/>
              <a:t>Integration in Python workflows (not easy although </a:t>
            </a:r>
            <a:r>
              <a:rPr lang="en-US" sz="1400" dirty="0" err="1"/>
              <a:t>lupa</a:t>
            </a:r>
            <a:r>
              <a:rPr lang="en-US" sz="1400" dirty="0"/>
              <a:t> package successful for </a:t>
            </a:r>
            <a:r>
              <a:rPr lang="en-US" sz="1400" dirty="0" err="1"/>
              <a:t>luajit</a:t>
            </a:r>
            <a:r>
              <a:rPr lang="en-US" sz="1400" dirty="0"/>
              <a:t> 2.0.x)</a:t>
            </a:r>
          </a:p>
          <a:p>
            <a:pPr lvl="1">
              <a:defRPr/>
            </a:pPr>
            <a:r>
              <a:rPr lang="en-US" sz="1400" dirty="0"/>
              <a:t>Community effort to implement a transition from MAD-X</a:t>
            </a:r>
            <a:endParaRPr lang="en-US" sz="1800" dirty="0"/>
          </a:p>
          <a:p>
            <a:pPr lvl="1">
              <a:defRPr/>
            </a:pPr>
            <a:endParaRPr sz="1800" dirty="0"/>
          </a:p>
          <a:p>
            <a:pPr marL="0" indent="0">
              <a:buNone/>
              <a:defRPr/>
            </a:pPr>
            <a:endParaRPr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400" b="0" i="0" u="none" strike="noStrike" cap="none" spc="0" dirty="0">
                <a:solidFill>
                  <a:schemeClr val="tx1"/>
                </a:solidFill>
                <a:latin typeface="Calibri Light"/>
                <a:ea typeface="Calibri Light"/>
                <a:cs typeface="Calibri Light"/>
              </a:rPr>
              <a:t>LHC and HL-LHC activities with MAD-X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26908" y="1690688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70000"/>
              </a:lnSpc>
              <a:buAutoNum type="arabicPeriod"/>
              <a:defRPr/>
            </a:pPr>
            <a:r>
              <a:rPr lang="en-US" sz="1800" dirty="0"/>
              <a:t>Read existing sequence files from layout DB or optics repository and running existing MAD-X scripts</a:t>
            </a:r>
            <a:endParaRPr sz="1800" dirty="0"/>
          </a:p>
          <a:p>
            <a:pPr marL="514350" indent="-514350">
              <a:lnSpc>
                <a:spcPct val="70000"/>
              </a:lnSpc>
              <a:buAutoNum type="arabicPeriod"/>
              <a:defRPr/>
            </a:pPr>
            <a:r>
              <a:rPr lang="en-US" sz="1800" dirty="0"/>
              <a:t>Compute Twiss, Survey of an LHC or HL-LHC sequence</a:t>
            </a:r>
            <a:endParaRPr sz="1800" dirty="0"/>
          </a:p>
          <a:p>
            <a:pPr marL="514350" indent="-514350">
              <a:lnSpc>
                <a:spcPct val="70000"/>
              </a:lnSpc>
              <a:buAutoNum type="arabicPeriod"/>
              <a:defRPr/>
            </a:pPr>
            <a:r>
              <a:rPr lang="en-US" sz="1800" dirty="0"/>
              <a:t>Optics matching (compute boundary conditions, objectives and optimize variables)</a:t>
            </a:r>
            <a:endParaRPr sz="1800" dirty="0"/>
          </a:p>
          <a:p>
            <a:pPr marL="514350" indent="-514350">
              <a:lnSpc>
                <a:spcPct val="70000"/>
              </a:lnSpc>
              <a:buAutoNum type="arabicPeriod"/>
              <a:defRPr/>
            </a:pPr>
            <a:r>
              <a:rPr lang="en-US" sz="1800" dirty="0"/>
              <a:t>Optics transitions (compute smooth optics matching solutions) </a:t>
            </a:r>
            <a:endParaRPr sz="1800" dirty="0"/>
          </a:p>
          <a:p>
            <a:pPr marL="514350" indent="-514350">
              <a:lnSpc>
                <a:spcPct val="70000"/>
              </a:lnSpc>
              <a:buAutoNum type="arabicPeriod"/>
              <a:defRPr/>
            </a:pPr>
            <a:r>
              <a:rPr lang="en-US" sz="1800" dirty="0"/>
              <a:t>Read aperture information and aperture calculation (n1)</a:t>
            </a:r>
            <a:endParaRPr sz="1800" dirty="0"/>
          </a:p>
          <a:p>
            <a:pPr marL="514350" indent="-514350">
              <a:lnSpc>
                <a:spcPct val="70000"/>
              </a:lnSpc>
              <a:buFont typeface="Arial"/>
              <a:buAutoNum type="arabicPeriod"/>
              <a:defRPr/>
            </a:pPr>
            <a:r>
              <a:rPr lang="en-US" sz="1800" dirty="0"/>
              <a:t>Introduce field imperfections from wise tables, misalignment tables</a:t>
            </a:r>
            <a:endParaRPr sz="1800" dirty="0"/>
          </a:p>
          <a:p>
            <a:pPr marL="514350" indent="-514350">
              <a:lnSpc>
                <a:spcPct val="70000"/>
              </a:lnSpc>
              <a:buFont typeface="Arial"/>
              <a:buAutoNum type="arabicPeriod"/>
              <a:defRPr/>
            </a:pPr>
            <a:r>
              <a:rPr lang="en-US" sz="1800" dirty="0"/>
              <a:t>Prepare lattice for SixTrack simulations</a:t>
            </a:r>
            <a:endParaRPr sz="1800" dirty="0"/>
          </a:p>
          <a:p>
            <a:pPr marL="514350" indent="-514350">
              <a:lnSpc>
                <a:spcPct val="70000"/>
              </a:lnSpc>
              <a:buFont typeface="Arial"/>
              <a:buAutoNum type="arabicPeriod"/>
              <a:defRPr/>
            </a:pPr>
            <a:r>
              <a:rPr lang="en-US" sz="1800" dirty="0"/>
              <a:t>Compute non-linear quantities (detuning terms, HDT, with parameters)</a:t>
            </a:r>
          </a:p>
          <a:p>
            <a:pPr marL="514350" indent="-514350">
              <a:lnSpc>
                <a:spcPct val="70000"/>
              </a:lnSpc>
              <a:buFont typeface="Arial"/>
              <a:buAutoNum type="arabicPeriod"/>
              <a:defRPr/>
            </a:pPr>
            <a:r>
              <a:rPr lang="en-US" sz="1800" dirty="0"/>
              <a:t>Integration in Python workflows</a:t>
            </a: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1800" dirty="0"/>
              <a:t>Questions:</a:t>
            </a:r>
          </a:p>
          <a:p>
            <a:pPr>
              <a:lnSpc>
                <a:spcPct val="70000"/>
              </a:lnSpc>
              <a:defRPr/>
            </a:pPr>
            <a:r>
              <a:rPr lang="en-GB" sz="1800" dirty="0"/>
              <a:t>What is possible with MAD-NG?</a:t>
            </a:r>
          </a:p>
          <a:p>
            <a:pPr>
              <a:lnSpc>
                <a:spcPct val="70000"/>
              </a:lnSpc>
              <a:defRPr/>
            </a:pPr>
            <a:r>
              <a:rPr lang="en-GB" sz="1800" dirty="0"/>
              <a:t>If so, how costly is the transition to MAD-NG and what would be the benefit?</a:t>
            </a:r>
          </a:p>
          <a:p>
            <a:pPr marL="0" indent="0">
              <a:lnSpc>
                <a:spcPct val="70000"/>
              </a:lnSpc>
              <a:buNone/>
              <a:defRPr/>
            </a:pPr>
            <a:endParaRPr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1. Sequence loading and running MAD-X scripts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sz="1800" dirty="0"/>
              <a:t>Present</a:t>
            </a:r>
            <a:r>
              <a:rPr lang="en-US" sz="1800" dirty="0"/>
              <a:t>ly:</a:t>
            </a:r>
          </a:p>
          <a:p>
            <a:pPr>
              <a:defRPr/>
            </a:pPr>
            <a:r>
              <a:rPr lang="en-US" sz="1800" dirty="0"/>
              <a:t>LHC sequence is a list of simple declaration and the scripting part is </a:t>
            </a:r>
            <a:r>
              <a:rPr sz="1800" dirty="0"/>
              <a:t>limited to select the correct </a:t>
            </a:r>
            <a:r>
              <a:rPr sz="1800" dirty="0" err="1"/>
              <a:t>rbarc</a:t>
            </a:r>
            <a:r>
              <a:rPr sz="1800" dirty="0"/>
              <a:t> option depending on the MAD-X version</a:t>
            </a:r>
            <a:r>
              <a:rPr lang="en-US" sz="1800" dirty="0"/>
              <a:t>.</a:t>
            </a:r>
            <a:endParaRPr sz="1800" dirty="0"/>
          </a:p>
          <a:p>
            <a:pPr>
              <a:defRPr/>
            </a:pPr>
            <a:r>
              <a:rPr sz="1800" dirty="0"/>
              <a:t>Scripting part in the HL-LHC is fundamental and rather large</a:t>
            </a:r>
          </a:p>
          <a:p>
            <a:pPr marL="0" indent="0">
              <a:buNone/>
              <a:defRPr/>
            </a:pPr>
            <a:r>
              <a:rPr sz="1800" dirty="0"/>
              <a:t>MADNG does not</a:t>
            </a:r>
            <a:r>
              <a:rPr lang="en-US" sz="1800" dirty="0"/>
              <a:t> </a:t>
            </a:r>
            <a:r>
              <a:rPr sz="1800" dirty="0"/>
              <a:t>read MAD-X script</a:t>
            </a:r>
            <a:r>
              <a:rPr lang="en-US" sz="1800" dirty="0"/>
              <a:t>s</a:t>
            </a:r>
            <a:r>
              <a:rPr sz="1800" dirty="0"/>
              <a:t> natively but only a subset sufficient for </a:t>
            </a:r>
            <a:r>
              <a:rPr lang="en-US" sz="1800" dirty="0"/>
              <a:t>sequence, elements, deferred expression</a:t>
            </a:r>
            <a:r>
              <a:rPr sz="1800" dirty="0"/>
              <a:t>. MAD-X </a:t>
            </a:r>
            <a:r>
              <a:rPr lang="en-US" sz="1800" dirty="0"/>
              <a:t>codes</a:t>
            </a:r>
            <a:r>
              <a:rPr sz="1800" dirty="0"/>
              <a:t> cannot be abandoned</a:t>
            </a:r>
            <a:r>
              <a:rPr lang="en-US" sz="1800" dirty="0"/>
              <a:t> now.</a:t>
            </a:r>
            <a:endParaRPr sz="1800" dirty="0"/>
          </a:p>
          <a:p>
            <a:pPr marL="0" indent="0">
              <a:buNone/>
              <a:defRPr/>
            </a:pPr>
            <a:r>
              <a:rPr lang="en-US" sz="1800" dirty="0"/>
              <a:t>Next steps:</a:t>
            </a:r>
          </a:p>
          <a:p>
            <a:pPr marL="0" indent="0">
              <a:buNone/>
              <a:defRPr/>
            </a:pPr>
            <a:r>
              <a:rPr lang="en-US" sz="1800" dirty="0"/>
              <a:t>1) </a:t>
            </a:r>
            <a:r>
              <a:rPr sz="1800" dirty="0"/>
              <a:t>Maintain separated MAD-X, MAD</a:t>
            </a:r>
            <a:r>
              <a:rPr lang="en-US" sz="1800" dirty="0"/>
              <a:t>-</a:t>
            </a:r>
            <a:r>
              <a:rPr sz="1800" dirty="0"/>
              <a:t>NG</a:t>
            </a:r>
            <a:r>
              <a:rPr lang="en-US" sz="1800" dirty="0"/>
              <a:t> scripts</a:t>
            </a:r>
            <a:r>
              <a:rPr sz="1800" dirty="0"/>
              <a:t> set.</a:t>
            </a:r>
            <a:r>
              <a:rPr lang="en-US" sz="1800" dirty="0"/>
              <a:t> </a:t>
            </a:r>
            <a:r>
              <a:rPr sz="1800" dirty="0"/>
              <a:t>It is a big overhead.</a:t>
            </a:r>
            <a:r>
              <a:rPr lang="en-US" sz="1800" dirty="0"/>
              <a:t> Not a solution.</a:t>
            </a:r>
            <a:endParaRPr sz="1800" dirty="0"/>
          </a:p>
          <a:p>
            <a:pPr marL="0" indent="0">
              <a:buNone/>
              <a:defRPr/>
            </a:pPr>
            <a:r>
              <a:rPr lang="en-US" sz="1800" dirty="0"/>
              <a:t>2) Integrate</a:t>
            </a:r>
            <a:r>
              <a:rPr sz="1800" dirty="0"/>
              <a:t> MAD-X </a:t>
            </a:r>
            <a:r>
              <a:rPr lang="en-US" sz="1800" dirty="0"/>
              <a:t>in </a:t>
            </a:r>
            <a:r>
              <a:rPr sz="1800" dirty="0"/>
              <a:t> MAD-NG</a:t>
            </a:r>
            <a:r>
              <a:rPr lang="en-US" sz="1800" dirty="0"/>
              <a:t> using FFI and expose MAD-X C-API and data as done in </a:t>
            </a:r>
            <a:r>
              <a:rPr lang="en-US" sz="1800" dirty="0" err="1"/>
              <a:t>cpymad</a:t>
            </a:r>
            <a:r>
              <a:rPr lang="en-US" sz="1800" dirty="0"/>
              <a:t> (in progress)</a:t>
            </a:r>
            <a:r>
              <a:rPr sz="1800" dirty="0"/>
              <a:t>:</a:t>
            </a:r>
          </a:p>
          <a:p>
            <a:pPr lvl="1">
              <a:defRPr/>
            </a:pPr>
            <a:r>
              <a:rPr lang="en-US" sz="1800" dirty="0"/>
              <a:t>MAD-NG could be used to wrap MAD-X functionalities</a:t>
            </a:r>
          </a:p>
          <a:p>
            <a:pPr lvl="1">
              <a:defRPr/>
            </a:pPr>
            <a:r>
              <a:rPr lang="en-US" sz="1800" dirty="0"/>
              <a:t>Scripting will be more robust and flexible than MAD-X</a:t>
            </a:r>
          </a:p>
          <a:p>
            <a:pPr lvl="1">
              <a:defRPr/>
            </a:pPr>
            <a:r>
              <a:rPr lang="en-US" sz="1800" dirty="0"/>
              <a:t>Simplify interaction with the new MAD-NG physics</a:t>
            </a:r>
            <a:endParaRPr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2CE0D-10ED-458E-90E0-0BDBA2351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2 Compute Twiss, Survey of an LHC or HL-LHC sequence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86431-EC3F-4D14-B20B-241F55B32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Demonstrated by Laurent with the following issues:</a:t>
            </a:r>
          </a:p>
          <a:p>
            <a:r>
              <a:rPr lang="en-US" sz="1800" dirty="0"/>
              <a:t>Twiss speed on par for linear optics with boundaries, 2-4 </a:t>
            </a:r>
            <a:r>
              <a:rPr lang="en-US" sz="1800" dirty="0" err="1"/>
              <a:t>slowe</a:t>
            </a:r>
            <a:r>
              <a:rPr lang="en-US" sz="1800" dirty="0"/>
              <a:t> for chromaticity calculation than MAD-X (although not exactly comparable).</a:t>
            </a:r>
          </a:p>
          <a:p>
            <a:r>
              <a:rPr lang="en-US" sz="1800" dirty="0"/>
              <a:t>Issue identified with one map (fails symplecticity check, being investigated)</a:t>
            </a:r>
          </a:p>
          <a:p>
            <a:r>
              <a:rPr lang="en-US" sz="1800" dirty="0"/>
              <a:t>Choice of Hamiltonian splitting for the integrator need many steps to converge for linear optics.</a:t>
            </a:r>
          </a:p>
          <a:p>
            <a:r>
              <a:rPr lang="en-US" sz="1800" dirty="0"/>
              <a:t>Beam-beam not available (4D in progress)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Next steps:</a:t>
            </a:r>
          </a:p>
          <a:p>
            <a:r>
              <a:rPr lang="en-US" sz="1800" dirty="0"/>
              <a:t>Perform systematic symplecticity checks</a:t>
            </a:r>
          </a:p>
          <a:p>
            <a:r>
              <a:rPr lang="en-US" sz="1800" dirty="0"/>
              <a:t>Review maps and implement alternative Hamiltonian splitting more suited for linear optics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17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278D5-DAB3-4443-B8B3-24C178C99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numCol="3"/>
          <a:lstStyle/>
          <a:p>
            <a:r>
              <a:rPr lang="en-US" dirty="0"/>
              <a:t>Example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B99618-CE7F-4E80-B7BF-2C6D8BE15C31}"/>
              </a:ext>
            </a:extLst>
          </p:cNvPr>
          <p:cNvSpPr txBox="1"/>
          <p:nvPr/>
        </p:nvSpPr>
        <p:spPr>
          <a:xfrm>
            <a:off x="119336" y="1497646"/>
            <a:ext cx="3456383" cy="47089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local beam,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damap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matrix in MAD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local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fnil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MAD.gfunc</a:t>
            </a:r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local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curex_kick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MAD.dynmap</a:t>
            </a:r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local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pbm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beam {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	particle = 'proton’,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	energy = 10 }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local </a:t>
            </a:r>
            <a:r>
              <a:rPr lang="en-GB" sz="12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damap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xy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=2}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.x:set0(1)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.y:set0(3)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local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mflw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{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2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el = 0,   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eh = 10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tdir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1,   </a:t>
            </a:r>
            <a:r>
              <a:rPr lang="en-GB" sz="1200" dirty="0" err="1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nmul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3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200" dirty="0" err="1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knl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{0,0,3}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ksl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{0,0,0},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beam =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pbm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npar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1,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atdebug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fnil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mdump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fnil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54F002-2A0B-463F-8C64-D9F7FE660B91}"/>
              </a:ext>
            </a:extLst>
          </p:cNvPr>
          <p:cNvSpPr txBox="1"/>
          <p:nvPr/>
        </p:nvSpPr>
        <p:spPr>
          <a:xfrm>
            <a:off x="3655802" y="1484221"/>
            <a:ext cx="3600400" cy="49527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curex_kick</a:t>
            </a:r>
            <a:r>
              <a:rPr lang="en-GB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(nil,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mflw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1, true)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map.px:print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('PX')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local mat = </a:t>
            </a:r>
            <a:r>
              <a:rPr lang="en-GB" sz="12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:get1()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mat:print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("JAC")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local w,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info =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mat:eigen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w:print("eigenval")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local mat6 = matrix(6)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local err, _ =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mat:symperr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(mat6)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symperr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=", err)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OUTPUT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1200" dirty="0"/>
              <a:t>symperr=	254.55844122716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1200" dirty="0"/>
              <a:t>symperrmat[6x6] =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1200" dirty="0"/>
              <a:t>   0   0  -180   0   0   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1200" dirty="0"/>
              <a:t>   0   0   0   0   0   0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1200" dirty="0"/>
              <a:t>   180   0   0   0   0   0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1200" dirty="0"/>
              <a:t>   0   0   0   0   0   0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1200" dirty="0"/>
              <a:t>   0   0   0   0   0   0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1200" dirty="0"/>
              <a:t>   0   0   0   0   0   0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84EEB4-9F2B-48B4-B5FC-91BB20167621}"/>
              </a:ext>
            </a:extLst>
          </p:cNvPr>
          <p:cNvSpPr txBox="1"/>
          <p:nvPr/>
        </p:nvSpPr>
        <p:spPr>
          <a:xfrm>
            <a:off x="7338518" y="1484220"/>
            <a:ext cx="4734146" cy="43396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function </a:t>
            </a:r>
            <a:r>
              <a:rPr lang="en-GB" sz="1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M.curex_kick</a:t>
            </a:r>
            <a:r>
              <a:rPr lang="en-GB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(elm, m,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no_k0l)</a:t>
            </a: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m.atdebug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(elm, m,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'curex_kick:0', no_k0l)</a:t>
            </a:r>
          </a:p>
          <a:p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local el, 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eh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tdir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nmul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knl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ksl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beam in m</a:t>
            </a: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local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bdir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tdir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beam.charge</a:t>
            </a:r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local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dby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= no_k0l == true and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knl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[1] or 	eh*el*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bdir-knl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[1]</a:t>
            </a:r>
          </a:p>
          <a:p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for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=1,m.npar do</a:t>
            </a: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local x, px, y,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beam in m[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local 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bdir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beam and </a:t>
            </a: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tdir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beam.charge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or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bdir</a:t>
            </a:r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local  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dby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beam and not no_k0l and    	</a:t>
            </a:r>
            <a:r>
              <a:rPr lang="en-GB" sz="12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eh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*el*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bdir-</a:t>
            </a:r>
            <a:r>
              <a:rPr lang="en-GB" sz="1200" dirty="0" err="1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knl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[1] or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dby</a:t>
            </a:r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local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bx,by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bxby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dirty="0" err="1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nmul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dirty="0" err="1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knl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ksl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x, y)</a:t>
            </a: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local     r = 1+</a:t>
            </a:r>
            <a:r>
              <a:rPr lang="en-GB" sz="12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eh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*x</a:t>
            </a:r>
          </a:p>
          <a:p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2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m[</a:t>
            </a:r>
            <a:r>
              <a:rPr lang="en-GB" sz="12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sz="12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.px = px - (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bdir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)*(by-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dby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)*r</a:t>
            </a: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2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m[</a:t>
            </a:r>
            <a:r>
              <a:rPr lang="en-GB" sz="12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sz="12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+ (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bdir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)*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bx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*r</a:t>
            </a: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end</a:t>
            </a:r>
          </a:p>
          <a:p>
            <a:endParaRPr lang="en-GB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m.atdebug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(elm, m, </a:t>
            </a:r>
            <a:r>
              <a:rPr lang="en-GB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'curex_kick:1', no_k0l)</a:t>
            </a:r>
          </a:p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822560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D661A-AA31-46B0-ACF4-DAA7EA7DD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/>
              <a:t>3 Optics matching (compute boundary conditions, objectives and optimize strengths)</a:t>
            </a:r>
            <a:br>
              <a:rPr lang="en-GB" sz="4400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BB21E-D039-42EF-A548-6CFA778DD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Matching demonstrated on an LHC example by Laurent</a:t>
            </a:r>
            <a:endParaRPr lang="en-GB" sz="2000" dirty="0"/>
          </a:p>
          <a:p>
            <a:r>
              <a:rPr lang="en-GB" sz="2000" dirty="0"/>
              <a:t>It should be possible to exploit the increased MAD-NG flexibility</a:t>
            </a:r>
          </a:p>
          <a:p>
            <a:r>
              <a:rPr lang="en-GB" sz="2000" dirty="0"/>
              <a:t>For the HL-LHC, one needs to translate all the macro to compute ATS constraints, matching constraints (14k LOC in MAD-X equal to twiss.f90+trrun.f90).</a:t>
            </a:r>
          </a:p>
          <a:p>
            <a:r>
              <a:rPr lang="en-GB" sz="2000" dirty="0"/>
              <a:t>All the ingredients in MAD-NG are available for porting the code, but clearly not doable in a short time scale.</a:t>
            </a:r>
          </a:p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2383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A24F4-3428-4017-BC24-217491577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4 </a:t>
            </a:r>
            <a:r>
              <a:rPr lang="en-GB" sz="4400" dirty="0"/>
              <a:t>Optics transitions (compute smooth optics matching solutions) </a:t>
            </a:r>
            <a:br>
              <a:rPr lang="en-GB" sz="4400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87EFF-4EBF-4BAB-B362-8714E6434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This is a specialized application of matching.</a:t>
            </a:r>
          </a:p>
          <a:p>
            <a:r>
              <a:rPr lang="en-US" sz="1800" dirty="0"/>
              <a:t>Testing has not done yet, but we expect it should be ok either out of box or with some tweaking as MAD-NG has a “</a:t>
            </a:r>
            <a:r>
              <a:rPr lang="en-US" sz="1800" dirty="0" err="1"/>
              <a:t>jacobian</a:t>
            </a:r>
            <a:r>
              <a:rPr lang="en-US" sz="1800" dirty="0"/>
              <a:t>-like” solver.</a:t>
            </a:r>
          </a:p>
        </p:txBody>
      </p:sp>
    </p:spTree>
    <p:extLst>
      <p:ext uri="{BB962C8B-B14F-4D97-AF65-F5344CB8AC3E}">
        <p14:creationId xmlns:p14="http://schemas.microsoft.com/office/powerpoint/2010/main" val="394564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62151-F9C8-486F-81D9-4FBE0C002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/>
              <a:t>5. Read aperture information and aperture margin calculations</a:t>
            </a:r>
            <a:br>
              <a:rPr lang="en-GB" sz="4400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4DE0A-684B-40F4-8D53-C74B614B1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Aperture data can be read. Octagon needs conversion from MAD-X, although some reflections might be needed  </a:t>
            </a:r>
          </a:p>
          <a:p>
            <a:r>
              <a:rPr lang="en-US" sz="1800" dirty="0"/>
              <a:t>Aperture n1 calculation is not implemented in MAD-NG.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0024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FDC84-AC6D-4E56-8AA9-C720671E8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/>
              <a:t>6. Introduce field imperfections and misalignment from TFS tables and error table </a:t>
            </a:r>
            <a:br>
              <a:rPr lang="en-GB" sz="4400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0CB39-8130-4526-8D97-18994DD1A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Tested in unit tests.</a:t>
            </a:r>
          </a:p>
          <a:p>
            <a:r>
              <a:rPr lang="en-US" sz="1800" dirty="0"/>
              <a:t>MAD-NG has the functionality to accept the data.</a:t>
            </a:r>
          </a:p>
          <a:p>
            <a:r>
              <a:rPr lang="en-US" sz="1800" dirty="0"/>
              <a:t>Error routines written in MAD-X needs to be re-written (5K LOC mixed MAD-X, Fortran) </a:t>
            </a:r>
          </a:p>
          <a:p>
            <a:endParaRPr lang="en-US" sz="18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47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1599</Words>
  <Application>Microsoft Office PowerPoint</Application>
  <DocSecurity>0</DocSecurity>
  <PresentationFormat>Widescreen</PresentationFormat>
  <Paragraphs>168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Office Theme</vt:lpstr>
      <vt:lpstr>MAD-NG experience and outlook for LHC and HL-LHC</vt:lpstr>
      <vt:lpstr>LHC and HL-LHC activities with MAD-X</vt:lpstr>
      <vt:lpstr>1. Sequence loading and running MAD-X scripts</vt:lpstr>
      <vt:lpstr>2 Compute Twiss, Survey of an LHC or HL-LHC sequence</vt:lpstr>
      <vt:lpstr>Example</vt:lpstr>
      <vt:lpstr>3 Optics matching (compute boundary conditions, objectives and optimize strengths) </vt:lpstr>
      <vt:lpstr>4 Optics transitions (compute smooth optics matching solutions)  </vt:lpstr>
      <vt:lpstr>5. Read aperture information and aperture margin calculations </vt:lpstr>
      <vt:lpstr>6. Introduce field imperfections and misalignment from TFS tables and error table  </vt:lpstr>
      <vt:lpstr>7 Prepare lattice for SixTrack simulations</vt:lpstr>
      <vt:lpstr>8 Compute non-linear quantities (detuning, RDT, with parameters)</vt:lpstr>
      <vt:lpstr>9 Integration in Python workflows</vt:lpstr>
      <vt:lpstr>Other remarks</vt:lpstr>
      <vt:lpstr>Conclusion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madng experience</dc:title>
  <dc:subject/>
  <dc:creator>Riccardo De Maria</dc:creator>
  <cp:keywords/>
  <dc:description/>
  <cp:lastModifiedBy>Riccardo De Maria</cp:lastModifiedBy>
  <cp:revision>259</cp:revision>
  <dcterms:created xsi:type="dcterms:W3CDTF">2020-10-09T19:42:09Z</dcterms:created>
  <dcterms:modified xsi:type="dcterms:W3CDTF">2020-11-18T08:54:00Z</dcterms:modified>
  <cp:category/>
  <dc:identifier/>
  <cp:contentStatus/>
  <dc:language/>
  <cp:version/>
</cp:coreProperties>
</file>