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" ContentType="application/vnd.ms-exce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78" r:id="rId4"/>
  </p:sldMasterIdLst>
  <p:notesMasterIdLst>
    <p:notesMasterId r:id="rId10"/>
  </p:notesMasterIdLst>
  <p:handoutMasterIdLst>
    <p:handoutMasterId r:id="rId11"/>
  </p:handoutMasterIdLst>
  <p:sldIdLst>
    <p:sldId id="339" r:id="rId5"/>
    <p:sldId id="341" r:id="rId6"/>
    <p:sldId id="342" r:id="rId7"/>
    <p:sldId id="344" r:id="rId8"/>
    <p:sldId id="337" r:id="rId9"/>
  </p:sldIdLst>
  <p:sldSz cx="10080625" cy="7559675"/>
  <p:notesSz cx="9926638" cy="6797675"/>
  <p:defaultTextStyle>
    <a:defPPr>
      <a:defRPr lang="en-US"/>
    </a:defPPr>
    <a:lvl1pPr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1pPr>
    <a:lvl2pPr marL="741363" indent="-28416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2pPr>
    <a:lvl3pPr marL="11414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3pPr>
    <a:lvl4pPr marL="15986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4pPr>
    <a:lvl5pPr marL="2055813" indent="-227013" algn="l" defTabSz="447675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6d5d672c0f600d5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DEADB"/>
    <a:srgbClr val="FFCCFF"/>
    <a:srgbClr val="FDEDDF"/>
    <a:srgbClr val="F9C79D"/>
    <a:srgbClr val="669900"/>
    <a:srgbClr val="208600"/>
    <a:srgbClr val="005A9E"/>
    <a:srgbClr val="0069B8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05" autoAdjust="0"/>
    <p:restoredTop sz="94541" autoAdjust="0"/>
  </p:normalViewPr>
  <p:slideViewPr>
    <p:cSldViewPr>
      <p:cViewPr>
        <p:scale>
          <a:sx n="90" d="100"/>
          <a:sy n="90" d="100"/>
        </p:scale>
        <p:origin x="1542" y="444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3" d="100"/>
          <a:sy n="103" d="100"/>
        </p:scale>
        <p:origin x="227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 " userId="6d5d672c0f600d57" providerId="LiveId" clId="{3C803250-8FB6-43D2-8A58-DA9F457C82ED}"/>
    <pc:docChg chg="delSld">
      <pc:chgData name=" " userId="6d5d672c0f600d57" providerId="LiveId" clId="{3C803250-8FB6-43D2-8A58-DA9F457C82ED}" dt="2020-11-20T13:50:14.511" v="7" actId="2696"/>
      <pc:docMkLst>
        <pc:docMk/>
      </pc:docMkLst>
      <pc:sldChg chg="del">
        <pc:chgData name=" " userId="6d5d672c0f600d57" providerId="LiveId" clId="{3C803250-8FB6-43D2-8A58-DA9F457C82ED}" dt="2020-11-20T13:50:14.509" v="5" actId="2696"/>
        <pc:sldMkLst>
          <pc:docMk/>
          <pc:sldMk cId="807003205" sldId="265"/>
        </pc:sldMkLst>
      </pc:sldChg>
      <pc:sldChg chg="del">
        <pc:chgData name=" " userId="6d5d672c0f600d57" providerId="LiveId" clId="{3C803250-8FB6-43D2-8A58-DA9F457C82ED}" dt="2020-11-20T13:50:14.454" v="0" actId="2696"/>
        <pc:sldMkLst>
          <pc:docMk/>
          <pc:sldMk cId="3876902302" sldId="340"/>
        </pc:sldMkLst>
      </pc:sldChg>
      <pc:sldChg chg="del">
        <pc:chgData name=" " userId="6d5d672c0f600d57" providerId="LiveId" clId="{3C803250-8FB6-43D2-8A58-DA9F457C82ED}" dt="2020-11-20T13:50:14.496" v="1" actId="2696"/>
        <pc:sldMkLst>
          <pc:docMk/>
          <pc:sldMk cId="1563212757" sldId="343"/>
        </pc:sldMkLst>
      </pc:sldChg>
      <pc:sldChg chg="del">
        <pc:chgData name=" " userId="6d5d672c0f600d57" providerId="LiveId" clId="{3C803250-8FB6-43D2-8A58-DA9F457C82ED}" dt="2020-11-20T13:50:14.501" v="2" actId="2696"/>
        <pc:sldMkLst>
          <pc:docMk/>
          <pc:sldMk cId="1860513739" sldId="345"/>
        </pc:sldMkLst>
      </pc:sldChg>
      <pc:sldChg chg="del">
        <pc:chgData name=" " userId="6d5d672c0f600d57" providerId="LiveId" clId="{3C803250-8FB6-43D2-8A58-DA9F457C82ED}" dt="2020-11-20T13:50:14.505" v="4" actId="2696"/>
        <pc:sldMkLst>
          <pc:docMk/>
          <pc:sldMk cId="724131219" sldId="346"/>
        </pc:sldMkLst>
      </pc:sldChg>
      <pc:sldChg chg="del">
        <pc:chgData name=" " userId="6d5d672c0f600d57" providerId="LiveId" clId="{3C803250-8FB6-43D2-8A58-DA9F457C82ED}" dt="2020-11-20T13:50:14.504" v="3" actId="2696"/>
        <pc:sldMkLst>
          <pc:docMk/>
          <pc:sldMk cId="2482959054" sldId="347"/>
        </pc:sldMkLst>
      </pc:sldChg>
      <pc:sldChg chg="del">
        <pc:chgData name=" " userId="6d5d672c0f600d57" providerId="LiveId" clId="{3C803250-8FB6-43D2-8A58-DA9F457C82ED}" dt="2020-11-20T13:50:14.511" v="7" actId="2696"/>
        <pc:sldMkLst>
          <pc:docMk/>
          <pc:sldMk cId="3079245781" sldId="348"/>
        </pc:sldMkLst>
      </pc:sldChg>
      <pc:sldMasterChg chg="delSldLayout">
        <pc:chgData name=" " userId="6d5d672c0f600d57" providerId="LiveId" clId="{3C803250-8FB6-43D2-8A58-DA9F457C82ED}" dt="2020-11-20T13:50:14.510" v="6" actId="2696"/>
        <pc:sldMasterMkLst>
          <pc:docMk/>
          <pc:sldMasterMk cId="2071108866" sldId="2147484278"/>
        </pc:sldMasterMkLst>
        <pc:sldLayoutChg chg="del">
          <pc:chgData name=" " userId="6d5d672c0f600d57" providerId="LiveId" clId="{3C803250-8FB6-43D2-8A58-DA9F457C82ED}" dt="2020-11-20T13:50:14.510" v="6" actId="2696"/>
          <pc:sldLayoutMkLst>
            <pc:docMk/>
            <pc:sldMasterMk cId="2071108866" sldId="2147484278"/>
            <pc:sldLayoutMk cId="3013985264" sldId="2147484295"/>
          </pc:sldLayoutMkLst>
        </pc:sldLayoutChg>
      </pc:sldMaster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19T16:07:16.037" idx="1">
    <p:pos x="10" y="10"/>
    <p:text>ews</p:text>
    <p:extLst>
      <p:ext uri="{C676402C-5697-4E1C-873F-D02D1690AC5C}">
        <p15:threadingInfo xmlns:p15="http://schemas.microsoft.com/office/powerpoint/2012/main" timeZoneBias="-6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80" cy="339741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 defTabSz="411617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 sz="11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21410" y="0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fld id="{22BC0B9A-6933-4F3F-8E52-2AA9BF11D1B0}" type="datetimeFigureOut">
              <a:rPr lang="it-IT" altLang="it-IT"/>
              <a:pPr>
                <a:defRPr/>
              </a:pPr>
              <a:t>19/11/2020</a:t>
            </a:fld>
            <a:endParaRPr lang="it-IT" alt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21410" y="6456507"/>
            <a:ext cx="4303754" cy="339741"/>
          </a:xfrm>
          <a:prstGeom prst="rect">
            <a:avLst/>
          </a:prstGeom>
        </p:spPr>
        <p:txBody>
          <a:bodyPr vert="horz" wrap="square" lIns="83786" tIns="41893" rIns="83786" bIns="41893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 sz="1100"/>
            </a:lvl1pPr>
          </a:lstStyle>
          <a:p>
            <a:fld id="{6AE28C17-E6F0-4057-8387-BD26770D1F5D}" type="slidenum">
              <a:rPr lang="it-IT" altLang="it-IT"/>
              <a:pPr/>
              <a:t>‹N›</a:t>
            </a:fld>
            <a:endParaRPr lang="it-IT" alt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2"/>
          </p:nvPr>
        </p:nvSpPr>
        <p:spPr>
          <a:xfrm>
            <a:off x="1" y="6456507"/>
            <a:ext cx="4302280" cy="341168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100">
                <a:ea typeface="MS PGothic" panose="020B0600070205080204" pitchFamily="34" charset="-128"/>
              </a:defRPr>
            </a:lvl1pPr>
          </a:lstStyle>
          <a:p>
            <a:pPr>
              <a:defRPr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97985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1"/>
          <p:cNvSpPr>
            <a:spLocks noChangeArrowheads="1"/>
          </p:cNvSpPr>
          <p:nvPr/>
        </p:nvSpPr>
        <p:spPr bwMode="auto">
          <a:xfrm>
            <a:off x="0" y="0"/>
            <a:ext cx="9926638" cy="67976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3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262313" y="517525"/>
            <a:ext cx="3395662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91928" y="3228967"/>
            <a:ext cx="7938362" cy="3057669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0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5618462" y="0"/>
            <a:ext cx="4306702" cy="339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0" y="6457934"/>
            <a:ext cx="4306702" cy="3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it-IT" altLang="it-IT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5618462" y="6457934"/>
            <a:ext cx="4303754" cy="33831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SzPct val="100000"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FC308DA7-30D7-4D01-B43B-62A66D37BBD3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26064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pitchFamily="34" charset="-128"/>
        <a:cs typeface="MS PGothic" charset="0"/>
      </a:defRPr>
    </a:lvl5pPr>
    <a:lvl6pPr marL="2285763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4571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>
          <a:xfrm>
            <a:off x="9728976" y="7277211"/>
            <a:ext cx="351649" cy="282463"/>
          </a:xfrm>
        </p:spPr>
        <p:txBody>
          <a:bodyPr/>
          <a:lstStyle/>
          <a:p>
            <a:fld id="{C06E2D52-1345-4064-8429-3109916CEEE1}" type="slidenum">
              <a:rPr lang="it-IT" altLang="it-IT" smtClean="0"/>
              <a:pPr/>
              <a:t>‹N›</a:t>
            </a:fld>
            <a:endParaRPr lang="it-IT" altLang="it-IT" dirty="0"/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800" y="2034877"/>
            <a:ext cx="6480175" cy="488057"/>
          </a:xfrm>
          <a:prstGeom prst="rect">
            <a:avLst/>
          </a:prstGeom>
        </p:spPr>
        <p:txBody>
          <a:bodyPr/>
          <a:lstStyle>
            <a:lvl1pPr algn="l">
              <a:defRPr sz="2400"/>
            </a:lvl1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870AA46E-AA69-4471-994D-0EED57F7B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33" y="1275556"/>
            <a:ext cx="6480720" cy="720081"/>
          </a:xfrm>
          <a:prstGeom prst="rect">
            <a:avLst/>
          </a:prstGeom>
        </p:spPr>
        <p:txBody>
          <a:bodyPr lIns="90000" anchor="ctr"/>
          <a:lstStyle>
            <a:lvl1pPr algn="l">
              <a:lnSpc>
                <a:spcPct val="100000"/>
              </a:lnSpc>
              <a:defRPr sz="4000">
                <a:solidFill>
                  <a:srgbClr val="C00000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431800" y="2594942"/>
            <a:ext cx="9216777" cy="3564210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8" name="Text Placeholder 19"/>
          <p:cNvSpPr>
            <a:spLocks noGrp="1"/>
          </p:cNvSpPr>
          <p:nvPr>
            <p:ph type="body" sz="quarter" idx="14" hasCustomPrompt="1"/>
          </p:nvPr>
        </p:nvSpPr>
        <p:spPr>
          <a:xfrm>
            <a:off x="3312120" y="6226199"/>
            <a:ext cx="6336258" cy="431501"/>
          </a:xfrm>
          <a:prstGeom prst="rect">
            <a:avLst/>
          </a:prstGeom>
        </p:spPr>
        <p:txBody>
          <a:bodyPr lIns="36000" rIns="36000"/>
          <a:lstStyle>
            <a:lvl1pPr algn="r">
              <a:defRPr sz="24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2476842" y="7107172"/>
            <a:ext cx="7171536" cy="431501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</a:t>
            </a:r>
            <a:r>
              <a:rPr lang="it-IT" altLang="en-US" sz="2400" b="0" dirty="0">
                <a:solidFill>
                  <a:srgbClr val="C00000"/>
                </a:solidFill>
              </a:rPr>
              <a:t>XLS                                 </a:t>
            </a:r>
            <a:r>
              <a:rPr lang="it-IT" altLang="en-US" sz="1400" b="0" dirty="0">
                <a:solidFill>
                  <a:schemeClr val="tx1"/>
                </a:solidFill>
              </a:rPr>
              <a:t>CompactLight.eu                    </a:t>
            </a:r>
            <a:r>
              <a:rPr lang="it-IT" altLang="en-US" sz="2400" b="0" dirty="0">
                <a:solidFill>
                  <a:srgbClr val="C00000"/>
                </a:solidFill>
              </a:rPr>
              <a:t>					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832" y="7246053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4294EE50-87B3-414B-AD9E-518CEF385733}" type="slidenum">
              <a:rPr lang="it-IT" altLang="it-IT" smtClean="0"/>
              <a:pPr/>
              <a:t>‹N›</a:t>
            </a:fld>
            <a:endParaRPr lang="it-IT" altLang="it-IT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75816" y="2771725"/>
            <a:ext cx="8495803" cy="648667"/>
          </a:xfrm>
          <a:prstGeom prst="rect">
            <a:avLst/>
          </a:prstGeom>
        </p:spPr>
        <p:txBody>
          <a:bodyPr/>
          <a:lstStyle>
            <a:lvl1pPr algn="l">
              <a:defRPr sz="4400">
                <a:solidFill>
                  <a:srgbClr val="C00000"/>
                </a:solidFill>
              </a:defRPr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575123" y="3518843"/>
            <a:ext cx="7488237" cy="576262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0"/>
              </a:spcAft>
              <a:defRPr sz="3200"/>
            </a:lvl1pPr>
          </a:lstStyle>
          <a:p>
            <a:pPr lvl="0"/>
            <a:r>
              <a:rPr lang="en-US"/>
              <a:t>Click to add presenter names</a:t>
            </a:r>
          </a:p>
        </p:txBody>
      </p:sp>
      <p:sp>
        <p:nvSpPr>
          <p:cNvPr id="5" name="Text Box 7"/>
          <p:cNvSpPr txBox="1">
            <a:spLocks noChangeArrowheads="1"/>
          </p:cNvSpPr>
          <p:nvPr userDrawn="1"/>
        </p:nvSpPr>
        <p:spPr bwMode="auto">
          <a:xfrm>
            <a:off x="359792" y="7092205"/>
            <a:ext cx="9073008" cy="46747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80808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991" tIns="56514" rIns="89991" bIns="44996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44767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</a:t>
            </a:r>
            <a:r>
              <a:rPr kumimoji="0" lang="en-GB" altLang="it-IT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CompactLight@elettra.eu</a:t>
            </a:r>
            <a:r>
              <a:rPr kumimoji="0" lang="en-GB" altLang="it-IT" sz="1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+mn-cs"/>
              </a:rPr>
              <a:t>					    </a:t>
            </a:r>
            <a:r>
              <a:rPr lang="it-IT" altLang="en-US" sz="2400" b="0">
                <a:solidFill>
                  <a:srgbClr val="C00000"/>
                </a:solidFill>
              </a:rPr>
              <a:t>XLS						</a:t>
            </a:r>
            <a:r>
              <a:rPr lang="it-IT" altLang="en-US" sz="1400" b="0">
                <a:solidFill>
                  <a:schemeClr val="tx1"/>
                </a:solidFill>
              </a:rPr>
              <a:t>www.CompactLight.eu</a:t>
            </a:r>
            <a:endParaRPr lang="it-IT" altLang="it-IT" sz="1400" dirty="0">
              <a:solidFill>
                <a:schemeClr val="tx1"/>
              </a:solidFill>
            </a:endParaRP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it-IT" altLang="en-US" sz="2400" b="0" dirty="0">
                <a:solidFill>
                  <a:srgbClr val="C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3497315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xfrm>
            <a:off x="9720263" y="7265732"/>
            <a:ext cx="214312" cy="230188"/>
          </a:xfrm>
        </p:spPr>
        <p:txBody>
          <a:bodyPr/>
          <a:lstStyle>
            <a:lvl1pPr>
              <a:defRPr sz="1300"/>
            </a:lvl1pPr>
          </a:lstStyle>
          <a:p>
            <a:fld id="{9FF39CA2-04EB-4CA6-BF9F-780F92DB7FFC}" type="slidenum">
              <a:rPr lang="it-IT" altLang="it-IT" smtClean="0"/>
              <a:pPr/>
              <a:t>‹N›</a:t>
            </a:fld>
            <a:endParaRPr lang="it-IT" altLang="it-IT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629253" y="899517"/>
            <a:ext cx="9091010" cy="5904656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Aft>
                <a:spcPts val="1500"/>
              </a:spcAft>
              <a:defRPr sz="1400">
                <a:solidFill>
                  <a:schemeClr val="tx1"/>
                </a:solidFill>
              </a:defRPr>
            </a:lvl1pPr>
            <a:lvl2pPr marL="360000" indent="-288000">
              <a:lnSpc>
                <a:spcPct val="100000"/>
              </a:lnSpc>
              <a:spcAft>
                <a:spcPts val="1200"/>
              </a:spcAft>
              <a:buFont typeface="Arial" pitchFamily="34" charset="0"/>
              <a:buChar char="•"/>
              <a:defRPr sz="2400"/>
            </a:lvl2pPr>
            <a:lvl3pPr marL="648000" indent="-288000">
              <a:lnSpc>
                <a:spcPct val="100000"/>
              </a:lnSpc>
              <a:spcAft>
                <a:spcPts val="900"/>
              </a:spcAft>
              <a:buFont typeface="Symbol" pitchFamily="18" charset="2"/>
              <a:buChar char="-"/>
              <a:defRPr sz="2000"/>
            </a:lvl3pPr>
            <a:lvl4pPr marL="936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§"/>
              <a:defRPr sz="1800"/>
            </a:lvl4pPr>
            <a:lvl5pPr marL="1224000" indent="-288000">
              <a:lnSpc>
                <a:spcPct val="100000"/>
              </a:lnSpc>
              <a:spcAft>
                <a:spcPts val="600"/>
              </a:spcAft>
              <a:buFont typeface="Wingdings" pitchFamily="2" charset="2"/>
              <a:buChar char="ü"/>
              <a:defRPr sz="1800"/>
            </a:lvl5pPr>
          </a:lstStyle>
          <a:p>
            <a:pPr algn="ctr">
              <a:lnSpc>
                <a:spcPts val="3700"/>
              </a:lnSpc>
            </a:pPr>
            <a:endParaRPr lang="it-IT" sz="2000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6F422B4-BCFE-4E4B-BA79-70936845C2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7181690"/>
            <a:ext cx="676715" cy="377985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0CA9AC5-F81D-4072-8D11-BD93311A33A4}"/>
              </a:ext>
            </a:extLst>
          </p:cNvPr>
          <p:cNvSpPr txBox="1"/>
          <p:nvPr userDrawn="1"/>
        </p:nvSpPr>
        <p:spPr>
          <a:xfrm>
            <a:off x="3337226" y="7196696"/>
            <a:ext cx="41438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</a:rPr>
              <a:t>Third XLS </a:t>
            </a:r>
            <a:r>
              <a:rPr lang="it-IT" sz="1400" dirty="0" err="1">
                <a:solidFill>
                  <a:schemeClr val="tx1"/>
                </a:solidFill>
              </a:rPr>
              <a:t>Annual</a:t>
            </a:r>
            <a:r>
              <a:rPr lang="it-IT" sz="1400" dirty="0">
                <a:solidFill>
                  <a:schemeClr val="tx1"/>
                </a:solidFill>
              </a:rPr>
              <a:t> Meeting 20-25 November 2020</a:t>
            </a:r>
            <a:r>
              <a:rPr lang="it-IT" sz="1400" dirty="0"/>
              <a:t>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C553110-5768-42A3-ADC7-F0E8453970FD}"/>
              </a:ext>
            </a:extLst>
          </p:cNvPr>
          <p:cNvSpPr txBox="1"/>
          <p:nvPr userDrawn="1"/>
        </p:nvSpPr>
        <p:spPr>
          <a:xfrm>
            <a:off x="8739495" y="7206895"/>
            <a:ext cx="10118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chemeClr val="tx1"/>
                </a:solidFill>
              </a:rPr>
              <a:t>G. D’Auria</a:t>
            </a:r>
          </a:p>
        </p:txBody>
      </p:sp>
    </p:spTree>
    <p:extLst>
      <p:ext uri="{BB962C8B-B14F-4D97-AF65-F5344CB8AC3E}">
        <p14:creationId xmlns:p14="http://schemas.microsoft.com/office/powerpoint/2010/main" val="53502776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53616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825" y="1763613"/>
            <a:ext cx="4459288" cy="523675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63613"/>
            <a:ext cx="4460875" cy="52367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9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‹N›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04824" y="944091"/>
            <a:ext cx="9072563" cy="720080"/>
          </a:xfrm>
          <a:prstGeom prst="rect">
            <a:avLst/>
          </a:prstGeom>
        </p:spPr>
        <p:txBody>
          <a:bodyPr lIns="72000" rIns="72000" anchor="ctr"/>
          <a:lstStyle>
            <a:lvl1pPr algn="l">
              <a:defRPr sz="2800">
                <a:solidFill>
                  <a:srgbClr val="C00000"/>
                </a:solidFill>
              </a:defRPr>
            </a:lvl1pPr>
          </a:lstStyle>
          <a:p>
            <a:r>
              <a:rPr lang="it-IT"/>
              <a:t>Click to add title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 hasCustomPrompt="1"/>
          </p:nvPr>
        </p:nvSpPr>
        <p:spPr>
          <a:xfrm>
            <a:off x="504316" y="1749896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  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 hasCustomPrompt="1"/>
          </p:nvPr>
        </p:nvSpPr>
        <p:spPr>
          <a:xfrm>
            <a:off x="5106988" y="1749896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6" name="Segnaposto numero diapositiva 6"/>
          <p:cNvSpPr>
            <a:spLocks noGrp="1"/>
          </p:cNvSpPr>
          <p:nvPr>
            <p:ph type="sldNum" sz="quarter" idx="10"/>
          </p:nvPr>
        </p:nvSpPr>
        <p:spPr>
          <a:xfrm>
            <a:off x="9728976" y="7297184"/>
            <a:ext cx="212725" cy="230188"/>
          </a:xfrm>
        </p:spPr>
        <p:txBody>
          <a:bodyPr/>
          <a:lstStyle>
            <a:lvl1pPr>
              <a:defRPr sz="1300"/>
            </a:lvl1pPr>
          </a:lstStyle>
          <a:p>
            <a:fld id="{1B83238F-673A-4F65-A6BD-DED2895A3C8A}" type="slidenum">
              <a:rPr lang="it-IT" altLang="it-IT" smtClean="0"/>
              <a:pPr/>
              <a:t>‹N›</a:t>
            </a:fld>
            <a:endParaRPr lang="it-IT" alt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sz="half" idx="11" hasCustomPrompt="1"/>
          </p:nvPr>
        </p:nvSpPr>
        <p:spPr>
          <a:xfrm>
            <a:off x="504316" y="4396693"/>
            <a:ext cx="4459288" cy="25785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  <p:sp>
        <p:nvSpPr>
          <p:cNvPr id="8" name="Segnaposto contenuto 3"/>
          <p:cNvSpPr>
            <a:spLocks noGrp="1"/>
          </p:cNvSpPr>
          <p:nvPr>
            <p:ph sz="half" idx="12" hasCustomPrompt="1"/>
          </p:nvPr>
        </p:nvSpPr>
        <p:spPr>
          <a:xfrm>
            <a:off x="5106988" y="4396693"/>
            <a:ext cx="4460875" cy="257857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lnSpc>
                <a:spcPct val="100000"/>
              </a:lnSpc>
              <a:spcAft>
                <a:spcPts val="1200"/>
              </a:spcAft>
              <a:buFontTx/>
              <a:buNone/>
              <a:defRPr sz="2000"/>
            </a:lvl1pPr>
            <a:lvl2pPr marL="360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 sz="1800"/>
            </a:lvl2pPr>
            <a:lvl3pPr marL="648000" indent="-28800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−"/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Click to add text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6038369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-9525" y="830275"/>
            <a:ext cx="10090150" cy="6817891"/>
            <a:chOff x="-9525" y="830275"/>
            <a:chExt cx="10090150" cy="6817891"/>
          </a:xfrm>
        </p:grpSpPr>
        <p:sp>
          <p:nvSpPr>
            <p:cNvPr id="33" name="Rectangle 32"/>
            <p:cNvSpPr/>
            <p:nvPr userDrawn="1"/>
          </p:nvSpPr>
          <p:spPr bwMode="auto">
            <a:xfrm>
              <a:off x="0" y="7108688"/>
              <a:ext cx="10080625" cy="53947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4" name="Text Box 1"/>
            <p:cNvSpPr txBox="1">
              <a:spLocks noChangeArrowheads="1"/>
            </p:cNvSpPr>
            <p:nvPr userDrawn="1"/>
          </p:nvSpPr>
          <p:spPr bwMode="auto">
            <a:xfrm>
              <a:off x="0" y="830275"/>
              <a:ext cx="10080625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none" lIns="89991" tIns="76672" rIns="89991" bIns="44996"/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  <a:tab pos="9410700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r>
                <a:rPr lang="it-IT" sz="6000" dirty="0" err="1">
                  <a:solidFill>
                    <a:srgbClr val="C00000"/>
                  </a:solidFill>
                </a:rPr>
                <a:t>Thank</a:t>
              </a:r>
              <a:r>
                <a:rPr lang="it-IT" sz="6000" dirty="0">
                  <a:solidFill>
                    <a:srgbClr val="C00000"/>
                  </a:solidFill>
                </a:rPr>
                <a:t> </a:t>
              </a:r>
              <a:r>
                <a:rPr lang="it-IT" sz="6000" dirty="0" err="1">
                  <a:solidFill>
                    <a:srgbClr val="C00000"/>
                  </a:solidFill>
                </a:rPr>
                <a:t>you</a:t>
              </a:r>
              <a:r>
                <a:rPr lang="it-IT" sz="6000" dirty="0">
                  <a:solidFill>
                    <a:srgbClr val="C00000"/>
                  </a:solidFill>
                </a:rPr>
                <a:t>!</a:t>
              </a:r>
            </a:p>
            <a:p>
              <a:pPr algn="ctr" defTabSz="449216" eaLnBrk="1">
                <a:lnSpc>
                  <a:spcPct val="93000"/>
                </a:lnSpc>
                <a:buSzPct val="100000"/>
                <a:defRPr/>
              </a:pPr>
              <a:endParaRPr lang="it-IT" sz="3300" dirty="0">
                <a:solidFill>
                  <a:srgbClr val="C00000"/>
                </a:solidFill>
              </a:endParaRPr>
            </a:p>
          </p:txBody>
        </p:sp>
        <p:sp>
          <p:nvSpPr>
            <p:cNvPr id="6" name="TextBox 5"/>
            <p:cNvSpPr txBox="1"/>
            <p:nvPr userDrawn="1"/>
          </p:nvSpPr>
          <p:spPr>
            <a:xfrm>
              <a:off x="-9525" y="6473495"/>
              <a:ext cx="10080625" cy="276999"/>
            </a:xfrm>
            <a:prstGeom prst="rect">
              <a:avLst/>
            </a:prstGeom>
            <a:solidFill>
              <a:srgbClr val="FFFFCC"/>
            </a:solidFill>
            <a:ln>
              <a:solidFill>
                <a:schemeClr val="tx1"/>
              </a:solidFill>
            </a:ln>
          </p:spPr>
          <p:txBody>
            <a:bodyPr wrap="square" rtlCol="0" anchor="ctr" anchorCtr="1">
              <a:spAutoFit/>
            </a:bodyPr>
            <a:lstStyle/>
            <a:p>
              <a:r>
                <a:rPr lang="en-US" sz="1200" b="1" kern="1200" dirty="0">
                  <a:solidFill>
                    <a:srgbClr val="C00000"/>
                  </a:solidFill>
                  <a:latin typeface="Arial" pitchFamily="34" charset="0"/>
                  <a:ea typeface="ＭＳ Ｐゴシック" pitchFamily="34" charset="-128"/>
                  <a:cs typeface="+mn-cs"/>
                </a:rPr>
                <a:t>CompactLight is funded by the European Union’s Horizon2020 research and innovation programme under Grant Agreement No. 777431.</a:t>
              </a:r>
              <a:endParaRPr lang="de-DE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 Box 7"/>
            <p:cNvSpPr txBox="1">
              <a:spLocks noChangeArrowheads="1"/>
            </p:cNvSpPr>
            <p:nvPr userDrawn="1"/>
          </p:nvSpPr>
          <p:spPr bwMode="auto">
            <a:xfrm>
              <a:off x="1511920" y="1732471"/>
              <a:ext cx="7128792" cy="288032"/>
            </a:xfrm>
            <a:prstGeom prst="rect">
              <a:avLst/>
            </a:prstGeom>
            <a:noFill/>
            <a:ln>
              <a:noFill/>
            </a:ln>
            <a:effectLst>
              <a:outerShdw blurRad="50800" dist="50800" dir="5400000" algn="ctr" rotWithShape="0">
                <a:srgbClr val="808080">
                  <a:alpha val="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9991" tIns="56514" rIns="89991" bIns="44996"/>
            <a:lstStyle>
              <a:lvl1pPr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47675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chemeClr val="bg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marL="0" marR="0" indent="0" algn="l" defTabSz="447675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kumimoji="0" lang="en-GB" altLang="it-IT" sz="18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CompactLight@elettra.eu</a:t>
              </a:r>
              <a:r>
                <a:rPr kumimoji="0" lang="en-GB" altLang="it-IT" sz="11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  <a:cs typeface="+mn-cs"/>
                </a:rPr>
                <a:t>                                                       </a:t>
              </a:r>
              <a:r>
                <a:rPr lang="it-IT" altLang="en-US" sz="1800" b="0" i="0">
                  <a:solidFill>
                    <a:schemeClr val="tx1"/>
                  </a:solidFill>
                </a:rPr>
                <a:t>www.CompactLight.eu</a:t>
              </a:r>
              <a:endParaRPr lang="it-IT" altLang="it-IT" sz="1800" i="0" dirty="0">
                <a:solidFill>
                  <a:schemeClr val="tx1"/>
                </a:solidFill>
              </a:endParaRPr>
            </a:p>
            <a:p>
              <a:pPr algn="ctr" eaLnBrk="1">
                <a:lnSpc>
                  <a:spcPct val="93000"/>
                </a:lnSpc>
                <a:buSzPct val="100000"/>
                <a:defRPr/>
              </a:pPr>
              <a:r>
                <a:rPr lang="it-IT" altLang="en-US" sz="2400" b="0" dirty="0">
                  <a:solidFill>
                    <a:srgbClr val="C00000"/>
                  </a:solidFill>
                </a:rPr>
                <a:t> </a:t>
              </a:r>
            </a:p>
          </p:txBody>
        </p:sp>
        <p:pic>
          <p:nvPicPr>
            <p:cNvPr id="35" name="Picture 26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88556" y="2074157"/>
              <a:ext cx="6959032" cy="4311792"/>
            </a:xfrm>
            <a:prstGeom prst="rect">
              <a:avLst/>
            </a:prstGeom>
            <a:noFill/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313"/>
            <a:stretch/>
          </p:blipFill>
          <p:spPr>
            <a:xfrm>
              <a:off x="0" y="6779990"/>
              <a:ext cx="10071100" cy="86400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-1" y="7130732"/>
            <a:ext cx="10080617" cy="397042"/>
          </a:xfrm>
          <a:prstGeom prst="rect">
            <a:avLst/>
          </a:prstGeom>
          <a:solidFill>
            <a:srgbClr val="FFFFCC"/>
          </a:solidFill>
        </p:spPr>
        <p:txBody>
          <a:bodyPr wrap="square" lIns="360000" rtlCol="0">
            <a:noAutofit/>
          </a:bodyPr>
          <a:lstStyle/>
          <a:p>
            <a:endParaRPr lang="de-DE"/>
          </a:p>
        </p:txBody>
      </p:sp>
      <p:pic>
        <p:nvPicPr>
          <p:cNvPr id="1027" name="Immagin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52491" y="40274"/>
            <a:ext cx="867763" cy="578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720833" y="7256591"/>
            <a:ext cx="359783" cy="19565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100000"/>
              </a:lnSpc>
              <a:buSzPct val="100000"/>
              <a:tabLst>
                <a:tab pos="0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 sz="1300">
                <a:solidFill>
                  <a:srgbClr val="000000"/>
                </a:solidFill>
              </a:defRPr>
            </a:lvl1pPr>
          </a:lstStyle>
          <a:p>
            <a:fld id="{C06E2D52-1345-4064-8429-3109916CEEE1}" type="slidenum">
              <a:rPr lang="it-IT" altLang="it-IT" smtClean="0"/>
              <a:pPr/>
              <a:t>‹N›</a:t>
            </a:fld>
            <a:endParaRPr lang="it-IT" altLang="it-IT" dirty="0"/>
          </a:p>
        </p:txBody>
      </p:sp>
      <p:pic>
        <p:nvPicPr>
          <p:cNvPr id="8" name="Picture 7" descr="Compact.png"/>
          <p:cNvPicPr>
            <a:picLocks noChangeAspect="1"/>
          </p:cNvPicPr>
          <p:nvPr userDrawn="1"/>
        </p:nvPicPr>
        <p:blipFill rotWithShape="1">
          <a:blip r:embed="rId9"/>
          <a:srcRect t="9742" b="15394"/>
          <a:stretch/>
        </p:blipFill>
        <p:spPr>
          <a:xfrm>
            <a:off x="8129220" y="0"/>
            <a:ext cx="1812670" cy="59905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E31B8D01-C65D-4459-B4A0-BBCB88C4BA93}"/>
              </a:ext>
            </a:extLst>
          </p:cNvPr>
          <p:cNvSpPr txBox="1"/>
          <p:nvPr userDrawn="1"/>
        </p:nvSpPr>
        <p:spPr>
          <a:xfrm>
            <a:off x="1220837" y="114208"/>
            <a:ext cx="12944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>
                <a:solidFill>
                  <a:schemeClr val="tx1"/>
                </a:solidFill>
              </a:rPr>
              <a:t>Funded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by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  <a:r>
              <a:rPr lang="de-DE" sz="1100" dirty="0" err="1">
                <a:solidFill>
                  <a:schemeClr val="tx1"/>
                </a:solidFill>
              </a:rPr>
              <a:t>the</a:t>
            </a:r>
            <a:r>
              <a:rPr lang="de-DE" sz="1100" dirty="0">
                <a:solidFill>
                  <a:schemeClr val="tx1"/>
                </a:solidFill>
              </a:rPr>
              <a:t> </a:t>
            </a:r>
          </a:p>
          <a:p>
            <a:r>
              <a:rPr lang="de-DE" sz="1100" dirty="0">
                <a:solidFill>
                  <a:schemeClr val="tx1"/>
                </a:solidFill>
              </a:rPr>
              <a:t>European Union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BA2F4849-746D-4F42-A92A-3918AEB2F2E2}"/>
              </a:ext>
            </a:extLst>
          </p:cNvPr>
          <p:cNvCxnSpPr/>
          <p:nvPr userDrawn="1"/>
        </p:nvCxnSpPr>
        <p:spPr bwMode="auto">
          <a:xfrm>
            <a:off x="0" y="674092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9F27FFD8-7C1E-4BEE-B592-E8F488EBF176}"/>
              </a:ext>
            </a:extLst>
          </p:cNvPr>
          <p:cNvCxnSpPr/>
          <p:nvPr userDrawn="1"/>
        </p:nvCxnSpPr>
        <p:spPr bwMode="auto">
          <a:xfrm>
            <a:off x="-1" y="7112711"/>
            <a:ext cx="10080626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4" name="Immagine 3">
            <a:extLst>
              <a:ext uri="{FF2B5EF4-FFF2-40B4-BE49-F238E27FC236}">
                <a16:creationId xmlns:a16="http://schemas.microsoft.com/office/drawing/2014/main" id="{CF7B36A6-47B0-4A5A-A0BF-1570A6EAD381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-1" y="7181690"/>
            <a:ext cx="676715" cy="3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108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  <p:sldLayoutId id="2147484290" r:id="rId2"/>
    <p:sldLayoutId id="2147484280" r:id="rId3"/>
    <p:sldLayoutId id="2147484283" r:id="rId4"/>
    <p:sldLayoutId id="2147484294" r:id="rId5"/>
    <p:sldLayoutId id="2147484293" r:id="rId6"/>
  </p:sldLayoutIdLst>
  <p:transition spd="med">
    <p:fade/>
  </p:transition>
  <p:hf hdr="0" ftr="0" dt="0"/>
  <p:txStyles>
    <p:titleStyle>
      <a:lvl1pPr algn="l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j-lt"/>
          <a:ea typeface="ＭＳ Ｐゴシック" pitchFamily="34" charset="-128"/>
          <a:cs typeface="MS PGothic" charset="0"/>
        </a:defRPr>
      </a:lvl1pPr>
      <a:lvl2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2pPr>
      <a:lvl3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3pPr>
      <a:lvl4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4pPr>
      <a:lvl5pPr algn="ctr" defTabSz="447675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pitchFamily="34" charset="-128"/>
          <a:cs typeface="MS PGothic" charset="0"/>
        </a:defRPr>
      </a:lvl5pPr>
      <a:lvl6pPr marL="2514340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492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8645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5797" indent="-228576" algn="ctr" defTabSz="44921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1313" indent="-341313" algn="l" defTabSz="447675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8" charset="0"/>
        <a:defRPr sz="1800" u="none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41363" indent="-284163" algn="l" defTabSz="447675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2pPr>
      <a:lvl3pPr marL="11414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3pPr>
      <a:lvl4pPr marL="15986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4pPr>
      <a:lvl5pPr marL="2055813" indent="-227013" algn="l" defTabSz="447675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S PGothic" charset="0"/>
        </a:defRPr>
      </a:lvl5pPr>
      <a:lvl6pPr marL="2514340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492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8645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5797" indent="-228576" algn="l" defTabSz="449216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2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7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4571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06E2D52-1345-4064-8429-3109916CEEE1}" type="slidenum">
              <a:rPr lang="it-IT" altLang="it-IT" smtClean="0"/>
              <a:pPr/>
              <a:t>1</a:t>
            </a:fld>
            <a:endParaRPr lang="it-IT" altLang="it-IT" dirty="0"/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DDA10FDC-0E28-4923-9193-2139B9D8194C}"/>
              </a:ext>
            </a:extLst>
          </p:cNvPr>
          <p:cNvGrpSpPr/>
          <p:nvPr/>
        </p:nvGrpSpPr>
        <p:grpSpPr>
          <a:xfrm>
            <a:off x="62643" y="1187549"/>
            <a:ext cx="9955338" cy="5038650"/>
            <a:chOff x="56397" y="1227931"/>
            <a:chExt cx="9955338" cy="4856162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33116DB-48AC-4878-86F3-F1E6B170F65A}"/>
                </a:ext>
              </a:extLst>
            </p:cNvPr>
            <p:cNvSpPr/>
            <p:nvPr/>
          </p:nvSpPr>
          <p:spPr bwMode="auto">
            <a:xfrm>
              <a:off x="56397" y="1227931"/>
              <a:ext cx="9932929" cy="4856162"/>
            </a:xfrm>
            <a:prstGeom prst="rect">
              <a:avLst/>
            </a:prstGeom>
            <a:solidFill>
              <a:srgbClr val="005A9E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it-IT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30395036-1FDE-41D6-8BCF-6CB30B494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6549" y="1605880"/>
              <a:ext cx="9666621" cy="2678460"/>
            </a:xfrm>
            <a:prstGeom prst="rect">
              <a:avLst/>
            </a:prstGeom>
          </p:spPr>
        </p:pic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53441241-965B-445C-A19C-291F908F6E6B}"/>
                </a:ext>
              </a:extLst>
            </p:cNvPr>
            <p:cNvSpPr/>
            <p:nvPr/>
          </p:nvSpPr>
          <p:spPr>
            <a:xfrm>
              <a:off x="219246" y="4559442"/>
              <a:ext cx="9792489" cy="14789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3700"/>
                </a:lnSpc>
              </a:pPr>
              <a:r>
                <a:rPr lang="it-IT" sz="2800" dirty="0"/>
                <a:t>WELCOME to the</a:t>
              </a:r>
            </a:p>
            <a:p>
              <a:pPr algn="ctr">
                <a:lnSpc>
                  <a:spcPts val="3700"/>
                </a:lnSpc>
              </a:pPr>
              <a:r>
                <a:rPr lang="it-IT" sz="2800" dirty="0"/>
                <a:t>Third </a:t>
              </a:r>
              <a:r>
                <a:rPr lang="it-IT" sz="2800" dirty="0" err="1"/>
                <a:t>CompactLight</a:t>
              </a:r>
              <a:r>
                <a:rPr lang="it-IT" sz="2800" dirty="0"/>
                <a:t> </a:t>
              </a:r>
              <a:r>
                <a:rPr lang="it-IT" sz="2800" dirty="0" err="1"/>
                <a:t>Annual</a:t>
              </a:r>
              <a:r>
                <a:rPr lang="it-IT" sz="2800" dirty="0"/>
                <a:t> Meeting  (</a:t>
              </a:r>
              <a:r>
                <a:rPr lang="it-IT" sz="2800" dirty="0">
                  <a:latin typeface="Calibri" panose="020F0502020204030204" pitchFamily="34" charset="0"/>
                  <a:cs typeface="Calibri" panose="020F0502020204030204" pitchFamily="34" charset="0"/>
                </a:rPr>
                <a:t>"</a:t>
              </a:r>
              <a:r>
                <a:rPr lang="it-IT" sz="2800" dirty="0"/>
                <a:t>2nd Glasgow </a:t>
              </a:r>
              <a:r>
                <a:rPr lang="it-IT" sz="2800" dirty="0" err="1"/>
                <a:t>virtual</a:t>
              </a:r>
              <a:r>
                <a:rPr lang="it-IT" sz="2800" dirty="0">
                  <a:latin typeface="Calibri" panose="020F0502020204030204" pitchFamily="34" charset="0"/>
                  <a:cs typeface="Calibri" panose="020F0502020204030204" pitchFamily="34" charset="0"/>
                </a:rPr>
                <a:t>"</a:t>
              </a:r>
              <a:r>
                <a:rPr lang="it-IT" sz="2800" dirty="0"/>
                <a:t>)</a:t>
              </a:r>
            </a:p>
            <a:p>
              <a:pPr algn="ctr">
                <a:lnSpc>
                  <a:spcPts val="3700"/>
                </a:lnSpc>
              </a:pPr>
              <a:r>
                <a:rPr lang="it-IT" sz="2000" dirty="0"/>
                <a:t>20-25 November 2020</a:t>
              </a:r>
            </a:p>
          </p:txBody>
        </p:sp>
      </p:grpSp>
      <p:sp>
        <p:nvSpPr>
          <p:cNvPr id="14" name="Segnaposto testo 13">
            <a:extLst>
              <a:ext uri="{FF2B5EF4-FFF2-40B4-BE49-F238E27FC236}">
                <a16:creationId xmlns:a16="http://schemas.microsoft.com/office/drawing/2014/main" id="{3D7DB663-EDA6-40C5-BF2C-26617E9775C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59314" y="6212414"/>
            <a:ext cx="6336258" cy="431501"/>
          </a:xfrm>
        </p:spPr>
        <p:txBody>
          <a:bodyPr/>
          <a:lstStyle/>
          <a:p>
            <a:r>
              <a:rPr lang="it-IT" dirty="0"/>
              <a:t>Gerardo D’Auria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2</a:t>
            </a:fld>
            <a:endParaRPr lang="it-IT" altLang="it-IT" dirty="0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CA2F41A6-ABE0-480E-A99D-A3982B1A1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1084743"/>
              </p:ext>
            </p:extLst>
          </p:nvPr>
        </p:nvGraphicFramePr>
        <p:xfrm>
          <a:off x="1544584" y="683494"/>
          <a:ext cx="7096129" cy="3675352"/>
        </p:xfrm>
        <a:graphic>
          <a:graphicData uri="http://schemas.openxmlformats.org/drawingml/2006/table">
            <a:tbl>
              <a:tblPr/>
              <a:tblGrid>
                <a:gridCol w="580167">
                  <a:extLst>
                    <a:ext uri="{9D8B030D-6E8A-4147-A177-3AD203B41FA5}">
                      <a16:colId xmlns:a16="http://schemas.microsoft.com/office/drawing/2014/main" val="536112495"/>
                    </a:ext>
                  </a:extLst>
                </a:gridCol>
                <a:gridCol w="580167">
                  <a:extLst>
                    <a:ext uri="{9D8B030D-6E8A-4147-A177-3AD203B41FA5}">
                      <a16:colId xmlns:a16="http://schemas.microsoft.com/office/drawing/2014/main" val="2967996125"/>
                    </a:ext>
                  </a:extLst>
                </a:gridCol>
                <a:gridCol w="1253909">
                  <a:extLst>
                    <a:ext uri="{9D8B030D-6E8A-4147-A177-3AD203B41FA5}">
                      <a16:colId xmlns:a16="http://schemas.microsoft.com/office/drawing/2014/main" val="1447414079"/>
                    </a:ext>
                  </a:extLst>
                </a:gridCol>
                <a:gridCol w="4279512">
                  <a:extLst>
                    <a:ext uri="{9D8B030D-6E8A-4147-A177-3AD203B41FA5}">
                      <a16:colId xmlns:a16="http://schemas.microsoft.com/office/drawing/2014/main" val="169393650"/>
                    </a:ext>
                  </a:extLst>
                </a:gridCol>
                <a:gridCol w="402374">
                  <a:extLst>
                    <a:ext uri="{9D8B030D-6E8A-4147-A177-3AD203B41FA5}">
                      <a16:colId xmlns:a16="http://schemas.microsoft.com/office/drawing/2014/main" val="1926762516"/>
                    </a:ext>
                  </a:extLst>
                </a:gridCol>
              </a:tblGrid>
              <a:tr h="221587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>
                          <a:effectLst/>
                          <a:latin typeface="Arial" panose="020B0604020202020204" pitchFamily="34" charset="0"/>
                        </a:rPr>
                        <a:t>Friday November 20th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6689927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G. D'Auria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Welcome and meeting agenda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6939328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C. Vaccarezza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Injector Layout update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034054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A. Giribono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C-band gun simulations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2403782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D. Alesini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C-band gun R&amp;D report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727298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S. Di Mitri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Arial" panose="020B0604020202020204" pitchFamily="34" charset="0"/>
                        </a:rPr>
                        <a:t>Microbunching instability and laser heater design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9549831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N. Gazis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Injector CAD design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7256272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Discussion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4976866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Break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364496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G. Burt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The Ka-band linearizer baseline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20'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9574252"/>
                  </a:ext>
                </a:extLst>
              </a:tr>
              <a:tr h="36714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M. van den Berg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Arial" panose="020B0604020202020204" pitchFamily="34" charset="0"/>
                        </a:rPr>
                        <a:t>Mechanical, thermal and industrialization studies of the XLS X-band accelerating structure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4071779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M. Aicheler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Arial" panose="020B0604020202020204" pitchFamily="34" charset="0"/>
                        </a:rPr>
                        <a:t>The baseline module layout and dimensions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1260261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M .Jacewicz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Arial" panose="020B0604020202020204" pitchFamily="34" charset="0"/>
                        </a:rPr>
                        <a:t>Deliverables 4.2 and 4.3: content, structure and scheduling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2466752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Discussion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1069580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1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</a:rPr>
                        <a:t>(Photo)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315241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A. Aksoy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WP6 status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956460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Z. Nergis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Transfer lines design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308630"/>
                  </a:ext>
                </a:extLst>
              </a:tr>
              <a:tr h="18822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Discussion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4129215"/>
                  </a:ext>
                </a:extLst>
              </a:tr>
            </a:tbl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12A8045A-5C30-4031-98F5-51C6FC424F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910875"/>
              </p:ext>
            </p:extLst>
          </p:nvPr>
        </p:nvGraphicFramePr>
        <p:xfrm>
          <a:off x="1544584" y="4381098"/>
          <a:ext cx="7096128" cy="2750819"/>
        </p:xfrm>
        <a:graphic>
          <a:graphicData uri="http://schemas.openxmlformats.org/drawingml/2006/table">
            <a:tbl>
              <a:tblPr/>
              <a:tblGrid>
                <a:gridCol w="580422">
                  <a:extLst>
                    <a:ext uri="{9D8B030D-6E8A-4147-A177-3AD203B41FA5}">
                      <a16:colId xmlns:a16="http://schemas.microsoft.com/office/drawing/2014/main" val="1317714875"/>
                    </a:ext>
                  </a:extLst>
                </a:gridCol>
                <a:gridCol w="580422">
                  <a:extLst>
                    <a:ext uri="{9D8B030D-6E8A-4147-A177-3AD203B41FA5}">
                      <a16:colId xmlns:a16="http://schemas.microsoft.com/office/drawing/2014/main" val="3329935802"/>
                    </a:ext>
                  </a:extLst>
                </a:gridCol>
                <a:gridCol w="1254461">
                  <a:extLst>
                    <a:ext uri="{9D8B030D-6E8A-4147-A177-3AD203B41FA5}">
                      <a16:colId xmlns:a16="http://schemas.microsoft.com/office/drawing/2014/main" val="1077660654"/>
                    </a:ext>
                  </a:extLst>
                </a:gridCol>
                <a:gridCol w="4278272">
                  <a:extLst>
                    <a:ext uri="{9D8B030D-6E8A-4147-A177-3AD203B41FA5}">
                      <a16:colId xmlns:a16="http://schemas.microsoft.com/office/drawing/2014/main" val="3294849572"/>
                    </a:ext>
                  </a:extLst>
                </a:gridCol>
                <a:gridCol w="402551">
                  <a:extLst>
                    <a:ext uri="{9D8B030D-6E8A-4147-A177-3AD203B41FA5}">
                      <a16:colId xmlns:a16="http://schemas.microsoft.com/office/drawing/2014/main" val="1771939342"/>
                    </a:ext>
                  </a:extLst>
                </a:gridCol>
              </a:tblGrid>
              <a:tr h="249554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 err="1">
                          <a:effectLst/>
                          <a:latin typeface="Arial" panose="020B0604020202020204" pitchFamily="34" charset="0"/>
                        </a:rPr>
                        <a:t>Monday</a:t>
                      </a:r>
                      <a:r>
                        <a:rPr lang="it-IT" sz="1200" b="1" i="0" u="none" strike="noStrike" dirty="0">
                          <a:effectLst/>
                          <a:latin typeface="Arial" panose="020B0604020202020204" pitchFamily="34" charset="0"/>
                        </a:rPr>
                        <a:t> November 23rd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407721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R. Auchettl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Bunch compressors design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2140776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A. Cianchi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WP8 status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20'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7477024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Discussion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115698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A. Bernhard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Arial" panose="020B0604020202020204" pitchFamily="34" charset="0"/>
                        </a:rPr>
                        <a:t>Status report on the SCU SASE line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20'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8084481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T. Schmidt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effectLst/>
                          <a:latin typeface="Arial" panose="020B0604020202020204" pitchFamily="34" charset="0"/>
                        </a:rPr>
                        <a:t>Status report on the Afterburner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20'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202312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E. M. Castaneda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Afterburner FEL performance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691355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Discussion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3920588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Break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9528619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N. Thompson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XLS layout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8216947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V. Goryashko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Photon beamline design update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2757708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V. Goryashko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Higher bunch charge operation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952376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E. Gazis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Technology transfe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739226"/>
                  </a:ext>
                </a:extLst>
              </a:tr>
              <a:tr h="183811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Discussion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2682793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02B998DC-A2B1-4C30-A05A-DD7B49F263ED}"/>
              </a:ext>
            </a:extLst>
          </p:cNvPr>
          <p:cNvSpPr txBox="1"/>
          <p:nvPr/>
        </p:nvSpPr>
        <p:spPr>
          <a:xfrm>
            <a:off x="4468919" y="135768"/>
            <a:ext cx="131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tx1"/>
                </a:solidFill>
              </a:rPr>
              <a:t>Agenda</a:t>
            </a: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E150DEE7-5138-4D4D-B987-D11A504B9191}"/>
              </a:ext>
            </a:extLst>
          </p:cNvPr>
          <p:cNvSpPr/>
          <p:nvPr/>
        </p:nvSpPr>
        <p:spPr bwMode="auto">
          <a:xfrm>
            <a:off x="5660835" y="3547021"/>
            <a:ext cx="824477" cy="315456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rgbClr val="C00000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261D7935-C438-4F5A-A112-6BA93261646E}"/>
              </a:ext>
            </a:extLst>
          </p:cNvPr>
          <p:cNvSpPr txBox="1"/>
          <p:nvPr/>
        </p:nvSpPr>
        <p:spPr>
          <a:xfrm>
            <a:off x="8640712" y="1331565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WP3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729CECF9-0480-4783-9509-C0DF027BF30D}"/>
              </a:ext>
            </a:extLst>
          </p:cNvPr>
          <p:cNvSpPr txBox="1"/>
          <p:nvPr/>
        </p:nvSpPr>
        <p:spPr>
          <a:xfrm>
            <a:off x="8640712" y="2716911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WP4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BC0AF64-47F5-49DC-A81A-11FC2E09C2E2}"/>
              </a:ext>
            </a:extLst>
          </p:cNvPr>
          <p:cNvSpPr txBox="1"/>
          <p:nvPr/>
        </p:nvSpPr>
        <p:spPr>
          <a:xfrm>
            <a:off x="8640712" y="3779837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WP6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F0FC280-1F14-4617-8657-17CE92A709EB}"/>
              </a:ext>
            </a:extLst>
          </p:cNvPr>
          <p:cNvSpPr txBox="1"/>
          <p:nvPr/>
        </p:nvSpPr>
        <p:spPr>
          <a:xfrm>
            <a:off x="8640712" y="4589854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WP8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341E66A-0119-4A75-BC84-246154176DFE}"/>
              </a:ext>
            </a:extLst>
          </p:cNvPr>
          <p:cNvSpPr txBox="1"/>
          <p:nvPr/>
        </p:nvSpPr>
        <p:spPr>
          <a:xfrm>
            <a:off x="8659330" y="5399220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WP5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FF80DED-8A31-484D-9EE7-129B457E6BB3}"/>
              </a:ext>
            </a:extLst>
          </p:cNvPr>
          <p:cNvSpPr txBox="1"/>
          <p:nvPr/>
        </p:nvSpPr>
        <p:spPr>
          <a:xfrm>
            <a:off x="8640711" y="6375475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WP2</a:t>
            </a:r>
          </a:p>
        </p:txBody>
      </p:sp>
    </p:spTree>
    <p:extLst>
      <p:ext uri="{BB962C8B-B14F-4D97-AF65-F5344CB8AC3E}">
        <p14:creationId xmlns:p14="http://schemas.microsoft.com/office/powerpoint/2010/main" val="736752716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3</a:t>
            </a:fld>
            <a:endParaRPr lang="it-IT" altLang="it-IT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846F76DC-14E0-4E9A-8927-D248F4EAB3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47123"/>
              </p:ext>
            </p:extLst>
          </p:nvPr>
        </p:nvGraphicFramePr>
        <p:xfrm>
          <a:off x="719832" y="757219"/>
          <a:ext cx="7314397" cy="2885428"/>
        </p:xfrm>
        <a:graphic>
          <a:graphicData uri="http://schemas.openxmlformats.org/drawingml/2006/table">
            <a:tbl>
              <a:tblPr/>
              <a:tblGrid>
                <a:gridCol w="598275">
                  <a:extLst>
                    <a:ext uri="{9D8B030D-6E8A-4147-A177-3AD203B41FA5}">
                      <a16:colId xmlns:a16="http://schemas.microsoft.com/office/drawing/2014/main" val="2104650187"/>
                    </a:ext>
                  </a:extLst>
                </a:gridCol>
                <a:gridCol w="598275">
                  <a:extLst>
                    <a:ext uri="{9D8B030D-6E8A-4147-A177-3AD203B41FA5}">
                      <a16:colId xmlns:a16="http://schemas.microsoft.com/office/drawing/2014/main" val="40217012"/>
                    </a:ext>
                  </a:extLst>
                </a:gridCol>
                <a:gridCol w="1293047">
                  <a:extLst>
                    <a:ext uri="{9D8B030D-6E8A-4147-A177-3AD203B41FA5}">
                      <a16:colId xmlns:a16="http://schemas.microsoft.com/office/drawing/2014/main" val="1667249974"/>
                    </a:ext>
                  </a:extLst>
                </a:gridCol>
                <a:gridCol w="4409867">
                  <a:extLst>
                    <a:ext uri="{9D8B030D-6E8A-4147-A177-3AD203B41FA5}">
                      <a16:colId xmlns:a16="http://schemas.microsoft.com/office/drawing/2014/main" val="3483400608"/>
                    </a:ext>
                  </a:extLst>
                </a:gridCol>
                <a:gridCol w="414933">
                  <a:extLst>
                    <a:ext uri="{9D8B030D-6E8A-4147-A177-3AD203B41FA5}">
                      <a16:colId xmlns:a16="http://schemas.microsoft.com/office/drawing/2014/main" val="3510689144"/>
                    </a:ext>
                  </a:extLst>
                </a:gridCol>
              </a:tblGrid>
              <a:tr h="278018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 err="1">
                          <a:effectLst/>
                          <a:latin typeface="Arial" panose="020B0604020202020204" pitchFamily="34" charset="0"/>
                        </a:rPr>
                        <a:t>Tuesday</a:t>
                      </a:r>
                      <a:r>
                        <a:rPr lang="it-IT" sz="1200" b="1" i="0" u="none" strike="noStrike" dirty="0">
                          <a:effectLst/>
                          <a:latin typeface="Arial" panose="020B0604020202020204" pitchFamily="34" charset="0"/>
                        </a:rPr>
                        <a:t> November 24th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944510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C. Rossi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Cost analysis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960174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D. Kotsopoulos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XLS economic analysis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2535910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14:55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E. Tanke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Parameter list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441313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All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Discussion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229667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Break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2454628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15:35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J. Clarke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 WP2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084530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M. Ferario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 WP3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8783492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W. Wuensch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 WP4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1221780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F. Nguyen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 WP5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5543763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15:55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A. Aksoy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 WP6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144864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A. Cianchi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 WP8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0693509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R. Rochow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 err="1"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 WP7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5'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909147"/>
                  </a:ext>
                </a:extLst>
              </a:tr>
              <a:tr h="20057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16:10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17:10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>
                          <a:effectLst/>
                          <a:latin typeface="Arial" panose="020B0604020202020204" pitchFamily="34" charset="0"/>
                        </a:rPr>
                        <a:t>All + SAC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SAC Joint session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b="0" i="0" u="none" strike="noStrike" dirty="0">
                          <a:effectLst/>
                          <a:latin typeface="Arial" panose="020B0604020202020204" pitchFamily="34" charset="0"/>
                        </a:rPr>
                        <a:t>60'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4058943"/>
                  </a:ext>
                </a:extLst>
              </a:tr>
            </a:tbl>
          </a:graphicData>
        </a:graphic>
      </p:graphicFrame>
      <p:graphicFrame>
        <p:nvGraphicFramePr>
          <p:cNvPr id="5" name="Oggetto 4">
            <a:extLst>
              <a:ext uri="{FF2B5EF4-FFF2-40B4-BE49-F238E27FC236}">
                <a16:creationId xmlns:a16="http://schemas.microsoft.com/office/drawing/2014/main" id="{9C5B0EF8-D999-42F6-A23E-7DDB7D0F342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281370"/>
              </p:ext>
            </p:extLst>
          </p:nvPr>
        </p:nvGraphicFramePr>
        <p:xfrm>
          <a:off x="716057" y="3639282"/>
          <a:ext cx="7328931" cy="14097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Worksheet" r:id="rId3" imgW="7229454" imgH="1390758" progId="Excel.Sheet.8">
                  <p:embed/>
                </p:oleObj>
              </mc:Choice>
              <mc:Fallback>
                <p:oleObj name="Worksheet" r:id="rId3" imgW="7229454" imgH="1390758" progId="Excel.Sheet.8">
                  <p:embed/>
                  <p:pic>
                    <p:nvPicPr>
                      <p:cNvPr id="5" name="Oggetto 4">
                        <a:extLst>
                          <a:ext uri="{FF2B5EF4-FFF2-40B4-BE49-F238E27FC236}">
                            <a16:creationId xmlns:a16="http://schemas.microsoft.com/office/drawing/2014/main" id="{9C5B0EF8-D999-42F6-A23E-7DDB7D0F34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16057" y="3639282"/>
                        <a:ext cx="7328931" cy="14097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>
            <a:extLst>
              <a:ext uri="{FF2B5EF4-FFF2-40B4-BE49-F238E27FC236}">
                <a16:creationId xmlns:a16="http://schemas.microsoft.com/office/drawing/2014/main" id="{582EA821-FEB9-454C-93D3-252751522379}"/>
              </a:ext>
            </a:extLst>
          </p:cNvPr>
          <p:cNvSpPr txBox="1"/>
          <p:nvPr/>
        </p:nvSpPr>
        <p:spPr>
          <a:xfrm>
            <a:off x="4468919" y="135768"/>
            <a:ext cx="1313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>
                <a:solidFill>
                  <a:schemeClr val="tx1"/>
                </a:solidFill>
              </a:rPr>
              <a:t>Agenda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5D211F6F-E6BF-4CC9-968F-18DC1533BECD}"/>
              </a:ext>
            </a:extLst>
          </p:cNvPr>
          <p:cNvSpPr/>
          <p:nvPr/>
        </p:nvSpPr>
        <p:spPr bwMode="auto">
          <a:xfrm>
            <a:off x="716057" y="2053364"/>
            <a:ext cx="3767292" cy="1585918"/>
          </a:xfrm>
          <a:prstGeom prst="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08F0F5F0-AEF6-44BE-B078-C6F4B1AD0194}"/>
              </a:ext>
            </a:extLst>
          </p:cNvPr>
          <p:cNvSpPr txBox="1"/>
          <p:nvPr/>
        </p:nvSpPr>
        <p:spPr>
          <a:xfrm>
            <a:off x="5792495" y="5097280"/>
            <a:ext cx="4142080" cy="188750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27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500"/>
              </a:spcAft>
            </a:pPr>
            <a:r>
              <a:rPr lang="it-IT" sz="1400" b="1" dirty="0" err="1">
                <a:solidFill>
                  <a:schemeClr val="tx1"/>
                </a:solidFill>
              </a:rPr>
              <a:t>Topics</a:t>
            </a:r>
            <a:r>
              <a:rPr lang="it-IT" sz="1400" b="1" dirty="0">
                <a:solidFill>
                  <a:schemeClr val="tx1"/>
                </a:solidFill>
              </a:rPr>
              <a:t> to be </a:t>
            </a:r>
            <a:r>
              <a:rPr lang="it-IT" sz="1400" b="1" dirty="0" err="1">
                <a:solidFill>
                  <a:schemeClr val="tx1"/>
                </a:solidFill>
              </a:rPr>
              <a:t>discussed</a:t>
            </a:r>
            <a:r>
              <a:rPr lang="it-IT" sz="1400" b="1" dirty="0">
                <a:solidFill>
                  <a:schemeClr val="tx1"/>
                </a:solidFill>
              </a:rPr>
              <a:t>:</a:t>
            </a:r>
          </a:p>
          <a:p>
            <a:pPr marL="342900" indent="-257175">
              <a:lnSpc>
                <a:spcPts val="2000"/>
              </a:lnSpc>
              <a:buFont typeface="+mj-lt"/>
              <a:buAutoNum type="alphaLcPeriod"/>
            </a:pPr>
            <a:r>
              <a:rPr lang="it-IT" sz="1400" dirty="0" err="1">
                <a:solidFill>
                  <a:schemeClr val="tx1"/>
                </a:solidFill>
              </a:rPr>
              <a:t>Intellectual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property</a:t>
            </a:r>
            <a:endParaRPr lang="it-IT" sz="1400" dirty="0">
              <a:solidFill>
                <a:schemeClr val="tx1"/>
              </a:solidFill>
            </a:endParaRPr>
          </a:p>
          <a:p>
            <a:pPr marL="342900" indent="-257175">
              <a:lnSpc>
                <a:spcPts val="2000"/>
              </a:lnSpc>
              <a:buFont typeface="+mj-lt"/>
              <a:buAutoNum type="alphaLcPeriod"/>
            </a:pPr>
            <a:r>
              <a:rPr lang="it-IT" sz="1400" dirty="0">
                <a:solidFill>
                  <a:schemeClr val="tx1"/>
                </a:solidFill>
              </a:rPr>
              <a:t>Open data</a:t>
            </a:r>
          </a:p>
          <a:p>
            <a:pPr marL="342900" indent="-257175">
              <a:lnSpc>
                <a:spcPts val="2000"/>
              </a:lnSpc>
              <a:buFont typeface="+mj-lt"/>
              <a:buAutoNum type="alphaLcPeriod"/>
            </a:pPr>
            <a:r>
              <a:rPr lang="it-IT" sz="1400" dirty="0" err="1">
                <a:solidFill>
                  <a:schemeClr val="tx1"/>
                </a:solidFill>
              </a:rPr>
              <a:t>Upcoming</a:t>
            </a:r>
            <a:r>
              <a:rPr lang="it-IT" sz="1400" dirty="0">
                <a:solidFill>
                  <a:schemeClr val="tx1"/>
                </a:solidFill>
              </a:rPr>
              <a:t> events, 2021</a:t>
            </a:r>
          </a:p>
          <a:p>
            <a:pPr marL="342900" indent="-257175">
              <a:lnSpc>
                <a:spcPts val="2000"/>
              </a:lnSpc>
              <a:buFont typeface="+mj-lt"/>
              <a:buAutoNum type="alphaLcPeriod"/>
            </a:pPr>
            <a:r>
              <a:rPr lang="it-IT" sz="1400" dirty="0" err="1">
                <a:solidFill>
                  <a:schemeClr val="tx1"/>
                </a:solidFill>
              </a:rPr>
              <a:t>Ideas</a:t>
            </a:r>
            <a:r>
              <a:rPr lang="it-IT" sz="1400" dirty="0">
                <a:solidFill>
                  <a:schemeClr val="tx1"/>
                </a:solidFill>
              </a:rPr>
              <a:t> and </a:t>
            </a:r>
            <a:r>
              <a:rPr lang="it-IT" sz="1400" dirty="0" err="1">
                <a:solidFill>
                  <a:schemeClr val="tx1"/>
                </a:solidFill>
              </a:rPr>
              <a:t>proposals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beyond</a:t>
            </a:r>
            <a:r>
              <a:rPr lang="it-IT" sz="1400" dirty="0">
                <a:solidFill>
                  <a:schemeClr val="tx1"/>
                </a:solidFill>
              </a:rPr>
              <a:t> XLS</a:t>
            </a:r>
          </a:p>
          <a:p>
            <a:pPr marL="342900" indent="-257175">
              <a:lnSpc>
                <a:spcPts val="2000"/>
              </a:lnSpc>
              <a:buFont typeface="+mj-lt"/>
              <a:buAutoNum type="alphaLcPeriod"/>
            </a:pPr>
            <a:r>
              <a:rPr lang="it-IT" sz="1400" dirty="0">
                <a:solidFill>
                  <a:schemeClr val="tx1"/>
                </a:solidFill>
              </a:rPr>
              <a:t>…..for </a:t>
            </a:r>
            <a:r>
              <a:rPr lang="it-IT" sz="1400" dirty="0" err="1">
                <a:solidFill>
                  <a:schemeClr val="tx1"/>
                </a:solidFill>
              </a:rPr>
              <a:t>any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other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topic</a:t>
            </a:r>
            <a:r>
              <a:rPr lang="it-IT" sz="1400" dirty="0">
                <a:solidFill>
                  <a:schemeClr val="tx1"/>
                </a:solidFill>
              </a:rPr>
              <a:t>, </a:t>
            </a:r>
            <a:r>
              <a:rPr lang="it-IT" sz="1400" dirty="0" err="1">
                <a:solidFill>
                  <a:schemeClr val="tx1"/>
                </a:solidFill>
              </a:rPr>
              <a:t>please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let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us</a:t>
            </a:r>
            <a:r>
              <a:rPr lang="it-IT" sz="1400" dirty="0">
                <a:solidFill>
                  <a:schemeClr val="tx1"/>
                </a:solidFill>
              </a:rPr>
              <a:t> know by </a:t>
            </a:r>
            <a:r>
              <a:rPr lang="it-IT" sz="1400" dirty="0" err="1">
                <a:solidFill>
                  <a:schemeClr val="tx1"/>
                </a:solidFill>
              </a:rPr>
              <a:t>Monday</a:t>
            </a:r>
            <a:r>
              <a:rPr lang="it-IT" sz="1400" dirty="0">
                <a:solidFill>
                  <a:schemeClr val="tx1"/>
                </a:solidFill>
              </a:rPr>
              <a:t> </a:t>
            </a:r>
            <a:r>
              <a:rPr lang="it-IT" sz="1400" dirty="0" err="1">
                <a:solidFill>
                  <a:schemeClr val="tx1"/>
                </a:solidFill>
              </a:rPr>
              <a:t>evening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0" name="Freccia angolare in su 9">
            <a:extLst>
              <a:ext uri="{FF2B5EF4-FFF2-40B4-BE49-F238E27FC236}">
                <a16:creationId xmlns:a16="http://schemas.microsoft.com/office/drawing/2014/main" id="{D2839BB8-B9E8-4B5F-B9CB-A4536B880B1C}"/>
              </a:ext>
            </a:extLst>
          </p:cNvPr>
          <p:cNvSpPr/>
          <p:nvPr/>
        </p:nvSpPr>
        <p:spPr bwMode="auto">
          <a:xfrm rot="5400000">
            <a:off x="4959612" y="5427329"/>
            <a:ext cx="1077432" cy="380112"/>
          </a:xfrm>
          <a:prstGeom prst="bentUpArrow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AB12333-6196-4531-9A24-918DE705F91B}"/>
              </a:ext>
            </a:extLst>
          </p:cNvPr>
          <p:cNvSpPr txBox="1"/>
          <p:nvPr/>
        </p:nvSpPr>
        <p:spPr>
          <a:xfrm>
            <a:off x="8053969" y="1115541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WP7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5DE4AEA-0F38-4E84-9B69-2F94178130CE}"/>
              </a:ext>
            </a:extLst>
          </p:cNvPr>
          <p:cNvSpPr txBox="1"/>
          <p:nvPr/>
        </p:nvSpPr>
        <p:spPr>
          <a:xfrm>
            <a:off x="8100641" y="4113339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solidFill>
                  <a:schemeClr val="tx1"/>
                </a:solidFill>
              </a:rPr>
              <a:t>WP1</a:t>
            </a:r>
          </a:p>
        </p:txBody>
      </p:sp>
    </p:spTree>
    <p:extLst>
      <p:ext uri="{BB962C8B-B14F-4D97-AF65-F5344CB8AC3E}">
        <p14:creationId xmlns:p14="http://schemas.microsoft.com/office/powerpoint/2010/main" val="1828553109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9FF39CA2-04EB-4CA6-BF9F-780F92DB7FFC}" type="slidenum">
              <a:rPr lang="it-IT" altLang="it-IT" smtClean="0"/>
              <a:pPr/>
              <a:t>4</a:t>
            </a:fld>
            <a:endParaRPr lang="it-IT" alt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3052B24-F1CF-4BBE-9B2C-28223396B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816" y="2368464"/>
            <a:ext cx="9013014" cy="2347477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0A8F2B3-7F29-412D-B021-AD9C3F6FAFA6}"/>
              </a:ext>
            </a:extLst>
          </p:cNvPr>
          <p:cNvSpPr txBox="1"/>
          <p:nvPr/>
        </p:nvSpPr>
        <p:spPr>
          <a:xfrm>
            <a:off x="0" y="689308"/>
            <a:ext cx="10080625" cy="1573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t-IT" sz="2200" dirty="0">
                <a:solidFill>
                  <a:srgbClr val="C00000"/>
                </a:solidFill>
              </a:rPr>
              <a:t>On November 11</a:t>
            </a:r>
            <a:r>
              <a:rPr lang="it-IT" sz="2200" baseline="30000" dirty="0">
                <a:solidFill>
                  <a:srgbClr val="C00000"/>
                </a:solidFill>
              </a:rPr>
              <a:t>th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we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have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been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informed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that</a:t>
            </a:r>
            <a:r>
              <a:rPr lang="it-IT" sz="2200" dirty="0">
                <a:solidFill>
                  <a:srgbClr val="C00000"/>
                </a:solidFill>
              </a:rPr>
              <a:t> the</a:t>
            </a:r>
          </a:p>
          <a:p>
            <a:pPr algn="ctr">
              <a:lnSpc>
                <a:spcPct val="150000"/>
              </a:lnSpc>
            </a:pPr>
            <a:r>
              <a:rPr lang="it-IT" sz="2200" b="1" dirty="0">
                <a:solidFill>
                  <a:srgbClr val="C00000"/>
                </a:solidFill>
              </a:rPr>
              <a:t>I.FAST </a:t>
            </a:r>
            <a:r>
              <a:rPr lang="it-IT" sz="2200" dirty="0">
                <a:solidFill>
                  <a:srgbClr val="C00000"/>
                </a:solidFill>
              </a:rPr>
              <a:t>project </a:t>
            </a:r>
            <a:r>
              <a:rPr lang="en-US" sz="2200" dirty="0">
                <a:solidFill>
                  <a:srgbClr val="C00000"/>
                </a:solidFill>
              </a:rPr>
              <a:t>(</a:t>
            </a:r>
            <a:r>
              <a:rPr lang="en-US" sz="2200" b="1" dirty="0">
                <a:solidFill>
                  <a:srgbClr val="C00000"/>
                </a:solidFill>
              </a:rPr>
              <a:t>I</a:t>
            </a:r>
            <a:r>
              <a:rPr lang="en-US" sz="2200" dirty="0">
                <a:solidFill>
                  <a:srgbClr val="C00000"/>
                </a:solidFill>
              </a:rPr>
              <a:t>nnovation </a:t>
            </a:r>
            <a:r>
              <a:rPr lang="en-US" sz="2200" b="1" dirty="0">
                <a:solidFill>
                  <a:srgbClr val="C00000"/>
                </a:solidFill>
              </a:rPr>
              <a:t>F</a:t>
            </a:r>
            <a:r>
              <a:rPr lang="en-US" sz="2200" dirty="0">
                <a:solidFill>
                  <a:srgbClr val="C00000"/>
                </a:solidFill>
              </a:rPr>
              <a:t>ostering in </a:t>
            </a:r>
            <a:r>
              <a:rPr lang="en-US" sz="2200" b="1" dirty="0">
                <a:solidFill>
                  <a:srgbClr val="C00000"/>
                </a:solidFill>
              </a:rPr>
              <a:t>A</a:t>
            </a:r>
            <a:r>
              <a:rPr lang="en-US" sz="2200" dirty="0">
                <a:solidFill>
                  <a:srgbClr val="C00000"/>
                </a:solidFill>
              </a:rPr>
              <a:t>ccelerator </a:t>
            </a:r>
            <a:r>
              <a:rPr lang="en-US" sz="2200" b="1" dirty="0">
                <a:solidFill>
                  <a:srgbClr val="C00000"/>
                </a:solidFill>
              </a:rPr>
              <a:t>S</a:t>
            </a:r>
            <a:r>
              <a:rPr lang="en-US" sz="2200" dirty="0">
                <a:solidFill>
                  <a:srgbClr val="C00000"/>
                </a:solidFill>
              </a:rPr>
              <a:t>cience and </a:t>
            </a:r>
            <a:r>
              <a:rPr lang="en-US" sz="2200" b="1" dirty="0">
                <a:solidFill>
                  <a:srgbClr val="C00000"/>
                </a:solidFill>
              </a:rPr>
              <a:t>T</a:t>
            </a:r>
            <a:r>
              <a:rPr lang="en-US" sz="2200" dirty="0">
                <a:solidFill>
                  <a:srgbClr val="C00000"/>
                </a:solidFill>
              </a:rPr>
              <a:t>echnology)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it-IT" sz="2200" dirty="0" err="1">
                <a:solidFill>
                  <a:srgbClr val="C00000"/>
                </a:solidFill>
              </a:rPr>
              <a:t>has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been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approved</a:t>
            </a:r>
            <a:r>
              <a:rPr lang="it-IT" sz="2200" dirty="0">
                <a:solidFill>
                  <a:srgbClr val="C00000"/>
                </a:solidFill>
              </a:rPr>
              <a:t> (</a:t>
            </a:r>
            <a:r>
              <a:rPr lang="it-IT" sz="2200" dirty="0" err="1">
                <a:solidFill>
                  <a:srgbClr val="C00000"/>
                </a:solidFill>
              </a:rPr>
              <a:t>see</a:t>
            </a:r>
            <a:r>
              <a:rPr lang="it-IT" sz="2200" dirty="0">
                <a:solidFill>
                  <a:srgbClr val="C00000"/>
                </a:solidFill>
              </a:rPr>
              <a:t> </a:t>
            </a:r>
            <a:r>
              <a:rPr lang="it-IT" sz="2200" dirty="0" err="1">
                <a:solidFill>
                  <a:srgbClr val="C00000"/>
                </a:solidFill>
              </a:rPr>
              <a:t>below</a:t>
            </a:r>
            <a:r>
              <a:rPr lang="it-IT" sz="2300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304A96EF-4E8E-4B26-B0DF-817DFCB9E51C}"/>
              </a:ext>
            </a:extLst>
          </p:cNvPr>
          <p:cNvSpPr/>
          <p:nvPr/>
        </p:nvSpPr>
        <p:spPr>
          <a:xfrm>
            <a:off x="196215" y="4921111"/>
            <a:ext cx="9654756" cy="1904304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ts val="2100"/>
              </a:lnSpc>
              <a:spcAft>
                <a:spcPts val="800"/>
              </a:spcAft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I.FAST is a four-years Horizon2020 Design Study, that will start in 2021.</a:t>
            </a:r>
          </a:p>
          <a:p>
            <a:pPr lvl="0" algn="just">
              <a:lnSpc>
                <a:spcPts val="2500"/>
              </a:lnSpc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Some Members of the XLS Collaborations are involved in IFAST (WP7).</a:t>
            </a:r>
          </a:p>
          <a:p>
            <a:pPr lvl="0" algn="just">
              <a:lnSpc>
                <a:spcPts val="2500"/>
              </a:lnSpc>
              <a:spcAft>
                <a:spcPts val="0"/>
              </a:spcAft>
            </a:pP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particular:</a:t>
            </a:r>
          </a:p>
          <a:p>
            <a:pPr lvl="0" algn="just">
              <a:lnSpc>
                <a:spcPts val="2100"/>
              </a:lnSpc>
              <a:spcBef>
                <a:spcPts val="1200"/>
              </a:spcBef>
              <a:spcAft>
                <a:spcPts val="800"/>
              </a:spcAft>
              <a:tabLst>
                <a:tab pos="180000" algn="l"/>
              </a:tabLst>
            </a:pPr>
            <a:r>
              <a:rPr lang="en-US" sz="2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ELETTRA is responsible for Task 7.5: </a:t>
            </a:r>
            <a:r>
              <a:rPr lang="en-US" sz="21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CompactLight</a:t>
            </a:r>
            <a:r>
              <a:rPr lang="en-US" sz="2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Prototype Accelerating Structure.</a:t>
            </a:r>
          </a:p>
          <a:p>
            <a:pPr lvl="0" algn="just">
              <a:lnSpc>
                <a:spcPts val="2100"/>
              </a:lnSpc>
              <a:spcAft>
                <a:spcPts val="800"/>
              </a:spcAft>
              <a:tabLst>
                <a:tab pos="180000" algn="l"/>
              </a:tabLst>
            </a:pPr>
            <a:r>
              <a:rPr lang="en-US" sz="21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 INFN is responsible for Task 7.4: High gradient C-band RF Guns. </a:t>
            </a:r>
            <a:endParaRPr lang="it-IT" sz="21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461669FA-44DB-43E7-ADFC-3A1ABB02CF62}"/>
              </a:ext>
            </a:extLst>
          </p:cNvPr>
          <p:cNvSpPr/>
          <p:nvPr/>
        </p:nvSpPr>
        <p:spPr>
          <a:xfrm>
            <a:off x="3832075" y="138841"/>
            <a:ext cx="22862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chemeClr val="tx1"/>
                </a:solidFill>
              </a:rPr>
              <a:t>Good News!!!</a:t>
            </a:r>
            <a:r>
              <a:rPr lang="it-IT" b="1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745651104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CompactLight_Template Slides E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178B83C3DD578498D424B7BC6B29A8E" ma:contentTypeVersion="0" ma:contentTypeDescription="Create a new document." ma:contentTypeScope="" ma:versionID="608464e6dd253888a99a53d9cc5485e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C94E050-6067-42B7-B047-6D47240C7DF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3C3E3D-E903-466F-952B-022DD41CA41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772A8BD-8D55-4B54-8912-3A8E054494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2862</TotalTime>
  <Words>579</Words>
  <Application>Microsoft Office PowerPoint</Application>
  <PresentationFormat>Personalizzato</PresentationFormat>
  <Paragraphs>251</Paragraphs>
  <Slides>5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2" baseType="lpstr">
      <vt:lpstr>Arial</vt:lpstr>
      <vt:lpstr>Calibri</vt:lpstr>
      <vt:lpstr>Symbol</vt:lpstr>
      <vt:lpstr>Times New Roman</vt:lpstr>
      <vt:lpstr>Wingdings</vt:lpstr>
      <vt:lpstr>CompactLight_Template Slides ENG</vt:lpstr>
      <vt:lpstr>Foglio di lavoro di Microsoft Excel 97-2003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nicoletta guidi</dc:creator>
  <cp:lastModifiedBy> </cp:lastModifiedBy>
  <cp:revision>291</cp:revision>
  <cp:lastPrinted>2015-12-09T13:35:49Z</cp:lastPrinted>
  <dcterms:created xsi:type="dcterms:W3CDTF">2015-12-09T11:23:36Z</dcterms:created>
  <dcterms:modified xsi:type="dcterms:W3CDTF">2020-11-20T13:50:23Z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0x0101009178B83C3DD578498D424B7BC6B29A8E</vt:lpwstr>
  </property>
</Properties>
</file>