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</p:showPr>
  <p:clrMru>
    <a:srgbClr val="FF9933"/>
    <a:srgbClr val="00FF99"/>
    <a:srgbClr val="0000FF"/>
    <a:srgbClr val="00FFCC"/>
    <a:srgbClr val="66FF99"/>
    <a:srgbClr val="66FFFF"/>
    <a:srgbClr val="FF0000"/>
    <a:srgbClr val="22557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2" autoAdjust="0"/>
    <p:restoredTop sz="94660"/>
  </p:normalViewPr>
  <p:slideViewPr>
    <p:cSldViewPr>
      <p:cViewPr varScale="1">
        <p:scale>
          <a:sx n="68" d="100"/>
          <a:sy n="68" d="100"/>
        </p:scale>
        <p:origin x="-15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it-IT" dirty="0" err="1" smtClean="0"/>
              <a:t>Reaction</a:t>
            </a:r>
            <a:r>
              <a:rPr lang="it-IT" dirty="0" smtClean="0"/>
              <a:t> </a:t>
            </a:r>
            <a:r>
              <a:rPr lang="it-IT" dirty="0" err="1" smtClean="0"/>
              <a:t>layers</a:t>
            </a:r>
            <a:r>
              <a:rPr lang="it-IT" dirty="0" smtClean="0"/>
              <a:t> </a:t>
            </a:r>
            <a:r>
              <a:rPr lang="it-IT" dirty="0" err="1" smtClean="0"/>
              <a:t>thickness</a:t>
            </a:r>
            <a:endParaRPr lang="it-IT" dirty="0"/>
          </a:p>
        </c:rich>
      </c:tx>
      <c:layout>
        <c:manualLayout>
          <c:xMode val="edge"/>
          <c:yMode val="edge"/>
          <c:x val="0.2978283350568775"/>
          <c:y val="3.3898305084745811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5.8945191313340271E-2"/>
          <c:y val="0.14067796610169492"/>
          <c:w val="0.8798801013332036"/>
          <c:h val="0.74067796610169545"/>
        </c:manualLayout>
      </c:layout>
      <c:lineChart>
        <c:grouping val="standard"/>
        <c:ser>
          <c:idx val="0"/>
          <c:order val="0"/>
          <c:tx>
            <c:v>strato totale di reazione</c:v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000080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cat>
            <c:strRef>
              <c:f>MFT144!$A$24:$A$35</c:f>
              <c:strCache>
                <c:ptCount val="12"/>
                <c:pt idx="0">
                  <c:v>B</c:v>
                </c:pt>
                <c:pt idx="1">
                  <c:v>C</c:v>
                </c:pt>
                <c:pt idx="2">
                  <c:v>D</c:v>
                </c:pt>
                <c:pt idx="3">
                  <c:v>E</c:v>
                </c:pt>
                <c:pt idx="4">
                  <c:v>F</c:v>
                </c:pt>
                <c:pt idx="5">
                  <c:v>G</c:v>
                </c:pt>
                <c:pt idx="6">
                  <c:v>H</c:v>
                </c:pt>
                <c:pt idx="7">
                  <c:v>I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  <c:pt idx="11">
                  <c:v>O</c:v>
                </c:pt>
              </c:strCache>
            </c:strRef>
          </c:cat>
          <c:val>
            <c:numRef>
              <c:f>MFT144!$B$24:$B$35</c:f>
              <c:numCache>
                <c:formatCode>General</c:formatCode>
                <c:ptCount val="12"/>
                <c:pt idx="0">
                  <c:v>10.729999999999999</c:v>
                </c:pt>
                <c:pt idx="1">
                  <c:v>9.1399999999999988</c:v>
                </c:pt>
                <c:pt idx="2">
                  <c:v>8.57</c:v>
                </c:pt>
                <c:pt idx="3">
                  <c:v>6.92</c:v>
                </c:pt>
                <c:pt idx="4">
                  <c:v>6.4300000000000006</c:v>
                </c:pt>
                <c:pt idx="5">
                  <c:v>5.76</c:v>
                </c:pt>
                <c:pt idx="6">
                  <c:v>7.1099999999999994</c:v>
                </c:pt>
                <c:pt idx="7">
                  <c:v>4.96</c:v>
                </c:pt>
                <c:pt idx="8">
                  <c:v>5.33</c:v>
                </c:pt>
                <c:pt idx="9">
                  <c:v>4.3599999999999994</c:v>
                </c:pt>
                <c:pt idx="10">
                  <c:v>4.1399999999999997</c:v>
                </c:pt>
                <c:pt idx="11">
                  <c:v>3.72</c:v>
                </c:pt>
              </c:numCache>
            </c:numRef>
          </c:val>
        </c:ser>
        <c:ser>
          <c:idx val="1"/>
          <c:order val="1"/>
          <c:tx>
            <c:v>strato primario di reazione</c:v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val>
            <c:numRef>
              <c:f>MFT144!$E$24:$E$35</c:f>
              <c:numCache>
                <c:formatCode>General</c:formatCode>
                <c:ptCount val="12"/>
                <c:pt idx="0">
                  <c:v>6.22</c:v>
                </c:pt>
                <c:pt idx="1">
                  <c:v>4.74</c:v>
                </c:pt>
                <c:pt idx="2">
                  <c:v>4.37</c:v>
                </c:pt>
                <c:pt idx="3">
                  <c:v>3.8</c:v>
                </c:pt>
                <c:pt idx="4">
                  <c:v>3.42</c:v>
                </c:pt>
                <c:pt idx="5">
                  <c:v>2.8</c:v>
                </c:pt>
                <c:pt idx="6">
                  <c:v>3</c:v>
                </c:pt>
                <c:pt idx="7">
                  <c:v>2.4699999999999998</c:v>
                </c:pt>
                <c:pt idx="8">
                  <c:v>2.7</c:v>
                </c:pt>
                <c:pt idx="9">
                  <c:v>1.9000000000000001</c:v>
                </c:pt>
                <c:pt idx="10">
                  <c:v>2.06</c:v>
                </c:pt>
                <c:pt idx="11">
                  <c:v>1.9000000000000001</c:v>
                </c:pt>
              </c:numCache>
            </c:numRef>
          </c:val>
        </c:ser>
        <c:ser>
          <c:idx val="2"/>
          <c:order val="2"/>
          <c:tx>
            <c:v>strato secondario di reazione</c:v>
          </c:tx>
          <c:spPr>
            <a:ln w="28575">
              <a:noFill/>
            </a:ln>
          </c:spPr>
          <c:marker>
            <c:symbol val="triangle"/>
            <c:size val="10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val>
            <c:numRef>
              <c:f>MFT144!$H$24:$H$35</c:f>
              <c:numCache>
                <c:formatCode>General</c:formatCode>
                <c:ptCount val="12"/>
                <c:pt idx="0">
                  <c:v>4.51</c:v>
                </c:pt>
                <c:pt idx="1">
                  <c:v>4.4000000000000004</c:v>
                </c:pt>
                <c:pt idx="2">
                  <c:v>4.2</c:v>
                </c:pt>
                <c:pt idx="3">
                  <c:v>3.12</c:v>
                </c:pt>
                <c:pt idx="4">
                  <c:v>3.01</c:v>
                </c:pt>
                <c:pt idx="5">
                  <c:v>2.96</c:v>
                </c:pt>
                <c:pt idx="6">
                  <c:v>4.1099999999999994</c:v>
                </c:pt>
                <c:pt idx="7">
                  <c:v>2.4899999999999998</c:v>
                </c:pt>
                <c:pt idx="8">
                  <c:v>2.63</c:v>
                </c:pt>
                <c:pt idx="9">
                  <c:v>2.46</c:v>
                </c:pt>
                <c:pt idx="10">
                  <c:v>2.08</c:v>
                </c:pt>
                <c:pt idx="11">
                  <c:v>1.82</c:v>
                </c:pt>
              </c:numCache>
            </c:numRef>
          </c:val>
        </c:ser>
        <c:marker val="1"/>
        <c:axId val="80275712"/>
        <c:axId val="80868864"/>
      </c:lineChart>
      <c:catAx>
        <c:axId val="802757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 dirty="0" err="1" smtClean="0"/>
                  <a:t>samples</a:t>
                </a:r>
                <a:endParaRPr lang="it-IT" dirty="0"/>
              </a:p>
            </c:rich>
          </c:tx>
          <c:layout>
            <c:manualLayout>
              <c:xMode val="edge"/>
              <c:yMode val="edge"/>
              <c:x val="0.35263702171664946"/>
              <c:y val="0.9338983050847458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80868864"/>
        <c:crosses val="autoZero"/>
        <c:auto val="1"/>
        <c:lblAlgn val="ctr"/>
        <c:lblOffset val="100"/>
        <c:tickLblSkip val="1"/>
        <c:tickMarkSkip val="1"/>
      </c:catAx>
      <c:valAx>
        <c:axId val="80868864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 dirty="0" err="1" smtClean="0"/>
                  <a:t>Thickness</a:t>
                </a:r>
                <a:r>
                  <a:rPr lang="it-IT" baseline="0" dirty="0" smtClean="0"/>
                  <a:t> </a:t>
                </a:r>
                <a:r>
                  <a:rPr lang="it-IT" dirty="0" smtClean="0"/>
                  <a:t>(micron)</a:t>
                </a:r>
                <a:endParaRPr lang="it-IT" dirty="0"/>
              </a:p>
            </c:rich>
          </c:tx>
          <c:layout>
            <c:manualLayout>
              <c:xMode val="edge"/>
              <c:yMode val="edge"/>
              <c:x val="0"/>
              <c:y val="0.3322033898305087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80275712"/>
        <c:crosses val="autoZero"/>
        <c:crossBetween val="between"/>
      </c:valAx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plotArea>
    <c:plotVisOnly val="1"/>
    <c:dispBlanksAs val="gap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</a:defRPr>
            </a:lvl1pPr>
          </a:lstStyle>
          <a:p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7B208AC0-DD90-48AE-967A-5376DD4ACA25}" type="slidenum">
              <a:rPr lang="en-US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</a:defRPr>
            </a:lvl1pPr>
          </a:lstStyle>
          <a:p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2174B1B2-B356-4703-A76F-7FA8D7A1B245}" type="slidenum">
              <a:rPr lang="en-US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4B1B2-B356-4703-A76F-7FA8D7A1B24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4B1B2-B356-4703-A76F-7FA8D7A1B24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4B1B2-B356-4703-A76F-7FA8D7A1B24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4B1B2-B356-4703-A76F-7FA8D7A1B24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4B1B2-B356-4703-A76F-7FA8D7A1B24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B9448-A278-4A13-8AE3-5ECA28EAAD8A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3CC920-35C5-406C-A2B7-7BF29E47EEDC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5A7119-B362-4FCB-B671-751D23E4FCDA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1CD926-C3D2-4D86-82AD-FC329FBCB2E9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AF3255-BE3F-4ED0-8720-C561FA5FFC41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EEA345-367B-47EB-94EF-D3D88F82A484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BFA640-7963-4798-838E-099E2BEBA5CD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0A8CE6-E30B-4F65-8DAE-46EA597A850D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F1B9E8-CB8C-4AB9-ACDF-3FC391D281FA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52CFB6-2EAE-4B77-A5F4-65B52967C661}" type="slidenum">
              <a:rPr lang="en-US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0D48CE-C651-449D-B77A-1C3ABB1DF7EF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DE126D44-8DB3-426F-A028-70D97DB5411C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3"/>
          <a:srcRect t="17497" b="17497"/>
          <a:stretch>
            <a:fillRect/>
          </a:stretch>
        </p:blipFill>
        <p:spPr bwMode="auto">
          <a:xfrm>
            <a:off x="142875" y="736600"/>
            <a:ext cx="979488" cy="414338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715140" y="6429396"/>
            <a:ext cx="2395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Arial" pitchFamily="34" charset="0"/>
                <a:cs typeface="Arial" pitchFamily="34" charset="0"/>
              </a:rPr>
              <a:t>Amalia Ballarino, G.</a:t>
            </a:r>
            <a:r>
              <a:rPr lang="en-US" sz="1400" b="0" baseline="0" dirty="0" smtClean="0">
                <a:latin typeface="Arial" pitchFamily="34" charset="0"/>
                <a:cs typeface="Arial" pitchFamily="34" charset="0"/>
              </a:rPr>
              <a:t> Grasso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6429396"/>
            <a:ext cx="2810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baseline="0" dirty="0" smtClean="0">
                <a:latin typeface="Arial" pitchFamily="34" charset="0"/>
                <a:cs typeface="Arial" pitchFamily="34" charset="0"/>
              </a:rPr>
              <a:t> University of Geneva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, 8-06-2010</a:t>
            </a:r>
            <a:endParaRPr lang="en-US" sz="1400" b="0" dirty="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BC3E6BD-829A-4D58-87E6-D4E427F6CB32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1285860"/>
            <a:ext cx="8572528" cy="1500198"/>
          </a:xfrm>
        </p:spPr>
        <p:txBody>
          <a:bodyPr/>
          <a:lstStyle/>
          <a:p>
            <a:pPr algn="ctr"/>
            <a: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  <a:t/>
            </a:r>
            <a:b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</a:br>
            <a: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  <a:t>Task 5: </a:t>
            </a:r>
            <a:r>
              <a:rPr lang="en-GB" sz="2800" dirty="0" smtClean="0">
                <a:latin typeface="Arial" charset="0"/>
                <a:ea typeface="ＭＳ Ｐゴシック" charset="-128"/>
              </a:rPr>
              <a:t>High-</a:t>
            </a:r>
            <a:r>
              <a:rPr lang="en-GB" sz="2800" dirty="0" err="1" smtClean="0">
                <a:latin typeface="Arial" charset="0"/>
                <a:ea typeface="ＭＳ Ｐゴシック" charset="-128"/>
              </a:rPr>
              <a:t>Tc</a:t>
            </a:r>
            <a:r>
              <a:rPr lang="en-GB" sz="2800" dirty="0" smtClean="0">
                <a:latin typeface="Arial" charset="0"/>
                <a:ea typeface="ＭＳ Ｐゴシック" charset="-128"/>
              </a:rPr>
              <a:t> Superconducting Link</a:t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GB" sz="2800" dirty="0" smtClean="0">
                <a:latin typeface="Arial" charset="0"/>
                <a:ea typeface="ＭＳ Ｐゴシック" charset="-128"/>
              </a:rPr>
              <a:t>Status Report</a:t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GB" sz="2800" dirty="0" smtClean="0">
                <a:latin typeface="Arial" charset="0"/>
                <a:ea typeface="ＭＳ Ｐゴシック" charset="-128"/>
              </a:rPr>
              <a:t/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GB" dirty="0" err="1" smtClean="0">
                <a:latin typeface="Arial" charset="0"/>
                <a:ea typeface="ＭＳ Ｐゴシック" charset="-128"/>
              </a:rPr>
              <a:t>Eucard</a:t>
            </a:r>
            <a:r>
              <a:rPr lang="en-GB" dirty="0" smtClean="0">
                <a:latin typeface="Arial" charset="0"/>
                <a:ea typeface="ＭＳ Ｐゴシック" charset="-128"/>
              </a:rPr>
              <a:t> - WP7 – WP7 Collaboration Meeting, Geneva</a:t>
            </a:r>
            <a:br>
              <a:rPr lang="en-GB" dirty="0" smtClean="0">
                <a:latin typeface="Arial" charset="0"/>
                <a:ea typeface="ＭＳ Ｐゴシック" charset="-128"/>
              </a:rPr>
            </a:br>
            <a:r>
              <a:rPr lang="en-GB" sz="2800" dirty="0" smtClean="0">
                <a:latin typeface="Arial" charset="0"/>
                <a:ea typeface="ＭＳ Ｐゴシック" charset="-128"/>
              </a:rPr>
              <a:t/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  <a:t> </a:t>
            </a:r>
            <a:endParaRPr lang="fr-FR" sz="2800" dirty="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71438" y="4660810"/>
            <a:ext cx="9001156" cy="15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>
              <a:buAutoNum type="alphaUcPeriod"/>
            </a:pPr>
            <a:r>
              <a:rPr lang="en-US" sz="1900" dirty="0" err="1" smtClean="0">
                <a:latin typeface="Arial" charset="0"/>
                <a:cs typeface="Arial" charset="0"/>
              </a:rPr>
              <a:t>Aubele</a:t>
            </a:r>
            <a:r>
              <a:rPr lang="en-US" sz="1900" dirty="0" smtClean="0">
                <a:latin typeface="Arial" charset="0"/>
                <a:cs typeface="Arial" charset="0"/>
              </a:rPr>
              <a:t> (BHTS), A. Ballarino (CERN), </a:t>
            </a:r>
          </a:p>
          <a:p>
            <a:pPr marL="457200" indent="-457200" algn="ctr"/>
            <a:r>
              <a:rPr lang="en-US" sz="1900" dirty="0" smtClean="0">
                <a:latin typeface="Arial" charset="0"/>
                <a:cs typeface="Arial" charset="0"/>
              </a:rPr>
              <a:t>S. Berta and G. Grasso (Columbus), Y. Yang and C. </a:t>
            </a:r>
            <a:r>
              <a:rPr lang="en-US" sz="1900" dirty="0" err="1" smtClean="0">
                <a:latin typeface="Arial" charset="0"/>
                <a:cs typeface="Arial" charset="0"/>
              </a:rPr>
              <a:t>Beduz</a:t>
            </a:r>
            <a:r>
              <a:rPr lang="en-US" sz="1900" dirty="0" smtClean="0">
                <a:latin typeface="Arial" charset="0"/>
                <a:cs typeface="Arial" charset="0"/>
              </a:rPr>
              <a:t> (</a:t>
            </a:r>
            <a:r>
              <a:rPr lang="en-US" sz="1900" dirty="0" err="1" smtClean="0">
                <a:latin typeface="Arial" charset="0"/>
                <a:cs typeface="Arial" charset="0"/>
              </a:rPr>
              <a:t>Soton</a:t>
            </a:r>
            <a:r>
              <a:rPr lang="en-US" sz="1900" dirty="0" smtClean="0">
                <a:latin typeface="Arial" charset="0"/>
                <a:cs typeface="Arial" charset="0"/>
              </a:rPr>
              <a:t>) </a:t>
            </a:r>
            <a:endParaRPr lang="en-US" sz="1900" b="0" dirty="0">
              <a:latin typeface="Arial" charset="0"/>
              <a:cs typeface="Arial" charset="0"/>
            </a:endParaRPr>
          </a:p>
          <a:p>
            <a:pPr algn="ctr"/>
            <a:r>
              <a:rPr lang="en-US" sz="1900" dirty="0">
                <a:latin typeface="Arial" charset="0"/>
                <a:cs typeface="Arial" charset="0"/>
              </a:rPr>
              <a:t> </a:t>
            </a:r>
          </a:p>
          <a:p>
            <a:pPr algn="ctr"/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8</a:t>
            </a:r>
            <a:r>
              <a:rPr lang="en-US" sz="1800" b="0" baseline="30000" dirty="0" smtClean="0">
                <a:latin typeface="Arial" charset="0"/>
                <a:cs typeface="Arial" charset="0"/>
              </a:rPr>
              <a:t>th</a:t>
            </a:r>
            <a:r>
              <a:rPr lang="en-US" sz="1800" b="0" dirty="0" smtClean="0">
                <a:latin typeface="Arial" charset="0"/>
                <a:cs typeface="Arial" charset="0"/>
              </a:rPr>
              <a:t> June 2010</a:t>
            </a:r>
            <a:endParaRPr lang="fr-FR" sz="1800" dirty="0">
              <a:latin typeface="Arial" charset="0"/>
              <a:cs typeface="Arial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Advancement of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66862"/>
            <a:ext cx="8610600" cy="5562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Definition and procurement of tooling and material for the assembly of short length of cables (</a:t>
            </a:r>
            <a:r>
              <a:rPr lang="en-US" b="1" dirty="0" smtClean="0"/>
              <a:t>CERN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Preparation of test station for the test of the 20 m multi-circuit superconducting link (</a:t>
            </a:r>
            <a:r>
              <a:rPr lang="en-US" b="1" dirty="0" smtClean="0"/>
              <a:t>CERN</a:t>
            </a:r>
            <a:r>
              <a:rPr lang="en-US" dirty="0" smtClean="0"/>
              <a:t>). The installation is planned to be  available by end 2011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Design of a cryogenic test station for the electrical characterization of short length of cables (~2 m) cooled by supercritical helium in the temperature range 5 to 30 K (</a:t>
            </a:r>
            <a:r>
              <a:rPr lang="en-US" b="1" dirty="0" smtClean="0"/>
              <a:t>University of Southampton</a:t>
            </a:r>
            <a:r>
              <a:rPr lang="en-US" dirty="0" smtClean="0"/>
              <a:t>). The test station is planned to be available in October 2010.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Definition of functional specification for the multi-circuit superconducting link (</a:t>
            </a:r>
            <a:r>
              <a:rPr lang="en-US" b="1" dirty="0" smtClean="0"/>
              <a:t>CERN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Creation of a database on superconductors properties (</a:t>
            </a:r>
            <a:r>
              <a:rPr lang="en-US" b="1" dirty="0" smtClean="0"/>
              <a:t>CERN</a:t>
            </a:r>
            <a:r>
              <a:rPr lang="en-US" dirty="0" smtClean="0"/>
              <a:t>, with data supplied by </a:t>
            </a:r>
            <a:r>
              <a:rPr lang="en-US" b="1" dirty="0" smtClean="0"/>
              <a:t>Columbus</a:t>
            </a:r>
            <a:r>
              <a:rPr lang="en-US" dirty="0" smtClean="0"/>
              <a:t> and </a:t>
            </a:r>
            <a:r>
              <a:rPr lang="en-US" b="1" dirty="0" smtClean="0"/>
              <a:t>BHTS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CD926-C3D2-4D86-82AD-FC329FBCB2E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Advancement of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38300"/>
            <a:ext cx="8610600" cy="5562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Optimization of electrical splices between MgB</a:t>
            </a:r>
            <a:r>
              <a:rPr lang="en-US" baseline="-25000" dirty="0" smtClean="0"/>
              <a:t>2</a:t>
            </a:r>
            <a:r>
              <a:rPr lang="en-US" dirty="0" smtClean="0"/>
              <a:t> tapes and development  of appropriate procedures (</a:t>
            </a:r>
            <a:r>
              <a:rPr lang="en-US" b="1" dirty="0" smtClean="0"/>
              <a:t>Columbus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Optimization of electrical splices between Bi-2223 and Y-123 tapes an development of appropriate procedures (</a:t>
            </a:r>
            <a:r>
              <a:rPr lang="en-US" b="1" dirty="0" smtClean="0"/>
              <a:t>BHTS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Definition of procedures for the measurement of the critical current of long lengths of MgB</a:t>
            </a:r>
            <a:r>
              <a:rPr lang="en-US" baseline="-25000" dirty="0" smtClean="0"/>
              <a:t>2</a:t>
            </a:r>
            <a:r>
              <a:rPr lang="en-US" dirty="0" smtClean="0"/>
              <a:t> conductor (</a:t>
            </a:r>
            <a:r>
              <a:rPr lang="en-US" b="1" dirty="0" smtClean="0"/>
              <a:t>Columbus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Preparation of conductors for the assembly of superconducting cables (</a:t>
            </a:r>
            <a:r>
              <a:rPr lang="en-US" b="1" dirty="0" smtClean="0"/>
              <a:t>Columbus, BHTS</a:t>
            </a:r>
            <a:r>
              <a:rPr lang="en-US" dirty="0" smtClean="0"/>
              <a:t>) 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next working of Task 7.5 meeting will take place at Columbus in </a:t>
            </a:r>
            <a:r>
              <a:rPr lang="en-US" dirty="0" err="1" smtClean="0"/>
              <a:t>Genova</a:t>
            </a:r>
            <a:r>
              <a:rPr lang="en-US" dirty="0" smtClean="0"/>
              <a:t> on the 30-31</a:t>
            </a:r>
            <a:r>
              <a:rPr lang="en-US" baseline="30000" dirty="0" smtClean="0"/>
              <a:t>st</a:t>
            </a:r>
            <a:r>
              <a:rPr lang="en-US" dirty="0" smtClean="0"/>
              <a:t>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CD926-C3D2-4D86-82AD-FC329FBCB2E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Progress </a:t>
            </a:r>
            <a:r>
              <a:rPr lang="it-IT" dirty="0" err="1" smtClean="0"/>
              <a:t>with</a:t>
            </a:r>
            <a:r>
              <a:rPr lang="it-IT" dirty="0" smtClean="0"/>
              <a:t> MgB</a:t>
            </a:r>
            <a:r>
              <a:rPr lang="it-IT" baseline="-25000" dirty="0" smtClean="0"/>
              <a:t>2</a:t>
            </a:r>
            <a:r>
              <a:rPr lang="it-IT" dirty="0" smtClean="0"/>
              <a:t>: </a:t>
            </a:r>
            <a:r>
              <a:rPr lang="it-IT" dirty="0" err="1" smtClean="0"/>
              <a:t>optimization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electrical</a:t>
            </a:r>
            <a:r>
              <a:rPr lang="it-IT" dirty="0" smtClean="0"/>
              <a:t> </a:t>
            </a:r>
            <a:r>
              <a:rPr lang="it-IT" dirty="0" err="1" smtClean="0"/>
              <a:t>splices</a:t>
            </a:r>
            <a:r>
              <a:rPr lang="it-IT" dirty="0" smtClean="0"/>
              <a:t> -1-</a:t>
            </a:r>
            <a:endParaRPr lang="it-IT" baseline="-25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1481089"/>
            <a:ext cx="8610600" cy="2071686"/>
          </a:xfrm>
        </p:spPr>
        <p:txBody>
          <a:bodyPr/>
          <a:lstStyle/>
          <a:p>
            <a:r>
              <a:rPr lang="it-IT" dirty="0" smtClean="0"/>
              <a:t>In MgB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wires</a:t>
            </a:r>
            <a:r>
              <a:rPr lang="it-IT" dirty="0" smtClean="0"/>
              <a:t>, a </a:t>
            </a:r>
            <a:r>
              <a:rPr lang="it-IT" dirty="0" err="1" smtClean="0"/>
              <a:t>rection</a:t>
            </a:r>
            <a:r>
              <a:rPr lang="it-IT" dirty="0" smtClean="0"/>
              <a:t> </a:t>
            </a:r>
            <a:r>
              <a:rPr lang="it-IT" dirty="0" err="1" smtClean="0"/>
              <a:t>layer</a:t>
            </a:r>
            <a:r>
              <a:rPr lang="it-IT" dirty="0" smtClean="0"/>
              <a:t> </a:t>
            </a:r>
            <a:r>
              <a:rPr lang="it-IT" dirty="0" err="1" smtClean="0"/>
              <a:t>typically</a:t>
            </a:r>
            <a:r>
              <a:rPr lang="it-IT" dirty="0" smtClean="0"/>
              <a:t> </a:t>
            </a:r>
            <a:r>
              <a:rPr lang="it-IT" dirty="0" err="1" smtClean="0"/>
              <a:t>occurs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the </a:t>
            </a:r>
            <a:r>
              <a:rPr lang="it-IT" dirty="0" err="1" smtClean="0"/>
              <a:t>sheath</a:t>
            </a:r>
            <a:r>
              <a:rPr lang="it-IT" dirty="0" smtClean="0"/>
              <a:t> material and the MgB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filaments</a:t>
            </a:r>
            <a:endParaRPr lang="it-IT" dirty="0" smtClean="0"/>
          </a:p>
          <a:p>
            <a:r>
              <a:rPr lang="it-IT" dirty="0" smtClean="0"/>
              <a:t>The </a:t>
            </a:r>
            <a:r>
              <a:rPr lang="it-IT" dirty="0" err="1" smtClean="0"/>
              <a:t>reaction</a:t>
            </a:r>
            <a:r>
              <a:rPr lang="it-IT" dirty="0" smtClean="0"/>
              <a:t> </a:t>
            </a:r>
            <a:r>
              <a:rPr lang="it-IT" dirty="0" err="1" smtClean="0"/>
              <a:t>layer</a:t>
            </a:r>
            <a:r>
              <a:rPr lang="it-IT" dirty="0" smtClean="0"/>
              <a:t>, </a:t>
            </a:r>
            <a:r>
              <a:rPr lang="it-IT" dirty="0" err="1" smtClean="0"/>
              <a:t>although</a:t>
            </a:r>
            <a:r>
              <a:rPr lang="it-IT" dirty="0" smtClean="0"/>
              <a:t> </a:t>
            </a:r>
            <a:r>
              <a:rPr lang="it-IT" dirty="0" err="1" smtClean="0"/>
              <a:t>thin</a:t>
            </a:r>
            <a:r>
              <a:rPr lang="it-IT" dirty="0" smtClean="0"/>
              <a:t>, </a:t>
            </a:r>
            <a:r>
              <a:rPr lang="it-IT" dirty="0" err="1" smtClean="0"/>
              <a:t>behaves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a resistive </a:t>
            </a:r>
            <a:r>
              <a:rPr lang="it-IT" dirty="0" err="1" smtClean="0"/>
              <a:t>barrier</a:t>
            </a:r>
            <a:r>
              <a:rPr lang="it-IT" dirty="0" smtClean="0"/>
              <a:t>, and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provides</a:t>
            </a:r>
            <a:r>
              <a:rPr lang="it-IT" dirty="0" smtClean="0"/>
              <a:t> a </a:t>
            </a:r>
            <a:r>
              <a:rPr lang="it-IT" dirty="0" err="1" smtClean="0"/>
              <a:t>significant</a:t>
            </a:r>
            <a:r>
              <a:rPr lang="it-IT" dirty="0" smtClean="0"/>
              <a:t> </a:t>
            </a:r>
            <a:r>
              <a:rPr lang="it-IT" dirty="0" err="1" smtClean="0"/>
              <a:t>resistance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the </a:t>
            </a:r>
            <a:r>
              <a:rPr lang="it-IT" dirty="0" err="1" smtClean="0"/>
              <a:t>current</a:t>
            </a:r>
            <a:r>
              <a:rPr lang="it-IT" dirty="0" smtClean="0"/>
              <a:t> transfer </a:t>
            </a:r>
            <a:r>
              <a:rPr lang="it-IT" dirty="0" err="1" smtClean="0"/>
              <a:t>to</a:t>
            </a:r>
            <a:r>
              <a:rPr lang="it-IT" dirty="0" smtClean="0"/>
              <a:t> the </a:t>
            </a:r>
            <a:r>
              <a:rPr lang="it-IT" dirty="0" err="1" smtClean="0"/>
              <a:t>filaments</a:t>
            </a:r>
            <a:endParaRPr lang="it-IT" dirty="0" smtClean="0"/>
          </a:p>
          <a:p>
            <a:r>
              <a:rPr lang="it-IT" dirty="0" smtClean="0"/>
              <a:t>A procedure </a:t>
            </a:r>
            <a:r>
              <a:rPr lang="it-IT" dirty="0" err="1" smtClean="0"/>
              <a:t>to</a:t>
            </a:r>
            <a:r>
              <a:rPr lang="it-IT" dirty="0" smtClean="0"/>
              <a:t> reduce/eliminate the </a:t>
            </a:r>
            <a:r>
              <a:rPr lang="it-IT" dirty="0" err="1" smtClean="0"/>
              <a:t>reaction</a:t>
            </a:r>
            <a:r>
              <a:rPr lang="it-IT" dirty="0" smtClean="0"/>
              <a:t> </a:t>
            </a:r>
            <a:r>
              <a:rPr lang="it-IT" dirty="0" err="1" smtClean="0"/>
              <a:t>layer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preferable</a:t>
            </a:r>
            <a:r>
              <a:rPr lang="it-IT" dirty="0" smtClean="0"/>
              <a:t> in </a:t>
            </a:r>
            <a:r>
              <a:rPr lang="it-IT" dirty="0" err="1" smtClean="0"/>
              <a:t>order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reduce the </a:t>
            </a:r>
            <a:r>
              <a:rPr lang="it-IT" dirty="0" err="1" smtClean="0"/>
              <a:t>dissipation</a:t>
            </a:r>
            <a:r>
              <a:rPr lang="it-IT" dirty="0" smtClean="0"/>
              <a:t> at the </a:t>
            </a:r>
            <a:r>
              <a:rPr lang="it-IT" dirty="0" err="1" smtClean="0"/>
              <a:t>cable</a:t>
            </a:r>
            <a:r>
              <a:rPr lang="it-IT" dirty="0" smtClean="0"/>
              <a:t> </a:t>
            </a:r>
            <a:r>
              <a:rPr lang="it-IT" dirty="0" err="1" smtClean="0"/>
              <a:t>termninations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CD926-C3D2-4D86-82AD-FC329FBCB2E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1" descr="e0 03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3826449"/>
            <a:ext cx="2857520" cy="2102881"/>
          </a:xfrm>
          <a:prstGeom prst="rect">
            <a:avLst/>
          </a:prstGeom>
          <a:noFill/>
        </p:spPr>
      </p:pic>
      <p:pic>
        <p:nvPicPr>
          <p:cNvPr id="6" name="Picture 2" descr="e0 037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826449"/>
            <a:ext cx="2857520" cy="2102881"/>
          </a:xfrm>
          <a:prstGeom prst="rect">
            <a:avLst/>
          </a:prstGeom>
          <a:noFill/>
        </p:spPr>
      </p:pic>
      <p:pic>
        <p:nvPicPr>
          <p:cNvPr id="7" name="Picture 3" descr="e0 037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807345"/>
            <a:ext cx="2857520" cy="2102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Progress </a:t>
            </a:r>
            <a:r>
              <a:rPr lang="it-IT" dirty="0" err="1" smtClean="0"/>
              <a:t>with</a:t>
            </a:r>
            <a:r>
              <a:rPr lang="it-IT" dirty="0" smtClean="0"/>
              <a:t> MgB</a:t>
            </a:r>
            <a:r>
              <a:rPr lang="it-IT" baseline="-25000" dirty="0" smtClean="0"/>
              <a:t>2</a:t>
            </a:r>
            <a:r>
              <a:rPr lang="it-IT" dirty="0" smtClean="0"/>
              <a:t>: </a:t>
            </a:r>
            <a:r>
              <a:rPr lang="it-IT" dirty="0" err="1" smtClean="0"/>
              <a:t>optimization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electrical</a:t>
            </a:r>
            <a:r>
              <a:rPr lang="it-IT" dirty="0" smtClean="0"/>
              <a:t> </a:t>
            </a:r>
            <a:r>
              <a:rPr lang="it-IT" dirty="0" err="1" smtClean="0"/>
              <a:t>splices</a:t>
            </a:r>
            <a:r>
              <a:rPr lang="it-IT" dirty="0" smtClean="0"/>
              <a:t> -2-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1143000"/>
            <a:ext cx="8610600" cy="785802"/>
          </a:xfrm>
        </p:spPr>
        <p:txBody>
          <a:bodyPr/>
          <a:lstStyle/>
          <a:p>
            <a:r>
              <a:rPr lang="it-IT" sz="1800" dirty="0" err="1" smtClean="0"/>
              <a:t>Optimizing</a:t>
            </a:r>
            <a:r>
              <a:rPr lang="it-IT" sz="1800" dirty="0" smtClean="0"/>
              <a:t> the </a:t>
            </a:r>
            <a:r>
              <a:rPr lang="it-IT" sz="1800" dirty="0" err="1" smtClean="0"/>
              <a:t>final</a:t>
            </a:r>
            <a:r>
              <a:rPr lang="it-IT" sz="1800" dirty="0" smtClean="0"/>
              <a:t> </a:t>
            </a:r>
            <a:r>
              <a:rPr lang="it-IT" sz="1800" dirty="0" err="1" smtClean="0"/>
              <a:t>heat</a:t>
            </a:r>
            <a:r>
              <a:rPr lang="it-IT" sz="1800" dirty="0" smtClean="0"/>
              <a:t> treatment </a:t>
            </a:r>
            <a:r>
              <a:rPr lang="it-IT" sz="1800" dirty="0" err="1" smtClean="0"/>
              <a:t>of</a:t>
            </a:r>
            <a:r>
              <a:rPr lang="it-IT" sz="1800" dirty="0" smtClean="0"/>
              <a:t> the MgB</a:t>
            </a:r>
            <a:r>
              <a:rPr lang="it-IT" sz="1800" baseline="-25000" dirty="0" smtClean="0"/>
              <a:t>2</a:t>
            </a:r>
            <a:r>
              <a:rPr lang="it-IT" sz="1800" dirty="0" smtClean="0"/>
              <a:t> </a:t>
            </a:r>
            <a:r>
              <a:rPr lang="it-IT" sz="1800" dirty="0" err="1" smtClean="0"/>
              <a:t>wires</a:t>
            </a:r>
            <a:r>
              <a:rPr lang="it-IT" sz="1800" dirty="0" smtClean="0"/>
              <a:t> can reduce the </a:t>
            </a:r>
            <a:r>
              <a:rPr lang="it-IT" sz="1800" dirty="0" err="1" smtClean="0"/>
              <a:t>reaction</a:t>
            </a:r>
            <a:r>
              <a:rPr lang="it-IT" sz="1800" dirty="0" smtClean="0"/>
              <a:t> </a:t>
            </a:r>
            <a:r>
              <a:rPr lang="it-IT" sz="1800" dirty="0" err="1" smtClean="0"/>
              <a:t>layer</a:t>
            </a:r>
            <a:r>
              <a:rPr lang="it-IT" sz="1800" dirty="0" smtClean="0"/>
              <a:t> </a:t>
            </a:r>
            <a:r>
              <a:rPr lang="it-IT" sz="1800" dirty="0" err="1" smtClean="0"/>
              <a:t>significantly</a:t>
            </a:r>
            <a:endParaRPr lang="it-IT" sz="1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CD926-C3D2-4D86-82AD-FC329FBCB2E9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Grafico 4"/>
          <p:cNvGraphicFramePr>
            <a:graphicFrameLocks noGrp="1"/>
          </p:cNvGraphicFramePr>
          <p:nvPr/>
        </p:nvGraphicFramePr>
        <p:xfrm>
          <a:off x="428596" y="1857364"/>
          <a:ext cx="7820047" cy="4476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86314" y="3214686"/>
            <a:ext cx="2928958" cy="65751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0" tIns="22860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960°C 200s  </a:t>
            </a: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960°C 150s  </a:t>
            </a: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960°C 100s</a:t>
            </a:r>
            <a:endParaRPr lang="it-IT" sz="10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r" rtl="0">
              <a:defRPr sz="1000"/>
            </a:pP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920°C 200s  </a:t>
            </a: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F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920°C 150s  </a:t>
            </a: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G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920°C 100s</a:t>
            </a:r>
            <a:endParaRPr lang="it-IT" sz="10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r" rtl="0">
              <a:defRPr sz="1000"/>
            </a:pP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H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880°C 200s </a:t>
            </a:r>
            <a:r>
              <a:rPr lang="it-IT" sz="10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  </a:t>
            </a: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880°C 150s   </a:t>
            </a: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L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880°C 100s</a:t>
            </a:r>
            <a:endParaRPr lang="it-IT" sz="10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r" rtl="0">
              <a:defRPr sz="1000"/>
            </a:pP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840°C 200s  </a:t>
            </a: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840°C 150s  </a:t>
            </a:r>
            <a:r>
              <a:rPr lang="it-IT" sz="10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it-IT" sz="1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10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840°C 100s</a:t>
            </a:r>
            <a:endParaRPr lang="it-IT" sz="10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643174" y="3286124"/>
            <a:ext cx="1744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/>
              <a:t>Total </a:t>
            </a:r>
            <a:r>
              <a:rPr lang="it-IT" sz="1600" dirty="0" err="1" smtClean="0"/>
              <a:t>thickness</a:t>
            </a:r>
            <a:endParaRPr lang="it-IT" sz="1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714480" y="4143380"/>
            <a:ext cx="136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Mg-Ni</a:t>
            </a:r>
            <a:r>
              <a:rPr lang="it-IT" sz="1600" dirty="0" smtClean="0"/>
              <a:t> </a:t>
            </a:r>
            <a:r>
              <a:rPr lang="it-IT" sz="1600" dirty="0" err="1" smtClean="0"/>
              <a:t>alloy</a:t>
            </a:r>
            <a:endParaRPr lang="it-IT" sz="16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357290" y="4876396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Mg-B-Ni</a:t>
            </a:r>
            <a:r>
              <a:rPr lang="it-IT" sz="1600" dirty="0" smtClean="0"/>
              <a:t> </a:t>
            </a:r>
            <a:r>
              <a:rPr lang="it-IT" sz="1600" dirty="0" err="1" smtClean="0"/>
              <a:t>alloy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Progress </a:t>
            </a:r>
            <a:r>
              <a:rPr lang="it-IT" dirty="0" err="1" smtClean="0"/>
              <a:t>with</a:t>
            </a:r>
            <a:r>
              <a:rPr lang="it-IT" dirty="0" smtClean="0"/>
              <a:t> MgB</a:t>
            </a:r>
            <a:r>
              <a:rPr lang="it-IT" baseline="-25000" dirty="0" smtClean="0"/>
              <a:t>2</a:t>
            </a:r>
            <a:r>
              <a:rPr lang="it-IT" dirty="0" smtClean="0"/>
              <a:t>: </a:t>
            </a:r>
            <a:r>
              <a:rPr lang="it-IT" dirty="0" err="1" smtClean="0"/>
              <a:t>optimization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electrical</a:t>
            </a:r>
            <a:r>
              <a:rPr lang="it-IT" dirty="0" smtClean="0"/>
              <a:t> </a:t>
            </a:r>
            <a:r>
              <a:rPr lang="it-IT" dirty="0" err="1" smtClean="0"/>
              <a:t>splices</a:t>
            </a:r>
            <a:r>
              <a:rPr lang="it-IT" dirty="0" smtClean="0"/>
              <a:t> -3-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1214430"/>
          </a:xfrm>
        </p:spPr>
        <p:txBody>
          <a:bodyPr/>
          <a:lstStyle/>
          <a:p>
            <a:r>
              <a:rPr lang="it-IT" dirty="0" err="1" smtClean="0"/>
              <a:t>Addition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a 10 </a:t>
            </a:r>
            <a:r>
              <a:rPr lang="it-IT" dirty="0" err="1" smtClean="0"/>
              <a:t>micron–thick</a:t>
            </a:r>
            <a:r>
              <a:rPr lang="it-IT" dirty="0" smtClean="0"/>
              <a:t> </a:t>
            </a:r>
            <a:r>
              <a:rPr lang="it-IT" dirty="0" err="1" smtClean="0"/>
              <a:t>Niobium</a:t>
            </a:r>
            <a:r>
              <a:rPr lang="it-IT" dirty="0" smtClean="0"/>
              <a:t> </a:t>
            </a:r>
            <a:r>
              <a:rPr lang="it-IT" dirty="0" err="1" smtClean="0"/>
              <a:t>layer</a:t>
            </a:r>
            <a:r>
              <a:rPr lang="it-IT" dirty="0" smtClean="0"/>
              <a:t> in </a:t>
            </a:r>
            <a:r>
              <a:rPr lang="it-IT" dirty="0" err="1" smtClean="0"/>
              <a:t>between</a:t>
            </a:r>
            <a:r>
              <a:rPr lang="it-IT" dirty="0" smtClean="0"/>
              <a:t> MgB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filaments</a:t>
            </a:r>
            <a:r>
              <a:rPr lang="it-IT" dirty="0" smtClean="0"/>
              <a:t> and the Nickel </a:t>
            </a:r>
            <a:r>
              <a:rPr lang="it-IT" dirty="0" err="1" smtClean="0"/>
              <a:t>sheath</a:t>
            </a:r>
            <a:r>
              <a:rPr lang="it-IT" dirty="0" smtClean="0"/>
              <a:t>: </a:t>
            </a:r>
            <a:r>
              <a:rPr lang="it-IT" dirty="0" err="1" smtClean="0"/>
              <a:t>optimal</a:t>
            </a:r>
            <a:r>
              <a:rPr lang="it-IT" dirty="0" smtClean="0"/>
              <a:t> way </a:t>
            </a:r>
            <a:r>
              <a:rPr lang="it-IT" dirty="0" err="1" smtClean="0"/>
              <a:t>to</a:t>
            </a:r>
            <a:r>
              <a:rPr lang="it-IT" dirty="0" smtClean="0"/>
              <a:t> eliminate 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reaction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superconducting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CD926-C3D2-4D86-82AD-FC329FBCB2E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1" descr="e0 03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71718"/>
            <a:ext cx="3916812" cy="2345176"/>
          </a:xfrm>
          <a:prstGeom prst="rect">
            <a:avLst/>
          </a:prstGeom>
          <a:noFill/>
        </p:spPr>
      </p:pic>
      <p:pic>
        <p:nvPicPr>
          <p:cNvPr id="6" name="Picture 2" descr="e0 03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428868"/>
            <a:ext cx="3929090" cy="2357454"/>
          </a:xfrm>
          <a:prstGeom prst="rect">
            <a:avLst/>
          </a:prstGeom>
          <a:noFill/>
        </p:spPr>
      </p:pic>
      <p:sp>
        <p:nvSpPr>
          <p:cNvPr id="8" name="Segnaposto contenuto 2"/>
          <p:cNvSpPr txBox="1">
            <a:spLocks/>
          </p:cNvSpPr>
          <p:nvPr/>
        </p:nvSpPr>
        <p:spPr bwMode="auto">
          <a:xfrm>
            <a:off x="533400" y="5072090"/>
            <a:ext cx="8610600" cy="1214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The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wires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with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optimized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interface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between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MgB</a:t>
            </a:r>
            <a:r>
              <a:rPr lang="it-IT" sz="2000" b="0" kern="0" baseline="-25000" dirty="0" smtClean="0">
                <a:latin typeface="Arial"/>
                <a:ea typeface="ＭＳ Ｐゴシック" pitchFamily="-106" charset="-128"/>
                <a:cs typeface="Arial"/>
              </a:rPr>
              <a:t>2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and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sheath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material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will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be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now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used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to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study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the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influence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on the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electrical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splice</a:t>
            </a:r>
            <a:r>
              <a:rPr lang="it-IT" sz="2000" b="0" kern="0" dirty="0" smtClean="0">
                <a:latin typeface="Arial"/>
                <a:ea typeface="ＭＳ Ｐゴシック" pitchFamily="-106" charset="-128"/>
                <a:cs typeface="Arial"/>
              </a:rPr>
              <a:t> </a:t>
            </a:r>
            <a:r>
              <a:rPr lang="it-IT" sz="2000" b="0" kern="0" dirty="0" err="1" smtClean="0">
                <a:latin typeface="Arial"/>
                <a:ea typeface="ＭＳ Ｐゴシック" pitchFamily="-106" charset="-128"/>
                <a:cs typeface="Arial"/>
              </a:rPr>
              <a:t>resistance</a:t>
            </a:r>
            <a:endParaRPr kumimoji="0" lang="it-IT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pitchFamily="-106" charset="-128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21950</TotalTime>
  <Words>465</Words>
  <Application>Microsoft Office PowerPoint</Application>
  <PresentationFormat>Presentazione su schermo (4:3)</PresentationFormat>
  <Paragraphs>51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Modèle par défaut</vt:lpstr>
      <vt:lpstr>  Task 5: High-Tc Superconducting Link Status Report  Eucard - WP7 – WP7 Collaboration Meeting, Geneva   </vt:lpstr>
      <vt:lpstr>Advancement of activities</vt:lpstr>
      <vt:lpstr>Advancement of activities</vt:lpstr>
      <vt:lpstr>Progress with MgB2: optimization of electrical splices -1-</vt:lpstr>
      <vt:lpstr>Progress with MgB2: optimization of electrical splices -2-</vt:lpstr>
      <vt:lpstr>Progress with MgB2: optimization of electrical splices -3-</vt:lpstr>
    </vt:vector>
  </TitlesOfParts>
  <Company>DSM/DAPNIA/STCM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GG</cp:lastModifiedBy>
  <cp:revision>2306</cp:revision>
  <cp:lastPrinted>2008-12-04T13:32:35Z</cp:lastPrinted>
  <dcterms:created xsi:type="dcterms:W3CDTF">2008-12-04T13:23:07Z</dcterms:created>
  <dcterms:modified xsi:type="dcterms:W3CDTF">2010-06-08T09:35:00Z</dcterms:modified>
</cp:coreProperties>
</file>