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  <p:sldMasterId id="2147483679" r:id="rId2"/>
    <p:sldMasterId id="2147483718" r:id="rId3"/>
    <p:sldMasterId id="2147483726" r:id="rId4"/>
    <p:sldMasterId id="2147483738" r:id="rId5"/>
  </p:sldMasterIdLst>
  <p:notesMasterIdLst>
    <p:notesMasterId r:id="rId57"/>
  </p:notesMasterIdLst>
  <p:handoutMasterIdLst>
    <p:handoutMasterId r:id="rId58"/>
  </p:handoutMasterIdLst>
  <p:sldIdLst>
    <p:sldId id="771" r:id="rId6"/>
    <p:sldId id="715" r:id="rId7"/>
    <p:sldId id="710" r:id="rId8"/>
    <p:sldId id="713" r:id="rId9"/>
    <p:sldId id="674" r:id="rId10"/>
    <p:sldId id="719" r:id="rId11"/>
    <p:sldId id="773" r:id="rId12"/>
    <p:sldId id="758" r:id="rId13"/>
    <p:sldId id="724" r:id="rId14"/>
    <p:sldId id="784" r:id="rId15"/>
    <p:sldId id="718" r:id="rId16"/>
    <p:sldId id="725" r:id="rId17"/>
    <p:sldId id="727" r:id="rId18"/>
    <p:sldId id="776" r:id="rId19"/>
    <p:sldId id="775" r:id="rId20"/>
    <p:sldId id="720" r:id="rId21"/>
    <p:sldId id="722" r:id="rId22"/>
    <p:sldId id="721" r:id="rId23"/>
    <p:sldId id="764" r:id="rId24"/>
    <p:sldId id="778" r:id="rId25"/>
    <p:sldId id="747" r:id="rId26"/>
    <p:sldId id="765" r:id="rId27"/>
    <p:sldId id="709" r:id="rId28"/>
    <p:sldId id="714" r:id="rId29"/>
    <p:sldId id="759" r:id="rId30"/>
    <p:sldId id="761" r:id="rId31"/>
    <p:sldId id="757" r:id="rId32"/>
    <p:sldId id="750" r:id="rId33"/>
    <p:sldId id="751" r:id="rId34"/>
    <p:sldId id="769" r:id="rId35"/>
    <p:sldId id="781" r:id="rId36"/>
    <p:sldId id="782" r:id="rId37"/>
    <p:sldId id="785" r:id="rId38"/>
    <p:sldId id="788" r:id="rId39"/>
    <p:sldId id="786" r:id="rId40"/>
    <p:sldId id="787" r:id="rId41"/>
    <p:sldId id="669" r:id="rId42"/>
    <p:sldId id="684" r:id="rId43"/>
    <p:sldId id="682" r:id="rId44"/>
    <p:sldId id="699" r:id="rId45"/>
    <p:sldId id="698" r:id="rId46"/>
    <p:sldId id="685" r:id="rId47"/>
    <p:sldId id="702" r:id="rId48"/>
    <p:sldId id="686" r:id="rId49"/>
    <p:sldId id="708" r:id="rId50"/>
    <p:sldId id="687" r:id="rId51"/>
    <p:sldId id="697" r:id="rId52"/>
    <p:sldId id="768" r:id="rId53"/>
    <p:sldId id="777" r:id="rId54"/>
    <p:sldId id="779" r:id="rId55"/>
    <p:sldId id="783" r:id="rId5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CC090494-708F-4F6D-995A-15C19D23D53F}">
          <p14:sldIdLst>
            <p14:sldId id="771"/>
            <p14:sldId id="715"/>
            <p14:sldId id="710"/>
            <p14:sldId id="713"/>
            <p14:sldId id="674"/>
            <p14:sldId id="719"/>
            <p14:sldId id="773"/>
            <p14:sldId id="758"/>
            <p14:sldId id="724"/>
            <p14:sldId id="784"/>
            <p14:sldId id="718"/>
            <p14:sldId id="725"/>
            <p14:sldId id="727"/>
            <p14:sldId id="776"/>
            <p14:sldId id="775"/>
            <p14:sldId id="720"/>
            <p14:sldId id="722"/>
            <p14:sldId id="721"/>
            <p14:sldId id="764"/>
            <p14:sldId id="778"/>
            <p14:sldId id="747"/>
            <p14:sldId id="765"/>
            <p14:sldId id="709"/>
            <p14:sldId id="714"/>
            <p14:sldId id="759"/>
            <p14:sldId id="761"/>
            <p14:sldId id="757"/>
            <p14:sldId id="750"/>
            <p14:sldId id="751"/>
            <p14:sldId id="769"/>
            <p14:sldId id="781"/>
            <p14:sldId id="782"/>
            <p14:sldId id="785"/>
            <p14:sldId id="788"/>
            <p14:sldId id="786"/>
            <p14:sldId id="787"/>
            <p14:sldId id="669"/>
            <p14:sldId id="684"/>
            <p14:sldId id="682"/>
            <p14:sldId id="699"/>
            <p14:sldId id="698"/>
            <p14:sldId id="685"/>
            <p14:sldId id="702"/>
            <p14:sldId id="686"/>
            <p14:sldId id="708"/>
            <p14:sldId id="687"/>
            <p14:sldId id="697"/>
            <p14:sldId id="768"/>
            <p14:sldId id="777"/>
            <p14:sldId id="779"/>
            <p14:sldId id="783"/>
          </p14:sldIdLst>
        </p14:section>
        <p14:section name="Intégration_Cryostat" id="{ABDDF4AD-F537-45A1-9ECB-7A91F19012B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00BC"/>
    <a:srgbClr val="FF00FF"/>
    <a:srgbClr val="8FA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6586" autoAdjust="0"/>
  </p:normalViewPr>
  <p:slideViewPr>
    <p:cSldViewPr snapToGrid="0">
      <p:cViewPr varScale="1">
        <p:scale>
          <a:sx n="95" d="100"/>
          <a:sy n="95" d="100"/>
        </p:scale>
        <p:origin x="8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813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theme" Target="theme/theme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2EFA0-D594-4F0E-BA09-D6958D39C820}" type="datetimeFigureOut">
              <a:rPr lang="fr-FR" smtClean="0"/>
              <a:t>12/11/2020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EE233-5CF7-432B-812C-ADDFE68B22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070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42A9E-C55F-49E9-AF49-332B02987A00}" type="datetimeFigureOut">
              <a:rPr lang="fr-FR" smtClean="0"/>
              <a:t>12/11/2020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4ACDF-D031-4CEC-802B-C056DEA929B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861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15005B-D566-4E40-86E7-12B28720C0F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5984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070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790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918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085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6317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4896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6215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269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43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752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0003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2544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9252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9976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6801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247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4590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016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5433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3718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163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3842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15005B-D566-4E40-86E7-12B28720C0F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3995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4665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641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4510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855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8911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41361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4274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6089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729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0946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7041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3257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46492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3136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3772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02122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530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36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130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660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825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ACDF-D031-4CEC-802B-C056DEA929B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802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3" name="Espace réservé du titre 1"/>
          <p:cNvSpPr>
            <a:spLocks noGrp="1"/>
          </p:cNvSpPr>
          <p:nvPr>
            <p:ph type="ctrTitle" hasCustomPrompt="1"/>
          </p:nvPr>
        </p:nvSpPr>
        <p:spPr>
          <a:xfrm>
            <a:off x="2987824" y="3140968"/>
            <a:ext cx="6620272" cy="1470025"/>
          </a:xfrm>
          <a:prstGeom prst="rect">
            <a:avLst/>
          </a:prstGeom>
        </p:spPr>
        <p:txBody>
          <a:bodyPr/>
          <a:lstStyle>
            <a:lvl1pPr algn="l">
              <a:defRPr sz="3600" smtClean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fr-FR" sz="3600" b="1" dirty="0" smtClean="0">
                <a:solidFill>
                  <a:srgbClr val="153449"/>
                </a:solidFill>
              </a:rPr>
              <a:t>Titre de la présentation</a:t>
            </a:r>
            <a:br>
              <a:rPr lang="fr-FR" sz="3600" b="1" dirty="0" smtClean="0">
                <a:solidFill>
                  <a:srgbClr val="153449"/>
                </a:solidFill>
              </a:rPr>
            </a:br>
            <a:r>
              <a:rPr lang="fr-FR" sz="2300" dirty="0" smtClean="0">
                <a:solidFill>
                  <a:srgbClr val="01B2CD"/>
                </a:solidFill>
              </a:rPr>
              <a:t>Sous-titre de la présentation</a:t>
            </a:r>
            <a:br>
              <a:rPr lang="fr-FR" sz="2300" dirty="0" smtClean="0">
                <a:solidFill>
                  <a:srgbClr val="01B2CD"/>
                </a:solidFill>
              </a:rPr>
            </a:br>
            <a:r>
              <a:rPr lang="fr-FR" sz="1800" dirty="0" smtClean="0">
                <a:solidFill>
                  <a:srgbClr val="153449"/>
                </a:solidFill>
              </a:rPr>
              <a:t>7 MARS </a:t>
            </a:r>
            <a:r>
              <a:rPr lang="fr-FR" sz="1800" baseline="0" dirty="0" smtClean="0">
                <a:solidFill>
                  <a:srgbClr val="153449"/>
                </a:solidFill>
              </a:rPr>
              <a:t>2016</a:t>
            </a:r>
            <a:endParaRPr lang="fr-FR" sz="1800" dirty="0">
              <a:solidFill>
                <a:srgbClr val="1534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22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50253-BE8F-48AF-83F6-44E7CF0DF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16CDF-829B-49AA-B10D-F4A0AAD20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44BF9-105A-49CE-8915-68A33171A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2020/11/12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D4930-3BEF-4242-BB5F-6674911E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CRP and mechanical structure design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DD8E4-5965-4D8A-A3C4-86166E19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4CD8E-8C1F-49DE-9A44-7369FAF07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9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81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422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637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74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3" name="Espace réservé du titre 1"/>
          <p:cNvSpPr>
            <a:spLocks noGrp="1"/>
          </p:cNvSpPr>
          <p:nvPr>
            <p:ph type="ctrTitle" hasCustomPrompt="1"/>
          </p:nvPr>
        </p:nvSpPr>
        <p:spPr>
          <a:xfrm>
            <a:off x="2987824" y="3140968"/>
            <a:ext cx="6620272" cy="1470025"/>
          </a:xfrm>
        </p:spPr>
        <p:txBody>
          <a:bodyPr/>
          <a:lstStyle>
            <a:lvl1pPr algn="l">
              <a:defRPr sz="3600" smtClean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fr-FR" sz="3600" b="1" dirty="0" smtClean="0">
                <a:solidFill>
                  <a:srgbClr val="153449"/>
                </a:solidFill>
              </a:rPr>
              <a:t>Titre de la présentation</a:t>
            </a:r>
            <a:br>
              <a:rPr lang="fr-FR" sz="3600" b="1" dirty="0" smtClean="0">
                <a:solidFill>
                  <a:srgbClr val="153449"/>
                </a:solidFill>
              </a:rPr>
            </a:br>
            <a:r>
              <a:rPr lang="fr-FR" sz="2300" dirty="0" smtClean="0">
                <a:solidFill>
                  <a:srgbClr val="01B2CD"/>
                </a:solidFill>
              </a:rPr>
              <a:t>Sous-titre de la présentation</a:t>
            </a:r>
            <a:br>
              <a:rPr lang="fr-FR" sz="2300" dirty="0" smtClean="0">
                <a:solidFill>
                  <a:srgbClr val="01B2CD"/>
                </a:solidFill>
              </a:rPr>
            </a:br>
            <a:r>
              <a:rPr lang="fr-FR" sz="1800" dirty="0" smtClean="0">
                <a:solidFill>
                  <a:srgbClr val="153449"/>
                </a:solidFill>
              </a:rPr>
              <a:t>7 MARS </a:t>
            </a:r>
            <a:r>
              <a:rPr lang="fr-FR" sz="1800" baseline="0" dirty="0" smtClean="0">
                <a:solidFill>
                  <a:srgbClr val="153449"/>
                </a:solidFill>
              </a:rPr>
              <a:t>2016</a:t>
            </a:r>
            <a:endParaRPr lang="fr-FR" sz="1800" dirty="0">
              <a:solidFill>
                <a:srgbClr val="1534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75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368" y="6454800"/>
            <a:ext cx="1032428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1667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896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3999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0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394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52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3999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1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1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953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52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111600" y="6105600"/>
            <a:ext cx="838800" cy="662400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6330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3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9382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6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9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3352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2020/11/12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CRP and mechanical structure design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7D49-A284-4349-8DA8-C0305B56CC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385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2020/11/12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CRP and mechanical structure design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178A-8865-40C1-8506-ABC2DBD8E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436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994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5437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3" name="Espace réservé du titre 1"/>
          <p:cNvSpPr>
            <a:spLocks noGrp="1"/>
          </p:cNvSpPr>
          <p:nvPr>
            <p:ph type="ctrTitle" hasCustomPrompt="1"/>
          </p:nvPr>
        </p:nvSpPr>
        <p:spPr>
          <a:xfrm>
            <a:off x="2987824" y="3140968"/>
            <a:ext cx="6620272" cy="1470025"/>
          </a:xfrm>
        </p:spPr>
        <p:txBody>
          <a:bodyPr/>
          <a:lstStyle>
            <a:lvl1pPr algn="l">
              <a:defRPr sz="3600" smtClean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fr-FR" sz="3600" b="1" dirty="0" smtClean="0">
                <a:solidFill>
                  <a:srgbClr val="153449"/>
                </a:solidFill>
              </a:rPr>
              <a:t>Titre de la présentation</a:t>
            </a:r>
            <a:br>
              <a:rPr lang="fr-FR" sz="3600" b="1" dirty="0" smtClean="0">
                <a:solidFill>
                  <a:srgbClr val="153449"/>
                </a:solidFill>
              </a:rPr>
            </a:br>
            <a:r>
              <a:rPr lang="fr-FR" sz="2300" dirty="0" smtClean="0">
                <a:solidFill>
                  <a:srgbClr val="01B2CD"/>
                </a:solidFill>
              </a:rPr>
              <a:t>Sous-titre de la présentation</a:t>
            </a:r>
            <a:br>
              <a:rPr lang="fr-FR" sz="2300" dirty="0" smtClean="0">
                <a:solidFill>
                  <a:srgbClr val="01B2CD"/>
                </a:solidFill>
              </a:rPr>
            </a:br>
            <a:r>
              <a:rPr lang="fr-FR" sz="1800" dirty="0" smtClean="0">
                <a:solidFill>
                  <a:srgbClr val="153449"/>
                </a:solidFill>
              </a:rPr>
              <a:t>7 MARS </a:t>
            </a:r>
            <a:r>
              <a:rPr lang="fr-FR" sz="1800" baseline="0" dirty="0" smtClean="0">
                <a:solidFill>
                  <a:srgbClr val="153449"/>
                </a:solidFill>
              </a:rPr>
              <a:t>2016</a:t>
            </a:r>
            <a:endParaRPr lang="fr-FR" sz="1800" dirty="0">
              <a:solidFill>
                <a:srgbClr val="1534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6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368" y="6454800"/>
            <a:ext cx="1032428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6238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46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3999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0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5465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2955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52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3999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1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1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3149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3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4496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6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9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1339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681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903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6876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195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9110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4349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14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52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titre 4"/>
          <p:cNvSpPr>
            <a:spLocks noGrp="1"/>
          </p:cNvSpPr>
          <p:nvPr>
            <p:ph type="title" hasCustomPrompt="1"/>
          </p:nvPr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  <p:sp>
        <p:nvSpPr>
          <p:cNvPr id="13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111600" y="6105600"/>
            <a:ext cx="838800" cy="662400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7365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8387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721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7247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793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3" name="Espace réservé du titre 1"/>
          <p:cNvSpPr>
            <a:spLocks noGrp="1"/>
          </p:cNvSpPr>
          <p:nvPr>
            <p:ph type="ctrTitle" hasCustomPrompt="1"/>
          </p:nvPr>
        </p:nvSpPr>
        <p:spPr>
          <a:xfrm>
            <a:off x="2987824" y="3140968"/>
            <a:ext cx="6620272" cy="1470025"/>
          </a:xfrm>
        </p:spPr>
        <p:txBody>
          <a:bodyPr/>
          <a:lstStyle>
            <a:lvl1pPr algn="l">
              <a:defRPr sz="3600" smtClean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fr-FR" sz="3600" b="1" dirty="0" smtClean="0">
                <a:solidFill>
                  <a:srgbClr val="153449"/>
                </a:solidFill>
              </a:rPr>
              <a:t>Titre de la présentation</a:t>
            </a:r>
            <a:br>
              <a:rPr lang="fr-FR" sz="3600" b="1" dirty="0" smtClean="0">
                <a:solidFill>
                  <a:srgbClr val="153449"/>
                </a:solidFill>
              </a:rPr>
            </a:br>
            <a:r>
              <a:rPr lang="fr-FR" sz="2300" dirty="0" smtClean="0">
                <a:solidFill>
                  <a:srgbClr val="01B2CD"/>
                </a:solidFill>
              </a:rPr>
              <a:t>Sous-titre de la présentation</a:t>
            </a:r>
            <a:br>
              <a:rPr lang="fr-FR" sz="2300" dirty="0" smtClean="0">
                <a:solidFill>
                  <a:srgbClr val="01B2CD"/>
                </a:solidFill>
              </a:rPr>
            </a:br>
            <a:r>
              <a:rPr lang="fr-FR" sz="1800" dirty="0" smtClean="0">
                <a:solidFill>
                  <a:srgbClr val="153449"/>
                </a:solidFill>
              </a:rPr>
              <a:t>7 MARS </a:t>
            </a:r>
            <a:r>
              <a:rPr lang="fr-FR" sz="1800" baseline="0" dirty="0" smtClean="0">
                <a:solidFill>
                  <a:srgbClr val="153449"/>
                </a:solidFill>
              </a:rPr>
              <a:t>2016</a:t>
            </a:r>
            <a:endParaRPr lang="fr-FR" sz="1800" dirty="0">
              <a:solidFill>
                <a:srgbClr val="1534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57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368" y="6454800"/>
            <a:ext cx="1032428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411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044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3999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0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2884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52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3999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1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13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5923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3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995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52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111600" y="6105600"/>
            <a:ext cx="838800" cy="662400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3620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6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9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>
            <a:off x="112925" y="6105091"/>
            <a:ext cx="839275" cy="662909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894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111600" y="6105600"/>
            <a:ext cx="838800" cy="662400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067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3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111600" y="6105600"/>
            <a:ext cx="838800" cy="662400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30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111600" y="6105600"/>
            <a:ext cx="838800" cy="662400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 hasCustomPrompt="1"/>
          </p:nvPr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8450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22D0-6A26-4700-92D2-75E3B120BB7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6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111600" y="6105600"/>
            <a:ext cx="838800" cy="662400"/>
          </a:xfrm>
        </p:spPr>
        <p:txBody>
          <a:bodyPr/>
          <a:lstStyle>
            <a:lvl1pPr marL="0" indent="0">
              <a:buNone/>
              <a:defRPr sz="1200" baseline="30000"/>
            </a:lvl1pPr>
          </a:lstStyle>
          <a:p>
            <a:r>
              <a:rPr lang="fr-FR" dirty="0" smtClean="0"/>
              <a:t>Espace disponible pour un 2ème logo</a:t>
            </a:r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titre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29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pic>
        <p:nvPicPr>
          <p:cNvPr id="13" name="Espace réservé du contenu 3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000" y="205200"/>
            <a:ext cx="1080000" cy="358729"/>
          </a:xfrm>
          <a:prstGeom prst="rect">
            <a:avLst/>
          </a:prstGeom>
        </p:spPr>
      </p:pic>
      <p:sp>
        <p:nvSpPr>
          <p:cNvPr id="14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1188000" y="6454800"/>
            <a:ext cx="2635200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4294800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7887600" y="6454800"/>
            <a:ext cx="1033200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19AD89-17DE-4EAC-B060-CF86C17F772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FR" dirty="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1112400" y="6472800"/>
            <a:ext cx="7732800" cy="0"/>
          </a:xfrm>
          <a:prstGeom prst="line">
            <a:avLst/>
          </a:prstGeom>
          <a:ln w="12700">
            <a:solidFill>
              <a:srgbClr val="00B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 userDrawn="1"/>
        </p:nvCxnSpPr>
        <p:spPr>
          <a:xfrm>
            <a:off x="720000" y="640800"/>
            <a:ext cx="6505200" cy="0"/>
          </a:xfrm>
          <a:prstGeom prst="line">
            <a:avLst/>
          </a:prstGeom>
          <a:ln w="12700">
            <a:solidFill>
              <a:srgbClr val="00B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 userDrawn="1"/>
        </p:nvCxnSpPr>
        <p:spPr>
          <a:xfrm>
            <a:off x="1814400" y="561600"/>
            <a:ext cx="6199200" cy="3600"/>
          </a:xfrm>
          <a:prstGeom prst="line">
            <a:avLst/>
          </a:prstGeom>
          <a:ln w="12700">
            <a:solidFill>
              <a:srgbClr val="1735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88024" y="77093"/>
            <a:ext cx="4220550" cy="408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229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91" r:id="rId10"/>
    <p:sldLayoutId id="2147483692" r:id="rId11"/>
    <p:sldLayoutId id="2147483712" r:id="rId12"/>
    <p:sldLayoutId id="2147483713" r:id="rId13"/>
    <p:sldLayoutId id="2147483717" r:id="rId14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805200" y="68400"/>
            <a:ext cx="5126400" cy="4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pic>
        <p:nvPicPr>
          <p:cNvPr id="13" name="Espace réservé du contenu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" y="205200"/>
            <a:ext cx="1080000" cy="358729"/>
          </a:xfrm>
          <a:prstGeom prst="rect">
            <a:avLst/>
          </a:prstGeom>
        </p:spPr>
      </p:pic>
      <p:sp>
        <p:nvSpPr>
          <p:cNvPr id="14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1187624" y="6454800"/>
            <a:ext cx="2633464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4294212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7884368" y="6453336"/>
            <a:ext cx="1032428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1112400" y="6472800"/>
            <a:ext cx="7732800" cy="0"/>
          </a:xfrm>
          <a:prstGeom prst="line">
            <a:avLst/>
          </a:prstGeom>
          <a:ln w="12700">
            <a:solidFill>
              <a:srgbClr val="00B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 userDrawn="1"/>
        </p:nvCxnSpPr>
        <p:spPr>
          <a:xfrm>
            <a:off x="720000" y="640800"/>
            <a:ext cx="6505200" cy="0"/>
          </a:xfrm>
          <a:prstGeom prst="line">
            <a:avLst/>
          </a:prstGeom>
          <a:ln w="12700">
            <a:solidFill>
              <a:srgbClr val="00B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 userDrawn="1"/>
        </p:nvCxnSpPr>
        <p:spPr>
          <a:xfrm>
            <a:off x="1814400" y="561600"/>
            <a:ext cx="6199200" cy="3600"/>
          </a:xfrm>
          <a:prstGeom prst="line">
            <a:avLst/>
          </a:prstGeom>
          <a:ln w="12700">
            <a:solidFill>
              <a:srgbClr val="1735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8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17354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805200" y="68400"/>
            <a:ext cx="5126400" cy="4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pic>
        <p:nvPicPr>
          <p:cNvPr id="13" name="Espace réservé du contenu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" y="205200"/>
            <a:ext cx="1080000" cy="358729"/>
          </a:xfrm>
          <a:prstGeom prst="rect">
            <a:avLst/>
          </a:prstGeom>
        </p:spPr>
      </p:pic>
      <p:sp>
        <p:nvSpPr>
          <p:cNvPr id="14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1187624" y="6454800"/>
            <a:ext cx="2633464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4294212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7884368" y="6453336"/>
            <a:ext cx="1032428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1112400" y="6472800"/>
            <a:ext cx="7732800" cy="0"/>
          </a:xfrm>
          <a:prstGeom prst="line">
            <a:avLst/>
          </a:prstGeom>
          <a:ln w="12700">
            <a:solidFill>
              <a:srgbClr val="00B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 userDrawn="1"/>
        </p:nvCxnSpPr>
        <p:spPr>
          <a:xfrm>
            <a:off x="720000" y="640800"/>
            <a:ext cx="6505200" cy="0"/>
          </a:xfrm>
          <a:prstGeom prst="line">
            <a:avLst/>
          </a:prstGeom>
          <a:ln w="12700">
            <a:solidFill>
              <a:srgbClr val="00B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 userDrawn="1"/>
        </p:nvCxnSpPr>
        <p:spPr>
          <a:xfrm>
            <a:off x="1814400" y="561600"/>
            <a:ext cx="6199200" cy="3600"/>
          </a:xfrm>
          <a:prstGeom prst="line">
            <a:avLst/>
          </a:prstGeom>
          <a:ln w="12700">
            <a:solidFill>
              <a:srgbClr val="1735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22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17354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3AD05-8FF7-4EC1-8F55-FB6A1A75D38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7CD75-DE43-4F3E-BBAE-1D563793A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246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805200" y="68400"/>
            <a:ext cx="5126400" cy="4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pic>
        <p:nvPicPr>
          <p:cNvPr id="13" name="Espace réservé du contenu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" y="205200"/>
            <a:ext cx="1080000" cy="358729"/>
          </a:xfrm>
          <a:prstGeom prst="rect">
            <a:avLst/>
          </a:prstGeom>
        </p:spPr>
      </p:pic>
      <p:sp>
        <p:nvSpPr>
          <p:cNvPr id="14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1187624" y="6454800"/>
            <a:ext cx="2633464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4294212" y="6454800"/>
            <a:ext cx="3086100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7884368" y="6453336"/>
            <a:ext cx="1032428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1112400" y="6472800"/>
            <a:ext cx="7732800" cy="0"/>
          </a:xfrm>
          <a:prstGeom prst="line">
            <a:avLst/>
          </a:prstGeom>
          <a:ln w="12700">
            <a:solidFill>
              <a:srgbClr val="00B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 userDrawn="1"/>
        </p:nvCxnSpPr>
        <p:spPr>
          <a:xfrm>
            <a:off x="720000" y="640800"/>
            <a:ext cx="6505200" cy="0"/>
          </a:xfrm>
          <a:prstGeom prst="line">
            <a:avLst/>
          </a:prstGeom>
          <a:ln w="12700">
            <a:solidFill>
              <a:srgbClr val="00B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 userDrawn="1"/>
        </p:nvCxnSpPr>
        <p:spPr>
          <a:xfrm>
            <a:off x="1814400" y="561600"/>
            <a:ext cx="6199200" cy="3600"/>
          </a:xfrm>
          <a:prstGeom prst="line">
            <a:avLst/>
          </a:prstGeom>
          <a:ln w="12700">
            <a:solidFill>
              <a:srgbClr val="1735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81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17354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png"/><Relationship Id="rId5" Type="http://schemas.openxmlformats.org/officeDocument/2006/relationships/image" Target="../media/image51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8517" y="1028351"/>
            <a:ext cx="8068531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fr-FR" sz="2800" dirty="0" smtClean="0">
                <a:solidFill>
                  <a:prstClr val="black"/>
                </a:solidFill>
                <a:latin typeface="Calibri" panose="020F0502020204030204"/>
              </a:rPr>
              <a:t>CRP and </a:t>
            </a:r>
            <a:r>
              <a:rPr lang="fr-FR" sz="2800" dirty="0" err="1" smtClean="0">
                <a:solidFill>
                  <a:prstClr val="black"/>
                </a:solidFill>
                <a:latin typeface="Calibri" panose="020F0502020204030204"/>
              </a:rPr>
              <a:t>mechanical</a:t>
            </a:r>
            <a:r>
              <a:rPr lang="fr-FR" sz="2800" dirty="0" smtClean="0">
                <a:solidFill>
                  <a:prstClr val="black"/>
                </a:solidFill>
                <a:latin typeface="Calibri" panose="020F0502020204030204"/>
              </a:rPr>
              <a:t> structure design for </a:t>
            </a:r>
            <a:r>
              <a:rPr lang="fr-FR" sz="2800" dirty="0">
                <a:solidFill>
                  <a:prstClr val="black"/>
                </a:solidFill>
                <a:latin typeface="Calibri" panose="020F0502020204030204"/>
              </a:rPr>
              <a:t>Vertical Drift</a:t>
            </a: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6312" y="1588173"/>
            <a:ext cx="4652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i="1" dirty="0" err="1">
                <a:solidFill>
                  <a:prstClr val="black"/>
                </a:solidFill>
                <a:latin typeface="Calibri" panose="020F0502020204030204"/>
              </a:rPr>
              <a:t>B.Aimard</a:t>
            </a:r>
            <a:r>
              <a:rPr lang="en-US" sz="1400" i="1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400" i="1" dirty="0" err="1">
                <a:solidFill>
                  <a:prstClr val="black"/>
                </a:solidFill>
                <a:latin typeface="Calibri" panose="020F0502020204030204"/>
              </a:rPr>
              <a:t>G.Deleglise</a:t>
            </a:r>
            <a:r>
              <a:rPr lang="en-US" sz="1400" i="1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400" i="1" dirty="0" err="1">
                <a:solidFill>
                  <a:prstClr val="black"/>
                </a:solidFill>
                <a:latin typeface="Calibri" panose="020F0502020204030204"/>
              </a:rPr>
              <a:t>D.Duchesneau</a:t>
            </a:r>
            <a:r>
              <a:rPr lang="en-US" sz="1400" i="1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400" i="1" dirty="0" err="1">
                <a:solidFill>
                  <a:prstClr val="black"/>
                </a:solidFill>
                <a:latin typeface="Calibri" panose="020F0502020204030204"/>
              </a:rPr>
              <a:t>N.Geffroy</a:t>
            </a:r>
            <a:r>
              <a:rPr lang="en-US" sz="1400" i="1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400" i="1" dirty="0" err="1">
                <a:solidFill>
                  <a:prstClr val="black"/>
                </a:solidFill>
                <a:latin typeface="Calibri" panose="020F0502020204030204"/>
              </a:rPr>
              <a:t>H.Meringolo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624" y="2725913"/>
            <a:ext cx="63501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 smtClean="0"/>
              <a:t>Overview</a:t>
            </a:r>
            <a:r>
              <a:rPr lang="fr-FR" dirty="0" smtClean="0"/>
              <a:t> and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characteristics</a:t>
            </a:r>
            <a:endParaRPr lang="fr-FR" dirty="0" smtClean="0"/>
          </a:p>
          <a:p>
            <a:pPr marL="742950" lvl="1" indent="-285750">
              <a:buFontTx/>
              <a:buChar char="-"/>
            </a:pPr>
            <a:r>
              <a:rPr lang="fr-FR" sz="1600" dirty="0" err="1" smtClean="0"/>
              <a:t>Layout</a:t>
            </a:r>
            <a:r>
              <a:rPr lang="fr-FR" sz="1600" dirty="0" smtClean="0"/>
              <a:t> and dimensions</a:t>
            </a:r>
          </a:p>
          <a:p>
            <a:pPr marL="742950" lvl="1" indent="-285750">
              <a:buFontTx/>
              <a:buChar char="-"/>
            </a:pPr>
            <a:r>
              <a:rPr lang="en-GB" sz="1600" dirty="0"/>
              <a:t>Thermal </a:t>
            </a:r>
            <a:r>
              <a:rPr lang="en-GB" sz="1600" dirty="0" smtClean="0"/>
              <a:t>contraction aspects</a:t>
            </a:r>
            <a:endParaRPr lang="fr-FR" sz="1600" dirty="0" smtClean="0"/>
          </a:p>
          <a:p>
            <a:pPr marL="742950" lvl="1" indent="-285750">
              <a:buFontTx/>
              <a:buChar char="-"/>
            </a:pP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r>
              <a:rPr lang="fr-FR" dirty="0" smtClean="0"/>
              <a:t> </a:t>
            </a:r>
          </a:p>
          <a:p>
            <a:pPr marL="742950" lvl="1" indent="-285750">
              <a:buFontTx/>
              <a:buChar char="-"/>
            </a:pPr>
            <a:r>
              <a:rPr lang="fr-FR" sz="1600" dirty="0" smtClean="0"/>
              <a:t>Anode </a:t>
            </a:r>
            <a:r>
              <a:rPr lang="fr-FR" sz="1600" dirty="0" err="1" smtClean="0"/>
              <a:t>attachment</a:t>
            </a:r>
            <a:r>
              <a:rPr lang="fr-FR" sz="1600" dirty="0" smtClean="0"/>
              <a:t> points</a:t>
            </a:r>
          </a:p>
          <a:p>
            <a:pPr marL="742950" lvl="1" indent="-285750">
              <a:buFontTx/>
              <a:buChar char="-"/>
            </a:pPr>
            <a:r>
              <a:rPr lang="fr-FR" sz="1600" dirty="0" err="1" smtClean="0"/>
              <a:t>Supporting</a:t>
            </a:r>
            <a:r>
              <a:rPr lang="fr-FR" sz="1600" dirty="0" smtClean="0"/>
              <a:t> PCB frame</a:t>
            </a:r>
          </a:p>
          <a:p>
            <a:pPr marL="742950" lvl="1" indent="-285750">
              <a:buFontTx/>
              <a:buChar char="-"/>
            </a:pPr>
            <a:r>
              <a:rPr lang="fr-FR" sz="1600" dirty="0" smtClean="0"/>
              <a:t>Super CRP structures</a:t>
            </a:r>
            <a:endParaRPr lang="fr-FR" sz="1600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 smtClean="0"/>
              <a:t>Summary</a:t>
            </a:r>
            <a:endParaRPr lang="fr-FR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2020/11/12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CRP and mechanical structure design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7D49-A284-4349-8DA8-C0305B56CCC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59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2"/>
          <a:srcRect r="8814"/>
          <a:stretch/>
        </p:blipFill>
        <p:spPr>
          <a:xfrm>
            <a:off x="88035" y="790153"/>
            <a:ext cx="8964526" cy="509859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108960" y="68400"/>
            <a:ext cx="5822640" cy="45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INVAR – Possible Clearances </a:t>
            </a:r>
            <a:r>
              <a:rPr lang="en-US" dirty="0" err="1" smtClean="0">
                <a:latin typeface="+mn-lt"/>
              </a:rPr>
              <a:t>wrt</a:t>
            </a:r>
            <a:r>
              <a:rPr lang="en-US" dirty="0" smtClean="0">
                <a:latin typeface="+mn-lt"/>
              </a:rPr>
              <a:t> Field Cage</a:t>
            </a:r>
            <a:endParaRPr lang="en-US" dirty="0"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88035" y="1041754"/>
            <a:ext cx="1413164" cy="893147"/>
            <a:chOff x="882555" y="1545212"/>
            <a:chExt cx="1413164" cy="893147"/>
          </a:xfrm>
        </p:grpSpPr>
        <p:sp>
          <p:nvSpPr>
            <p:cNvPr id="4" name="ZoneTexte 3"/>
            <p:cNvSpPr txBox="1"/>
            <p:nvPr/>
          </p:nvSpPr>
          <p:spPr>
            <a:xfrm>
              <a:off x="882555" y="2069027"/>
              <a:ext cx="1413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Field Cage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" name="Connecteur droit avec flèche 8"/>
            <p:cNvCxnSpPr>
              <a:stCxn id="4" idx="0"/>
            </p:cNvCxnSpPr>
            <p:nvPr/>
          </p:nvCxnSpPr>
          <p:spPr>
            <a:xfrm flipH="1" flipV="1">
              <a:off x="1578698" y="1545212"/>
              <a:ext cx="0" cy="523815"/>
            </a:xfrm>
            <a:prstGeom prst="straightConnector1">
              <a:avLst/>
            </a:prstGeom>
            <a:ln w="317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/>
          <p:cNvSpPr txBox="1"/>
          <p:nvPr/>
        </p:nvSpPr>
        <p:spPr>
          <a:xfrm>
            <a:off x="625678" y="5924814"/>
            <a:ext cx="783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Clearance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between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SuperStructure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Field Cage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along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longitudinal axis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25678" y="2599359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78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Connecteur droit avec flèche 24"/>
          <p:cNvCxnSpPr>
            <a:stCxn id="24" idx="3"/>
          </p:cNvCxnSpPr>
          <p:nvPr/>
        </p:nvCxnSpPr>
        <p:spPr>
          <a:xfrm flipV="1">
            <a:off x="1532419" y="1041754"/>
            <a:ext cx="1676294" cy="1742271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2286000" y="3873556"/>
            <a:ext cx="1247286" cy="1583930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68415" y="4384991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 flipV="1">
            <a:off x="1075156" y="3260334"/>
            <a:ext cx="2033804" cy="1309325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7708060" y="1484818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18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498080" y="4200325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7" name="Connecteur droit avec flèche 36"/>
          <p:cNvCxnSpPr/>
          <p:nvPr/>
        </p:nvCxnSpPr>
        <p:spPr>
          <a:xfrm flipH="1" flipV="1">
            <a:off x="5943601" y="3834124"/>
            <a:ext cx="1554479" cy="446931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 flipH="1">
            <a:off x="6916189" y="1872185"/>
            <a:ext cx="967812" cy="727174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1530465" y="2920257"/>
            <a:ext cx="639157" cy="803845"/>
          </a:xfrm>
          <a:prstGeom prst="straightConnector1">
            <a:avLst/>
          </a:prstGeom>
          <a:ln w="317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9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itre 7"/>
          <p:cNvSpPr txBox="1">
            <a:spLocks/>
          </p:cNvSpPr>
          <p:nvPr/>
        </p:nvSpPr>
        <p:spPr>
          <a:xfrm>
            <a:off x="3076486" y="68400"/>
            <a:ext cx="5855114" cy="450000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17354A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mtClean="0"/>
              <a:t>Top plane – Thermal contraction pattern</a:t>
            </a:r>
            <a:endParaRPr lang="fr-FR"/>
          </a:p>
        </p:txBody>
      </p:sp>
      <p:sp>
        <p:nvSpPr>
          <p:cNvPr id="315" name="Rectangle 314"/>
          <p:cNvSpPr/>
          <p:nvPr/>
        </p:nvSpPr>
        <p:spPr>
          <a:xfrm>
            <a:off x="132296" y="4232086"/>
            <a:ext cx="8879585" cy="18041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16" name="Rectangle 315"/>
          <p:cNvSpPr/>
          <p:nvPr/>
        </p:nvSpPr>
        <p:spPr>
          <a:xfrm>
            <a:off x="145298" y="2124018"/>
            <a:ext cx="8879585" cy="18041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545" name="Group 544"/>
          <p:cNvGrpSpPr/>
          <p:nvPr/>
        </p:nvGrpSpPr>
        <p:grpSpPr>
          <a:xfrm>
            <a:off x="5899979" y="3024989"/>
            <a:ext cx="2636742" cy="830775"/>
            <a:chOff x="7929966" y="400989"/>
            <a:chExt cx="3620345" cy="1140685"/>
          </a:xfrm>
        </p:grpSpPr>
        <p:grpSp>
          <p:nvGrpSpPr>
            <p:cNvPr id="593" name="Group 592"/>
            <p:cNvGrpSpPr/>
            <p:nvPr/>
          </p:nvGrpSpPr>
          <p:grpSpPr>
            <a:xfrm>
              <a:off x="9746775" y="400989"/>
              <a:ext cx="1803536" cy="1140143"/>
              <a:chOff x="9746775" y="400989"/>
              <a:chExt cx="1803536" cy="1140143"/>
            </a:xfrm>
          </p:grpSpPr>
          <p:sp>
            <p:nvSpPr>
              <p:cNvPr id="602" name="Rectangle 601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3" name="Rectangle 602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4" name="Rectangle 603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5" name="Rectangle 604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6" name="Rectangle 605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7" name="Rectangle 606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8" name="Rectangle 607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594" name="Group 593"/>
            <p:cNvGrpSpPr/>
            <p:nvPr/>
          </p:nvGrpSpPr>
          <p:grpSpPr>
            <a:xfrm>
              <a:off x="7929966" y="401531"/>
              <a:ext cx="1803536" cy="1140143"/>
              <a:chOff x="9746775" y="400989"/>
              <a:chExt cx="1803536" cy="1140143"/>
            </a:xfrm>
          </p:grpSpPr>
          <p:sp>
            <p:nvSpPr>
              <p:cNvPr id="595" name="Rectangle 594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96" name="Rectangle 595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97" name="Rectangle 596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98" name="Rectangle 597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99" name="Rectangle 598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0" name="Rectangle 599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01" name="Rectangle 600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</p:grpSp>
      <p:grpSp>
        <p:nvGrpSpPr>
          <p:cNvPr id="546" name="Group 545"/>
          <p:cNvGrpSpPr/>
          <p:nvPr/>
        </p:nvGrpSpPr>
        <p:grpSpPr>
          <a:xfrm>
            <a:off x="3256494" y="3024989"/>
            <a:ext cx="2636742" cy="830775"/>
            <a:chOff x="7929966" y="400989"/>
            <a:chExt cx="3620345" cy="1140685"/>
          </a:xfrm>
        </p:grpSpPr>
        <p:grpSp>
          <p:nvGrpSpPr>
            <p:cNvPr id="577" name="Group 576"/>
            <p:cNvGrpSpPr/>
            <p:nvPr/>
          </p:nvGrpSpPr>
          <p:grpSpPr>
            <a:xfrm>
              <a:off x="9746775" y="400989"/>
              <a:ext cx="1803536" cy="1140143"/>
              <a:chOff x="9746775" y="400989"/>
              <a:chExt cx="1803536" cy="1140143"/>
            </a:xfrm>
          </p:grpSpPr>
          <p:sp>
            <p:nvSpPr>
              <p:cNvPr id="586" name="Rectangle 585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7" name="Rectangle 586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8" name="Rectangle 587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9" name="Rectangle 588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90" name="Rectangle 589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91" name="Rectangle 590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92" name="Rectangle 591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578" name="Group 577"/>
            <p:cNvGrpSpPr/>
            <p:nvPr/>
          </p:nvGrpSpPr>
          <p:grpSpPr>
            <a:xfrm>
              <a:off x="7929966" y="401531"/>
              <a:ext cx="1803536" cy="1140143"/>
              <a:chOff x="9746775" y="400989"/>
              <a:chExt cx="1803536" cy="1140143"/>
            </a:xfrm>
          </p:grpSpPr>
          <p:sp>
            <p:nvSpPr>
              <p:cNvPr id="579" name="Rectangle 578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0" name="Rectangle 579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1" name="Rectangle 580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2" name="Rectangle 581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3" name="Rectangle 582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4" name="Rectangle 583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5" name="Rectangle 584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</p:grpSp>
      <p:grpSp>
        <p:nvGrpSpPr>
          <p:cNvPr id="547" name="Group 546"/>
          <p:cNvGrpSpPr/>
          <p:nvPr/>
        </p:nvGrpSpPr>
        <p:grpSpPr>
          <a:xfrm>
            <a:off x="619946" y="3024989"/>
            <a:ext cx="2636742" cy="830775"/>
            <a:chOff x="7929966" y="400989"/>
            <a:chExt cx="3620345" cy="1140685"/>
          </a:xfrm>
        </p:grpSpPr>
        <p:grpSp>
          <p:nvGrpSpPr>
            <p:cNvPr id="561" name="Group 560"/>
            <p:cNvGrpSpPr/>
            <p:nvPr/>
          </p:nvGrpSpPr>
          <p:grpSpPr>
            <a:xfrm>
              <a:off x="9746775" y="400989"/>
              <a:ext cx="1803536" cy="1140143"/>
              <a:chOff x="9746775" y="400989"/>
              <a:chExt cx="1803536" cy="1140143"/>
            </a:xfrm>
          </p:grpSpPr>
          <p:sp>
            <p:nvSpPr>
              <p:cNvPr id="570" name="Rectangle 569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71" name="Rectangle 570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72" name="Rectangle 571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73" name="Rectangle 572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74" name="Rectangle 573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75" name="Rectangle 574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76" name="Rectangle 575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562" name="Group 561"/>
            <p:cNvGrpSpPr/>
            <p:nvPr/>
          </p:nvGrpSpPr>
          <p:grpSpPr>
            <a:xfrm>
              <a:off x="7929966" y="401531"/>
              <a:ext cx="1803536" cy="1140143"/>
              <a:chOff x="9746775" y="400989"/>
              <a:chExt cx="1803536" cy="1140143"/>
            </a:xfrm>
          </p:grpSpPr>
          <p:sp>
            <p:nvSpPr>
              <p:cNvPr id="563" name="Rectangle 562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64" name="Rectangle 563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65" name="Rectangle 564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66" name="Rectangle 565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67" name="Rectangle 566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68" name="Rectangle 567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69" name="Rectangle 568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</p:grpSp>
      <p:grpSp>
        <p:nvGrpSpPr>
          <p:cNvPr id="548" name="Group 547"/>
          <p:cNvGrpSpPr/>
          <p:nvPr/>
        </p:nvGrpSpPr>
        <p:grpSpPr>
          <a:xfrm>
            <a:off x="8546802" y="2178653"/>
            <a:ext cx="426116" cy="838773"/>
            <a:chOff x="11545102" y="400989"/>
            <a:chExt cx="585073" cy="1110761"/>
          </a:xfrm>
        </p:grpSpPr>
        <p:sp>
          <p:nvSpPr>
            <p:cNvPr id="559" name="Rectangle 558"/>
            <p:cNvSpPr/>
            <p:nvPr/>
          </p:nvSpPr>
          <p:spPr>
            <a:xfrm>
              <a:off x="11545102" y="400989"/>
              <a:ext cx="585073" cy="5490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60" name="Rectangle 559"/>
            <p:cNvSpPr/>
            <p:nvPr/>
          </p:nvSpPr>
          <p:spPr>
            <a:xfrm>
              <a:off x="11545102" y="962681"/>
              <a:ext cx="585073" cy="5490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549" name="Group 548"/>
          <p:cNvGrpSpPr/>
          <p:nvPr/>
        </p:nvGrpSpPr>
        <p:grpSpPr>
          <a:xfrm>
            <a:off x="8546802" y="3022908"/>
            <a:ext cx="426116" cy="824312"/>
            <a:chOff x="11545102" y="400989"/>
            <a:chExt cx="585073" cy="1110761"/>
          </a:xfrm>
        </p:grpSpPr>
        <p:sp>
          <p:nvSpPr>
            <p:cNvPr id="557" name="Rectangle 556"/>
            <p:cNvSpPr/>
            <p:nvPr/>
          </p:nvSpPr>
          <p:spPr>
            <a:xfrm>
              <a:off x="11545102" y="400989"/>
              <a:ext cx="585073" cy="5490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58" name="Rectangle 557"/>
            <p:cNvSpPr/>
            <p:nvPr/>
          </p:nvSpPr>
          <p:spPr>
            <a:xfrm>
              <a:off x="11545102" y="962681"/>
              <a:ext cx="585073" cy="5490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550" name="Rectangle 549"/>
          <p:cNvSpPr/>
          <p:nvPr/>
        </p:nvSpPr>
        <p:spPr>
          <a:xfrm>
            <a:off x="8534789" y="2186399"/>
            <a:ext cx="433184" cy="166834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51" name="Rectangle 550"/>
          <p:cNvSpPr/>
          <p:nvPr/>
        </p:nvSpPr>
        <p:spPr>
          <a:xfrm>
            <a:off x="200988" y="2192528"/>
            <a:ext cx="426116" cy="405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52" name="Rectangle 551"/>
          <p:cNvSpPr/>
          <p:nvPr/>
        </p:nvSpPr>
        <p:spPr>
          <a:xfrm>
            <a:off x="198610" y="2602191"/>
            <a:ext cx="426116" cy="414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grpSp>
        <p:nvGrpSpPr>
          <p:cNvPr id="553" name="Group 552"/>
          <p:cNvGrpSpPr/>
          <p:nvPr/>
        </p:nvGrpSpPr>
        <p:grpSpPr>
          <a:xfrm>
            <a:off x="200988" y="3022908"/>
            <a:ext cx="426116" cy="824312"/>
            <a:chOff x="11545102" y="400989"/>
            <a:chExt cx="585073" cy="1110761"/>
          </a:xfrm>
        </p:grpSpPr>
        <p:sp>
          <p:nvSpPr>
            <p:cNvPr id="555" name="Rectangle 554"/>
            <p:cNvSpPr/>
            <p:nvPr/>
          </p:nvSpPr>
          <p:spPr>
            <a:xfrm>
              <a:off x="11545102" y="400989"/>
              <a:ext cx="585073" cy="5490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56" name="Rectangle 555"/>
            <p:cNvSpPr/>
            <p:nvPr/>
          </p:nvSpPr>
          <p:spPr>
            <a:xfrm>
              <a:off x="11545102" y="962681"/>
              <a:ext cx="585073" cy="5490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554" name="Rectangle 553"/>
          <p:cNvSpPr/>
          <p:nvPr/>
        </p:nvSpPr>
        <p:spPr>
          <a:xfrm>
            <a:off x="188974" y="2186399"/>
            <a:ext cx="433184" cy="166834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18" name="Rectangle 317"/>
          <p:cNvSpPr/>
          <p:nvPr/>
        </p:nvSpPr>
        <p:spPr>
          <a:xfrm>
            <a:off x="8544606" y="4324508"/>
            <a:ext cx="433184" cy="16353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8" name="Rectangle 527"/>
          <p:cNvSpPr/>
          <p:nvPr/>
        </p:nvSpPr>
        <p:spPr>
          <a:xfrm>
            <a:off x="1948269" y="4315225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9" name="Rectangle 528"/>
          <p:cNvSpPr/>
          <p:nvPr/>
        </p:nvSpPr>
        <p:spPr>
          <a:xfrm>
            <a:off x="630838" y="4315452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0" name="Rectangle 529"/>
          <p:cNvSpPr/>
          <p:nvPr/>
        </p:nvSpPr>
        <p:spPr>
          <a:xfrm>
            <a:off x="646507" y="435405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1" name="Rectangle 530"/>
          <p:cNvSpPr/>
          <p:nvPr/>
        </p:nvSpPr>
        <p:spPr>
          <a:xfrm>
            <a:off x="1083549" y="435405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2" name="Rectangle 531"/>
          <p:cNvSpPr/>
          <p:nvPr/>
        </p:nvSpPr>
        <p:spPr>
          <a:xfrm>
            <a:off x="1520591" y="435405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3" name="Rectangle 532"/>
          <p:cNvSpPr/>
          <p:nvPr/>
        </p:nvSpPr>
        <p:spPr>
          <a:xfrm>
            <a:off x="646507" y="474290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4" name="Rectangle 533"/>
          <p:cNvSpPr/>
          <p:nvPr/>
        </p:nvSpPr>
        <p:spPr>
          <a:xfrm>
            <a:off x="1083549" y="474290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5" name="Rectangle 534"/>
          <p:cNvSpPr/>
          <p:nvPr/>
        </p:nvSpPr>
        <p:spPr>
          <a:xfrm>
            <a:off x="1520591" y="474290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6" name="Rectangle 535"/>
          <p:cNvSpPr/>
          <p:nvPr/>
        </p:nvSpPr>
        <p:spPr>
          <a:xfrm>
            <a:off x="1963938" y="435405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7" name="Rectangle 536"/>
          <p:cNvSpPr/>
          <p:nvPr/>
        </p:nvSpPr>
        <p:spPr>
          <a:xfrm>
            <a:off x="2400980" y="435405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8" name="Rectangle 537"/>
          <p:cNvSpPr/>
          <p:nvPr/>
        </p:nvSpPr>
        <p:spPr>
          <a:xfrm>
            <a:off x="2838022" y="435405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39" name="Rectangle 538"/>
          <p:cNvSpPr/>
          <p:nvPr/>
        </p:nvSpPr>
        <p:spPr>
          <a:xfrm>
            <a:off x="1963938" y="474290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40" name="Rectangle 539"/>
          <p:cNvSpPr/>
          <p:nvPr/>
        </p:nvSpPr>
        <p:spPr>
          <a:xfrm>
            <a:off x="2400980" y="474290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41" name="Rectangle 540"/>
          <p:cNvSpPr/>
          <p:nvPr/>
        </p:nvSpPr>
        <p:spPr>
          <a:xfrm>
            <a:off x="2838022" y="474290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4" name="Rectangle 513"/>
          <p:cNvSpPr/>
          <p:nvPr/>
        </p:nvSpPr>
        <p:spPr>
          <a:xfrm>
            <a:off x="4591036" y="4314998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5" name="Rectangle 514"/>
          <p:cNvSpPr/>
          <p:nvPr/>
        </p:nvSpPr>
        <p:spPr>
          <a:xfrm>
            <a:off x="3273605" y="4315225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6" name="Rectangle 515"/>
          <p:cNvSpPr/>
          <p:nvPr/>
        </p:nvSpPr>
        <p:spPr>
          <a:xfrm>
            <a:off x="3289274" y="4353824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7" name="Rectangle 516"/>
          <p:cNvSpPr/>
          <p:nvPr/>
        </p:nvSpPr>
        <p:spPr>
          <a:xfrm>
            <a:off x="3726316" y="4353824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8" name="Rectangle 517"/>
          <p:cNvSpPr/>
          <p:nvPr/>
        </p:nvSpPr>
        <p:spPr>
          <a:xfrm>
            <a:off x="4163358" y="4353824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9" name="Rectangle 518"/>
          <p:cNvSpPr/>
          <p:nvPr/>
        </p:nvSpPr>
        <p:spPr>
          <a:xfrm>
            <a:off x="3289274" y="474267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0" name="Rectangle 519"/>
          <p:cNvSpPr/>
          <p:nvPr/>
        </p:nvSpPr>
        <p:spPr>
          <a:xfrm>
            <a:off x="3726316" y="474267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1" name="Rectangle 520"/>
          <p:cNvSpPr/>
          <p:nvPr/>
        </p:nvSpPr>
        <p:spPr>
          <a:xfrm>
            <a:off x="4163358" y="474267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2" name="Rectangle 521"/>
          <p:cNvSpPr/>
          <p:nvPr/>
        </p:nvSpPr>
        <p:spPr>
          <a:xfrm>
            <a:off x="4606705" y="4353824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3" name="Rectangle 522"/>
          <p:cNvSpPr/>
          <p:nvPr/>
        </p:nvSpPr>
        <p:spPr>
          <a:xfrm>
            <a:off x="5043747" y="4353824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4" name="Rectangle 523"/>
          <p:cNvSpPr/>
          <p:nvPr/>
        </p:nvSpPr>
        <p:spPr>
          <a:xfrm>
            <a:off x="5480789" y="4353824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5" name="Rectangle 524"/>
          <p:cNvSpPr/>
          <p:nvPr/>
        </p:nvSpPr>
        <p:spPr>
          <a:xfrm>
            <a:off x="4606705" y="474267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6" name="Rectangle 525"/>
          <p:cNvSpPr/>
          <p:nvPr/>
        </p:nvSpPr>
        <p:spPr>
          <a:xfrm>
            <a:off x="5043747" y="474267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27" name="Rectangle 526"/>
          <p:cNvSpPr/>
          <p:nvPr/>
        </p:nvSpPr>
        <p:spPr>
          <a:xfrm>
            <a:off x="5480789" y="474267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0" name="Rectangle 499"/>
          <p:cNvSpPr/>
          <p:nvPr/>
        </p:nvSpPr>
        <p:spPr>
          <a:xfrm>
            <a:off x="7233804" y="4314772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1" name="Rectangle 500"/>
          <p:cNvSpPr/>
          <p:nvPr/>
        </p:nvSpPr>
        <p:spPr>
          <a:xfrm>
            <a:off x="5916373" y="4314999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2" name="Rectangle 501"/>
          <p:cNvSpPr/>
          <p:nvPr/>
        </p:nvSpPr>
        <p:spPr>
          <a:xfrm>
            <a:off x="5932042" y="435359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3" name="Rectangle 502"/>
          <p:cNvSpPr/>
          <p:nvPr/>
        </p:nvSpPr>
        <p:spPr>
          <a:xfrm>
            <a:off x="6369084" y="435359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4" name="Rectangle 503"/>
          <p:cNvSpPr/>
          <p:nvPr/>
        </p:nvSpPr>
        <p:spPr>
          <a:xfrm>
            <a:off x="6806126" y="435359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5" name="Rectangle 504"/>
          <p:cNvSpPr/>
          <p:nvPr/>
        </p:nvSpPr>
        <p:spPr>
          <a:xfrm>
            <a:off x="5932042" y="4742449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6" name="Rectangle 505"/>
          <p:cNvSpPr/>
          <p:nvPr/>
        </p:nvSpPr>
        <p:spPr>
          <a:xfrm>
            <a:off x="6369084" y="4742449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7" name="Rectangle 506"/>
          <p:cNvSpPr/>
          <p:nvPr/>
        </p:nvSpPr>
        <p:spPr>
          <a:xfrm>
            <a:off x="6806126" y="4742449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8" name="Rectangle 507"/>
          <p:cNvSpPr/>
          <p:nvPr/>
        </p:nvSpPr>
        <p:spPr>
          <a:xfrm>
            <a:off x="7249473" y="435359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09" name="Rectangle 508"/>
          <p:cNvSpPr/>
          <p:nvPr/>
        </p:nvSpPr>
        <p:spPr>
          <a:xfrm>
            <a:off x="7686515" y="435359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0" name="Rectangle 509"/>
          <p:cNvSpPr/>
          <p:nvPr/>
        </p:nvSpPr>
        <p:spPr>
          <a:xfrm>
            <a:off x="8123557" y="435359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1" name="Rectangle 510"/>
          <p:cNvSpPr/>
          <p:nvPr/>
        </p:nvSpPr>
        <p:spPr>
          <a:xfrm>
            <a:off x="7249473" y="4742449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2" name="Rectangle 511"/>
          <p:cNvSpPr/>
          <p:nvPr/>
        </p:nvSpPr>
        <p:spPr>
          <a:xfrm>
            <a:off x="7686515" y="4742449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3" name="Rectangle 512"/>
          <p:cNvSpPr/>
          <p:nvPr/>
        </p:nvSpPr>
        <p:spPr>
          <a:xfrm>
            <a:off x="8123557" y="4742449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6" name="Rectangle 485"/>
          <p:cNvSpPr/>
          <p:nvPr/>
        </p:nvSpPr>
        <p:spPr>
          <a:xfrm>
            <a:off x="1946489" y="5130469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7" name="Rectangle 486"/>
          <p:cNvSpPr/>
          <p:nvPr/>
        </p:nvSpPr>
        <p:spPr>
          <a:xfrm>
            <a:off x="629058" y="5130696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8" name="Rectangle 487"/>
          <p:cNvSpPr/>
          <p:nvPr/>
        </p:nvSpPr>
        <p:spPr>
          <a:xfrm>
            <a:off x="644727" y="516123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9" name="Rectangle 488"/>
          <p:cNvSpPr/>
          <p:nvPr/>
        </p:nvSpPr>
        <p:spPr>
          <a:xfrm>
            <a:off x="1081769" y="516123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0" name="Rectangle 489"/>
          <p:cNvSpPr/>
          <p:nvPr/>
        </p:nvSpPr>
        <p:spPr>
          <a:xfrm>
            <a:off x="1518811" y="516123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1" name="Rectangle 490"/>
          <p:cNvSpPr/>
          <p:nvPr/>
        </p:nvSpPr>
        <p:spPr>
          <a:xfrm>
            <a:off x="644727" y="55701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2" name="Rectangle 491"/>
          <p:cNvSpPr/>
          <p:nvPr/>
        </p:nvSpPr>
        <p:spPr>
          <a:xfrm>
            <a:off x="1081769" y="55701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3" name="Rectangle 492"/>
          <p:cNvSpPr/>
          <p:nvPr/>
        </p:nvSpPr>
        <p:spPr>
          <a:xfrm>
            <a:off x="1518811" y="55701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4" name="Rectangle 493"/>
          <p:cNvSpPr/>
          <p:nvPr/>
        </p:nvSpPr>
        <p:spPr>
          <a:xfrm>
            <a:off x="1962158" y="516123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5" name="Rectangle 494"/>
          <p:cNvSpPr/>
          <p:nvPr/>
        </p:nvSpPr>
        <p:spPr>
          <a:xfrm>
            <a:off x="2399200" y="516123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6" name="Rectangle 495"/>
          <p:cNvSpPr/>
          <p:nvPr/>
        </p:nvSpPr>
        <p:spPr>
          <a:xfrm>
            <a:off x="2836242" y="516123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7" name="Rectangle 496"/>
          <p:cNvSpPr/>
          <p:nvPr/>
        </p:nvSpPr>
        <p:spPr>
          <a:xfrm>
            <a:off x="1962158" y="55701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8" name="Rectangle 497"/>
          <p:cNvSpPr/>
          <p:nvPr/>
        </p:nvSpPr>
        <p:spPr>
          <a:xfrm>
            <a:off x="2399200" y="55701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99" name="Rectangle 498"/>
          <p:cNvSpPr/>
          <p:nvPr/>
        </p:nvSpPr>
        <p:spPr>
          <a:xfrm>
            <a:off x="2836242" y="55701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50" name="Rectangle 449"/>
          <p:cNvSpPr/>
          <p:nvPr/>
        </p:nvSpPr>
        <p:spPr>
          <a:xfrm>
            <a:off x="4589257" y="5130243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51" name="Rectangle 450"/>
          <p:cNvSpPr/>
          <p:nvPr/>
        </p:nvSpPr>
        <p:spPr>
          <a:xfrm>
            <a:off x="3271826" y="5118438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52" name="Rectangle 451"/>
          <p:cNvSpPr/>
          <p:nvPr/>
        </p:nvSpPr>
        <p:spPr>
          <a:xfrm>
            <a:off x="3287495" y="516100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59" name="Rectangle 458"/>
          <p:cNvSpPr/>
          <p:nvPr/>
        </p:nvSpPr>
        <p:spPr>
          <a:xfrm>
            <a:off x="3724537" y="516100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62" name="Rectangle 461"/>
          <p:cNvSpPr/>
          <p:nvPr/>
        </p:nvSpPr>
        <p:spPr>
          <a:xfrm>
            <a:off x="4161579" y="516100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71" name="Rectangle 470"/>
          <p:cNvSpPr/>
          <p:nvPr/>
        </p:nvSpPr>
        <p:spPr>
          <a:xfrm>
            <a:off x="3287495" y="556995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72" name="Rectangle 471"/>
          <p:cNvSpPr/>
          <p:nvPr/>
        </p:nvSpPr>
        <p:spPr>
          <a:xfrm>
            <a:off x="3724537" y="556995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79" name="Rectangle 478"/>
          <p:cNvSpPr/>
          <p:nvPr/>
        </p:nvSpPr>
        <p:spPr>
          <a:xfrm>
            <a:off x="4161579" y="556995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0" name="Rectangle 479"/>
          <p:cNvSpPr/>
          <p:nvPr/>
        </p:nvSpPr>
        <p:spPr>
          <a:xfrm>
            <a:off x="4604926" y="516100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1" name="Rectangle 480"/>
          <p:cNvSpPr/>
          <p:nvPr/>
        </p:nvSpPr>
        <p:spPr>
          <a:xfrm>
            <a:off x="5041968" y="516100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2" name="Rectangle 481"/>
          <p:cNvSpPr/>
          <p:nvPr/>
        </p:nvSpPr>
        <p:spPr>
          <a:xfrm>
            <a:off x="5479010" y="516100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3" name="Rectangle 482"/>
          <p:cNvSpPr/>
          <p:nvPr/>
        </p:nvSpPr>
        <p:spPr>
          <a:xfrm>
            <a:off x="4604926" y="556995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4" name="Rectangle 483"/>
          <p:cNvSpPr/>
          <p:nvPr/>
        </p:nvSpPr>
        <p:spPr>
          <a:xfrm>
            <a:off x="5041968" y="556995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85" name="Rectangle 484"/>
          <p:cNvSpPr/>
          <p:nvPr/>
        </p:nvSpPr>
        <p:spPr>
          <a:xfrm>
            <a:off x="5479010" y="5569952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36" name="Rectangle 435"/>
          <p:cNvSpPr/>
          <p:nvPr/>
        </p:nvSpPr>
        <p:spPr>
          <a:xfrm>
            <a:off x="7232024" y="5130016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37" name="Rectangle 436"/>
          <p:cNvSpPr/>
          <p:nvPr/>
        </p:nvSpPr>
        <p:spPr>
          <a:xfrm>
            <a:off x="5914593" y="5130243"/>
            <a:ext cx="1313538" cy="830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38" name="Rectangle 437"/>
          <p:cNvSpPr/>
          <p:nvPr/>
        </p:nvSpPr>
        <p:spPr>
          <a:xfrm>
            <a:off x="5930262" y="51607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39" name="Rectangle 438"/>
          <p:cNvSpPr/>
          <p:nvPr/>
        </p:nvSpPr>
        <p:spPr>
          <a:xfrm>
            <a:off x="6367304" y="51607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0" name="Rectangle 439"/>
          <p:cNvSpPr/>
          <p:nvPr/>
        </p:nvSpPr>
        <p:spPr>
          <a:xfrm>
            <a:off x="6804346" y="51607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1" name="Rectangle 440"/>
          <p:cNvSpPr/>
          <p:nvPr/>
        </p:nvSpPr>
        <p:spPr>
          <a:xfrm>
            <a:off x="5930262" y="556972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2" name="Rectangle 441"/>
          <p:cNvSpPr/>
          <p:nvPr/>
        </p:nvSpPr>
        <p:spPr>
          <a:xfrm>
            <a:off x="6367304" y="556972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3" name="Rectangle 442"/>
          <p:cNvSpPr/>
          <p:nvPr/>
        </p:nvSpPr>
        <p:spPr>
          <a:xfrm>
            <a:off x="6804346" y="556972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4" name="Rectangle 443"/>
          <p:cNvSpPr/>
          <p:nvPr/>
        </p:nvSpPr>
        <p:spPr>
          <a:xfrm>
            <a:off x="7247693" y="51607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5" name="Rectangle 444"/>
          <p:cNvSpPr/>
          <p:nvPr/>
        </p:nvSpPr>
        <p:spPr>
          <a:xfrm>
            <a:off x="7684735" y="51607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6" name="Rectangle 445"/>
          <p:cNvSpPr/>
          <p:nvPr/>
        </p:nvSpPr>
        <p:spPr>
          <a:xfrm>
            <a:off x="8121777" y="5160778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7" name="Rectangle 446"/>
          <p:cNvSpPr/>
          <p:nvPr/>
        </p:nvSpPr>
        <p:spPr>
          <a:xfrm>
            <a:off x="7247693" y="556972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8" name="Rectangle 447"/>
          <p:cNvSpPr/>
          <p:nvPr/>
        </p:nvSpPr>
        <p:spPr>
          <a:xfrm>
            <a:off x="7684735" y="556972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49" name="Rectangle 448"/>
          <p:cNvSpPr/>
          <p:nvPr/>
        </p:nvSpPr>
        <p:spPr>
          <a:xfrm>
            <a:off x="8121777" y="5569725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27" name="Rectangle 326"/>
          <p:cNvSpPr/>
          <p:nvPr/>
        </p:nvSpPr>
        <p:spPr>
          <a:xfrm>
            <a:off x="145298" y="4314962"/>
            <a:ext cx="470552" cy="16328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22" name="TextBox 421"/>
          <p:cNvSpPr txBox="1"/>
          <p:nvPr/>
        </p:nvSpPr>
        <p:spPr>
          <a:xfrm>
            <a:off x="228959" y="701668"/>
            <a:ext cx="4533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smtClean="0">
                <a:solidFill>
                  <a:srgbClr val="C00000"/>
                </a:solidFill>
              </a:rPr>
              <a:t>Superstructure</a:t>
            </a:r>
            <a:r>
              <a:rPr lang="fr-FR" dirty="0" smtClean="0">
                <a:solidFill>
                  <a:srgbClr val="C00000"/>
                </a:solidFill>
              </a:rPr>
              <a:t>: Invar             </a:t>
            </a:r>
            <a:r>
              <a:rPr lang="fr-FR" u="sng" dirty="0" smtClean="0">
                <a:solidFill>
                  <a:srgbClr val="C00000"/>
                </a:solidFill>
              </a:rPr>
              <a:t>CRP</a:t>
            </a:r>
            <a:r>
              <a:rPr lang="fr-FR" dirty="0" smtClean="0">
                <a:solidFill>
                  <a:srgbClr val="C00000"/>
                </a:solidFill>
              </a:rPr>
              <a:t>: PCB </a:t>
            </a:r>
            <a:r>
              <a:rPr lang="fr-FR" dirty="0" err="1" smtClean="0">
                <a:solidFill>
                  <a:srgbClr val="C00000"/>
                </a:solidFill>
              </a:rPr>
              <a:t>material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423" name="Straight Connector 422"/>
          <p:cNvCxnSpPr/>
          <p:nvPr/>
        </p:nvCxnSpPr>
        <p:spPr>
          <a:xfrm>
            <a:off x="534501" y="4006979"/>
            <a:ext cx="813865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4" name="TextBox 423"/>
          <p:cNvSpPr txBox="1"/>
          <p:nvPr/>
        </p:nvSpPr>
        <p:spPr>
          <a:xfrm>
            <a:off x="83218" y="1831458"/>
            <a:ext cx="692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WARM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25" name="TextBox 424"/>
          <p:cNvSpPr txBox="1"/>
          <p:nvPr/>
        </p:nvSpPr>
        <p:spPr>
          <a:xfrm>
            <a:off x="98575" y="3947180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70C0"/>
                </a:solidFill>
              </a:rPr>
              <a:t>COLD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426" name="Rectangle 425"/>
          <p:cNvSpPr/>
          <p:nvPr/>
        </p:nvSpPr>
        <p:spPr>
          <a:xfrm>
            <a:off x="193875" y="3025230"/>
            <a:ext cx="433184" cy="83038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27" name="TextBox 426"/>
          <p:cNvSpPr txBox="1"/>
          <p:nvPr/>
        </p:nvSpPr>
        <p:spPr>
          <a:xfrm>
            <a:off x="83218" y="5979383"/>
            <a:ext cx="8243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1600BC"/>
                </a:solidFill>
              </a:rPr>
              <a:t>Each</a:t>
            </a:r>
            <a:r>
              <a:rPr lang="fr-FR" sz="1400" dirty="0" smtClean="0">
                <a:solidFill>
                  <a:srgbClr val="1600BC"/>
                </a:solidFill>
              </a:rPr>
              <a:t> </a:t>
            </a:r>
            <a:r>
              <a:rPr lang="fr-FR" sz="1400" dirty="0" err="1" smtClean="0">
                <a:solidFill>
                  <a:srgbClr val="1600BC"/>
                </a:solidFill>
              </a:rPr>
              <a:t>interCRP</a:t>
            </a:r>
            <a:r>
              <a:rPr lang="fr-FR" sz="1400" dirty="0" smtClean="0">
                <a:solidFill>
                  <a:srgbClr val="1600BC"/>
                </a:solidFill>
              </a:rPr>
              <a:t> gap </a:t>
            </a:r>
            <a:r>
              <a:rPr lang="fr-FR" sz="1400" dirty="0" err="1" smtClean="0">
                <a:solidFill>
                  <a:srgbClr val="1600BC"/>
                </a:solidFill>
              </a:rPr>
              <a:t>increases</a:t>
            </a:r>
            <a:r>
              <a:rPr lang="fr-FR" sz="1400" dirty="0" smtClean="0">
                <a:solidFill>
                  <a:srgbClr val="1600BC"/>
                </a:solidFill>
              </a:rPr>
              <a:t> by about 4mm </a:t>
            </a:r>
            <a:r>
              <a:rPr lang="fr-FR" sz="1400" dirty="0" err="1" smtClean="0"/>
              <a:t>inside</a:t>
            </a:r>
            <a:r>
              <a:rPr lang="fr-FR" sz="1400" dirty="0" smtClean="0"/>
              <a:t> a superstructure and </a:t>
            </a:r>
            <a:r>
              <a:rPr lang="fr-FR" sz="1400" dirty="0" smtClean="0">
                <a:solidFill>
                  <a:srgbClr val="1600BC"/>
                </a:solidFill>
              </a:rPr>
              <a:t>by 7 mm inter Superstructure</a:t>
            </a:r>
          </a:p>
          <a:p>
            <a:r>
              <a:rPr lang="fr-FR" sz="1400" dirty="0" smtClean="0"/>
              <a:t> – More </a:t>
            </a:r>
            <a:r>
              <a:rPr lang="fr-FR" sz="1400" dirty="0" err="1" smtClean="0"/>
              <a:t>details</a:t>
            </a:r>
            <a:r>
              <a:rPr lang="fr-FR" sz="1400" dirty="0" smtClean="0"/>
              <a:t> in </a:t>
            </a:r>
            <a:r>
              <a:rPr lang="fr-FR" sz="1400" dirty="0" err="1" smtClean="0"/>
              <a:t>following</a:t>
            </a:r>
            <a:r>
              <a:rPr lang="fr-FR" sz="1400" dirty="0" smtClean="0"/>
              <a:t> slides</a:t>
            </a:r>
            <a:endParaRPr lang="en-GB" sz="1400" dirty="0"/>
          </a:p>
        </p:txBody>
      </p:sp>
      <p:sp>
        <p:nvSpPr>
          <p:cNvPr id="428" name="TextBox 427"/>
          <p:cNvSpPr txBox="1"/>
          <p:nvPr/>
        </p:nvSpPr>
        <p:spPr>
          <a:xfrm>
            <a:off x="5812971" y="1685430"/>
            <a:ext cx="2502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smtClean="0"/>
              <a:t>Sketch </a:t>
            </a:r>
            <a:r>
              <a:rPr lang="fr-FR" sz="1400" dirty="0" smtClean="0"/>
              <a:t>of the </a:t>
            </a:r>
            <a:r>
              <a:rPr lang="fr-FR" sz="1400" dirty="0" err="1" smtClean="0"/>
              <a:t>complete</a:t>
            </a:r>
            <a:r>
              <a:rPr lang="fr-FR" sz="1400" dirty="0" smtClean="0"/>
              <a:t>  VD area</a:t>
            </a:r>
            <a:endParaRPr lang="en-GB" sz="1400" dirty="0"/>
          </a:p>
        </p:txBody>
      </p:sp>
      <p:sp>
        <p:nvSpPr>
          <p:cNvPr id="429" name="Rectangle 428"/>
          <p:cNvSpPr/>
          <p:nvPr/>
        </p:nvSpPr>
        <p:spPr>
          <a:xfrm>
            <a:off x="8557361" y="5133559"/>
            <a:ext cx="420720" cy="81480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34" name="Rectangle 433"/>
          <p:cNvSpPr/>
          <p:nvPr/>
        </p:nvSpPr>
        <p:spPr>
          <a:xfrm>
            <a:off x="8534788" y="3027105"/>
            <a:ext cx="433184" cy="83038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35" name="Rectangle 434"/>
          <p:cNvSpPr/>
          <p:nvPr/>
        </p:nvSpPr>
        <p:spPr>
          <a:xfrm>
            <a:off x="141405" y="5141516"/>
            <a:ext cx="481893" cy="80630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7D49-A284-4349-8DA8-C0305B56CCC2}" type="slidenum">
              <a:rPr lang="fr-FR" smtClean="0"/>
              <a:t>11</a:t>
            </a:fld>
            <a:endParaRPr lang="fr-FR"/>
          </a:p>
        </p:txBody>
      </p:sp>
      <p:sp>
        <p:nvSpPr>
          <p:cNvPr id="23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23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238" name="TextBox 421"/>
          <p:cNvSpPr txBox="1"/>
          <p:nvPr/>
        </p:nvSpPr>
        <p:spPr>
          <a:xfrm>
            <a:off x="161292" y="1216680"/>
            <a:ext cx="8836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Gaps due to thermal </a:t>
            </a:r>
            <a:r>
              <a:rPr lang="fr-FR" sz="1600" dirty="0" err="1" smtClean="0"/>
              <a:t>shrinkage</a:t>
            </a:r>
            <a:r>
              <a:rPr lang="fr-FR" sz="1600" dirty="0" smtClean="0"/>
              <a:t> are </a:t>
            </a:r>
            <a:r>
              <a:rPr lang="fr-FR" sz="1600" dirty="0" err="1" smtClean="0"/>
              <a:t>uniformly</a:t>
            </a:r>
            <a:r>
              <a:rPr lang="fr-FR" sz="1600" dirty="0" smtClean="0"/>
              <a:t> </a:t>
            </a:r>
            <a:r>
              <a:rPr lang="fr-FR" sz="1600" dirty="0" err="1" smtClean="0"/>
              <a:t>distributed</a:t>
            </a:r>
            <a:r>
              <a:rPr lang="fr-FR" sz="1600" dirty="0" smtClean="0"/>
              <a:t> if </a:t>
            </a:r>
            <a:r>
              <a:rPr lang="fr-FR" sz="1600" dirty="0" err="1" smtClean="0"/>
              <a:t>functional</a:t>
            </a:r>
            <a:r>
              <a:rPr lang="fr-FR" sz="1600" dirty="0" smtClean="0"/>
              <a:t> clearances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Superstructures are </a:t>
            </a:r>
            <a:r>
              <a:rPr lang="fr-FR" sz="1600" dirty="0" err="1" smtClean="0"/>
              <a:t>kept</a:t>
            </a:r>
            <a:r>
              <a:rPr lang="fr-FR" sz="1600" dirty="0" smtClean="0"/>
              <a:t> minimal</a:t>
            </a:r>
            <a:endParaRPr lang="en-GB" sz="1600" dirty="0"/>
          </a:p>
        </p:txBody>
      </p:sp>
      <p:sp>
        <p:nvSpPr>
          <p:cNvPr id="239" name="Rectangle 238"/>
          <p:cNvSpPr/>
          <p:nvPr/>
        </p:nvSpPr>
        <p:spPr>
          <a:xfrm>
            <a:off x="197641" y="4351020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40" name="Rectangle 239"/>
          <p:cNvSpPr/>
          <p:nvPr/>
        </p:nvSpPr>
        <p:spPr>
          <a:xfrm>
            <a:off x="197641" y="473987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41" name="Rectangle 240"/>
          <p:cNvSpPr/>
          <p:nvPr/>
        </p:nvSpPr>
        <p:spPr>
          <a:xfrm>
            <a:off x="195861" y="5158200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42" name="Rectangle 241"/>
          <p:cNvSpPr/>
          <p:nvPr/>
        </p:nvSpPr>
        <p:spPr>
          <a:xfrm>
            <a:off x="195861" y="5567147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43" name="Rectangle 242"/>
          <p:cNvSpPr/>
          <p:nvPr/>
        </p:nvSpPr>
        <p:spPr>
          <a:xfrm>
            <a:off x="8580112" y="4351020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44" name="Rectangle 243"/>
          <p:cNvSpPr/>
          <p:nvPr/>
        </p:nvSpPr>
        <p:spPr>
          <a:xfrm>
            <a:off x="8580112" y="4739871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45" name="Rectangle 244"/>
          <p:cNvSpPr/>
          <p:nvPr/>
        </p:nvSpPr>
        <p:spPr>
          <a:xfrm>
            <a:off x="8578332" y="5158200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46" name="Rectangle 245"/>
          <p:cNvSpPr/>
          <p:nvPr/>
        </p:nvSpPr>
        <p:spPr>
          <a:xfrm>
            <a:off x="8578332" y="5567147"/>
            <a:ext cx="385534" cy="335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" name="TextBox 1"/>
          <p:cNvSpPr txBox="1"/>
          <p:nvPr/>
        </p:nvSpPr>
        <p:spPr>
          <a:xfrm>
            <a:off x="5022963" y="693799"/>
            <a:ext cx="4121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(</a:t>
            </a:r>
            <a:r>
              <a:rPr lang="fr-FR" sz="1400" dirty="0" err="1" smtClean="0"/>
              <a:t>comparison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Stainless</a:t>
            </a:r>
            <a:r>
              <a:rPr lang="fr-FR" sz="1400" dirty="0" smtClean="0"/>
              <a:t> </a:t>
            </a:r>
            <a:r>
              <a:rPr lang="fr-FR" sz="1400" dirty="0" err="1" smtClean="0"/>
              <a:t>steel</a:t>
            </a:r>
            <a:r>
              <a:rPr lang="fr-FR" sz="1400" dirty="0" smtClean="0"/>
              <a:t> Superstructure </a:t>
            </a:r>
            <a:r>
              <a:rPr lang="fr-FR" sz="1400" dirty="0" err="1" smtClean="0"/>
              <a:t>material</a:t>
            </a:r>
            <a:r>
              <a:rPr lang="fr-FR" sz="1400" dirty="0" smtClean="0"/>
              <a:t> </a:t>
            </a:r>
            <a:r>
              <a:rPr lang="fr-FR" sz="1400" dirty="0" err="1" smtClean="0"/>
              <a:t>under</a:t>
            </a:r>
            <a:r>
              <a:rPr lang="fr-FR" sz="1400" dirty="0" smtClean="0"/>
              <a:t> </a:t>
            </a:r>
            <a:r>
              <a:rPr lang="fr-FR" sz="1400" dirty="0" err="1" smtClean="0"/>
              <a:t>progress</a:t>
            </a:r>
            <a:r>
              <a:rPr lang="fr-FR" sz="1400" dirty="0" smtClean="0"/>
              <a:t>)</a:t>
            </a:r>
            <a:endParaRPr lang="en-GB" sz="1400" dirty="0"/>
          </a:p>
        </p:txBody>
      </p:sp>
      <p:grpSp>
        <p:nvGrpSpPr>
          <p:cNvPr id="609" name="Group 608"/>
          <p:cNvGrpSpPr/>
          <p:nvPr/>
        </p:nvGrpSpPr>
        <p:grpSpPr>
          <a:xfrm>
            <a:off x="1943152" y="2185590"/>
            <a:ext cx="1313538" cy="830380"/>
            <a:chOff x="9746771" y="400990"/>
            <a:chExt cx="1803535" cy="1140144"/>
          </a:xfrm>
        </p:grpSpPr>
        <p:sp>
          <p:nvSpPr>
            <p:cNvPr id="618" name="Rectangle 617"/>
            <p:cNvSpPr/>
            <p:nvPr/>
          </p:nvSpPr>
          <p:spPr>
            <a:xfrm>
              <a:off x="9746771" y="400990"/>
              <a:ext cx="1803535" cy="114014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9" name="Rectangle 618"/>
            <p:cNvSpPr/>
            <p:nvPr/>
          </p:nvSpPr>
          <p:spPr>
            <a:xfrm>
              <a:off x="9757461" y="411367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20" name="Rectangle 619"/>
            <p:cNvSpPr/>
            <p:nvPr/>
          </p:nvSpPr>
          <p:spPr>
            <a:xfrm>
              <a:off x="10355393" y="411367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21" name="Rectangle 620"/>
            <p:cNvSpPr/>
            <p:nvPr/>
          </p:nvSpPr>
          <p:spPr>
            <a:xfrm>
              <a:off x="10355392" y="973059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22" name="Rectangle 621"/>
            <p:cNvSpPr/>
            <p:nvPr/>
          </p:nvSpPr>
          <p:spPr>
            <a:xfrm>
              <a:off x="9757462" y="971373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23" name="Rectangle 622"/>
            <p:cNvSpPr/>
            <p:nvPr/>
          </p:nvSpPr>
          <p:spPr>
            <a:xfrm>
              <a:off x="10953326" y="411367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24" name="Rectangle 623"/>
            <p:cNvSpPr/>
            <p:nvPr/>
          </p:nvSpPr>
          <p:spPr>
            <a:xfrm>
              <a:off x="10953326" y="973058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610" name="Group 609"/>
          <p:cNvGrpSpPr/>
          <p:nvPr/>
        </p:nvGrpSpPr>
        <p:grpSpPr>
          <a:xfrm>
            <a:off x="619948" y="2185985"/>
            <a:ext cx="1313538" cy="830380"/>
            <a:chOff x="9746771" y="400990"/>
            <a:chExt cx="1803535" cy="1140144"/>
          </a:xfrm>
        </p:grpSpPr>
        <p:sp>
          <p:nvSpPr>
            <p:cNvPr id="611" name="Rectangle 610"/>
            <p:cNvSpPr/>
            <p:nvPr/>
          </p:nvSpPr>
          <p:spPr>
            <a:xfrm>
              <a:off x="9746771" y="400990"/>
              <a:ext cx="1803535" cy="114014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2" name="Rectangle 611"/>
            <p:cNvSpPr/>
            <p:nvPr/>
          </p:nvSpPr>
          <p:spPr>
            <a:xfrm>
              <a:off x="9757461" y="411367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3" name="Rectangle 612"/>
            <p:cNvSpPr/>
            <p:nvPr/>
          </p:nvSpPr>
          <p:spPr>
            <a:xfrm>
              <a:off x="10355393" y="411367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4" name="Rectangle 613"/>
            <p:cNvSpPr/>
            <p:nvPr/>
          </p:nvSpPr>
          <p:spPr>
            <a:xfrm>
              <a:off x="10355392" y="973059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5" name="Rectangle 614"/>
            <p:cNvSpPr/>
            <p:nvPr/>
          </p:nvSpPr>
          <p:spPr>
            <a:xfrm>
              <a:off x="9757462" y="971373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6" name="Rectangle 615"/>
            <p:cNvSpPr/>
            <p:nvPr/>
          </p:nvSpPr>
          <p:spPr>
            <a:xfrm>
              <a:off x="10953326" y="411367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17" name="Rectangle 616"/>
            <p:cNvSpPr/>
            <p:nvPr/>
          </p:nvSpPr>
          <p:spPr>
            <a:xfrm>
              <a:off x="10953326" y="973058"/>
              <a:ext cx="585073" cy="5490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543" name="Group 542"/>
          <p:cNvGrpSpPr/>
          <p:nvPr/>
        </p:nvGrpSpPr>
        <p:grpSpPr>
          <a:xfrm>
            <a:off x="3256494" y="2185590"/>
            <a:ext cx="2636742" cy="830775"/>
            <a:chOff x="7929966" y="400989"/>
            <a:chExt cx="3620345" cy="1140685"/>
          </a:xfrm>
        </p:grpSpPr>
        <p:grpSp>
          <p:nvGrpSpPr>
            <p:cNvPr id="625" name="Group 624"/>
            <p:cNvGrpSpPr/>
            <p:nvPr/>
          </p:nvGrpSpPr>
          <p:grpSpPr>
            <a:xfrm>
              <a:off x="9746775" y="400989"/>
              <a:ext cx="1803536" cy="1140143"/>
              <a:chOff x="9746775" y="400989"/>
              <a:chExt cx="1803536" cy="1140143"/>
            </a:xfrm>
          </p:grpSpPr>
          <p:sp>
            <p:nvSpPr>
              <p:cNvPr id="634" name="Rectangle 633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5" name="Rectangle 634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6" name="Rectangle 635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7" name="Rectangle 636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8" name="Rectangle 637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9" name="Rectangle 638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40" name="Rectangle 639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626" name="Group 625"/>
            <p:cNvGrpSpPr/>
            <p:nvPr/>
          </p:nvGrpSpPr>
          <p:grpSpPr>
            <a:xfrm>
              <a:off x="7929966" y="401531"/>
              <a:ext cx="1803536" cy="1140143"/>
              <a:chOff x="9746775" y="400989"/>
              <a:chExt cx="1803536" cy="1140143"/>
            </a:xfrm>
          </p:grpSpPr>
          <p:sp>
            <p:nvSpPr>
              <p:cNvPr id="627" name="Rectangle 626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28" name="Rectangle 627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29" name="Rectangle 628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0" name="Rectangle 629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1" name="Rectangle 630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2" name="Rectangle 631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33" name="Rectangle 632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</p:grpSp>
      <p:grpSp>
        <p:nvGrpSpPr>
          <p:cNvPr id="542" name="Group 541"/>
          <p:cNvGrpSpPr/>
          <p:nvPr/>
        </p:nvGrpSpPr>
        <p:grpSpPr>
          <a:xfrm>
            <a:off x="5899979" y="2185590"/>
            <a:ext cx="2636742" cy="830775"/>
            <a:chOff x="7929966" y="400989"/>
            <a:chExt cx="3620345" cy="1140685"/>
          </a:xfrm>
        </p:grpSpPr>
        <p:grpSp>
          <p:nvGrpSpPr>
            <p:cNvPr id="641" name="Group 640"/>
            <p:cNvGrpSpPr/>
            <p:nvPr/>
          </p:nvGrpSpPr>
          <p:grpSpPr>
            <a:xfrm>
              <a:off x="9746775" y="400989"/>
              <a:ext cx="1803536" cy="1140143"/>
              <a:chOff x="9746775" y="400989"/>
              <a:chExt cx="1803536" cy="1140143"/>
            </a:xfrm>
          </p:grpSpPr>
          <p:sp>
            <p:nvSpPr>
              <p:cNvPr id="650" name="Rectangle 649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51" name="Rectangle 650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52" name="Rectangle 651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53" name="Rectangle 652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54" name="Rectangle 653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55" name="Rectangle 654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56" name="Rectangle 655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grpSp>
          <p:nvGrpSpPr>
            <p:cNvPr id="642" name="Group 641"/>
            <p:cNvGrpSpPr/>
            <p:nvPr/>
          </p:nvGrpSpPr>
          <p:grpSpPr>
            <a:xfrm>
              <a:off x="7929966" y="401531"/>
              <a:ext cx="1803536" cy="1140143"/>
              <a:chOff x="9746775" y="400989"/>
              <a:chExt cx="1803536" cy="1140143"/>
            </a:xfrm>
          </p:grpSpPr>
          <p:sp>
            <p:nvSpPr>
              <p:cNvPr id="643" name="Rectangle 642"/>
              <p:cNvSpPr/>
              <p:nvPr/>
            </p:nvSpPr>
            <p:spPr>
              <a:xfrm>
                <a:off x="9746775" y="400989"/>
                <a:ext cx="1803536" cy="114014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44" name="Rectangle 643"/>
              <p:cNvSpPr/>
              <p:nvPr/>
            </p:nvSpPr>
            <p:spPr>
              <a:xfrm>
                <a:off x="9757463" y="411367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45" name="Rectangle 644"/>
              <p:cNvSpPr/>
              <p:nvPr/>
            </p:nvSpPr>
            <p:spPr>
              <a:xfrm>
                <a:off x="10355395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46" name="Rectangle 645"/>
              <p:cNvSpPr/>
              <p:nvPr/>
            </p:nvSpPr>
            <p:spPr>
              <a:xfrm>
                <a:off x="10355394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47" name="Rectangle 646"/>
              <p:cNvSpPr/>
              <p:nvPr/>
            </p:nvSpPr>
            <p:spPr>
              <a:xfrm>
                <a:off x="9757462" y="971372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48" name="Rectangle 647"/>
              <p:cNvSpPr/>
              <p:nvPr/>
            </p:nvSpPr>
            <p:spPr>
              <a:xfrm>
                <a:off x="10953326" y="411366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649" name="Rectangle 648"/>
              <p:cNvSpPr/>
              <p:nvPr/>
            </p:nvSpPr>
            <p:spPr>
              <a:xfrm>
                <a:off x="10953326" y="973058"/>
                <a:ext cx="585073" cy="5490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</p:grpSp>
      <p:cxnSp>
        <p:nvCxnSpPr>
          <p:cNvPr id="5" name="Straight Connector 4"/>
          <p:cNvCxnSpPr/>
          <p:nvPr/>
        </p:nvCxnSpPr>
        <p:spPr>
          <a:xfrm flipH="1">
            <a:off x="1929264" y="2216418"/>
            <a:ext cx="3265" cy="165348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Straight Connector 710"/>
          <p:cNvCxnSpPr/>
          <p:nvPr/>
        </p:nvCxnSpPr>
        <p:spPr>
          <a:xfrm flipH="1">
            <a:off x="4586545" y="2169624"/>
            <a:ext cx="3265" cy="165348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2" name="Straight Connector 711"/>
          <p:cNvCxnSpPr/>
          <p:nvPr/>
        </p:nvCxnSpPr>
        <p:spPr>
          <a:xfrm flipH="1">
            <a:off x="5898719" y="2179066"/>
            <a:ext cx="3265" cy="165348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3" name="Straight Connector 712"/>
          <p:cNvCxnSpPr/>
          <p:nvPr/>
        </p:nvCxnSpPr>
        <p:spPr>
          <a:xfrm flipH="1">
            <a:off x="7211584" y="2172514"/>
            <a:ext cx="3265" cy="165348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Straight Connector 713"/>
          <p:cNvCxnSpPr/>
          <p:nvPr/>
        </p:nvCxnSpPr>
        <p:spPr>
          <a:xfrm flipH="1">
            <a:off x="8549130" y="2180921"/>
            <a:ext cx="3265" cy="165348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1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188001" y="68400"/>
            <a:ext cx="7743600" cy="45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Invar Superstructure Type 1 and CRPs: thermal contraction</a:t>
            </a:r>
            <a:endParaRPr lang="en-US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>
                <a:solidFill>
                  <a:srgbClr val="153449"/>
                </a:solidFill>
                <a:latin typeface="Calibri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036" y="2642968"/>
            <a:ext cx="5487251" cy="387853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06827"/>
            <a:ext cx="4971011" cy="405855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155254" y="2636102"/>
            <a:ext cx="730800" cy="3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F0"/>
                </a:solidFill>
              </a:rPr>
              <a:t>COLD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24644" y="807446"/>
            <a:ext cx="1067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WARM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7545" y="4784015"/>
            <a:ext cx="36107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Thermal </a:t>
            </a:r>
            <a:r>
              <a:rPr lang="fr-FR" dirty="0" err="1" smtClean="0"/>
              <a:t>shrinkage</a:t>
            </a:r>
            <a:r>
              <a:rPr lang="fr-FR" dirty="0" smtClean="0"/>
              <a:t> (</a:t>
            </a:r>
            <a:r>
              <a:rPr lang="fr-FR" b="1" dirty="0" err="1" smtClean="0"/>
              <a:t>external</a:t>
            </a:r>
            <a:r>
              <a:rPr lang="fr-FR" b="1" dirty="0" smtClean="0"/>
              <a:t> anode plane dimensions</a:t>
            </a:r>
            <a:r>
              <a:rPr lang="fr-FR" dirty="0" smtClean="0"/>
              <a:t> of a full superstructure) : 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  <a:latin typeface="Symbol" panose="05050102010706020507" pitchFamily="18" charset="2"/>
              </a:rPr>
              <a:t>D</a:t>
            </a:r>
            <a:r>
              <a:rPr lang="fr-FR" dirty="0" smtClean="0">
                <a:solidFill>
                  <a:srgbClr val="0070C0"/>
                </a:solidFill>
              </a:rPr>
              <a:t>(</a:t>
            </a:r>
            <a:r>
              <a:rPr lang="fr-FR" dirty="0" err="1" smtClean="0">
                <a:solidFill>
                  <a:srgbClr val="0070C0"/>
                </a:solidFill>
              </a:rPr>
              <a:t>length</a:t>
            </a:r>
            <a:r>
              <a:rPr lang="fr-FR" dirty="0" smtClean="0">
                <a:solidFill>
                  <a:srgbClr val="0070C0"/>
                </a:solidFill>
              </a:rPr>
              <a:t>) = 7,17 mm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  <a:latin typeface="Symbol" panose="05050102010706020507" pitchFamily="18" charset="2"/>
              </a:rPr>
              <a:t>D</a:t>
            </a:r>
            <a:r>
              <a:rPr lang="fr-FR" dirty="0" smtClean="0">
                <a:solidFill>
                  <a:srgbClr val="0070C0"/>
                </a:solidFill>
              </a:rPr>
              <a:t>(</a:t>
            </a:r>
            <a:r>
              <a:rPr lang="fr-FR" dirty="0" err="1" smtClean="0">
                <a:solidFill>
                  <a:srgbClr val="0070C0"/>
                </a:solidFill>
              </a:rPr>
              <a:t>width</a:t>
            </a:r>
            <a:r>
              <a:rPr lang="fr-FR" dirty="0" smtClean="0">
                <a:solidFill>
                  <a:srgbClr val="0070C0"/>
                </a:solidFill>
              </a:rPr>
              <a:t>) </a:t>
            </a:r>
            <a:r>
              <a:rPr lang="fr-FR" dirty="0">
                <a:solidFill>
                  <a:srgbClr val="0070C0"/>
                </a:solidFill>
              </a:rPr>
              <a:t>= 6,81 mm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29734" y="778725"/>
            <a:ext cx="3414828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b="1" dirty="0" err="1" smtClean="0"/>
              <a:t>individual</a:t>
            </a:r>
            <a:r>
              <a:rPr lang="fr-FR" b="1" dirty="0" smtClean="0"/>
              <a:t> CRP </a:t>
            </a:r>
            <a:r>
              <a:rPr lang="fr-FR" dirty="0" err="1" smtClean="0"/>
              <a:t>shrinks</a:t>
            </a:r>
            <a:r>
              <a:rPr lang="fr-FR" dirty="0" smtClean="0"/>
              <a:t> by </a:t>
            </a:r>
            <a:r>
              <a:rPr lang="fr-FR" dirty="0" smtClean="0">
                <a:solidFill>
                  <a:srgbClr val="0070C0"/>
                </a:solidFill>
              </a:rPr>
              <a:t>about 5-6 mm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/>
              <a:t>Inter CRP gaps </a:t>
            </a: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2mm to 6mm </a:t>
            </a:r>
            <a:r>
              <a:rPr lang="fr-FR" dirty="0" err="1" smtClean="0"/>
              <a:t>within</a:t>
            </a:r>
            <a:r>
              <a:rPr lang="fr-FR" dirty="0" smtClean="0"/>
              <a:t> a superstructure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66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>
                <a:solidFill>
                  <a:srgbClr val="153449"/>
                </a:solidFill>
                <a:latin typeface="Calibri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itre 7"/>
          <p:cNvSpPr>
            <a:spLocks noGrp="1"/>
          </p:cNvSpPr>
          <p:nvPr>
            <p:ph type="title"/>
          </p:nvPr>
        </p:nvSpPr>
        <p:spPr>
          <a:xfrm>
            <a:off x="3805200" y="68400"/>
            <a:ext cx="5126400" cy="45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Anode relative positions at COLD</a:t>
            </a:r>
            <a:endParaRPr lang="en-US" dirty="0">
              <a:latin typeface="+mn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43050" y="730324"/>
            <a:ext cx="3034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Illustrated</a:t>
            </a:r>
            <a:r>
              <a:rPr lang="fr-FR" dirty="0" smtClean="0"/>
              <a:t> gaps are distances </a:t>
            </a:r>
            <a:r>
              <a:rPr lang="fr-FR" dirty="0" err="1" smtClean="0"/>
              <a:t>between</a:t>
            </a:r>
            <a:r>
              <a:rPr lang="fr-FR" dirty="0" smtClean="0"/>
              <a:t> anodes of 2 </a:t>
            </a:r>
            <a:r>
              <a:rPr lang="fr-FR" dirty="0" err="1" smtClean="0"/>
              <a:t>consecutive</a:t>
            </a:r>
            <a:r>
              <a:rPr lang="fr-FR" dirty="0" smtClean="0"/>
              <a:t> </a:t>
            </a:r>
            <a:r>
              <a:rPr lang="fr-FR" dirty="0" err="1" smtClean="0"/>
              <a:t>SuperStructures</a:t>
            </a:r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>
            <a:off x="244359" y="3440889"/>
            <a:ext cx="2877553" cy="1548938"/>
            <a:chOff x="223093" y="4015047"/>
            <a:chExt cx="2877553" cy="1548938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3093" y="4015047"/>
              <a:ext cx="2877553" cy="1548938"/>
            </a:xfrm>
            <a:prstGeom prst="rect">
              <a:avLst/>
            </a:prstGeom>
          </p:spPr>
        </p:pic>
        <p:cxnSp>
          <p:nvCxnSpPr>
            <p:cNvPr id="19" name="Connecteur droit avec flèche 18"/>
            <p:cNvCxnSpPr/>
            <p:nvPr/>
          </p:nvCxnSpPr>
          <p:spPr>
            <a:xfrm flipH="1" flipV="1">
              <a:off x="1318841" y="4952236"/>
              <a:ext cx="734401" cy="12863"/>
            </a:xfrm>
            <a:prstGeom prst="straightConnector1">
              <a:avLst/>
            </a:prstGeom>
            <a:ln w="44450">
              <a:solidFill>
                <a:srgbClr val="FFFF00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293498" y="4420184"/>
              <a:ext cx="756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FF00"/>
                  </a:solidFill>
                </a:rPr>
                <a:t>frame</a:t>
              </a:r>
              <a:endParaRPr lang="fr-FR" dirty="0">
                <a:solidFill>
                  <a:srgbClr val="FFFF00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87738" y="4767570"/>
              <a:ext cx="925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FF00"/>
                  </a:solidFill>
                </a:rPr>
                <a:t>anode</a:t>
              </a:r>
              <a:endParaRPr lang="fr-FR" dirty="0">
                <a:solidFill>
                  <a:srgbClr val="FFFF00"/>
                </a:solidFill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9657" y="781996"/>
            <a:ext cx="5387543" cy="551662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70" y="1832413"/>
            <a:ext cx="2831529" cy="147677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92801" y="2154411"/>
            <a:ext cx="75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frame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87041" y="2476159"/>
            <a:ext cx="925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anode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342440" y="1801456"/>
            <a:ext cx="75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rgbClr val="FF0000"/>
                </a:solidFill>
              </a:rPr>
              <a:t>Warm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538166" y="3410634"/>
            <a:ext cx="75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Cold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1442468" y="2661806"/>
            <a:ext cx="320014" cy="1023"/>
          </a:xfrm>
          <a:prstGeom prst="straightConnector1">
            <a:avLst/>
          </a:prstGeom>
          <a:ln w="44450">
            <a:solidFill>
              <a:srgbClr val="FFFF00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1377625" y="26931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20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392468" y="447167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26,81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392467" y="363035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23,34</a:t>
            </a:r>
            <a:endParaRPr lang="fr-FR" dirty="0">
              <a:solidFill>
                <a:srgbClr val="FFFF00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H="1">
            <a:off x="1500234" y="4021762"/>
            <a:ext cx="456222" cy="222"/>
          </a:xfrm>
          <a:prstGeom prst="straightConnector1">
            <a:avLst/>
          </a:prstGeom>
          <a:ln w="44450">
            <a:solidFill>
              <a:srgbClr val="FFFF00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3932" y="5096421"/>
            <a:ext cx="33771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The 20mm </a:t>
            </a:r>
            <a:r>
              <a:rPr lang="fr-FR" dirty="0" err="1" smtClean="0">
                <a:solidFill>
                  <a:schemeClr val="tx2"/>
                </a:solidFill>
              </a:rPr>
              <a:t>functionnal</a:t>
            </a:r>
            <a:r>
              <a:rPr lang="fr-FR" dirty="0" smtClean="0">
                <a:solidFill>
                  <a:schemeClr val="tx2"/>
                </a:solidFill>
              </a:rPr>
              <a:t> clearance </a:t>
            </a:r>
            <a:r>
              <a:rPr lang="fr-FR" dirty="0" err="1" smtClean="0">
                <a:solidFill>
                  <a:schemeClr val="tx2"/>
                </a:solidFill>
              </a:rPr>
              <a:t>needs</a:t>
            </a:r>
            <a:r>
              <a:rPr lang="fr-FR" dirty="0" smtClean="0">
                <a:solidFill>
                  <a:schemeClr val="tx2"/>
                </a:solidFill>
              </a:rPr>
              <a:t> to </a:t>
            </a:r>
            <a:r>
              <a:rPr lang="fr-FR" dirty="0" err="1" smtClean="0">
                <a:solidFill>
                  <a:schemeClr val="tx2"/>
                </a:solidFill>
              </a:rPr>
              <a:t>be</a:t>
            </a:r>
            <a:r>
              <a:rPr lang="fr-FR" dirty="0" smtClean="0">
                <a:solidFill>
                  <a:schemeClr val="tx2"/>
                </a:solidFill>
              </a:rPr>
              <a:t> fine </a:t>
            </a:r>
            <a:r>
              <a:rPr lang="fr-FR" dirty="0" err="1" smtClean="0">
                <a:solidFill>
                  <a:schemeClr val="tx2"/>
                </a:solidFill>
              </a:rPr>
              <a:t>tuned</a:t>
            </a:r>
            <a:r>
              <a:rPr lang="fr-FR" dirty="0" smtClean="0">
                <a:solidFill>
                  <a:schemeClr val="tx2"/>
                </a:solidFill>
              </a:rPr>
              <a:t> to </a:t>
            </a:r>
            <a:r>
              <a:rPr lang="fr-FR" dirty="0" err="1" smtClean="0">
                <a:solidFill>
                  <a:schemeClr val="tx2"/>
                </a:solidFill>
              </a:rPr>
              <a:t>allow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enough</a:t>
            </a:r>
            <a:r>
              <a:rPr lang="fr-FR" dirty="0" smtClean="0">
                <a:solidFill>
                  <a:schemeClr val="tx2"/>
                </a:solidFill>
              </a:rPr>
              <a:t> for installation and </a:t>
            </a:r>
            <a:r>
              <a:rPr lang="fr-FR" dirty="0" err="1" smtClean="0">
                <a:solidFill>
                  <a:schemeClr val="tx2"/>
                </a:solidFill>
              </a:rPr>
              <a:t>cope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with</a:t>
            </a:r>
            <a:r>
              <a:rPr lang="fr-FR" dirty="0" smtClean="0">
                <a:solidFill>
                  <a:schemeClr val="tx2"/>
                </a:solidFill>
              </a:rPr>
              <a:t> the </a:t>
            </a:r>
            <a:r>
              <a:rPr lang="fr-FR" dirty="0" err="1" smtClean="0">
                <a:solidFill>
                  <a:schemeClr val="tx2"/>
                </a:solidFill>
              </a:rPr>
              <a:t>field</a:t>
            </a:r>
            <a:r>
              <a:rPr lang="fr-FR" dirty="0" smtClean="0">
                <a:solidFill>
                  <a:schemeClr val="tx2"/>
                </a:solidFill>
              </a:rPr>
              <a:t> cage area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79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itre 7"/>
          <p:cNvSpPr>
            <a:spLocks noGrp="1"/>
          </p:cNvSpPr>
          <p:nvPr>
            <p:ph type="title"/>
          </p:nvPr>
        </p:nvSpPr>
        <p:spPr>
          <a:xfrm>
            <a:off x="3805200" y="68400"/>
            <a:ext cx="5126400" cy="45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SPFT </a:t>
            </a:r>
            <a:r>
              <a:rPr lang="en-US" dirty="0" err="1" smtClean="0">
                <a:latin typeface="+mn-lt"/>
              </a:rPr>
              <a:t>wrt</a:t>
            </a:r>
            <a:r>
              <a:rPr lang="en-US" dirty="0" smtClean="0">
                <a:latin typeface="+mn-lt"/>
              </a:rPr>
              <a:t> cryostat</a:t>
            </a:r>
            <a:endParaRPr lang="en-US" dirty="0">
              <a:latin typeface="+mn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4320" y="745382"/>
            <a:ext cx="8321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Possible positions of SPFT –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Functionnal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clearance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SPFT positions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yellow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circles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diameters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arbitrary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just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eye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guidance)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274320" y="1580162"/>
            <a:ext cx="8751123" cy="4761342"/>
            <a:chOff x="274320" y="1580162"/>
            <a:chExt cx="8751123" cy="4761342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633" y="1580162"/>
              <a:ext cx="8742810" cy="4761342"/>
            </a:xfrm>
            <a:prstGeom prst="rect">
              <a:avLst/>
            </a:prstGeom>
          </p:spPr>
        </p:pic>
        <p:cxnSp>
          <p:nvCxnSpPr>
            <p:cNvPr id="8" name="Connecteur droit 7"/>
            <p:cNvCxnSpPr/>
            <p:nvPr/>
          </p:nvCxnSpPr>
          <p:spPr>
            <a:xfrm>
              <a:off x="1212939" y="1632069"/>
              <a:ext cx="0" cy="4680000"/>
            </a:xfrm>
            <a:prstGeom prst="line">
              <a:avLst/>
            </a:prstGeom>
            <a:ln w="22225">
              <a:solidFill>
                <a:srgbClr val="FFFF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 flipH="1">
              <a:off x="274320" y="3948545"/>
              <a:ext cx="8640000" cy="0"/>
            </a:xfrm>
            <a:prstGeom prst="line">
              <a:avLst/>
            </a:prstGeom>
            <a:ln w="22225">
              <a:solidFill>
                <a:srgbClr val="FFFF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234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itre 7"/>
          <p:cNvSpPr>
            <a:spLocks noGrp="1"/>
          </p:cNvSpPr>
          <p:nvPr>
            <p:ph type="title"/>
          </p:nvPr>
        </p:nvSpPr>
        <p:spPr>
          <a:xfrm>
            <a:off x="3805200" y="68400"/>
            <a:ext cx="5126400" cy="45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SPFT </a:t>
            </a:r>
            <a:r>
              <a:rPr lang="en-US" dirty="0" err="1" smtClean="0">
                <a:latin typeface="+mn-lt"/>
              </a:rPr>
              <a:t>wrt</a:t>
            </a:r>
            <a:r>
              <a:rPr lang="en-US" dirty="0" smtClean="0">
                <a:latin typeface="+mn-lt"/>
              </a:rPr>
              <a:t> cryostat</a:t>
            </a:r>
            <a:endParaRPr lang="en-US" dirty="0">
              <a:latin typeface="+mn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35796" y="658142"/>
            <a:ext cx="8321039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order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to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avoid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interference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cryostat structure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  <a:r>
              <a:rPr kumimoji="0" lang="fr-FR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the position of suspension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cables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will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have to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be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adjusted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(the optimal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would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have been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to have the triangle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centered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wrt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SSt</a:t>
            </a:r>
            <a:r>
              <a:rPr kumimoji="0" lang="fr-FR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 but not possible </a:t>
            </a:r>
            <a:r>
              <a:rPr kumimoji="0" lang="fr-FR" sz="16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fr-FR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actual</a:t>
            </a:r>
            <a:r>
              <a:rPr kumimoji="0" lang="fr-FR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cryostat </a:t>
            </a:r>
            <a:r>
              <a:rPr kumimoji="0" lang="fr-FR" sz="16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layout</a:t>
            </a:r>
            <a:endParaRPr kumimoji="0" lang="fr-FR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e 23"/>
          <p:cNvGrpSpPr/>
          <p:nvPr/>
        </p:nvGrpSpPr>
        <p:grpSpPr>
          <a:xfrm>
            <a:off x="491971" y="3156414"/>
            <a:ext cx="3484517" cy="2763583"/>
            <a:chOff x="1793548" y="2039859"/>
            <a:chExt cx="5149580" cy="4084150"/>
          </a:xfrm>
        </p:grpSpPr>
        <p:grpSp>
          <p:nvGrpSpPr>
            <p:cNvPr id="15" name="Groupe 14"/>
            <p:cNvGrpSpPr/>
            <p:nvPr/>
          </p:nvGrpSpPr>
          <p:grpSpPr>
            <a:xfrm>
              <a:off x="1793548" y="2039859"/>
              <a:ext cx="5149580" cy="4084150"/>
              <a:chOff x="1868362" y="2114114"/>
              <a:chExt cx="5149580" cy="4084150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5400000">
                <a:off x="2401077" y="1581399"/>
                <a:ext cx="4084150" cy="5149580"/>
              </a:xfrm>
              <a:prstGeom prst="rect">
                <a:avLst/>
              </a:prstGeom>
            </p:spPr>
          </p:pic>
          <p:cxnSp>
            <p:nvCxnSpPr>
              <p:cNvPr id="13" name="Connecteur droit avec flèche 12"/>
              <p:cNvCxnSpPr/>
              <p:nvPr/>
            </p:nvCxnSpPr>
            <p:spPr>
              <a:xfrm>
                <a:off x="4459778" y="2261060"/>
                <a:ext cx="0" cy="104400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headEnd type="arrow" w="med" len="lg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avec flèche 15"/>
              <p:cNvCxnSpPr/>
              <p:nvPr/>
            </p:nvCxnSpPr>
            <p:spPr>
              <a:xfrm>
                <a:off x="5584767" y="4982093"/>
                <a:ext cx="0" cy="104400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headEnd type="arrow" w="med" len="lg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avec flèche 17"/>
              <p:cNvCxnSpPr/>
              <p:nvPr/>
            </p:nvCxnSpPr>
            <p:spPr>
              <a:xfrm>
                <a:off x="3334788" y="4982093"/>
                <a:ext cx="0" cy="104400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headEnd type="arrow" w="med" len="lg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avec flèche 18"/>
              <p:cNvCxnSpPr/>
              <p:nvPr/>
            </p:nvCxnSpPr>
            <p:spPr>
              <a:xfrm flipH="1" flipV="1">
                <a:off x="2881635" y="5522854"/>
                <a:ext cx="900000" cy="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headEnd type="arrow" w="med" len="lg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avec flèche 19"/>
              <p:cNvCxnSpPr/>
              <p:nvPr/>
            </p:nvCxnSpPr>
            <p:spPr>
              <a:xfrm flipH="1" flipV="1">
                <a:off x="5134767" y="5512203"/>
                <a:ext cx="900000" cy="0"/>
              </a:xfrm>
              <a:prstGeom prst="straightConnector1">
                <a:avLst/>
              </a:prstGeom>
              <a:ln w="44450">
                <a:solidFill>
                  <a:srgbClr val="FFFF00"/>
                </a:solidFill>
                <a:headEnd type="arrow" w="med" len="lg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Connecteur droit avec flèche 21"/>
            <p:cNvCxnSpPr/>
            <p:nvPr/>
          </p:nvCxnSpPr>
          <p:spPr>
            <a:xfrm flipH="1">
              <a:off x="4384964" y="2045554"/>
              <a:ext cx="0" cy="406800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Dot"/>
              <a:headEnd type="non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709" y="2867406"/>
            <a:ext cx="4125126" cy="3554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796" y="1901679"/>
            <a:ext cx="87063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If the </a:t>
            </a:r>
            <a:r>
              <a:rPr lang="fr-FR" sz="1600" dirty="0" err="1" smtClean="0"/>
              <a:t>displacement</a:t>
            </a:r>
            <a:r>
              <a:rPr lang="fr-FR" sz="1600" dirty="0" smtClean="0"/>
              <a:t>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unavoidable</a:t>
            </a:r>
            <a:r>
              <a:rPr lang="fr-FR" sz="1600" dirty="0" smtClean="0"/>
              <a:t> =&gt; 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optimised</a:t>
            </a:r>
            <a:r>
              <a:rPr lang="fr-FR" sz="1600" dirty="0" smtClean="0"/>
              <a:t> in the </a:t>
            </a:r>
            <a:r>
              <a:rPr lang="fr-FR" sz="1600" dirty="0" err="1" smtClean="0"/>
              <a:t>calculations</a:t>
            </a:r>
            <a:r>
              <a:rPr lang="fr-FR" sz="1600" dirty="0" smtClean="0"/>
              <a:t> for the 3 suspensions to </a:t>
            </a:r>
            <a:r>
              <a:rPr lang="fr-FR" sz="1600" dirty="0" err="1" smtClean="0"/>
              <a:t>allow</a:t>
            </a:r>
            <a:r>
              <a:rPr lang="fr-FR" sz="1600" dirty="0" smtClean="0"/>
              <a:t> </a:t>
            </a:r>
            <a:r>
              <a:rPr lang="fr-FR" sz="1600" dirty="0" err="1" smtClean="0"/>
              <a:t>enough</a:t>
            </a:r>
            <a:r>
              <a:rPr lang="fr-FR" sz="1600" dirty="0" smtClean="0"/>
              <a:t> </a:t>
            </a:r>
            <a:r>
              <a:rPr lang="fr-FR" sz="1600" dirty="0" err="1" smtClean="0"/>
              <a:t>space</a:t>
            </a:r>
            <a:r>
              <a:rPr lang="fr-FR" sz="1600" dirty="0" smtClean="0"/>
              <a:t>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the SPFT and the cryostat structure.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 The </a:t>
            </a:r>
            <a:r>
              <a:rPr lang="fr-FR" sz="1600" dirty="0" err="1" smtClean="0"/>
              <a:t>superstructrure</a:t>
            </a:r>
            <a:r>
              <a:rPr lang="fr-FR" sz="1600" dirty="0" smtClean="0"/>
              <a:t> </a:t>
            </a:r>
            <a:r>
              <a:rPr lang="fr-FR" sz="1600" dirty="0" err="1" smtClean="0"/>
              <a:t>asymmetric</a:t>
            </a:r>
            <a:r>
              <a:rPr lang="fr-FR" sz="1600" dirty="0" smtClean="0"/>
              <a:t> </a:t>
            </a:r>
            <a:r>
              <a:rPr lang="fr-FR" sz="1600" dirty="0" err="1" smtClean="0"/>
              <a:t>deformation</a:t>
            </a:r>
            <a:r>
              <a:rPr lang="fr-FR" sz="1600" dirty="0" smtClean="0"/>
              <a:t> </a:t>
            </a:r>
            <a:r>
              <a:rPr lang="fr-FR" sz="1600" dirty="0" err="1" smtClean="0"/>
              <a:t>will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treated</a:t>
            </a:r>
            <a:r>
              <a:rPr lang="fr-FR" sz="1600" dirty="0" smtClean="0"/>
              <a:t> at installation in </a:t>
            </a:r>
            <a:r>
              <a:rPr lang="fr-FR" sz="1600" dirty="0" err="1" smtClean="0"/>
              <a:t>that</a:t>
            </a:r>
            <a:r>
              <a:rPr lang="fr-FR" sz="1600" dirty="0" smtClean="0"/>
              <a:t> case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499695" y="5343193"/>
            <a:ext cx="2838982" cy="6155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Example</a:t>
            </a:r>
            <a:r>
              <a:rPr lang="fr-FR" dirty="0" smtClean="0"/>
              <a:t> of the SPFT offset</a:t>
            </a:r>
          </a:p>
          <a:p>
            <a:r>
              <a:rPr lang="fr-FR" sz="1600" dirty="0" err="1" smtClean="0"/>
              <a:t>Drawing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dirty="0" err="1" smtClean="0"/>
              <a:t>Dimitar</a:t>
            </a:r>
            <a:r>
              <a:rPr lang="fr-FR" sz="1600" dirty="0" smtClean="0"/>
              <a:t> (5/11/20)</a:t>
            </a:r>
            <a:endParaRPr lang="en-GB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922336" y="3338623"/>
            <a:ext cx="893134" cy="209927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Bottom plane design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09" y="824664"/>
            <a:ext cx="8621991" cy="233872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1568" y="3163385"/>
            <a:ext cx="5750032" cy="302786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01224" y="3858874"/>
            <a:ext cx="2672159" cy="12926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Individual</a:t>
            </a: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CRPs</a:t>
            </a: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structure </a:t>
            </a:r>
            <a:r>
              <a:rPr lang="fr-FR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identical</a:t>
            </a: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Top-plane</a:t>
            </a:r>
          </a:p>
          <a:p>
            <a:pPr marL="171450" indent="-171450">
              <a:buFontTx/>
              <a:buChar char="-"/>
            </a:pP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Consists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4 anodes planes</a:t>
            </a:r>
          </a:p>
          <a:p>
            <a:pPr marL="171450" indent="-171450">
              <a:buFontTx/>
              <a:buChar char="-"/>
            </a:pP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3000 x 3375 mm</a:t>
            </a:r>
          </a:p>
          <a:p>
            <a:pPr marL="171450" indent="-171450">
              <a:buFontTx/>
              <a:buChar char="-"/>
            </a:pP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Supporting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PCB sandwich frame </a:t>
            </a:r>
          </a:p>
        </p:txBody>
      </p:sp>
      <p:sp>
        <p:nvSpPr>
          <p:cNvPr id="11" name="TextBox 10"/>
          <p:cNvSpPr txBox="1"/>
          <p:nvPr/>
        </p:nvSpPr>
        <p:spPr>
          <a:xfrm rot="584622">
            <a:off x="4668134" y="2134938"/>
            <a:ext cx="649943" cy="369332"/>
          </a:xfrm>
          <a:prstGeom prst="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3m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050505" y="1581117"/>
            <a:ext cx="1660359" cy="975488"/>
          </a:xfrm>
          <a:prstGeom prst="straightConnector1">
            <a:avLst/>
          </a:prstGeom>
          <a:ln w="38100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9739294">
            <a:off x="7711927" y="1947904"/>
            <a:ext cx="960862" cy="369332"/>
          </a:xfrm>
          <a:prstGeom prst="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3.375m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308684" y="1887381"/>
            <a:ext cx="3368842" cy="553452"/>
          </a:xfrm>
          <a:prstGeom prst="straightConnector1">
            <a:avLst/>
          </a:prstGeom>
          <a:ln w="38100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658140" y="3604437"/>
            <a:ext cx="1775637" cy="967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73383" y="4486941"/>
            <a:ext cx="2371260" cy="489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0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Bottom plane – Mechanical concepts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0415" t="43062" r="29436" b="10695"/>
          <a:stretch/>
        </p:blipFill>
        <p:spPr>
          <a:xfrm>
            <a:off x="4099446" y="1654011"/>
            <a:ext cx="4537907" cy="3665177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 flipV="1">
            <a:off x="5857630" y="2609850"/>
            <a:ext cx="1238495" cy="1843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5972662" y="2509838"/>
            <a:ext cx="1066313" cy="3714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6172200" y="3067050"/>
            <a:ext cx="0" cy="1152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26" idx="3"/>
          </p:cNvCxnSpPr>
          <p:nvPr/>
        </p:nvCxnSpPr>
        <p:spPr>
          <a:xfrm flipV="1">
            <a:off x="3693744" y="4451183"/>
            <a:ext cx="2144106" cy="893628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25" idx="3"/>
          </p:cNvCxnSpPr>
          <p:nvPr/>
        </p:nvCxnSpPr>
        <p:spPr>
          <a:xfrm flipV="1">
            <a:off x="2611800" y="3500509"/>
            <a:ext cx="3481351" cy="549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24" idx="3"/>
          </p:cNvCxnSpPr>
          <p:nvPr/>
        </p:nvCxnSpPr>
        <p:spPr>
          <a:xfrm flipV="1">
            <a:off x="2448168" y="2740108"/>
            <a:ext cx="3389682" cy="92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40338" y="2555440"/>
            <a:ext cx="190783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Lateral decoupling</a:t>
            </a:r>
          </a:p>
          <a:p>
            <a:r>
              <a:rPr lang="fr-FR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(PTFE, bearing, …  )</a:t>
            </a:r>
            <a:endParaRPr lang="fr-FR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00159" y="3865489"/>
            <a:ext cx="201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Vertical adjustment</a:t>
            </a:r>
            <a:endParaRPr lang="fr-FR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40338" y="5052423"/>
            <a:ext cx="3153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Only laid on the membrane</a:t>
            </a:r>
          </a:p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fixation, no sliding on the membrane</a:t>
            </a:r>
          </a:p>
        </p:txBody>
      </p:sp>
    </p:spTree>
    <p:extLst>
      <p:ext uri="{BB962C8B-B14F-4D97-AF65-F5344CB8AC3E}">
        <p14:creationId xmlns:p14="http://schemas.microsoft.com/office/powerpoint/2010/main" val="35567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Rectangle 269"/>
          <p:cNvSpPr/>
          <p:nvPr/>
        </p:nvSpPr>
        <p:spPr>
          <a:xfrm>
            <a:off x="1883802" y="1719988"/>
            <a:ext cx="3297013" cy="27659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Bottom plane – Mechanical concepts 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99" name="Rectangle 98"/>
          <p:cNvSpPr/>
          <p:nvPr/>
        </p:nvSpPr>
        <p:spPr>
          <a:xfrm>
            <a:off x="2052175" y="1883590"/>
            <a:ext cx="2976240" cy="244991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Rectangle 108"/>
          <p:cNvSpPr/>
          <p:nvPr/>
        </p:nvSpPr>
        <p:spPr>
          <a:xfrm>
            <a:off x="3341164" y="2926412"/>
            <a:ext cx="398262" cy="404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3457767" y="3049561"/>
            <a:ext cx="171450" cy="1760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2144838" y="2045580"/>
            <a:ext cx="398262" cy="404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Rectangle 136"/>
          <p:cNvSpPr/>
          <p:nvPr/>
        </p:nvSpPr>
        <p:spPr>
          <a:xfrm>
            <a:off x="2132175" y="3908950"/>
            <a:ext cx="398262" cy="404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Rectangle 137"/>
          <p:cNvSpPr/>
          <p:nvPr/>
        </p:nvSpPr>
        <p:spPr>
          <a:xfrm>
            <a:off x="4491194" y="2029266"/>
            <a:ext cx="398262" cy="404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Rectangle 138"/>
          <p:cNvSpPr/>
          <p:nvPr/>
        </p:nvSpPr>
        <p:spPr>
          <a:xfrm>
            <a:off x="4545302" y="3928592"/>
            <a:ext cx="398262" cy="404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Ellipse 102"/>
          <p:cNvSpPr/>
          <p:nvPr/>
        </p:nvSpPr>
        <p:spPr>
          <a:xfrm>
            <a:off x="4591276" y="2135227"/>
            <a:ext cx="171450" cy="1760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Ellipse 103"/>
          <p:cNvSpPr/>
          <p:nvPr/>
        </p:nvSpPr>
        <p:spPr>
          <a:xfrm>
            <a:off x="2226407" y="4022516"/>
            <a:ext cx="171450" cy="1760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104"/>
          <p:cNvSpPr/>
          <p:nvPr/>
        </p:nvSpPr>
        <p:spPr>
          <a:xfrm>
            <a:off x="4658708" y="4061922"/>
            <a:ext cx="171450" cy="1760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2258563" y="2152239"/>
            <a:ext cx="171450" cy="1760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" name="Connecteur droit avec flèche 34"/>
          <p:cNvCxnSpPr>
            <a:stCxn id="114" idx="3"/>
          </p:cNvCxnSpPr>
          <p:nvPr/>
        </p:nvCxnSpPr>
        <p:spPr>
          <a:xfrm>
            <a:off x="1684672" y="2628365"/>
            <a:ext cx="1620695" cy="42119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ZoneTexte 270"/>
          <p:cNvSpPr txBox="1"/>
          <p:nvPr/>
        </p:nvSpPr>
        <p:spPr>
          <a:xfrm>
            <a:off x="316194" y="3517067"/>
            <a:ext cx="959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One rotation is locked</a:t>
            </a:r>
          </a:p>
        </p:txBody>
      </p:sp>
      <p:grpSp>
        <p:nvGrpSpPr>
          <p:cNvPr id="32" name="Groupe 31"/>
          <p:cNvGrpSpPr/>
          <p:nvPr/>
        </p:nvGrpSpPr>
        <p:grpSpPr>
          <a:xfrm>
            <a:off x="100849" y="4909232"/>
            <a:ext cx="6004555" cy="1083987"/>
            <a:chOff x="100850" y="4909232"/>
            <a:chExt cx="5313764" cy="1083987"/>
          </a:xfrm>
        </p:grpSpPr>
        <p:cxnSp>
          <p:nvCxnSpPr>
            <p:cNvPr id="106" name="Connecteur droit avec flèche 105"/>
            <p:cNvCxnSpPr/>
            <p:nvPr/>
          </p:nvCxnSpPr>
          <p:spPr>
            <a:xfrm flipH="1">
              <a:off x="3486128" y="5489005"/>
              <a:ext cx="3472" cy="3693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avec flèche 106"/>
            <p:cNvCxnSpPr/>
            <p:nvPr/>
          </p:nvCxnSpPr>
          <p:spPr>
            <a:xfrm flipH="1">
              <a:off x="3991166" y="5474928"/>
              <a:ext cx="3472" cy="3693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avec flèche 107"/>
            <p:cNvCxnSpPr/>
            <p:nvPr/>
          </p:nvCxnSpPr>
          <p:spPr>
            <a:xfrm flipH="1">
              <a:off x="4387587" y="5441113"/>
              <a:ext cx="3472" cy="3693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Groupe 114"/>
            <p:cNvGrpSpPr/>
            <p:nvPr/>
          </p:nvGrpSpPr>
          <p:grpSpPr>
            <a:xfrm>
              <a:off x="3453186" y="5409698"/>
              <a:ext cx="289118" cy="529405"/>
              <a:chOff x="4065966" y="4151487"/>
              <a:chExt cx="457668" cy="533507"/>
            </a:xfrm>
          </p:grpSpPr>
          <p:sp>
            <p:nvSpPr>
              <p:cNvPr id="118" name="Rectangle 117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19" name="Connecteur droit 118"/>
              <p:cNvCxnSpPr>
                <a:stCxn id="118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Ellipse 122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7" name="Groupe 126"/>
            <p:cNvGrpSpPr/>
            <p:nvPr/>
          </p:nvGrpSpPr>
          <p:grpSpPr>
            <a:xfrm>
              <a:off x="3924416" y="5413610"/>
              <a:ext cx="289118" cy="529405"/>
              <a:chOff x="4065966" y="4151487"/>
              <a:chExt cx="457668" cy="533507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33" name="Connecteur droit 132"/>
              <p:cNvCxnSpPr>
                <a:stCxn id="130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Ellipse 133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35" name="Groupe 134"/>
            <p:cNvGrpSpPr/>
            <p:nvPr/>
          </p:nvGrpSpPr>
          <p:grpSpPr>
            <a:xfrm>
              <a:off x="4821543" y="5406430"/>
              <a:ext cx="289118" cy="529405"/>
              <a:chOff x="4065966" y="4151487"/>
              <a:chExt cx="457668" cy="533507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3" name="Connecteur droit 142"/>
              <p:cNvCxnSpPr>
                <a:stCxn id="140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Ellipse 143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4360390" y="5406430"/>
              <a:ext cx="289118" cy="529405"/>
              <a:chOff x="4065966" y="4151487"/>
              <a:chExt cx="457668" cy="533507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7" name="Connecteur droit 146"/>
              <p:cNvCxnSpPr>
                <a:stCxn id="146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Ellipse 147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49" name="Groupe 148"/>
            <p:cNvGrpSpPr/>
            <p:nvPr/>
          </p:nvGrpSpPr>
          <p:grpSpPr>
            <a:xfrm>
              <a:off x="1140171" y="5816212"/>
              <a:ext cx="4095713" cy="177007"/>
              <a:chOff x="1739431" y="4867818"/>
              <a:chExt cx="4095713" cy="102925"/>
            </a:xfrm>
          </p:grpSpPr>
          <p:grpSp>
            <p:nvGrpSpPr>
              <p:cNvPr id="150" name="Groupe 149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65" name="Connecteur droit 164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6" name="Forme libre 165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7" name="Forme libre 166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68" name="Connecteur droit 167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Connecteur droit 168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0" name="Forme libre 169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51" name="Groupe 150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59" name="Connecteur droit 158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0" name="Forme libre 15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1" name="Forme libre 160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62" name="Connecteur droit 161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Connecteur droit 162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Forme libre 163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52" name="Groupe 151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53" name="Connecteur droit 152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Forme libre 153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5" name="Forme libre 154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56" name="Connecteur droit 155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Connecteur droit 156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8" name="Forme libre 15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cxnSp>
          <p:nvCxnSpPr>
            <p:cNvPr id="171" name="Connecteur droit avec flèche 170"/>
            <p:cNvCxnSpPr/>
            <p:nvPr/>
          </p:nvCxnSpPr>
          <p:spPr>
            <a:xfrm flipH="1">
              <a:off x="4862544" y="5446312"/>
              <a:ext cx="3472" cy="3693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ectangle 172"/>
            <p:cNvSpPr/>
            <p:nvPr/>
          </p:nvSpPr>
          <p:spPr>
            <a:xfrm>
              <a:off x="2282314" y="5125892"/>
              <a:ext cx="3059394" cy="24984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PCB</a:t>
              </a:r>
              <a:endParaRPr lang="fr-FR"/>
            </a:p>
          </p:txBody>
        </p:sp>
        <p:sp>
          <p:nvSpPr>
            <p:cNvPr id="174" name="Rectangle 173"/>
            <p:cNvSpPr/>
            <p:nvPr/>
          </p:nvSpPr>
          <p:spPr>
            <a:xfrm rot="10800000">
              <a:off x="2212878" y="4909232"/>
              <a:ext cx="3201736" cy="8438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5" name="Connecteur droit 174"/>
            <p:cNvCxnSpPr/>
            <p:nvPr/>
          </p:nvCxnSpPr>
          <p:spPr>
            <a:xfrm rot="10800000">
              <a:off x="5303207" y="4954311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6" name="Connecteur droit 175"/>
            <p:cNvCxnSpPr/>
            <p:nvPr/>
          </p:nvCxnSpPr>
          <p:spPr>
            <a:xfrm rot="10800000">
              <a:off x="5088895" y="4954312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7" name="Connecteur droit 176"/>
            <p:cNvCxnSpPr/>
            <p:nvPr/>
          </p:nvCxnSpPr>
          <p:spPr>
            <a:xfrm rot="10800000">
              <a:off x="4793620" y="4966598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8" name="Connecteur droit 177"/>
            <p:cNvCxnSpPr/>
            <p:nvPr/>
          </p:nvCxnSpPr>
          <p:spPr>
            <a:xfrm rot="10800000">
              <a:off x="2336170" y="4954314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9" name="Connecteur droit 178"/>
            <p:cNvCxnSpPr/>
            <p:nvPr/>
          </p:nvCxnSpPr>
          <p:spPr>
            <a:xfrm rot="10800000">
              <a:off x="3522032" y="4966600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0" name="Connecteur droit 179"/>
            <p:cNvCxnSpPr/>
            <p:nvPr/>
          </p:nvCxnSpPr>
          <p:spPr>
            <a:xfrm rot="10800000">
              <a:off x="4193545" y="4954316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1" name="Connecteur droit 180"/>
            <p:cNvCxnSpPr/>
            <p:nvPr/>
          </p:nvCxnSpPr>
          <p:spPr>
            <a:xfrm rot="10800000">
              <a:off x="4507870" y="4954316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2" name="Connecteur droit 181"/>
            <p:cNvCxnSpPr/>
            <p:nvPr/>
          </p:nvCxnSpPr>
          <p:spPr>
            <a:xfrm rot="10800000">
              <a:off x="3812011" y="4966602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 rot="10800000">
              <a:off x="2931482" y="4954316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4" name="Connecteur droit 183"/>
            <p:cNvCxnSpPr/>
            <p:nvPr/>
          </p:nvCxnSpPr>
          <p:spPr>
            <a:xfrm rot="10800000">
              <a:off x="3202945" y="4954316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 rot="10800000">
              <a:off x="2636207" y="4966603"/>
              <a:ext cx="0" cy="204761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7" name="Connecteur droit avec flèche 186"/>
            <p:cNvCxnSpPr/>
            <p:nvPr/>
          </p:nvCxnSpPr>
          <p:spPr>
            <a:xfrm flipH="1">
              <a:off x="2561759" y="5471855"/>
              <a:ext cx="3472" cy="3693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avec flèche 187"/>
            <p:cNvCxnSpPr/>
            <p:nvPr/>
          </p:nvCxnSpPr>
          <p:spPr>
            <a:xfrm flipH="1">
              <a:off x="3066797" y="5457779"/>
              <a:ext cx="3472" cy="36937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e 188"/>
            <p:cNvGrpSpPr/>
            <p:nvPr/>
          </p:nvGrpSpPr>
          <p:grpSpPr>
            <a:xfrm>
              <a:off x="2528817" y="5392548"/>
              <a:ext cx="289118" cy="529405"/>
              <a:chOff x="4065966" y="4151487"/>
              <a:chExt cx="457668" cy="533507"/>
            </a:xfrm>
          </p:grpSpPr>
          <p:sp>
            <p:nvSpPr>
              <p:cNvPr id="190" name="Rectangle 189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91" name="Connecteur droit 190"/>
              <p:cNvCxnSpPr>
                <a:stCxn id="190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Ellipse 191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93" name="Groupe 192"/>
            <p:cNvGrpSpPr/>
            <p:nvPr/>
          </p:nvGrpSpPr>
          <p:grpSpPr>
            <a:xfrm>
              <a:off x="3000047" y="5396461"/>
              <a:ext cx="289118" cy="529405"/>
              <a:chOff x="4065966" y="4151487"/>
              <a:chExt cx="457668" cy="533507"/>
            </a:xfrm>
          </p:grpSpPr>
          <p:sp>
            <p:nvSpPr>
              <p:cNvPr id="194" name="Rectangle 193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95" name="Connecteur droit 194"/>
              <p:cNvCxnSpPr>
                <a:stCxn id="194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Ellipse 195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91" name="Connecteur droit avec flèche 90"/>
            <p:cNvCxnSpPr/>
            <p:nvPr/>
          </p:nvCxnSpPr>
          <p:spPr>
            <a:xfrm flipH="1" flipV="1">
              <a:off x="2539027" y="5327900"/>
              <a:ext cx="251060" cy="4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Connecteur droit avec flèche 92"/>
            <p:cNvCxnSpPr/>
            <p:nvPr/>
          </p:nvCxnSpPr>
          <p:spPr>
            <a:xfrm flipH="1" flipV="1">
              <a:off x="3027528" y="5330037"/>
              <a:ext cx="251060" cy="4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/>
            <p:nvPr/>
          </p:nvCxnSpPr>
          <p:spPr>
            <a:xfrm flipH="1" flipV="1">
              <a:off x="3486128" y="5332176"/>
              <a:ext cx="251060" cy="4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/>
            <p:cNvCxnSpPr/>
            <p:nvPr/>
          </p:nvCxnSpPr>
          <p:spPr>
            <a:xfrm flipH="1" flipV="1">
              <a:off x="3934513" y="5333944"/>
              <a:ext cx="251060" cy="4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Connecteur droit avec flèche 95"/>
            <p:cNvCxnSpPr/>
            <p:nvPr/>
          </p:nvCxnSpPr>
          <p:spPr>
            <a:xfrm flipH="1" flipV="1">
              <a:off x="4385149" y="5333944"/>
              <a:ext cx="251060" cy="4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Connecteur droit avec flèche 96"/>
            <p:cNvCxnSpPr/>
            <p:nvPr/>
          </p:nvCxnSpPr>
          <p:spPr>
            <a:xfrm flipH="1" flipV="1">
              <a:off x="4840572" y="5344474"/>
              <a:ext cx="251060" cy="4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1124777" y="5493772"/>
              <a:ext cx="4289837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1256232" y="5493772"/>
              <a:ext cx="0" cy="47694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100850" y="5587334"/>
              <a:ext cx="23962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</a:t>
              </a:r>
              <a:r>
                <a:rPr lang="fr-FR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 mm for membrane corrugation + </a:t>
              </a:r>
              <a:r>
                <a:rPr lang="fr-FR" sz="11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cables</a:t>
              </a:r>
              <a:endParaRPr lang="fr-FR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15" name="Connecteur droit 14"/>
          <p:cNvCxnSpPr>
            <a:stCxn id="99" idx="0"/>
            <a:endCxn id="99" idx="2"/>
          </p:cNvCxnSpPr>
          <p:nvPr/>
        </p:nvCxnSpPr>
        <p:spPr>
          <a:xfrm>
            <a:off x="3540295" y="1883590"/>
            <a:ext cx="0" cy="244991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stCxn id="99" idx="1"/>
            <a:endCxn id="99" idx="3"/>
          </p:cNvCxnSpPr>
          <p:nvPr/>
        </p:nvCxnSpPr>
        <p:spPr>
          <a:xfrm>
            <a:off x="2052175" y="3108548"/>
            <a:ext cx="297624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ZoneTexte 113"/>
          <p:cNvSpPr txBox="1"/>
          <p:nvPr/>
        </p:nvSpPr>
        <p:spPr>
          <a:xfrm>
            <a:off x="228668" y="2328283"/>
            <a:ext cx="14560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Center point lateral displacement is locked</a:t>
            </a:r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2226407" y="3119325"/>
            <a:ext cx="0" cy="21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avec flèche 120"/>
          <p:cNvCxnSpPr/>
          <p:nvPr/>
        </p:nvCxnSpPr>
        <p:spPr>
          <a:xfrm>
            <a:off x="2225410" y="2880056"/>
            <a:ext cx="997" cy="222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/>
          <p:cNvCxnSpPr>
            <a:stCxn id="271" idx="3"/>
          </p:cNvCxnSpPr>
          <p:nvPr/>
        </p:nvCxnSpPr>
        <p:spPr>
          <a:xfrm flipV="1">
            <a:off x="1275282" y="3146356"/>
            <a:ext cx="904067" cy="58615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ZoneTexte 125"/>
          <p:cNvSpPr txBox="1"/>
          <p:nvPr/>
        </p:nvSpPr>
        <p:spPr>
          <a:xfrm>
            <a:off x="228668" y="819434"/>
            <a:ext cx="894585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Thermal contraction pattern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idendical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Top-Plane,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based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on the membrane</a:t>
            </a: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 Squares » of the membrane are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contracting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around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their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own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center </a:t>
            </a:r>
          </a:p>
        </p:txBody>
      </p:sp>
      <p:pic>
        <p:nvPicPr>
          <p:cNvPr id="112" name="Image 1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03609">
            <a:off x="6528681" y="3285556"/>
            <a:ext cx="2195044" cy="298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2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37074" y="1118492"/>
            <a:ext cx="7772400" cy="1470025"/>
          </a:xfrm>
        </p:spPr>
        <p:txBody>
          <a:bodyPr/>
          <a:lstStyle/>
          <a:p>
            <a:pPr algn="ctr"/>
            <a:r>
              <a:rPr lang="fr-FR" sz="4000" smtClean="0"/>
              <a:t>Mechanical simulations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91216" y="3761341"/>
            <a:ext cx="30319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mtClean="0"/>
              <a:t>Anode attachement points</a:t>
            </a:r>
          </a:p>
          <a:p>
            <a:pPr marL="342900" indent="-342900">
              <a:buFont typeface="+mj-lt"/>
              <a:buAutoNum type="arabicPeriod"/>
            </a:pPr>
            <a:r>
              <a:rPr lang="fr-FR" smtClean="0"/>
              <a:t>PCB support frame</a:t>
            </a:r>
          </a:p>
          <a:p>
            <a:pPr marL="342900" indent="-342900">
              <a:buFont typeface="+mj-lt"/>
              <a:buAutoNum type="arabicPeriod"/>
            </a:pPr>
            <a:r>
              <a:rPr lang="fr-FR" smtClean="0"/>
              <a:t>Super-CRP structure</a:t>
            </a:r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/>
          <a:srcRect t="5157" r="44795" b="49833"/>
          <a:stretch/>
        </p:blipFill>
        <p:spPr>
          <a:xfrm>
            <a:off x="4991073" y="3318261"/>
            <a:ext cx="3207875" cy="180949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214007" y="4748716"/>
            <a:ext cx="30168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mtClean="0"/>
              <a:t>1</a:t>
            </a:r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813810" y="4260256"/>
            <a:ext cx="30168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mtClean="0"/>
              <a:t>2</a:t>
            </a:r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6348427" y="3760218"/>
            <a:ext cx="300201" cy="36933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12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4600" y="68400"/>
            <a:ext cx="6417000" cy="450000"/>
          </a:xfrm>
        </p:spPr>
        <p:txBody>
          <a:bodyPr/>
          <a:lstStyle/>
          <a:p>
            <a:r>
              <a:rPr lang="fr-FR" smtClean="0"/>
              <a:t>Mechanical design</a:t>
            </a:r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04" y="656838"/>
            <a:ext cx="8173591" cy="55443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52500" y="6454800"/>
            <a:ext cx="1033200" cy="313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C1FBB2-F37F-43F2-AB0B-BBC545A333F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8968" y="3120131"/>
            <a:ext cx="5517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CRP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137133" y="2588412"/>
            <a:ext cx="5517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CRP</a:t>
            </a:r>
            <a:endParaRPr lang="en-GB" dirty="0"/>
          </a:p>
        </p:txBody>
      </p:sp>
      <p:sp>
        <p:nvSpPr>
          <p:cNvPr id="19" name="Right Brace 18"/>
          <p:cNvSpPr/>
          <p:nvPr/>
        </p:nvSpPr>
        <p:spPr>
          <a:xfrm rot="2520000">
            <a:off x="7950383" y="1927148"/>
            <a:ext cx="373500" cy="114441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/>
          <p:cNvSpPr/>
          <p:nvPr/>
        </p:nvSpPr>
        <p:spPr>
          <a:xfrm rot="3261349" flipH="1">
            <a:off x="2380218" y="2759059"/>
            <a:ext cx="250763" cy="1460809"/>
          </a:xfrm>
          <a:prstGeom prst="rightBrace">
            <a:avLst>
              <a:gd name="adj1" fmla="val 8333"/>
              <a:gd name="adj2" fmla="val 524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725447" y="772038"/>
            <a:ext cx="1655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Super-structure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837850" y="1130968"/>
            <a:ext cx="430603" cy="252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055077" y="1383632"/>
            <a:ext cx="52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Top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53151" y="4339522"/>
            <a:ext cx="88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Bottom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78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28775" y="68400"/>
            <a:ext cx="7302825" cy="450000"/>
          </a:xfrm>
        </p:spPr>
        <p:txBody>
          <a:bodyPr/>
          <a:lstStyle/>
          <a:p>
            <a:r>
              <a:rPr lang="fr-FR" smtClean="0"/>
              <a:t>Anode material caracterisation for simulation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84520" y="798422"/>
            <a:ext cx="861735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Young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Modulus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adaptation  : </a:t>
            </a:r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3390 </a:t>
            </a:r>
            <a:r>
              <a:rPr lang="fr-F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MPa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(26400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MPa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initial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Ansys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library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 smtClean="0">
                <a:solidFill>
                  <a:srgbClr val="0070C0"/>
                </a:solidFill>
              </a:rPr>
              <a:t>To </a:t>
            </a:r>
            <a:r>
              <a:rPr lang="fr-FR" dirty="0" err="1" smtClean="0">
                <a:solidFill>
                  <a:srgbClr val="0070C0"/>
                </a:solidFill>
              </a:rPr>
              <a:t>be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confirmed</a:t>
            </a:r>
            <a:r>
              <a:rPr lang="fr-FR" dirty="0" smtClean="0">
                <a:solidFill>
                  <a:srgbClr val="0070C0"/>
                </a:solidFill>
              </a:rPr>
              <a:t> and </a:t>
            </a:r>
            <a:r>
              <a:rPr lang="fr-FR" dirty="0" err="1" smtClean="0">
                <a:solidFill>
                  <a:srgbClr val="0070C0"/>
                </a:solidFill>
              </a:rPr>
              <a:t>validated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with</a:t>
            </a:r>
            <a:r>
              <a:rPr lang="fr-FR" dirty="0" smtClean="0">
                <a:solidFill>
                  <a:srgbClr val="0070C0"/>
                </a:solidFill>
              </a:rPr>
              <a:t> real tests (to </a:t>
            </a:r>
            <a:r>
              <a:rPr lang="fr-FR" dirty="0" err="1" smtClean="0">
                <a:solidFill>
                  <a:srgbClr val="0070C0"/>
                </a:solidFill>
              </a:rPr>
              <a:t>discuss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with</a:t>
            </a:r>
            <a:r>
              <a:rPr lang="fr-FR" dirty="0" smtClean="0">
                <a:solidFill>
                  <a:srgbClr val="0070C0"/>
                </a:solidFill>
              </a:rPr>
              <a:t> PCB </a:t>
            </a:r>
            <a:r>
              <a:rPr lang="fr-FR" dirty="0" err="1" smtClean="0">
                <a:solidFill>
                  <a:srgbClr val="0070C0"/>
                </a:solidFill>
              </a:rPr>
              <a:t>suppliers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6" y="1587109"/>
            <a:ext cx="4881908" cy="2626391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4"/>
          <a:srcRect r="20376" b="32348"/>
          <a:stretch/>
        </p:blipFill>
        <p:spPr>
          <a:xfrm>
            <a:off x="1073888" y="4558004"/>
            <a:ext cx="2711367" cy="1892727"/>
          </a:xfrm>
          <a:prstGeom prst="rect">
            <a:avLst/>
          </a:prstGeom>
        </p:spPr>
      </p:pic>
      <p:grpSp>
        <p:nvGrpSpPr>
          <p:cNvPr id="51" name="Groupe 50"/>
          <p:cNvGrpSpPr/>
          <p:nvPr/>
        </p:nvGrpSpPr>
        <p:grpSpPr>
          <a:xfrm>
            <a:off x="3829540" y="3572025"/>
            <a:ext cx="5069161" cy="2765703"/>
            <a:chOff x="3805200" y="2943895"/>
            <a:chExt cx="5069161" cy="2765703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05200" y="2943895"/>
              <a:ext cx="5069161" cy="2765703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4165226" y="4409585"/>
              <a:ext cx="133069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Adapted Young </a:t>
              </a:r>
              <a:r>
                <a:rPr lang="fr-FR" sz="1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Modulus </a:t>
              </a:r>
              <a:r>
                <a:rPr lang="fr-FR" sz="14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: </a:t>
              </a:r>
            </a:p>
            <a:p>
              <a:r>
                <a:rPr lang="fr-FR" sz="1400" b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3390 </a:t>
              </a:r>
              <a:r>
                <a:rPr lang="fr-FR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MPa</a:t>
              </a:r>
              <a:r>
                <a:rPr lang="fr-FR" sz="1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fr-FR" sz="140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147213" y="3190385"/>
              <a:ext cx="147357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Initial Young </a:t>
              </a:r>
              <a:r>
                <a:rPr lang="fr-FR" sz="1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Modulus </a:t>
              </a:r>
              <a:r>
                <a:rPr lang="fr-FR" sz="14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: </a:t>
              </a:r>
            </a:p>
            <a:p>
              <a:r>
                <a:rPr lang="fr-FR" sz="1400" b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26400 </a:t>
              </a:r>
              <a:r>
                <a:rPr lang="fr-FR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MPa</a:t>
              </a:r>
              <a:r>
                <a:rPr lang="fr-FR" sz="1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fr-FR" sz="1400"/>
            </a:p>
          </p:txBody>
        </p:sp>
        <p:cxnSp>
          <p:nvCxnSpPr>
            <p:cNvPr id="40" name="Connecteur droit avec flèche 39"/>
            <p:cNvCxnSpPr/>
            <p:nvPr/>
          </p:nvCxnSpPr>
          <p:spPr>
            <a:xfrm flipH="1">
              <a:off x="6893639" y="3559717"/>
              <a:ext cx="253574" cy="284733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>
              <a:stCxn id="37" idx="3"/>
            </p:cNvCxnSpPr>
            <p:nvPr/>
          </p:nvCxnSpPr>
          <p:spPr>
            <a:xfrm flipV="1">
              <a:off x="5495925" y="4409585"/>
              <a:ext cx="360026" cy="36933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4572000" y="1934128"/>
            <a:ext cx="4572000" cy="11633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1200" dirty="0">
                <a:solidFill>
                  <a:prstClr val="black"/>
                </a:solidFill>
              </a:rPr>
              <a:t>Dimensions : 1500 x 1680 (=3x0,56) x 3,2 mm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1200" dirty="0">
                <a:solidFill>
                  <a:prstClr val="black"/>
                </a:solidFill>
              </a:rPr>
              <a:t>PCB initial </a:t>
            </a:r>
            <a:r>
              <a:rPr lang="fr-FR" sz="1200" dirty="0" err="1">
                <a:solidFill>
                  <a:prstClr val="black"/>
                </a:solidFill>
              </a:rPr>
              <a:t>density</a:t>
            </a:r>
            <a:r>
              <a:rPr lang="fr-FR" sz="1200" dirty="0">
                <a:solidFill>
                  <a:prstClr val="black"/>
                </a:solidFill>
              </a:rPr>
              <a:t> : 1850 kg/m</a:t>
            </a:r>
            <a:r>
              <a:rPr lang="fr-FR" sz="1200" baseline="30000" dirty="0">
                <a:solidFill>
                  <a:prstClr val="black"/>
                </a:solidFill>
              </a:rPr>
              <a:t>3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1200" dirty="0">
                <a:solidFill>
                  <a:prstClr val="black"/>
                </a:solidFill>
              </a:rPr>
              <a:t>PCB </a:t>
            </a:r>
            <a:r>
              <a:rPr lang="fr-FR" sz="1200" dirty="0" err="1">
                <a:solidFill>
                  <a:prstClr val="black"/>
                </a:solidFill>
              </a:rPr>
              <a:t>corrected</a:t>
            </a:r>
            <a:r>
              <a:rPr lang="fr-FR" sz="1200" dirty="0">
                <a:solidFill>
                  <a:prstClr val="black"/>
                </a:solidFill>
              </a:rPr>
              <a:t> </a:t>
            </a:r>
            <a:r>
              <a:rPr lang="fr-FR" sz="1200" dirty="0" err="1">
                <a:solidFill>
                  <a:prstClr val="black"/>
                </a:solidFill>
              </a:rPr>
              <a:t>density</a:t>
            </a:r>
            <a:r>
              <a:rPr lang="fr-FR" sz="1200" dirty="0">
                <a:solidFill>
                  <a:prstClr val="black"/>
                </a:solidFill>
              </a:rPr>
              <a:t> for anode simulation : 1424,32 kg/m</a:t>
            </a:r>
            <a:r>
              <a:rPr lang="fr-FR" sz="1200" baseline="30000" dirty="0">
                <a:solidFill>
                  <a:prstClr val="black"/>
                </a:solidFill>
              </a:rPr>
              <a:t>3</a:t>
            </a:r>
            <a:endParaRPr lang="fr-FR" sz="1200" dirty="0">
              <a:solidFill>
                <a:prstClr val="black"/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1200" dirty="0" err="1">
                <a:solidFill>
                  <a:prstClr val="black"/>
                </a:solidFill>
              </a:rPr>
              <a:t>Corrected</a:t>
            </a:r>
            <a:r>
              <a:rPr lang="fr-FR" sz="1200" dirty="0">
                <a:solidFill>
                  <a:prstClr val="black"/>
                </a:solidFill>
              </a:rPr>
              <a:t> Young </a:t>
            </a:r>
            <a:r>
              <a:rPr lang="fr-FR" sz="1200" dirty="0" err="1">
                <a:solidFill>
                  <a:prstClr val="black"/>
                </a:solidFill>
              </a:rPr>
              <a:t>Modulus</a:t>
            </a:r>
            <a:r>
              <a:rPr lang="fr-FR" sz="1200" dirty="0">
                <a:solidFill>
                  <a:prstClr val="black"/>
                </a:solidFill>
              </a:rPr>
              <a:t> : </a:t>
            </a:r>
            <a:r>
              <a:rPr lang="fr-FR" sz="1200" b="1" dirty="0">
                <a:solidFill>
                  <a:prstClr val="black"/>
                </a:solidFill>
              </a:rPr>
              <a:t>3390 </a:t>
            </a:r>
            <a:r>
              <a:rPr lang="fr-FR" sz="1200" b="1" dirty="0" err="1">
                <a:solidFill>
                  <a:prstClr val="black"/>
                </a:solidFill>
              </a:rPr>
              <a:t>MPa</a:t>
            </a:r>
            <a:r>
              <a:rPr lang="fr-FR" sz="1200" dirty="0">
                <a:solidFill>
                  <a:prstClr val="black"/>
                </a:solidFill>
              </a:rPr>
              <a:t> (26400 for initial </a:t>
            </a:r>
            <a:r>
              <a:rPr lang="fr-FR" sz="1200" dirty="0" err="1">
                <a:solidFill>
                  <a:prstClr val="black"/>
                </a:solidFill>
              </a:rPr>
              <a:t>material</a:t>
            </a:r>
            <a:r>
              <a:rPr lang="fr-FR" sz="1200" dirty="0">
                <a:solidFill>
                  <a:prstClr val="black"/>
                </a:solidFill>
              </a:rPr>
              <a:t>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1200" dirty="0">
                <a:solidFill>
                  <a:prstClr val="black"/>
                </a:solidFill>
              </a:rPr>
              <a:t>Anode Mass for a 3000 x 3375 mm plane : </a:t>
            </a:r>
            <a:r>
              <a:rPr lang="fr-FR" sz="1200" b="1" dirty="0">
                <a:solidFill>
                  <a:prstClr val="black"/>
                </a:solidFill>
              </a:rPr>
              <a:t>46 kg</a:t>
            </a:r>
            <a:endParaRPr lang="fr-FR" sz="1050" b="1" strike="sngStrike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249402"/>
            <a:ext cx="3990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Hole pattern as </a:t>
            </a:r>
            <a:r>
              <a:rPr lang="fr-FR" sz="1400" dirty="0" err="1" smtClean="0"/>
              <a:t>tested</a:t>
            </a:r>
            <a:r>
              <a:rPr lang="fr-FR" sz="1400" dirty="0" smtClean="0"/>
              <a:t> on </a:t>
            </a:r>
            <a:r>
              <a:rPr lang="fr-FR" sz="1400" dirty="0" err="1" smtClean="0"/>
              <a:t>small</a:t>
            </a:r>
            <a:r>
              <a:rPr lang="fr-FR" sz="1400" dirty="0" smtClean="0"/>
              <a:t> </a:t>
            </a:r>
            <a:r>
              <a:rPr lang="fr-FR" sz="1400" dirty="0" err="1" smtClean="0"/>
              <a:t>scale</a:t>
            </a:r>
            <a:r>
              <a:rPr lang="fr-FR" sz="1400" dirty="0" smtClean="0"/>
              <a:t> proto at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083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273" y="68400"/>
            <a:ext cx="6641327" cy="450000"/>
          </a:xfrm>
        </p:spPr>
        <p:txBody>
          <a:bodyPr/>
          <a:lstStyle/>
          <a:p>
            <a:r>
              <a:rPr lang="en-US" dirty="0" smtClean="0"/>
              <a:t>Simulation 1 : Anode support – Initial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" y="752990"/>
            <a:ext cx="6262577" cy="1746453"/>
          </a:xfrm>
        </p:spPr>
        <p:txBody>
          <a:bodyPr/>
          <a:lstStyle/>
          <a:p>
            <a:pPr marL="457200" lvl="1" indent="0">
              <a:buNone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Initial configuration : </a:t>
            </a:r>
          </a:p>
          <a:p>
            <a:pPr marL="457200" lvl="1" indent="0">
              <a:buNone/>
            </a:pP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-&gt;  1,5m x 1,68m anode plane, </a:t>
            </a:r>
            <a:r>
              <a:rPr lang="fr-F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supported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by 36 </a:t>
            </a:r>
            <a:r>
              <a:rPr lang="fr-F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uniformaly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distributed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screws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lvl="2"/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Max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displacement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: 0,3 mm </a:t>
            </a:r>
          </a:p>
          <a:p>
            <a:pPr lvl="2"/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Average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displacement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: 0,15 mm (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similar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along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borders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83" y="2734033"/>
            <a:ext cx="8498755" cy="365822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123" y="802215"/>
            <a:ext cx="2540754" cy="259046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56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522191" y="1027721"/>
            <a:ext cx="2657291" cy="2889761"/>
            <a:chOff x="583045" y="731403"/>
            <a:chExt cx="4857750" cy="54673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045" y="731403"/>
              <a:ext cx="4857750" cy="5467350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3739967" y="2615881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Oval 6"/>
            <p:cNvSpPr/>
            <p:nvPr/>
          </p:nvSpPr>
          <p:spPr>
            <a:xfrm>
              <a:off x="2257630" y="2615881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Oval 7"/>
            <p:cNvSpPr/>
            <p:nvPr/>
          </p:nvSpPr>
          <p:spPr>
            <a:xfrm>
              <a:off x="2987040" y="179138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Oval 8"/>
            <p:cNvSpPr/>
            <p:nvPr/>
          </p:nvSpPr>
          <p:spPr>
            <a:xfrm>
              <a:off x="3009900" y="3448050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Oval 9"/>
            <p:cNvSpPr/>
            <p:nvPr/>
          </p:nvSpPr>
          <p:spPr>
            <a:xfrm>
              <a:off x="1530715" y="3448050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Oval 10"/>
            <p:cNvSpPr/>
            <p:nvPr/>
          </p:nvSpPr>
          <p:spPr>
            <a:xfrm>
              <a:off x="836691" y="2611193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Oval 11"/>
            <p:cNvSpPr/>
            <p:nvPr/>
          </p:nvSpPr>
          <p:spPr>
            <a:xfrm>
              <a:off x="836691" y="179138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Oval 12"/>
            <p:cNvSpPr/>
            <p:nvPr/>
          </p:nvSpPr>
          <p:spPr>
            <a:xfrm>
              <a:off x="836692" y="3444240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Oval 13"/>
            <p:cNvSpPr/>
            <p:nvPr/>
          </p:nvSpPr>
          <p:spPr>
            <a:xfrm>
              <a:off x="1530715" y="179138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" name="Oval 14"/>
            <p:cNvSpPr/>
            <p:nvPr/>
          </p:nvSpPr>
          <p:spPr>
            <a:xfrm>
              <a:off x="4454301" y="3444240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" name="Oval 15"/>
            <p:cNvSpPr/>
            <p:nvPr/>
          </p:nvSpPr>
          <p:spPr>
            <a:xfrm>
              <a:off x="5148324" y="3444239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" name="Oval 16"/>
            <p:cNvSpPr/>
            <p:nvPr/>
          </p:nvSpPr>
          <p:spPr>
            <a:xfrm>
              <a:off x="5148324" y="2611193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8" name="Oval 17"/>
            <p:cNvSpPr/>
            <p:nvPr/>
          </p:nvSpPr>
          <p:spPr>
            <a:xfrm>
              <a:off x="4454301" y="1791384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9" name="Oval 18"/>
            <p:cNvSpPr/>
            <p:nvPr/>
          </p:nvSpPr>
          <p:spPr>
            <a:xfrm>
              <a:off x="5148324" y="1791384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0" name="Oval 19"/>
            <p:cNvSpPr/>
            <p:nvPr/>
          </p:nvSpPr>
          <p:spPr>
            <a:xfrm>
              <a:off x="4454301" y="981197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1" name="Oval 20"/>
            <p:cNvSpPr/>
            <p:nvPr/>
          </p:nvSpPr>
          <p:spPr>
            <a:xfrm>
              <a:off x="5148324" y="981197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2" name="Oval 21"/>
            <p:cNvSpPr/>
            <p:nvPr/>
          </p:nvSpPr>
          <p:spPr>
            <a:xfrm>
              <a:off x="3739966" y="98119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3" name="Oval 22"/>
            <p:cNvSpPr/>
            <p:nvPr/>
          </p:nvSpPr>
          <p:spPr>
            <a:xfrm>
              <a:off x="2257630" y="98119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Oval 23"/>
            <p:cNvSpPr/>
            <p:nvPr/>
          </p:nvSpPr>
          <p:spPr>
            <a:xfrm>
              <a:off x="2987040" y="98119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836691" y="979847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Oval 25"/>
            <p:cNvSpPr/>
            <p:nvPr/>
          </p:nvSpPr>
          <p:spPr>
            <a:xfrm>
              <a:off x="1530715" y="981194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7" name="Oval 26"/>
            <p:cNvSpPr/>
            <p:nvPr/>
          </p:nvSpPr>
          <p:spPr>
            <a:xfrm>
              <a:off x="3739967" y="427254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8" name="Oval 27"/>
            <p:cNvSpPr/>
            <p:nvPr/>
          </p:nvSpPr>
          <p:spPr>
            <a:xfrm>
              <a:off x="2257630" y="427254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9" name="Oval 28"/>
            <p:cNvSpPr/>
            <p:nvPr/>
          </p:nvSpPr>
          <p:spPr>
            <a:xfrm>
              <a:off x="836691" y="4267858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" name="Oval 29"/>
            <p:cNvSpPr/>
            <p:nvPr/>
          </p:nvSpPr>
          <p:spPr>
            <a:xfrm>
              <a:off x="5148324" y="4267858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1" name="Oval 30"/>
            <p:cNvSpPr/>
            <p:nvPr/>
          </p:nvSpPr>
          <p:spPr>
            <a:xfrm>
              <a:off x="2999067" y="509259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2" name="Oval 31"/>
            <p:cNvSpPr/>
            <p:nvPr/>
          </p:nvSpPr>
          <p:spPr>
            <a:xfrm>
              <a:off x="848718" y="509259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Oval 32"/>
            <p:cNvSpPr/>
            <p:nvPr/>
          </p:nvSpPr>
          <p:spPr>
            <a:xfrm>
              <a:off x="1542742" y="509259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4" name="Oval 33"/>
            <p:cNvSpPr/>
            <p:nvPr/>
          </p:nvSpPr>
          <p:spPr>
            <a:xfrm>
              <a:off x="4466328" y="509259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5" name="Oval 34"/>
            <p:cNvSpPr/>
            <p:nvPr/>
          </p:nvSpPr>
          <p:spPr>
            <a:xfrm>
              <a:off x="5160351" y="509259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6" name="Oval 35"/>
            <p:cNvSpPr/>
            <p:nvPr/>
          </p:nvSpPr>
          <p:spPr>
            <a:xfrm>
              <a:off x="4461802" y="590449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Oval 36"/>
            <p:cNvSpPr/>
            <p:nvPr/>
          </p:nvSpPr>
          <p:spPr>
            <a:xfrm>
              <a:off x="5155825" y="590449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Oval 37"/>
            <p:cNvSpPr/>
            <p:nvPr/>
          </p:nvSpPr>
          <p:spPr>
            <a:xfrm>
              <a:off x="3747467" y="5904495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Oval 38"/>
            <p:cNvSpPr/>
            <p:nvPr/>
          </p:nvSpPr>
          <p:spPr>
            <a:xfrm>
              <a:off x="2265131" y="5904494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0" name="Oval 39"/>
            <p:cNvSpPr/>
            <p:nvPr/>
          </p:nvSpPr>
          <p:spPr>
            <a:xfrm>
              <a:off x="2994541" y="5904494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1" name="Oval 40"/>
            <p:cNvSpPr/>
            <p:nvPr/>
          </p:nvSpPr>
          <p:spPr>
            <a:xfrm>
              <a:off x="844192" y="5903146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2" name="Oval 41"/>
            <p:cNvSpPr/>
            <p:nvPr/>
          </p:nvSpPr>
          <p:spPr>
            <a:xfrm>
              <a:off x="1538216" y="5904493"/>
              <a:ext cx="45719" cy="457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28111" y="689167"/>
            <a:ext cx="7873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Bo </a:t>
            </a:r>
            <a:r>
              <a:rPr lang="fr-FR" sz="1600" dirty="0" smtClean="0"/>
              <a:t>suggestion </a:t>
            </a:r>
            <a:r>
              <a:rPr lang="fr-FR" sz="1600" dirty="0" err="1" smtClean="0"/>
              <a:t>from</a:t>
            </a:r>
            <a:r>
              <a:rPr lang="fr-FR" sz="1600" dirty="0" smtClean="0"/>
              <a:t> 9/11/2020 :</a:t>
            </a:r>
            <a:r>
              <a:rPr lang="fr-FR" sz="1600" dirty="0"/>
              <a:t> </a:t>
            </a:r>
            <a:r>
              <a:rPr lang="fr-FR" sz="1600" dirty="0" smtClean="0"/>
              <a:t>37 </a:t>
            </a:r>
            <a:r>
              <a:rPr lang="fr-FR" sz="1600" dirty="0"/>
              <a:t>suspension points, </a:t>
            </a:r>
            <a:r>
              <a:rPr lang="fr-FR" sz="1600" dirty="0" err="1"/>
              <a:t>higher</a:t>
            </a:r>
            <a:r>
              <a:rPr lang="fr-FR" sz="1600" dirty="0"/>
              <a:t> </a:t>
            </a:r>
            <a:r>
              <a:rPr lang="fr-FR" sz="1600" dirty="0" err="1"/>
              <a:t>density</a:t>
            </a:r>
            <a:r>
              <a:rPr lang="fr-FR" sz="1600" dirty="0"/>
              <a:t> </a:t>
            </a:r>
            <a:r>
              <a:rPr lang="fr-FR" sz="1600" dirty="0" err="1"/>
              <a:t>along</a:t>
            </a:r>
            <a:r>
              <a:rPr lang="fr-FR" sz="1600" dirty="0"/>
              <a:t> </a:t>
            </a:r>
            <a:r>
              <a:rPr lang="fr-FR" sz="1600" dirty="0" err="1"/>
              <a:t>borders</a:t>
            </a:r>
            <a:endParaRPr lang="en-GB" sz="1600" dirty="0"/>
          </a:p>
        </p:txBody>
      </p:sp>
      <p:sp>
        <p:nvSpPr>
          <p:cNvPr id="47" name="Titre 1"/>
          <p:cNvSpPr txBox="1">
            <a:spLocks/>
          </p:cNvSpPr>
          <p:nvPr/>
        </p:nvSpPr>
        <p:spPr bwMode="auto">
          <a:xfrm>
            <a:off x="2290273" y="68400"/>
            <a:ext cx="6641327" cy="4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500" kern="1200">
                <a:solidFill>
                  <a:srgbClr val="17354A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2400" dirty="0" smtClean="0"/>
              <a:t>Simulation 1 : Anode support – Bo’s pattern</a:t>
            </a:r>
            <a:endParaRPr lang="en-US" sz="2400" dirty="0"/>
          </a:p>
        </p:txBody>
      </p:sp>
      <p:pic>
        <p:nvPicPr>
          <p:cNvPr id="52" name="Espace réservé du contenu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371251" y="1237756"/>
            <a:ext cx="5534498" cy="345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191" y="3959248"/>
            <a:ext cx="2389109" cy="2560387"/>
          </a:xfrm>
          <a:prstGeom prst="rect">
            <a:avLst/>
          </a:prstGeom>
        </p:spPr>
      </p:pic>
      <p:sp>
        <p:nvSpPr>
          <p:cNvPr id="54" name="Espace réservé du contenu 2"/>
          <p:cNvSpPr txBox="1">
            <a:spLocks/>
          </p:cNvSpPr>
          <p:nvPr/>
        </p:nvSpPr>
        <p:spPr bwMode="auto">
          <a:xfrm>
            <a:off x="2578661" y="4803937"/>
            <a:ext cx="7119678" cy="140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algn="l"/>
            <a:r>
              <a:rPr lang="fr-FR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Results</a:t>
            </a:r>
            <a:r>
              <a:rPr lang="fr-FR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: </a:t>
            </a:r>
          </a:p>
          <a:p>
            <a:pPr marL="971550" lvl="2" indent="-285750" algn="l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Max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displacement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(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planarity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deviation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) : 0,75 mm </a:t>
            </a:r>
          </a:p>
          <a:p>
            <a:pPr marL="971550" lvl="2" indent="-285750" algn="l">
              <a:buFont typeface="Wingdings" panose="05000000000000000000" pitchFamily="2" charset="2"/>
              <a:buChar char="Ø"/>
            </a:pP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Less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than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0.2mm on the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borders</a:t>
            </a:r>
            <a:endParaRPr lang="fr-FR" sz="1600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lvl="2" algn="l"/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Has to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be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refined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with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exact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screws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positions</a:t>
            </a:r>
          </a:p>
          <a:p>
            <a:pPr lvl="2" algn="l"/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Pattern to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be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discussed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to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conciliate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electronics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 and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deformations</a:t>
            </a:r>
            <a:endParaRPr lang="fr-FR" sz="1600" dirty="0" smtClean="0">
              <a:solidFill>
                <a:schemeClr val="tx1">
                  <a:lumMod val="85000"/>
                  <a:lumOff val="1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178A-8865-40C1-8506-ABC2DBD8E2E6}" type="slidenum">
              <a:rPr lang="en-GB" smtClean="0"/>
              <a:t>22</a:t>
            </a:fld>
            <a:endParaRPr lang="en-GB"/>
          </a:p>
        </p:txBody>
      </p:sp>
      <p:sp>
        <p:nvSpPr>
          <p:cNvPr id="5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299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35"/>
          <a:stretch/>
        </p:blipFill>
        <p:spPr>
          <a:xfrm>
            <a:off x="142875" y="1408244"/>
            <a:ext cx="2614613" cy="30520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0893" y="1131243"/>
            <a:ext cx="13451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¼ of a CRP (TOP)</a:t>
            </a:r>
            <a:endParaRPr lang="en-GB" sz="1350" dirty="0"/>
          </a:p>
        </p:txBody>
      </p:sp>
      <p:sp>
        <p:nvSpPr>
          <p:cNvPr id="8" name="TextBox 7"/>
          <p:cNvSpPr txBox="1"/>
          <p:nvPr/>
        </p:nvSpPr>
        <p:spPr>
          <a:xfrm>
            <a:off x="6711809" y="1054177"/>
            <a:ext cx="15863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¼ of a CRP (</a:t>
            </a:r>
            <a:r>
              <a:rPr lang="fr-FR" sz="1350" dirty="0" err="1"/>
              <a:t>Bottom</a:t>
            </a:r>
            <a:r>
              <a:rPr lang="fr-FR" sz="1350" dirty="0"/>
              <a:t>)</a:t>
            </a:r>
            <a:endParaRPr lang="en-GB" sz="13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55" t="237" r="80" b="-237"/>
          <a:stretch/>
        </p:blipFill>
        <p:spPr>
          <a:xfrm>
            <a:off x="6189892" y="1363916"/>
            <a:ext cx="2614613" cy="305202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342900" y="4460270"/>
            <a:ext cx="2300288" cy="0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37548" y="4415943"/>
            <a:ext cx="851515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350" dirty="0">
                <a:solidFill>
                  <a:srgbClr val="C00000"/>
                </a:solidFill>
              </a:rPr>
              <a:t>1500 mm</a:t>
            </a:r>
            <a:endParaRPr lang="en-GB" sz="135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2613107" y="2739887"/>
            <a:ext cx="851515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350" dirty="0">
                <a:solidFill>
                  <a:srgbClr val="C00000"/>
                </a:solidFill>
              </a:rPr>
              <a:t>1680 mm</a:t>
            </a:r>
            <a:endParaRPr lang="en-GB" sz="1350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828925" y="1631720"/>
            <a:ext cx="0" cy="2605072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332767" y="4415943"/>
            <a:ext cx="2300288" cy="0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27415" y="4371615"/>
            <a:ext cx="851515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350" dirty="0">
                <a:solidFill>
                  <a:srgbClr val="C00000"/>
                </a:solidFill>
              </a:rPr>
              <a:t>1500 mm</a:t>
            </a:r>
            <a:endParaRPr lang="en-GB" sz="135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8602974" y="2695560"/>
            <a:ext cx="851515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350" dirty="0">
                <a:solidFill>
                  <a:srgbClr val="C00000"/>
                </a:solidFill>
              </a:rPr>
              <a:t>1680 mm</a:t>
            </a:r>
            <a:endParaRPr lang="en-GB" sz="1350" dirty="0">
              <a:solidFill>
                <a:srgbClr val="C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818792" y="1587393"/>
            <a:ext cx="0" cy="2605072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393" y="4850534"/>
            <a:ext cx="2241754" cy="746836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3229275" y="2845601"/>
            <a:ext cx="2830933" cy="2804611"/>
            <a:chOff x="4305698" y="2911212"/>
            <a:chExt cx="3774576" cy="373948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12D2328-8D3C-F445-860C-4F7711ABAAFC}"/>
                </a:ext>
              </a:extLst>
            </p:cNvPr>
            <p:cNvSpPr/>
            <p:nvPr/>
          </p:nvSpPr>
          <p:spPr>
            <a:xfrm>
              <a:off x="4825312" y="2932548"/>
              <a:ext cx="3105575" cy="3099335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8" name="Rectangle 27"/>
            <p:cNvSpPr/>
            <p:nvPr/>
          </p:nvSpPr>
          <p:spPr>
            <a:xfrm flipV="1">
              <a:off x="4827795" y="2936693"/>
              <a:ext cx="227650" cy="15780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9" name="Rectangle 28"/>
            <p:cNvSpPr/>
            <p:nvPr/>
          </p:nvSpPr>
          <p:spPr>
            <a:xfrm rot="16200000" flipV="1">
              <a:off x="5482664" y="2286594"/>
              <a:ext cx="247857" cy="153119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" name="Right Triangle 29"/>
            <p:cNvSpPr/>
            <p:nvPr/>
          </p:nvSpPr>
          <p:spPr>
            <a:xfrm>
              <a:off x="4840995" y="2936694"/>
              <a:ext cx="214450" cy="23942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825312" y="4520316"/>
              <a:ext cx="3105575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27" idx="0"/>
            </p:cNvCxnSpPr>
            <p:nvPr/>
          </p:nvCxnSpPr>
          <p:spPr>
            <a:xfrm>
              <a:off x="6378099" y="2932548"/>
              <a:ext cx="0" cy="3152272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503631" y="2911212"/>
              <a:ext cx="521939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288</a:t>
              </a:r>
              <a:endParaRPr lang="en-GB" sz="105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704804" y="2954855"/>
              <a:ext cx="10952" cy="307702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 rot="16200000">
              <a:off x="3522364" y="4394124"/>
              <a:ext cx="196677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/>
                <a:t>Induction: 3.375m</a:t>
              </a:r>
              <a:endParaRPr lang="en-GB" sz="1350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>
              <a:off x="4930784" y="6291733"/>
              <a:ext cx="3022777" cy="710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429976" y="6250583"/>
              <a:ext cx="16525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/>
                <a:t>Collection: 3 m</a:t>
              </a:r>
              <a:endParaRPr lang="en-GB" sz="1350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4680651" y="3637997"/>
              <a:ext cx="5219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320</a:t>
              </a:r>
              <a:endParaRPr lang="en-GB" sz="1050" dirty="0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 flipV="1">
              <a:off x="7928796" y="5588973"/>
              <a:ext cx="9380" cy="478145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7558335" y="5738418"/>
              <a:ext cx="521939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608</a:t>
              </a:r>
              <a:endParaRPr lang="en-GB" sz="105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849627" y="4545784"/>
              <a:ext cx="227650" cy="14869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3" name="Rectangle 42"/>
            <p:cNvSpPr/>
            <p:nvPr/>
          </p:nvSpPr>
          <p:spPr>
            <a:xfrm rot="5400000">
              <a:off x="5511654" y="5158262"/>
              <a:ext cx="233543" cy="153119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4" name="Right Triangle 43"/>
            <p:cNvSpPr/>
            <p:nvPr/>
          </p:nvSpPr>
          <p:spPr>
            <a:xfrm flipV="1">
              <a:off x="4862828" y="5807088"/>
              <a:ext cx="214450" cy="2256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7711837" y="4545671"/>
              <a:ext cx="226338" cy="14869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7" name="Rectangle 46"/>
            <p:cNvSpPr/>
            <p:nvPr/>
          </p:nvSpPr>
          <p:spPr>
            <a:xfrm rot="16200000" flipH="1">
              <a:off x="7047096" y="5162562"/>
              <a:ext cx="233543" cy="152236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8" name="Right Triangle 47"/>
            <p:cNvSpPr/>
            <p:nvPr/>
          </p:nvSpPr>
          <p:spPr>
            <a:xfrm flipH="1" flipV="1">
              <a:off x="7711837" y="5806975"/>
              <a:ext cx="213214" cy="2256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4718987" y="4922530"/>
              <a:ext cx="5219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320</a:t>
              </a:r>
              <a:endParaRPr lang="en-GB" sz="105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82779" y="5765327"/>
              <a:ext cx="5219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288</a:t>
              </a:r>
              <a:endParaRPr lang="en-GB" sz="1050" dirty="0"/>
            </a:p>
          </p:txBody>
        </p:sp>
        <p:sp>
          <p:nvSpPr>
            <p:cNvPr id="51" name="Rectangle 50"/>
            <p:cNvSpPr/>
            <p:nvPr/>
          </p:nvSpPr>
          <p:spPr>
            <a:xfrm flipH="1" flipV="1">
              <a:off x="7710544" y="2946992"/>
              <a:ext cx="226251" cy="15780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2" name="Rectangle 51"/>
            <p:cNvSpPr/>
            <p:nvPr/>
          </p:nvSpPr>
          <p:spPr>
            <a:xfrm rot="5400000" flipH="1" flipV="1">
              <a:off x="7038857" y="2301602"/>
              <a:ext cx="247857" cy="152177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3" name="Right Triangle 52"/>
            <p:cNvSpPr/>
            <p:nvPr/>
          </p:nvSpPr>
          <p:spPr>
            <a:xfrm flipH="1">
              <a:off x="7710544" y="2946993"/>
              <a:ext cx="213131" cy="23942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858845" y="2911212"/>
              <a:ext cx="5219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288</a:t>
              </a:r>
              <a:endParaRPr lang="en-GB" sz="1050" dirty="0"/>
            </a:p>
          </p:txBody>
        </p:sp>
        <p:sp>
          <p:nvSpPr>
            <p:cNvPr id="60" name="TextBox 59"/>
            <p:cNvSpPr txBox="1"/>
            <p:nvPr/>
          </p:nvSpPr>
          <p:spPr>
            <a:xfrm rot="16200000">
              <a:off x="7569586" y="3627041"/>
              <a:ext cx="5219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320</a:t>
              </a:r>
              <a:endParaRPr lang="en-GB" sz="1050" dirty="0"/>
            </a:p>
          </p:txBody>
        </p:sp>
        <p:sp>
          <p:nvSpPr>
            <p:cNvPr id="61" name="TextBox 60"/>
            <p:cNvSpPr txBox="1"/>
            <p:nvPr/>
          </p:nvSpPr>
          <p:spPr>
            <a:xfrm rot="16200000">
              <a:off x="7579490" y="4876722"/>
              <a:ext cx="5219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320</a:t>
              </a:r>
              <a:endParaRPr lang="en-GB" sz="105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730916" y="5744935"/>
              <a:ext cx="5219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288</a:t>
              </a:r>
              <a:endParaRPr lang="en-GB" sz="105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878800" y="4226372"/>
              <a:ext cx="157555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/>
                <a:t>Full CRP (TOP)</a:t>
              </a:r>
              <a:endParaRPr lang="en-GB" sz="1350" dirty="0"/>
            </a:p>
          </p:txBody>
        </p:sp>
      </p:grpSp>
      <p:cxnSp>
        <p:nvCxnSpPr>
          <p:cNvPr id="71" name="Straight Arrow Connector 70"/>
          <p:cNvCxnSpPr/>
          <p:nvPr/>
        </p:nvCxnSpPr>
        <p:spPr>
          <a:xfrm flipH="1" flipV="1">
            <a:off x="1807370" y="2941858"/>
            <a:ext cx="1759291" cy="4503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3618804" y="2845601"/>
            <a:ext cx="1152828" cy="118107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Titre 7"/>
          <p:cNvSpPr txBox="1">
            <a:spLocks/>
          </p:cNvSpPr>
          <p:nvPr/>
        </p:nvSpPr>
        <p:spPr bwMode="auto">
          <a:xfrm>
            <a:off x="1486968" y="68400"/>
            <a:ext cx="7444632" cy="4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17354A"/>
                </a:solidFill>
                <a:latin typeface="+mj-lt"/>
                <a:ea typeface="+mj-ea"/>
                <a:cs typeface="+mj-cs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fr-FR" smtClean="0"/>
              <a:t>Anode Layout, considered for further developments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178A-8865-40C1-8506-ABC2DBD8E2E6}" type="slidenum">
              <a:rPr lang="en-GB" smtClean="0"/>
              <a:t>23</a:t>
            </a:fld>
            <a:endParaRPr lang="en-GB"/>
          </a:p>
        </p:txBody>
      </p:sp>
      <p:sp>
        <p:nvSpPr>
          <p:cNvPr id="5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342900" y="5996333"/>
            <a:ext cx="4061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 contact </a:t>
            </a:r>
            <a:r>
              <a:rPr lang="fr-FR" dirty="0" err="1" smtClean="0"/>
              <a:t>with</a:t>
            </a:r>
            <a:r>
              <a:rPr lang="fr-FR" dirty="0" smtClean="0"/>
              <a:t> Bo to </a:t>
            </a:r>
            <a:r>
              <a:rPr lang="fr-FR" dirty="0" err="1" smtClean="0"/>
              <a:t>integrate</a:t>
            </a:r>
            <a:r>
              <a:rPr lang="fr-FR" dirty="0" smtClean="0"/>
              <a:t> the design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88817" y="704557"/>
            <a:ext cx="566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electronic</a:t>
            </a:r>
            <a:r>
              <a:rPr lang="fr-FR" dirty="0" smtClean="0"/>
              <a:t> adapter </a:t>
            </a:r>
            <a:r>
              <a:rPr lang="fr-FR" dirty="0" err="1" smtClean="0"/>
              <a:t>boards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 in a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2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97779" y="77093"/>
            <a:ext cx="5410795" cy="40890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Simulation 2 : Anode </a:t>
            </a:r>
            <a:r>
              <a:rPr lang="fr-FR" dirty="0" err="1" smtClean="0"/>
              <a:t>supporting</a:t>
            </a:r>
            <a:r>
              <a:rPr lang="fr-FR" dirty="0" smtClean="0"/>
              <a:t> 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75" y="773480"/>
            <a:ext cx="5793587" cy="2934529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6875" y="4031509"/>
            <a:ext cx="4491469" cy="209979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/>
          <a:srcRect l="188" b="8538"/>
          <a:stretch/>
        </p:blipFill>
        <p:spPr>
          <a:xfrm>
            <a:off x="4678712" y="4031509"/>
            <a:ext cx="4329862" cy="209979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068963" y="874510"/>
            <a:ext cx="393961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fr-FR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Anode 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plane </a:t>
            </a:r>
            <a:r>
              <a:rPr lang="fr-FR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suspended</a:t>
            </a:r>
            <a:r>
              <a:rPr lang="fr-FR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to PCB sandwich 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G10 has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different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thermo-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mechanical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behaviour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than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PCB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=&gt; use PCB to support PCB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instead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of G10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1401510" y="3008120"/>
            <a:ext cx="4204531" cy="5896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 rot="21102719">
            <a:off x="3060242" y="3269292"/>
            <a:ext cx="1074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</a:rPr>
              <a:t>3000 x 3375</a:t>
            </a:r>
            <a:endParaRPr lang="fr-FR" sz="140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Connecteur droit avec flèche 22"/>
          <p:cNvCxnSpPr/>
          <p:nvPr/>
        </p:nvCxnSpPr>
        <p:spPr>
          <a:xfrm>
            <a:off x="554252" y="987744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23"/>
          <p:cNvCxnSpPr/>
          <p:nvPr/>
        </p:nvCxnSpPr>
        <p:spPr>
          <a:xfrm>
            <a:off x="2594506" y="1511592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22"/>
          <p:cNvCxnSpPr/>
          <p:nvPr/>
        </p:nvCxnSpPr>
        <p:spPr>
          <a:xfrm>
            <a:off x="3495230" y="804125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22"/>
          <p:cNvCxnSpPr/>
          <p:nvPr/>
        </p:nvCxnSpPr>
        <p:spPr>
          <a:xfrm>
            <a:off x="5465798" y="2266304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onnecteur droit avec flèche 22"/>
          <p:cNvCxnSpPr/>
          <p:nvPr/>
        </p:nvCxnSpPr>
        <p:spPr>
          <a:xfrm>
            <a:off x="1058544" y="2814259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95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4169" y="68400"/>
            <a:ext cx="5797431" cy="450000"/>
          </a:xfrm>
        </p:spPr>
        <p:txBody>
          <a:bodyPr/>
          <a:lstStyle/>
          <a:p>
            <a:r>
              <a:rPr lang="fr-FR" dirty="0" smtClean="0"/>
              <a:t>Simulation </a:t>
            </a:r>
            <a:r>
              <a:rPr lang="fr-FR" dirty="0"/>
              <a:t>2 : Anode </a:t>
            </a:r>
            <a:r>
              <a:rPr lang="fr-FR" dirty="0" err="1"/>
              <a:t>supporting</a:t>
            </a:r>
            <a:r>
              <a:rPr lang="fr-FR" dirty="0"/>
              <a:t> structure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375" y="834054"/>
            <a:ext cx="5491474" cy="259731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024786" y="1370520"/>
            <a:ext cx="28125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5 Anchoring points to super structure</a:t>
            </a:r>
          </a:p>
        </p:txBody>
      </p:sp>
      <p:cxnSp>
        <p:nvCxnSpPr>
          <p:cNvPr id="7" name="Connecteur droit avec flèche 6"/>
          <p:cNvCxnSpPr>
            <a:stCxn id="5" idx="1"/>
          </p:cNvCxnSpPr>
          <p:nvPr/>
        </p:nvCxnSpPr>
        <p:spPr>
          <a:xfrm flipH="1">
            <a:off x="3134169" y="1520561"/>
            <a:ext cx="2890617" cy="12663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5" idx="1"/>
          </p:cNvCxnSpPr>
          <p:nvPr/>
        </p:nvCxnSpPr>
        <p:spPr>
          <a:xfrm flipH="1">
            <a:off x="4628971" y="1520561"/>
            <a:ext cx="1395815" cy="42739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936295" y="1947959"/>
            <a:ext cx="2974285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Considered PCB ‘s material properties 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E =</a:t>
            </a:r>
            <a:r>
              <a:rPr lang="fr-FR" sz="1350" dirty="0"/>
              <a:t>26400 </a:t>
            </a:r>
            <a:r>
              <a:rPr lang="fr-FR" sz="1350" dirty="0" err="1"/>
              <a:t>Mpa</a:t>
            </a:r>
            <a:endParaRPr lang="fr-FR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350" dirty="0"/>
              <a:t>ᵨ =1850 kg/m</a:t>
            </a:r>
            <a:r>
              <a:rPr lang="fr-FR" sz="1350" baseline="30000" dirty="0"/>
              <a:t>3</a:t>
            </a:r>
          </a:p>
          <a:p>
            <a:endParaRPr lang="fr-FR" sz="1350" baseline="30000" dirty="0"/>
          </a:p>
          <a:p>
            <a:endParaRPr lang="en-US" sz="1350" dirty="0"/>
          </a:p>
          <a:p>
            <a:endParaRPr lang="en-US" sz="135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" y="3459012"/>
            <a:ext cx="5491474" cy="2718431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5837850" y="4863762"/>
            <a:ext cx="3295751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Loading 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Gravity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451 N Force spread over 144 </a:t>
            </a:r>
            <a:endParaRPr lang="en-US" sz="1350" dirty="0" smtClean="0"/>
          </a:p>
          <a:p>
            <a:pPr marL="800100" lvl="2"/>
            <a:r>
              <a:rPr lang="en-US" sz="1100" dirty="0" smtClean="0"/>
              <a:t>(36 x 4) </a:t>
            </a:r>
            <a:r>
              <a:rPr lang="en-US" sz="1100" dirty="0"/>
              <a:t>anode suspension points to stand for anode weight</a:t>
            </a:r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4358355" y="5202107"/>
            <a:ext cx="16664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3008120" y="991312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1511182" y="1725070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3072213" y="1688874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628971" y="1719712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3125624" y="2457996"/>
            <a:ext cx="8545" cy="379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2" name="Espace réservé du contenu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837850" y="2707081"/>
            <a:ext cx="3103711" cy="128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itre 1"/>
          <p:cNvSpPr txBox="1">
            <a:spLocks/>
          </p:cNvSpPr>
          <p:nvPr/>
        </p:nvSpPr>
        <p:spPr bwMode="auto">
          <a:xfrm>
            <a:off x="4957151" y="3992659"/>
            <a:ext cx="41868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17354A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Internal sandwich structure : </a:t>
            </a:r>
            <a:br>
              <a: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- 50 mm high vertical stiffeners</a:t>
            </a:r>
            <a:br>
              <a: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- Pitch corresponding to anode fixation (~300mm)</a:t>
            </a:r>
            <a:endParaRPr lang="en-US" sz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3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9767" y="68400"/>
            <a:ext cx="5741833" cy="450000"/>
          </a:xfrm>
        </p:spPr>
        <p:txBody>
          <a:bodyPr/>
          <a:lstStyle/>
          <a:p>
            <a:r>
              <a:rPr lang="fr-FR" dirty="0" smtClean="0"/>
              <a:t>Simulation </a:t>
            </a:r>
            <a:r>
              <a:rPr lang="fr-FR" dirty="0"/>
              <a:t>2 : Anode </a:t>
            </a:r>
            <a:r>
              <a:rPr lang="fr-FR" dirty="0" err="1"/>
              <a:t>supporting</a:t>
            </a:r>
            <a:r>
              <a:rPr lang="fr-FR" dirty="0"/>
              <a:t> structure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4196" y="1971148"/>
            <a:ext cx="6839618" cy="36324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798498"/>
            <a:ext cx="671272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3m </a:t>
            </a:r>
            <a:r>
              <a:rPr lang="fr-F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 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3,375m PCB </a:t>
            </a:r>
            <a:r>
              <a:rPr lang="fr-F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supporting</a:t>
            </a:r>
            <a:r>
              <a:rPr lang="fr-F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structure : </a:t>
            </a: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600BC"/>
                </a:solidFill>
                <a:sym typeface="Wingdings" panose="05000000000000000000" pitchFamily="2" charset="2"/>
              </a:rPr>
              <a:t>Max </a:t>
            </a:r>
            <a:r>
              <a:rPr lang="fr-FR" sz="1600" dirty="0" err="1" smtClean="0">
                <a:solidFill>
                  <a:srgbClr val="1600BC"/>
                </a:solidFill>
                <a:sym typeface="Wingdings" panose="05000000000000000000" pitchFamily="2" charset="2"/>
              </a:rPr>
              <a:t>displacement</a:t>
            </a:r>
            <a:r>
              <a:rPr lang="fr-FR" sz="1600" dirty="0" smtClean="0">
                <a:solidFill>
                  <a:srgbClr val="1600BC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1600BC"/>
                </a:solidFill>
                <a:sym typeface="Wingdings" panose="05000000000000000000" pitchFamily="2" charset="2"/>
              </a:rPr>
              <a:t>: </a:t>
            </a:r>
            <a:r>
              <a:rPr lang="fr-FR" sz="1600" dirty="0" smtClean="0">
                <a:solidFill>
                  <a:srgbClr val="1600BC"/>
                </a:solidFill>
                <a:sym typeface="Wingdings" panose="05000000000000000000" pitchFamily="2" charset="2"/>
              </a:rPr>
              <a:t>~ 0,15 </a:t>
            </a:r>
            <a:r>
              <a:rPr lang="fr-FR" sz="1600" dirty="0">
                <a:solidFill>
                  <a:srgbClr val="1600BC"/>
                </a:solidFill>
                <a:sym typeface="Wingdings" panose="05000000000000000000" pitchFamily="2" charset="2"/>
              </a:rPr>
              <a:t>mm </a:t>
            </a:r>
            <a:endParaRPr lang="fr-FR" sz="1600" dirty="0" smtClean="0">
              <a:solidFill>
                <a:srgbClr val="1600BC"/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1600BC"/>
                </a:solidFill>
                <a:sym typeface="Wingdings" panose="05000000000000000000" pitchFamily="2" charset="2"/>
              </a:rPr>
              <a:t>Weight</a:t>
            </a:r>
            <a:r>
              <a:rPr lang="fr-FR" sz="1600" dirty="0" smtClean="0">
                <a:solidFill>
                  <a:srgbClr val="1600BC"/>
                </a:solidFill>
                <a:sym typeface="Wingdings" panose="05000000000000000000" pitchFamily="2" charset="2"/>
              </a:rPr>
              <a:t> of the structure : ~120kg, optimisation in </a:t>
            </a:r>
            <a:r>
              <a:rPr lang="fr-FR" sz="1600" dirty="0" err="1" smtClean="0">
                <a:solidFill>
                  <a:srgbClr val="1600BC"/>
                </a:solidFill>
                <a:sym typeface="Wingdings" panose="05000000000000000000" pitchFamily="2" charset="2"/>
              </a:rPr>
              <a:t>progress</a:t>
            </a:r>
            <a:endParaRPr lang="fr-FR" sz="1600" dirty="0">
              <a:solidFill>
                <a:srgbClr val="1600BC"/>
              </a:solidFill>
              <a:sym typeface="Wingdings" panose="05000000000000000000" pitchFamily="2" charset="2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8" name="Espace réservé du contenu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056337" y="718125"/>
            <a:ext cx="2919698" cy="183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091916" y="2796754"/>
            <a:ext cx="2020186" cy="1725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0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Can be done to save mass but </a:t>
            </a:r>
            <a:r>
              <a:rPr lang="en-US" sz="1200" dirty="0" smtClean="0">
                <a:solidFill>
                  <a:prstClr val="black"/>
                </a:solidFill>
              </a:rPr>
              <a:t>increases </a:t>
            </a:r>
            <a:r>
              <a:rPr lang="en-US" sz="1200" dirty="0">
                <a:solidFill>
                  <a:prstClr val="black"/>
                </a:solidFill>
              </a:rPr>
              <a:t>complexity of structure</a:t>
            </a:r>
          </a:p>
          <a:p>
            <a:pPr marL="214313" lvl="0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Can “drive” location of holes that will be necessary to pass signal cables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49822" y="2162050"/>
            <a:ext cx="247221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Topological</a:t>
            </a:r>
            <a:r>
              <a:rPr lang="fr-FR" dirty="0" smtClean="0"/>
              <a:t> optimisation</a:t>
            </a:r>
            <a:endParaRPr lang="en-GB" dirty="0"/>
          </a:p>
        </p:txBody>
      </p:sp>
      <p:sp>
        <p:nvSpPr>
          <p:cNvPr id="11" name="Down Arrow 10"/>
          <p:cNvSpPr/>
          <p:nvPr/>
        </p:nvSpPr>
        <p:spPr>
          <a:xfrm>
            <a:off x="7974419" y="2531382"/>
            <a:ext cx="127590" cy="2200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01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3 </a:t>
            </a:r>
            <a:r>
              <a:rPr lang="en-US" dirty="0"/>
              <a:t>: Invar </a:t>
            </a:r>
            <a:r>
              <a:rPr lang="en-US" dirty="0" smtClean="0"/>
              <a:t>Super-Structure</a:t>
            </a:r>
            <a:endParaRPr lang="en-US" dirty="0"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>
                <a:solidFill>
                  <a:srgbClr val="153449"/>
                </a:solidFill>
                <a:latin typeface="Calibri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87903" y="769176"/>
            <a:ext cx="455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Superstructure</a:t>
            </a:r>
            <a:r>
              <a:rPr kumimoji="0" lang="en-US" sz="18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supporting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 CRPs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840076" y="3786157"/>
            <a:ext cx="43979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smtClean="0"/>
              <a:t>imensions </a:t>
            </a:r>
            <a:r>
              <a:rPr lang="fr-FR" dirty="0" smtClean="0"/>
              <a:t>: 8m x 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mtClean="0"/>
              <a:t>2 Heights </a:t>
            </a:r>
            <a:r>
              <a:rPr lang="fr-FR" dirty="0" smtClean="0"/>
              <a:t>: </a:t>
            </a:r>
            <a:r>
              <a:rPr lang="fr-FR" smtClean="0"/>
              <a:t>400mm and </a:t>
            </a:r>
            <a:r>
              <a:rPr lang="fr-FR" dirty="0" smtClean="0"/>
              <a:t>200mm </a:t>
            </a:r>
            <a:r>
              <a:rPr lang="fr-FR" smtClean="0"/>
              <a:t>(crosses)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mtClean="0"/>
              <a:t>Plates thickness = </a:t>
            </a:r>
            <a:r>
              <a:rPr lang="fr-FR" dirty="0" smtClean="0"/>
              <a:t>6,35mm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mtClean="0"/>
              <a:t>Weight : 1,6 tons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51" y="1130562"/>
            <a:ext cx="7095015" cy="256374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832" y="3493528"/>
            <a:ext cx="4160056" cy="277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7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367185" y="77093"/>
            <a:ext cx="6641389" cy="4089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Simulation 3 </a:t>
            </a:r>
            <a:r>
              <a:rPr lang="en-US" dirty="0"/>
              <a:t>: Invar Super-Structure - Reference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config</a:t>
            </a:r>
            <a:endParaRPr lang="en-US" dirty="0"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>
                <a:solidFill>
                  <a:srgbClr val="153449"/>
                </a:solidFill>
                <a:latin typeface="Calibri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130975" y="741570"/>
            <a:ext cx="3890356" cy="1999858"/>
            <a:chOff x="660257" y="1330037"/>
            <a:chExt cx="5768326" cy="2681546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257" y="1330037"/>
              <a:ext cx="5768326" cy="2681546"/>
            </a:xfrm>
            <a:prstGeom prst="rect">
              <a:avLst/>
            </a:prstGeom>
          </p:spPr>
        </p:pic>
        <p:sp>
          <p:nvSpPr>
            <p:cNvPr id="7" name="Ellipse 6"/>
            <p:cNvSpPr/>
            <p:nvPr/>
          </p:nvSpPr>
          <p:spPr>
            <a:xfrm>
              <a:off x="2244436" y="1874591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213897" y="1620725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132697" y="3358728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4466674" y="747580"/>
            <a:ext cx="4450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smtClean="0"/>
              <a:t>3 suspension points</a:t>
            </a:r>
            <a:endParaRPr lang="fr-FR" b="1" dirty="0" smtClean="0"/>
          </a:p>
          <a:p>
            <a:pPr algn="ctr"/>
            <a:r>
              <a:rPr lang="fr-FR" sz="1400" smtClean="0"/>
              <a:t>Cathode is directly connected to the « summit » point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30975" y="4524950"/>
            <a:ext cx="4219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mtClean="0"/>
              <a:t>Step 1 :  </a:t>
            </a:r>
            <a:r>
              <a:rPr lang="fr-FR" smtClean="0"/>
              <a:t>gravity </a:t>
            </a:r>
            <a:r>
              <a:rPr lang="fr-FR" sz="1400" dirty="0" smtClean="0"/>
              <a:t>(</a:t>
            </a:r>
            <a:r>
              <a:rPr lang="fr-FR" sz="1400" smtClean="0"/>
              <a:t>1,6 tons)</a:t>
            </a:r>
            <a:endParaRPr lang="fr-FR" sz="1400" dirty="0" smtClean="0"/>
          </a:p>
          <a:p>
            <a:r>
              <a:rPr lang="fr-FR" b="1" dirty="0" err="1"/>
              <a:t>Step</a:t>
            </a:r>
            <a:r>
              <a:rPr lang="fr-FR" b="1" dirty="0"/>
              <a:t> </a:t>
            </a:r>
            <a:r>
              <a:rPr lang="fr-FR" b="1" dirty="0" smtClean="0"/>
              <a:t>2 </a:t>
            </a:r>
            <a:r>
              <a:rPr lang="fr-FR" b="1"/>
              <a:t>:  </a:t>
            </a:r>
            <a:r>
              <a:rPr lang="fr-FR" smtClean="0"/>
              <a:t>CRPs masses </a:t>
            </a:r>
            <a:r>
              <a:rPr lang="fr-FR" sz="1400" dirty="0" smtClean="0"/>
              <a:t>(200kg chaque)</a:t>
            </a:r>
          </a:p>
          <a:p>
            <a:r>
              <a:rPr lang="fr-FR" b="1" dirty="0" err="1" smtClean="0"/>
              <a:t>Step</a:t>
            </a:r>
            <a:r>
              <a:rPr lang="fr-FR" b="1" dirty="0" smtClean="0"/>
              <a:t> 3 </a:t>
            </a:r>
            <a:r>
              <a:rPr lang="fr-FR" b="1"/>
              <a:t>:  </a:t>
            </a:r>
            <a:r>
              <a:rPr lang="fr-FR" smtClean="0"/>
              <a:t>Cathode mass </a:t>
            </a:r>
            <a:r>
              <a:rPr lang="fr-FR" sz="1400" dirty="0" smtClean="0"/>
              <a:t>(200kg x3)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9330" y="2498924"/>
            <a:ext cx="4078864" cy="1942836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6404828" y="1643279"/>
            <a:ext cx="2426104" cy="760165"/>
            <a:chOff x="5457896" y="1629539"/>
            <a:chExt cx="2426104" cy="760165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57896" y="2108600"/>
              <a:ext cx="2426104" cy="281104"/>
            </a:xfrm>
            <a:prstGeom prst="rect">
              <a:avLst/>
            </a:prstGeom>
          </p:spPr>
        </p:pic>
        <p:cxnSp>
          <p:nvCxnSpPr>
            <p:cNvPr id="18" name="Connecteur droit 17"/>
            <p:cNvCxnSpPr/>
            <p:nvPr/>
          </p:nvCxnSpPr>
          <p:spPr>
            <a:xfrm flipH="1" flipV="1">
              <a:off x="6112559" y="1651699"/>
              <a:ext cx="0" cy="504000"/>
            </a:xfrm>
            <a:prstGeom prst="line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 flipH="1" flipV="1">
              <a:off x="7103669" y="1629539"/>
              <a:ext cx="0" cy="504000"/>
            </a:xfrm>
            <a:prstGeom prst="line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flipH="1" flipV="1">
              <a:off x="6625177" y="1648515"/>
              <a:ext cx="0" cy="504000"/>
            </a:xfrm>
            <a:prstGeom prst="line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Imag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2555" y="4513953"/>
            <a:ext cx="4053871" cy="184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3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05570" y="77093"/>
            <a:ext cx="6103004" cy="4089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Simulation </a:t>
            </a:r>
            <a:r>
              <a:rPr lang="en-US" dirty="0"/>
              <a:t>: Invar </a:t>
            </a:r>
            <a:r>
              <a:rPr lang="en-US" dirty="0" smtClean="0"/>
              <a:t>Super-Structure</a:t>
            </a:r>
            <a:endParaRPr lang="en-US" dirty="0"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>
                <a:solidFill>
                  <a:srgbClr val="153449"/>
                </a:solidFill>
                <a:latin typeface="Calibri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1011" y="933817"/>
            <a:ext cx="4241360" cy="2749599"/>
            <a:chOff x="135513" y="641800"/>
            <a:chExt cx="8816802" cy="5715777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515" y="866983"/>
              <a:ext cx="8816800" cy="4840316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135513" y="5014005"/>
              <a:ext cx="8376317" cy="13435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Step</a:t>
              </a:r>
              <a:r>
                <a:rPr lang="fr-FR" sz="1200" b="1" dirty="0" smtClean="0"/>
                <a:t> 1 : </a:t>
              </a:r>
              <a:r>
                <a:rPr lang="fr-FR" sz="1200" dirty="0" err="1"/>
                <a:t>gravity</a:t>
              </a:r>
              <a:r>
                <a:rPr lang="fr-FR" sz="1200" dirty="0"/>
                <a:t> (</a:t>
              </a:r>
              <a:r>
                <a:rPr lang="fr-FR" sz="1200" dirty="0" smtClean="0"/>
                <a:t>1.6 ton</a:t>
              </a:r>
              <a:r>
                <a:rPr lang="fr-FR" sz="1200" dirty="0"/>
                <a:t>) </a:t>
              </a:r>
              <a:r>
                <a:rPr lang="fr-FR" sz="1200" dirty="0" smtClean="0"/>
                <a:t>	            </a:t>
              </a:r>
              <a:r>
                <a:rPr lang="fr-FR" sz="1200" dirty="0" err="1" smtClean="0"/>
                <a:t>d</a:t>
              </a:r>
              <a:r>
                <a:rPr lang="fr-FR" sz="1200" baseline="-25000" dirty="0" err="1" smtClean="0"/>
                <a:t>max</a:t>
              </a:r>
              <a:r>
                <a:rPr lang="fr-FR" sz="1200" dirty="0" smtClean="0"/>
                <a:t> = 5.3 mm</a:t>
              </a:r>
              <a:endParaRPr lang="fr-FR" sz="1050" dirty="0" smtClean="0"/>
            </a:p>
            <a:p>
              <a:r>
                <a:rPr lang="fr-FR" sz="1200" b="1" dirty="0" err="1"/>
                <a:t>Step</a:t>
              </a:r>
              <a:r>
                <a:rPr lang="fr-FR" sz="1200" b="1" dirty="0"/>
                <a:t> </a:t>
              </a:r>
              <a:r>
                <a:rPr lang="fr-FR" sz="1200" b="1" dirty="0" smtClean="0"/>
                <a:t>2 </a:t>
              </a:r>
              <a:r>
                <a:rPr lang="fr-FR" sz="1200" b="1" dirty="0"/>
                <a:t>: </a:t>
              </a:r>
              <a:r>
                <a:rPr lang="fr-FR" sz="1200" dirty="0" err="1"/>
                <a:t>CRPs</a:t>
              </a:r>
              <a:r>
                <a:rPr lang="fr-FR" sz="1200" dirty="0"/>
                <a:t> masses (200kg </a:t>
              </a:r>
              <a:r>
                <a:rPr lang="fr-FR" sz="1200" dirty="0" err="1"/>
                <a:t>each</a:t>
              </a:r>
              <a:r>
                <a:rPr lang="fr-FR" sz="1200" dirty="0"/>
                <a:t>)</a:t>
              </a:r>
              <a:r>
                <a:rPr lang="fr-FR" sz="1200" b="1" dirty="0" smtClean="0"/>
                <a:t>   </a:t>
              </a:r>
              <a:r>
                <a:rPr lang="fr-FR" sz="1200" dirty="0" err="1" smtClean="0"/>
                <a:t>d</a:t>
              </a:r>
              <a:r>
                <a:rPr lang="fr-FR" sz="1200" baseline="-25000" dirty="0" err="1" smtClean="0"/>
                <a:t>max</a:t>
              </a:r>
              <a:r>
                <a:rPr lang="fr-FR" sz="1200" dirty="0" smtClean="0"/>
                <a:t> </a:t>
              </a:r>
              <a:r>
                <a:rPr lang="fr-FR" sz="1200" dirty="0"/>
                <a:t>= </a:t>
              </a:r>
              <a:r>
                <a:rPr lang="fr-FR" sz="1200" dirty="0" smtClean="0"/>
                <a:t>9.6 mm</a:t>
              </a:r>
              <a:endParaRPr lang="fr-FR" sz="1050" dirty="0"/>
            </a:p>
            <a:p>
              <a:r>
                <a:rPr lang="fr-FR" sz="1200" b="1" dirty="0" err="1"/>
                <a:t>Step</a:t>
              </a:r>
              <a:r>
                <a:rPr lang="fr-FR" sz="1200" b="1" dirty="0"/>
                <a:t> </a:t>
              </a:r>
              <a:r>
                <a:rPr lang="fr-FR" sz="1200" b="1" dirty="0" smtClean="0"/>
                <a:t>3 </a:t>
              </a:r>
              <a:r>
                <a:rPr lang="fr-FR" sz="1200" b="1" dirty="0"/>
                <a:t>: </a:t>
              </a:r>
              <a:r>
                <a:rPr lang="fr-FR" sz="1200" dirty="0"/>
                <a:t>Cathode mass (200kg x3</a:t>
              </a:r>
              <a:r>
                <a:rPr lang="fr-FR" sz="1200" dirty="0" smtClean="0"/>
                <a:t>) </a:t>
              </a:r>
              <a:r>
                <a:rPr lang="fr-FR" sz="1200" b="1" dirty="0" smtClean="0"/>
                <a:t>    </a:t>
              </a:r>
              <a:r>
                <a:rPr lang="fr-FR" sz="1200" dirty="0" err="1" smtClean="0"/>
                <a:t>d</a:t>
              </a:r>
              <a:r>
                <a:rPr lang="fr-FR" sz="1200" baseline="-25000" dirty="0" err="1" smtClean="0"/>
                <a:t>max</a:t>
              </a:r>
              <a:r>
                <a:rPr lang="fr-FR" sz="1200" dirty="0" smtClean="0"/>
                <a:t> </a:t>
              </a:r>
              <a:r>
                <a:rPr lang="fr-FR" sz="1200" dirty="0"/>
                <a:t>= </a:t>
              </a:r>
              <a:r>
                <a:rPr lang="fr-FR" sz="1200" dirty="0" smtClean="0"/>
                <a:t>8.1 mm</a:t>
              </a:r>
              <a:endParaRPr lang="fr-FR" sz="1050" dirty="0"/>
            </a:p>
          </p:txBody>
        </p:sp>
        <p:cxnSp>
          <p:nvCxnSpPr>
            <p:cNvPr id="20" name="Connecteur droit 19"/>
            <p:cNvCxnSpPr/>
            <p:nvPr/>
          </p:nvCxnSpPr>
          <p:spPr>
            <a:xfrm flipH="1" flipV="1">
              <a:off x="4763193" y="641800"/>
              <a:ext cx="0" cy="1827758"/>
            </a:xfrm>
            <a:prstGeom prst="line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flipH="1" flipV="1">
              <a:off x="6509718" y="1125138"/>
              <a:ext cx="8313" cy="631767"/>
            </a:xfrm>
            <a:prstGeom prst="line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 flipH="1" flipV="1">
              <a:off x="3085277" y="1132252"/>
              <a:ext cx="8313" cy="631767"/>
            </a:xfrm>
            <a:prstGeom prst="line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"/>
          <p:cNvSpPr txBox="1"/>
          <p:nvPr/>
        </p:nvSpPr>
        <p:spPr>
          <a:xfrm>
            <a:off x="-136061" y="643202"/>
            <a:ext cx="2594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0070C0"/>
                </a:solidFill>
              </a:rPr>
              <a:t>Thickness</a:t>
            </a:r>
            <a:r>
              <a:rPr lang="fr-FR" b="1" dirty="0" smtClean="0">
                <a:solidFill>
                  <a:srgbClr val="0070C0"/>
                </a:solidFill>
              </a:rPr>
              <a:t> = 6.35mm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849706" y="1031854"/>
            <a:ext cx="4242694" cy="2587199"/>
            <a:chOff x="135513" y="785511"/>
            <a:chExt cx="9299736" cy="5670985"/>
          </a:xfrm>
        </p:grpSpPr>
        <p:pic>
          <p:nvPicPr>
            <p:cNvPr id="18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5515" y="785511"/>
              <a:ext cx="8927842" cy="4923708"/>
            </a:xfrm>
            <a:prstGeom prst="rect">
              <a:avLst/>
            </a:prstGeom>
          </p:spPr>
        </p:pic>
        <p:sp>
          <p:nvSpPr>
            <p:cNvPr id="19" name="ZoneTexte 14"/>
            <p:cNvSpPr txBox="1"/>
            <p:nvPr/>
          </p:nvSpPr>
          <p:spPr>
            <a:xfrm>
              <a:off x="135513" y="5014003"/>
              <a:ext cx="9299736" cy="14424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100" b="1" dirty="0" err="1" smtClean="0"/>
                <a:t>Step</a:t>
              </a:r>
              <a:r>
                <a:rPr lang="fr-FR" sz="1100" b="1" dirty="0" smtClean="0"/>
                <a:t> 1 :   </a:t>
              </a:r>
              <a:r>
                <a:rPr lang="fr-FR" sz="1100" dirty="0" err="1" smtClean="0"/>
                <a:t>gravity</a:t>
              </a:r>
              <a:r>
                <a:rPr lang="fr-FR" sz="1100" dirty="0" smtClean="0"/>
                <a:t> (1ton)                       </a:t>
              </a:r>
              <a:r>
                <a:rPr lang="fr-FR" sz="1100" dirty="0" err="1" smtClean="0"/>
                <a:t>d</a:t>
              </a:r>
              <a:r>
                <a:rPr lang="fr-FR" sz="1100" baseline="-25000" dirty="0" err="1" smtClean="0"/>
                <a:t>max</a:t>
              </a:r>
              <a:r>
                <a:rPr lang="fr-FR" sz="1100" dirty="0" smtClean="0"/>
                <a:t> = 5.3 mm</a:t>
              </a:r>
              <a:endParaRPr lang="fr-FR" sz="1000" dirty="0" smtClean="0"/>
            </a:p>
            <a:p>
              <a:r>
                <a:rPr lang="fr-FR" sz="1100" b="1" dirty="0" err="1" smtClean="0"/>
                <a:t>Step</a:t>
              </a:r>
              <a:r>
                <a:rPr lang="fr-FR" sz="1100" b="1" dirty="0" smtClean="0"/>
                <a:t> 2 </a:t>
              </a:r>
              <a:r>
                <a:rPr lang="fr-FR" sz="1100" b="1" dirty="0"/>
                <a:t>:  </a:t>
              </a:r>
              <a:r>
                <a:rPr lang="fr-FR" sz="1100" dirty="0" err="1" smtClean="0"/>
                <a:t>CRPs</a:t>
              </a:r>
              <a:r>
                <a:rPr lang="fr-FR" sz="1100" dirty="0" smtClean="0"/>
                <a:t> masses (200kg </a:t>
              </a:r>
              <a:r>
                <a:rPr lang="fr-FR" sz="1100" dirty="0" err="1" smtClean="0"/>
                <a:t>each</a:t>
              </a:r>
              <a:r>
                <a:rPr lang="fr-FR" sz="1100" dirty="0" smtClean="0"/>
                <a:t>)  </a:t>
              </a:r>
              <a:r>
                <a:rPr lang="fr-FR" sz="1100" dirty="0" err="1" smtClean="0"/>
                <a:t>d</a:t>
              </a:r>
              <a:r>
                <a:rPr lang="fr-FR" sz="1100" baseline="-25000" dirty="0" err="1" smtClean="0"/>
                <a:t>max</a:t>
              </a:r>
              <a:r>
                <a:rPr lang="fr-FR" sz="1100" dirty="0" smtClean="0"/>
                <a:t> </a:t>
              </a:r>
              <a:r>
                <a:rPr lang="fr-FR" sz="1100" dirty="0"/>
                <a:t>= </a:t>
              </a:r>
              <a:r>
                <a:rPr lang="fr-FR" sz="1100" dirty="0" smtClean="0"/>
                <a:t>12.2 mm</a:t>
              </a:r>
              <a:endParaRPr lang="fr-FR" sz="1000" dirty="0"/>
            </a:p>
            <a:p>
              <a:r>
                <a:rPr lang="fr-FR" sz="1100" b="1" dirty="0" err="1"/>
                <a:t>Step</a:t>
              </a:r>
              <a:r>
                <a:rPr lang="fr-FR" sz="1100" b="1" dirty="0"/>
                <a:t> </a:t>
              </a:r>
              <a:r>
                <a:rPr lang="fr-FR" sz="1100" b="1" dirty="0" smtClean="0"/>
                <a:t>3 </a:t>
              </a:r>
              <a:r>
                <a:rPr lang="fr-FR" sz="1100" dirty="0"/>
                <a:t>:  </a:t>
              </a:r>
              <a:r>
                <a:rPr lang="fr-FR" sz="1100" dirty="0" smtClean="0"/>
                <a:t>Cathode mass (200kg x3)</a:t>
              </a:r>
              <a:r>
                <a:rPr lang="fr-FR" sz="1100" b="1" dirty="0" smtClean="0"/>
                <a:t>    </a:t>
              </a:r>
              <a:r>
                <a:rPr lang="fr-FR" sz="1100" dirty="0" err="1" smtClean="0"/>
                <a:t>d</a:t>
              </a:r>
              <a:r>
                <a:rPr lang="fr-FR" sz="1100" baseline="-25000" dirty="0" err="1" smtClean="0"/>
                <a:t>max</a:t>
              </a:r>
              <a:r>
                <a:rPr lang="fr-FR" sz="1100" dirty="0" smtClean="0"/>
                <a:t> </a:t>
              </a:r>
              <a:r>
                <a:rPr lang="fr-FR" sz="1100" dirty="0"/>
                <a:t>= </a:t>
              </a:r>
              <a:r>
                <a:rPr lang="fr-FR" sz="1100" dirty="0" smtClean="0"/>
                <a:t>12.3 mm</a:t>
              </a:r>
              <a:endParaRPr lang="fr-FR" sz="1000" dirty="0"/>
            </a:p>
          </p:txBody>
        </p:sp>
      </p:grpSp>
      <p:sp>
        <p:nvSpPr>
          <p:cNvPr id="22" name="ZoneTexte 1"/>
          <p:cNvSpPr txBox="1"/>
          <p:nvPr/>
        </p:nvSpPr>
        <p:spPr>
          <a:xfrm>
            <a:off x="4540764" y="649664"/>
            <a:ext cx="2594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0070C0"/>
                </a:solidFill>
              </a:rPr>
              <a:t>Thickness</a:t>
            </a:r>
            <a:r>
              <a:rPr lang="fr-FR" b="1" dirty="0" smtClean="0">
                <a:solidFill>
                  <a:srgbClr val="0070C0"/>
                </a:solidFill>
              </a:rPr>
              <a:t> = 4mm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145357" y="4855231"/>
            <a:ext cx="1648650" cy="1371257"/>
            <a:chOff x="778734" y="4792015"/>
            <a:chExt cx="2426104" cy="2017900"/>
          </a:xfrm>
        </p:grpSpPr>
        <p:grpSp>
          <p:nvGrpSpPr>
            <p:cNvPr id="23" name="Groupe 14"/>
            <p:cNvGrpSpPr/>
            <p:nvPr/>
          </p:nvGrpSpPr>
          <p:grpSpPr>
            <a:xfrm>
              <a:off x="778734" y="4812063"/>
              <a:ext cx="2426104" cy="760165"/>
              <a:chOff x="5457896" y="1629539"/>
              <a:chExt cx="2426104" cy="760165"/>
            </a:xfrm>
          </p:grpSpPr>
          <p:pic>
            <p:nvPicPr>
              <p:cNvPr id="24" name="Image 1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57896" y="2108600"/>
                <a:ext cx="2426104" cy="281104"/>
              </a:xfrm>
              <a:prstGeom prst="rect">
                <a:avLst/>
              </a:prstGeom>
            </p:spPr>
          </p:pic>
          <p:cxnSp>
            <p:nvCxnSpPr>
              <p:cNvPr id="25" name="Connecteur droit 17"/>
              <p:cNvCxnSpPr/>
              <p:nvPr/>
            </p:nvCxnSpPr>
            <p:spPr>
              <a:xfrm flipH="1" flipV="1">
                <a:off x="6112559" y="1651699"/>
                <a:ext cx="0" cy="504000"/>
              </a:xfrm>
              <a:prstGeom prst="line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18"/>
              <p:cNvCxnSpPr/>
              <p:nvPr/>
            </p:nvCxnSpPr>
            <p:spPr>
              <a:xfrm flipH="1" flipV="1">
                <a:off x="7103669" y="1629539"/>
                <a:ext cx="0" cy="504000"/>
              </a:xfrm>
              <a:prstGeom prst="line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19"/>
              <p:cNvCxnSpPr/>
              <p:nvPr/>
            </p:nvCxnSpPr>
            <p:spPr>
              <a:xfrm flipH="1" flipV="1">
                <a:off x="6525424" y="1651699"/>
                <a:ext cx="0" cy="504000"/>
              </a:xfrm>
              <a:prstGeom prst="line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Connecteur droit 21"/>
            <p:cNvCxnSpPr/>
            <p:nvPr/>
          </p:nvCxnSpPr>
          <p:spPr>
            <a:xfrm flipH="1" flipV="1">
              <a:off x="1942415" y="4792015"/>
              <a:ext cx="6327" cy="1092415"/>
            </a:xfrm>
            <a:prstGeom prst="line">
              <a:avLst/>
            </a:prstGeom>
            <a:ln w="19050">
              <a:solidFill>
                <a:srgbClr val="C00000"/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3"/>
            <p:cNvSpPr txBox="1"/>
            <p:nvPr/>
          </p:nvSpPr>
          <p:spPr>
            <a:xfrm>
              <a:off x="1846262" y="5587045"/>
              <a:ext cx="1262423" cy="1222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C00000"/>
                  </a:solidFill>
                </a:rPr>
                <a:t>100mm </a:t>
              </a:r>
              <a:r>
                <a:rPr lang="fr-FR" sz="1600" dirty="0" err="1" smtClean="0">
                  <a:solidFill>
                    <a:srgbClr val="C00000"/>
                  </a:solidFill>
                </a:rPr>
                <a:t>lateral</a:t>
              </a:r>
              <a:r>
                <a:rPr lang="fr-FR" sz="1600" dirty="0" smtClean="0">
                  <a:solidFill>
                    <a:srgbClr val="C00000"/>
                  </a:solidFill>
                </a:rPr>
                <a:t> shift</a:t>
              </a:r>
              <a:endParaRPr lang="fr-FR" sz="1600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>
          <a:xfrm flipH="1">
            <a:off x="4587687" y="643202"/>
            <a:ext cx="404" cy="31881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0" y="3795331"/>
            <a:ext cx="9090347" cy="425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1"/>
          <p:cNvSpPr txBox="1"/>
          <p:nvPr/>
        </p:nvSpPr>
        <p:spPr>
          <a:xfrm>
            <a:off x="138373" y="3927420"/>
            <a:ext cx="5013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Thickness</a:t>
            </a:r>
            <a:r>
              <a:rPr lang="fr-FR" b="1" dirty="0" smtClean="0">
                <a:solidFill>
                  <a:srgbClr val="0070C0"/>
                </a:solidFill>
              </a:rPr>
              <a:t> = 6.35mm and </a:t>
            </a:r>
          </a:p>
          <a:p>
            <a:r>
              <a:rPr lang="fr-FR" b="1" dirty="0" smtClean="0">
                <a:solidFill>
                  <a:srgbClr val="0070C0"/>
                </a:solidFill>
              </a:rPr>
              <a:t>Top triangle suspension </a:t>
            </a:r>
            <a:r>
              <a:rPr lang="fr-FR" b="1" dirty="0" err="1" smtClean="0">
                <a:solidFill>
                  <a:srgbClr val="0070C0"/>
                </a:solidFill>
              </a:rPr>
              <a:t>shifted</a:t>
            </a:r>
            <a:r>
              <a:rPr lang="fr-FR" b="1" dirty="0" smtClean="0">
                <a:solidFill>
                  <a:srgbClr val="0070C0"/>
                </a:solidFill>
              </a:rPr>
              <a:t> by 100mm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993425" y="3761207"/>
            <a:ext cx="3793967" cy="2597195"/>
            <a:chOff x="57215" y="542770"/>
            <a:chExt cx="8695490" cy="5952579"/>
          </a:xfrm>
        </p:grpSpPr>
        <p:pic>
          <p:nvPicPr>
            <p:cNvPr id="36" name="Imag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15" y="746536"/>
              <a:ext cx="8695490" cy="4796294"/>
            </a:xfrm>
            <a:prstGeom prst="rect">
              <a:avLst/>
            </a:prstGeom>
          </p:spPr>
        </p:pic>
        <p:sp>
          <p:nvSpPr>
            <p:cNvPr id="37" name="ZoneTexte 14"/>
            <p:cNvSpPr txBox="1"/>
            <p:nvPr/>
          </p:nvSpPr>
          <p:spPr>
            <a:xfrm>
              <a:off x="135512" y="5014006"/>
              <a:ext cx="8136118" cy="14813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Step</a:t>
              </a:r>
              <a:r>
                <a:rPr lang="fr-FR" sz="1200" b="1" dirty="0" smtClean="0"/>
                <a:t> 1 : </a:t>
              </a:r>
              <a:r>
                <a:rPr lang="fr-FR" sz="1200" dirty="0" err="1"/>
                <a:t>gravity</a:t>
              </a:r>
              <a:r>
                <a:rPr lang="fr-FR" sz="1200" dirty="0"/>
                <a:t> (1.6 ton) 	 </a:t>
              </a:r>
              <a:r>
                <a:rPr lang="fr-FR" sz="1200" dirty="0" smtClean="0"/>
                <a:t>          </a:t>
              </a:r>
              <a:r>
                <a:rPr lang="fr-FR" sz="1200" dirty="0" err="1" smtClean="0"/>
                <a:t>d</a:t>
              </a:r>
              <a:r>
                <a:rPr lang="fr-FR" sz="1200" baseline="-25000" dirty="0" err="1" smtClean="0"/>
                <a:t>max</a:t>
              </a:r>
              <a:r>
                <a:rPr lang="fr-FR" sz="1200" dirty="0" smtClean="0"/>
                <a:t> = 9.2 mm</a:t>
              </a:r>
              <a:endParaRPr lang="fr-FR" sz="1050" dirty="0" smtClean="0"/>
            </a:p>
            <a:p>
              <a:r>
                <a:rPr lang="fr-FR" sz="1200" b="1" dirty="0" err="1"/>
                <a:t>Step</a:t>
              </a:r>
              <a:r>
                <a:rPr lang="fr-FR" sz="1200" b="1" dirty="0"/>
                <a:t> </a:t>
              </a:r>
              <a:r>
                <a:rPr lang="fr-FR" sz="1200" b="1" dirty="0" smtClean="0"/>
                <a:t>2 </a:t>
              </a:r>
              <a:r>
                <a:rPr lang="fr-FR" sz="1200" b="1" dirty="0"/>
                <a:t>: </a:t>
              </a:r>
              <a:r>
                <a:rPr lang="fr-FR" sz="1200" dirty="0" err="1"/>
                <a:t>CRPs</a:t>
              </a:r>
              <a:r>
                <a:rPr lang="fr-FR" sz="1200" dirty="0"/>
                <a:t> masses (200kg </a:t>
              </a:r>
              <a:r>
                <a:rPr lang="fr-FR" sz="1200" dirty="0" err="1"/>
                <a:t>each</a:t>
              </a:r>
              <a:r>
                <a:rPr lang="fr-FR" sz="1200" dirty="0"/>
                <a:t>)</a:t>
              </a:r>
              <a:r>
                <a:rPr lang="fr-FR" sz="1200" b="1" dirty="0"/>
                <a:t> </a:t>
              </a:r>
              <a:r>
                <a:rPr lang="fr-FR" sz="1200" b="1" dirty="0" smtClean="0"/>
                <a:t>  </a:t>
              </a:r>
              <a:r>
                <a:rPr lang="fr-FR" sz="1200" dirty="0" err="1" smtClean="0"/>
                <a:t>d</a:t>
              </a:r>
              <a:r>
                <a:rPr lang="fr-FR" sz="1200" baseline="-25000" dirty="0" err="1" smtClean="0"/>
                <a:t>max</a:t>
              </a:r>
              <a:r>
                <a:rPr lang="fr-FR" sz="1200" dirty="0" smtClean="0"/>
                <a:t> </a:t>
              </a:r>
              <a:r>
                <a:rPr lang="fr-FR" sz="1200" dirty="0"/>
                <a:t>= </a:t>
              </a:r>
              <a:r>
                <a:rPr lang="fr-FR" sz="1200" dirty="0" smtClean="0"/>
                <a:t>16.2 mm</a:t>
              </a:r>
              <a:endParaRPr lang="fr-FR" sz="1050" dirty="0"/>
            </a:p>
            <a:p>
              <a:r>
                <a:rPr lang="fr-FR" sz="1200" b="1" dirty="0" err="1"/>
                <a:t>Step</a:t>
              </a:r>
              <a:r>
                <a:rPr lang="fr-FR" sz="1200" b="1" dirty="0"/>
                <a:t> </a:t>
              </a:r>
              <a:r>
                <a:rPr lang="fr-FR" sz="1200" b="1" dirty="0" smtClean="0"/>
                <a:t>3 </a:t>
              </a:r>
              <a:r>
                <a:rPr lang="fr-FR" sz="1200" b="1" dirty="0"/>
                <a:t>: </a:t>
              </a:r>
              <a:r>
                <a:rPr lang="fr-FR" sz="1200" dirty="0"/>
                <a:t>Cathode mass (200kg x3) </a:t>
              </a:r>
              <a:r>
                <a:rPr lang="fr-FR" sz="1200" dirty="0" smtClean="0"/>
                <a:t>    </a:t>
              </a:r>
              <a:r>
                <a:rPr lang="fr-FR" sz="1200" dirty="0" err="1" smtClean="0"/>
                <a:t>d</a:t>
              </a:r>
              <a:r>
                <a:rPr lang="fr-FR" sz="1200" baseline="-25000" dirty="0" err="1" smtClean="0"/>
                <a:t>max</a:t>
              </a:r>
              <a:r>
                <a:rPr lang="fr-FR" sz="1200" dirty="0" smtClean="0"/>
                <a:t> </a:t>
              </a:r>
              <a:r>
                <a:rPr lang="fr-FR" sz="1200" dirty="0"/>
                <a:t>= </a:t>
              </a:r>
              <a:r>
                <a:rPr lang="fr-FR" sz="1200" dirty="0" smtClean="0"/>
                <a:t>15.4 mm</a:t>
              </a:r>
              <a:endParaRPr lang="fr-FR" sz="1050" dirty="0"/>
            </a:p>
          </p:txBody>
        </p:sp>
        <p:cxnSp>
          <p:nvCxnSpPr>
            <p:cNvPr id="38" name="Connecteur droit 19"/>
            <p:cNvCxnSpPr/>
            <p:nvPr/>
          </p:nvCxnSpPr>
          <p:spPr>
            <a:xfrm flipH="1" flipV="1">
              <a:off x="4472247" y="542770"/>
              <a:ext cx="0" cy="1827758"/>
            </a:xfrm>
            <a:prstGeom prst="line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20"/>
            <p:cNvCxnSpPr/>
            <p:nvPr/>
          </p:nvCxnSpPr>
          <p:spPr>
            <a:xfrm flipH="1" flipV="1">
              <a:off x="6403809" y="1113338"/>
              <a:ext cx="8315" cy="1316331"/>
            </a:xfrm>
            <a:prstGeom prst="line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13"/>
            <p:cNvCxnSpPr/>
            <p:nvPr/>
          </p:nvCxnSpPr>
          <p:spPr>
            <a:xfrm flipV="1">
              <a:off x="3126841" y="1121656"/>
              <a:ext cx="15370" cy="1182130"/>
            </a:xfrm>
            <a:prstGeom prst="line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15"/>
            <p:cNvSpPr txBox="1"/>
            <p:nvPr/>
          </p:nvSpPr>
          <p:spPr>
            <a:xfrm>
              <a:off x="4404961" y="826607"/>
              <a:ext cx="1262422" cy="1163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smtClean="0">
                  <a:solidFill>
                    <a:srgbClr val="C00000"/>
                  </a:solidFill>
                </a:rPr>
                <a:t>100mm </a:t>
              </a:r>
              <a:r>
                <a:rPr lang="fr-FR" sz="900" dirty="0" err="1" smtClean="0">
                  <a:solidFill>
                    <a:srgbClr val="C00000"/>
                  </a:solidFill>
                </a:rPr>
                <a:t>lateral</a:t>
              </a:r>
              <a:r>
                <a:rPr lang="fr-FR" sz="900" dirty="0" smtClean="0">
                  <a:solidFill>
                    <a:srgbClr val="C00000"/>
                  </a:solidFill>
                </a:rPr>
                <a:t> shift</a:t>
              </a:r>
              <a:endParaRPr lang="fr-FR" sz="9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3" name="Groupe 8"/>
          <p:cNvGrpSpPr/>
          <p:nvPr/>
        </p:nvGrpSpPr>
        <p:grpSpPr>
          <a:xfrm>
            <a:off x="169908" y="4608800"/>
            <a:ext cx="2776032" cy="1427034"/>
            <a:chOff x="660257" y="1330037"/>
            <a:chExt cx="5768326" cy="2681546"/>
          </a:xfrm>
        </p:grpSpPr>
        <p:pic>
          <p:nvPicPr>
            <p:cNvPr id="44" name="Imag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0257" y="1330037"/>
              <a:ext cx="5768326" cy="2681546"/>
            </a:xfrm>
            <a:prstGeom prst="rect">
              <a:avLst/>
            </a:prstGeom>
          </p:spPr>
        </p:pic>
        <p:sp>
          <p:nvSpPr>
            <p:cNvPr id="45" name="Ellipse 6"/>
            <p:cNvSpPr/>
            <p:nvPr/>
          </p:nvSpPr>
          <p:spPr>
            <a:xfrm>
              <a:off x="2244436" y="1874591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Ellipse 11"/>
            <p:cNvSpPr/>
            <p:nvPr/>
          </p:nvSpPr>
          <p:spPr>
            <a:xfrm>
              <a:off x="4213897" y="1620725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Ellipse 12"/>
            <p:cNvSpPr/>
            <p:nvPr/>
          </p:nvSpPr>
          <p:spPr>
            <a:xfrm>
              <a:off x="3960136" y="3381021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49" name="Straight Arrow Connector 48"/>
          <p:cNvCxnSpPr/>
          <p:nvPr/>
        </p:nvCxnSpPr>
        <p:spPr>
          <a:xfrm flipH="1">
            <a:off x="1793994" y="4518930"/>
            <a:ext cx="711606" cy="11580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38373" y="2581599"/>
            <a:ext cx="10226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843407" y="2473358"/>
            <a:ext cx="1726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Reduced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thickness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31973" y="5287637"/>
            <a:ext cx="1085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Shifted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SPFT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8" name="Connecteur droit 19"/>
          <p:cNvCxnSpPr/>
          <p:nvPr/>
        </p:nvCxnSpPr>
        <p:spPr>
          <a:xfrm flipV="1">
            <a:off x="7011431" y="1042142"/>
            <a:ext cx="12367" cy="599430"/>
          </a:xfrm>
          <a:prstGeom prst="line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20"/>
          <p:cNvCxnSpPr/>
          <p:nvPr/>
        </p:nvCxnSpPr>
        <p:spPr>
          <a:xfrm flipH="1" flipV="1">
            <a:off x="7745036" y="1299893"/>
            <a:ext cx="3999" cy="303914"/>
          </a:xfrm>
          <a:prstGeom prst="line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13"/>
          <p:cNvCxnSpPr/>
          <p:nvPr/>
        </p:nvCxnSpPr>
        <p:spPr>
          <a:xfrm flipH="1" flipV="1">
            <a:off x="6284539" y="1303077"/>
            <a:ext cx="3999" cy="303914"/>
          </a:xfrm>
          <a:prstGeom prst="line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30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Top </a:t>
            </a:r>
            <a:r>
              <a:rPr lang="fr-FR" dirty="0" err="1" smtClean="0"/>
              <a:t>Detection</a:t>
            </a:r>
            <a:r>
              <a:rPr lang="fr-FR" dirty="0" smtClean="0"/>
              <a:t> plane design</a:t>
            </a:r>
            <a:endParaRPr lang="fr-FR" dirty="0"/>
          </a:p>
        </p:txBody>
      </p:sp>
      <p:grpSp>
        <p:nvGrpSpPr>
          <p:cNvPr id="26" name="Groupe 25"/>
          <p:cNvGrpSpPr/>
          <p:nvPr/>
        </p:nvGrpSpPr>
        <p:grpSpPr>
          <a:xfrm>
            <a:off x="927529" y="1495513"/>
            <a:ext cx="7593935" cy="3557172"/>
            <a:chOff x="660522" y="3086213"/>
            <a:chExt cx="7987822" cy="3887156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3"/>
            <a:srcRect t="3940"/>
            <a:stretch/>
          </p:blipFill>
          <p:spPr>
            <a:xfrm>
              <a:off x="660522" y="3086213"/>
              <a:ext cx="7827948" cy="3415604"/>
            </a:xfrm>
            <a:prstGeom prst="rect">
              <a:avLst/>
            </a:prstGeom>
          </p:spPr>
        </p:pic>
        <p:grpSp>
          <p:nvGrpSpPr>
            <p:cNvPr id="19" name="Groupe 18"/>
            <p:cNvGrpSpPr/>
            <p:nvPr/>
          </p:nvGrpSpPr>
          <p:grpSpPr>
            <a:xfrm rot="217133">
              <a:off x="660522" y="5281302"/>
              <a:ext cx="3261998" cy="1692067"/>
              <a:chOff x="659754" y="3768481"/>
              <a:chExt cx="3261998" cy="1692067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rot="21382867" flipH="1" flipV="1">
                <a:off x="659754" y="3768481"/>
                <a:ext cx="3261998" cy="1692067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ZoneTexte 16"/>
              <p:cNvSpPr txBox="1"/>
              <p:nvPr/>
            </p:nvSpPr>
            <p:spPr>
              <a:xfrm rot="1451078">
                <a:off x="1598391" y="4530392"/>
                <a:ext cx="821491" cy="302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6720 mm</a:t>
                </a:r>
                <a:endParaRPr lang="fr-FR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20" name="Groupe 19"/>
            <p:cNvGrpSpPr/>
            <p:nvPr/>
          </p:nvGrpSpPr>
          <p:grpSpPr>
            <a:xfrm rot="21375518">
              <a:off x="5888052" y="4486542"/>
              <a:ext cx="2760292" cy="2333003"/>
              <a:chOff x="5918362" y="3018620"/>
              <a:chExt cx="2760292" cy="2333003"/>
            </a:xfrm>
          </p:grpSpPr>
          <p:cxnSp>
            <p:nvCxnSpPr>
              <p:cNvPr id="12" name="Connecteur droit avec flèche 11"/>
              <p:cNvCxnSpPr/>
              <p:nvPr/>
            </p:nvCxnSpPr>
            <p:spPr>
              <a:xfrm rot="224482" flipV="1">
                <a:off x="5918362" y="3018620"/>
                <a:ext cx="2760292" cy="233300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ZoneTexte 17"/>
              <p:cNvSpPr txBox="1"/>
              <p:nvPr/>
            </p:nvSpPr>
            <p:spPr>
              <a:xfrm rot="19269224">
                <a:off x="7187692" y="4064908"/>
                <a:ext cx="7809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9000 mm</a:t>
                </a:r>
                <a:endParaRPr lang="fr-FR" sz="120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84000" y="6454800"/>
            <a:ext cx="1033200" cy="313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9D29A7-AEA4-45B8-8251-92C60E5ACD8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2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2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55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83237" y="77093"/>
            <a:ext cx="5325337" cy="408907"/>
          </a:xfrm>
        </p:spPr>
        <p:txBody>
          <a:bodyPr>
            <a:normAutofit fontScale="90000"/>
          </a:bodyPr>
          <a:lstStyle/>
          <a:p>
            <a:r>
              <a:rPr lang="fr-FR" smtClean="0"/>
              <a:t>Invar Super-structure Load behaviour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042689" y="877205"/>
            <a:ext cx="251368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mtClean="0"/>
              <a:t>Reduced thickness</a:t>
            </a:r>
          </a:p>
          <a:p>
            <a:r>
              <a:rPr lang="fr-FR" smtClean="0"/>
              <a:t>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 smtClean="0"/>
              <a:t>= 5.3 mm</a:t>
            </a:r>
            <a:endParaRPr lang="fr-FR" sz="1400" dirty="0" smtClean="0"/>
          </a:p>
          <a:p>
            <a:r>
              <a:rPr lang="fr-FR" smtClean="0"/>
              <a:t>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/>
              <a:t>= </a:t>
            </a:r>
            <a:r>
              <a:rPr lang="fr-FR" dirty="0" smtClean="0"/>
              <a:t>12.2 mm</a:t>
            </a:r>
            <a:endParaRPr lang="fr-FR" sz="1400" dirty="0"/>
          </a:p>
          <a:p>
            <a:r>
              <a:rPr lang="fr-FR" smtClean="0"/>
              <a:t>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/>
              <a:t>= </a:t>
            </a:r>
            <a:r>
              <a:rPr lang="fr-FR" dirty="0" smtClean="0"/>
              <a:t>12.3 mm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380785" y="877205"/>
            <a:ext cx="346104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		Reference     </a:t>
            </a:r>
            <a:endParaRPr lang="fr-FR" b="1" smtClean="0"/>
          </a:p>
          <a:p>
            <a:r>
              <a:rPr lang="fr-FR" smtClean="0"/>
              <a:t>Gravity:  		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 smtClean="0"/>
              <a:t>= 5.3 mm</a:t>
            </a:r>
            <a:endParaRPr lang="fr-FR" sz="1400" dirty="0" smtClean="0"/>
          </a:p>
          <a:p>
            <a:r>
              <a:rPr lang="fr-FR" smtClean="0"/>
              <a:t>CRP masses:  	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/>
              <a:t>= </a:t>
            </a:r>
            <a:r>
              <a:rPr lang="fr-FR" dirty="0" smtClean="0"/>
              <a:t>9.6 mm</a:t>
            </a:r>
            <a:endParaRPr lang="fr-FR" sz="1400" dirty="0"/>
          </a:p>
          <a:p>
            <a:r>
              <a:rPr lang="fr-FR" smtClean="0"/>
              <a:t>Cathode masses </a:t>
            </a:r>
            <a:r>
              <a:rPr lang="fr-FR"/>
              <a:t>:  </a:t>
            </a:r>
            <a:r>
              <a:rPr lang="fr-FR" smtClean="0"/>
              <a:t>	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/>
              <a:t>= </a:t>
            </a:r>
            <a:r>
              <a:rPr lang="fr-FR" dirty="0" smtClean="0"/>
              <a:t>8.1 mm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6252744" y="877205"/>
            <a:ext cx="24709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mtClean="0"/>
              <a:t>Shifted anchoring</a:t>
            </a:r>
          </a:p>
          <a:p>
            <a:r>
              <a:rPr lang="fr-FR" smtClean="0"/>
              <a:t>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 smtClean="0"/>
              <a:t>= 9.2 mm</a:t>
            </a:r>
            <a:endParaRPr lang="fr-FR" sz="1400" dirty="0" smtClean="0"/>
          </a:p>
          <a:p>
            <a:r>
              <a:rPr lang="fr-FR" smtClean="0"/>
              <a:t>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/>
              <a:t>= </a:t>
            </a:r>
            <a:r>
              <a:rPr lang="fr-FR" dirty="0" smtClean="0"/>
              <a:t>16.2 mm</a:t>
            </a:r>
            <a:endParaRPr lang="fr-FR" sz="1400" dirty="0"/>
          </a:p>
          <a:p>
            <a:r>
              <a:rPr lang="fr-FR" smtClean="0"/>
              <a:t>d</a:t>
            </a:r>
            <a:r>
              <a:rPr lang="fr-FR" baseline="-25000" smtClean="0"/>
              <a:t>max</a:t>
            </a:r>
            <a:r>
              <a:rPr lang="fr-FR" smtClean="0"/>
              <a:t> </a:t>
            </a:r>
            <a:r>
              <a:rPr lang="fr-FR" dirty="0"/>
              <a:t>= </a:t>
            </a:r>
            <a:r>
              <a:rPr lang="fr-FR" dirty="0" smtClean="0"/>
              <a:t>15.4 mm</a:t>
            </a:r>
            <a:endParaRPr lang="fr-FR" sz="1400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368505" y="1205056"/>
            <a:ext cx="78060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28428" y="2563056"/>
            <a:ext cx="7241489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/>
              <a:t>Immersion </a:t>
            </a:r>
            <a:r>
              <a:rPr lang="fr-FR" dirty="0" err="1" smtClean="0"/>
              <a:t>effects</a:t>
            </a:r>
            <a:r>
              <a:rPr lang="fr-FR" dirty="0" smtClean="0"/>
              <a:t> (Archimède)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estimated</a:t>
            </a:r>
            <a:endParaRPr lang="fr-FR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More optimisation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performed</a:t>
            </a:r>
            <a:r>
              <a:rPr lang="fr-FR" dirty="0" smtClean="0"/>
              <a:t> on </a:t>
            </a:r>
            <a:r>
              <a:rPr lang="fr-FR" dirty="0" err="1" smtClean="0"/>
              <a:t>this</a:t>
            </a:r>
            <a:r>
              <a:rPr lang="fr-FR" dirty="0" smtClean="0"/>
              <a:t> structure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err="1" smtClean="0"/>
              <a:t>Other</a:t>
            </a:r>
            <a:r>
              <a:rPr lang="fr-FR" dirty="0" smtClean="0"/>
              <a:t> design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stainless</a:t>
            </a:r>
            <a:r>
              <a:rPr lang="fr-FR" dirty="0" smtClean="0"/>
              <a:t> </a:t>
            </a:r>
            <a:r>
              <a:rPr lang="fr-FR" dirty="0" err="1" smtClean="0"/>
              <a:t>steel</a:t>
            </a:r>
            <a:r>
              <a:rPr lang="fr-FR" dirty="0" smtClean="0"/>
              <a:t> on </a:t>
            </a:r>
            <a:r>
              <a:rPr lang="fr-FR" dirty="0" err="1" smtClean="0"/>
              <a:t>going</a:t>
            </a:r>
            <a:r>
              <a:rPr lang="fr-FR" dirty="0" smtClean="0"/>
              <a:t>: first </a:t>
            </a:r>
            <a:r>
              <a:rPr lang="fr-FR" dirty="0" err="1" smtClean="0"/>
              <a:t>calculations</a:t>
            </a:r>
            <a:r>
              <a:rPr lang="fr-FR" dirty="0" smtClean="0"/>
              <a:t> </a:t>
            </a:r>
            <a:r>
              <a:rPr lang="fr-FR" dirty="0" err="1" smtClean="0"/>
              <a:t>performed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16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16873" y="0"/>
            <a:ext cx="2367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Summary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642" y="838665"/>
            <a:ext cx="873935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This is a first design work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on the CRP structures for VD detector: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Preliminary optimisation and calculations on anode, PCB frames and superstructures have shown  results matching the defined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criteria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(at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least for the symmetric 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suspended </a:t>
            </a:r>
            <a:r>
              <a:rPr kumimoji="0" lang="en-GB" sz="16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SuperStructure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design)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CRP mechanical structures are identical between bottom and top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More optimisation and refinements needed and on going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600BC"/>
                </a:solidFill>
                <a:effectLst/>
                <a:uLnTx/>
                <a:uFillTx/>
                <a:latin typeface="Calibri"/>
              </a:rPr>
              <a:t>Alternative structure material options are also considered and studied for the superstructure (SS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600BC"/>
                </a:solidFill>
                <a:effectLst/>
                <a:uLnTx/>
                <a:uFillTx/>
                <a:latin typeface="Calibri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1600BC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600BC"/>
                </a:solidFill>
                <a:effectLst/>
                <a:uLnTx/>
                <a:uFillTx/>
                <a:latin typeface="Calibri"/>
              </a:rPr>
              <a:t>Detailed definition of the CRP suspension points with cryostat feedthroughs positions in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rgbClr val="1600BC"/>
                </a:solidFill>
                <a:effectLst/>
                <a:uLnTx/>
                <a:uFillTx/>
                <a:latin typeface="Calibri"/>
              </a:rPr>
              <a:t> progress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1600BC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Work on interface with cathode mechanical structure has started for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the cathode frame suspension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dirty="0" smtClean="0">
              <a:solidFill>
                <a:prstClr val="black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 smtClean="0">
                <a:ln>
                  <a:noFill/>
                </a:ln>
                <a:solidFill>
                  <a:srgbClr val="1600BC"/>
                </a:solidFill>
                <a:effectLst/>
                <a:uLnTx/>
                <a:uFillTx/>
                <a:latin typeface="Calibri"/>
              </a:rPr>
              <a:t>Critical aspects to work on: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Overall anode and superstructure dimensions in the cryostat to fit the area of the field cage</a:t>
            </a:r>
          </a:p>
          <a:p>
            <a:pPr lvl="2">
              <a:defRPr/>
            </a:pPr>
            <a:endParaRPr lang="en-GB" sz="1600" dirty="0" smtClean="0">
              <a:solidFill>
                <a:prstClr val="black"/>
              </a:solidFill>
              <a:latin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Given the large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GB" sz="16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SuperStructure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dimensions and weights: important to asses reasonable functional clearances especially for installation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 =&gt; it cannot be only a few mm!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fr-FR" sz="1600" dirty="0">
              <a:solidFill>
                <a:prstClr val="black"/>
              </a:solidFill>
              <a:latin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fr-FR" sz="1600" dirty="0" smtClean="0">
                <a:solidFill>
                  <a:prstClr val="black"/>
                </a:solidFill>
                <a:latin typeface="Calibri"/>
              </a:rPr>
              <a:t>Gaps </a:t>
            </a:r>
            <a:r>
              <a:rPr lang="fr-FR" sz="1600" dirty="0" err="1" smtClean="0">
                <a:solidFill>
                  <a:prstClr val="black"/>
                </a:solidFill>
                <a:latin typeface="Calibri"/>
              </a:rPr>
              <a:t>needed</a:t>
            </a:r>
            <a:r>
              <a:rPr lang="fr-FR" sz="1600" dirty="0" smtClean="0">
                <a:solidFill>
                  <a:prstClr val="black"/>
                </a:solidFill>
                <a:latin typeface="Calibri"/>
              </a:rPr>
              <a:t> for the cathode suspension to </a:t>
            </a:r>
            <a:r>
              <a:rPr lang="fr-FR" sz="1600" dirty="0" err="1" smtClean="0">
                <a:solidFill>
                  <a:prstClr val="black"/>
                </a:solidFill>
                <a:latin typeface="Calibri"/>
              </a:rPr>
              <a:t>consider</a:t>
            </a:r>
            <a:endParaRPr lang="en-GB" sz="1600" dirty="0" smtClean="0">
              <a:solidFill>
                <a:prstClr val="black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2020/11/12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CRP and mechanical structure design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7D49-A284-4349-8DA8-C0305B56CCC2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88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78" y="776224"/>
            <a:ext cx="5954478" cy="368468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141090" y="4749966"/>
            <a:ext cx="973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10967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" y="1018788"/>
            <a:ext cx="9765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Scénario A: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796158" y="1454618"/>
            <a:ext cx="3005894" cy="19002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99467" y="1455137"/>
            <a:ext cx="3005894" cy="19002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11994" y="1471915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708547" y="1471914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708546" y="2408067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11993" y="2405256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05099" y="1471914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705098" y="2408067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13972" y="1471915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810525" y="1471914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810524" y="2408067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813971" y="2405256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07077" y="1471914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07076" y="2408067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648" y="205943"/>
            <a:ext cx="24365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2000" b="1" dirty="0">
                <a:solidFill>
                  <a:srgbClr val="0070C0"/>
                </a:solidFill>
                <a:latin typeface="Calibri" panose="020F0502020204030204"/>
              </a:rPr>
              <a:t>Superstructure: Invar</a:t>
            </a:r>
          </a:p>
          <a:p>
            <a:pPr defTabSz="685800"/>
            <a:r>
              <a:rPr lang="fr-FR" sz="2000" b="1" dirty="0">
                <a:solidFill>
                  <a:srgbClr val="0070C0"/>
                </a:solidFill>
                <a:latin typeface="Calibri" panose="020F0502020204030204"/>
              </a:rPr>
              <a:t>CRP: PCB</a:t>
            </a:r>
            <a:endParaRPr lang="en-GB" sz="20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00793" y="3484666"/>
            <a:ext cx="838101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8764" y="2086346"/>
            <a:ext cx="672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srgbClr val="C00000"/>
                </a:solidFill>
                <a:latin typeface="Calibri" panose="020F0502020204030204"/>
              </a:rPr>
              <a:t>WARM</a:t>
            </a:r>
            <a:endParaRPr lang="en-GB" sz="1350" dirty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7666" y="4328988"/>
            <a:ext cx="5694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srgbClr val="0070C0"/>
                </a:solidFill>
                <a:latin typeface="Calibri" panose="020F0502020204030204"/>
              </a:rPr>
              <a:t>COLD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8963" y="4757811"/>
            <a:ext cx="124149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1350" dirty="0" err="1">
                <a:solidFill>
                  <a:prstClr val="black"/>
                </a:solidFill>
                <a:latin typeface="Calibri" panose="020F0502020204030204"/>
              </a:rPr>
              <a:t>Each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350" dirty="0" err="1">
                <a:solidFill>
                  <a:prstClr val="black"/>
                </a:solidFill>
                <a:latin typeface="Calibri" panose="020F0502020204030204"/>
              </a:rPr>
              <a:t>interCRP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 gap </a:t>
            </a:r>
            <a:r>
              <a:rPr lang="fr-FR" sz="1350" dirty="0" err="1">
                <a:solidFill>
                  <a:prstClr val="black"/>
                </a:solidFill>
                <a:latin typeface="Calibri" panose="020F0502020204030204"/>
              </a:rPr>
              <a:t>increases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 by about 6mm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849826" y="1295787"/>
            <a:ext cx="2928938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49772" y="1073812"/>
            <a:ext cx="4106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9m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7989125" y="1446231"/>
            <a:ext cx="17813" cy="189303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006938" y="2209689"/>
            <a:ext cx="5421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6.6m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355019" y="4550569"/>
            <a:ext cx="580579" cy="5534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807723" y="3600450"/>
            <a:ext cx="3005894" cy="19002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721269" y="3600969"/>
            <a:ext cx="3005894" cy="19002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7125" y="3643312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57250" y="3643312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57375" y="3643312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7125" y="4579144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57250" y="4579144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57375" y="4579144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43579" y="3643312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43704" y="3643312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43829" y="3643312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43579" y="4579144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43704" y="4579144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43829" y="4579144"/>
            <a:ext cx="928688" cy="871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9" name="Straight Arrow Connector 48"/>
          <p:cNvCxnSpPr>
            <a:stCxn id="23" idx="3"/>
          </p:cNvCxnSpPr>
          <p:nvPr/>
        </p:nvCxnSpPr>
        <p:spPr>
          <a:xfrm>
            <a:off x="1490453" y="5104060"/>
            <a:ext cx="1260737" cy="1518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1333588" y="4757811"/>
            <a:ext cx="2423787" cy="3462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735476" y="5624093"/>
            <a:ext cx="29949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 err="1">
                <a:solidFill>
                  <a:prstClr val="black"/>
                </a:solidFill>
                <a:latin typeface="Calibri" panose="020F0502020204030204"/>
              </a:rPr>
              <a:t>Sketck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 of 2 </a:t>
            </a:r>
            <a:r>
              <a:rPr lang="fr-FR" sz="1350" dirty="0" err="1">
                <a:solidFill>
                  <a:prstClr val="black"/>
                </a:solidFill>
                <a:latin typeface="Calibri" panose="020F0502020204030204"/>
              </a:rPr>
              <a:t>neighbouring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 superstructure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957494" y="2214835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2mm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23939" y="4401613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4mm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728603" y="3417039"/>
            <a:ext cx="3005894" cy="1"/>
          </a:xfrm>
          <a:prstGeom prst="straightConnector1">
            <a:avLst/>
          </a:prstGeom>
          <a:ln w="28575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957494" y="3354856"/>
            <a:ext cx="8130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9004mm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680220" y="1295787"/>
            <a:ext cx="115939" cy="129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388691" y="1061317"/>
            <a:ext cx="6046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D 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61" name="Straight Arrow Connector 60"/>
          <p:cNvCxnSpPr>
            <a:stCxn id="62" idx="1"/>
          </p:cNvCxnSpPr>
          <p:nvPr/>
        </p:nvCxnSpPr>
        <p:spPr>
          <a:xfrm flipH="1" flipV="1">
            <a:off x="4813971" y="5448119"/>
            <a:ext cx="111606" cy="274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925577" y="5583671"/>
            <a:ext cx="7793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D+7 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2208479" y="1914460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3226431" y="1927618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210962" y="1914460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2198003" y="2829574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3226431" y="2858420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4210962" y="2841021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259644" y="1918244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6277597" y="1931403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7262128" y="1918244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5249169" y="2833359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6277597" y="2862205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7262128" y="2844805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H="1">
            <a:off x="4240355" y="633280"/>
            <a:ext cx="207411" cy="124225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3316668" y="608702"/>
            <a:ext cx="1066804" cy="124116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367181" y="380371"/>
            <a:ext cx="23260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 err="1">
                <a:solidFill>
                  <a:prstClr val="black"/>
                </a:solidFill>
                <a:latin typeface="Calibri" panose="020F0502020204030204"/>
              </a:rPr>
              <a:t>Locked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 points on the structure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2513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2"/>
          <a:srcRect r="8814"/>
          <a:stretch/>
        </p:blipFill>
        <p:spPr>
          <a:xfrm>
            <a:off x="88035" y="790153"/>
            <a:ext cx="8964526" cy="509859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108960" y="68400"/>
            <a:ext cx="5822640" cy="4500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INVAR – Possible Clearances </a:t>
            </a:r>
            <a:r>
              <a:rPr lang="en-US" dirty="0" err="1" smtClean="0">
                <a:latin typeface="+mn-lt"/>
              </a:rPr>
              <a:t>wrt</a:t>
            </a:r>
            <a:r>
              <a:rPr lang="en-US" dirty="0" smtClean="0">
                <a:latin typeface="+mn-lt"/>
              </a:rPr>
              <a:t> Field Cage</a:t>
            </a:r>
            <a:endParaRPr lang="en-US" dirty="0"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88035" y="1041754"/>
            <a:ext cx="1413164" cy="893147"/>
            <a:chOff x="882555" y="1545212"/>
            <a:chExt cx="1413164" cy="893147"/>
          </a:xfrm>
        </p:grpSpPr>
        <p:sp>
          <p:nvSpPr>
            <p:cNvPr id="4" name="ZoneTexte 3"/>
            <p:cNvSpPr txBox="1"/>
            <p:nvPr/>
          </p:nvSpPr>
          <p:spPr>
            <a:xfrm>
              <a:off x="882555" y="2069027"/>
              <a:ext cx="1413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Field Cage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" name="Connecteur droit avec flèche 8"/>
            <p:cNvCxnSpPr>
              <a:stCxn id="4" idx="0"/>
            </p:cNvCxnSpPr>
            <p:nvPr/>
          </p:nvCxnSpPr>
          <p:spPr>
            <a:xfrm flipH="1" flipV="1">
              <a:off x="1578698" y="1545212"/>
              <a:ext cx="0" cy="523815"/>
            </a:xfrm>
            <a:prstGeom prst="straightConnector1">
              <a:avLst/>
            </a:prstGeom>
            <a:ln w="317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/>
          <p:cNvSpPr txBox="1"/>
          <p:nvPr/>
        </p:nvSpPr>
        <p:spPr>
          <a:xfrm>
            <a:off x="625678" y="5924814"/>
            <a:ext cx="783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Clearance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between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SuperStructure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Field Cage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along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longitudinal axis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25678" y="2599359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78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Connecteur droit avec flèche 24"/>
          <p:cNvCxnSpPr>
            <a:stCxn id="24" idx="3"/>
          </p:cNvCxnSpPr>
          <p:nvPr/>
        </p:nvCxnSpPr>
        <p:spPr>
          <a:xfrm flipV="1">
            <a:off x="1532419" y="1041754"/>
            <a:ext cx="1676294" cy="1742271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2286000" y="3873556"/>
            <a:ext cx="1247286" cy="1583930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68415" y="4384991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 flipV="1">
            <a:off x="1075156" y="3260334"/>
            <a:ext cx="2033804" cy="1309325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7708060" y="1484818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18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498080" y="4200325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7" name="Connecteur droit avec flèche 36"/>
          <p:cNvCxnSpPr/>
          <p:nvPr/>
        </p:nvCxnSpPr>
        <p:spPr>
          <a:xfrm flipH="1" flipV="1">
            <a:off x="5943601" y="3834124"/>
            <a:ext cx="1554479" cy="446931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 flipH="1">
            <a:off x="6916189" y="1872185"/>
            <a:ext cx="967812" cy="727174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1530465" y="2920257"/>
            <a:ext cx="639157" cy="803845"/>
          </a:xfrm>
          <a:prstGeom prst="straightConnector1">
            <a:avLst/>
          </a:prstGeom>
          <a:ln w="317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62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 126"/>
          <p:cNvSpPr/>
          <p:nvPr/>
        </p:nvSpPr>
        <p:spPr>
          <a:xfrm>
            <a:off x="4809163" y="1368466"/>
            <a:ext cx="3143933" cy="19875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4885024" y="1408992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903554" y="1419001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910092" y="2366925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4886848" y="2371140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6907011" y="1418123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6929619" y="2361585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6936974" y="2235006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6354230" y="2240346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5764109" y="2254252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7" name="Oval 136"/>
          <p:cNvSpPr/>
          <p:nvPr/>
        </p:nvSpPr>
        <p:spPr>
          <a:xfrm>
            <a:off x="6951155" y="2393980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8" name="Oval 137"/>
          <p:cNvSpPr/>
          <p:nvPr/>
        </p:nvSpPr>
        <p:spPr>
          <a:xfrm>
            <a:off x="6349169" y="2391689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5772517" y="2383728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002527" y="2207522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7mm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1" name="TextBox 140"/>
          <p:cNvSpPr txBox="1"/>
          <p:nvPr/>
        </p:nvSpPr>
        <p:spPr>
          <a:xfrm rot="5400000">
            <a:off x="6638346" y="1724270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7mm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1754086" y="3611245"/>
            <a:ext cx="2938325" cy="1836527"/>
            <a:chOff x="6552090" y="3662225"/>
            <a:chExt cx="3917767" cy="2448702"/>
          </a:xfrm>
        </p:grpSpPr>
        <p:sp>
          <p:nvSpPr>
            <p:cNvPr id="84" name="Rectangle 83"/>
            <p:cNvSpPr/>
            <p:nvPr/>
          </p:nvSpPr>
          <p:spPr>
            <a:xfrm>
              <a:off x="6552090" y="3662225"/>
              <a:ext cx="3917767" cy="24487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583779" y="3673546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888324" y="3667715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887973" y="4925890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574042" y="4925890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9195997" y="3666870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9183964" y="4916197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2875" y="1018788"/>
            <a:ext cx="9701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Scénario C: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5" y="143054"/>
            <a:ext cx="3416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2000" b="1" dirty="0">
                <a:solidFill>
                  <a:srgbClr val="0070C0"/>
                </a:solidFill>
                <a:latin typeface="Calibri" panose="020F0502020204030204"/>
              </a:rPr>
              <a:t>Superstructure: </a:t>
            </a:r>
            <a:r>
              <a:rPr lang="fr-FR" sz="2000" b="1" dirty="0" err="1">
                <a:solidFill>
                  <a:srgbClr val="0070C0"/>
                </a:solidFill>
                <a:latin typeface="Calibri" panose="020F0502020204030204"/>
              </a:rPr>
              <a:t>Stainless</a:t>
            </a:r>
            <a:r>
              <a:rPr lang="fr-FR" sz="2000" b="1" dirty="0">
                <a:solidFill>
                  <a:srgbClr val="0070C0"/>
                </a:solidFill>
                <a:latin typeface="Calibri" panose="020F0502020204030204"/>
              </a:rPr>
              <a:t> </a:t>
            </a:r>
            <a:r>
              <a:rPr lang="fr-FR" sz="2000" b="1" dirty="0" err="1">
                <a:solidFill>
                  <a:srgbClr val="0070C0"/>
                </a:solidFill>
                <a:latin typeface="Calibri" panose="020F0502020204030204"/>
              </a:rPr>
              <a:t>Steel</a:t>
            </a:r>
            <a:endParaRPr lang="fr-FR" sz="2000" b="1" dirty="0">
              <a:solidFill>
                <a:srgbClr val="0070C0"/>
              </a:solidFill>
              <a:latin typeface="Calibri" panose="020F0502020204030204"/>
            </a:endParaRPr>
          </a:p>
          <a:p>
            <a:pPr defTabSz="685800"/>
            <a:r>
              <a:rPr lang="fr-FR" sz="2000" b="1" dirty="0">
                <a:solidFill>
                  <a:srgbClr val="0070C0"/>
                </a:solidFill>
                <a:latin typeface="Calibri" panose="020F0502020204030204"/>
              </a:rPr>
              <a:t>CRP: PCB</a:t>
            </a:r>
            <a:endParaRPr lang="en-GB" sz="20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400793" y="3484666"/>
            <a:ext cx="838101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41213" y="1367873"/>
            <a:ext cx="672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srgbClr val="C00000"/>
                </a:solidFill>
                <a:latin typeface="Calibri" panose="020F0502020204030204"/>
              </a:rPr>
              <a:t>WARM</a:t>
            </a:r>
            <a:endParaRPr lang="en-GB" sz="1350" dirty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61381" y="3784124"/>
            <a:ext cx="5694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srgbClr val="0070C0"/>
                </a:solidFill>
                <a:latin typeface="Calibri" panose="020F0502020204030204"/>
              </a:rPr>
              <a:t>COLD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90564" y="1367873"/>
            <a:ext cx="3143933" cy="19875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666425" y="1408398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684954" y="1418408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691493" y="2366331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668249" y="2370546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688411" y="1417530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11019" y="2360991"/>
            <a:ext cx="975122" cy="915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3453" y="999184"/>
            <a:ext cx="6046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D 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0" name="Straight Arrow Connector 39"/>
          <p:cNvCxnSpPr>
            <a:stCxn id="41" idx="1"/>
          </p:cNvCxnSpPr>
          <p:nvPr/>
        </p:nvCxnSpPr>
        <p:spPr>
          <a:xfrm flipH="1" flipV="1">
            <a:off x="4813971" y="5448119"/>
            <a:ext cx="111606" cy="274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925577" y="5583671"/>
            <a:ext cx="8290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D+18mm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898549" y="3617334"/>
            <a:ext cx="2938325" cy="1836527"/>
            <a:chOff x="6552090" y="3662225"/>
            <a:chExt cx="3917767" cy="2448702"/>
          </a:xfrm>
        </p:grpSpPr>
        <p:sp>
          <p:nvSpPr>
            <p:cNvPr id="43" name="Rectangle 42"/>
            <p:cNvSpPr/>
            <p:nvPr/>
          </p:nvSpPr>
          <p:spPr>
            <a:xfrm>
              <a:off x="6552090" y="3662225"/>
              <a:ext cx="3917767" cy="24487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583779" y="3673546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888324" y="3667715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887973" y="4925890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574042" y="4925890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9195997" y="3666870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9183964" y="4916197"/>
              <a:ext cx="1237764" cy="1161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9" name="Oval 8"/>
          <p:cNvSpPr/>
          <p:nvPr/>
        </p:nvSpPr>
        <p:spPr>
          <a:xfrm>
            <a:off x="3718374" y="2234413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3135631" y="2239753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2545509" y="2253658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3732555" y="2393386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3130570" y="2391096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2553917" y="2383135"/>
            <a:ext cx="90237" cy="109352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951155" y="1092994"/>
            <a:ext cx="692658" cy="113878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400619" y="1068416"/>
            <a:ext cx="1178900" cy="11248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63228" y="840085"/>
            <a:ext cx="23260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 err="1">
                <a:solidFill>
                  <a:prstClr val="black"/>
                </a:solidFill>
                <a:latin typeface="Calibri" panose="020F0502020204030204"/>
              </a:rPr>
              <a:t>Locked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 points on the structure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783928" y="2206929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7mm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17298" y="4378882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5mm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590564" y="3417039"/>
            <a:ext cx="3143933" cy="7974"/>
          </a:xfrm>
          <a:prstGeom prst="straightConnector1">
            <a:avLst/>
          </a:prstGeom>
          <a:ln w="28575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24612" y="5535046"/>
            <a:ext cx="8130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8995mm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7" name="TextBox 116"/>
          <p:cNvSpPr txBox="1"/>
          <p:nvPr/>
        </p:nvSpPr>
        <p:spPr>
          <a:xfrm rot="5400000">
            <a:off x="3419747" y="1723677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7mm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8" name="TextBox 117"/>
          <p:cNvSpPr txBox="1"/>
          <p:nvPr/>
        </p:nvSpPr>
        <p:spPr>
          <a:xfrm rot="5400000">
            <a:off x="3455746" y="3947325"/>
            <a:ext cx="548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5mm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 flipV="1">
            <a:off x="1754086" y="5563858"/>
            <a:ext cx="2932055" cy="19814"/>
          </a:xfrm>
          <a:prstGeom prst="straightConnector1">
            <a:avLst/>
          </a:prstGeom>
          <a:ln w="28575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2817982" y="3365575"/>
            <a:ext cx="8130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9014mm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4883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2"/>
          <a:srcRect r="8814"/>
          <a:stretch/>
        </p:blipFill>
        <p:spPr>
          <a:xfrm>
            <a:off x="88035" y="790153"/>
            <a:ext cx="8964526" cy="509859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n-lt"/>
              </a:rPr>
              <a:t>SSteel</a:t>
            </a:r>
            <a:r>
              <a:rPr lang="en-US" dirty="0" smtClean="0">
                <a:latin typeface="+mn-lt"/>
              </a:rPr>
              <a:t> - Clearances </a:t>
            </a:r>
            <a:r>
              <a:rPr lang="en-US" dirty="0" err="1" smtClean="0">
                <a:latin typeface="+mn-lt"/>
              </a:rPr>
              <a:t>wrt</a:t>
            </a:r>
            <a:r>
              <a:rPr lang="en-US" dirty="0" smtClean="0">
                <a:latin typeface="+mn-lt"/>
              </a:rPr>
              <a:t> Field Cage</a:t>
            </a:r>
            <a:endParaRPr lang="en-US" dirty="0"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Vertical Drift – Integration dans le cryostat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88035" y="1041754"/>
            <a:ext cx="1413164" cy="893147"/>
            <a:chOff x="882555" y="1545212"/>
            <a:chExt cx="1413164" cy="893147"/>
          </a:xfrm>
        </p:grpSpPr>
        <p:sp>
          <p:nvSpPr>
            <p:cNvPr id="4" name="ZoneTexte 3"/>
            <p:cNvSpPr txBox="1"/>
            <p:nvPr/>
          </p:nvSpPr>
          <p:spPr>
            <a:xfrm>
              <a:off x="882555" y="2069027"/>
              <a:ext cx="1413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Field Cage</a:t>
              </a: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" name="Connecteur droit avec flèche 8"/>
            <p:cNvCxnSpPr>
              <a:stCxn id="4" idx="0"/>
            </p:cNvCxnSpPr>
            <p:nvPr/>
          </p:nvCxnSpPr>
          <p:spPr>
            <a:xfrm flipH="1" flipV="1">
              <a:off x="1578698" y="1545212"/>
              <a:ext cx="0" cy="523815"/>
            </a:xfrm>
            <a:prstGeom prst="straightConnector1">
              <a:avLst/>
            </a:prstGeom>
            <a:ln w="317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/>
          <p:cNvSpPr txBox="1"/>
          <p:nvPr/>
        </p:nvSpPr>
        <p:spPr>
          <a:xfrm>
            <a:off x="1075156" y="5924814"/>
            <a:ext cx="7382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Clearance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between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SSt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Field Cage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along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longitudinal axis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25678" y="2599359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73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Connecteur droit avec flèche 24"/>
          <p:cNvCxnSpPr>
            <a:stCxn id="24" idx="3"/>
          </p:cNvCxnSpPr>
          <p:nvPr/>
        </p:nvCxnSpPr>
        <p:spPr>
          <a:xfrm flipV="1">
            <a:off x="1532419" y="1041754"/>
            <a:ext cx="1676294" cy="1742271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2286000" y="3873556"/>
            <a:ext cx="1247286" cy="1583930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68415" y="4384991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 flipV="1">
            <a:off x="1075156" y="3260334"/>
            <a:ext cx="2033804" cy="1309325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7708060" y="1484818"/>
            <a:ext cx="1078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12,5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498080" y="4200325"/>
            <a:ext cx="906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 mm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7" name="Connecteur droit avec flèche 36"/>
          <p:cNvCxnSpPr/>
          <p:nvPr/>
        </p:nvCxnSpPr>
        <p:spPr>
          <a:xfrm flipH="1" flipV="1">
            <a:off x="5943601" y="3834124"/>
            <a:ext cx="1554479" cy="446931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 flipH="1">
            <a:off x="6916189" y="1872185"/>
            <a:ext cx="967812" cy="727174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1530465" y="2920257"/>
            <a:ext cx="639157" cy="803845"/>
          </a:xfrm>
          <a:prstGeom prst="straightConnector1">
            <a:avLst/>
          </a:prstGeom>
          <a:ln w="317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3823200" y="1994863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830080" y="2165950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386019" y="1994863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4394263" y="2165949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983540" y="1994862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4985215" y="2175482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833208" y="4204375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3840088" y="4375462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396027" y="4204375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4394223" y="4375461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4993548" y="4204374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4995223" y="4384994"/>
            <a:ext cx="133753" cy="120579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376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z="4000" smtClean="0"/>
              <a:t>Production / installation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6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Production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815477" y="1066246"/>
            <a:ext cx="151260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Production clean room(s)</a:t>
            </a:r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36110" y="4790409"/>
            <a:ext cx="1768083" cy="369332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Super-structures</a:t>
            </a:r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36110" y="947744"/>
            <a:ext cx="1503785" cy="923330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Anodes</a:t>
            </a:r>
          </a:p>
          <a:p>
            <a:r>
              <a:rPr lang="fr-FR" smtClean="0"/>
              <a:t>PCB panels</a:t>
            </a:r>
            <a:endParaRPr lang="fr-FR"/>
          </a:p>
          <a:p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36110" y="2101521"/>
            <a:ext cx="1222797" cy="646331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Machined parts</a:t>
            </a:r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436128" y="2931331"/>
            <a:ext cx="2569538" cy="646331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mtClean="0"/>
              <a:t>Tooling </a:t>
            </a:r>
          </a:p>
          <a:p>
            <a:r>
              <a:rPr lang="fr-FR" smtClean="0"/>
              <a:t>(transport &amp; installation)</a:t>
            </a:r>
            <a:endParaRPr lang="fr-FR"/>
          </a:p>
        </p:txBody>
      </p:sp>
      <p:cxnSp>
        <p:nvCxnSpPr>
          <p:cNvPr id="17" name="Connecteur droit avec flèche 16"/>
          <p:cNvCxnSpPr>
            <a:stCxn id="9" idx="3"/>
          </p:cNvCxnSpPr>
          <p:nvPr/>
        </p:nvCxnSpPr>
        <p:spPr>
          <a:xfrm flipV="1">
            <a:off x="2204193" y="4961063"/>
            <a:ext cx="6781035" cy="14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10" idx="3"/>
            <a:endCxn id="3" idx="1"/>
          </p:cNvCxnSpPr>
          <p:nvPr/>
        </p:nvCxnSpPr>
        <p:spPr>
          <a:xfrm flipV="1">
            <a:off x="1939895" y="1389412"/>
            <a:ext cx="2875582" cy="19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12" idx="3"/>
            <a:endCxn id="3" idx="1"/>
          </p:cNvCxnSpPr>
          <p:nvPr/>
        </p:nvCxnSpPr>
        <p:spPr>
          <a:xfrm flipV="1">
            <a:off x="1658907" y="1389412"/>
            <a:ext cx="3156570" cy="1035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13" idx="3"/>
            <a:endCxn id="3" idx="1"/>
          </p:cNvCxnSpPr>
          <p:nvPr/>
        </p:nvCxnSpPr>
        <p:spPr>
          <a:xfrm flipV="1">
            <a:off x="3005666" y="1389412"/>
            <a:ext cx="1809811" cy="1865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3" idx="3"/>
          </p:cNvCxnSpPr>
          <p:nvPr/>
        </p:nvCxnSpPr>
        <p:spPr>
          <a:xfrm>
            <a:off x="6328083" y="1389412"/>
            <a:ext cx="23981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4477998" y="1829688"/>
            <a:ext cx="4502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FR" sz="160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Assembly / Glueing of PCB panels 3 x 3,375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Machined parts assembly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Anodes planes assembly 1,5 x 1,68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Electrical cabling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Packaging in transport boxes </a:t>
            </a:r>
            <a:r>
              <a:rPr lang="fr-FR" sz="1600" b="1" smtClean="0">
                <a:solidFill>
                  <a:srgbClr val="C00000"/>
                </a:solidFill>
              </a:rPr>
              <a:t>3,5 x 3,5m</a:t>
            </a:r>
          </a:p>
          <a:p>
            <a:endParaRPr lang="fr-FR" sz="1600" smtClean="0"/>
          </a:p>
        </p:txBody>
      </p:sp>
      <p:grpSp>
        <p:nvGrpSpPr>
          <p:cNvPr id="31" name="Groupe 30"/>
          <p:cNvGrpSpPr/>
          <p:nvPr/>
        </p:nvGrpSpPr>
        <p:grpSpPr>
          <a:xfrm>
            <a:off x="2480725" y="4742113"/>
            <a:ext cx="1073711" cy="537018"/>
            <a:chOff x="660257" y="1330037"/>
            <a:chExt cx="5768326" cy="2681546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257" y="1330037"/>
              <a:ext cx="5768326" cy="2681546"/>
            </a:xfrm>
            <a:prstGeom prst="rect">
              <a:avLst/>
            </a:prstGeom>
          </p:spPr>
        </p:pic>
        <p:sp>
          <p:nvSpPr>
            <p:cNvPr id="34" name="Ellipse 33"/>
            <p:cNvSpPr/>
            <p:nvPr/>
          </p:nvSpPr>
          <p:spPr>
            <a:xfrm>
              <a:off x="931026" y="1966031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372794" y="1330037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Ellipse 35"/>
            <p:cNvSpPr/>
            <p:nvPr/>
          </p:nvSpPr>
          <p:spPr>
            <a:xfrm>
              <a:off x="4194327" y="3548220"/>
              <a:ext cx="149629" cy="14540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8" name="ZoneTexte 47"/>
          <p:cNvSpPr txBox="1"/>
          <p:nvPr/>
        </p:nvSpPr>
        <p:spPr>
          <a:xfrm>
            <a:off x="685570" y="5323022"/>
            <a:ext cx="510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Manufactured in separable parts (inserable through TCO)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b="1">
                <a:solidFill>
                  <a:srgbClr val="C00000"/>
                </a:solidFill>
              </a:rPr>
              <a:t>M</a:t>
            </a:r>
            <a:r>
              <a:rPr lang="fr-FR" sz="1600" b="1" smtClean="0">
                <a:solidFill>
                  <a:srgbClr val="C00000"/>
                </a:solidFill>
              </a:rPr>
              <a:t>ax dimensions : 3000 x 3000?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Directly sent to cryostat</a:t>
            </a:r>
            <a:endParaRPr lang="fr-FR" sz="1600"/>
          </a:p>
        </p:txBody>
      </p:sp>
      <p:grpSp>
        <p:nvGrpSpPr>
          <p:cNvPr id="18" name="Groupe 17"/>
          <p:cNvGrpSpPr/>
          <p:nvPr/>
        </p:nvGrpSpPr>
        <p:grpSpPr>
          <a:xfrm>
            <a:off x="128186" y="743484"/>
            <a:ext cx="4067799" cy="5623133"/>
            <a:chOff x="128186" y="743484"/>
            <a:chExt cx="4067799" cy="5623133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128186" y="743484"/>
              <a:ext cx="4067799" cy="5623133"/>
            </a:xfrm>
            <a:prstGeom prst="roundRect">
              <a:avLst>
                <a:gd name="adj" fmla="val 5221"/>
              </a:avLst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2873496" y="758469"/>
              <a:ext cx="12625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Manufacturers</a:t>
              </a:r>
              <a:endParaRPr lang="fr-FR" sz="14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38" name="Imag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27" y="1538232"/>
            <a:ext cx="1332546" cy="27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3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Cryostat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grpSp>
        <p:nvGrpSpPr>
          <p:cNvPr id="34" name="Groupe 33"/>
          <p:cNvGrpSpPr/>
          <p:nvPr/>
        </p:nvGrpSpPr>
        <p:grpSpPr>
          <a:xfrm rot="10800000">
            <a:off x="502338" y="895541"/>
            <a:ext cx="8189890" cy="120829"/>
            <a:chOff x="7804" y="1415317"/>
            <a:chExt cx="8189890" cy="120829"/>
          </a:xfrm>
        </p:grpSpPr>
        <p:grpSp>
          <p:nvGrpSpPr>
            <p:cNvPr id="35" name="Groupe 34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79" name="Groupe 78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98" name="Connecteur droit 9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Forme libre 9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0" name="Forme libre 9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01" name="Connecteur droit 10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10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Forme libre 10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0" name="Groupe 79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8" name="Connecteur droit 8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Forme libre 8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Forme libre 9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4" name="Connecteur droit 9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necteur droit 9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Forme libre 9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1" name="Groupe 80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2" name="Connecteur droit 8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Forme libre 8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" name="Forme libre 8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5" name="Connecteur droit 8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necteur droit 8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Forme libre 8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36" name="Groupe 35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58" name="Connecteur droit 5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Forme libre 61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3" name="Forme libre 6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4" name="Connecteur droit 6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cteur droit 6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Forme libre 7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8" name="Groupe 37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47" name="Connecteur droit 46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Forme libre 47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" name="Forme libre 48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0" name="Connecteur droit 49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50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Forme libre 51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9" name="Groupe 38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40" name="Connecteur droit 39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Forme libre 40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Forme libre 41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4" name="Connecteur droit 4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Forme libre 45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9" name="Rectangle 8"/>
          <p:cNvSpPr/>
          <p:nvPr/>
        </p:nvSpPr>
        <p:spPr>
          <a:xfrm>
            <a:off x="1958127" y="736329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4505377" y="747146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104"/>
          <p:cNvSpPr/>
          <p:nvPr/>
        </p:nvSpPr>
        <p:spPr>
          <a:xfrm>
            <a:off x="6596870" y="736101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6" name="Groupe 105"/>
          <p:cNvGrpSpPr/>
          <p:nvPr/>
        </p:nvGrpSpPr>
        <p:grpSpPr>
          <a:xfrm>
            <a:off x="584869" y="6082204"/>
            <a:ext cx="8189890" cy="120829"/>
            <a:chOff x="7804" y="1415317"/>
            <a:chExt cx="8189890" cy="120829"/>
          </a:xfrm>
        </p:grpSpPr>
        <p:grpSp>
          <p:nvGrpSpPr>
            <p:cNvPr id="107" name="Groupe 106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130" name="Groupe 129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45" name="Connecteur droit 144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6" name="Forme libre 145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7" name="Forme libre 146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8" name="Connecteur droit 147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Connecteur droit 148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0" name="Forme libre 149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1" name="Groupe 130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9" name="Connecteur droit 138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Forme libre 13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1" name="Forme libre 140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2" name="Connecteur droit 141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necteur droit 142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Forme libre 143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2" name="Groupe 131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3" name="Connecteur droit 132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Forme libre 133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5" name="Forme libre 134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6" name="Connecteur droit 135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Connecteur droit 136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Forme libre 13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08" name="Groupe 107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109" name="Groupe 108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24" name="Connecteur droit 123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Forme libre 124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6" name="Forme libre 125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27" name="Connecteur droit 126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necteur droit 127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Forme libre 128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0" name="Groupe 109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8" name="Connecteur droit 11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Forme libre 11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0" name="Forme libre 11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21" name="Connecteur droit 12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Connecteur droit 12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" name="Forme libre 12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1" name="Groupe 110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2" name="Connecteur droit 11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Forme libre 11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4" name="Forme libre 11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5" name="Connecteur droit 11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Connecteur droit 11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Forme libre 11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151" name="ZoneTexte 150"/>
          <p:cNvSpPr txBox="1"/>
          <p:nvPr/>
        </p:nvSpPr>
        <p:spPr>
          <a:xfrm>
            <a:off x="528233" y="2287529"/>
            <a:ext cx="6099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/>
              <a:t>Super-structures assembly, on the cryostat ground</a:t>
            </a:r>
          </a:p>
          <a:p>
            <a:r>
              <a:rPr lang="fr-FR" sz="2000" smtClean="0"/>
              <a:t>	</a:t>
            </a:r>
            <a:r>
              <a:rPr lang="fr-FR" smtClean="0"/>
              <a:t>A super-structure cannot be transported in one piece</a:t>
            </a:r>
          </a:p>
        </p:txBody>
      </p:sp>
      <p:grpSp>
        <p:nvGrpSpPr>
          <p:cNvPr id="27" name="Groupe 26"/>
          <p:cNvGrpSpPr/>
          <p:nvPr/>
        </p:nvGrpSpPr>
        <p:grpSpPr>
          <a:xfrm>
            <a:off x="2394268" y="5604327"/>
            <a:ext cx="6695745" cy="444722"/>
            <a:chOff x="1248642" y="5176987"/>
            <a:chExt cx="6695745" cy="444722"/>
          </a:xfrm>
        </p:grpSpPr>
        <p:sp>
          <p:nvSpPr>
            <p:cNvPr id="7" name="Rectangle 6"/>
            <p:cNvSpPr/>
            <p:nvPr/>
          </p:nvSpPr>
          <p:spPr>
            <a:xfrm>
              <a:off x="1248642" y="5177327"/>
              <a:ext cx="2218161" cy="4443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Super-structure 1/3</a:t>
              </a:r>
              <a:endParaRPr lang="fr-FR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487434" y="5176987"/>
              <a:ext cx="2218161" cy="4443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Super-structure 2/3</a:t>
              </a:r>
              <a:endParaRPr lang="fr-FR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5726226" y="5177327"/>
              <a:ext cx="2218161" cy="4443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Super-structure 3/3</a:t>
              </a:r>
              <a:endParaRPr lang="fr-FR"/>
            </a:p>
          </p:txBody>
        </p:sp>
        <p:cxnSp>
          <p:nvCxnSpPr>
            <p:cNvPr id="26" name="Connecteur droit 25"/>
            <p:cNvCxnSpPr/>
            <p:nvPr/>
          </p:nvCxnSpPr>
          <p:spPr>
            <a:xfrm flipV="1">
              <a:off x="3372958" y="5265723"/>
              <a:ext cx="226914" cy="854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 flipV="1">
              <a:off x="3373977" y="5400774"/>
              <a:ext cx="226914" cy="854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5" name="Connecteur droit 154"/>
            <p:cNvCxnSpPr/>
            <p:nvPr/>
          </p:nvCxnSpPr>
          <p:spPr>
            <a:xfrm flipV="1">
              <a:off x="3373977" y="5548667"/>
              <a:ext cx="226914" cy="854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6" name="Connecteur droit 155"/>
            <p:cNvCxnSpPr/>
            <p:nvPr/>
          </p:nvCxnSpPr>
          <p:spPr>
            <a:xfrm flipV="1">
              <a:off x="5601944" y="5263740"/>
              <a:ext cx="226914" cy="854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7" name="Connecteur droit 156"/>
            <p:cNvCxnSpPr/>
            <p:nvPr/>
          </p:nvCxnSpPr>
          <p:spPr>
            <a:xfrm flipV="1">
              <a:off x="5602963" y="5398791"/>
              <a:ext cx="226914" cy="854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8" name="Connecteur droit 157"/>
            <p:cNvCxnSpPr/>
            <p:nvPr/>
          </p:nvCxnSpPr>
          <p:spPr>
            <a:xfrm flipV="1">
              <a:off x="5602963" y="5546684"/>
              <a:ext cx="226914" cy="854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9" name="Rectangle 158"/>
          <p:cNvSpPr/>
          <p:nvPr/>
        </p:nvSpPr>
        <p:spPr>
          <a:xfrm>
            <a:off x="213675" y="5621457"/>
            <a:ext cx="1709945" cy="444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smtClean="0"/>
              <a:t>Super-structure 3/3</a:t>
            </a:r>
            <a:endParaRPr lang="fr-FR" sz="1400"/>
          </a:p>
        </p:txBody>
      </p:sp>
      <p:sp>
        <p:nvSpPr>
          <p:cNvPr id="161" name="Rectangle 160"/>
          <p:cNvSpPr/>
          <p:nvPr/>
        </p:nvSpPr>
        <p:spPr>
          <a:xfrm>
            <a:off x="298917" y="4709748"/>
            <a:ext cx="1709945" cy="444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smtClean="0"/>
              <a:t>Super-structure 1/3</a:t>
            </a:r>
            <a:endParaRPr lang="fr-FR" sz="1400"/>
          </a:p>
        </p:txBody>
      </p:sp>
      <p:sp>
        <p:nvSpPr>
          <p:cNvPr id="162" name="Rectangle 161"/>
          <p:cNvSpPr/>
          <p:nvPr/>
        </p:nvSpPr>
        <p:spPr>
          <a:xfrm>
            <a:off x="100742" y="5166396"/>
            <a:ext cx="1718795" cy="444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smtClean="0"/>
              <a:t>Super-structure 2/3</a:t>
            </a:r>
            <a:endParaRPr lang="fr-FR" sz="1400"/>
          </a:p>
        </p:txBody>
      </p:sp>
    </p:spTree>
    <p:extLst>
      <p:ext uri="{BB962C8B-B14F-4D97-AF65-F5344CB8AC3E}">
        <p14:creationId xmlns:p14="http://schemas.microsoft.com/office/powerpoint/2010/main" val="39644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Super-CRP design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716" y="1015506"/>
            <a:ext cx="6898858" cy="4269071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 rot="217133">
            <a:off x="2156459" y="4590787"/>
            <a:ext cx="856370" cy="631256"/>
            <a:chOff x="417808" y="3857614"/>
            <a:chExt cx="856370" cy="631256"/>
          </a:xfrm>
        </p:grpSpPr>
        <p:cxnSp>
          <p:nvCxnSpPr>
            <p:cNvPr id="12" name="Connecteur droit avec flèche 11"/>
            <p:cNvCxnSpPr/>
            <p:nvPr/>
          </p:nvCxnSpPr>
          <p:spPr>
            <a:xfrm rot="21382867" flipH="1" flipV="1">
              <a:off x="1001977" y="3857614"/>
              <a:ext cx="272201" cy="631256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 rot="21382867">
              <a:off x="417808" y="4160729"/>
              <a:ext cx="780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1500 mm</a:t>
              </a:r>
              <a:endParaRPr lang="fr-FR" sz="12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 rot="21375518">
            <a:off x="3251897" y="4953518"/>
            <a:ext cx="1660418" cy="482482"/>
            <a:chOff x="5854664" y="4968893"/>
            <a:chExt cx="1660418" cy="482482"/>
          </a:xfrm>
        </p:grpSpPr>
        <p:cxnSp>
          <p:nvCxnSpPr>
            <p:cNvPr id="15" name="Connecteur droit avec flèche 14"/>
            <p:cNvCxnSpPr/>
            <p:nvPr/>
          </p:nvCxnSpPr>
          <p:spPr>
            <a:xfrm rot="224482" flipV="1">
              <a:off x="5854664" y="4968893"/>
              <a:ext cx="1660418" cy="34472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 rot="224482">
              <a:off x="6383206" y="5174376"/>
              <a:ext cx="780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1680 mm</a:t>
              </a:r>
              <a:endParaRPr lang="fr-FR" sz="12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30" name="Connecteur droit avec flèche 29"/>
          <p:cNvCxnSpPr/>
          <p:nvPr/>
        </p:nvCxnSpPr>
        <p:spPr>
          <a:xfrm>
            <a:off x="1751888" y="3452501"/>
            <a:ext cx="897308" cy="45048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20474" y="3056127"/>
            <a:ext cx="2221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PCB Sandwich</a:t>
            </a:r>
          </a:p>
          <a:p>
            <a:r>
              <a:rPr lang="fr-FR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less than 200 kg (to be refined)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43291" y="831851"/>
            <a:ext cx="21986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Super-structure</a:t>
            </a:r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Invar</a:t>
            </a:r>
          </a:p>
          <a:p>
            <a:pPr marL="285750" indent="-285750">
              <a:buFontTx/>
              <a:buChar char="-"/>
            </a:pP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About 1600 kg (</a:t>
            </a:r>
            <a:r>
              <a:rPr lang="fr-F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before</a:t>
            </a: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diet</a:t>
            </a: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 </a:t>
            </a:r>
            <a:r>
              <a:rPr lang="fr-F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anchoring</a:t>
            </a: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points</a:t>
            </a:r>
          </a:p>
        </p:txBody>
      </p:sp>
      <p:cxnSp>
        <p:nvCxnSpPr>
          <p:cNvPr id="41" name="Connecteur droit 40"/>
          <p:cNvCxnSpPr/>
          <p:nvPr/>
        </p:nvCxnSpPr>
        <p:spPr>
          <a:xfrm>
            <a:off x="3037885" y="870098"/>
            <a:ext cx="0" cy="122362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5454921" y="717847"/>
            <a:ext cx="0" cy="58286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8777811" y="1929925"/>
            <a:ext cx="0" cy="58286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stCxn id="3" idx="3"/>
          </p:cNvCxnSpPr>
          <p:nvPr/>
        </p:nvCxnSpPr>
        <p:spPr>
          <a:xfrm>
            <a:off x="2341906" y="1293516"/>
            <a:ext cx="398140" cy="15344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>
            <a:endCxn id="8" idx="1"/>
          </p:cNvCxnSpPr>
          <p:nvPr/>
        </p:nvCxnSpPr>
        <p:spPr>
          <a:xfrm>
            <a:off x="5623133" y="4609223"/>
            <a:ext cx="1134597" cy="716814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757730" y="4956705"/>
            <a:ext cx="22525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Anode plane</a:t>
            </a:r>
          </a:p>
          <a:p>
            <a:pPr marL="285750" indent="-285750">
              <a:buFontTx/>
              <a:buChar char="-"/>
            </a:pPr>
            <a:r>
              <a:rPr lang="fr-FR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46kg (four panels of 11,5 kg)</a:t>
            </a:r>
          </a:p>
          <a:p>
            <a:pPr marL="285750" indent="-285750">
              <a:buFontTx/>
              <a:buChar char="-"/>
            </a:pPr>
            <a:r>
              <a:rPr lang="fr-FR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3000 x 3375 mm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236193" y="5641984"/>
            <a:ext cx="26399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Total Super-CRP mass : 2800 kg</a:t>
            </a:r>
          </a:p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Cathode mass estimation : 600 kg</a:t>
            </a:r>
          </a:p>
          <a:p>
            <a:r>
              <a:rPr lang="fr-FR" sz="14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Mass/suspension cable : 1200kg 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3046265" y="6070498"/>
            <a:ext cx="3711465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Anode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planarity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specification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: +/-2,5mm @ cold</a:t>
            </a:r>
          </a:p>
        </p:txBody>
      </p:sp>
      <p:sp>
        <p:nvSpPr>
          <p:cNvPr id="2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95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Cryostat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2060606" y="999862"/>
            <a:ext cx="0" cy="165107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4597283" y="999862"/>
            <a:ext cx="0" cy="165107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6688642" y="999862"/>
            <a:ext cx="0" cy="172624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34" name="Groupe 33"/>
          <p:cNvGrpSpPr/>
          <p:nvPr/>
        </p:nvGrpSpPr>
        <p:grpSpPr>
          <a:xfrm rot="10800000">
            <a:off x="502338" y="895541"/>
            <a:ext cx="8189890" cy="120829"/>
            <a:chOff x="7804" y="1415317"/>
            <a:chExt cx="8189890" cy="120829"/>
          </a:xfrm>
        </p:grpSpPr>
        <p:grpSp>
          <p:nvGrpSpPr>
            <p:cNvPr id="35" name="Groupe 34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79" name="Groupe 78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98" name="Connecteur droit 9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Forme libre 9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0" name="Forme libre 9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01" name="Connecteur droit 10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10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Forme libre 10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0" name="Groupe 79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8" name="Connecteur droit 8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Forme libre 8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Forme libre 9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4" name="Connecteur droit 9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necteur droit 9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Forme libre 9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1" name="Groupe 80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2" name="Connecteur droit 8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Forme libre 8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" name="Forme libre 8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5" name="Connecteur droit 8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necteur droit 8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Forme libre 8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36" name="Groupe 35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58" name="Connecteur droit 5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Forme libre 61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3" name="Forme libre 6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4" name="Connecteur droit 6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cteur droit 6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Forme libre 7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8" name="Groupe 37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47" name="Connecteur droit 46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Forme libre 47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" name="Forme libre 48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0" name="Connecteur droit 49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50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Forme libre 51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9" name="Groupe 38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40" name="Connecteur droit 39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Forme libre 40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Forme libre 41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4" name="Connecteur droit 4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Forme libre 45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9" name="Rectangle 8"/>
          <p:cNvSpPr/>
          <p:nvPr/>
        </p:nvSpPr>
        <p:spPr>
          <a:xfrm>
            <a:off x="1958127" y="736329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4505377" y="747146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104"/>
          <p:cNvSpPr/>
          <p:nvPr/>
        </p:nvSpPr>
        <p:spPr>
          <a:xfrm>
            <a:off x="6596870" y="736101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6" name="Groupe 105"/>
          <p:cNvGrpSpPr/>
          <p:nvPr/>
        </p:nvGrpSpPr>
        <p:grpSpPr>
          <a:xfrm>
            <a:off x="584869" y="6082204"/>
            <a:ext cx="8189890" cy="120829"/>
            <a:chOff x="7804" y="1415317"/>
            <a:chExt cx="8189890" cy="120829"/>
          </a:xfrm>
        </p:grpSpPr>
        <p:grpSp>
          <p:nvGrpSpPr>
            <p:cNvPr id="107" name="Groupe 106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130" name="Groupe 129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45" name="Connecteur droit 144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6" name="Forme libre 145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7" name="Forme libre 146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8" name="Connecteur droit 147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Connecteur droit 148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0" name="Forme libre 149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1" name="Groupe 130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9" name="Connecteur droit 138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Forme libre 13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1" name="Forme libre 140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2" name="Connecteur droit 141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necteur droit 142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Forme libre 143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2" name="Groupe 131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3" name="Connecteur droit 132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Forme libre 133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5" name="Forme libre 134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6" name="Connecteur droit 135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Connecteur droit 136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Forme libre 13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08" name="Groupe 107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109" name="Groupe 108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24" name="Connecteur droit 123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Forme libre 124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6" name="Forme libre 125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27" name="Connecteur droit 126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necteur droit 127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Forme libre 128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0" name="Groupe 109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8" name="Connecteur droit 11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Forme libre 11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0" name="Forme libre 11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21" name="Connecteur droit 12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Connecteur droit 12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" name="Forme libre 12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1" name="Groupe 110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2" name="Connecteur droit 11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Forme libre 11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4" name="Forme libre 11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5" name="Connecteur droit 11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Connecteur droit 11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Forme libre 11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151" name="ZoneTexte 150"/>
          <p:cNvSpPr txBox="1"/>
          <p:nvPr/>
        </p:nvSpPr>
        <p:spPr>
          <a:xfrm>
            <a:off x="2390320" y="3593969"/>
            <a:ext cx="4104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Super-structure lifting with SPFT winches</a:t>
            </a:r>
          </a:p>
          <a:p>
            <a:r>
              <a:rPr lang="fr-FR" smtClean="0"/>
              <a:t>Suspension points vertical pre-positioning</a:t>
            </a:r>
          </a:p>
        </p:txBody>
      </p:sp>
      <p:cxnSp>
        <p:nvCxnSpPr>
          <p:cNvPr id="160" name="Connecteur droit 159"/>
          <p:cNvCxnSpPr/>
          <p:nvPr/>
        </p:nvCxnSpPr>
        <p:spPr>
          <a:xfrm>
            <a:off x="1300863" y="3086089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1" name="Connecteur droit 160"/>
          <p:cNvCxnSpPr/>
          <p:nvPr/>
        </p:nvCxnSpPr>
        <p:spPr>
          <a:xfrm>
            <a:off x="2350572" y="2859414"/>
            <a:ext cx="0" cy="5086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2" name="Connecteur droit 161"/>
          <p:cNvCxnSpPr/>
          <p:nvPr/>
        </p:nvCxnSpPr>
        <p:spPr>
          <a:xfrm>
            <a:off x="3613925" y="2859414"/>
            <a:ext cx="0" cy="5086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3" name="Connecteur droit 162"/>
          <p:cNvCxnSpPr/>
          <p:nvPr/>
        </p:nvCxnSpPr>
        <p:spPr>
          <a:xfrm flipH="1">
            <a:off x="1928671" y="2974576"/>
            <a:ext cx="213" cy="3935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4" name="Connecteur droit 163"/>
          <p:cNvCxnSpPr/>
          <p:nvPr/>
        </p:nvCxnSpPr>
        <p:spPr>
          <a:xfrm>
            <a:off x="2984384" y="2726108"/>
            <a:ext cx="0" cy="6419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6" name="Ellipse 165"/>
          <p:cNvSpPr/>
          <p:nvPr/>
        </p:nvSpPr>
        <p:spPr>
          <a:xfrm>
            <a:off x="1226618" y="3360915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Ellipse 166"/>
          <p:cNvSpPr/>
          <p:nvPr/>
        </p:nvSpPr>
        <p:spPr>
          <a:xfrm flipV="1">
            <a:off x="1851972" y="3367966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Ellipse 167"/>
          <p:cNvSpPr/>
          <p:nvPr/>
        </p:nvSpPr>
        <p:spPr>
          <a:xfrm>
            <a:off x="2276327" y="3367448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Ellipse 168"/>
          <p:cNvSpPr/>
          <p:nvPr/>
        </p:nvSpPr>
        <p:spPr>
          <a:xfrm>
            <a:off x="2905423" y="3367777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Ellipse 169"/>
          <p:cNvSpPr/>
          <p:nvPr/>
        </p:nvSpPr>
        <p:spPr>
          <a:xfrm>
            <a:off x="3539893" y="3357502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1" name="Connecteur droit 170"/>
          <p:cNvCxnSpPr/>
          <p:nvPr/>
        </p:nvCxnSpPr>
        <p:spPr>
          <a:xfrm>
            <a:off x="5399413" y="2790000"/>
            <a:ext cx="0" cy="59519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6449122" y="2859414"/>
            <a:ext cx="0" cy="52577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3" name="Connecteur droit 172"/>
          <p:cNvCxnSpPr/>
          <p:nvPr/>
        </p:nvCxnSpPr>
        <p:spPr>
          <a:xfrm>
            <a:off x="7712475" y="2974576"/>
            <a:ext cx="0" cy="4106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4" name="Connecteur droit 173"/>
          <p:cNvCxnSpPr/>
          <p:nvPr/>
        </p:nvCxnSpPr>
        <p:spPr>
          <a:xfrm>
            <a:off x="6027221" y="2859414"/>
            <a:ext cx="0" cy="52577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5" name="Connecteur droit 174"/>
          <p:cNvCxnSpPr/>
          <p:nvPr/>
        </p:nvCxnSpPr>
        <p:spPr>
          <a:xfrm>
            <a:off x="7082934" y="2859414"/>
            <a:ext cx="0" cy="52577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7" name="Ellipse 176"/>
          <p:cNvSpPr/>
          <p:nvPr/>
        </p:nvSpPr>
        <p:spPr>
          <a:xfrm>
            <a:off x="5325168" y="3378006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Ellipse 177"/>
          <p:cNvSpPr/>
          <p:nvPr/>
        </p:nvSpPr>
        <p:spPr>
          <a:xfrm flipV="1">
            <a:off x="5950522" y="3385057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Ellipse 178"/>
          <p:cNvSpPr/>
          <p:nvPr/>
        </p:nvSpPr>
        <p:spPr>
          <a:xfrm>
            <a:off x="6374877" y="3384539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Ellipse 179"/>
          <p:cNvSpPr/>
          <p:nvPr/>
        </p:nvSpPr>
        <p:spPr>
          <a:xfrm>
            <a:off x="7003973" y="3384868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Ellipse 180"/>
          <p:cNvSpPr/>
          <p:nvPr/>
        </p:nvSpPr>
        <p:spPr>
          <a:xfrm>
            <a:off x="7638443" y="3374593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Rectangle 181"/>
          <p:cNvSpPr/>
          <p:nvPr/>
        </p:nvSpPr>
        <p:spPr>
          <a:xfrm>
            <a:off x="168556" y="3269795"/>
            <a:ext cx="607509" cy="505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smtClean="0"/>
              <a:t>Planarity laser</a:t>
            </a:r>
            <a:endParaRPr lang="fr-FR" sz="900"/>
          </a:p>
        </p:txBody>
      </p:sp>
      <p:cxnSp>
        <p:nvCxnSpPr>
          <p:cNvPr id="183" name="Connecteur droit avec flèche 182"/>
          <p:cNvCxnSpPr>
            <a:stCxn id="182" idx="2"/>
          </p:cNvCxnSpPr>
          <p:nvPr/>
        </p:nvCxnSpPr>
        <p:spPr>
          <a:xfrm>
            <a:off x="472311" y="3775090"/>
            <a:ext cx="644" cy="410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4" name="Connecteur droit 183"/>
          <p:cNvCxnSpPr/>
          <p:nvPr/>
        </p:nvCxnSpPr>
        <p:spPr>
          <a:xfrm>
            <a:off x="614763" y="3401100"/>
            <a:ext cx="7250945" cy="1945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90" name="Groupe 189"/>
          <p:cNvGrpSpPr/>
          <p:nvPr/>
        </p:nvGrpSpPr>
        <p:grpSpPr>
          <a:xfrm>
            <a:off x="2343002" y="3403089"/>
            <a:ext cx="0" cy="948583"/>
            <a:chOff x="1425531" y="2529555"/>
            <a:chExt cx="0" cy="948583"/>
          </a:xfrm>
        </p:grpSpPr>
        <p:cxnSp>
          <p:nvCxnSpPr>
            <p:cNvPr id="191" name="Connecteur droit 190"/>
            <p:cNvCxnSpPr/>
            <p:nvPr/>
          </p:nvCxnSpPr>
          <p:spPr>
            <a:xfrm flipV="1">
              <a:off x="1425531" y="2905570"/>
              <a:ext cx="0" cy="572568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2" name="Connecteur droit 191"/>
            <p:cNvCxnSpPr/>
            <p:nvPr/>
          </p:nvCxnSpPr>
          <p:spPr>
            <a:xfrm flipV="1">
              <a:off x="1425531" y="2529555"/>
              <a:ext cx="0" cy="37601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93" name="Rectangle 192"/>
          <p:cNvSpPr/>
          <p:nvPr/>
        </p:nvSpPr>
        <p:spPr>
          <a:xfrm>
            <a:off x="1950219" y="4359664"/>
            <a:ext cx="879811" cy="8772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smtClean="0"/>
              <a:t>Dummy CRP + cathodes masse</a:t>
            </a:r>
            <a:endParaRPr lang="fr-FR" sz="1200"/>
          </a:p>
        </p:txBody>
      </p:sp>
      <p:grpSp>
        <p:nvGrpSpPr>
          <p:cNvPr id="194" name="Groupe 193"/>
          <p:cNvGrpSpPr/>
          <p:nvPr/>
        </p:nvGrpSpPr>
        <p:grpSpPr>
          <a:xfrm>
            <a:off x="6446900" y="3426829"/>
            <a:ext cx="0" cy="948583"/>
            <a:chOff x="1425531" y="2529555"/>
            <a:chExt cx="0" cy="948583"/>
          </a:xfrm>
        </p:grpSpPr>
        <p:cxnSp>
          <p:nvCxnSpPr>
            <p:cNvPr id="195" name="Connecteur droit 194"/>
            <p:cNvCxnSpPr/>
            <p:nvPr/>
          </p:nvCxnSpPr>
          <p:spPr>
            <a:xfrm flipV="1">
              <a:off x="1425531" y="2905570"/>
              <a:ext cx="0" cy="572568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6" name="Connecteur droit 195"/>
            <p:cNvCxnSpPr/>
            <p:nvPr/>
          </p:nvCxnSpPr>
          <p:spPr>
            <a:xfrm flipV="1">
              <a:off x="1425531" y="2529555"/>
              <a:ext cx="0" cy="37601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97" name="Rectangle 196"/>
          <p:cNvSpPr/>
          <p:nvPr/>
        </p:nvSpPr>
        <p:spPr>
          <a:xfrm>
            <a:off x="6054117" y="4383404"/>
            <a:ext cx="879811" cy="8772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smtClean="0"/>
              <a:t>Dummy CRP + cathodes masse</a:t>
            </a:r>
            <a:endParaRPr lang="fr-FR" sz="1200"/>
          </a:p>
        </p:txBody>
      </p:sp>
      <p:grpSp>
        <p:nvGrpSpPr>
          <p:cNvPr id="10" name="Groupe 9"/>
          <p:cNvGrpSpPr/>
          <p:nvPr/>
        </p:nvGrpSpPr>
        <p:grpSpPr>
          <a:xfrm>
            <a:off x="830685" y="2490082"/>
            <a:ext cx="7349383" cy="484494"/>
            <a:chOff x="828942" y="1951057"/>
            <a:chExt cx="7349383" cy="484494"/>
          </a:xfrm>
        </p:grpSpPr>
        <p:sp>
          <p:nvSpPr>
            <p:cNvPr id="2" name="Forme libre 1"/>
            <p:cNvSpPr/>
            <p:nvPr/>
          </p:nvSpPr>
          <p:spPr>
            <a:xfrm>
              <a:off x="828942" y="2066400"/>
              <a:ext cx="7349383" cy="369151"/>
            </a:xfrm>
            <a:custGeom>
              <a:avLst/>
              <a:gdLst>
                <a:gd name="connsiteX0" fmla="*/ 0 w 7349383"/>
                <a:gd name="connsiteY0" fmla="*/ 369151 h 369151"/>
                <a:gd name="connsiteX1" fmla="*/ 3760150 w 7349383"/>
                <a:gd name="connsiteY1" fmla="*/ 1682 h 369151"/>
                <a:gd name="connsiteX2" fmla="*/ 7349383 w 7349383"/>
                <a:gd name="connsiteY2" fmla="*/ 258056 h 36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49383" h="369151">
                  <a:moveTo>
                    <a:pt x="0" y="369151"/>
                  </a:moveTo>
                  <a:cubicBezTo>
                    <a:pt x="1267626" y="194674"/>
                    <a:pt x="2535253" y="20198"/>
                    <a:pt x="3760150" y="1682"/>
                  </a:cubicBezTo>
                  <a:cubicBezTo>
                    <a:pt x="4985047" y="-16834"/>
                    <a:pt x="6167215" y="120611"/>
                    <a:pt x="7349383" y="258056"/>
                  </a:cubicBezTo>
                </a:path>
              </a:pathLst>
            </a:custGeom>
            <a:noFill/>
            <a:ln w="5080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3389874" y="1951057"/>
              <a:ext cx="2847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>
                  <a:solidFill>
                    <a:schemeClr val="bg1"/>
                  </a:solidFill>
                </a:rPr>
                <a:t>Pre-stressed Super-structure</a:t>
              </a:r>
              <a:endParaRPr lang="fr-FR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921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Cryostat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7960" y="1281873"/>
            <a:ext cx="7362469" cy="444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4133788" y="1358645"/>
            <a:ext cx="231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/>
              <a:t>Super-structure</a:t>
            </a:r>
            <a:endParaRPr lang="fr-FR"/>
          </a:p>
        </p:txBody>
      </p:sp>
      <p:cxnSp>
        <p:nvCxnSpPr>
          <p:cNvPr id="54" name="Connecteur droit 53"/>
          <p:cNvCxnSpPr/>
          <p:nvPr/>
        </p:nvCxnSpPr>
        <p:spPr>
          <a:xfrm>
            <a:off x="2060606" y="999862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4597283" y="999862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6688642" y="999862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6" name="ZoneTexte 95"/>
          <p:cNvSpPr txBox="1"/>
          <p:nvPr/>
        </p:nvSpPr>
        <p:spPr>
          <a:xfrm>
            <a:off x="4293082" y="1892839"/>
            <a:ext cx="50670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smtClean="0"/>
              <a:t>CRP insertion in the cryostat</a:t>
            </a:r>
          </a:p>
          <a:p>
            <a:r>
              <a:rPr lang="fr-FR" sz="2000" smtClean="0"/>
              <a:t>Lifting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Need for a structure on the ground to lay the CRP flat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Need a system to lift it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sz="1600" smtClean="0"/>
              <a:t>Winches from super-structure?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sz="1600" smtClean="0"/>
              <a:t>Plate-lifter?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584869" y="6082204"/>
            <a:ext cx="8189890" cy="120829"/>
            <a:chOff x="7804" y="1415317"/>
            <a:chExt cx="8189890" cy="120829"/>
          </a:xfrm>
        </p:grpSpPr>
        <p:grpSp>
          <p:nvGrpSpPr>
            <p:cNvPr id="35" name="Groupe 34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79" name="Groupe 78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98" name="Connecteur droit 9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Forme libre 9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0" name="Forme libre 9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01" name="Connecteur droit 10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10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Forme libre 10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0" name="Groupe 79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8" name="Connecteur droit 8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Forme libre 8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Forme libre 9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4" name="Connecteur droit 9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necteur droit 9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Forme libre 9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1" name="Groupe 80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2" name="Connecteur droit 8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Forme libre 8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" name="Forme libre 8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5" name="Connecteur droit 8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necteur droit 8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Forme libre 8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36" name="Groupe 35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58" name="Connecteur droit 5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Forme libre 61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3" name="Forme libre 6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4" name="Connecteur droit 6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cteur droit 6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Forme libre 7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8" name="Groupe 37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47" name="Connecteur droit 46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Forme libre 47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" name="Forme libre 48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0" name="Connecteur droit 49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50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Forme libre 51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9" name="Groupe 38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40" name="Connecteur droit 39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Forme libre 40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Forme libre 41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4" name="Connecteur droit 4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Forme libre 45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grpSp>
        <p:nvGrpSpPr>
          <p:cNvPr id="109" name="Groupe 108"/>
          <p:cNvGrpSpPr/>
          <p:nvPr/>
        </p:nvGrpSpPr>
        <p:grpSpPr>
          <a:xfrm rot="10800000">
            <a:off x="502338" y="895541"/>
            <a:ext cx="8189890" cy="120829"/>
            <a:chOff x="7804" y="1415317"/>
            <a:chExt cx="8189890" cy="120829"/>
          </a:xfrm>
        </p:grpSpPr>
        <p:grpSp>
          <p:nvGrpSpPr>
            <p:cNvPr id="110" name="Groupe 109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133" name="Groupe 132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48" name="Connecteur droit 14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9" name="Forme libre 14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0" name="Forme libre 14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51" name="Connecteur droit 15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Connecteur droit 15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" name="Forme libre 15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4" name="Groupe 133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42" name="Connecteur droit 14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3" name="Forme libre 14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4" name="Forme libre 14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5" name="Connecteur droit 14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Connecteur droit 14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7" name="Forme libre 14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5" name="Groupe 134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6" name="Connecteur droit 135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" name="Forme libre 136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8" name="Forme libre 137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9" name="Connecteur droit 138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Connecteur droit 139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Forme libre 140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11" name="Groupe 110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112" name="Groupe 111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27" name="Connecteur droit 126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8" name="Forme libre 127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9" name="Forme libre 128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0" name="Connecteur droit 129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Connecteur droit 130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2" name="Forme libre 131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3" name="Groupe 112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21" name="Connecteur droit 120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" name="Forme libre 121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3" name="Forme libre 12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24" name="Connecteur droit 12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Connecteur droit 12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Forme libre 125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4" name="Groupe 113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5" name="Connecteur droit 114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" name="Forme libre 115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7" name="Forme libre 116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8" name="Connecteur droit 117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Connecteur droit 118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Forme libre 119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154" name="Rectangle 153"/>
          <p:cNvSpPr/>
          <p:nvPr/>
        </p:nvSpPr>
        <p:spPr>
          <a:xfrm>
            <a:off x="1958127" y="736329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Rectangle 154"/>
          <p:cNvSpPr/>
          <p:nvPr/>
        </p:nvSpPr>
        <p:spPr>
          <a:xfrm>
            <a:off x="4505377" y="747146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Rectangle 155"/>
          <p:cNvSpPr/>
          <p:nvPr/>
        </p:nvSpPr>
        <p:spPr>
          <a:xfrm>
            <a:off x="6596870" y="736101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Rectangle 156"/>
          <p:cNvSpPr/>
          <p:nvPr/>
        </p:nvSpPr>
        <p:spPr>
          <a:xfrm>
            <a:off x="2282117" y="1482420"/>
            <a:ext cx="795388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mtClean="0"/>
              <a:t>Winch</a:t>
            </a:r>
            <a:endParaRPr lang="fr-FR"/>
          </a:p>
        </p:txBody>
      </p:sp>
      <p:sp>
        <p:nvSpPr>
          <p:cNvPr id="158" name="Rectangle 157"/>
          <p:cNvSpPr/>
          <p:nvPr/>
        </p:nvSpPr>
        <p:spPr>
          <a:xfrm>
            <a:off x="3246542" y="1474013"/>
            <a:ext cx="795388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mtClean="0"/>
              <a:t>Winch</a:t>
            </a:r>
            <a:endParaRPr lang="fr-FR"/>
          </a:p>
        </p:txBody>
      </p:sp>
      <p:sp>
        <p:nvSpPr>
          <p:cNvPr id="159" name="Rectangle 158"/>
          <p:cNvSpPr/>
          <p:nvPr/>
        </p:nvSpPr>
        <p:spPr>
          <a:xfrm>
            <a:off x="1184579" y="1457109"/>
            <a:ext cx="795388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mtClean="0"/>
              <a:t>Winch</a:t>
            </a:r>
            <a:endParaRPr lang="fr-FR"/>
          </a:p>
        </p:txBody>
      </p:sp>
      <p:cxnSp>
        <p:nvCxnSpPr>
          <p:cNvPr id="59" name="Connecteur droit 58"/>
          <p:cNvCxnSpPr>
            <a:stCxn id="159" idx="2"/>
          </p:cNvCxnSpPr>
          <p:nvPr/>
        </p:nvCxnSpPr>
        <p:spPr>
          <a:xfrm>
            <a:off x="1582273" y="1737151"/>
            <a:ext cx="8842" cy="33679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 flipH="1">
            <a:off x="2640824" y="1726256"/>
            <a:ext cx="8372" cy="337881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3642501" y="1754919"/>
            <a:ext cx="25554" cy="338636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184923" y="5289798"/>
            <a:ext cx="3201736" cy="407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66"/>
          <p:cNvCxnSpPr/>
          <p:nvPr/>
        </p:nvCxnSpPr>
        <p:spPr>
          <a:xfrm>
            <a:off x="1296330" y="5209816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1510642" y="5209815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1805917" y="5203875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4263367" y="5209814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3077505" y="5203875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2405992" y="520981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2091667" y="520981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2787526" y="5203874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>
            <a:off x="3668055" y="520981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3396592" y="520981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3963330" y="520387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256094" y="5105938"/>
            <a:ext cx="3059394" cy="12078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Rectangle 160"/>
          <p:cNvSpPr/>
          <p:nvPr/>
        </p:nvSpPr>
        <p:spPr>
          <a:xfrm>
            <a:off x="5139703" y="4802118"/>
            <a:ext cx="3201736" cy="407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2" name="Connecteur droit 161"/>
          <p:cNvCxnSpPr/>
          <p:nvPr/>
        </p:nvCxnSpPr>
        <p:spPr>
          <a:xfrm>
            <a:off x="5251110" y="4722136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eur droit 162"/>
          <p:cNvCxnSpPr/>
          <p:nvPr/>
        </p:nvCxnSpPr>
        <p:spPr>
          <a:xfrm>
            <a:off x="5465422" y="4722135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/>
          <p:cNvCxnSpPr/>
          <p:nvPr/>
        </p:nvCxnSpPr>
        <p:spPr>
          <a:xfrm>
            <a:off x="5760697" y="4716195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164"/>
          <p:cNvCxnSpPr/>
          <p:nvPr/>
        </p:nvCxnSpPr>
        <p:spPr>
          <a:xfrm>
            <a:off x="8218147" y="4722134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>
            <a:off x="7032285" y="4716195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/>
          <p:cNvCxnSpPr/>
          <p:nvPr/>
        </p:nvCxnSpPr>
        <p:spPr>
          <a:xfrm>
            <a:off x="6360772" y="472213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167"/>
          <p:cNvCxnSpPr/>
          <p:nvPr/>
        </p:nvCxnSpPr>
        <p:spPr>
          <a:xfrm>
            <a:off x="6046447" y="472213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necteur droit 168"/>
          <p:cNvCxnSpPr/>
          <p:nvPr/>
        </p:nvCxnSpPr>
        <p:spPr>
          <a:xfrm>
            <a:off x="6742306" y="4716194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/>
          <p:cNvCxnSpPr/>
          <p:nvPr/>
        </p:nvCxnSpPr>
        <p:spPr>
          <a:xfrm>
            <a:off x="7622835" y="472213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170"/>
          <p:cNvCxnSpPr/>
          <p:nvPr/>
        </p:nvCxnSpPr>
        <p:spPr>
          <a:xfrm>
            <a:off x="7351372" y="472213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7918110" y="4716193"/>
            <a:ext cx="0" cy="98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210874" y="4618258"/>
            <a:ext cx="3059394" cy="12078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e 16"/>
          <p:cNvGrpSpPr/>
          <p:nvPr/>
        </p:nvGrpSpPr>
        <p:grpSpPr>
          <a:xfrm>
            <a:off x="4950339" y="4871275"/>
            <a:ext cx="3580463" cy="1207728"/>
            <a:chOff x="4950339" y="4871275"/>
            <a:chExt cx="3580463" cy="1207728"/>
          </a:xfrm>
        </p:grpSpPr>
        <p:cxnSp>
          <p:nvCxnSpPr>
            <p:cNvPr id="14" name="Connecteur droit 13"/>
            <p:cNvCxnSpPr/>
            <p:nvPr/>
          </p:nvCxnSpPr>
          <p:spPr>
            <a:xfrm>
              <a:off x="5342550" y="5105074"/>
              <a:ext cx="2794526" cy="38132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>
              <a:off x="5339150" y="5441937"/>
              <a:ext cx="2794526" cy="38132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6" name="Connecteur droit 175"/>
            <p:cNvCxnSpPr/>
            <p:nvPr/>
          </p:nvCxnSpPr>
          <p:spPr>
            <a:xfrm flipV="1">
              <a:off x="5384284" y="5486134"/>
              <a:ext cx="2749392" cy="33436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7" name="Connecteur droit 176"/>
            <p:cNvCxnSpPr/>
            <p:nvPr/>
          </p:nvCxnSpPr>
          <p:spPr>
            <a:xfrm flipV="1">
              <a:off x="5336416" y="5098512"/>
              <a:ext cx="2749392" cy="33436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4950339" y="4871275"/>
              <a:ext cx="3580463" cy="23906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Lifting structure</a:t>
              </a:r>
              <a:endParaRPr lang="fr-FR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950339" y="5839941"/>
              <a:ext cx="3580463" cy="23906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6250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orme libre 123"/>
          <p:cNvSpPr/>
          <p:nvPr/>
        </p:nvSpPr>
        <p:spPr>
          <a:xfrm>
            <a:off x="878782" y="1072756"/>
            <a:ext cx="248928" cy="1170712"/>
          </a:xfrm>
          <a:custGeom>
            <a:avLst/>
            <a:gdLst>
              <a:gd name="connsiteX0" fmla="*/ 145775 w 145775"/>
              <a:gd name="connsiteY0" fmla="*/ 239282 h 239282"/>
              <a:gd name="connsiteX1" fmla="*/ 496 w 145775"/>
              <a:gd name="connsiteY1" fmla="*/ 128187 h 239282"/>
              <a:gd name="connsiteX2" fmla="*/ 103046 w 145775"/>
              <a:gd name="connsiteY2" fmla="*/ 0 h 2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775" h="239282">
                <a:moveTo>
                  <a:pt x="145775" y="239282"/>
                </a:moveTo>
                <a:cubicBezTo>
                  <a:pt x="76696" y="203674"/>
                  <a:pt x="7617" y="168067"/>
                  <a:pt x="496" y="128187"/>
                </a:cubicBezTo>
                <a:cubicBezTo>
                  <a:pt x="-6625" y="88307"/>
                  <a:pt x="64590" y="9970"/>
                  <a:pt x="103046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Forme libre 125"/>
          <p:cNvSpPr/>
          <p:nvPr/>
        </p:nvSpPr>
        <p:spPr>
          <a:xfrm>
            <a:off x="3920041" y="1054385"/>
            <a:ext cx="198115" cy="1189083"/>
          </a:xfrm>
          <a:custGeom>
            <a:avLst/>
            <a:gdLst>
              <a:gd name="connsiteX0" fmla="*/ 145775 w 145775"/>
              <a:gd name="connsiteY0" fmla="*/ 239282 h 239282"/>
              <a:gd name="connsiteX1" fmla="*/ 496 w 145775"/>
              <a:gd name="connsiteY1" fmla="*/ 128187 h 239282"/>
              <a:gd name="connsiteX2" fmla="*/ 103046 w 145775"/>
              <a:gd name="connsiteY2" fmla="*/ 0 h 2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775" h="239282">
                <a:moveTo>
                  <a:pt x="145775" y="239282"/>
                </a:moveTo>
                <a:cubicBezTo>
                  <a:pt x="76696" y="203674"/>
                  <a:pt x="7617" y="168067"/>
                  <a:pt x="496" y="128187"/>
                </a:cubicBezTo>
                <a:cubicBezTo>
                  <a:pt x="-6625" y="88307"/>
                  <a:pt x="64590" y="9970"/>
                  <a:pt x="103046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Cryostat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69681" y="1298961"/>
            <a:ext cx="7362469" cy="444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3688935" y="1330105"/>
            <a:ext cx="231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chemeClr val="bg1"/>
                </a:solidFill>
              </a:rPr>
              <a:t>Super-structure</a:t>
            </a:r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2082327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4619004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6710363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42587" y="2025354"/>
            <a:ext cx="3059394" cy="1452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9" name="Connecteur droit 58"/>
          <p:cNvCxnSpPr/>
          <p:nvPr/>
        </p:nvCxnSpPr>
        <p:spPr>
          <a:xfrm>
            <a:off x="1375873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2425582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3688935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969681" y="2247544"/>
            <a:ext cx="3201736" cy="490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66"/>
          <p:cNvCxnSpPr/>
          <p:nvPr/>
        </p:nvCxnSpPr>
        <p:spPr>
          <a:xfrm>
            <a:off x="1081088" y="2151339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1295400" y="2151338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1590675" y="2144194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4048125" y="2151337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2862263" y="2144193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2190750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1876425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2572284" y="2144192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>
            <a:off x="3452813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3181350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3748088" y="2144191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>
            <a:off x="2003681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>
          <a:xfrm>
            <a:off x="3053390" y="1743343"/>
            <a:ext cx="6004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Ellipse 1"/>
          <p:cNvSpPr/>
          <p:nvPr/>
        </p:nvSpPr>
        <p:spPr>
          <a:xfrm>
            <a:off x="3337536" y="2947431"/>
            <a:ext cx="1088995" cy="589151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900" smtClean="0"/>
              <a:t>Electrical connections</a:t>
            </a:r>
            <a:endParaRPr lang="fr-FR" sz="900"/>
          </a:p>
        </p:txBody>
      </p:sp>
      <p:sp>
        <p:nvSpPr>
          <p:cNvPr id="52" name="Ellipse 51"/>
          <p:cNvSpPr/>
          <p:nvPr/>
        </p:nvSpPr>
        <p:spPr>
          <a:xfrm>
            <a:off x="1619044" y="3531738"/>
            <a:ext cx="1073693" cy="589151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900" smtClean="0"/>
              <a:t>Mechanical connections</a:t>
            </a:r>
            <a:endParaRPr lang="fr-FR" sz="900"/>
          </a:p>
        </p:txBody>
      </p:sp>
      <p:cxnSp>
        <p:nvCxnSpPr>
          <p:cNvPr id="9" name="Connecteur droit avec flèche 8"/>
          <p:cNvCxnSpPr>
            <a:stCxn id="52" idx="0"/>
          </p:cNvCxnSpPr>
          <p:nvPr/>
        </p:nvCxnSpPr>
        <p:spPr>
          <a:xfrm flipV="1">
            <a:off x="2155891" y="1897004"/>
            <a:ext cx="258384" cy="1634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2" idx="0"/>
          </p:cNvCxnSpPr>
          <p:nvPr/>
        </p:nvCxnSpPr>
        <p:spPr>
          <a:xfrm flipV="1">
            <a:off x="3882034" y="1902222"/>
            <a:ext cx="145435" cy="1045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4" r="27140"/>
          <a:stretch/>
        </p:blipFill>
        <p:spPr>
          <a:xfrm>
            <a:off x="6706759" y="1999716"/>
            <a:ext cx="1675620" cy="4249492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4"/>
          <a:srcRect l="22994"/>
          <a:stretch/>
        </p:blipFill>
        <p:spPr>
          <a:xfrm>
            <a:off x="4524561" y="1908098"/>
            <a:ext cx="1545907" cy="2168586"/>
          </a:xfrm>
          <a:prstGeom prst="rect">
            <a:avLst/>
          </a:prstGeom>
        </p:spPr>
      </p:pic>
      <p:sp>
        <p:nvSpPr>
          <p:cNvPr id="44" name="Ellipse 43"/>
          <p:cNvSpPr/>
          <p:nvPr/>
        </p:nvSpPr>
        <p:spPr>
          <a:xfrm>
            <a:off x="1301628" y="2018169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 flipV="1">
            <a:off x="1926982" y="2025220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2351337" y="2024702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2980433" y="2025031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3614903" y="2014756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9" name="Groupe 48"/>
          <p:cNvGrpSpPr/>
          <p:nvPr/>
        </p:nvGrpSpPr>
        <p:grpSpPr>
          <a:xfrm rot="10800000">
            <a:off x="502338" y="895541"/>
            <a:ext cx="8189890" cy="120829"/>
            <a:chOff x="7804" y="1415317"/>
            <a:chExt cx="8189890" cy="120829"/>
          </a:xfrm>
        </p:grpSpPr>
        <p:grpSp>
          <p:nvGrpSpPr>
            <p:cNvPr id="50" name="Groupe 49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98" name="Groupe 97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3" name="Connecteur droit 112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Forme libre 113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5" name="Forme libre 114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6" name="Connecteur droit 115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Connecteur droit 116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Forme libre 11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9" name="Groupe 98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07" name="Connecteur droit 106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Forme libre 107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9" name="Forme libre 108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0" name="Connecteur droit 109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onnecteur droit 110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Forme libre 111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0" name="Groupe 99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01" name="Connecteur droit 100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Forme libre 101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3" name="Forme libre 10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04" name="Connecteur droit 10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necteur droit 10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Forme libre 105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51" name="Groupe 50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58" name="Groupe 57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8" name="Connecteur droit 8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Forme libre 8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Forme libre 92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4" name="Connecteur droit 93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necteur droit 94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Forme libre 9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62" name="Groupe 61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82" name="Connecteur droit 8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Forme libre 8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4" name="Forme libre 8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5" name="Connecteur droit 8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necteur droit 8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Forme libre 8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63" name="Groupe 62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64" name="Connecteur droit 63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Forme libre 65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8" name="Forme libre 77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79" name="Connecteur droit 78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Connecteur droit 79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Forme libre 80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119" name="Rectangle 118"/>
          <p:cNvSpPr/>
          <p:nvPr/>
        </p:nvSpPr>
        <p:spPr>
          <a:xfrm>
            <a:off x="1958127" y="736329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Rectangle 119"/>
          <p:cNvSpPr/>
          <p:nvPr/>
        </p:nvSpPr>
        <p:spPr>
          <a:xfrm>
            <a:off x="4505377" y="747146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Rectangle 120"/>
          <p:cNvSpPr/>
          <p:nvPr/>
        </p:nvSpPr>
        <p:spPr>
          <a:xfrm>
            <a:off x="6596870" y="736101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ZoneTexte 95"/>
          <p:cNvSpPr txBox="1"/>
          <p:nvPr/>
        </p:nvSpPr>
        <p:spPr>
          <a:xfrm>
            <a:off x="407391" y="4548748"/>
            <a:ext cx="6070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Need for a person lift to work at height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smtClean="0"/>
              <a:t>In function of the chimney position, need to step the planes under the super-stucture to do the connections </a:t>
            </a:r>
          </a:p>
        </p:txBody>
      </p:sp>
      <p:sp>
        <p:nvSpPr>
          <p:cNvPr id="122" name="Ellipse 121"/>
          <p:cNvSpPr/>
          <p:nvPr/>
        </p:nvSpPr>
        <p:spPr>
          <a:xfrm>
            <a:off x="319119" y="2947431"/>
            <a:ext cx="1088995" cy="589151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900" smtClean="0"/>
              <a:t>Electrical connections</a:t>
            </a:r>
            <a:endParaRPr lang="fr-FR" sz="900"/>
          </a:p>
        </p:txBody>
      </p:sp>
      <p:cxnSp>
        <p:nvCxnSpPr>
          <p:cNvPr id="123" name="Connecteur droit avec flèche 122"/>
          <p:cNvCxnSpPr>
            <a:stCxn id="122" idx="0"/>
          </p:cNvCxnSpPr>
          <p:nvPr/>
        </p:nvCxnSpPr>
        <p:spPr>
          <a:xfrm flipV="1">
            <a:off x="863617" y="2069917"/>
            <a:ext cx="125115" cy="877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686106" y="659902"/>
            <a:ext cx="509141" cy="3978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1100" smtClean="0"/>
              <a:t>SGFT</a:t>
            </a:r>
            <a:endParaRPr lang="fr-FR" sz="1100"/>
          </a:p>
        </p:txBody>
      </p:sp>
      <p:sp>
        <p:nvSpPr>
          <p:cNvPr id="127" name="Rectangle 126"/>
          <p:cNvSpPr/>
          <p:nvPr/>
        </p:nvSpPr>
        <p:spPr>
          <a:xfrm>
            <a:off x="3932466" y="641531"/>
            <a:ext cx="509141" cy="3978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1100" smtClean="0"/>
              <a:t>SGFT</a:t>
            </a:r>
            <a:endParaRPr lang="fr-FR" sz="1100"/>
          </a:p>
        </p:txBody>
      </p:sp>
    </p:spTree>
    <p:extLst>
      <p:ext uri="{BB962C8B-B14F-4D97-AF65-F5344CB8AC3E}">
        <p14:creationId xmlns:p14="http://schemas.microsoft.com/office/powerpoint/2010/main" val="376053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52">
            <a:extLst>
              <a:ext uri="{FF2B5EF4-FFF2-40B4-BE49-F238E27FC236}">
                <a16:creationId xmlns:a16="http://schemas.microsoft.com/office/drawing/2014/main" id="{183F8C2E-067A-F54A-83CA-4D1EB61A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4CD8E-8C1F-49DE-9A44-7369FAF07EB1}" type="slidenum">
              <a:rPr lang="en-US" smtClean="0"/>
              <a:t>43</a:t>
            </a:fld>
            <a:endParaRPr lang="en-US"/>
          </a:p>
        </p:txBody>
      </p:sp>
      <p:sp>
        <p:nvSpPr>
          <p:cNvPr id="163" name="Titre 7"/>
          <p:cNvSpPr txBox="1">
            <a:spLocks/>
          </p:cNvSpPr>
          <p:nvPr/>
        </p:nvSpPr>
        <p:spPr>
          <a:xfrm>
            <a:off x="3805200" y="68399"/>
            <a:ext cx="5126400" cy="45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mtClean="0"/>
              <a:t>Connexions CRP - Signal</a:t>
            </a:r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-28398" y="1208434"/>
            <a:ext cx="8982498" cy="5051631"/>
            <a:chOff x="18204" y="1370376"/>
            <a:chExt cx="8982498" cy="5051631"/>
          </a:xfrm>
        </p:grpSpPr>
        <p:sp>
          <p:nvSpPr>
            <p:cNvPr id="169" name="Rectangle 168"/>
            <p:cNvSpPr/>
            <p:nvPr/>
          </p:nvSpPr>
          <p:spPr>
            <a:xfrm>
              <a:off x="171462" y="1702845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171461" y="2865138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79551" y="4017229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79550" y="5179522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422746" y="1702845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1422746" y="2865138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1430835" y="4017229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1430834" y="5179522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2682119" y="1702845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2682118" y="2865138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2690208" y="4017229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690207" y="5179522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3933403" y="1702845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3933403" y="2865138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3941492" y="4017229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3941491" y="5179522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5192776" y="1702845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5192776" y="2865138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5200865" y="4017229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5200864" y="5179522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6630132" y="1707568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19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6630132" y="2869860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6638221" y="4021952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6638220" y="5184244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7803214" y="1702845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7803213" y="2865138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7811303" y="4017229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7811302" y="5179522"/>
              <a:ext cx="1148808" cy="10988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98" name="Straight Connector 197"/>
            <p:cNvCxnSpPr/>
            <p:nvPr/>
          </p:nvCxnSpPr>
          <p:spPr>
            <a:xfrm>
              <a:off x="6365848" y="2654595"/>
              <a:ext cx="264283" cy="10983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6387425" y="4668540"/>
              <a:ext cx="250795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flipV="1">
              <a:off x="6387424" y="5587327"/>
              <a:ext cx="242707" cy="569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 flipV="1">
              <a:off x="233821" y="1589581"/>
              <a:ext cx="8416168" cy="161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TextBox 201"/>
            <p:cNvSpPr txBox="1"/>
            <p:nvPr/>
          </p:nvSpPr>
          <p:spPr>
            <a:xfrm>
              <a:off x="3852510" y="1370376"/>
              <a:ext cx="928288" cy="267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 modules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1245285" y="1619731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1151671" y="4941338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Oval 207"/>
            <p:cNvSpPr/>
            <p:nvPr/>
          </p:nvSpPr>
          <p:spPr>
            <a:xfrm>
              <a:off x="98005" y="1616839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>
              <a:off x="98520" y="2700924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18204" y="2749466"/>
              <a:ext cx="399134" cy="223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1216</a:t>
              </a:r>
              <a:endParaRPr lang="en-GB" sz="1400" dirty="0"/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76149" y="1632589"/>
              <a:ext cx="332844" cy="223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608</a:t>
              </a:r>
              <a:endParaRPr lang="en-GB" sz="1400" dirty="0"/>
            </a:p>
          </p:txBody>
        </p:sp>
        <p:sp>
          <p:nvSpPr>
            <p:cNvPr id="212" name="Oval 211"/>
            <p:cNvSpPr/>
            <p:nvPr/>
          </p:nvSpPr>
          <p:spPr>
            <a:xfrm>
              <a:off x="74113" y="3858117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98004" y="5035897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90372" y="6134757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1258301" y="6167212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2455565" y="2615394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>
              <a:off x="2449682" y="4939879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Oval 219"/>
            <p:cNvSpPr/>
            <p:nvPr/>
          </p:nvSpPr>
          <p:spPr>
            <a:xfrm>
              <a:off x="2556312" y="6165753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Oval 220"/>
            <p:cNvSpPr/>
            <p:nvPr/>
          </p:nvSpPr>
          <p:spPr>
            <a:xfrm>
              <a:off x="3691907" y="2588179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>
              <a:off x="3686023" y="4912664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Oval 224"/>
            <p:cNvSpPr/>
            <p:nvPr/>
          </p:nvSpPr>
          <p:spPr>
            <a:xfrm>
              <a:off x="3792654" y="6138539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Oval 228"/>
            <p:cNvSpPr/>
            <p:nvPr/>
          </p:nvSpPr>
          <p:spPr>
            <a:xfrm>
              <a:off x="4948168" y="4926761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Oval 229"/>
            <p:cNvSpPr/>
            <p:nvPr/>
          </p:nvSpPr>
          <p:spPr>
            <a:xfrm>
              <a:off x="5054798" y="6152636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Oval 230"/>
            <p:cNvSpPr/>
            <p:nvPr/>
          </p:nvSpPr>
          <p:spPr>
            <a:xfrm>
              <a:off x="6061913" y="2611530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2" name="Oval 231"/>
            <p:cNvSpPr/>
            <p:nvPr/>
          </p:nvSpPr>
          <p:spPr>
            <a:xfrm>
              <a:off x="6149644" y="1614408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3" name="Oval 232"/>
            <p:cNvSpPr/>
            <p:nvPr/>
          </p:nvSpPr>
          <p:spPr>
            <a:xfrm>
              <a:off x="6058958" y="3769543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4" name="Oval 233"/>
            <p:cNvSpPr/>
            <p:nvPr/>
          </p:nvSpPr>
          <p:spPr>
            <a:xfrm>
              <a:off x="6056030" y="4936015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5" name="Oval 234"/>
            <p:cNvSpPr/>
            <p:nvPr/>
          </p:nvSpPr>
          <p:spPr>
            <a:xfrm>
              <a:off x="6162660" y="6161889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>
              <a:off x="6581255" y="2593333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7" name="Oval 236"/>
            <p:cNvSpPr/>
            <p:nvPr/>
          </p:nvSpPr>
          <p:spPr>
            <a:xfrm>
              <a:off x="6565590" y="1614407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6578299" y="3751346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6575371" y="4917818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>
              <a:off x="6602867" y="6134900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1" name="Oval 240"/>
            <p:cNvSpPr/>
            <p:nvPr/>
          </p:nvSpPr>
          <p:spPr>
            <a:xfrm>
              <a:off x="7587494" y="2577798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2" name="Oval 241"/>
            <p:cNvSpPr/>
            <p:nvPr/>
          </p:nvSpPr>
          <p:spPr>
            <a:xfrm>
              <a:off x="7675224" y="1580676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3" name="Oval 242"/>
            <p:cNvSpPr/>
            <p:nvPr/>
          </p:nvSpPr>
          <p:spPr>
            <a:xfrm>
              <a:off x="7584538" y="3735811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Oval 243"/>
            <p:cNvSpPr/>
            <p:nvPr/>
          </p:nvSpPr>
          <p:spPr>
            <a:xfrm>
              <a:off x="7581610" y="4902283"/>
              <a:ext cx="426194" cy="4261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5" name="Oval 244"/>
            <p:cNvSpPr/>
            <p:nvPr/>
          </p:nvSpPr>
          <p:spPr>
            <a:xfrm>
              <a:off x="7688240" y="6128157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Oval 245"/>
            <p:cNvSpPr/>
            <p:nvPr/>
          </p:nvSpPr>
          <p:spPr>
            <a:xfrm>
              <a:off x="8745389" y="1596372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Oval 246"/>
            <p:cNvSpPr/>
            <p:nvPr/>
          </p:nvSpPr>
          <p:spPr>
            <a:xfrm>
              <a:off x="8745905" y="2680457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8" name="Oval 247"/>
            <p:cNvSpPr/>
            <p:nvPr/>
          </p:nvSpPr>
          <p:spPr>
            <a:xfrm>
              <a:off x="8721498" y="3837650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9" name="Oval 248"/>
            <p:cNvSpPr/>
            <p:nvPr/>
          </p:nvSpPr>
          <p:spPr>
            <a:xfrm>
              <a:off x="8745389" y="5015430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Oval 249"/>
            <p:cNvSpPr/>
            <p:nvPr/>
          </p:nvSpPr>
          <p:spPr>
            <a:xfrm>
              <a:off x="8737756" y="6114290"/>
              <a:ext cx="254797" cy="25479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1392659" y="1726908"/>
              <a:ext cx="3713336" cy="2260323"/>
            </a:xfrm>
            <a:prstGeom prst="rect">
              <a:avLst/>
            </a:prstGeom>
            <a:noFill/>
            <a:ln w="571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154599" y="1591057"/>
              <a:ext cx="4225647" cy="2609998"/>
              <a:chOff x="1154599" y="1591057"/>
              <a:chExt cx="4225647" cy="2609998"/>
            </a:xfrm>
          </p:grpSpPr>
          <p:sp>
            <p:nvSpPr>
              <p:cNvPr id="193" name="Oval 192"/>
              <p:cNvSpPr/>
              <p:nvPr/>
            </p:nvSpPr>
            <p:spPr>
              <a:xfrm>
                <a:off x="1157555" y="2616853"/>
                <a:ext cx="426194" cy="4261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1187080" y="2716676"/>
                <a:ext cx="399134" cy="2232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2432</a:t>
                </a:r>
                <a:endParaRPr lang="en-GB" sz="1400" dirty="0"/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1177997" y="1625525"/>
                <a:ext cx="399134" cy="2232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1216</a:t>
                </a:r>
                <a:endParaRPr lang="en-GB" sz="1400" dirty="0"/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1154599" y="3774866"/>
                <a:ext cx="426194" cy="4261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2543296" y="1618272"/>
                <a:ext cx="254797" cy="254795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2452610" y="3773407"/>
                <a:ext cx="426194" cy="4261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779638" y="1591057"/>
                <a:ext cx="254797" cy="254795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688952" y="3746192"/>
                <a:ext cx="426194" cy="4261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4954052" y="2602276"/>
                <a:ext cx="426194" cy="4261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Oval 226"/>
              <p:cNvSpPr/>
              <p:nvPr/>
            </p:nvSpPr>
            <p:spPr>
              <a:xfrm>
                <a:off x="5041782" y="1605154"/>
                <a:ext cx="254797" cy="254795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4951096" y="3760289"/>
                <a:ext cx="426194" cy="4261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171297" y="809804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Top </a:t>
            </a:r>
            <a:r>
              <a:rPr lang="fr-FR" dirty="0" err="1" smtClean="0"/>
              <a:t>chimney</a:t>
            </a:r>
            <a:r>
              <a:rPr lang="fr-FR" dirty="0" smtClean="0"/>
              <a:t> </a:t>
            </a:r>
            <a:r>
              <a:rPr lang="fr-FR" dirty="0" err="1" smtClean="0"/>
              <a:t>topology</a:t>
            </a:r>
            <a:r>
              <a:rPr lang="fr-FR" dirty="0" smtClean="0"/>
              <a:t>: connexion at </a:t>
            </a:r>
            <a:r>
              <a:rPr lang="fr-FR" dirty="0" err="1" smtClean="0"/>
              <a:t>each</a:t>
            </a:r>
            <a:r>
              <a:rPr lang="fr-FR" dirty="0" smtClean="0"/>
              <a:t> CRP corner</a:t>
            </a:r>
            <a:endParaRPr lang="en-GB" dirty="0"/>
          </a:p>
        </p:txBody>
      </p:sp>
      <p:sp>
        <p:nvSpPr>
          <p:cNvPr id="9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44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Forme libre 156"/>
          <p:cNvSpPr/>
          <p:nvPr/>
        </p:nvSpPr>
        <p:spPr>
          <a:xfrm>
            <a:off x="878782" y="1072756"/>
            <a:ext cx="248928" cy="1170712"/>
          </a:xfrm>
          <a:custGeom>
            <a:avLst/>
            <a:gdLst>
              <a:gd name="connsiteX0" fmla="*/ 145775 w 145775"/>
              <a:gd name="connsiteY0" fmla="*/ 239282 h 239282"/>
              <a:gd name="connsiteX1" fmla="*/ 496 w 145775"/>
              <a:gd name="connsiteY1" fmla="*/ 128187 h 239282"/>
              <a:gd name="connsiteX2" fmla="*/ 103046 w 145775"/>
              <a:gd name="connsiteY2" fmla="*/ 0 h 2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775" h="239282">
                <a:moveTo>
                  <a:pt x="145775" y="239282"/>
                </a:moveTo>
                <a:cubicBezTo>
                  <a:pt x="76696" y="203674"/>
                  <a:pt x="7617" y="168067"/>
                  <a:pt x="496" y="128187"/>
                </a:cubicBezTo>
                <a:cubicBezTo>
                  <a:pt x="-6625" y="88307"/>
                  <a:pt x="64590" y="9970"/>
                  <a:pt x="103046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Forme libre 157"/>
          <p:cNvSpPr/>
          <p:nvPr/>
        </p:nvSpPr>
        <p:spPr>
          <a:xfrm>
            <a:off x="3920041" y="1054385"/>
            <a:ext cx="198115" cy="1189083"/>
          </a:xfrm>
          <a:custGeom>
            <a:avLst/>
            <a:gdLst>
              <a:gd name="connsiteX0" fmla="*/ 145775 w 145775"/>
              <a:gd name="connsiteY0" fmla="*/ 239282 h 239282"/>
              <a:gd name="connsiteX1" fmla="*/ 496 w 145775"/>
              <a:gd name="connsiteY1" fmla="*/ 128187 h 239282"/>
              <a:gd name="connsiteX2" fmla="*/ 103046 w 145775"/>
              <a:gd name="connsiteY2" fmla="*/ 0 h 2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775" h="239282">
                <a:moveTo>
                  <a:pt x="145775" y="239282"/>
                </a:moveTo>
                <a:cubicBezTo>
                  <a:pt x="76696" y="203674"/>
                  <a:pt x="7617" y="168067"/>
                  <a:pt x="496" y="128187"/>
                </a:cubicBezTo>
                <a:cubicBezTo>
                  <a:pt x="-6625" y="88307"/>
                  <a:pt x="64590" y="9970"/>
                  <a:pt x="103046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Forme libre 160"/>
          <p:cNvSpPr/>
          <p:nvPr/>
        </p:nvSpPr>
        <p:spPr>
          <a:xfrm>
            <a:off x="4131687" y="1063106"/>
            <a:ext cx="248928" cy="1170712"/>
          </a:xfrm>
          <a:custGeom>
            <a:avLst/>
            <a:gdLst>
              <a:gd name="connsiteX0" fmla="*/ 145775 w 145775"/>
              <a:gd name="connsiteY0" fmla="*/ 239282 h 239282"/>
              <a:gd name="connsiteX1" fmla="*/ 496 w 145775"/>
              <a:gd name="connsiteY1" fmla="*/ 128187 h 239282"/>
              <a:gd name="connsiteX2" fmla="*/ 103046 w 145775"/>
              <a:gd name="connsiteY2" fmla="*/ 0 h 2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775" h="239282">
                <a:moveTo>
                  <a:pt x="145775" y="239282"/>
                </a:moveTo>
                <a:cubicBezTo>
                  <a:pt x="76696" y="203674"/>
                  <a:pt x="7617" y="168067"/>
                  <a:pt x="496" y="128187"/>
                </a:cubicBezTo>
                <a:cubicBezTo>
                  <a:pt x="-6625" y="88307"/>
                  <a:pt x="64590" y="9970"/>
                  <a:pt x="103046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Forme libre 161"/>
          <p:cNvSpPr/>
          <p:nvPr/>
        </p:nvSpPr>
        <p:spPr>
          <a:xfrm>
            <a:off x="7250877" y="1044801"/>
            <a:ext cx="198115" cy="1189083"/>
          </a:xfrm>
          <a:custGeom>
            <a:avLst/>
            <a:gdLst>
              <a:gd name="connsiteX0" fmla="*/ 145775 w 145775"/>
              <a:gd name="connsiteY0" fmla="*/ 239282 h 239282"/>
              <a:gd name="connsiteX1" fmla="*/ 496 w 145775"/>
              <a:gd name="connsiteY1" fmla="*/ 128187 h 239282"/>
              <a:gd name="connsiteX2" fmla="*/ 103046 w 145775"/>
              <a:gd name="connsiteY2" fmla="*/ 0 h 239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775" h="239282">
                <a:moveTo>
                  <a:pt x="145775" y="239282"/>
                </a:moveTo>
                <a:cubicBezTo>
                  <a:pt x="76696" y="203674"/>
                  <a:pt x="7617" y="168067"/>
                  <a:pt x="496" y="128187"/>
                </a:cubicBezTo>
                <a:cubicBezTo>
                  <a:pt x="-6625" y="88307"/>
                  <a:pt x="64590" y="9970"/>
                  <a:pt x="103046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Cryostat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80" name="Ellipse 79"/>
          <p:cNvSpPr/>
          <p:nvPr/>
        </p:nvSpPr>
        <p:spPr>
          <a:xfrm>
            <a:off x="1953605" y="3236855"/>
            <a:ext cx="1088995" cy="589151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900" smtClean="0"/>
              <a:t>Planarity adjustment</a:t>
            </a:r>
            <a:endParaRPr lang="fr-FR" sz="900"/>
          </a:p>
        </p:txBody>
      </p:sp>
      <p:cxnSp>
        <p:nvCxnSpPr>
          <p:cNvPr id="81" name="Connecteur droit avec flèche 80"/>
          <p:cNvCxnSpPr>
            <a:stCxn id="80" idx="0"/>
            <a:endCxn id="99" idx="5"/>
          </p:cNvCxnSpPr>
          <p:nvPr/>
        </p:nvCxnSpPr>
        <p:spPr>
          <a:xfrm flipH="1" flipV="1">
            <a:off x="2254995" y="2726828"/>
            <a:ext cx="243108" cy="510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68169" y="2203722"/>
            <a:ext cx="607509" cy="505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smtClean="0"/>
              <a:t>Planarity laser</a:t>
            </a:r>
            <a:endParaRPr lang="fr-FR" sz="900"/>
          </a:p>
        </p:txBody>
      </p:sp>
      <p:cxnSp>
        <p:nvCxnSpPr>
          <p:cNvPr id="17" name="Connecteur droit avec flèche 16"/>
          <p:cNvCxnSpPr>
            <a:stCxn id="12" idx="2"/>
          </p:cNvCxnSpPr>
          <p:nvPr/>
        </p:nvCxnSpPr>
        <p:spPr>
          <a:xfrm>
            <a:off x="571924" y="2709017"/>
            <a:ext cx="644" cy="410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69682" y="1298961"/>
            <a:ext cx="6644622" cy="444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3688935" y="1330105"/>
            <a:ext cx="231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chemeClr val="bg1"/>
                </a:solidFill>
              </a:rPr>
              <a:t>Super-structure</a:t>
            </a:r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2082327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4619004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6710363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42587" y="2025354"/>
            <a:ext cx="3059394" cy="1452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9" name="Connecteur droit 58"/>
          <p:cNvCxnSpPr/>
          <p:nvPr/>
        </p:nvCxnSpPr>
        <p:spPr>
          <a:xfrm>
            <a:off x="1375873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2425582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3688935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012544" y="2242781"/>
            <a:ext cx="1573496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66"/>
          <p:cNvCxnSpPr/>
          <p:nvPr/>
        </p:nvCxnSpPr>
        <p:spPr>
          <a:xfrm>
            <a:off x="1081088" y="2151339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1295400" y="2151338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1590675" y="2144194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4048125" y="2151337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2862263" y="2144193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2190750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1876425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2572284" y="2144192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>
            <a:off x="3452813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3181350" y="21513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3748088" y="2144191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>
            <a:off x="2003681" y="1743343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>
          <a:xfrm>
            <a:off x="3053390" y="1743343"/>
            <a:ext cx="6004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338638" y="2032518"/>
            <a:ext cx="3059394" cy="1452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37"/>
          <p:cNvCxnSpPr/>
          <p:nvPr/>
        </p:nvCxnSpPr>
        <p:spPr>
          <a:xfrm>
            <a:off x="4671924" y="175050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721633" y="175050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6984986" y="175050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4377139" y="2158503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4591451" y="2158502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4886726" y="2151358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7344176" y="2158501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6158314" y="2151357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5486801" y="215850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5172476" y="215850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5868335" y="215135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6748864" y="215850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6477401" y="215850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7044139" y="2151355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>
            <a:off x="5299732" y="175050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6349441" y="1750507"/>
            <a:ext cx="6004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714376" y="2335027"/>
            <a:ext cx="7250945" cy="1945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Ellipse 1"/>
          <p:cNvSpPr/>
          <p:nvPr/>
        </p:nvSpPr>
        <p:spPr>
          <a:xfrm>
            <a:off x="1301628" y="2018169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 flipV="1">
            <a:off x="1926982" y="2025220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2351337" y="2024702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2980433" y="2025031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3614903" y="2014756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4595012" y="2035816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 flipV="1">
            <a:off x="5220366" y="2042867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5644721" y="2042349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6273817" y="2042678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6908287" y="2032403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94"/>
          <p:cNvSpPr/>
          <p:nvPr/>
        </p:nvSpPr>
        <p:spPr>
          <a:xfrm>
            <a:off x="2605087" y="2244755"/>
            <a:ext cx="1602069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4253535" y="2248247"/>
            <a:ext cx="1573496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/>
          <p:cNvSpPr/>
          <p:nvPr/>
        </p:nvSpPr>
        <p:spPr>
          <a:xfrm>
            <a:off x="5846078" y="2250221"/>
            <a:ext cx="1602069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2080806" y="2302353"/>
            <a:ext cx="204075" cy="455763"/>
            <a:chOff x="5936205" y="4318352"/>
            <a:chExt cx="204075" cy="455763"/>
          </a:xfrm>
        </p:grpSpPr>
        <p:cxnSp>
          <p:nvCxnSpPr>
            <p:cNvPr id="98" name="Connecteur droit avec flèche 97"/>
            <p:cNvCxnSpPr/>
            <p:nvPr/>
          </p:nvCxnSpPr>
          <p:spPr>
            <a:xfrm flipH="1" flipV="1">
              <a:off x="6038242" y="4318352"/>
              <a:ext cx="1729" cy="2421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e 98"/>
            <p:cNvSpPr/>
            <p:nvPr/>
          </p:nvSpPr>
          <p:spPr>
            <a:xfrm>
              <a:off x="5936205" y="4560470"/>
              <a:ext cx="204075" cy="21364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0" name="Image 9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4" r="27140"/>
          <a:stretch/>
        </p:blipFill>
        <p:spPr>
          <a:xfrm>
            <a:off x="2003681" y="3934406"/>
            <a:ext cx="1088625" cy="2298141"/>
          </a:xfrm>
          <a:prstGeom prst="rect">
            <a:avLst/>
          </a:prstGeom>
        </p:spPr>
      </p:pic>
      <p:grpSp>
        <p:nvGrpSpPr>
          <p:cNvPr id="101" name="Groupe 100"/>
          <p:cNvGrpSpPr/>
          <p:nvPr/>
        </p:nvGrpSpPr>
        <p:grpSpPr>
          <a:xfrm rot="10800000">
            <a:off x="502338" y="895541"/>
            <a:ext cx="8189890" cy="120829"/>
            <a:chOff x="7804" y="1415317"/>
            <a:chExt cx="8189890" cy="120829"/>
          </a:xfrm>
        </p:grpSpPr>
        <p:grpSp>
          <p:nvGrpSpPr>
            <p:cNvPr id="102" name="Groupe 101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125" name="Groupe 124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40" name="Connecteur droit 139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Forme libre 140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2" name="Forme libre 141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3" name="Connecteur droit 142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necteur droit 143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Forme libre 144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6" name="Groupe 125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4" name="Connecteur droit 133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" name="Forme libre 134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6" name="Forme libre 135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7" name="Connecteur droit 136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Connecteur droit 137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9" name="Forme libre 138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7" name="Groupe 126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28" name="Connecteur droit 12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Forme libre 12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0" name="Forme libre 12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1" name="Connecteur droit 13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13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Forme libre 13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03" name="Groupe 102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104" name="Groupe 103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9" name="Connecteur droit 118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Forme libre 11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1" name="Forme libre 120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22" name="Connecteur droit 121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Connecteur droit 122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Forme libre 123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5" name="Groupe 104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3" name="Connecteur droit 112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Forme libre 113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5" name="Forme libre 114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6" name="Connecteur droit 115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Connecteur droit 116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Forme libre 11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6" name="Groupe 105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07" name="Connecteur droit 106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Forme libre 107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9" name="Forme libre 108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0" name="Connecteur droit 109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onnecteur droit 110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Forme libre 111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>
            <a:off x="1958127" y="736329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146"/>
          <p:cNvSpPr/>
          <p:nvPr/>
        </p:nvSpPr>
        <p:spPr>
          <a:xfrm>
            <a:off x="4505377" y="747146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Rectangle 147"/>
          <p:cNvSpPr/>
          <p:nvPr/>
        </p:nvSpPr>
        <p:spPr>
          <a:xfrm>
            <a:off x="6596870" y="736101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Rectangle 148"/>
          <p:cNvSpPr/>
          <p:nvPr/>
        </p:nvSpPr>
        <p:spPr>
          <a:xfrm>
            <a:off x="929941" y="3257035"/>
            <a:ext cx="879811" cy="68253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smtClean="0"/>
              <a:t>Dummy cathodes masse</a:t>
            </a:r>
            <a:endParaRPr lang="fr-FR" sz="1200"/>
          </a:p>
        </p:txBody>
      </p:sp>
      <p:grpSp>
        <p:nvGrpSpPr>
          <p:cNvPr id="150" name="Groupe 149"/>
          <p:cNvGrpSpPr/>
          <p:nvPr/>
        </p:nvGrpSpPr>
        <p:grpSpPr>
          <a:xfrm>
            <a:off x="1397045" y="2299523"/>
            <a:ext cx="0" cy="948583"/>
            <a:chOff x="1425531" y="2529555"/>
            <a:chExt cx="0" cy="948583"/>
          </a:xfrm>
        </p:grpSpPr>
        <p:cxnSp>
          <p:nvCxnSpPr>
            <p:cNvPr id="151" name="Connecteur droit 150"/>
            <p:cNvCxnSpPr/>
            <p:nvPr/>
          </p:nvCxnSpPr>
          <p:spPr>
            <a:xfrm flipV="1">
              <a:off x="1425531" y="2905570"/>
              <a:ext cx="0" cy="572568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2" name="Connecteur droit 151"/>
            <p:cNvCxnSpPr/>
            <p:nvPr/>
          </p:nvCxnSpPr>
          <p:spPr>
            <a:xfrm flipV="1">
              <a:off x="1425531" y="2529555"/>
              <a:ext cx="0" cy="37601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53" name="Groupe 152"/>
          <p:cNvGrpSpPr/>
          <p:nvPr/>
        </p:nvGrpSpPr>
        <p:grpSpPr>
          <a:xfrm>
            <a:off x="3684288" y="2299523"/>
            <a:ext cx="0" cy="948583"/>
            <a:chOff x="1425531" y="2529555"/>
            <a:chExt cx="0" cy="948583"/>
          </a:xfrm>
        </p:grpSpPr>
        <p:cxnSp>
          <p:nvCxnSpPr>
            <p:cNvPr id="154" name="Connecteur droit 153"/>
            <p:cNvCxnSpPr/>
            <p:nvPr/>
          </p:nvCxnSpPr>
          <p:spPr>
            <a:xfrm flipV="1">
              <a:off x="1425531" y="2905570"/>
              <a:ext cx="0" cy="572568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5" name="Connecteur droit 154"/>
            <p:cNvCxnSpPr/>
            <p:nvPr/>
          </p:nvCxnSpPr>
          <p:spPr>
            <a:xfrm flipV="1">
              <a:off x="1425531" y="2529555"/>
              <a:ext cx="0" cy="376015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56" name="Rectangle 155"/>
          <p:cNvSpPr/>
          <p:nvPr/>
        </p:nvSpPr>
        <p:spPr>
          <a:xfrm>
            <a:off x="3339049" y="3261220"/>
            <a:ext cx="879811" cy="68253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Dummy cathodes masse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686106" y="659902"/>
            <a:ext cx="509141" cy="3978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1100" smtClean="0"/>
              <a:t>SGFT</a:t>
            </a:r>
            <a:endParaRPr lang="fr-FR" sz="1100"/>
          </a:p>
        </p:txBody>
      </p:sp>
      <p:sp>
        <p:nvSpPr>
          <p:cNvPr id="160" name="Rectangle 159"/>
          <p:cNvSpPr/>
          <p:nvPr/>
        </p:nvSpPr>
        <p:spPr>
          <a:xfrm>
            <a:off x="3932466" y="641531"/>
            <a:ext cx="509141" cy="3978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1100" smtClean="0"/>
              <a:t>SGFT</a:t>
            </a:r>
            <a:endParaRPr lang="fr-FR" sz="1100"/>
          </a:p>
        </p:txBody>
      </p:sp>
      <p:sp>
        <p:nvSpPr>
          <p:cNvPr id="163" name="Rectangle 162"/>
          <p:cNvSpPr/>
          <p:nvPr/>
        </p:nvSpPr>
        <p:spPr>
          <a:xfrm>
            <a:off x="3939011" y="650252"/>
            <a:ext cx="509141" cy="3978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1100" smtClean="0"/>
              <a:t>SGFT</a:t>
            </a:r>
            <a:endParaRPr lang="fr-FR" sz="1100"/>
          </a:p>
        </p:txBody>
      </p:sp>
      <p:sp>
        <p:nvSpPr>
          <p:cNvPr id="164" name="Rectangle 163"/>
          <p:cNvSpPr/>
          <p:nvPr/>
        </p:nvSpPr>
        <p:spPr>
          <a:xfrm>
            <a:off x="7356495" y="630549"/>
            <a:ext cx="509141" cy="39784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z="1100" smtClean="0"/>
              <a:t>SGFT</a:t>
            </a:r>
            <a:endParaRPr lang="fr-FR" sz="1100"/>
          </a:p>
        </p:txBody>
      </p:sp>
    </p:spTree>
    <p:extLst>
      <p:ext uri="{BB962C8B-B14F-4D97-AF65-F5344CB8AC3E}">
        <p14:creationId xmlns:p14="http://schemas.microsoft.com/office/powerpoint/2010/main" val="40920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1036106" y="1777950"/>
            <a:ext cx="6464089" cy="1954722"/>
            <a:chOff x="1036106" y="1777950"/>
            <a:chExt cx="6464089" cy="1954722"/>
          </a:xfrm>
        </p:grpSpPr>
        <p:sp>
          <p:nvSpPr>
            <p:cNvPr id="3" name="Rectangle 2"/>
            <p:cNvSpPr/>
            <p:nvPr/>
          </p:nvSpPr>
          <p:spPr>
            <a:xfrm>
              <a:off x="1036106" y="3489195"/>
              <a:ext cx="6464089" cy="243477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Cathode</a:t>
              </a:r>
              <a:endParaRPr lang="fr-FR"/>
            </a:p>
          </p:txBody>
        </p:sp>
        <p:grpSp>
          <p:nvGrpSpPr>
            <p:cNvPr id="15" name="Groupe 14"/>
            <p:cNvGrpSpPr/>
            <p:nvPr/>
          </p:nvGrpSpPr>
          <p:grpSpPr>
            <a:xfrm flipH="1">
              <a:off x="1403374" y="1777951"/>
              <a:ext cx="45719" cy="1711245"/>
              <a:chOff x="1425531" y="2529555"/>
              <a:chExt cx="0" cy="948583"/>
            </a:xfrm>
          </p:grpSpPr>
          <p:cxnSp>
            <p:nvCxnSpPr>
              <p:cNvPr id="10" name="Connecteur droit 9"/>
              <p:cNvCxnSpPr/>
              <p:nvPr/>
            </p:nvCxnSpPr>
            <p:spPr>
              <a:xfrm flipV="1">
                <a:off x="1425531" y="2905570"/>
                <a:ext cx="0" cy="572568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/>
              <p:cNvCxnSpPr/>
              <p:nvPr/>
            </p:nvCxnSpPr>
            <p:spPr>
              <a:xfrm flipV="1">
                <a:off x="1425531" y="2529555"/>
                <a:ext cx="0" cy="3760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oupe 150"/>
            <p:cNvGrpSpPr/>
            <p:nvPr/>
          </p:nvGrpSpPr>
          <p:grpSpPr>
            <a:xfrm flipH="1">
              <a:off x="4249081" y="1777950"/>
              <a:ext cx="45719" cy="1711245"/>
              <a:chOff x="1425531" y="2529555"/>
              <a:chExt cx="0" cy="948583"/>
            </a:xfrm>
          </p:grpSpPr>
          <p:cxnSp>
            <p:nvCxnSpPr>
              <p:cNvPr id="152" name="Connecteur droit 151"/>
              <p:cNvCxnSpPr/>
              <p:nvPr/>
            </p:nvCxnSpPr>
            <p:spPr>
              <a:xfrm flipV="1">
                <a:off x="1425531" y="2905570"/>
                <a:ext cx="0" cy="572568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/>
              <p:cNvCxnSpPr/>
              <p:nvPr/>
            </p:nvCxnSpPr>
            <p:spPr>
              <a:xfrm flipV="1">
                <a:off x="1425531" y="2529555"/>
                <a:ext cx="0" cy="3760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Groupe 157"/>
            <p:cNvGrpSpPr/>
            <p:nvPr/>
          </p:nvGrpSpPr>
          <p:grpSpPr>
            <a:xfrm>
              <a:off x="6959434" y="1777951"/>
              <a:ext cx="105726" cy="1711245"/>
              <a:chOff x="1425531" y="2529555"/>
              <a:chExt cx="0" cy="948583"/>
            </a:xfrm>
          </p:grpSpPr>
          <p:cxnSp>
            <p:nvCxnSpPr>
              <p:cNvPr id="159" name="Connecteur droit 158"/>
              <p:cNvCxnSpPr/>
              <p:nvPr/>
            </p:nvCxnSpPr>
            <p:spPr>
              <a:xfrm flipV="1">
                <a:off x="1425531" y="2905570"/>
                <a:ext cx="0" cy="572568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/>
              <p:cNvCxnSpPr/>
              <p:nvPr/>
            </p:nvCxnSpPr>
            <p:spPr>
              <a:xfrm flipV="1">
                <a:off x="1425531" y="2529555"/>
                <a:ext cx="0" cy="3760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Cryostat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21730" y="1326405"/>
            <a:ext cx="6644622" cy="444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3740983" y="1357549"/>
            <a:ext cx="231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>
                <a:solidFill>
                  <a:schemeClr val="bg1"/>
                </a:solidFill>
              </a:rPr>
              <a:t>Super-structure</a:t>
            </a:r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2082327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4619004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6710363" y="1016950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94635" y="2052798"/>
            <a:ext cx="3059394" cy="1452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9" name="Connecteur droit 58"/>
          <p:cNvCxnSpPr/>
          <p:nvPr/>
        </p:nvCxnSpPr>
        <p:spPr>
          <a:xfrm>
            <a:off x="1427921" y="177078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2477630" y="177078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3740983" y="177078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064592" y="2270225"/>
            <a:ext cx="1573496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66"/>
          <p:cNvCxnSpPr/>
          <p:nvPr/>
        </p:nvCxnSpPr>
        <p:spPr>
          <a:xfrm>
            <a:off x="1133136" y="2178783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1347448" y="2178782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1642723" y="2171638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4100173" y="2178781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2914311" y="2171637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2242798" y="217878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1928473" y="217878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2624332" y="217163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>
            <a:off x="3504861" y="217878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3233398" y="217878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3800136" y="2171635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>
            <a:off x="2055729" y="1770787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>
          <a:xfrm>
            <a:off x="3105438" y="1770787"/>
            <a:ext cx="6004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390686" y="2059962"/>
            <a:ext cx="3059394" cy="1452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37"/>
          <p:cNvCxnSpPr/>
          <p:nvPr/>
        </p:nvCxnSpPr>
        <p:spPr>
          <a:xfrm>
            <a:off x="4723972" y="1777951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773681" y="1777951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7037034" y="1777951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4429187" y="2185947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4643499" y="2185946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4938774" y="2178802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7396224" y="2185945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6210362" y="2178801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5538849" y="2185944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5224524" y="2185944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5920383" y="2178800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6800912" y="2185944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6529449" y="2185944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7096187" y="2178799"/>
            <a:ext cx="0" cy="11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>
            <a:off x="5351780" y="1777951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6401489" y="1777951"/>
            <a:ext cx="6004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Ellipse 1"/>
          <p:cNvSpPr/>
          <p:nvPr/>
        </p:nvSpPr>
        <p:spPr>
          <a:xfrm>
            <a:off x="1353676" y="2045613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 flipV="1">
            <a:off x="1979030" y="2052664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2403385" y="2052146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3032481" y="2052475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3666951" y="2042200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4647060" y="2063260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 flipV="1">
            <a:off x="5272414" y="2070311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5696769" y="2069793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6325865" y="2070122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6960335" y="2059847"/>
            <a:ext cx="153824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94"/>
          <p:cNvSpPr/>
          <p:nvPr/>
        </p:nvSpPr>
        <p:spPr>
          <a:xfrm>
            <a:off x="2657135" y="2272199"/>
            <a:ext cx="1602069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4305583" y="2275691"/>
            <a:ext cx="1573496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/>
          <p:cNvSpPr/>
          <p:nvPr/>
        </p:nvSpPr>
        <p:spPr>
          <a:xfrm>
            <a:off x="5898126" y="2277665"/>
            <a:ext cx="1602069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1" name="Groupe 100"/>
          <p:cNvGrpSpPr/>
          <p:nvPr/>
        </p:nvGrpSpPr>
        <p:grpSpPr>
          <a:xfrm rot="10800000">
            <a:off x="502338" y="895541"/>
            <a:ext cx="8189890" cy="120829"/>
            <a:chOff x="7804" y="1415317"/>
            <a:chExt cx="8189890" cy="120829"/>
          </a:xfrm>
        </p:grpSpPr>
        <p:grpSp>
          <p:nvGrpSpPr>
            <p:cNvPr id="102" name="Groupe 101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125" name="Groupe 124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40" name="Connecteur droit 139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Forme libre 140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2" name="Forme libre 141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3" name="Connecteur droit 142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necteur droit 143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Forme libre 144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6" name="Groupe 125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4" name="Connecteur droit 133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" name="Forme libre 134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6" name="Forme libre 135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7" name="Connecteur droit 136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Connecteur droit 137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9" name="Forme libre 138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7" name="Groupe 126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28" name="Connecteur droit 12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Forme libre 12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0" name="Forme libre 12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1" name="Connecteur droit 13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13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Forme libre 13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03" name="Groupe 102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104" name="Groupe 103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9" name="Connecteur droit 118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Forme libre 119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1" name="Forme libre 120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22" name="Connecteur droit 121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Connecteur droit 122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Forme libre 123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5" name="Groupe 104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13" name="Connecteur droit 112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Forme libre 113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5" name="Forme libre 114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6" name="Connecteur droit 115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Connecteur droit 116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Forme libre 117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6" name="Groupe 105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07" name="Connecteur droit 106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Forme libre 107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9" name="Forme libre 108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10" name="Connecteur droit 109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onnecteur droit 110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Forme libre 111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>
            <a:off x="1958127" y="736329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146"/>
          <p:cNvSpPr/>
          <p:nvPr/>
        </p:nvSpPr>
        <p:spPr>
          <a:xfrm>
            <a:off x="4505377" y="747146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Rectangle 147"/>
          <p:cNvSpPr/>
          <p:nvPr/>
        </p:nvSpPr>
        <p:spPr>
          <a:xfrm>
            <a:off x="6596870" y="736101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ZoneTexte 153"/>
          <p:cNvSpPr txBox="1"/>
          <p:nvPr/>
        </p:nvSpPr>
        <p:spPr>
          <a:xfrm>
            <a:off x="1188000" y="4497446"/>
            <a:ext cx="2739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/>
              <a:t>Cathode lifting and suspension</a:t>
            </a:r>
          </a:p>
          <a:p>
            <a:pPr marL="285750" indent="-285750">
              <a:buFontTx/>
              <a:buChar char="-"/>
            </a:pPr>
            <a:r>
              <a:rPr lang="fr-FR" sz="1600" smtClean="0"/>
              <a:t>Winches?</a:t>
            </a:r>
          </a:p>
          <a:p>
            <a:pPr marL="285750" indent="-285750">
              <a:buFontTx/>
              <a:buChar char="-"/>
            </a:pPr>
            <a:r>
              <a:rPr lang="fr-FR" sz="1600" smtClean="0"/>
              <a:t>Plate lift?</a:t>
            </a:r>
          </a:p>
          <a:p>
            <a:pPr marL="171450" indent="-171450">
              <a:buFontTx/>
              <a:buChar char="-"/>
            </a:pPr>
            <a:endParaRPr lang="fr-FR" sz="1200" smtClean="0"/>
          </a:p>
        </p:txBody>
      </p:sp>
      <p:sp>
        <p:nvSpPr>
          <p:cNvPr id="156" name="Rectangle 155"/>
          <p:cNvSpPr/>
          <p:nvPr/>
        </p:nvSpPr>
        <p:spPr>
          <a:xfrm>
            <a:off x="3025387" y="5373088"/>
            <a:ext cx="795388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fr-FR" smtClean="0"/>
              <a:t>Winch</a:t>
            </a:r>
            <a:endParaRPr lang="fr-FR"/>
          </a:p>
        </p:txBody>
      </p:sp>
      <p:cxnSp>
        <p:nvCxnSpPr>
          <p:cNvPr id="157" name="Connecteur droit 156"/>
          <p:cNvCxnSpPr>
            <a:stCxn id="156" idx="2"/>
          </p:cNvCxnSpPr>
          <p:nvPr/>
        </p:nvCxnSpPr>
        <p:spPr>
          <a:xfrm>
            <a:off x="3423081" y="5653130"/>
            <a:ext cx="0" cy="41917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61" name="Groupe 160"/>
          <p:cNvGrpSpPr/>
          <p:nvPr/>
        </p:nvGrpSpPr>
        <p:grpSpPr>
          <a:xfrm>
            <a:off x="4684198" y="5171713"/>
            <a:ext cx="2765882" cy="900592"/>
            <a:chOff x="4950339" y="4871275"/>
            <a:chExt cx="3580463" cy="1207728"/>
          </a:xfrm>
        </p:grpSpPr>
        <p:cxnSp>
          <p:nvCxnSpPr>
            <p:cNvPr id="162" name="Connecteur droit 161"/>
            <p:cNvCxnSpPr/>
            <p:nvPr/>
          </p:nvCxnSpPr>
          <p:spPr>
            <a:xfrm>
              <a:off x="5342550" y="5105074"/>
              <a:ext cx="2794526" cy="38132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>
              <a:off x="5339150" y="5441937"/>
              <a:ext cx="2794526" cy="38132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flipV="1">
              <a:off x="5384284" y="5486134"/>
              <a:ext cx="2749392" cy="33436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5" name="Connecteur droit 164"/>
            <p:cNvCxnSpPr/>
            <p:nvPr/>
          </p:nvCxnSpPr>
          <p:spPr>
            <a:xfrm flipV="1">
              <a:off x="5336416" y="5098512"/>
              <a:ext cx="2749392" cy="33436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66" name="Rectangle 165"/>
            <p:cNvSpPr/>
            <p:nvPr/>
          </p:nvSpPr>
          <p:spPr>
            <a:xfrm>
              <a:off x="4950339" y="4871275"/>
              <a:ext cx="3580463" cy="23906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Lifting structure</a:t>
              </a:r>
              <a:endParaRPr lang="fr-FR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4950339" y="5839941"/>
              <a:ext cx="3580463" cy="23906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0718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Bottom plane 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46</a:t>
            </a:fld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1281869" y="4254862"/>
            <a:ext cx="7213503" cy="1592376"/>
            <a:chOff x="3515455" y="4551733"/>
            <a:chExt cx="4885702" cy="1064768"/>
          </a:xfrm>
        </p:grpSpPr>
        <p:cxnSp>
          <p:nvCxnSpPr>
            <p:cNvPr id="28" name="Connecteur droit avec flèche 27"/>
            <p:cNvCxnSpPr/>
            <p:nvPr/>
          </p:nvCxnSpPr>
          <p:spPr>
            <a:xfrm flipH="1">
              <a:off x="5861412" y="5120791"/>
              <a:ext cx="3472" cy="21478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 flipH="1">
              <a:off x="6366450" y="5112606"/>
              <a:ext cx="3472" cy="21478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 flipH="1">
              <a:off x="6762871" y="5092943"/>
              <a:ext cx="3472" cy="21478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 142"/>
            <p:cNvSpPr/>
            <p:nvPr/>
          </p:nvSpPr>
          <p:spPr>
            <a:xfrm>
              <a:off x="3575395" y="4649733"/>
              <a:ext cx="446206" cy="5052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smtClean="0"/>
                <a:t>Laser</a:t>
              </a:r>
              <a:endParaRPr lang="fr-FR" sz="900"/>
            </a:p>
          </p:txBody>
        </p:sp>
        <p:cxnSp>
          <p:nvCxnSpPr>
            <p:cNvPr id="144" name="Connecteur droit 143"/>
            <p:cNvCxnSpPr/>
            <p:nvPr/>
          </p:nvCxnSpPr>
          <p:spPr>
            <a:xfrm flipV="1">
              <a:off x="4021601" y="5082502"/>
              <a:ext cx="4379556" cy="136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5" name="Connecteur droit avec flèche 144"/>
            <p:cNvCxnSpPr>
              <a:stCxn id="143" idx="2"/>
            </p:cNvCxnSpPr>
            <p:nvPr/>
          </p:nvCxnSpPr>
          <p:spPr>
            <a:xfrm flipH="1">
              <a:off x="3794336" y="5155028"/>
              <a:ext cx="4162" cy="4614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7" name="Groupe 6"/>
            <p:cNvGrpSpPr/>
            <p:nvPr/>
          </p:nvGrpSpPr>
          <p:grpSpPr>
            <a:xfrm>
              <a:off x="5828470" y="5074676"/>
              <a:ext cx="289118" cy="307836"/>
              <a:chOff x="4065966" y="4151487"/>
              <a:chExt cx="457668" cy="533507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" name="Connecteur droit 36"/>
              <p:cNvCxnSpPr>
                <a:stCxn id="36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Ellipse 38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0" name="Groupe 39"/>
            <p:cNvGrpSpPr/>
            <p:nvPr/>
          </p:nvGrpSpPr>
          <p:grpSpPr>
            <a:xfrm>
              <a:off x="6299700" y="5076951"/>
              <a:ext cx="289118" cy="307836"/>
              <a:chOff x="4065966" y="4151487"/>
              <a:chExt cx="457668" cy="533507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2" name="Connecteur droit 41"/>
              <p:cNvCxnSpPr>
                <a:stCxn id="41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Ellipse 42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4" name="Groupe 43"/>
            <p:cNvGrpSpPr/>
            <p:nvPr/>
          </p:nvGrpSpPr>
          <p:grpSpPr>
            <a:xfrm>
              <a:off x="7196827" y="5072776"/>
              <a:ext cx="289118" cy="307836"/>
              <a:chOff x="4065966" y="4151487"/>
              <a:chExt cx="457668" cy="533507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6" name="Connecteur droit 45"/>
              <p:cNvCxnSpPr>
                <a:stCxn id="45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Ellipse 46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8" name="Groupe 47"/>
            <p:cNvGrpSpPr/>
            <p:nvPr/>
          </p:nvGrpSpPr>
          <p:grpSpPr>
            <a:xfrm>
              <a:off x="6735674" y="5072776"/>
              <a:ext cx="289118" cy="307836"/>
              <a:chOff x="4065966" y="4151487"/>
              <a:chExt cx="457668" cy="533507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0" name="Connecteur droit 49"/>
              <p:cNvCxnSpPr>
                <a:stCxn id="49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Ellipse 50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" name="Groupe 14"/>
            <p:cNvGrpSpPr/>
            <p:nvPr/>
          </p:nvGrpSpPr>
          <p:grpSpPr>
            <a:xfrm>
              <a:off x="3515455" y="5311054"/>
              <a:ext cx="4095713" cy="102925"/>
              <a:chOff x="1739431" y="4867818"/>
              <a:chExt cx="4095713" cy="102925"/>
            </a:xfrm>
          </p:grpSpPr>
          <p:grpSp>
            <p:nvGrpSpPr>
              <p:cNvPr id="14" name="Groupe 13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52" name="Connecteur droit 5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Forme libre 5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" name="Forme libre 5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5" name="Connecteur droit 5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eur droit 5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Forme libre 85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4" name="Groupe 93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95" name="Connecteur droit 94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Forme libre 95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7" name="Forme libre 96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8" name="Connecteur droit 97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Connecteur droit 98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Forme libre 99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1" name="Groupe 100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02" name="Connecteur droit 10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Forme libre 10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4" name="Forme libre 10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05" name="Connecteur droit 10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Connecteur droit 10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Forme libre 10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cxnSp>
          <p:nvCxnSpPr>
            <p:cNvPr id="109" name="Connecteur droit avec flèche 108"/>
            <p:cNvCxnSpPr/>
            <p:nvPr/>
          </p:nvCxnSpPr>
          <p:spPr>
            <a:xfrm flipH="1">
              <a:off x="7237828" y="5095966"/>
              <a:ext cx="3472" cy="21478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avec flèche 110"/>
            <p:cNvCxnSpPr/>
            <p:nvPr/>
          </p:nvCxnSpPr>
          <p:spPr>
            <a:xfrm>
              <a:off x="5958560" y="4747362"/>
              <a:ext cx="0" cy="3083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Ellipse 111"/>
            <p:cNvSpPr/>
            <p:nvPr/>
          </p:nvSpPr>
          <p:spPr>
            <a:xfrm>
              <a:off x="5863000" y="4551733"/>
              <a:ext cx="204075" cy="21364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4" name="Connecteur droit avec flèche 113"/>
            <p:cNvCxnSpPr/>
            <p:nvPr/>
          </p:nvCxnSpPr>
          <p:spPr>
            <a:xfrm flipH="1">
              <a:off x="4937043" y="5110819"/>
              <a:ext cx="3472" cy="21478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Groupe 114"/>
            <p:cNvGrpSpPr/>
            <p:nvPr/>
          </p:nvGrpSpPr>
          <p:grpSpPr>
            <a:xfrm>
              <a:off x="4904101" y="5064704"/>
              <a:ext cx="289118" cy="307836"/>
              <a:chOff x="4065966" y="4151487"/>
              <a:chExt cx="457668" cy="533507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17" name="Connecteur droit 116"/>
              <p:cNvCxnSpPr>
                <a:stCxn id="116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Ellipse 117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19" name="Groupe 118"/>
            <p:cNvGrpSpPr/>
            <p:nvPr/>
          </p:nvGrpSpPr>
          <p:grpSpPr>
            <a:xfrm>
              <a:off x="5375331" y="5066979"/>
              <a:ext cx="289118" cy="307836"/>
              <a:chOff x="4065966" y="4151487"/>
              <a:chExt cx="457668" cy="533507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21" name="Connecteur droit 120"/>
              <p:cNvCxnSpPr>
                <a:stCxn id="120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Ellipse 122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27" name="Connecteur droit avec flèche 126"/>
            <p:cNvCxnSpPr/>
            <p:nvPr/>
          </p:nvCxnSpPr>
          <p:spPr>
            <a:xfrm flipH="1">
              <a:off x="5442081" y="5102634"/>
              <a:ext cx="3472" cy="21478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1" name="ZoneTexte 150"/>
          <p:cNvSpPr txBox="1"/>
          <p:nvPr/>
        </p:nvSpPr>
        <p:spPr>
          <a:xfrm>
            <a:off x="676673" y="1964943"/>
            <a:ext cx="3912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/>
              <a:t>Installation and pre-adjusting ot support feet</a:t>
            </a:r>
            <a:endParaRPr lang="fr-FR" sz="1200" smtClean="0"/>
          </a:p>
        </p:txBody>
      </p:sp>
      <p:pic>
        <p:nvPicPr>
          <p:cNvPr id="66" name="Espace réservé du contenu 6"/>
          <p:cNvPicPr>
            <a:picLocks noChangeAspect="1"/>
          </p:cNvPicPr>
          <p:nvPr/>
        </p:nvPicPr>
        <p:blipFill rotWithShape="1">
          <a:blip r:embed="rId3"/>
          <a:srcRect l="41191" t="52429" r="29436" b="12591"/>
          <a:stretch/>
        </p:blipFill>
        <p:spPr>
          <a:xfrm>
            <a:off x="5392704" y="1207917"/>
            <a:ext cx="2964014" cy="1858712"/>
          </a:xfrm>
          <a:prstGeom prst="rect">
            <a:avLst/>
          </a:prstGeom>
        </p:spPr>
      </p:pic>
      <p:cxnSp>
        <p:nvCxnSpPr>
          <p:cNvPr id="8" name="Connecteur droit avec flèche 7"/>
          <p:cNvCxnSpPr>
            <a:stCxn id="151" idx="2"/>
            <a:endCxn id="112" idx="1"/>
          </p:cNvCxnSpPr>
          <p:nvPr/>
        </p:nvCxnSpPr>
        <p:spPr>
          <a:xfrm>
            <a:off x="2633139" y="2303497"/>
            <a:ext cx="2158892" cy="1998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4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Installation : Bottom plane 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B3CC"/>
                </a:solidFill>
              </a:rPr>
              <a:t>2020/11/12</a:t>
            </a:r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153449"/>
                </a:solidFill>
              </a:rPr>
              <a:t>CRP and mechanical structure design 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47</a:t>
            </a:fld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777667" y="3973795"/>
            <a:ext cx="8153933" cy="1824746"/>
            <a:chOff x="2977185" y="4279776"/>
            <a:chExt cx="5295144" cy="1134203"/>
          </a:xfrm>
        </p:grpSpPr>
        <p:sp>
          <p:nvSpPr>
            <p:cNvPr id="143" name="Rectangle 142"/>
            <p:cNvSpPr/>
            <p:nvPr/>
          </p:nvSpPr>
          <p:spPr>
            <a:xfrm>
              <a:off x="2977185" y="4632641"/>
              <a:ext cx="446206" cy="5052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smtClean="0"/>
                <a:t>Laser</a:t>
              </a:r>
              <a:endParaRPr lang="fr-FR" sz="900"/>
            </a:p>
          </p:txBody>
        </p:sp>
        <p:cxnSp>
          <p:nvCxnSpPr>
            <p:cNvPr id="145" name="Connecteur droit avec flèche 144"/>
            <p:cNvCxnSpPr>
              <a:stCxn id="143" idx="2"/>
            </p:cNvCxnSpPr>
            <p:nvPr/>
          </p:nvCxnSpPr>
          <p:spPr>
            <a:xfrm>
              <a:off x="3200288" y="5137936"/>
              <a:ext cx="2877" cy="2066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7" name="Groupe 6"/>
            <p:cNvGrpSpPr/>
            <p:nvPr/>
          </p:nvGrpSpPr>
          <p:grpSpPr>
            <a:xfrm>
              <a:off x="5828470" y="5074676"/>
              <a:ext cx="289118" cy="307836"/>
              <a:chOff x="4065966" y="4151487"/>
              <a:chExt cx="457668" cy="533507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" name="Connecteur droit 36"/>
              <p:cNvCxnSpPr>
                <a:stCxn id="36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Ellipse 38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0" name="Groupe 39"/>
            <p:cNvGrpSpPr/>
            <p:nvPr/>
          </p:nvGrpSpPr>
          <p:grpSpPr>
            <a:xfrm>
              <a:off x="6299700" y="5076951"/>
              <a:ext cx="289118" cy="307836"/>
              <a:chOff x="4065966" y="4151487"/>
              <a:chExt cx="457668" cy="533507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2" name="Connecteur droit 41"/>
              <p:cNvCxnSpPr>
                <a:stCxn id="41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Ellipse 42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4" name="Groupe 43"/>
            <p:cNvGrpSpPr/>
            <p:nvPr/>
          </p:nvGrpSpPr>
          <p:grpSpPr>
            <a:xfrm>
              <a:off x="7196827" y="5072776"/>
              <a:ext cx="289118" cy="307836"/>
              <a:chOff x="4065966" y="4151487"/>
              <a:chExt cx="457668" cy="533507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6" name="Connecteur droit 45"/>
              <p:cNvCxnSpPr>
                <a:stCxn id="45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Ellipse 46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8" name="Groupe 47"/>
            <p:cNvGrpSpPr/>
            <p:nvPr/>
          </p:nvGrpSpPr>
          <p:grpSpPr>
            <a:xfrm>
              <a:off x="6735674" y="5072776"/>
              <a:ext cx="289118" cy="307836"/>
              <a:chOff x="4065966" y="4151487"/>
              <a:chExt cx="457668" cy="533507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0" name="Connecteur droit 49"/>
              <p:cNvCxnSpPr>
                <a:stCxn id="49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Ellipse 50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" name="Groupe 14"/>
            <p:cNvGrpSpPr/>
            <p:nvPr/>
          </p:nvGrpSpPr>
          <p:grpSpPr>
            <a:xfrm>
              <a:off x="3515455" y="5311054"/>
              <a:ext cx="4095713" cy="102925"/>
              <a:chOff x="1739431" y="4867818"/>
              <a:chExt cx="4095713" cy="102925"/>
            </a:xfrm>
          </p:grpSpPr>
          <p:grpSp>
            <p:nvGrpSpPr>
              <p:cNvPr id="14" name="Groupe 13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52" name="Connecteur droit 5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Forme libre 5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" name="Forme libre 5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5" name="Connecteur droit 5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eur droit 5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Forme libre 85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4" name="Groupe 93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95" name="Connecteur droit 94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Forme libre 95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7" name="Forme libre 96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8" name="Connecteur droit 97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Connecteur droit 98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Forme libre 99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1" name="Groupe 100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02" name="Connecteur droit 10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Forme libre 10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4" name="Forme libre 10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05" name="Connecteur droit 10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Connecteur droit 10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Forme libre 10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66" name="Groupe 65"/>
            <p:cNvGrpSpPr/>
            <p:nvPr/>
          </p:nvGrpSpPr>
          <p:grpSpPr>
            <a:xfrm rot="10800000">
              <a:off x="4588162" y="4783670"/>
              <a:ext cx="3201736" cy="271260"/>
              <a:chOff x="4265732" y="2032518"/>
              <a:chExt cx="3201736" cy="271260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4338638" y="2032518"/>
                <a:ext cx="3059394" cy="145278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265732" y="2254708"/>
                <a:ext cx="3201736" cy="4907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9" name="Connecteur droit 68"/>
              <p:cNvCxnSpPr/>
              <p:nvPr/>
            </p:nvCxnSpPr>
            <p:spPr>
              <a:xfrm>
                <a:off x="4377139" y="2158503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/>
              <p:cNvCxnSpPr/>
              <p:nvPr/>
            </p:nvCxnSpPr>
            <p:spPr>
              <a:xfrm>
                <a:off x="4591451" y="2158502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/>
              <p:cNvCxnSpPr/>
              <p:nvPr/>
            </p:nvCxnSpPr>
            <p:spPr>
              <a:xfrm>
                <a:off x="4886726" y="2151358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/>
              <p:cNvCxnSpPr/>
              <p:nvPr/>
            </p:nvCxnSpPr>
            <p:spPr>
              <a:xfrm>
                <a:off x="7344176" y="2158501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/>
              <p:cNvCxnSpPr/>
              <p:nvPr/>
            </p:nvCxnSpPr>
            <p:spPr>
              <a:xfrm>
                <a:off x="6158314" y="2151357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/>
              <p:cNvCxnSpPr/>
              <p:nvPr/>
            </p:nvCxnSpPr>
            <p:spPr>
              <a:xfrm>
                <a:off x="5486801" y="2158500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/>
              <p:cNvCxnSpPr/>
              <p:nvPr/>
            </p:nvCxnSpPr>
            <p:spPr>
              <a:xfrm>
                <a:off x="5172476" y="2158500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/>
              <p:cNvCxnSpPr/>
              <p:nvPr/>
            </p:nvCxnSpPr>
            <p:spPr>
              <a:xfrm>
                <a:off x="5868335" y="2151356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/>
              <p:cNvCxnSpPr/>
              <p:nvPr/>
            </p:nvCxnSpPr>
            <p:spPr>
              <a:xfrm>
                <a:off x="6748864" y="2158500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/>
              <p:cNvCxnSpPr/>
              <p:nvPr/>
            </p:nvCxnSpPr>
            <p:spPr>
              <a:xfrm>
                <a:off x="6477401" y="2158500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/>
              <p:cNvCxnSpPr/>
              <p:nvPr/>
            </p:nvCxnSpPr>
            <p:spPr>
              <a:xfrm>
                <a:off x="7044139" y="2151355"/>
                <a:ext cx="0" cy="1190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e 82"/>
            <p:cNvGrpSpPr/>
            <p:nvPr/>
          </p:nvGrpSpPr>
          <p:grpSpPr>
            <a:xfrm>
              <a:off x="4904101" y="5064704"/>
              <a:ext cx="289118" cy="307836"/>
              <a:chOff x="4065966" y="4151487"/>
              <a:chExt cx="457668" cy="533507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5" name="Connecteur droit 84"/>
              <p:cNvCxnSpPr>
                <a:stCxn id="84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Ellipse 86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8" name="Groupe 87"/>
            <p:cNvGrpSpPr/>
            <p:nvPr/>
          </p:nvGrpSpPr>
          <p:grpSpPr>
            <a:xfrm>
              <a:off x="5375331" y="5066979"/>
              <a:ext cx="289118" cy="307836"/>
              <a:chOff x="4065966" y="4151487"/>
              <a:chExt cx="457668" cy="533507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4065966" y="4622605"/>
                <a:ext cx="457668" cy="623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90" name="Connecteur droit 89"/>
              <p:cNvCxnSpPr>
                <a:stCxn id="89" idx="0"/>
              </p:cNvCxnSpPr>
              <p:nvPr/>
            </p:nvCxnSpPr>
            <p:spPr>
              <a:xfrm flipV="1">
                <a:off x="4294800" y="4189658"/>
                <a:ext cx="10007" cy="432947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Ellipse 90"/>
              <p:cNvSpPr/>
              <p:nvPr/>
            </p:nvSpPr>
            <p:spPr>
              <a:xfrm>
                <a:off x="4180323" y="4151487"/>
                <a:ext cx="228954" cy="80783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44" name="Connecteur droit 143"/>
            <p:cNvCxnSpPr/>
            <p:nvPr/>
          </p:nvCxnSpPr>
          <p:spPr>
            <a:xfrm flipV="1">
              <a:off x="3423391" y="4751942"/>
              <a:ext cx="4848938" cy="1200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37" name="ZoneTexte 136"/>
            <p:cNvSpPr txBox="1"/>
            <p:nvPr/>
          </p:nvSpPr>
          <p:spPr>
            <a:xfrm>
              <a:off x="5100573" y="4279776"/>
              <a:ext cx="185197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smtClean="0"/>
                <a:t>Réglage fin du plan d’anodes</a:t>
              </a:r>
              <a:endParaRPr lang="fr-FR" sz="1100"/>
            </a:p>
          </p:txBody>
        </p:sp>
        <p:grpSp>
          <p:nvGrpSpPr>
            <p:cNvPr id="138" name="Groupe 137"/>
            <p:cNvGrpSpPr/>
            <p:nvPr/>
          </p:nvGrpSpPr>
          <p:grpSpPr>
            <a:xfrm>
              <a:off x="4909452" y="4282330"/>
              <a:ext cx="204075" cy="503977"/>
              <a:chOff x="5455691" y="4760932"/>
              <a:chExt cx="204075" cy="503977"/>
            </a:xfrm>
          </p:grpSpPr>
          <p:cxnSp>
            <p:nvCxnSpPr>
              <p:cNvPr id="139" name="Connecteur droit avec flèche 138"/>
              <p:cNvCxnSpPr/>
              <p:nvPr/>
            </p:nvCxnSpPr>
            <p:spPr>
              <a:xfrm>
                <a:off x="5551251" y="4956561"/>
                <a:ext cx="0" cy="3083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Ellipse 139"/>
              <p:cNvSpPr/>
              <p:nvPr/>
            </p:nvSpPr>
            <p:spPr>
              <a:xfrm>
                <a:off x="5455691" y="4760932"/>
                <a:ext cx="204075" cy="21364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47" name="ZoneTexte 146"/>
          <p:cNvSpPr txBox="1"/>
          <p:nvPr/>
        </p:nvSpPr>
        <p:spPr>
          <a:xfrm>
            <a:off x="469719" y="1136644"/>
            <a:ext cx="40171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smtClean="0"/>
              <a:t>Installation of CRPs (3000 x 3375mm each)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smtClean="0"/>
              <a:t>Merchanical and electrical connections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smtClean="0"/>
              <a:t>Planarity fine tuning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smtClean="0"/>
              <a:t>Need to access above the planes</a:t>
            </a:r>
            <a:endParaRPr lang="fr-FR" sz="1050" smtClean="0"/>
          </a:p>
        </p:txBody>
      </p:sp>
      <p:sp>
        <p:nvSpPr>
          <p:cNvPr id="6" name="Forme libre 5"/>
          <p:cNvSpPr/>
          <p:nvPr/>
        </p:nvSpPr>
        <p:spPr>
          <a:xfrm>
            <a:off x="2069321" y="4879649"/>
            <a:ext cx="1286166" cy="356966"/>
          </a:xfrm>
          <a:custGeom>
            <a:avLst/>
            <a:gdLst>
              <a:gd name="connsiteX0" fmla="*/ 2264635 w 2338537"/>
              <a:gd name="connsiteY0" fmla="*/ 0 h 851404"/>
              <a:gd name="connsiteX1" fmla="*/ 2230452 w 2338537"/>
              <a:gd name="connsiteY1" fmla="*/ 598205 h 851404"/>
              <a:gd name="connsiteX2" fmla="*/ 1230594 w 2338537"/>
              <a:gd name="connsiteY2" fmla="*/ 726392 h 851404"/>
              <a:gd name="connsiteX3" fmla="*/ 205099 w 2338537"/>
              <a:gd name="connsiteY3" fmla="*/ 837487 h 851404"/>
              <a:gd name="connsiteX4" fmla="*/ 0 w 2338537"/>
              <a:gd name="connsiteY4" fmla="*/ 846033 h 85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8537" h="851404">
                <a:moveTo>
                  <a:pt x="2264635" y="0"/>
                </a:moveTo>
                <a:cubicBezTo>
                  <a:pt x="2333713" y="238570"/>
                  <a:pt x="2402792" y="477140"/>
                  <a:pt x="2230452" y="598205"/>
                </a:cubicBezTo>
                <a:cubicBezTo>
                  <a:pt x="2058112" y="719270"/>
                  <a:pt x="1230594" y="726392"/>
                  <a:pt x="1230594" y="726392"/>
                </a:cubicBezTo>
                <a:lnTo>
                  <a:pt x="205099" y="837487"/>
                </a:lnTo>
                <a:cubicBezTo>
                  <a:pt x="0" y="857427"/>
                  <a:pt x="0" y="851730"/>
                  <a:pt x="0" y="84603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Forme libre 79"/>
          <p:cNvSpPr/>
          <p:nvPr/>
        </p:nvSpPr>
        <p:spPr>
          <a:xfrm>
            <a:off x="2350381" y="4886834"/>
            <a:ext cx="2338537" cy="330959"/>
          </a:xfrm>
          <a:custGeom>
            <a:avLst/>
            <a:gdLst>
              <a:gd name="connsiteX0" fmla="*/ 2264635 w 2338537"/>
              <a:gd name="connsiteY0" fmla="*/ 0 h 851404"/>
              <a:gd name="connsiteX1" fmla="*/ 2230452 w 2338537"/>
              <a:gd name="connsiteY1" fmla="*/ 598205 h 851404"/>
              <a:gd name="connsiteX2" fmla="*/ 1230594 w 2338537"/>
              <a:gd name="connsiteY2" fmla="*/ 726392 h 851404"/>
              <a:gd name="connsiteX3" fmla="*/ 205099 w 2338537"/>
              <a:gd name="connsiteY3" fmla="*/ 837487 h 851404"/>
              <a:gd name="connsiteX4" fmla="*/ 0 w 2338537"/>
              <a:gd name="connsiteY4" fmla="*/ 846033 h 85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8537" h="851404">
                <a:moveTo>
                  <a:pt x="2264635" y="0"/>
                </a:moveTo>
                <a:cubicBezTo>
                  <a:pt x="2333713" y="238570"/>
                  <a:pt x="2402792" y="477140"/>
                  <a:pt x="2230452" y="598205"/>
                </a:cubicBezTo>
                <a:cubicBezTo>
                  <a:pt x="2058112" y="719270"/>
                  <a:pt x="1230594" y="726392"/>
                  <a:pt x="1230594" y="726392"/>
                </a:cubicBezTo>
                <a:lnTo>
                  <a:pt x="205099" y="837487"/>
                </a:lnTo>
                <a:cubicBezTo>
                  <a:pt x="0" y="857427"/>
                  <a:pt x="0" y="851730"/>
                  <a:pt x="0" y="84603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Forme libre 80"/>
          <p:cNvSpPr/>
          <p:nvPr/>
        </p:nvSpPr>
        <p:spPr>
          <a:xfrm>
            <a:off x="4076747" y="4886834"/>
            <a:ext cx="2338537" cy="273315"/>
          </a:xfrm>
          <a:custGeom>
            <a:avLst/>
            <a:gdLst>
              <a:gd name="connsiteX0" fmla="*/ 2264635 w 2338537"/>
              <a:gd name="connsiteY0" fmla="*/ 0 h 851404"/>
              <a:gd name="connsiteX1" fmla="*/ 2230452 w 2338537"/>
              <a:gd name="connsiteY1" fmla="*/ 598205 h 851404"/>
              <a:gd name="connsiteX2" fmla="*/ 1230594 w 2338537"/>
              <a:gd name="connsiteY2" fmla="*/ 726392 h 851404"/>
              <a:gd name="connsiteX3" fmla="*/ 205099 w 2338537"/>
              <a:gd name="connsiteY3" fmla="*/ 837487 h 851404"/>
              <a:gd name="connsiteX4" fmla="*/ 0 w 2338537"/>
              <a:gd name="connsiteY4" fmla="*/ 846033 h 85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8537" h="851404">
                <a:moveTo>
                  <a:pt x="2264635" y="0"/>
                </a:moveTo>
                <a:cubicBezTo>
                  <a:pt x="2333713" y="238570"/>
                  <a:pt x="2402792" y="477140"/>
                  <a:pt x="2230452" y="598205"/>
                </a:cubicBezTo>
                <a:cubicBezTo>
                  <a:pt x="2058112" y="719270"/>
                  <a:pt x="1230594" y="726392"/>
                  <a:pt x="1230594" y="726392"/>
                </a:cubicBezTo>
                <a:lnTo>
                  <a:pt x="205099" y="837487"/>
                </a:lnTo>
                <a:cubicBezTo>
                  <a:pt x="0" y="857427"/>
                  <a:pt x="0" y="851730"/>
                  <a:pt x="0" y="84603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Forme libre 81"/>
          <p:cNvSpPr/>
          <p:nvPr/>
        </p:nvSpPr>
        <p:spPr>
          <a:xfrm>
            <a:off x="5893500" y="4905403"/>
            <a:ext cx="2338537" cy="205841"/>
          </a:xfrm>
          <a:custGeom>
            <a:avLst/>
            <a:gdLst>
              <a:gd name="connsiteX0" fmla="*/ 2264635 w 2338537"/>
              <a:gd name="connsiteY0" fmla="*/ 0 h 851404"/>
              <a:gd name="connsiteX1" fmla="*/ 2230452 w 2338537"/>
              <a:gd name="connsiteY1" fmla="*/ 598205 h 851404"/>
              <a:gd name="connsiteX2" fmla="*/ 1230594 w 2338537"/>
              <a:gd name="connsiteY2" fmla="*/ 726392 h 851404"/>
              <a:gd name="connsiteX3" fmla="*/ 205099 w 2338537"/>
              <a:gd name="connsiteY3" fmla="*/ 837487 h 851404"/>
              <a:gd name="connsiteX4" fmla="*/ 0 w 2338537"/>
              <a:gd name="connsiteY4" fmla="*/ 846033 h 85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8537" h="851404">
                <a:moveTo>
                  <a:pt x="2264635" y="0"/>
                </a:moveTo>
                <a:cubicBezTo>
                  <a:pt x="2333713" y="238570"/>
                  <a:pt x="2402792" y="477140"/>
                  <a:pt x="2230452" y="598205"/>
                </a:cubicBezTo>
                <a:cubicBezTo>
                  <a:pt x="2058112" y="719270"/>
                  <a:pt x="1230594" y="726392"/>
                  <a:pt x="1230594" y="726392"/>
                </a:cubicBezTo>
                <a:lnTo>
                  <a:pt x="205099" y="837487"/>
                </a:lnTo>
                <a:cubicBezTo>
                  <a:pt x="0" y="857427"/>
                  <a:pt x="0" y="851730"/>
                  <a:pt x="0" y="84603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8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08232" y="1974260"/>
            <a:ext cx="7620470" cy="2614832"/>
          </a:xfrm>
        </p:spPr>
        <p:txBody>
          <a:bodyPr>
            <a:noAutofit/>
          </a:bodyPr>
          <a:lstStyle/>
          <a:p>
            <a:pPr algn="ctr"/>
            <a:r>
              <a:rPr lang="fr-FR" sz="8800" smtClean="0"/>
              <a:t>Spare slides</a:t>
            </a:r>
            <a:endParaRPr lang="fr-FR" sz="8800"/>
          </a:p>
        </p:txBody>
      </p:sp>
    </p:spTree>
    <p:extLst>
      <p:ext uri="{BB962C8B-B14F-4D97-AF65-F5344CB8AC3E}">
        <p14:creationId xmlns:p14="http://schemas.microsoft.com/office/powerpoint/2010/main" val="238493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50849" y="68400"/>
            <a:ext cx="5880751" cy="450000"/>
          </a:xfrm>
        </p:spPr>
        <p:txBody>
          <a:bodyPr/>
          <a:lstStyle/>
          <a:p>
            <a:r>
              <a:rPr lang="en-US"/>
              <a:t>Simu. 1 : Anode support – </a:t>
            </a:r>
            <a:r>
              <a:rPr lang="en-US" smtClean="0"/>
              <a:t>alternative solution </a:t>
            </a:r>
            <a:endParaRPr lang="en-US" dirty="0"/>
          </a:p>
        </p:txBody>
      </p:sp>
      <p:grpSp>
        <p:nvGrpSpPr>
          <p:cNvPr id="6" name="Groupe 5"/>
          <p:cNvGrpSpPr/>
          <p:nvPr/>
        </p:nvGrpSpPr>
        <p:grpSpPr>
          <a:xfrm>
            <a:off x="5204389" y="1228192"/>
            <a:ext cx="3576147" cy="3130163"/>
            <a:chOff x="106543" y="-1350967"/>
            <a:chExt cx="9410700" cy="7626803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543" y="-1350967"/>
              <a:ext cx="9410700" cy="7626803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4"/>
            <a:srcRect l="9458" t="18626" r="41258" b="29799"/>
            <a:stretch/>
          </p:blipFill>
          <p:spPr>
            <a:xfrm>
              <a:off x="5595370" y="2017901"/>
              <a:ext cx="312714" cy="327263"/>
            </a:xfrm>
            <a:prstGeom prst="rect">
              <a:avLst/>
            </a:prstGeom>
          </p:spPr>
        </p:pic>
      </p:grp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741" y="2793273"/>
            <a:ext cx="5180117" cy="3169703"/>
          </a:xfrm>
          <a:prstGeom prst="rect">
            <a:avLst/>
          </a:prstGeom>
        </p:spPr>
      </p:pic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-155243" y="703765"/>
            <a:ext cx="8991593" cy="173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Alternative solution : less supporting screws (33 instead of 36)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 1,5m x 1,68m anode plane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Max displacement, outside part : 0,3 mm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Max displacement, inside part : </a:t>
            </a:r>
            <a:r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1,3mm 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71102" y="4713547"/>
            <a:ext cx="4242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Few 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less screws, much </a:t>
            </a:r>
            <a:r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higher displacements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Not worth the change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Material properties are very </a:t>
            </a:r>
            <a:r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influential</a:t>
            </a: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fr-FR" sz="14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111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roupe 214"/>
          <p:cNvGrpSpPr/>
          <p:nvPr/>
        </p:nvGrpSpPr>
        <p:grpSpPr>
          <a:xfrm>
            <a:off x="752120" y="2204071"/>
            <a:ext cx="6464089" cy="3646364"/>
            <a:chOff x="1036106" y="86308"/>
            <a:chExt cx="6464089" cy="3646364"/>
          </a:xfrm>
        </p:grpSpPr>
        <p:sp>
          <p:nvSpPr>
            <p:cNvPr id="216" name="Rectangle 215"/>
            <p:cNvSpPr/>
            <p:nvPr/>
          </p:nvSpPr>
          <p:spPr>
            <a:xfrm>
              <a:off x="1036106" y="3489195"/>
              <a:ext cx="6464089" cy="243477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mtClean="0"/>
                <a:t>Cathode, 10kg/m²</a:t>
              </a:r>
              <a:endParaRPr lang="fr-FR"/>
            </a:p>
          </p:txBody>
        </p:sp>
        <p:grpSp>
          <p:nvGrpSpPr>
            <p:cNvPr id="217" name="Groupe 216"/>
            <p:cNvGrpSpPr/>
            <p:nvPr/>
          </p:nvGrpSpPr>
          <p:grpSpPr>
            <a:xfrm flipH="1">
              <a:off x="1449093" y="86309"/>
              <a:ext cx="0" cy="3402886"/>
              <a:chOff x="1425531" y="1591839"/>
              <a:chExt cx="0" cy="1886299"/>
            </a:xfrm>
          </p:grpSpPr>
          <p:cxnSp>
            <p:nvCxnSpPr>
              <p:cNvPr id="224" name="Connecteur droit 223"/>
              <p:cNvCxnSpPr/>
              <p:nvPr/>
            </p:nvCxnSpPr>
            <p:spPr>
              <a:xfrm flipH="1" flipV="1">
                <a:off x="1425531" y="1967855"/>
                <a:ext cx="0" cy="1510283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/>
              <p:cNvCxnSpPr/>
              <p:nvPr/>
            </p:nvCxnSpPr>
            <p:spPr>
              <a:xfrm flipV="1">
                <a:off x="1425531" y="1591839"/>
                <a:ext cx="0" cy="3760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Groupe 217"/>
            <p:cNvGrpSpPr/>
            <p:nvPr/>
          </p:nvGrpSpPr>
          <p:grpSpPr>
            <a:xfrm flipH="1">
              <a:off x="4294800" y="86308"/>
              <a:ext cx="0" cy="3402888"/>
              <a:chOff x="1425531" y="1591839"/>
              <a:chExt cx="0" cy="1886300"/>
            </a:xfrm>
          </p:grpSpPr>
          <p:cxnSp>
            <p:nvCxnSpPr>
              <p:cNvPr id="222" name="Connecteur droit 221"/>
              <p:cNvCxnSpPr/>
              <p:nvPr/>
            </p:nvCxnSpPr>
            <p:spPr>
              <a:xfrm flipH="1" flipV="1">
                <a:off x="1425531" y="1967855"/>
                <a:ext cx="0" cy="1510284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/>
              <p:cNvCxnSpPr/>
              <p:nvPr/>
            </p:nvCxnSpPr>
            <p:spPr>
              <a:xfrm flipV="1">
                <a:off x="1425531" y="1591839"/>
                <a:ext cx="0" cy="3760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219" name="Groupe 218"/>
            <p:cNvGrpSpPr/>
            <p:nvPr/>
          </p:nvGrpSpPr>
          <p:grpSpPr>
            <a:xfrm>
              <a:off x="6959434" y="86309"/>
              <a:ext cx="0" cy="3402886"/>
              <a:chOff x="1425531" y="1591839"/>
              <a:chExt cx="0" cy="1886299"/>
            </a:xfrm>
          </p:grpSpPr>
          <p:cxnSp>
            <p:nvCxnSpPr>
              <p:cNvPr id="220" name="Connecteur droit 219"/>
              <p:cNvCxnSpPr/>
              <p:nvPr/>
            </p:nvCxnSpPr>
            <p:spPr>
              <a:xfrm flipV="1">
                <a:off x="1425531" y="1967855"/>
                <a:ext cx="0" cy="1510283"/>
              </a:xfrm>
              <a:prstGeom prst="lin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21" name="Connecteur droit 220"/>
              <p:cNvCxnSpPr/>
              <p:nvPr/>
            </p:nvCxnSpPr>
            <p:spPr>
              <a:xfrm flipV="1">
                <a:off x="1425531" y="1591839"/>
                <a:ext cx="0" cy="3760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Rectangle 119"/>
          <p:cNvSpPr/>
          <p:nvPr/>
        </p:nvSpPr>
        <p:spPr>
          <a:xfrm>
            <a:off x="2200163" y="3212083"/>
            <a:ext cx="1572383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Top plane – mechanical concepts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2212" y="1787357"/>
            <a:ext cx="6613998" cy="4443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/>
              <a:t>Super-structure</a:t>
            </a:r>
            <a:r>
              <a:rPr lang="fr-FR"/>
              <a:t> </a:t>
            </a:r>
            <a:r>
              <a:rPr lang="fr-FR" smtClean="0"/>
              <a:t>(invar)</a:t>
            </a: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75117" y="2810930"/>
            <a:ext cx="3059394" cy="1452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smtClean="0"/>
              <a:t>PCB Sandwich</a:t>
            </a:r>
            <a:endParaRPr lang="fr-FR" sz="1200"/>
          </a:p>
        </p:txBody>
      </p:sp>
      <p:sp>
        <p:nvSpPr>
          <p:cNvPr id="10" name="Rectangle 9"/>
          <p:cNvSpPr/>
          <p:nvPr/>
        </p:nvSpPr>
        <p:spPr>
          <a:xfrm>
            <a:off x="3927330" y="2810930"/>
            <a:ext cx="3059394" cy="1452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PCB </a:t>
            </a:r>
            <a:r>
              <a:rPr lang="fr-FR" sz="1200" smtClean="0"/>
              <a:t>Sandwich</a:t>
            </a:r>
            <a:endParaRPr lang="fr-FR" sz="1200"/>
          </a:p>
        </p:txBody>
      </p:sp>
      <p:cxnSp>
        <p:nvCxnSpPr>
          <p:cNvPr id="13" name="Connecteur droit 12"/>
          <p:cNvCxnSpPr/>
          <p:nvPr/>
        </p:nvCxnSpPr>
        <p:spPr>
          <a:xfrm>
            <a:off x="1008403" y="225798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2058112" y="225798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3321465" y="225798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237290" y="225798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5372457" y="225798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6550352" y="225798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02212" y="3212084"/>
            <a:ext cx="1567732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21"/>
          <p:cNvCxnSpPr/>
          <p:nvPr/>
        </p:nvCxnSpPr>
        <p:spPr>
          <a:xfrm>
            <a:off x="713618" y="2973728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927930" y="2973727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1223205" y="2966583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3680655" y="2973726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2494793" y="2966582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1823280" y="2973725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1508955" y="2973725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2204814" y="2966581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3085343" y="2973725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2813880" y="2973725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3380618" y="2966580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3971168" y="2973725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4185480" y="2973724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4480755" y="2966580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6938205" y="2973723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5752343" y="2966579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080830" y="2973722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4766505" y="2973722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5462364" y="2966578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6342893" y="2973722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6071430" y="2973722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6638168" y="2966577"/>
            <a:ext cx="0" cy="232020"/>
          </a:xfrm>
          <a:prstGeom prst="line">
            <a:avLst/>
          </a:prstGeom>
          <a:ln w="9525"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>
            <a:off x="1636211" y="225798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>
            <a:off x="2685920" y="2257985"/>
            <a:ext cx="6004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>
          <a:xfrm>
            <a:off x="4880054" y="2263745"/>
            <a:ext cx="0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2" name="Connecteur droit 121"/>
          <p:cNvCxnSpPr/>
          <p:nvPr/>
        </p:nvCxnSpPr>
        <p:spPr>
          <a:xfrm>
            <a:off x="5929763" y="2263745"/>
            <a:ext cx="6004" cy="549559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>
            <a:off x="1714857" y="1505346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0" name="Connecteur droit 109"/>
          <p:cNvCxnSpPr/>
          <p:nvPr/>
        </p:nvCxnSpPr>
        <p:spPr>
          <a:xfrm>
            <a:off x="4251534" y="1505346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>
            <a:off x="6342893" y="1505346"/>
            <a:ext cx="0" cy="2820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9" name="Groupe 8"/>
          <p:cNvGrpSpPr/>
          <p:nvPr/>
        </p:nvGrpSpPr>
        <p:grpSpPr>
          <a:xfrm rot="10800000">
            <a:off x="188500" y="1469463"/>
            <a:ext cx="8189890" cy="120829"/>
            <a:chOff x="7804" y="1415317"/>
            <a:chExt cx="8189890" cy="120829"/>
          </a:xfrm>
        </p:grpSpPr>
        <p:grpSp>
          <p:nvGrpSpPr>
            <p:cNvPr id="123" name="Groupe 122"/>
            <p:cNvGrpSpPr/>
            <p:nvPr/>
          </p:nvGrpSpPr>
          <p:grpSpPr>
            <a:xfrm>
              <a:off x="4101981" y="1433221"/>
              <a:ext cx="4095713" cy="102925"/>
              <a:chOff x="1739431" y="4867818"/>
              <a:chExt cx="4095713" cy="102925"/>
            </a:xfrm>
          </p:grpSpPr>
          <p:grpSp>
            <p:nvGrpSpPr>
              <p:cNvPr id="125" name="Groupe 124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40" name="Connecteur droit 139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Forme libre 140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2" name="Forme libre 141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3" name="Connecteur droit 142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necteur droit 143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Forme libre 144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6" name="Groupe 125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34" name="Connecteur droit 133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" name="Forme libre 134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6" name="Forme libre 135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7" name="Connecteur droit 136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Connecteur droit 137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9" name="Forme libre 138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7" name="Groupe 126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28" name="Connecteur droit 127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Forme libre 128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0" name="Forme libre 129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1" name="Connecteur droit 130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131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Forme libre 132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46" name="Groupe 145"/>
            <p:cNvGrpSpPr/>
            <p:nvPr/>
          </p:nvGrpSpPr>
          <p:grpSpPr>
            <a:xfrm>
              <a:off x="7804" y="1415317"/>
              <a:ext cx="4095713" cy="102925"/>
              <a:chOff x="1739431" y="4867818"/>
              <a:chExt cx="4095713" cy="102925"/>
            </a:xfrm>
          </p:grpSpPr>
          <p:grpSp>
            <p:nvGrpSpPr>
              <p:cNvPr id="147" name="Groupe 146"/>
              <p:cNvGrpSpPr/>
              <p:nvPr/>
            </p:nvGrpSpPr>
            <p:grpSpPr>
              <a:xfrm>
                <a:off x="1739431" y="4867818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62" name="Connecteur droit 161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3" name="Forme libre 162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4" name="Forme libre 163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65" name="Connecteur droit 164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Connecteur droit 165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7" name="Forme libre 166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8" name="Groupe 147"/>
              <p:cNvGrpSpPr/>
              <p:nvPr/>
            </p:nvGrpSpPr>
            <p:grpSpPr>
              <a:xfrm>
                <a:off x="3105727" y="4871901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56" name="Connecteur droit 155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Forme libre 156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8" name="Forme libre 157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59" name="Connecteur droit 158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Connecteur droit 159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Forme libre 160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9" name="Groupe 148"/>
              <p:cNvGrpSpPr/>
              <p:nvPr/>
            </p:nvGrpSpPr>
            <p:grpSpPr>
              <a:xfrm>
                <a:off x="4467260" y="4875986"/>
                <a:ext cx="1367884" cy="94757"/>
                <a:chOff x="1739431" y="4867818"/>
                <a:chExt cx="1367884" cy="94757"/>
              </a:xfrm>
            </p:grpSpPr>
            <p:cxnSp>
              <p:nvCxnSpPr>
                <p:cNvPr id="150" name="Connecteur droit 149"/>
                <p:cNvCxnSpPr/>
                <p:nvPr/>
              </p:nvCxnSpPr>
              <p:spPr>
                <a:xfrm>
                  <a:off x="2184122" y="4955955"/>
                  <a:ext cx="40380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1" name="Forme libre 150"/>
                <p:cNvSpPr/>
                <p:nvPr/>
              </p:nvSpPr>
              <p:spPr>
                <a:xfrm>
                  <a:off x="2121929" y="4867818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2" name="Forme libre 151"/>
                <p:cNvSpPr/>
                <p:nvPr/>
              </p:nvSpPr>
              <p:spPr>
                <a:xfrm>
                  <a:off x="2583160" y="4872811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53" name="Connecteur droit 152"/>
                <p:cNvCxnSpPr/>
                <p:nvPr/>
              </p:nvCxnSpPr>
              <p:spPr>
                <a:xfrm>
                  <a:off x="1739431" y="4953574"/>
                  <a:ext cx="38408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Connecteur droit 153"/>
                <p:cNvCxnSpPr/>
                <p:nvPr/>
              </p:nvCxnSpPr>
              <p:spPr>
                <a:xfrm>
                  <a:off x="2643765" y="4957069"/>
                  <a:ext cx="403801" cy="12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5" name="Forme libre 154"/>
                <p:cNvSpPr/>
                <p:nvPr/>
              </p:nvSpPr>
              <p:spPr>
                <a:xfrm>
                  <a:off x="3046710" y="4875986"/>
                  <a:ext cx="60605" cy="86589"/>
                </a:xfrm>
                <a:custGeom>
                  <a:avLst/>
                  <a:gdLst>
                    <a:gd name="connsiteX0" fmla="*/ 0 w 78582"/>
                    <a:gd name="connsiteY0" fmla="*/ 104777 h 107158"/>
                    <a:gd name="connsiteX1" fmla="*/ 35719 w 78582"/>
                    <a:gd name="connsiteY1" fmla="*/ 2 h 107158"/>
                    <a:gd name="connsiteX2" fmla="*/ 78582 w 78582"/>
                    <a:gd name="connsiteY2" fmla="*/ 107158 h 107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8582" h="107158">
                      <a:moveTo>
                        <a:pt x="0" y="104777"/>
                      </a:moveTo>
                      <a:cubicBezTo>
                        <a:pt x="11311" y="52191"/>
                        <a:pt x="22622" y="-395"/>
                        <a:pt x="35719" y="2"/>
                      </a:cubicBezTo>
                      <a:cubicBezTo>
                        <a:pt x="48816" y="399"/>
                        <a:pt x="62310" y="80567"/>
                        <a:pt x="78582" y="107158"/>
                      </a:cubicBezTo>
                    </a:path>
                  </a:pathLst>
                </a:custGeom>
                <a:noFill/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226" name="Rectangle 225"/>
          <p:cNvSpPr/>
          <p:nvPr/>
        </p:nvSpPr>
        <p:spPr>
          <a:xfrm>
            <a:off x="1599026" y="1250640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Rectangle 226"/>
          <p:cNvSpPr/>
          <p:nvPr/>
        </p:nvSpPr>
        <p:spPr>
          <a:xfrm>
            <a:off x="4146276" y="1261457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Rectangle 227"/>
          <p:cNvSpPr/>
          <p:nvPr/>
        </p:nvSpPr>
        <p:spPr>
          <a:xfrm>
            <a:off x="6237769" y="1250412"/>
            <a:ext cx="205099" cy="2800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4" name="Connecteur droit avec flèche 93"/>
          <p:cNvCxnSpPr/>
          <p:nvPr/>
        </p:nvCxnSpPr>
        <p:spPr>
          <a:xfrm flipH="1">
            <a:off x="6365503" y="1176673"/>
            <a:ext cx="783549" cy="46089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ZoneTexte 228"/>
          <p:cNvSpPr txBox="1"/>
          <p:nvPr/>
        </p:nvSpPr>
        <p:spPr>
          <a:xfrm>
            <a:off x="7101878" y="981162"/>
            <a:ext cx="1810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Cable suspensions</a:t>
            </a:r>
          </a:p>
        </p:txBody>
      </p:sp>
      <p:cxnSp>
        <p:nvCxnSpPr>
          <p:cNvPr id="230" name="Connecteur droit avec flèche 229"/>
          <p:cNvCxnSpPr>
            <a:stCxn id="231" idx="1"/>
          </p:cNvCxnSpPr>
          <p:nvPr/>
        </p:nvCxnSpPr>
        <p:spPr>
          <a:xfrm flipH="1" flipV="1">
            <a:off x="6567404" y="2589959"/>
            <a:ext cx="868872" cy="197196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ZoneTexte 230"/>
          <p:cNvSpPr txBox="1"/>
          <p:nvPr/>
        </p:nvSpPr>
        <p:spPr>
          <a:xfrm>
            <a:off x="7436276" y="2417823"/>
            <a:ext cx="1810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Suspension</a:t>
            </a:r>
          </a:p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Lateral decoupling</a:t>
            </a:r>
          </a:p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 Vertical pre-tuning</a:t>
            </a:r>
          </a:p>
        </p:txBody>
      </p:sp>
      <p:cxnSp>
        <p:nvCxnSpPr>
          <p:cNvPr id="232" name="Connecteur droit avec flèche 231"/>
          <p:cNvCxnSpPr>
            <a:stCxn id="233" idx="0"/>
          </p:cNvCxnSpPr>
          <p:nvPr/>
        </p:nvCxnSpPr>
        <p:spPr>
          <a:xfrm flipV="1">
            <a:off x="5350504" y="3089732"/>
            <a:ext cx="697847" cy="716656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ZoneTexte 232"/>
          <p:cNvSpPr txBox="1"/>
          <p:nvPr/>
        </p:nvSpPr>
        <p:spPr>
          <a:xfrm>
            <a:off x="4445066" y="3806388"/>
            <a:ext cx="1810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Suspension</a:t>
            </a:r>
          </a:p>
          <a:p>
            <a:r>
              <a:rPr lang="fr-F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Planarity tuning from below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5488868" y="3219203"/>
            <a:ext cx="1572383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Rectangle 234"/>
          <p:cNvSpPr/>
          <p:nvPr/>
        </p:nvSpPr>
        <p:spPr>
          <a:xfrm>
            <a:off x="3890917" y="3219204"/>
            <a:ext cx="1567732" cy="457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2" name="Connecteur droit avec flèche 261"/>
          <p:cNvCxnSpPr/>
          <p:nvPr/>
        </p:nvCxnSpPr>
        <p:spPr>
          <a:xfrm>
            <a:off x="882210" y="2532764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3" name="Connecteur droit avec flèche 262"/>
          <p:cNvCxnSpPr/>
          <p:nvPr/>
        </p:nvCxnSpPr>
        <p:spPr>
          <a:xfrm>
            <a:off x="1514670" y="2540384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4" name="Connecteur droit avec flèche 263"/>
          <p:cNvCxnSpPr/>
          <p:nvPr/>
        </p:nvCxnSpPr>
        <p:spPr>
          <a:xfrm>
            <a:off x="1944243" y="2525144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5" name="Connecteur droit avec flèche 264"/>
          <p:cNvCxnSpPr/>
          <p:nvPr/>
        </p:nvCxnSpPr>
        <p:spPr>
          <a:xfrm>
            <a:off x="2576703" y="2532764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6" name="Connecteur droit avec flèche 265"/>
          <p:cNvCxnSpPr/>
          <p:nvPr/>
        </p:nvCxnSpPr>
        <p:spPr>
          <a:xfrm>
            <a:off x="3207062" y="2535688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8" name="Connecteur droit avec flèche 267"/>
          <p:cNvCxnSpPr/>
          <p:nvPr/>
        </p:nvCxnSpPr>
        <p:spPr>
          <a:xfrm>
            <a:off x="4116681" y="2550928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9" name="Connecteur droit avec flèche 268"/>
          <p:cNvCxnSpPr/>
          <p:nvPr/>
        </p:nvCxnSpPr>
        <p:spPr>
          <a:xfrm>
            <a:off x="4749141" y="2558548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0" name="Connecteur droit avec flèche 269"/>
          <p:cNvCxnSpPr/>
          <p:nvPr/>
        </p:nvCxnSpPr>
        <p:spPr>
          <a:xfrm>
            <a:off x="5178714" y="2543308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1" name="Connecteur droit avec flèche 270"/>
          <p:cNvCxnSpPr/>
          <p:nvPr/>
        </p:nvCxnSpPr>
        <p:spPr>
          <a:xfrm>
            <a:off x="5811174" y="2550928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2" name="Connecteur droit avec flèche 271"/>
          <p:cNvCxnSpPr/>
          <p:nvPr/>
        </p:nvCxnSpPr>
        <p:spPr>
          <a:xfrm>
            <a:off x="6441533" y="2553852"/>
            <a:ext cx="2371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8" name="ZoneTexte 277"/>
          <p:cNvSpPr txBox="1"/>
          <p:nvPr/>
        </p:nvSpPr>
        <p:spPr>
          <a:xfrm>
            <a:off x="1636006" y="3273789"/>
            <a:ext cx="30519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Anode plane, planarity +/- 2,5mm</a:t>
            </a:r>
          </a:p>
        </p:txBody>
      </p:sp>
      <p:sp>
        <p:nvSpPr>
          <p:cNvPr id="283" name="ZoneTexte 282"/>
          <p:cNvSpPr txBox="1"/>
          <p:nvPr/>
        </p:nvSpPr>
        <p:spPr>
          <a:xfrm>
            <a:off x="2916329" y="5876301"/>
            <a:ext cx="30519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Cathode plane, planarity +/- 5mm</a:t>
            </a:r>
          </a:p>
        </p:txBody>
      </p:sp>
      <p:sp>
        <p:nvSpPr>
          <p:cNvPr id="287" name="ZoneTexte 286"/>
          <p:cNvSpPr txBox="1"/>
          <p:nvPr/>
        </p:nvSpPr>
        <p:spPr>
          <a:xfrm>
            <a:off x="7824071" y="1671909"/>
            <a:ext cx="8736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Liquid level</a:t>
            </a:r>
          </a:p>
        </p:txBody>
      </p:sp>
      <p:cxnSp>
        <p:nvCxnSpPr>
          <p:cNvPr id="285" name="Connecteur droit 284"/>
          <p:cNvCxnSpPr/>
          <p:nvPr/>
        </p:nvCxnSpPr>
        <p:spPr>
          <a:xfrm>
            <a:off x="336241" y="1904047"/>
            <a:ext cx="821210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avec flèche 167"/>
          <p:cNvCxnSpPr/>
          <p:nvPr/>
        </p:nvCxnSpPr>
        <p:spPr>
          <a:xfrm flipV="1">
            <a:off x="863215" y="2396031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9" name="Connecteur droit avec flèche 168"/>
          <p:cNvCxnSpPr/>
          <p:nvPr/>
        </p:nvCxnSpPr>
        <p:spPr>
          <a:xfrm flipV="1">
            <a:off x="1508955" y="2395374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0" name="Connecteur droit avec flèche 169"/>
          <p:cNvCxnSpPr/>
          <p:nvPr/>
        </p:nvCxnSpPr>
        <p:spPr>
          <a:xfrm flipV="1">
            <a:off x="1944243" y="2387754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1" name="Connecteur droit avec flèche 170"/>
          <p:cNvCxnSpPr/>
          <p:nvPr/>
        </p:nvCxnSpPr>
        <p:spPr>
          <a:xfrm flipV="1">
            <a:off x="2576703" y="2402994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2" name="Connecteur droit avec flèche 171"/>
          <p:cNvCxnSpPr/>
          <p:nvPr/>
        </p:nvCxnSpPr>
        <p:spPr>
          <a:xfrm flipV="1">
            <a:off x="3197182" y="2413538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4" name="Connecteur droit avec flèche 173"/>
          <p:cNvCxnSpPr/>
          <p:nvPr/>
        </p:nvCxnSpPr>
        <p:spPr>
          <a:xfrm flipV="1">
            <a:off x="4117701" y="2411271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5" name="Connecteur droit avec flèche 174"/>
          <p:cNvCxnSpPr/>
          <p:nvPr/>
        </p:nvCxnSpPr>
        <p:spPr>
          <a:xfrm flipV="1">
            <a:off x="4763441" y="2410614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6" name="Connecteur droit avec flèche 175"/>
          <p:cNvCxnSpPr/>
          <p:nvPr/>
        </p:nvCxnSpPr>
        <p:spPr>
          <a:xfrm flipV="1">
            <a:off x="5198729" y="2402994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7" name="Connecteur droit avec flèche 176"/>
          <p:cNvCxnSpPr/>
          <p:nvPr/>
        </p:nvCxnSpPr>
        <p:spPr>
          <a:xfrm flipV="1">
            <a:off x="5831189" y="2418234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Connecteur droit avec flèche 177"/>
          <p:cNvCxnSpPr/>
          <p:nvPr/>
        </p:nvCxnSpPr>
        <p:spPr>
          <a:xfrm flipV="1">
            <a:off x="6451668" y="2428778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8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54800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09234" y="4186045"/>
            <a:ext cx="1946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Cathode support structure design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started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IJCLab</a:t>
            </a:r>
            <a:r>
              <a:rPr lang="fr-FR" sz="1400" dirty="0" smtClean="0"/>
              <a:t>  and interface to the superstructure 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being</a:t>
            </a:r>
            <a:r>
              <a:rPr lang="fr-FR" sz="1400" dirty="0" smtClean="0"/>
              <a:t> </a:t>
            </a:r>
            <a:r>
              <a:rPr lang="fr-FR" sz="1400" dirty="0" err="1" smtClean="0"/>
              <a:t>defined</a:t>
            </a:r>
            <a:endParaRPr lang="en-GB" sz="1400" dirty="0"/>
          </a:p>
        </p:txBody>
      </p:sp>
      <p:sp>
        <p:nvSpPr>
          <p:cNvPr id="173" name="TextBox 172"/>
          <p:cNvSpPr txBox="1"/>
          <p:nvPr/>
        </p:nvSpPr>
        <p:spPr>
          <a:xfrm>
            <a:off x="2728947" y="642036"/>
            <a:ext cx="2854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solidFill>
                  <a:schemeClr val="bg1">
                    <a:lumMod val="65000"/>
                  </a:schemeClr>
                </a:solidFill>
              </a:rPr>
              <a:t>Suspension 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</a:rPr>
              <a:t>feedthroughs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 (SPFT)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79" name="Straight Arrow Connector 178"/>
          <p:cNvCxnSpPr/>
          <p:nvPr/>
        </p:nvCxnSpPr>
        <p:spPr>
          <a:xfrm flipH="1">
            <a:off x="1823280" y="934431"/>
            <a:ext cx="993952" cy="277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237290" y="998461"/>
            <a:ext cx="14244" cy="203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880054" y="968052"/>
            <a:ext cx="1227706" cy="247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69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563738" y="68400"/>
            <a:ext cx="6367862" cy="450000"/>
          </a:xfrm>
        </p:spPr>
        <p:txBody>
          <a:bodyPr/>
          <a:lstStyle/>
          <a:p>
            <a:r>
              <a:rPr lang="fr-FR"/>
              <a:t>Anode material caracterisation for simulation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277470" y="959266"/>
            <a:ext cx="8639729" cy="5279164"/>
          </a:xfrm>
        </p:spPr>
        <p:txBody>
          <a:bodyPr/>
          <a:lstStyle/>
          <a:p>
            <a:r>
              <a:rPr lang="fr-FR" sz="1600" dirty="0" smtClean="0"/>
              <a:t>Dimensions : 1500 x 1680 (=3x0,56) x 3,2 mm </a:t>
            </a:r>
          </a:p>
          <a:p>
            <a:r>
              <a:rPr lang="fr-FR" sz="1600" dirty="0" smtClean="0"/>
              <a:t>PCB initial </a:t>
            </a:r>
            <a:r>
              <a:rPr lang="fr-FR" sz="1600" dirty="0" err="1" smtClean="0"/>
              <a:t>density</a:t>
            </a:r>
            <a:r>
              <a:rPr lang="fr-FR" sz="1600" dirty="0" smtClean="0"/>
              <a:t> : 1850 kg/m</a:t>
            </a:r>
            <a:r>
              <a:rPr lang="fr-FR" sz="1600" baseline="30000" dirty="0" smtClean="0"/>
              <a:t>3</a:t>
            </a:r>
          </a:p>
          <a:p>
            <a:r>
              <a:rPr lang="fr-FR" sz="1600" dirty="0"/>
              <a:t>PCB </a:t>
            </a:r>
            <a:r>
              <a:rPr lang="fr-FR" sz="1600" dirty="0" err="1" smtClean="0"/>
              <a:t>corrected</a:t>
            </a:r>
            <a:r>
              <a:rPr lang="fr-FR" sz="1600" dirty="0" smtClean="0"/>
              <a:t> </a:t>
            </a:r>
            <a:r>
              <a:rPr lang="fr-FR" sz="1600" dirty="0" err="1" smtClean="0"/>
              <a:t>density</a:t>
            </a:r>
            <a:r>
              <a:rPr lang="fr-FR" sz="1600" dirty="0" smtClean="0"/>
              <a:t> for anode simulation </a:t>
            </a:r>
            <a:r>
              <a:rPr lang="fr-FR" sz="1600" dirty="0"/>
              <a:t>: </a:t>
            </a:r>
            <a:r>
              <a:rPr lang="fr-FR" sz="1600" dirty="0" smtClean="0"/>
              <a:t>1424,32 kg/m</a:t>
            </a:r>
            <a:r>
              <a:rPr lang="fr-FR" sz="1600" baseline="30000" dirty="0" smtClean="0"/>
              <a:t>3</a:t>
            </a:r>
            <a:endParaRPr lang="fr-FR" sz="1600" dirty="0" smtClean="0"/>
          </a:p>
          <a:p>
            <a:r>
              <a:rPr lang="fr-FR" sz="1600" dirty="0" err="1" smtClean="0"/>
              <a:t>Corrected</a:t>
            </a:r>
            <a:r>
              <a:rPr lang="fr-FR" sz="1600" dirty="0" smtClean="0"/>
              <a:t> Young </a:t>
            </a:r>
            <a:r>
              <a:rPr lang="fr-FR" sz="1600" dirty="0" err="1" smtClean="0"/>
              <a:t>Modulus</a:t>
            </a:r>
            <a:r>
              <a:rPr lang="fr-FR" sz="1600" dirty="0" smtClean="0"/>
              <a:t> : </a:t>
            </a:r>
            <a:r>
              <a:rPr lang="fr-FR" sz="1600" b="1" dirty="0" smtClean="0"/>
              <a:t>3390 </a:t>
            </a:r>
            <a:r>
              <a:rPr lang="fr-FR" sz="1600" b="1" dirty="0" err="1"/>
              <a:t>MPa</a:t>
            </a:r>
            <a:r>
              <a:rPr lang="fr-FR" sz="1600" dirty="0"/>
              <a:t> </a:t>
            </a:r>
            <a:r>
              <a:rPr lang="fr-FR" sz="1600" dirty="0" smtClean="0"/>
              <a:t>(26400 for initial </a:t>
            </a:r>
            <a:r>
              <a:rPr lang="fr-FR" sz="1600" dirty="0" err="1" smtClean="0"/>
              <a:t>material</a:t>
            </a:r>
            <a:r>
              <a:rPr lang="fr-FR" sz="1600" dirty="0" smtClean="0"/>
              <a:t>)</a:t>
            </a:r>
          </a:p>
          <a:p>
            <a:r>
              <a:rPr lang="fr-FR" sz="1600" dirty="0" smtClean="0"/>
              <a:t>Anode Mass for a 3000 x 3375 mm plane : </a:t>
            </a:r>
            <a:r>
              <a:rPr lang="fr-FR" sz="1600" b="1" dirty="0" smtClean="0"/>
              <a:t>46 kg</a:t>
            </a:r>
            <a:endParaRPr lang="fr-FR" sz="1200" b="1" strike="sngStrike" dirty="0" smtClean="0"/>
          </a:p>
          <a:p>
            <a:endParaRPr lang="fr-FR" sz="1600" dirty="0" smtClean="0"/>
          </a:p>
          <a:p>
            <a:r>
              <a:rPr lang="fr-FR" sz="1600" b="1" dirty="0" smtClean="0"/>
              <a:t>To </a:t>
            </a:r>
            <a:r>
              <a:rPr lang="fr-FR" sz="1600" b="1" dirty="0" err="1" smtClean="0"/>
              <a:t>be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validated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real tests</a:t>
            </a:r>
          </a:p>
          <a:p>
            <a:endParaRPr lang="fr-FR" sz="1600" dirty="0"/>
          </a:p>
          <a:p>
            <a:r>
              <a:rPr lang="fr-FR" sz="1600" dirty="0" smtClean="0"/>
              <a:t>First contact </a:t>
            </a:r>
            <a:r>
              <a:rPr lang="fr-FR" sz="1600" dirty="0" err="1" smtClean="0"/>
              <a:t>with</a:t>
            </a:r>
            <a:r>
              <a:rPr lang="fr-FR" sz="1600" dirty="0" smtClean="0"/>
              <a:t> CCI EUROLAME (PCB supplier)</a:t>
            </a:r>
          </a:p>
          <a:p>
            <a:pPr lvl="1"/>
            <a:r>
              <a:rPr lang="fr-FR" sz="1200" dirty="0" err="1" smtClean="0"/>
              <a:t>Cedric</a:t>
            </a:r>
            <a:r>
              <a:rPr lang="fr-FR" sz="1200" dirty="0" smtClean="0"/>
              <a:t> Launay </a:t>
            </a:r>
          </a:p>
          <a:p>
            <a:pPr lvl="1"/>
            <a:r>
              <a:rPr lang="fr-FR" sz="1200" dirty="0" smtClean="0"/>
              <a:t>Max </a:t>
            </a:r>
            <a:r>
              <a:rPr lang="fr-FR" sz="1200" dirty="0" err="1" smtClean="0"/>
              <a:t>width</a:t>
            </a:r>
            <a:r>
              <a:rPr lang="fr-FR" sz="1200" dirty="0" smtClean="0"/>
              <a:t> : 1225 mm</a:t>
            </a:r>
          </a:p>
          <a:p>
            <a:pPr lvl="1"/>
            <a:r>
              <a:rPr lang="fr-FR" sz="1200" dirty="0" smtClean="0"/>
              <a:t>Max </a:t>
            </a:r>
            <a:r>
              <a:rPr lang="fr-FR" sz="1200" dirty="0" err="1" smtClean="0"/>
              <a:t>length</a:t>
            </a:r>
            <a:r>
              <a:rPr lang="fr-FR" sz="1200" dirty="0" smtClean="0"/>
              <a:t> : to </a:t>
            </a:r>
            <a:r>
              <a:rPr lang="fr-FR" sz="1200" dirty="0" err="1" smtClean="0"/>
              <a:t>be</a:t>
            </a:r>
            <a:r>
              <a:rPr lang="fr-FR" sz="1200" dirty="0" smtClean="0"/>
              <a:t> </a:t>
            </a:r>
            <a:r>
              <a:rPr lang="fr-FR" sz="1200" dirty="0" err="1" smtClean="0"/>
              <a:t>defined</a:t>
            </a:r>
            <a:endParaRPr lang="fr-FR" sz="1200" dirty="0" smtClean="0"/>
          </a:p>
          <a:p>
            <a:pPr lvl="1"/>
            <a:r>
              <a:rPr lang="fr-FR" sz="1200" dirty="0" err="1" smtClean="0"/>
              <a:t>Coppered</a:t>
            </a:r>
            <a:r>
              <a:rPr lang="fr-FR" sz="1200" dirty="0" smtClean="0"/>
              <a:t> PCB</a:t>
            </a:r>
          </a:p>
          <a:p>
            <a:pPr lvl="1"/>
            <a:r>
              <a:rPr lang="fr-FR" sz="1200" dirty="0" err="1" smtClean="0"/>
              <a:t>Already</a:t>
            </a:r>
            <a:r>
              <a:rPr lang="fr-FR" sz="1200" dirty="0" smtClean="0"/>
              <a:t> in contact </a:t>
            </a:r>
            <a:r>
              <a:rPr lang="fr-FR" sz="1200" dirty="0" err="1" smtClean="0"/>
              <a:t>with</a:t>
            </a:r>
            <a:r>
              <a:rPr lang="fr-FR" sz="1200" dirty="0" smtClean="0"/>
              <a:t> CERN?</a:t>
            </a:r>
          </a:p>
          <a:p>
            <a:endParaRPr lang="fr-FR" sz="16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5208799" y="2609405"/>
          <a:ext cx="3708400" cy="3629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6514">
                  <a:extLst>
                    <a:ext uri="{9D8B030D-6E8A-4147-A177-3AD203B41FA5}">
                      <a16:colId xmlns:a16="http://schemas.microsoft.com/office/drawing/2014/main" val="2921808017"/>
                    </a:ext>
                  </a:extLst>
                </a:gridCol>
                <a:gridCol w="903328">
                  <a:extLst>
                    <a:ext uri="{9D8B030D-6E8A-4147-A177-3AD203B41FA5}">
                      <a16:colId xmlns:a16="http://schemas.microsoft.com/office/drawing/2014/main" val="3003874068"/>
                    </a:ext>
                  </a:extLst>
                </a:gridCol>
                <a:gridCol w="608558">
                  <a:extLst>
                    <a:ext uri="{9D8B030D-6E8A-4147-A177-3AD203B41FA5}">
                      <a16:colId xmlns:a16="http://schemas.microsoft.com/office/drawing/2014/main" val="160118506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Masse volumique PCB plein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1850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kg/m^3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81381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Longueur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1680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65013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Largeur 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1500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29985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Epaisseur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3,2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34125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Diamètre des trous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2,5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08174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Espacement en largeur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3,333333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024532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Espacement en longueur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84888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55426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Volume d'une plaque pleine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0,008064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m^3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2299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Masse d'une plaque pleine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14,92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kg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14977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92070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Nombre de trous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378000,0378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trous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9259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Volume de trous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0,001855503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m^3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64804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Masse de trous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3,43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kg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78345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76630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Masse d'une anode 15x1,68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11,49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kg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51466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Masse d'un plan d'anode de 3x3,375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45,94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kg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014055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74357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Densité corigée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1424,32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kg/m^3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1159872"/>
                  </a:ext>
                </a:extLst>
              </a:tr>
            </a:tbl>
          </a:graphicData>
        </a:graphic>
      </p:graphicFrame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/>
          <a:srcRect r="20376" b="32348"/>
          <a:stretch/>
        </p:blipFill>
        <p:spPr>
          <a:xfrm>
            <a:off x="6477711" y="830056"/>
            <a:ext cx="2238997" cy="156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FC7D49-A284-4349-8DA8-C0305B56CCC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6820" y="1094223"/>
            <a:ext cx="3049243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α</a:t>
            </a:r>
            <a:r>
              <a:rPr kumimoji="0" lang="fr-FR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anode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8.10</a:t>
            </a:r>
            <a:r>
              <a:rPr kumimoji="0" lang="fr-FR" sz="1600" b="0" i="1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-6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K</a:t>
            </a:r>
            <a:r>
              <a:rPr kumimoji="0" lang="fr-FR" sz="1600" b="0" i="1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α</a:t>
            </a:r>
            <a:r>
              <a:rPr kumimoji="0" lang="fr-FR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invar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1,8.10</a:t>
            </a:r>
            <a:r>
              <a:rPr kumimoji="0" lang="fr-FR" sz="1600" b="0" i="1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-6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K</a:t>
            </a:r>
            <a:r>
              <a:rPr kumimoji="0" lang="fr-FR" sz="1600" b="0" i="1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  </a:t>
            </a:r>
            <a:r>
              <a:rPr kumimoji="0" lang="fr-FR" sz="1600" b="0" i="1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(12.5% of PCB)</a:t>
            </a:r>
            <a:endParaRPr kumimoji="0" lang="fr-FR" sz="1600" b="0" i="1" u="none" strike="noStrike" kern="1200" cap="none" spc="0" normalizeH="0" baseline="30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1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α</a:t>
            </a:r>
            <a:r>
              <a:rPr kumimoji="0" lang="fr-FR" sz="1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Stainless</a:t>
            </a:r>
            <a:r>
              <a:rPr kumimoji="0" lang="fr-FR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steel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13.2.10</a:t>
            </a:r>
            <a:r>
              <a:rPr kumimoji="0" lang="fr-FR" sz="1600" b="0" i="1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-6</a:t>
            </a:r>
            <a:r>
              <a:rPr kumimoji="0" lang="fr-FR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</a:t>
            </a:r>
            <a:r>
              <a:rPr kumimoji="0" lang="fr-FR" sz="16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1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27675" y="173957"/>
            <a:ext cx="373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Thermal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shrinkage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temperature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30705" y="833245"/>
            <a:ext cx="1948947" cy="213296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CRP (anode + PCB frame)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10563" y="858833"/>
            <a:ext cx="1790019" cy="20074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7359" y="2709446"/>
            <a:ext cx="875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3000 mm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173067" y="1745840"/>
            <a:ext cx="875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3375 mm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68915" y="2609564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2995mm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287941" y="1685670"/>
            <a:ext cx="875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3369 mm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9871" y="1094223"/>
            <a:ext cx="692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WARM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5306" y="1045533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8209" y="2867996"/>
            <a:ext cx="896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-5mm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5970108" y="1696257"/>
            <a:ext cx="896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-6mm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5635137" y="1773965"/>
            <a:ext cx="572079" cy="153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5092" y="3519201"/>
            <a:ext cx="73088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suspended</a:t>
            </a:r>
            <a:r>
              <a:rPr lang="fr-FR" dirty="0" smtClean="0"/>
              <a:t> point on INVAR structure </a:t>
            </a:r>
            <a:r>
              <a:rPr lang="fr-FR" dirty="0" err="1" smtClean="0"/>
              <a:t>separated</a:t>
            </a:r>
            <a:r>
              <a:rPr lang="fr-FR" dirty="0" smtClean="0"/>
              <a:t> by </a:t>
            </a:r>
          </a:p>
          <a:p>
            <a:r>
              <a:rPr lang="fr-FR" dirty="0"/>
              <a:t>	</a:t>
            </a:r>
            <a:r>
              <a:rPr lang="fr-FR" dirty="0" smtClean="0"/>
              <a:t>3000 mm at warm =&gt; 2993mm at cold =&gt; -0.7mm </a:t>
            </a:r>
            <a:r>
              <a:rPr lang="fr-FR" dirty="0" err="1" smtClean="0"/>
              <a:t>between</a:t>
            </a:r>
            <a:r>
              <a:rPr lang="fr-FR" dirty="0" smtClean="0"/>
              <a:t> 2 </a:t>
            </a:r>
            <a:r>
              <a:rPr lang="fr-FR" dirty="0" err="1" smtClean="0"/>
              <a:t>CRPs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3375 mm at warm =&gt; 3366 mm at cold =&gt;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82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008120" y="68400"/>
            <a:ext cx="5923480" cy="450000"/>
          </a:xfrm>
        </p:spPr>
        <p:txBody>
          <a:bodyPr/>
          <a:lstStyle/>
          <a:p>
            <a:r>
              <a:rPr lang="fr-FR" smtClean="0"/>
              <a:t>Top plane – Decoupling/adjusting systems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r="44795"/>
          <a:stretch/>
        </p:blipFill>
        <p:spPr>
          <a:xfrm>
            <a:off x="4826386" y="714447"/>
            <a:ext cx="4317614" cy="5410955"/>
          </a:xfrm>
          <a:prstGeom prst="rect">
            <a:avLst/>
          </a:prstGeom>
        </p:spPr>
      </p:pic>
      <p:cxnSp>
        <p:nvCxnSpPr>
          <p:cNvPr id="43" name="Connecteur droit avec flèche 42"/>
          <p:cNvCxnSpPr>
            <a:stCxn id="45" idx="3"/>
          </p:cNvCxnSpPr>
          <p:nvPr/>
        </p:nvCxnSpPr>
        <p:spPr>
          <a:xfrm>
            <a:off x="3630193" y="1967244"/>
            <a:ext cx="1933119" cy="389392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H="1">
            <a:off x="4090367" y="2910560"/>
            <a:ext cx="1153543" cy="989077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9" y="636581"/>
            <a:ext cx="3598574" cy="2661325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04799">
            <a:off x="2106783" y="2941402"/>
            <a:ext cx="1953858" cy="3374334"/>
          </a:xfrm>
          <a:prstGeom prst="rect">
            <a:avLst/>
          </a:prstGeom>
        </p:spPr>
      </p:pic>
      <p:cxnSp>
        <p:nvCxnSpPr>
          <p:cNvPr id="50" name="Connecteur droit avec flèche 49"/>
          <p:cNvCxnSpPr/>
          <p:nvPr/>
        </p:nvCxnSpPr>
        <p:spPr>
          <a:xfrm flipV="1">
            <a:off x="5665951" y="2276389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V="1">
            <a:off x="6311691" y="2275732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6746979" y="2268112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 flipV="1">
            <a:off x="7379439" y="2283352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 flipV="1">
            <a:off x="7999918" y="2293896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 flipV="1">
            <a:off x="8920437" y="2291629"/>
            <a:ext cx="0" cy="274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26209" y="1316052"/>
            <a:ext cx="17046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smtClean="0"/>
              <a:t>- Easy connection</a:t>
            </a:r>
          </a:p>
          <a:p>
            <a:r>
              <a:rPr lang="fr-FR" sz="1400" smtClean="0"/>
              <a:t>- Lateral sliding</a:t>
            </a:r>
          </a:p>
          <a:p>
            <a:r>
              <a:rPr lang="fr-FR" sz="1400" smtClean="0"/>
              <a:t>- Vertical adjustment</a:t>
            </a:r>
          </a:p>
          <a:p>
            <a:r>
              <a:rPr lang="fr-FR" sz="1200" smtClean="0"/>
              <a:t>-&gt; 5 pieces / CRP</a:t>
            </a:r>
            <a:endParaRPr lang="fr-FR" sz="1200"/>
          </a:p>
        </p:txBody>
      </p:sp>
      <p:sp>
        <p:nvSpPr>
          <p:cNvPr id="64" name="ZoneTexte 63"/>
          <p:cNvSpPr txBox="1"/>
          <p:nvPr/>
        </p:nvSpPr>
        <p:spPr>
          <a:xfrm>
            <a:off x="895081" y="4773847"/>
            <a:ext cx="2188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smtClean="0"/>
              <a:t>- Vertical adjustment</a:t>
            </a:r>
          </a:p>
          <a:p>
            <a:r>
              <a:rPr lang="fr-FR" sz="1400" smtClean="0"/>
              <a:t>- Compacity </a:t>
            </a:r>
          </a:p>
          <a:p>
            <a:r>
              <a:rPr lang="fr-FR" sz="1400" smtClean="0"/>
              <a:t>- Electrical insulation </a:t>
            </a:r>
          </a:p>
          <a:p>
            <a:pPr defTabSz="265113"/>
            <a:r>
              <a:rPr lang="fr-FR" sz="1200"/>
              <a:t>	</a:t>
            </a:r>
            <a:r>
              <a:rPr lang="fr-FR" sz="1200" smtClean="0"/>
              <a:t>(non-metallic screw)</a:t>
            </a:r>
          </a:p>
          <a:p>
            <a:pPr defTabSz="265113"/>
            <a:r>
              <a:rPr lang="fr-FR" sz="1200"/>
              <a:t>-&gt; </a:t>
            </a:r>
            <a:r>
              <a:rPr lang="fr-FR" sz="1200" smtClean="0"/>
              <a:t>36 pieces </a:t>
            </a:r>
            <a:r>
              <a:rPr lang="fr-FR" sz="1200"/>
              <a:t>/ </a:t>
            </a:r>
            <a:r>
              <a:rPr lang="fr-FR" sz="1200" smtClean="0"/>
              <a:t>Anode plane</a:t>
            </a:r>
            <a:endParaRPr lang="fr-FR" sz="1200"/>
          </a:p>
          <a:p>
            <a:pPr defTabSz="265113"/>
            <a:endParaRPr lang="fr-FR" sz="1200"/>
          </a:p>
        </p:txBody>
      </p:sp>
      <p:sp>
        <p:nvSpPr>
          <p:cNvPr id="3" name="TextBox 2"/>
          <p:cNvSpPr txBox="1"/>
          <p:nvPr/>
        </p:nvSpPr>
        <p:spPr>
          <a:xfrm rot="16200000">
            <a:off x="2940511" y="4039478"/>
            <a:ext cx="944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1">
                    <a:lumMod val="75000"/>
                  </a:schemeClr>
                </a:solidFill>
              </a:rPr>
              <a:t>PCB frame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0193" y="575607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Anode</a:t>
            </a:r>
            <a:endParaRPr lang="en-GB" dirty="0"/>
          </a:p>
        </p:txBody>
      </p:sp>
      <p:sp>
        <p:nvSpPr>
          <p:cNvPr id="10" name="Left Brace 9"/>
          <p:cNvSpPr/>
          <p:nvPr/>
        </p:nvSpPr>
        <p:spPr>
          <a:xfrm>
            <a:off x="5272343" y="2686034"/>
            <a:ext cx="123622" cy="4490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 rot="20552131">
            <a:off x="2027359" y="2485992"/>
            <a:ext cx="944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1">
                    <a:lumMod val="75000"/>
                  </a:schemeClr>
                </a:solidFill>
              </a:rPr>
              <a:t>PCB frame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5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6200000">
            <a:off x="-113501" y="3548384"/>
            <a:ext cx="744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14000mm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5930" y="1282689"/>
            <a:ext cx="1" cy="478530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68792" y="6033457"/>
            <a:ext cx="7817600" cy="69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93" y="1248149"/>
            <a:ext cx="7817600" cy="69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" y="1331470"/>
            <a:ext cx="7686674" cy="1752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368793" y="5924845"/>
            <a:ext cx="7408069" cy="9852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92931" y="1254901"/>
            <a:ext cx="0" cy="10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514" y="1049550"/>
            <a:ext cx="10230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 membrane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514" y="6033457"/>
            <a:ext cx="12250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bottom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membrane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6494" y="1415229"/>
            <a:ext cx="6367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 CRP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77593" y="5730858"/>
            <a:ext cx="8386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bottom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CRP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35769" y="1352948"/>
            <a:ext cx="7750623" cy="17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8077962" y="1355863"/>
            <a:ext cx="86893" cy="261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023401" y="1588895"/>
            <a:ext cx="51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Liquid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level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8193190" y="1217690"/>
            <a:ext cx="267000" cy="96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375569" y="1039400"/>
            <a:ext cx="749644" cy="6270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25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Ullage</a:t>
            </a:r>
            <a:r>
              <a:rPr kumimoji="0" lang="fr-FR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25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</a:t>
            </a:r>
            <a:r>
              <a:rPr kumimoji="0" lang="fr-FR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4% of total volume = 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560mm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7718026" y="5922594"/>
            <a:ext cx="218681" cy="88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897439" y="5484637"/>
            <a:ext cx="1193656" cy="5001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2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=&gt; </a:t>
            </a:r>
            <a:r>
              <a:rPr kumimoji="0" lang="fr-FR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vertical </a:t>
            </a:r>
            <a:r>
              <a:rPr kumimoji="0" lang="fr-FR" sz="825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</a:t>
            </a:r>
            <a:r>
              <a:rPr kumimoji="0" lang="fr-FR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CRP structure to membrane =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100mm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521148" y="1368265"/>
            <a:ext cx="7039" cy="464288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6200000">
            <a:off x="69289" y="2940990"/>
            <a:ext cx="744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13340mm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28578" y="3700547"/>
            <a:ext cx="7540877" cy="3428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57388" y="3440005"/>
            <a:ext cx="7571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cathode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65321" y="5959074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679709" y="5959074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465521" y="5959074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244190" y="5966218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072865" y="5966218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887253" y="5973361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698783" y="5966218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497983" y="5944585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298614" y="5939154"/>
            <a:ext cx="34289" cy="128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44010" y="1906885"/>
            <a:ext cx="235776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13.34m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available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for: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bottom</a:t>
            </a: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CRP (~100mm)</a:t>
            </a:r>
            <a:endParaRPr kumimoji="0" lang="fr-FR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 </a:t>
            </a:r>
            <a:r>
              <a:rPr kumimoji="0" lang="fr-FR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CRP (~350mm)</a:t>
            </a:r>
            <a:endParaRPr kumimoji="0" lang="fr-FR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cathode </a:t>
            </a:r>
            <a:r>
              <a:rPr kumimoji="0" lang="fr-FR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(~50 mm)</a:t>
            </a:r>
            <a:endParaRPr kumimoji="0" lang="fr-FR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drift </a:t>
            </a:r>
            <a:r>
              <a:rPr kumimoji="0" lang="fr-FR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regions</a:t>
            </a: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54566" y="2280480"/>
            <a:ext cx="6671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~6.4 </a:t>
            </a: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5851417" y="3734836"/>
            <a:ext cx="14438" cy="218334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865855" y="4599172"/>
            <a:ext cx="6671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~6.4 </a:t>
            </a:r>
            <a:r>
              <a:rPr kumimoji="0" lang="fr-FR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5814661" y="1490754"/>
            <a:ext cx="14438" cy="218334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90155" y="90978"/>
            <a:ext cx="2570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Vertical dimension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range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2020/11/12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CRP and mechanical structure design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7D49-A284-4349-8DA8-C0305B56CCC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1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Top part – </a:t>
            </a:r>
            <a:r>
              <a:rPr lang="fr-FR" dirty="0" err="1" smtClean="0"/>
              <a:t>Some</a:t>
            </a:r>
            <a:r>
              <a:rPr lang="fr-FR" dirty="0" smtClean="0"/>
              <a:t> dimensions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153449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 charset="0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 charset="0"/>
              <a:cs typeface="Calibri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r="44795"/>
          <a:stretch/>
        </p:blipFill>
        <p:spPr>
          <a:xfrm>
            <a:off x="4826386" y="714447"/>
            <a:ext cx="4317614" cy="5410955"/>
          </a:xfrm>
          <a:prstGeom prst="rect">
            <a:avLst/>
          </a:prstGeom>
        </p:spPr>
      </p:pic>
      <p:sp>
        <p:nvSpPr>
          <p:cNvPr id="169" name="ZoneTexte 168"/>
          <p:cNvSpPr txBox="1"/>
          <p:nvPr/>
        </p:nvSpPr>
        <p:spPr>
          <a:xfrm>
            <a:off x="367821" y="1529549"/>
            <a:ext cx="8736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Liquid level</a:t>
            </a:r>
          </a:p>
        </p:txBody>
      </p:sp>
      <p:cxnSp>
        <p:nvCxnSpPr>
          <p:cNvPr id="170" name="Connecteur droit 169"/>
          <p:cNvCxnSpPr/>
          <p:nvPr/>
        </p:nvCxnSpPr>
        <p:spPr>
          <a:xfrm>
            <a:off x="367821" y="1761687"/>
            <a:ext cx="47750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e 172"/>
          <p:cNvGrpSpPr/>
          <p:nvPr/>
        </p:nvGrpSpPr>
        <p:grpSpPr>
          <a:xfrm rot="10800000">
            <a:off x="891777" y="1315917"/>
            <a:ext cx="4095713" cy="102925"/>
            <a:chOff x="1739431" y="4867818"/>
            <a:chExt cx="4095713" cy="102925"/>
          </a:xfrm>
        </p:grpSpPr>
        <p:grpSp>
          <p:nvGrpSpPr>
            <p:cNvPr id="174" name="Groupe 173"/>
            <p:cNvGrpSpPr/>
            <p:nvPr/>
          </p:nvGrpSpPr>
          <p:grpSpPr>
            <a:xfrm>
              <a:off x="1739431" y="4867818"/>
              <a:ext cx="1367884" cy="94757"/>
              <a:chOff x="1739431" y="4867818"/>
              <a:chExt cx="1367884" cy="94757"/>
            </a:xfrm>
          </p:grpSpPr>
          <p:cxnSp>
            <p:nvCxnSpPr>
              <p:cNvPr id="189" name="Connecteur droit 188"/>
              <p:cNvCxnSpPr/>
              <p:nvPr/>
            </p:nvCxnSpPr>
            <p:spPr>
              <a:xfrm>
                <a:off x="2184122" y="4955955"/>
                <a:ext cx="40380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Forme libre 189"/>
              <p:cNvSpPr/>
              <p:nvPr/>
            </p:nvSpPr>
            <p:spPr>
              <a:xfrm>
                <a:off x="2121929" y="4867818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1" name="Forme libre 190"/>
              <p:cNvSpPr/>
              <p:nvPr/>
            </p:nvSpPr>
            <p:spPr>
              <a:xfrm>
                <a:off x="2583160" y="4872811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92" name="Connecteur droit 191"/>
              <p:cNvCxnSpPr/>
              <p:nvPr/>
            </p:nvCxnSpPr>
            <p:spPr>
              <a:xfrm>
                <a:off x="1739431" y="4953574"/>
                <a:ext cx="38408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/>
              <p:cNvCxnSpPr/>
              <p:nvPr/>
            </p:nvCxnSpPr>
            <p:spPr>
              <a:xfrm>
                <a:off x="2643765" y="4957069"/>
                <a:ext cx="403801" cy="12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Forme libre 193"/>
              <p:cNvSpPr/>
              <p:nvPr/>
            </p:nvSpPr>
            <p:spPr>
              <a:xfrm>
                <a:off x="3046710" y="4875986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75" name="Groupe 174"/>
            <p:cNvGrpSpPr/>
            <p:nvPr/>
          </p:nvGrpSpPr>
          <p:grpSpPr>
            <a:xfrm>
              <a:off x="3105727" y="4871901"/>
              <a:ext cx="1367884" cy="94757"/>
              <a:chOff x="1739431" y="4867818"/>
              <a:chExt cx="1367884" cy="94757"/>
            </a:xfrm>
          </p:grpSpPr>
          <p:cxnSp>
            <p:nvCxnSpPr>
              <p:cNvPr id="183" name="Connecteur droit 182"/>
              <p:cNvCxnSpPr/>
              <p:nvPr/>
            </p:nvCxnSpPr>
            <p:spPr>
              <a:xfrm>
                <a:off x="2184122" y="4955955"/>
                <a:ext cx="40380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Forme libre 183"/>
              <p:cNvSpPr/>
              <p:nvPr/>
            </p:nvSpPr>
            <p:spPr>
              <a:xfrm>
                <a:off x="2121929" y="4867818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5" name="Forme libre 184"/>
              <p:cNvSpPr/>
              <p:nvPr/>
            </p:nvSpPr>
            <p:spPr>
              <a:xfrm>
                <a:off x="2583160" y="4872811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6" name="Connecteur droit 185"/>
              <p:cNvCxnSpPr/>
              <p:nvPr/>
            </p:nvCxnSpPr>
            <p:spPr>
              <a:xfrm>
                <a:off x="1739431" y="4953574"/>
                <a:ext cx="38408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/>
              <p:cNvCxnSpPr/>
              <p:nvPr/>
            </p:nvCxnSpPr>
            <p:spPr>
              <a:xfrm>
                <a:off x="2643765" y="4957069"/>
                <a:ext cx="403801" cy="12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Forme libre 187"/>
              <p:cNvSpPr/>
              <p:nvPr/>
            </p:nvSpPr>
            <p:spPr>
              <a:xfrm>
                <a:off x="3046710" y="4875986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76" name="Groupe 175"/>
            <p:cNvGrpSpPr/>
            <p:nvPr/>
          </p:nvGrpSpPr>
          <p:grpSpPr>
            <a:xfrm>
              <a:off x="4467260" y="4875986"/>
              <a:ext cx="1367884" cy="94757"/>
              <a:chOff x="1739431" y="4867818"/>
              <a:chExt cx="1367884" cy="94757"/>
            </a:xfrm>
          </p:grpSpPr>
          <p:cxnSp>
            <p:nvCxnSpPr>
              <p:cNvPr id="177" name="Connecteur droit 176"/>
              <p:cNvCxnSpPr/>
              <p:nvPr/>
            </p:nvCxnSpPr>
            <p:spPr>
              <a:xfrm>
                <a:off x="2184122" y="4955955"/>
                <a:ext cx="40380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Forme libre 177"/>
              <p:cNvSpPr/>
              <p:nvPr/>
            </p:nvSpPr>
            <p:spPr>
              <a:xfrm>
                <a:off x="2121929" y="4867818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Forme libre 178"/>
              <p:cNvSpPr/>
              <p:nvPr/>
            </p:nvSpPr>
            <p:spPr>
              <a:xfrm>
                <a:off x="2583160" y="4872811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0" name="Connecteur droit 179"/>
              <p:cNvCxnSpPr/>
              <p:nvPr/>
            </p:nvCxnSpPr>
            <p:spPr>
              <a:xfrm>
                <a:off x="1739431" y="4953574"/>
                <a:ext cx="38408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/>
              <p:cNvCxnSpPr/>
              <p:nvPr/>
            </p:nvCxnSpPr>
            <p:spPr>
              <a:xfrm>
                <a:off x="2643765" y="4957069"/>
                <a:ext cx="403801" cy="12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Forme libre 181"/>
              <p:cNvSpPr/>
              <p:nvPr/>
            </p:nvSpPr>
            <p:spPr>
              <a:xfrm>
                <a:off x="3046710" y="4875986"/>
                <a:ext cx="60605" cy="86589"/>
              </a:xfrm>
              <a:custGeom>
                <a:avLst/>
                <a:gdLst>
                  <a:gd name="connsiteX0" fmla="*/ 0 w 78582"/>
                  <a:gd name="connsiteY0" fmla="*/ 104777 h 107158"/>
                  <a:gd name="connsiteX1" fmla="*/ 35719 w 78582"/>
                  <a:gd name="connsiteY1" fmla="*/ 2 h 107158"/>
                  <a:gd name="connsiteX2" fmla="*/ 78582 w 78582"/>
                  <a:gd name="connsiteY2" fmla="*/ 107158 h 10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2" h="107158">
                    <a:moveTo>
                      <a:pt x="0" y="104777"/>
                    </a:moveTo>
                    <a:cubicBezTo>
                      <a:pt x="11311" y="52191"/>
                      <a:pt x="22622" y="-395"/>
                      <a:pt x="35719" y="2"/>
                    </a:cubicBezTo>
                    <a:cubicBezTo>
                      <a:pt x="48816" y="399"/>
                      <a:pt x="62310" y="80567"/>
                      <a:pt x="78582" y="107158"/>
                    </a:cubicBez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cxnSp>
        <p:nvCxnSpPr>
          <p:cNvPr id="49" name="Connecteur droit 48"/>
          <p:cNvCxnSpPr/>
          <p:nvPr/>
        </p:nvCxnSpPr>
        <p:spPr>
          <a:xfrm flipH="1">
            <a:off x="1419225" y="3124200"/>
            <a:ext cx="39814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/>
          <p:cNvCxnSpPr/>
          <p:nvPr/>
        </p:nvCxnSpPr>
        <p:spPr>
          <a:xfrm flipH="1">
            <a:off x="1613069" y="5467350"/>
            <a:ext cx="39814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>
            <a:off x="2067618" y="1322537"/>
            <a:ext cx="0" cy="4391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1814970" y="1761687"/>
            <a:ext cx="8723" cy="13625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1622283" y="3124199"/>
            <a:ext cx="12025" cy="23431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2015218" y="137712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560 mm</a:t>
            </a:r>
            <a:endParaRPr lang="fr-FR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8" name="ZoneTexte 237"/>
          <p:cNvSpPr txBox="1"/>
          <p:nvPr/>
        </p:nvSpPr>
        <p:spPr>
          <a:xfrm>
            <a:off x="1774653" y="2097467"/>
            <a:ext cx="1904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~350 mm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9" name="ZoneTexte 238"/>
          <p:cNvSpPr txBox="1"/>
          <p:nvPr/>
        </p:nvSpPr>
        <p:spPr>
          <a:xfrm>
            <a:off x="1622283" y="4096294"/>
            <a:ext cx="1904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~6400 mm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Connecteur droit avec flèche 38"/>
          <p:cNvCxnSpPr/>
          <p:nvPr/>
        </p:nvCxnSpPr>
        <p:spPr>
          <a:xfrm>
            <a:off x="5643567" y="1673549"/>
            <a:ext cx="0" cy="4391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5591167" y="1728135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 400 mm ?</a:t>
            </a:r>
            <a:endParaRPr lang="fr-FR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1" name="Connecteur droit avec flèche 40"/>
          <p:cNvCxnSpPr/>
          <p:nvPr/>
        </p:nvCxnSpPr>
        <p:spPr>
          <a:xfrm flipH="1">
            <a:off x="5076203" y="1606609"/>
            <a:ext cx="8545" cy="15175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 rot="16200000">
            <a:off x="4469052" y="2221068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 550 mm ?</a:t>
            </a:r>
            <a:endParaRPr lang="fr-FR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20030759">
            <a:off x="2018980" y="4204032"/>
            <a:ext cx="47943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Indicative </a:t>
            </a:r>
            <a:r>
              <a:rPr lang="fr-FR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numbers</a:t>
            </a:r>
            <a:r>
              <a:rPr lang="fr-FR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to </a:t>
            </a:r>
            <a:r>
              <a:rPr lang="fr-FR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be</a:t>
            </a:r>
            <a:r>
              <a:rPr lang="fr-FR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fr-FR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refined</a:t>
            </a:r>
            <a:r>
              <a:rPr lang="fr-FR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fr-FR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after</a:t>
            </a:r>
            <a:r>
              <a:rPr lang="fr-FR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optimisation </a:t>
            </a:r>
            <a:r>
              <a:rPr lang="fr-FR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steps</a:t>
            </a:r>
            <a:r>
              <a:rPr lang="fr-FR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endParaRPr lang="en-GB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9920" y="663132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Suspension FT (SPFT)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511613" y="955527"/>
            <a:ext cx="266591" cy="107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8786773" y="955527"/>
            <a:ext cx="144827" cy="144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83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Integration</a:t>
            </a:r>
            <a:endParaRPr lang="en-US" dirty="0"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19AD89-17DE-4EAC-B060-CF86C17F772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cs typeface="Calibri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cs typeface="Calibri" charset="0"/>
            </a:endParaRPr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88000" y="6454800"/>
            <a:ext cx="2635200" cy="3132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3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2020/11/12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B3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294800" y="6441258"/>
            <a:ext cx="3086100" cy="3132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>
                <a:solidFill>
                  <a:srgbClr val="153449"/>
                </a:solidFill>
                <a:latin typeface="Calibri"/>
              </a:rPr>
              <a:t>CRP and mechanical structure design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5344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48767" y="4427298"/>
            <a:ext cx="1758421" cy="135484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016458" y="4934570"/>
            <a:ext cx="1484866" cy="72829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83052" y="3990805"/>
            <a:ext cx="296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err="1" smtClean="0"/>
              <a:t>SuperStructure</a:t>
            </a:r>
            <a:r>
              <a:rPr lang="fr-FR" b="1" i="1" dirty="0" smtClean="0"/>
              <a:t> type 1 (x12)</a:t>
            </a:r>
            <a:endParaRPr lang="fr-FR" b="1" i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6317335" y="3945490"/>
            <a:ext cx="27251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err="1" smtClean="0"/>
              <a:t>SuperStructure</a:t>
            </a:r>
            <a:r>
              <a:rPr lang="fr-FR" b="1" i="1" dirty="0" smtClean="0"/>
              <a:t> </a:t>
            </a:r>
            <a:r>
              <a:rPr lang="fr-FR" b="1" i="1" dirty="0"/>
              <a:t>type 2 </a:t>
            </a:r>
            <a:r>
              <a:rPr lang="fr-FR" b="1" i="1" dirty="0" smtClean="0"/>
              <a:t> (x4) </a:t>
            </a:r>
            <a:r>
              <a:rPr lang="fr-FR" sz="1600" i="1" dirty="0" smtClean="0"/>
              <a:t>(</a:t>
            </a:r>
            <a:r>
              <a:rPr lang="fr-FR" sz="1600" i="1" dirty="0" err="1" smtClean="0"/>
              <a:t>proposal</a:t>
            </a:r>
            <a:r>
              <a:rPr lang="fr-FR" sz="1600" i="1" dirty="0" smtClean="0"/>
              <a:t>)</a:t>
            </a:r>
            <a:endParaRPr lang="fr-FR" sz="1600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667010" y="5857403"/>
            <a:ext cx="192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6 </a:t>
            </a:r>
            <a:r>
              <a:rPr lang="fr-FR" dirty="0" err="1" smtClean="0"/>
              <a:t>CRPs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6662150" y="6071926"/>
            <a:ext cx="238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2 </a:t>
            </a:r>
            <a:r>
              <a:rPr lang="fr-FR" sz="1400" dirty="0" err="1" smtClean="0"/>
              <a:t>CRPs</a:t>
            </a:r>
            <a:r>
              <a:rPr lang="fr-FR" sz="1400" dirty="0" smtClean="0"/>
              <a:t> </a:t>
            </a:r>
            <a:r>
              <a:rPr lang="fr-FR" sz="1400" dirty="0" err="1" smtClean="0"/>
              <a:t>instead</a:t>
            </a:r>
            <a:r>
              <a:rPr lang="fr-FR" sz="1400" dirty="0" smtClean="0"/>
              <a:t> of 4</a:t>
            </a:r>
            <a:endParaRPr lang="fr-FR" sz="1400" dirty="0"/>
          </a:p>
        </p:txBody>
      </p:sp>
      <p:grpSp>
        <p:nvGrpSpPr>
          <p:cNvPr id="23" name="Groupe 22"/>
          <p:cNvGrpSpPr/>
          <p:nvPr/>
        </p:nvGrpSpPr>
        <p:grpSpPr>
          <a:xfrm>
            <a:off x="505250" y="1359129"/>
            <a:ext cx="8154238" cy="2664000"/>
            <a:chOff x="377924" y="1066800"/>
            <a:chExt cx="8154238" cy="2664000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7924" y="1066800"/>
              <a:ext cx="8154238" cy="2641070"/>
            </a:xfrm>
            <a:prstGeom prst="rect">
              <a:avLst/>
            </a:prstGeom>
          </p:spPr>
        </p:pic>
        <p:cxnSp>
          <p:nvCxnSpPr>
            <p:cNvPr id="14" name="Connecteur droit 13"/>
            <p:cNvCxnSpPr/>
            <p:nvPr/>
          </p:nvCxnSpPr>
          <p:spPr>
            <a:xfrm>
              <a:off x="4496608" y="1066800"/>
              <a:ext cx="0" cy="2664000"/>
            </a:xfrm>
            <a:prstGeom prst="line">
              <a:avLst/>
            </a:prstGeom>
            <a:ln w="31750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5" idx="1"/>
              <a:endCxn id="5" idx="3"/>
            </p:cNvCxnSpPr>
            <p:nvPr/>
          </p:nvCxnSpPr>
          <p:spPr>
            <a:xfrm>
              <a:off x="377924" y="2387335"/>
              <a:ext cx="8154238" cy="0"/>
            </a:xfrm>
            <a:prstGeom prst="line">
              <a:avLst/>
            </a:prstGeom>
            <a:ln w="31750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ZoneTexte 3"/>
          <p:cNvSpPr txBox="1"/>
          <p:nvPr/>
        </p:nvSpPr>
        <p:spPr>
          <a:xfrm>
            <a:off x="2676979" y="4328096"/>
            <a:ext cx="437352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Functionnal</a:t>
            </a:r>
            <a:r>
              <a:rPr lang="fr-FR" b="1" dirty="0" smtClean="0"/>
              <a:t> clearances </a:t>
            </a:r>
            <a:r>
              <a:rPr lang="fr-FR" b="1" dirty="0" err="1" smtClean="0"/>
              <a:t>used</a:t>
            </a:r>
            <a:r>
              <a:rPr lang="fr-FR" b="1" dirty="0" smtClean="0"/>
              <a:t> for </a:t>
            </a:r>
            <a:r>
              <a:rPr lang="fr-FR" b="1" dirty="0" err="1" smtClean="0"/>
              <a:t>this</a:t>
            </a:r>
            <a:r>
              <a:rPr lang="fr-FR" b="1" dirty="0" smtClean="0"/>
              <a:t> </a:t>
            </a:r>
            <a:r>
              <a:rPr lang="fr-FR" b="1" dirty="0" err="1" smtClean="0"/>
              <a:t>work</a:t>
            </a:r>
            <a:r>
              <a:rPr lang="fr-FR" b="1" dirty="0" smtClean="0"/>
              <a:t>:</a:t>
            </a:r>
          </a:p>
          <a:p>
            <a:r>
              <a:rPr lang="fr-FR" sz="1600" dirty="0" smtClean="0"/>
              <a:t>Inside </a:t>
            </a:r>
            <a:r>
              <a:rPr lang="fr-FR" sz="1600" dirty="0" err="1" smtClean="0"/>
              <a:t>Super-structure</a:t>
            </a:r>
            <a:r>
              <a:rPr lang="fr-FR" sz="1600" dirty="0" smtClean="0"/>
              <a:t> : </a:t>
            </a:r>
            <a:r>
              <a:rPr lang="fr-FR" sz="1600" b="1" dirty="0" smtClean="0"/>
              <a:t>2mm</a:t>
            </a:r>
            <a:r>
              <a:rPr lang="fr-FR" sz="1600" dirty="0" smtClean="0"/>
              <a:t>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</a:t>
            </a:r>
            <a:r>
              <a:rPr lang="fr-FR" sz="1600" dirty="0" err="1" smtClean="0"/>
              <a:t>CRPs</a:t>
            </a:r>
            <a:endParaRPr lang="fr-FR" sz="1600" dirty="0" smtClean="0"/>
          </a:p>
          <a:p>
            <a:r>
              <a:rPr lang="fr-FR" sz="1600" dirty="0" smtClean="0"/>
              <a:t>Inter </a:t>
            </a:r>
            <a:r>
              <a:rPr lang="fr-FR" sz="1600" dirty="0" err="1" smtClean="0"/>
              <a:t>super-structure</a:t>
            </a:r>
            <a:r>
              <a:rPr lang="fr-FR" sz="1600" dirty="0" smtClean="0"/>
              <a:t>: </a:t>
            </a:r>
            <a:r>
              <a:rPr lang="fr-FR" sz="1600" b="1" dirty="0" smtClean="0"/>
              <a:t>20-40 </a:t>
            </a:r>
            <a:r>
              <a:rPr lang="fr-FR" sz="1600" b="1" dirty="0" smtClean="0"/>
              <a:t>mm </a:t>
            </a:r>
            <a:r>
              <a:rPr lang="fr-FR" sz="1600" dirty="0" smtClean="0">
                <a:solidFill>
                  <a:srgbClr val="FF0000"/>
                </a:solidFill>
              </a:rPr>
              <a:t>(for the moment) </a:t>
            </a:r>
          </a:p>
          <a:p>
            <a:r>
              <a:rPr lang="fr-FR" sz="1600" dirty="0" smtClean="0"/>
              <a:t>         =&gt; </a:t>
            </a:r>
            <a:r>
              <a:rPr lang="fr-FR" sz="1600" dirty="0" err="1" smtClean="0"/>
              <a:t>it</a:t>
            </a:r>
            <a:r>
              <a:rPr lang="fr-FR" sz="1600" dirty="0" smtClean="0"/>
              <a:t> </a:t>
            </a:r>
            <a:r>
              <a:rPr lang="fr-FR" sz="1600" dirty="0" err="1" smtClean="0"/>
              <a:t>adds</a:t>
            </a:r>
            <a:r>
              <a:rPr lang="fr-FR" sz="1600" dirty="0" smtClean="0"/>
              <a:t> +140mm </a:t>
            </a:r>
            <a:r>
              <a:rPr lang="fr-FR" sz="1600" dirty="0" err="1" smtClean="0"/>
              <a:t>along</a:t>
            </a:r>
            <a:r>
              <a:rPr lang="fr-FR" sz="1600" dirty="0" smtClean="0"/>
              <a:t> </a:t>
            </a:r>
            <a:r>
              <a:rPr lang="fr-FR" sz="1600" dirty="0" err="1" smtClean="0"/>
              <a:t>beam</a:t>
            </a:r>
            <a:r>
              <a:rPr lang="fr-FR" sz="1600" dirty="0" smtClean="0"/>
              <a:t> direction</a:t>
            </a:r>
          </a:p>
          <a:p>
            <a:r>
              <a:rPr lang="fr-FR" sz="1600" dirty="0" smtClean="0"/>
              <a:t>          =&gt; </a:t>
            </a:r>
            <a:r>
              <a:rPr lang="fr-FR" sz="1600" dirty="0" err="1" smtClean="0"/>
              <a:t>it</a:t>
            </a:r>
            <a:r>
              <a:rPr lang="fr-FR" sz="1600" dirty="0" smtClean="0"/>
              <a:t> </a:t>
            </a:r>
            <a:r>
              <a:rPr lang="fr-FR" sz="1600" dirty="0" smtClean="0"/>
              <a:t>adds+24mm </a:t>
            </a:r>
            <a:r>
              <a:rPr lang="fr-FR" sz="1600" dirty="0" err="1" smtClean="0"/>
              <a:t>along</a:t>
            </a:r>
            <a:r>
              <a:rPr lang="fr-FR" sz="1600" dirty="0" smtClean="0"/>
              <a:t> transverse direction</a:t>
            </a:r>
            <a:endParaRPr lang="fr-FR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20316" y="669931"/>
            <a:ext cx="8903368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Total detector max </a:t>
            </a:r>
            <a:r>
              <a:rPr lang="fr-FR" dirty="0" err="1" smtClean="0"/>
              <a:t>length</a:t>
            </a:r>
            <a:r>
              <a:rPr lang="fr-FR" dirty="0" smtClean="0"/>
              <a:t> at warm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60200mm and a maximal </a:t>
            </a:r>
            <a:r>
              <a:rPr lang="fr-FR" dirty="0" err="1" smtClean="0"/>
              <a:t>width</a:t>
            </a:r>
            <a:r>
              <a:rPr lang="fr-FR" dirty="0" smtClean="0"/>
              <a:t> of 13700mm</a:t>
            </a:r>
          </a:p>
          <a:p>
            <a:r>
              <a:rPr lang="fr-FR" dirty="0" smtClean="0"/>
              <a:t>	(</a:t>
            </a:r>
            <a:r>
              <a:rPr lang="fr-FR" dirty="0"/>
              <a:t>to </a:t>
            </a:r>
            <a:r>
              <a:rPr lang="fr-FR" dirty="0" err="1"/>
              <a:t>stay</a:t>
            </a:r>
            <a:r>
              <a:rPr lang="fr-FR" dirty="0"/>
              <a:t> </a:t>
            </a:r>
            <a:r>
              <a:rPr lang="fr-FR" dirty="0" err="1"/>
              <a:t>within</a:t>
            </a:r>
            <a:r>
              <a:rPr lang="fr-FR" dirty="0"/>
              <a:t> the </a:t>
            </a:r>
            <a:r>
              <a:rPr lang="fr-FR" dirty="0" smtClean="0"/>
              <a:t>Field Cage </a:t>
            </a:r>
            <a:r>
              <a:rPr lang="fr-FR" dirty="0"/>
              <a:t>area</a:t>
            </a:r>
            <a:r>
              <a:rPr lang="fr-FR" dirty="0" smtClean="0"/>
              <a:t>) =&gt;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to have </a:t>
            </a:r>
            <a:r>
              <a:rPr lang="fr-FR" dirty="0" err="1" smtClean="0"/>
              <a:t>some</a:t>
            </a:r>
            <a:r>
              <a:rPr lang="fr-FR" dirty="0" smtClean="0"/>
              <a:t> clearance </a:t>
            </a:r>
            <a:r>
              <a:rPr lang="fr-FR" dirty="0" err="1" smtClean="0"/>
              <a:t>with</a:t>
            </a:r>
            <a:r>
              <a:rPr lang="fr-FR" dirty="0" smtClean="0"/>
              <a:t> FC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52517" y="5696284"/>
            <a:ext cx="3062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 = 60140 mm (clearance to </a:t>
            </a:r>
            <a:r>
              <a:rPr lang="fr-FR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studied</a:t>
            </a:r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= 13530 mm 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</a:t>
            </a:r>
            <a:endParaRPr lang="en-GB" sz="1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473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65B1BEBA-2ACD-EE4B-8A4E-A7A92331B0D1}" vid="{9DE71B95-A8B5-764D-A0BD-757A5AE25D93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presentation_couv_bleue_QUAL-LABO-FOR-029.pptx" id="{35AFA3E9-CBEE-4EB4-A049-5DFA4C6F9F33}" vid="{808DEDE2-569E-485A-A9E4-02552F097F65}"/>
    </a:ext>
  </a:extLst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presentation_couv_bleue_QUAL-LABO-FOR-029.pptx" id="{35AFA3E9-CBEE-4EB4-A049-5DFA4C6F9F33}" vid="{808DEDE2-569E-485A-A9E4-02552F097F6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presentation_couv_bleue_QUAL-LABO-FOR-029.pptx" id="{35AFA3E9-CBEE-4EB4-A049-5DFA4C6F9F33}" vid="{808DEDE2-569E-485A-A9E4-02552F097F65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21207</TotalTime>
  <Words>2912</Words>
  <Application>Microsoft Office PowerPoint</Application>
  <PresentationFormat>On-screen Show (4:3)</PresentationFormat>
  <Paragraphs>744</Paragraphs>
  <Slides>51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51</vt:i4>
      </vt:variant>
    </vt:vector>
  </HeadingPairs>
  <TitlesOfParts>
    <vt:vector size="62" baseType="lpstr">
      <vt:lpstr>Arial</vt:lpstr>
      <vt:lpstr>Calibri</vt:lpstr>
      <vt:lpstr>Calibri</vt:lpstr>
      <vt:lpstr>Calibri Light</vt:lpstr>
      <vt:lpstr>Symbol</vt:lpstr>
      <vt:lpstr>Wingdings</vt:lpstr>
      <vt:lpstr>Conception personnalisée</vt:lpstr>
      <vt:lpstr>1_Conception personnalisée</vt:lpstr>
      <vt:lpstr>2_Conception personnalisée</vt:lpstr>
      <vt:lpstr>Office Theme</vt:lpstr>
      <vt:lpstr>3_Conception personnalisée</vt:lpstr>
      <vt:lpstr>PowerPoint Presentation</vt:lpstr>
      <vt:lpstr>Mechanical design</vt:lpstr>
      <vt:lpstr>Top Detection plane design</vt:lpstr>
      <vt:lpstr>Super-CRP design</vt:lpstr>
      <vt:lpstr>Top plane – mechanical concepts</vt:lpstr>
      <vt:lpstr>Top plane – Decoupling/adjusting systems</vt:lpstr>
      <vt:lpstr>PowerPoint Presentation</vt:lpstr>
      <vt:lpstr>Top part – Some dimensions</vt:lpstr>
      <vt:lpstr>Integration</vt:lpstr>
      <vt:lpstr>INVAR – Possible Clearances wrt Field Cage</vt:lpstr>
      <vt:lpstr>PowerPoint Presentation</vt:lpstr>
      <vt:lpstr>Invar Superstructure Type 1 and CRPs: thermal contraction</vt:lpstr>
      <vt:lpstr>Anode relative positions at COLD</vt:lpstr>
      <vt:lpstr>SPFT wrt cryostat</vt:lpstr>
      <vt:lpstr>SPFT wrt cryostat</vt:lpstr>
      <vt:lpstr>Bottom plane design</vt:lpstr>
      <vt:lpstr>Bottom plane – Mechanical concepts</vt:lpstr>
      <vt:lpstr>Bottom plane – Mechanical concepts </vt:lpstr>
      <vt:lpstr>Mechanical simulations</vt:lpstr>
      <vt:lpstr>Anode material caracterisation for simulation</vt:lpstr>
      <vt:lpstr>Simulation 1 : Anode support – Initial config</vt:lpstr>
      <vt:lpstr>PowerPoint Presentation</vt:lpstr>
      <vt:lpstr>PowerPoint Presentation</vt:lpstr>
      <vt:lpstr>Simulation 2 : Anode supporting structure</vt:lpstr>
      <vt:lpstr>Simulation 2 : Anode supporting structure</vt:lpstr>
      <vt:lpstr>Simulation 2 : Anode supporting structure</vt:lpstr>
      <vt:lpstr>Simulation 3 : Invar Super-Structure</vt:lpstr>
      <vt:lpstr>Simulation 3 : Invar Super-Structure - Reference config</vt:lpstr>
      <vt:lpstr>Simulation : Invar Super-Structure</vt:lpstr>
      <vt:lpstr>Invar Super-structure Load behaviour</vt:lpstr>
      <vt:lpstr>PowerPoint Presentation</vt:lpstr>
      <vt:lpstr>PowerPoint Presentation</vt:lpstr>
      <vt:lpstr>PowerPoint Presentation</vt:lpstr>
      <vt:lpstr>INVAR – Possible Clearances wrt Field Cage</vt:lpstr>
      <vt:lpstr>PowerPoint Presentation</vt:lpstr>
      <vt:lpstr>SSteel - Clearances wrt Field Cage</vt:lpstr>
      <vt:lpstr>Production / installation</vt:lpstr>
      <vt:lpstr>Production</vt:lpstr>
      <vt:lpstr>Installation : Cryostat</vt:lpstr>
      <vt:lpstr>Installation : Cryostat</vt:lpstr>
      <vt:lpstr>Installation : Cryostat</vt:lpstr>
      <vt:lpstr>Installation : Cryostat</vt:lpstr>
      <vt:lpstr>PowerPoint Presentation</vt:lpstr>
      <vt:lpstr>Installation : Cryostat</vt:lpstr>
      <vt:lpstr>Installation : Cryostat</vt:lpstr>
      <vt:lpstr>Installation : Bottom plane </vt:lpstr>
      <vt:lpstr>Installation : Bottom plane </vt:lpstr>
      <vt:lpstr>Spare slides</vt:lpstr>
      <vt:lpstr>Simu. 1 : Anode support – alternative solution </vt:lpstr>
      <vt:lpstr>Anode material caracterisation for simulation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Benjamin AIMARD</dc:creator>
  <cp:lastModifiedBy>Dominique Duchesneau</cp:lastModifiedBy>
  <cp:revision>1209</cp:revision>
  <dcterms:created xsi:type="dcterms:W3CDTF">2015-09-16T09:17:56Z</dcterms:created>
  <dcterms:modified xsi:type="dcterms:W3CDTF">2020-11-12T17:27:29Z</dcterms:modified>
</cp:coreProperties>
</file>