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5" r:id="rId9"/>
    <p:sldId id="263" r:id="rId10"/>
    <p:sldId id="264" r:id="rId11"/>
    <p:sldId id="266" r:id="rId12"/>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53"/>
    <p:restoredTop sz="94215"/>
  </p:normalViewPr>
  <p:slideViewPr>
    <p:cSldViewPr snapToGrid="0" snapToObjects="1">
      <p:cViewPr varScale="1">
        <p:scale>
          <a:sx n="72" d="100"/>
          <a:sy n="72" d="100"/>
        </p:scale>
        <p:origin x="190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79B01C-781D-9A4E-874B-CE9D581E8077}" type="datetimeFigureOut">
              <a:rPr lang="en-GB" smtClean="0"/>
              <a:t>09/12/2020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E84A2D-55AE-CF4D-BE1F-DE3249521523}" type="slidenum">
              <a:rPr lang="en-GB" smtClean="0"/>
              <a:t>‹#›</a:t>
            </a:fld>
            <a:endParaRPr lang="en-GB"/>
          </a:p>
        </p:txBody>
      </p:sp>
    </p:spTree>
    <p:extLst>
      <p:ext uri="{BB962C8B-B14F-4D97-AF65-F5344CB8AC3E}">
        <p14:creationId xmlns:p14="http://schemas.microsoft.com/office/powerpoint/2010/main" val="1571497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7C17E-3C01-634E-96A1-E9ECD1656C0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ACFCE276-F7A0-754E-B31D-EB2BF63DBA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0DB592E9-9273-844E-8788-879E74A8B36E}"/>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69A2EB9B-99BA-354E-A315-113EA5D992EC}"/>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1276A4F4-21D7-634A-87B2-910477407019}"/>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532789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BEA26-D874-4B4A-828B-197E2A5C9222}"/>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0F2502A-78D4-814C-B930-92BAF266DD8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22B8BD9-83FC-4348-85F0-6BFCAD4C2343}"/>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D5C77675-CEC0-F84E-BD6A-0E55761693F4}"/>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83F21443-D29F-7D45-A11F-D01D4852B876}"/>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2812074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8A2A6C1-4493-8A4C-865C-A6C66B68ABB9}"/>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68514660-E003-2343-9B25-A7AC2910122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E7A472EB-C2FE-4447-9DF7-BDE52762AA2A}"/>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C36A0A88-9B3E-5C40-9A6F-2472F2623464}"/>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8A5E49CF-89DB-9043-8F05-709E736E088E}"/>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175415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4501C-6FE5-6141-B5D5-662BD2653B2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B120869-107F-3843-9CE9-812A90F2D15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A2A183C-0101-E34A-8143-5D713722AC3B}"/>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71F1A5D3-6650-2E4A-9715-C2D310AF9EBE}"/>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B0FC4F8B-DFA0-384C-BC50-62824FDA8DCD}"/>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3550348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5F596-CE44-E943-968D-45BD4AE31A7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D40B14A1-CC65-D84D-B8BF-F1D6BF0B8A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DEF0E08-84D4-B340-8E9C-4EA985425D12}"/>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E3FD2E3-23CD-2544-A67D-568AAB376A71}"/>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38832481-8701-0A4C-931B-6C32BF5F550E}"/>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2654945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E02F4-621C-AD4A-94F9-0A5B93EE05E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091BCFE4-C75C-634A-B64A-E51CE7A9B79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4499D80D-A699-7440-AA0A-349B7290118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67490E9D-D7D6-954C-84D2-60B505F439F7}"/>
              </a:ext>
            </a:extLst>
          </p:cNvPr>
          <p:cNvSpPr>
            <a:spLocks noGrp="1"/>
          </p:cNvSpPr>
          <p:nvPr>
            <p:ph type="dt" sz="half" idx="10"/>
          </p:nvPr>
        </p:nvSpPr>
        <p:spPr/>
        <p:txBody>
          <a:bodyPr/>
          <a:lstStyle/>
          <a:p>
            <a:r>
              <a:rPr lang="en-US"/>
              <a:t>09/12/2020</a:t>
            </a:r>
            <a:endParaRPr lang="en-GB"/>
          </a:p>
        </p:txBody>
      </p:sp>
      <p:sp>
        <p:nvSpPr>
          <p:cNvPr id="6" name="Footer Placeholder 5">
            <a:extLst>
              <a:ext uri="{FF2B5EF4-FFF2-40B4-BE49-F238E27FC236}">
                <a16:creationId xmlns:a16="http://schemas.microsoft.com/office/drawing/2014/main" id="{0597B0C6-A5C0-C444-BFB8-150A88E6C958}"/>
              </a:ext>
            </a:extLst>
          </p:cNvPr>
          <p:cNvSpPr>
            <a:spLocks noGrp="1"/>
          </p:cNvSpPr>
          <p:nvPr>
            <p:ph type="ftr" sz="quarter" idx="11"/>
          </p:nvPr>
        </p:nvSpPr>
        <p:spPr/>
        <p:txBody>
          <a:bodyPr/>
          <a:lstStyle/>
          <a:p>
            <a:r>
              <a:rPr lang="en-GB"/>
              <a:t>APPEC SAC Report</a:t>
            </a:r>
          </a:p>
        </p:txBody>
      </p:sp>
      <p:sp>
        <p:nvSpPr>
          <p:cNvPr id="7" name="Slide Number Placeholder 6">
            <a:extLst>
              <a:ext uri="{FF2B5EF4-FFF2-40B4-BE49-F238E27FC236}">
                <a16:creationId xmlns:a16="http://schemas.microsoft.com/office/drawing/2014/main" id="{2CBE36F3-F6FA-2C4A-A320-15C06C104D63}"/>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4033436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55FF6-0BC8-DE4E-B100-D36EC1E3EEA2}"/>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78B88C98-DE22-C442-B06A-09A78A0888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5C8F528-48A4-4B4D-BEB2-7BDA9C2D9A1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04BC5123-86D5-C245-B4FB-8ED47E379A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1F8003BA-794E-EB4D-92D2-655300B3533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FDFA8422-5B9C-C64E-ACA2-07C3DA585209}"/>
              </a:ext>
            </a:extLst>
          </p:cNvPr>
          <p:cNvSpPr>
            <a:spLocks noGrp="1"/>
          </p:cNvSpPr>
          <p:nvPr>
            <p:ph type="dt" sz="half" idx="10"/>
          </p:nvPr>
        </p:nvSpPr>
        <p:spPr/>
        <p:txBody>
          <a:bodyPr/>
          <a:lstStyle/>
          <a:p>
            <a:r>
              <a:rPr lang="en-US"/>
              <a:t>09/12/2020</a:t>
            </a:r>
            <a:endParaRPr lang="en-GB"/>
          </a:p>
        </p:txBody>
      </p:sp>
      <p:sp>
        <p:nvSpPr>
          <p:cNvPr id="8" name="Footer Placeholder 7">
            <a:extLst>
              <a:ext uri="{FF2B5EF4-FFF2-40B4-BE49-F238E27FC236}">
                <a16:creationId xmlns:a16="http://schemas.microsoft.com/office/drawing/2014/main" id="{869D9BF0-2816-AD46-ABF1-19C74FB11B62}"/>
              </a:ext>
            </a:extLst>
          </p:cNvPr>
          <p:cNvSpPr>
            <a:spLocks noGrp="1"/>
          </p:cNvSpPr>
          <p:nvPr>
            <p:ph type="ftr" sz="quarter" idx="11"/>
          </p:nvPr>
        </p:nvSpPr>
        <p:spPr/>
        <p:txBody>
          <a:bodyPr/>
          <a:lstStyle/>
          <a:p>
            <a:r>
              <a:rPr lang="en-GB"/>
              <a:t>APPEC SAC Report</a:t>
            </a:r>
          </a:p>
        </p:txBody>
      </p:sp>
      <p:sp>
        <p:nvSpPr>
          <p:cNvPr id="9" name="Slide Number Placeholder 8">
            <a:extLst>
              <a:ext uri="{FF2B5EF4-FFF2-40B4-BE49-F238E27FC236}">
                <a16:creationId xmlns:a16="http://schemas.microsoft.com/office/drawing/2014/main" id="{06FA3E40-B481-3F48-A08C-5E9F5510565C}"/>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1343859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F957A-B0A3-E34E-A326-D4B5243B5090}"/>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EF4C51D-4D52-244F-8308-0A251D9654FE}"/>
              </a:ext>
            </a:extLst>
          </p:cNvPr>
          <p:cNvSpPr>
            <a:spLocks noGrp="1"/>
          </p:cNvSpPr>
          <p:nvPr>
            <p:ph type="dt" sz="half" idx="10"/>
          </p:nvPr>
        </p:nvSpPr>
        <p:spPr/>
        <p:txBody>
          <a:bodyPr/>
          <a:lstStyle/>
          <a:p>
            <a:r>
              <a:rPr lang="en-US"/>
              <a:t>09/12/2020</a:t>
            </a:r>
            <a:endParaRPr lang="en-GB"/>
          </a:p>
        </p:txBody>
      </p:sp>
      <p:sp>
        <p:nvSpPr>
          <p:cNvPr id="4" name="Footer Placeholder 3">
            <a:extLst>
              <a:ext uri="{FF2B5EF4-FFF2-40B4-BE49-F238E27FC236}">
                <a16:creationId xmlns:a16="http://schemas.microsoft.com/office/drawing/2014/main" id="{362846AB-88C6-DC4C-8645-90ECAB092224}"/>
              </a:ext>
            </a:extLst>
          </p:cNvPr>
          <p:cNvSpPr>
            <a:spLocks noGrp="1"/>
          </p:cNvSpPr>
          <p:nvPr>
            <p:ph type="ftr" sz="quarter" idx="11"/>
          </p:nvPr>
        </p:nvSpPr>
        <p:spPr/>
        <p:txBody>
          <a:bodyPr/>
          <a:lstStyle/>
          <a:p>
            <a:r>
              <a:rPr lang="en-GB"/>
              <a:t>APPEC SAC Report</a:t>
            </a:r>
          </a:p>
        </p:txBody>
      </p:sp>
      <p:sp>
        <p:nvSpPr>
          <p:cNvPr id="5" name="Slide Number Placeholder 4">
            <a:extLst>
              <a:ext uri="{FF2B5EF4-FFF2-40B4-BE49-F238E27FC236}">
                <a16:creationId xmlns:a16="http://schemas.microsoft.com/office/drawing/2014/main" id="{696CB1AE-1C86-5742-A77F-8C5C8DFECD74}"/>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791921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44659D9-20E4-9245-BCCB-1BFDBAF7F48E}"/>
              </a:ext>
            </a:extLst>
          </p:cNvPr>
          <p:cNvSpPr>
            <a:spLocks noGrp="1"/>
          </p:cNvSpPr>
          <p:nvPr>
            <p:ph type="dt" sz="half" idx="10"/>
          </p:nvPr>
        </p:nvSpPr>
        <p:spPr/>
        <p:txBody>
          <a:bodyPr/>
          <a:lstStyle/>
          <a:p>
            <a:r>
              <a:rPr lang="en-US"/>
              <a:t>09/12/2020</a:t>
            </a:r>
            <a:endParaRPr lang="en-GB"/>
          </a:p>
        </p:txBody>
      </p:sp>
      <p:sp>
        <p:nvSpPr>
          <p:cNvPr id="3" name="Footer Placeholder 2">
            <a:extLst>
              <a:ext uri="{FF2B5EF4-FFF2-40B4-BE49-F238E27FC236}">
                <a16:creationId xmlns:a16="http://schemas.microsoft.com/office/drawing/2014/main" id="{309CAB1E-03AD-EC4A-B917-8DBE0B5BC96B}"/>
              </a:ext>
            </a:extLst>
          </p:cNvPr>
          <p:cNvSpPr>
            <a:spLocks noGrp="1"/>
          </p:cNvSpPr>
          <p:nvPr>
            <p:ph type="ftr" sz="quarter" idx="11"/>
          </p:nvPr>
        </p:nvSpPr>
        <p:spPr/>
        <p:txBody>
          <a:bodyPr/>
          <a:lstStyle/>
          <a:p>
            <a:r>
              <a:rPr lang="en-GB"/>
              <a:t>APPEC SAC Report</a:t>
            </a:r>
          </a:p>
        </p:txBody>
      </p:sp>
      <p:sp>
        <p:nvSpPr>
          <p:cNvPr id="4" name="Slide Number Placeholder 3">
            <a:extLst>
              <a:ext uri="{FF2B5EF4-FFF2-40B4-BE49-F238E27FC236}">
                <a16:creationId xmlns:a16="http://schemas.microsoft.com/office/drawing/2014/main" id="{D186EBD6-FC5F-5F4F-95D8-817D25269DC0}"/>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435407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AFC35-631A-F549-9A65-FBD6DAA5C1EA}"/>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7FB81CB-9657-A249-A0DF-309C9D6839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47F0634D-7ECD-9243-B50D-61478EC573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C746AF1-0CB2-0A42-9CB1-50216667E405}"/>
              </a:ext>
            </a:extLst>
          </p:cNvPr>
          <p:cNvSpPr>
            <a:spLocks noGrp="1"/>
          </p:cNvSpPr>
          <p:nvPr>
            <p:ph type="dt" sz="half" idx="10"/>
          </p:nvPr>
        </p:nvSpPr>
        <p:spPr/>
        <p:txBody>
          <a:bodyPr/>
          <a:lstStyle/>
          <a:p>
            <a:r>
              <a:rPr lang="en-US"/>
              <a:t>09/12/2020</a:t>
            </a:r>
            <a:endParaRPr lang="en-GB"/>
          </a:p>
        </p:txBody>
      </p:sp>
      <p:sp>
        <p:nvSpPr>
          <p:cNvPr id="6" name="Footer Placeholder 5">
            <a:extLst>
              <a:ext uri="{FF2B5EF4-FFF2-40B4-BE49-F238E27FC236}">
                <a16:creationId xmlns:a16="http://schemas.microsoft.com/office/drawing/2014/main" id="{32E64D7E-6A78-4E43-A492-DA0B7C5D7279}"/>
              </a:ext>
            </a:extLst>
          </p:cNvPr>
          <p:cNvSpPr>
            <a:spLocks noGrp="1"/>
          </p:cNvSpPr>
          <p:nvPr>
            <p:ph type="ftr" sz="quarter" idx="11"/>
          </p:nvPr>
        </p:nvSpPr>
        <p:spPr/>
        <p:txBody>
          <a:bodyPr/>
          <a:lstStyle/>
          <a:p>
            <a:r>
              <a:rPr lang="en-GB"/>
              <a:t>APPEC SAC Report</a:t>
            </a:r>
          </a:p>
        </p:txBody>
      </p:sp>
      <p:sp>
        <p:nvSpPr>
          <p:cNvPr id="7" name="Slide Number Placeholder 6">
            <a:extLst>
              <a:ext uri="{FF2B5EF4-FFF2-40B4-BE49-F238E27FC236}">
                <a16:creationId xmlns:a16="http://schemas.microsoft.com/office/drawing/2014/main" id="{EE125EDB-04DF-8243-8FED-7A99F6841112}"/>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576421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A14D9-A8F7-6B43-9592-72FE64C280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7B1A072B-7EB9-6845-8973-5CCFEE8158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514B543-B0AD-E24C-843F-9A57A4C097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4861C0F-A26F-3E4B-94CE-45AA072528FA}"/>
              </a:ext>
            </a:extLst>
          </p:cNvPr>
          <p:cNvSpPr>
            <a:spLocks noGrp="1"/>
          </p:cNvSpPr>
          <p:nvPr>
            <p:ph type="dt" sz="half" idx="10"/>
          </p:nvPr>
        </p:nvSpPr>
        <p:spPr/>
        <p:txBody>
          <a:bodyPr/>
          <a:lstStyle/>
          <a:p>
            <a:r>
              <a:rPr lang="en-US"/>
              <a:t>09/12/2020</a:t>
            </a:r>
            <a:endParaRPr lang="en-GB"/>
          </a:p>
        </p:txBody>
      </p:sp>
      <p:sp>
        <p:nvSpPr>
          <p:cNvPr id="6" name="Footer Placeholder 5">
            <a:extLst>
              <a:ext uri="{FF2B5EF4-FFF2-40B4-BE49-F238E27FC236}">
                <a16:creationId xmlns:a16="http://schemas.microsoft.com/office/drawing/2014/main" id="{9ED49F6E-B7D7-924A-A1D1-32276BA5B48F}"/>
              </a:ext>
            </a:extLst>
          </p:cNvPr>
          <p:cNvSpPr>
            <a:spLocks noGrp="1"/>
          </p:cNvSpPr>
          <p:nvPr>
            <p:ph type="ftr" sz="quarter" idx="11"/>
          </p:nvPr>
        </p:nvSpPr>
        <p:spPr/>
        <p:txBody>
          <a:bodyPr/>
          <a:lstStyle/>
          <a:p>
            <a:r>
              <a:rPr lang="en-GB"/>
              <a:t>APPEC SAC Report</a:t>
            </a:r>
          </a:p>
        </p:txBody>
      </p:sp>
      <p:sp>
        <p:nvSpPr>
          <p:cNvPr id="7" name="Slide Number Placeholder 6">
            <a:extLst>
              <a:ext uri="{FF2B5EF4-FFF2-40B4-BE49-F238E27FC236}">
                <a16:creationId xmlns:a16="http://schemas.microsoft.com/office/drawing/2014/main" id="{C1DB7795-4521-514F-BB1E-477E381B1F3D}"/>
              </a:ext>
            </a:extLst>
          </p:cNvPr>
          <p:cNvSpPr>
            <a:spLocks noGrp="1"/>
          </p:cNvSpPr>
          <p:nvPr>
            <p:ph type="sldNum" sz="quarter" idx="12"/>
          </p:nvPr>
        </p:nvSpPr>
        <p:spPr/>
        <p:txBody>
          <a:bodyPr/>
          <a:lstStyle/>
          <a:p>
            <a:fld id="{4BEC6B28-67BD-B94C-A17F-2F6FB7D97930}" type="slidenum">
              <a:rPr lang="en-GB" smtClean="0"/>
              <a:t>‹#›</a:t>
            </a:fld>
            <a:endParaRPr lang="en-GB"/>
          </a:p>
        </p:txBody>
      </p:sp>
    </p:spTree>
    <p:extLst>
      <p:ext uri="{BB962C8B-B14F-4D97-AF65-F5344CB8AC3E}">
        <p14:creationId xmlns:p14="http://schemas.microsoft.com/office/powerpoint/2010/main" val="2457752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8BD314-2869-914A-B24A-90C7FE4854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471BC3C-FB37-074E-8087-3E888DAD2C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892C45B-BF26-4644-A3F7-53D38FEBF1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09/12/2020</a:t>
            </a:r>
            <a:endParaRPr lang="en-GB"/>
          </a:p>
        </p:txBody>
      </p:sp>
      <p:sp>
        <p:nvSpPr>
          <p:cNvPr id="5" name="Footer Placeholder 4">
            <a:extLst>
              <a:ext uri="{FF2B5EF4-FFF2-40B4-BE49-F238E27FC236}">
                <a16:creationId xmlns:a16="http://schemas.microsoft.com/office/drawing/2014/main" id="{D223E5BA-F49D-AA44-BBA5-AD6478FE3C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APPEC SAC Report</a:t>
            </a:r>
          </a:p>
        </p:txBody>
      </p:sp>
      <p:sp>
        <p:nvSpPr>
          <p:cNvPr id="6" name="Slide Number Placeholder 5">
            <a:extLst>
              <a:ext uri="{FF2B5EF4-FFF2-40B4-BE49-F238E27FC236}">
                <a16:creationId xmlns:a16="http://schemas.microsoft.com/office/drawing/2014/main" id="{AD38C941-E6B3-214C-B764-6862B73D82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C6B28-67BD-B94C-A17F-2F6FB7D97930}" type="slidenum">
              <a:rPr lang="en-GB" smtClean="0"/>
              <a:t>‹#›</a:t>
            </a:fld>
            <a:endParaRPr lang="en-GB"/>
          </a:p>
        </p:txBody>
      </p:sp>
    </p:spTree>
    <p:extLst>
      <p:ext uri="{BB962C8B-B14F-4D97-AF65-F5344CB8AC3E}">
        <p14:creationId xmlns:p14="http://schemas.microsoft.com/office/powerpoint/2010/main" val="233965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F1054-9145-9644-9776-007F53AF3AD6}"/>
              </a:ext>
            </a:extLst>
          </p:cNvPr>
          <p:cNvSpPr>
            <a:spLocks noGrp="1"/>
          </p:cNvSpPr>
          <p:nvPr>
            <p:ph type="ctrTitle"/>
          </p:nvPr>
        </p:nvSpPr>
        <p:spPr>
          <a:xfrm>
            <a:off x="1524000" y="699247"/>
            <a:ext cx="9144000" cy="3245224"/>
          </a:xfrm>
        </p:spPr>
        <p:txBody>
          <a:bodyPr>
            <a:normAutofit fontScale="90000"/>
          </a:bodyPr>
          <a:lstStyle/>
          <a:p>
            <a:r>
              <a:rPr lang="en-GB" dirty="0"/>
              <a:t>APPEC</a:t>
            </a:r>
            <a:br>
              <a:rPr lang="en-GB" dirty="0"/>
            </a:br>
            <a:r>
              <a:rPr lang="en-GB" dirty="0"/>
              <a:t>Scientific Advisory Committee</a:t>
            </a:r>
            <a:br>
              <a:rPr lang="en-GB" dirty="0"/>
            </a:br>
            <a:r>
              <a:rPr lang="en-GB" dirty="0"/>
              <a:t>Report</a:t>
            </a:r>
            <a:br>
              <a:rPr lang="en-GB" dirty="0"/>
            </a:br>
            <a:r>
              <a:rPr lang="en-GB" dirty="0"/>
              <a:t>9 December 2020</a:t>
            </a:r>
          </a:p>
        </p:txBody>
      </p:sp>
      <p:sp>
        <p:nvSpPr>
          <p:cNvPr id="3" name="Subtitle 2">
            <a:extLst>
              <a:ext uri="{FF2B5EF4-FFF2-40B4-BE49-F238E27FC236}">
                <a16:creationId xmlns:a16="http://schemas.microsoft.com/office/drawing/2014/main" id="{3E236F2B-E6B1-2E48-9303-05A5480B7C34}"/>
              </a:ext>
            </a:extLst>
          </p:cNvPr>
          <p:cNvSpPr>
            <a:spLocks noGrp="1"/>
          </p:cNvSpPr>
          <p:nvPr>
            <p:ph type="subTitle" idx="1"/>
          </p:nvPr>
        </p:nvSpPr>
        <p:spPr>
          <a:xfrm>
            <a:off x="1524000" y="4052046"/>
            <a:ext cx="9144000" cy="1205753"/>
          </a:xfrm>
        </p:spPr>
        <p:txBody>
          <a:bodyPr/>
          <a:lstStyle/>
          <a:p>
            <a:r>
              <a:rPr lang="en-GB" dirty="0"/>
              <a:t>Sijbrand de Jong (SAC chair)</a:t>
            </a:r>
          </a:p>
        </p:txBody>
      </p:sp>
      <p:sp>
        <p:nvSpPr>
          <p:cNvPr id="4" name="Date Placeholder 3">
            <a:extLst>
              <a:ext uri="{FF2B5EF4-FFF2-40B4-BE49-F238E27FC236}">
                <a16:creationId xmlns:a16="http://schemas.microsoft.com/office/drawing/2014/main" id="{11B4FC6F-6ADB-A241-AA80-1F594B9C7F39}"/>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81187E8-2B83-2D4E-997D-5FB7C6B3D555}"/>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86F6D26D-2E29-9B4C-8338-3A69BCC1EBD3}"/>
              </a:ext>
            </a:extLst>
          </p:cNvPr>
          <p:cNvSpPr>
            <a:spLocks noGrp="1"/>
          </p:cNvSpPr>
          <p:nvPr>
            <p:ph type="sldNum" sz="quarter" idx="12"/>
          </p:nvPr>
        </p:nvSpPr>
        <p:spPr/>
        <p:txBody>
          <a:bodyPr/>
          <a:lstStyle/>
          <a:p>
            <a:fld id="{4BEC6B28-67BD-B94C-A17F-2F6FB7D97930}" type="slidenum">
              <a:rPr lang="en-GB" smtClean="0"/>
              <a:t>1</a:t>
            </a:fld>
            <a:endParaRPr lang="en-GB"/>
          </a:p>
        </p:txBody>
      </p:sp>
    </p:spTree>
    <p:extLst>
      <p:ext uri="{BB962C8B-B14F-4D97-AF65-F5344CB8AC3E}">
        <p14:creationId xmlns:p14="http://schemas.microsoft.com/office/powerpoint/2010/main" val="2888777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Midterm review of APPEC Roadmap 2017-2026 (2)</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374419" cy="5468112"/>
          </a:xfrm>
        </p:spPr>
        <p:txBody>
          <a:bodyPr>
            <a:normAutofit/>
          </a:bodyPr>
          <a:lstStyle/>
          <a:p>
            <a:r>
              <a:rPr lang="en-GB" dirty="0"/>
              <a:t>The report it taking shape, but needs still some work in uniformising and the section on “central” infrastructure still has to be written.</a:t>
            </a:r>
          </a:p>
          <a:p>
            <a:r>
              <a:rPr lang="en-GB" dirty="0"/>
              <a:t>The calendar for the midterm review Town meeting(s) is important to schedule the work on the document in the coming period. The SAC would like to hear from the GA about this schedule.</a:t>
            </a:r>
          </a:p>
          <a:p>
            <a:r>
              <a:rPr lang="en-GB" dirty="0"/>
              <a:t>A first version of the SAC midterm review report could be discussed in March/April (a bit early), </a:t>
            </a:r>
            <a:r>
              <a:rPr lang="en-GB"/>
              <a:t>or in June/July</a:t>
            </a:r>
            <a:r>
              <a:rPr lang="en-GB" dirty="0"/>
              <a:t>.</a:t>
            </a:r>
            <a:endParaRPr lang="en-GB"/>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10</a:t>
            </a:fld>
            <a:endParaRPr lang="en-GB"/>
          </a:p>
        </p:txBody>
      </p:sp>
    </p:spTree>
    <p:extLst>
      <p:ext uri="{BB962C8B-B14F-4D97-AF65-F5344CB8AC3E}">
        <p14:creationId xmlns:p14="http://schemas.microsoft.com/office/powerpoint/2010/main" val="2405953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Final remarks</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374419" cy="5468112"/>
          </a:xfrm>
        </p:spPr>
        <p:txBody>
          <a:bodyPr>
            <a:normAutofit/>
          </a:bodyPr>
          <a:lstStyle/>
          <a:p>
            <a:r>
              <a:rPr lang="en-GB" dirty="0"/>
              <a:t>The SAC would be happy to take any questions for advice from the GA.</a:t>
            </a:r>
          </a:p>
          <a:p>
            <a:r>
              <a:rPr lang="en-GB" dirty="0"/>
              <a:t>The SAC chair will be happy to answer, within his ability, any questions you may have after this presentation.</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11</a:t>
            </a:fld>
            <a:endParaRPr lang="en-GB"/>
          </a:p>
        </p:txBody>
      </p:sp>
    </p:spTree>
    <p:extLst>
      <p:ext uri="{BB962C8B-B14F-4D97-AF65-F5344CB8AC3E}">
        <p14:creationId xmlns:p14="http://schemas.microsoft.com/office/powerpoint/2010/main" val="758490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SAC meetings since previous GA meeting</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643360" cy="5468112"/>
          </a:xfrm>
        </p:spPr>
        <p:txBody>
          <a:bodyPr>
            <a:normAutofit/>
          </a:bodyPr>
          <a:lstStyle/>
          <a:p>
            <a:r>
              <a:rPr lang="en-GB" dirty="0"/>
              <a:t>25 September 2020</a:t>
            </a:r>
          </a:p>
          <a:p>
            <a:pPr lvl="1"/>
            <a:r>
              <a:rPr lang="en-GB" dirty="0"/>
              <a:t>Extraordinary SAC meeting</a:t>
            </a:r>
          </a:p>
          <a:p>
            <a:pPr lvl="1"/>
            <a:r>
              <a:rPr lang="en-GB" dirty="0"/>
              <a:t>Dedicated to Midterm Roadmap review report</a:t>
            </a:r>
          </a:p>
          <a:p>
            <a:pPr lvl="1"/>
            <a:r>
              <a:rPr lang="en-GB" dirty="0"/>
              <a:t>Also shortly discussed Snowmass process</a:t>
            </a:r>
          </a:p>
          <a:p>
            <a:r>
              <a:rPr lang="en-GB" dirty="0"/>
              <a:t>4 November 2020</a:t>
            </a:r>
          </a:p>
          <a:p>
            <a:pPr lvl="1"/>
            <a:r>
              <a:rPr lang="en-GB" dirty="0"/>
              <a:t>Regular SAC meeting</a:t>
            </a:r>
          </a:p>
          <a:p>
            <a:pPr lvl="1"/>
            <a:r>
              <a:rPr lang="en-GB" dirty="0"/>
              <a:t>Updated by GA chair on </a:t>
            </a:r>
            <a:r>
              <a:rPr lang="en-GB" dirty="0" err="1"/>
              <a:t>neutrinoless</a:t>
            </a:r>
            <a:r>
              <a:rPr lang="en-GB" dirty="0"/>
              <a:t> double beta decay follow-up</a:t>
            </a:r>
          </a:p>
          <a:p>
            <a:pPr lvl="1"/>
            <a:r>
              <a:rPr lang="en-GB" dirty="0"/>
              <a:t>Updated on relation to ESFRI Working Group PSE by Job</a:t>
            </a:r>
          </a:p>
          <a:p>
            <a:pPr marL="457200" lvl="1" indent="0">
              <a:buNone/>
            </a:pPr>
            <a:r>
              <a:rPr lang="en-GB" dirty="0"/>
              <a:t>	(We should have an observer in this group, Job is working on it.)</a:t>
            </a:r>
          </a:p>
          <a:p>
            <a:pPr lvl="1"/>
            <a:r>
              <a:rPr lang="en-GB" dirty="0"/>
              <a:t>Discussion on DDMD report: final comments on draft and scheduling the process</a:t>
            </a:r>
          </a:p>
          <a:p>
            <a:pPr lvl="1"/>
            <a:r>
              <a:rPr lang="en-GB" dirty="0"/>
              <a:t>Status update of </a:t>
            </a:r>
            <a:r>
              <a:rPr lang="en-GB" dirty="0" err="1"/>
              <a:t>EUCaPT</a:t>
            </a:r>
            <a:r>
              <a:rPr lang="en-GB" dirty="0"/>
              <a:t> by Gianfranco Bertone</a:t>
            </a:r>
          </a:p>
          <a:p>
            <a:pPr lvl="1"/>
            <a:r>
              <a:rPr lang="en-GB" dirty="0"/>
              <a:t>Discussion on Midterm Roadmap review report</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2</a:t>
            </a:fld>
            <a:endParaRPr lang="en-GB"/>
          </a:p>
        </p:txBody>
      </p:sp>
    </p:spTree>
    <p:extLst>
      <p:ext uri="{BB962C8B-B14F-4D97-AF65-F5344CB8AC3E}">
        <p14:creationId xmlns:p14="http://schemas.microsoft.com/office/powerpoint/2010/main" val="2740557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Snowmass process</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643360" cy="5468112"/>
          </a:xfrm>
        </p:spPr>
        <p:txBody>
          <a:bodyPr>
            <a:normAutofit/>
          </a:bodyPr>
          <a:lstStyle/>
          <a:p>
            <a:r>
              <a:rPr lang="en-GB" dirty="0"/>
              <a:t>The SAC signals that in the Snowmass process by the Division of Particles and Fields of the APS, aimed primarily at the DoE Particle Physics Project Prioritization Panel (P5), astroparticle physics (called cosmic frontier) takes a significant part of the agenda with nearly 400 (!) letters of interest (i.e. proposals for white paper material) submitted.</a:t>
            </a:r>
          </a:p>
          <a:p>
            <a:endParaRPr lang="en-GB" dirty="0"/>
          </a:p>
          <a:p>
            <a:r>
              <a:rPr lang="en-GB" dirty="0"/>
              <a:t>Aside: the recent news is that in view of Covid-19 delays in executing the present P5 programme, DoE would not mind having the P5 process delayed. Delaying the Snowmass process for up to a year (report in 2022 instead of 2021) is being discussed.</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3</a:t>
            </a:fld>
            <a:endParaRPr lang="en-GB"/>
          </a:p>
        </p:txBody>
      </p:sp>
    </p:spTree>
    <p:extLst>
      <p:ext uri="{BB962C8B-B14F-4D97-AF65-F5344CB8AC3E}">
        <p14:creationId xmlns:p14="http://schemas.microsoft.com/office/powerpoint/2010/main" val="4186515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err="1"/>
              <a:t>Neutrinoless</a:t>
            </a:r>
            <a:r>
              <a:rPr lang="en-GB" dirty="0"/>
              <a:t> double beta decay follow-up</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643360" cy="5468112"/>
          </a:xfrm>
        </p:spPr>
        <p:txBody>
          <a:bodyPr>
            <a:normAutofit/>
          </a:bodyPr>
          <a:lstStyle/>
          <a:p>
            <a:r>
              <a:rPr lang="en-GB" dirty="0"/>
              <a:t>After the release of the </a:t>
            </a:r>
            <a:r>
              <a:rPr lang="en-GB" dirty="0" err="1"/>
              <a:t>neutrinoless</a:t>
            </a:r>
            <a:r>
              <a:rPr lang="en-GB" dirty="0"/>
              <a:t> double beta decay committee report  the SAC follows the developments with interest and desires to be kept informed about the progress, in particular the alignment and/or agreement with the stakeholders parties outside Europe.</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4</a:t>
            </a:fld>
            <a:endParaRPr lang="en-GB"/>
          </a:p>
        </p:txBody>
      </p:sp>
    </p:spTree>
    <p:extLst>
      <p:ext uri="{BB962C8B-B14F-4D97-AF65-F5344CB8AC3E}">
        <p14:creationId xmlns:p14="http://schemas.microsoft.com/office/powerpoint/2010/main" val="3989465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err="1"/>
              <a:t>EUCaPT</a:t>
            </a:r>
            <a:endParaRPr lang="en-GB" dirty="0"/>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643360" cy="5468112"/>
          </a:xfrm>
        </p:spPr>
        <p:txBody>
          <a:bodyPr>
            <a:normAutofit lnSpcReduction="10000"/>
          </a:bodyPr>
          <a:lstStyle/>
          <a:p>
            <a:r>
              <a:rPr lang="en-GB" dirty="0"/>
              <a:t>The SAC took note of the </a:t>
            </a:r>
            <a:r>
              <a:rPr lang="en-GB" dirty="0" err="1"/>
              <a:t>EUCaPT</a:t>
            </a:r>
            <a:r>
              <a:rPr lang="en-GB" dirty="0"/>
              <a:t> progress report by its director, Gianfranco Bertone</a:t>
            </a:r>
          </a:p>
          <a:p>
            <a:r>
              <a:rPr lang="en-US" dirty="0"/>
              <a:t>It was suggested to find ways to spread interesting info to national mailing list and also to make use of CERN dissemination channels.</a:t>
            </a:r>
          </a:p>
          <a:p>
            <a:r>
              <a:rPr lang="en-US" dirty="0" err="1"/>
              <a:t>EuCAPT</a:t>
            </a:r>
            <a:r>
              <a:rPr lang="en-US" dirty="0"/>
              <a:t> is preparing a White paper about APP Theory prospects. A full draft will be discussed at the Annual meeting in May 2021. After that it will take half a year to </a:t>
            </a:r>
            <a:r>
              <a:rPr lang="en-US" dirty="0" err="1"/>
              <a:t>finalise</a:t>
            </a:r>
            <a:r>
              <a:rPr lang="en-US" dirty="0"/>
              <a:t> the white paper. It was suggested to have the paper ready as input for the APPEC midterm roadmap review Town Meeting</a:t>
            </a:r>
            <a:r>
              <a:rPr lang="en-NL" dirty="0"/>
              <a:t>.</a:t>
            </a:r>
          </a:p>
          <a:p>
            <a:r>
              <a:rPr lang="en-NL" dirty="0"/>
              <a:t>The SAC is positive about the handling of the Covid-19 situations with a shift to remote meetings and the note that access to CERN is not limiting the activities.</a:t>
            </a:r>
          </a:p>
          <a:p>
            <a:r>
              <a:rPr lang="en-NL" dirty="0"/>
              <a:t>The SAC noted with satisfaction that all the task forces are now staffed and can all proceed without the need of prioritisation.</a:t>
            </a:r>
            <a:endParaRPr lang="en-GB" dirty="0"/>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5</a:t>
            </a:fld>
            <a:endParaRPr lang="en-GB"/>
          </a:p>
        </p:txBody>
      </p:sp>
    </p:spTree>
    <p:extLst>
      <p:ext uri="{BB962C8B-B14F-4D97-AF65-F5344CB8AC3E}">
        <p14:creationId xmlns:p14="http://schemas.microsoft.com/office/powerpoint/2010/main" val="518268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Direct Dark Matter Detection committee report (1)</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430000" cy="5468112"/>
          </a:xfrm>
        </p:spPr>
        <p:txBody>
          <a:bodyPr>
            <a:normAutofit/>
          </a:bodyPr>
          <a:lstStyle/>
          <a:p>
            <a:r>
              <a:rPr lang="en-GB" dirty="0"/>
              <a:t>The GA approved the mandate and establishment of the DDMD committee in its meeting of 16-17 May 2019</a:t>
            </a:r>
          </a:p>
          <a:p>
            <a:r>
              <a:rPr lang="en-GB" dirty="0"/>
              <a:t>The DDMD committee delivered a first version of the report on 15 May 2020, as input to the 19 May 2020 SAC meeting, where it was presented by the committee chair, </a:t>
            </a:r>
            <a:r>
              <a:rPr lang="en-US" dirty="0"/>
              <a:t>Leszek Roszkowski, and discussed by the SAC.</a:t>
            </a:r>
            <a:endParaRPr lang="en-GB" dirty="0"/>
          </a:p>
          <a:p>
            <a:r>
              <a:rPr lang="en-GB" dirty="0"/>
              <a:t>In view of the short availability of the report, further comments were collected by the SAC chair and transmitted to the DDMD committee mid June 2020.</a:t>
            </a:r>
          </a:p>
          <a:p>
            <a:r>
              <a:rPr lang="en-GB" dirty="0"/>
              <a:t>The committee sent a second draft was to the SAC on 16 October 2020, which was discussed after a short intro by </a:t>
            </a:r>
            <a:r>
              <a:rPr lang="en-US" dirty="0"/>
              <a:t>Leszek Roszkowski in the SAC meeting of 4 November 2020. At that meeting </a:t>
            </a:r>
            <a:r>
              <a:rPr lang="en-US" b="1" dirty="0"/>
              <a:t>the SAC concluded that the report is both correct and complete</a:t>
            </a:r>
            <a:r>
              <a:rPr lang="en-US" dirty="0"/>
              <a:t>. The SAC also concluded on the course of action to follow in the process to </a:t>
            </a:r>
            <a:r>
              <a:rPr lang="en-US" dirty="0" err="1"/>
              <a:t>finalise</a:t>
            </a:r>
            <a:r>
              <a:rPr lang="en-US" dirty="0"/>
              <a:t> the report.</a:t>
            </a:r>
            <a:endParaRPr lang="en-GB" dirty="0"/>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6</a:t>
            </a:fld>
            <a:endParaRPr lang="en-GB"/>
          </a:p>
        </p:txBody>
      </p:sp>
    </p:spTree>
    <p:extLst>
      <p:ext uri="{BB962C8B-B14F-4D97-AF65-F5344CB8AC3E}">
        <p14:creationId xmlns:p14="http://schemas.microsoft.com/office/powerpoint/2010/main" val="3515733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Direct Dark Matter Detection committee report (2)</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069619" cy="5468112"/>
          </a:xfrm>
        </p:spPr>
        <p:txBody>
          <a:bodyPr>
            <a:normAutofit/>
          </a:bodyPr>
          <a:lstStyle/>
          <a:p>
            <a:r>
              <a:rPr lang="nl-NL" dirty="0"/>
              <a:t>The course of action </a:t>
            </a:r>
            <a:r>
              <a:rPr lang="nl-NL" dirty="0" err="1"/>
              <a:t>decided</a:t>
            </a:r>
            <a:r>
              <a:rPr lang="nl-NL" dirty="0"/>
              <a:t> </a:t>
            </a:r>
            <a:r>
              <a:rPr lang="nl-NL" dirty="0" err="1"/>
              <a:t>by</a:t>
            </a:r>
            <a:r>
              <a:rPr lang="nl-NL" dirty="0"/>
              <a:t> </a:t>
            </a:r>
            <a:r>
              <a:rPr lang="nl-NL" dirty="0" err="1"/>
              <a:t>the</a:t>
            </a:r>
            <a:r>
              <a:rPr lang="nl-NL" dirty="0"/>
              <a:t> SAC:</a:t>
            </a:r>
          </a:p>
          <a:p>
            <a:pPr lvl="1"/>
            <a:r>
              <a:rPr lang="en-US" strike="sngStrike" dirty="0"/>
              <a:t>January 2021</a:t>
            </a:r>
            <a:r>
              <a:rPr lang="en-US" dirty="0"/>
              <a:t>	Online Community feedback meeting to discuss the draft report</a:t>
            </a:r>
          </a:p>
          <a:p>
            <a:pPr marL="457200" lvl="1" indent="0">
              <a:buNone/>
            </a:pPr>
            <a:r>
              <a:rPr lang="en-US" dirty="0"/>
              <a:t> </a:t>
            </a:r>
            <a:r>
              <a:rPr lang="en-US" b="1" dirty="0">
                <a:solidFill>
                  <a:srgbClr val="FF0000"/>
                </a:solidFill>
              </a:rPr>
              <a:t>2 February 2021</a:t>
            </a:r>
            <a:r>
              <a:rPr lang="en-US" dirty="0"/>
              <a:t>	with all stakeholders (in the wider APP community);</a:t>
            </a:r>
            <a:endParaRPr lang="en-NL" dirty="0"/>
          </a:p>
          <a:p>
            <a:pPr lvl="1"/>
            <a:r>
              <a:rPr lang="en-US" dirty="0"/>
              <a:t>February 2021	The DDMD committee discusses and adapts where needed</a:t>
            </a:r>
          </a:p>
          <a:p>
            <a:pPr marL="457200" lvl="1" indent="0">
              <a:buNone/>
            </a:pPr>
            <a:r>
              <a:rPr lang="en-US" dirty="0"/>
              <a:t>			the draft report;</a:t>
            </a:r>
            <a:endParaRPr lang="en-NL" dirty="0"/>
          </a:p>
          <a:p>
            <a:pPr lvl="1"/>
            <a:r>
              <a:rPr lang="en-US" dirty="0"/>
              <a:t>March 2021	The SAC approves the final draft report for submission to the GA,</a:t>
            </a:r>
          </a:p>
          <a:p>
            <a:pPr marL="457200" lvl="1" indent="0">
              <a:buNone/>
            </a:pPr>
            <a:r>
              <a:rPr lang="en-US" dirty="0"/>
              <a:t>			together with the SAC opinion (a short report or a letter);</a:t>
            </a:r>
          </a:p>
          <a:p>
            <a:r>
              <a:rPr lang="en-US" dirty="0"/>
              <a:t>The action proposed to the GA by the SAC:</a:t>
            </a:r>
            <a:endParaRPr lang="en-NL" dirty="0"/>
          </a:p>
          <a:p>
            <a:pPr lvl="1"/>
            <a:r>
              <a:rPr lang="en-US" dirty="0">
                <a:solidFill>
                  <a:srgbClr val="FF0000"/>
                </a:solidFill>
              </a:rPr>
              <a:t>End March/early April</a:t>
            </a:r>
            <a:r>
              <a:rPr lang="en-US" dirty="0"/>
              <a:t>	The GA approves the final report for public release and</a:t>
            </a:r>
          </a:p>
          <a:p>
            <a:pPr marL="457200" lvl="1" indent="0">
              <a:buNone/>
            </a:pPr>
            <a:r>
              <a:rPr lang="en-US" dirty="0"/>
              <a:t>				discusses its position and follow-up actions.</a:t>
            </a:r>
            <a:endParaRPr lang="en-NL" dirty="0"/>
          </a:p>
          <a:p>
            <a:r>
              <a:rPr lang="en-GB" dirty="0"/>
              <a:t>The suggestion to publish the report in a peer-reviewed journal is under discussion in the SAC, which will formulate an advice to accompany the final draft report when submitted to the GA.</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7</a:t>
            </a:fld>
            <a:endParaRPr lang="en-GB"/>
          </a:p>
        </p:txBody>
      </p:sp>
    </p:spTree>
    <p:extLst>
      <p:ext uri="{BB962C8B-B14F-4D97-AF65-F5344CB8AC3E}">
        <p14:creationId xmlns:p14="http://schemas.microsoft.com/office/powerpoint/2010/main" val="3844812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Direct Dark Matter Detection committee report (3)</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320631" cy="5468112"/>
          </a:xfrm>
        </p:spPr>
        <p:txBody>
          <a:bodyPr>
            <a:normAutofit/>
          </a:bodyPr>
          <a:lstStyle/>
          <a:p>
            <a:r>
              <a:rPr lang="nl-NL" dirty="0"/>
              <a:t>The present ad hoc procedures led </a:t>
            </a:r>
            <a:r>
              <a:rPr lang="nl-NL" dirty="0" err="1"/>
              <a:t>to</a:t>
            </a:r>
            <a:r>
              <a:rPr lang="nl-NL" dirty="0"/>
              <a:t> </a:t>
            </a:r>
            <a:r>
              <a:rPr lang="nl-NL" dirty="0" err="1"/>
              <a:t>some</a:t>
            </a:r>
            <a:r>
              <a:rPr lang="nl-NL" dirty="0"/>
              <a:t> friction </a:t>
            </a:r>
            <a:r>
              <a:rPr lang="nl-NL" dirty="0" err="1"/>
              <a:t>between</a:t>
            </a:r>
            <a:r>
              <a:rPr lang="nl-NL" dirty="0"/>
              <a:t> </a:t>
            </a:r>
            <a:r>
              <a:rPr lang="nl-NL" dirty="0" err="1"/>
              <a:t>the</a:t>
            </a:r>
            <a:r>
              <a:rPr lang="nl-NL" dirty="0"/>
              <a:t> DDMD </a:t>
            </a:r>
            <a:r>
              <a:rPr lang="nl-NL" dirty="0" err="1"/>
              <a:t>committee</a:t>
            </a:r>
            <a:r>
              <a:rPr lang="nl-NL" dirty="0"/>
              <a:t> </a:t>
            </a:r>
            <a:r>
              <a:rPr lang="nl-NL" dirty="0" err="1"/>
              <a:t>and</a:t>
            </a:r>
            <a:r>
              <a:rPr lang="nl-NL" dirty="0"/>
              <a:t> </a:t>
            </a:r>
            <a:r>
              <a:rPr lang="nl-NL" dirty="0" err="1"/>
              <a:t>the</a:t>
            </a:r>
            <a:r>
              <a:rPr lang="nl-NL" dirty="0"/>
              <a:t> SAC </a:t>
            </a:r>
            <a:r>
              <a:rPr lang="nl-NL" dirty="0" err="1"/>
              <a:t>due</a:t>
            </a:r>
            <a:r>
              <a:rPr lang="nl-NL" dirty="0"/>
              <a:t> </a:t>
            </a:r>
            <a:r>
              <a:rPr lang="nl-NL" dirty="0" err="1"/>
              <a:t>to</a:t>
            </a:r>
            <a:r>
              <a:rPr lang="nl-NL" dirty="0"/>
              <a:t> </a:t>
            </a:r>
            <a:r>
              <a:rPr lang="nl-NL" dirty="0" err="1"/>
              <a:t>mutual</a:t>
            </a:r>
            <a:r>
              <a:rPr lang="nl-NL" dirty="0"/>
              <a:t> </a:t>
            </a:r>
            <a:r>
              <a:rPr lang="nl-NL" dirty="0" err="1"/>
              <a:t>expectation</a:t>
            </a:r>
            <a:r>
              <a:rPr lang="nl-NL" dirty="0"/>
              <a:t> </a:t>
            </a:r>
            <a:r>
              <a:rPr lang="nl-NL" dirty="0" err="1"/>
              <a:t>not</a:t>
            </a:r>
            <a:r>
              <a:rPr lang="nl-NL" dirty="0"/>
              <a:t> </a:t>
            </a:r>
            <a:r>
              <a:rPr lang="nl-NL" dirty="0" err="1"/>
              <a:t>aligned</a:t>
            </a:r>
            <a:r>
              <a:rPr lang="nl-NL" dirty="0"/>
              <a:t> </a:t>
            </a:r>
            <a:r>
              <a:rPr lang="nl-NL" dirty="0" err="1"/>
              <a:t>and</a:t>
            </a:r>
            <a:r>
              <a:rPr lang="nl-NL" dirty="0"/>
              <a:t> </a:t>
            </a:r>
            <a:r>
              <a:rPr lang="nl-NL" dirty="0" err="1"/>
              <a:t>unclear</a:t>
            </a:r>
            <a:r>
              <a:rPr lang="nl-NL" dirty="0"/>
              <a:t>, </a:t>
            </a:r>
            <a:r>
              <a:rPr lang="nl-NL" dirty="0" err="1"/>
              <a:t>because</a:t>
            </a:r>
            <a:r>
              <a:rPr lang="nl-NL" dirty="0"/>
              <a:t> </a:t>
            </a:r>
            <a:r>
              <a:rPr lang="nl-NL" dirty="0" err="1"/>
              <a:t>not</a:t>
            </a:r>
            <a:r>
              <a:rPr lang="nl-NL" dirty="0"/>
              <a:t> </a:t>
            </a:r>
            <a:r>
              <a:rPr lang="nl-NL" dirty="0" err="1"/>
              <a:t>specified</a:t>
            </a:r>
            <a:r>
              <a:rPr lang="nl-NL" dirty="0"/>
              <a:t> in </a:t>
            </a:r>
            <a:r>
              <a:rPr lang="nl-NL" dirty="0" err="1"/>
              <a:t>the</a:t>
            </a:r>
            <a:r>
              <a:rPr lang="nl-NL" dirty="0"/>
              <a:t> </a:t>
            </a:r>
            <a:r>
              <a:rPr lang="nl-NL" dirty="0" err="1"/>
              <a:t>mandate</a:t>
            </a:r>
            <a:r>
              <a:rPr lang="nl-NL" dirty="0"/>
              <a:t>.</a:t>
            </a:r>
          </a:p>
          <a:p>
            <a:r>
              <a:rPr lang="nl-NL" dirty="0"/>
              <a:t>The procedure </a:t>
            </a:r>
            <a:r>
              <a:rPr lang="nl-NL" dirty="0" err="1"/>
              <a:t>for</a:t>
            </a:r>
            <a:r>
              <a:rPr lang="nl-NL" dirty="0"/>
              <a:t> </a:t>
            </a:r>
            <a:r>
              <a:rPr lang="nl-NL" dirty="0" err="1"/>
              <a:t>committee</a:t>
            </a:r>
            <a:r>
              <a:rPr lang="nl-NL" dirty="0"/>
              <a:t> </a:t>
            </a:r>
            <a:r>
              <a:rPr lang="nl-NL" dirty="0" err="1"/>
              <a:t>reports</a:t>
            </a:r>
            <a:r>
              <a:rPr lang="nl-NL" dirty="0"/>
              <a:t> like </a:t>
            </a:r>
            <a:r>
              <a:rPr lang="nl-NL" dirty="0" err="1"/>
              <a:t>that</a:t>
            </a:r>
            <a:r>
              <a:rPr lang="nl-NL" dirty="0"/>
              <a:t> of </a:t>
            </a:r>
            <a:r>
              <a:rPr lang="nl-NL" dirty="0" err="1"/>
              <a:t>the</a:t>
            </a:r>
            <a:r>
              <a:rPr lang="nl-NL" dirty="0"/>
              <a:t> DDMD </a:t>
            </a:r>
            <a:r>
              <a:rPr lang="nl-NL" dirty="0" err="1"/>
              <a:t>committee</a:t>
            </a:r>
            <a:r>
              <a:rPr lang="nl-NL" dirty="0"/>
              <a:t> </a:t>
            </a:r>
            <a:r>
              <a:rPr lang="nl-NL" dirty="0" err="1"/>
              <a:t>should</a:t>
            </a:r>
            <a:r>
              <a:rPr lang="nl-NL" dirty="0"/>
              <a:t> </a:t>
            </a:r>
            <a:r>
              <a:rPr lang="nl-NL" dirty="0" err="1"/>
              <a:t>be</a:t>
            </a:r>
            <a:r>
              <a:rPr lang="nl-NL" dirty="0"/>
              <a:t> </a:t>
            </a:r>
            <a:r>
              <a:rPr lang="nl-NL" dirty="0" err="1"/>
              <a:t>better</a:t>
            </a:r>
            <a:r>
              <a:rPr lang="nl-NL" dirty="0"/>
              <a:t> </a:t>
            </a:r>
            <a:r>
              <a:rPr lang="nl-NL" dirty="0" err="1"/>
              <a:t>defined</a:t>
            </a:r>
            <a:r>
              <a:rPr lang="nl-NL" dirty="0"/>
              <a:t>, in </a:t>
            </a:r>
            <a:r>
              <a:rPr lang="nl-NL" dirty="0" err="1"/>
              <a:t>particular</a:t>
            </a:r>
            <a:r>
              <a:rPr lang="nl-NL" dirty="0"/>
              <a:t>:</a:t>
            </a:r>
          </a:p>
          <a:p>
            <a:pPr lvl="1"/>
            <a:r>
              <a:rPr lang="nl-NL" dirty="0"/>
              <a:t>The </a:t>
            </a:r>
            <a:r>
              <a:rPr lang="nl-NL" dirty="0" err="1"/>
              <a:t>position</a:t>
            </a:r>
            <a:r>
              <a:rPr lang="nl-NL" dirty="0"/>
              <a:t> of </a:t>
            </a:r>
            <a:r>
              <a:rPr lang="nl-NL" dirty="0" err="1"/>
              <a:t>the</a:t>
            </a:r>
            <a:r>
              <a:rPr lang="nl-NL" dirty="0"/>
              <a:t> GA as </a:t>
            </a:r>
            <a:r>
              <a:rPr lang="nl-NL" dirty="0" err="1"/>
              <a:t>final</a:t>
            </a:r>
            <a:r>
              <a:rPr lang="nl-NL" dirty="0"/>
              <a:t> approver of information </a:t>
            </a:r>
            <a:r>
              <a:rPr lang="nl-NL" dirty="0" err="1"/>
              <a:t>released</a:t>
            </a:r>
            <a:r>
              <a:rPr lang="nl-NL" dirty="0"/>
              <a:t> on </a:t>
            </a:r>
            <a:r>
              <a:rPr lang="nl-NL" dirty="0" err="1"/>
              <a:t>behalf</a:t>
            </a:r>
            <a:r>
              <a:rPr lang="nl-NL" dirty="0"/>
              <a:t> of APPEC;</a:t>
            </a:r>
          </a:p>
          <a:p>
            <a:pPr lvl="1"/>
            <a:r>
              <a:rPr lang="nl-NL" dirty="0"/>
              <a:t>The </a:t>
            </a:r>
            <a:r>
              <a:rPr lang="nl-NL" dirty="0" err="1"/>
              <a:t>position</a:t>
            </a:r>
            <a:r>
              <a:rPr lang="nl-NL" dirty="0"/>
              <a:t> of </a:t>
            </a:r>
            <a:r>
              <a:rPr lang="nl-NL" dirty="0" err="1"/>
              <a:t>the</a:t>
            </a:r>
            <a:r>
              <a:rPr lang="nl-NL" dirty="0"/>
              <a:t> SAC in steering </a:t>
            </a:r>
            <a:r>
              <a:rPr lang="nl-NL" dirty="0" err="1"/>
              <a:t>the</a:t>
            </a:r>
            <a:r>
              <a:rPr lang="nl-NL" dirty="0"/>
              <a:t> </a:t>
            </a:r>
            <a:r>
              <a:rPr lang="nl-NL" dirty="0" err="1"/>
              <a:t>process</a:t>
            </a:r>
            <a:r>
              <a:rPr lang="nl-NL" dirty="0"/>
              <a:t>;</a:t>
            </a:r>
          </a:p>
          <a:p>
            <a:pPr lvl="1"/>
            <a:r>
              <a:rPr lang="nl-NL" dirty="0"/>
              <a:t>The </a:t>
            </a:r>
            <a:r>
              <a:rPr lang="nl-NL" dirty="0" err="1"/>
              <a:t>organisation</a:t>
            </a:r>
            <a:r>
              <a:rPr lang="nl-NL" dirty="0"/>
              <a:t> of community </a:t>
            </a:r>
            <a:r>
              <a:rPr lang="nl-NL" dirty="0" err="1"/>
              <a:t>feed-back</a:t>
            </a:r>
            <a:r>
              <a:rPr lang="nl-NL" dirty="0"/>
              <a:t>;</a:t>
            </a:r>
          </a:p>
          <a:p>
            <a:pPr lvl="1"/>
            <a:r>
              <a:rPr lang="nl-NL" dirty="0"/>
              <a:t>The </a:t>
            </a:r>
            <a:r>
              <a:rPr lang="nl-NL" dirty="0" err="1"/>
              <a:t>modality</a:t>
            </a:r>
            <a:r>
              <a:rPr lang="nl-NL" dirty="0"/>
              <a:t> of release of </a:t>
            </a:r>
            <a:r>
              <a:rPr lang="nl-NL" dirty="0" err="1"/>
              <a:t>the</a:t>
            </a:r>
            <a:r>
              <a:rPr lang="nl-NL" dirty="0"/>
              <a:t> </a:t>
            </a:r>
            <a:r>
              <a:rPr lang="nl-NL" dirty="0" err="1"/>
              <a:t>final</a:t>
            </a:r>
            <a:r>
              <a:rPr lang="nl-NL" dirty="0"/>
              <a:t> report.</a:t>
            </a:r>
          </a:p>
          <a:p>
            <a:pPr marL="0" indent="0">
              <a:buNone/>
            </a:pPr>
            <a:r>
              <a:rPr lang="nl-NL" dirty="0"/>
              <a:t>   </a:t>
            </a:r>
            <a:r>
              <a:rPr lang="nl-NL" dirty="0" err="1"/>
              <a:t>Proposal</a:t>
            </a:r>
            <a:r>
              <a:rPr lang="nl-NL" dirty="0"/>
              <a:t>: A </a:t>
            </a:r>
            <a:r>
              <a:rPr lang="nl-NL" dirty="0" err="1"/>
              <a:t>proposal</a:t>
            </a:r>
            <a:r>
              <a:rPr lang="nl-NL" dirty="0"/>
              <a:t> </a:t>
            </a:r>
            <a:r>
              <a:rPr lang="nl-NL" dirty="0" err="1"/>
              <a:t>will</a:t>
            </a:r>
            <a:r>
              <a:rPr lang="nl-NL" dirty="0"/>
              <a:t> </a:t>
            </a:r>
            <a:r>
              <a:rPr lang="nl-NL" dirty="0" err="1"/>
              <a:t>be</a:t>
            </a:r>
            <a:r>
              <a:rPr lang="nl-NL" dirty="0"/>
              <a:t> </a:t>
            </a:r>
            <a:r>
              <a:rPr lang="nl-NL" dirty="0" err="1"/>
              <a:t>formulated</a:t>
            </a:r>
            <a:r>
              <a:rPr lang="nl-NL" dirty="0"/>
              <a:t> </a:t>
            </a:r>
            <a:r>
              <a:rPr lang="nl-NL" dirty="0" err="1"/>
              <a:t>by</a:t>
            </a:r>
            <a:r>
              <a:rPr lang="nl-NL" dirty="0"/>
              <a:t> </a:t>
            </a:r>
            <a:r>
              <a:rPr lang="nl-NL" dirty="0" err="1"/>
              <a:t>the</a:t>
            </a:r>
            <a:r>
              <a:rPr lang="nl-NL" dirty="0"/>
              <a:t> SAC </a:t>
            </a:r>
            <a:r>
              <a:rPr lang="nl-NL" dirty="0" err="1"/>
              <a:t>for</a:t>
            </a:r>
            <a:r>
              <a:rPr lang="nl-NL" dirty="0"/>
              <a:t> adoption </a:t>
            </a:r>
            <a:r>
              <a:rPr lang="nl-NL" dirty="0" err="1"/>
              <a:t>by</a:t>
            </a:r>
            <a:r>
              <a:rPr lang="nl-NL" dirty="0"/>
              <a:t> </a:t>
            </a:r>
            <a:r>
              <a:rPr lang="nl-NL" dirty="0" err="1"/>
              <a:t>the</a:t>
            </a:r>
            <a:r>
              <a:rPr lang="nl-NL" dirty="0"/>
              <a:t> GA</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8</a:t>
            </a:fld>
            <a:endParaRPr lang="en-GB"/>
          </a:p>
        </p:txBody>
      </p:sp>
    </p:spTree>
    <p:extLst>
      <p:ext uri="{BB962C8B-B14F-4D97-AF65-F5344CB8AC3E}">
        <p14:creationId xmlns:p14="http://schemas.microsoft.com/office/powerpoint/2010/main" val="1120963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C1871-9EE1-F346-8714-4E0FAE700118}"/>
              </a:ext>
            </a:extLst>
          </p:cNvPr>
          <p:cNvSpPr>
            <a:spLocks noGrp="1"/>
          </p:cNvSpPr>
          <p:nvPr>
            <p:ph type="title"/>
          </p:nvPr>
        </p:nvSpPr>
        <p:spPr>
          <a:xfrm>
            <a:off x="0" y="1"/>
            <a:ext cx="12192000" cy="896112"/>
          </a:xfrm>
        </p:spPr>
        <p:txBody>
          <a:bodyPr/>
          <a:lstStyle/>
          <a:p>
            <a:pPr algn="ctr"/>
            <a:r>
              <a:rPr lang="en-GB" dirty="0"/>
              <a:t>Midterm review of APPEC Roadmap 2017-2026 (1)</a:t>
            </a:r>
          </a:p>
        </p:txBody>
      </p:sp>
      <p:sp>
        <p:nvSpPr>
          <p:cNvPr id="3" name="Content Placeholder 2">
            <a:extLst>
              <a:ext uri="{FF2B5EF4-FFF2-40B4-BE49-F238E27FC236}">
                <a16:creationId xmlns:a16="http://schemas.microsoft.com/office/drawing/2014/main" id="{961570BA-1562-024D-B574-933FD6656D38}"/>
              </a:ext>
            </a:extLst>
          </p:cNvPr>
          <p:cNvSpPr>
            <a:spLocks noGrp="1"/>
          </p:cNvSpPr>
          <p:nvPr>
            <p:ph idx="1"/>
          </p:nvPr>
        </p:nvSpPr>
        <p:spPr>
          <a:xfrm>
            <a:off x="548640" y="932688"/>
            <a:ext cx="11374419" cy="5468112"/>
          </a:xfrm>
        </p:spPr>
        <p:txBody>
          <a:bodyPr>
            <a:normAutofit lnSpcReduction="10000"/>
          </a:bodyPr>
          <a:lstStyle/>
          <a:p>
            <a:r>
              <a:rPr lang="en-GB" dirty="0"/>
              <a:t>Originally foreseen as input for the October 2020 Town meeting</a:t>
            </a:r>
          </a:p>
          <a:p>
            <a:r>
              <a:rPr lang="en-GB" dirty="0"/>
              <a:t>Now in progress for delivery well in time for October 2021,</a:t>
            </a:r>
          </a:p>
          <a:p>
            <a:pPr marL="0" indent="0">
              <a:buNone/>
            </a:pPr>
            <a:r>
              <a:rPr lang="en-GB" dirty="0"/>
              <a:t>   SAC wants be able to update the report just-in-time for when it is needed.</a:t>
            </a:r>
          </a:p>
          <a:p>
            <a:r>
              <a:rPr lang="en-GB" dirty="0"/>
              <a:t>Skeleton and rough text mostly ready</a:t>
            </a:r>
          </a:p>
          <a:p>
            <a:pPr lvl="1"/>
            <a:r>
              <a:rPr lang="en-GB" dirty="0"/>
              <a:t>Follow Roadmap recommendations with one update section per recommendation</a:t>
            </a:r>
          </a:p>
          <a:p>
            <a:pPr lvl="1"/>
            <a:r>
              <a:rPr lang="en-GB" dirty="0"/>
              <a:t>Merge the neutrino mass and nature and neutrino mixing and mass hierarchy into one neutrino properties section</a:t>
            </a:r>
          </a:p>
          <a:p>
            <a:pPr lvl="1"/>
            <a:r>
              <a:rPr lang="en-GB" dirty="0"/>
              <a:t>Add sections on:</a:t>
            </a:r>
          </a:p>
          <a:p>
            <a:pPr lvl="2"/>
            <a:r>
              <a:rPr lang="en-GB" dirty="0"/>
              <a:t>Multi-probe astroparticle physics</a:t>
            </a:r>
          </a:p>
          <a:p>
            <a:pPr lvl="2"/>
            <a:r>
              <a:rPr lang="en-GB" dirty="0"/>
              <a:t>Ecological footprint</a:t>
            </a:r>
          </a:p>
          <a:p>
            <a:pPr lvl="2"/>
            <a:r>
              <a:rPr lang="en-GB" dirty="0"/>
              <a:t>Social impact</a:t>
            </a:r>
          </a:p>
          <a:p>
            <a:pPr lvl="2"/>
            <a:r>
              <a:rPr lang="en-GB" dirty="0"/>
              <a:t>Human talent management, including diversity, equity and inclusion</a:t>
            </a:r>
          </a:p>
          <a:p>
            <a:pPr lvl="2"/>
            <a:r>
              <a:rPr lang="en-GB" dirty="0"/>
              <a:t>Inventory of “central” infrastructure</a:t>
            </a:r>
          </a:p>
          <a:p>
            <a:pPr lvl="1"/>
            <a:r>
              <a:rPr lang="en-GB" dirty="0"/>
              <a:t>Also aim at another attempt at an inventory of current and future required resources</a:t>
            </a:r>
          </a:p>
        </p:txBody>
      </p:sp>
      <p:sp>
        <p:nvSpPr>
          <p:cNvPr id="4" name="Date Placeholder 3">
            <a:extLst>
              <a:ext uri="{FF2B5EF4-FFF2-40B4-BE49-F238E27FC236}">
                <a16:creationId xmlns:a16="http://schemas.microsoft.com/office/drawing/2014/main" id="{3F927A39-A1DB-C946-8F64-18F97B40D3D4}"/>
              </a:ext>
            </a:extLst>
          </p:cNvPr>
          <p:cNvSpPr>
            <a:spLocks noGrp="1"/>
          </p:cNvSpPr>
          <p:nvPr>
            <p:ph type="dt" sz="half" idx="10"/>
          </p:nvPr>
        </p:nvSpPr>
        <p:spPr/>
        <p:txBody>
          <a:bodyPr/>
          <a:lstStyle/>
          <a:p>
            <a:r>
              <a:rPr lang="en-US"/>
              <a:t>09/12/2020</a:t>
            </a:r>
            <a:endParaRPr lang="en-GB"/>
          </a:p>
        </p:txBody>
      </p:sp>
      <p:sp>
        <p:nvSpPr>
          <p:cNvPr id="5" name="Footer Placeholder 4">
            <a:extLst>
              <a:ext uri="{FF2B5EF4-FFF2-40B4-BE49-F238E27FC236}">
                <a16:creationId xmlns:a16="http://schemas.microsoft.com/office/drawing/2014/main" id="{1C3FD5CA-9629-3148-8314-E11C065A9DED}"/>
              </a:ext>
            </a:extLst>
          </p:cNvPr>
          <p:cNvSpPr>
            <a:spLocks noGrp="1"/>
          </p:cNvSpPr>
          <p:nvPr>
            <p:ph type="ftr" sz="quarter" idx="11"/>
          </p:nvPr>
        </p:nvSpPr>
        <p:spPr/>
        <p:txBody>
          <a:bodyPr/>
          <a:lstStyle/>
          <a:p>
            <a:r>
              <a:rPr lang="en-GB"/>
              <a:t>APPEC SAC Report</a:t>
            </a:r>
          </a:p>
        </p:txBody>
      </p:sp>
      <p:sp>
        <p:nvSpPr>
          <p:cNvPr id="6" name="Slide Number Placeholder 5">
            <a:extLst>
              <a:ext uri="{FF2B5EF4-FFF2-40B4-BE49-F238E27FC236}">
                <a16:creationId xmlns:a16="http://schemas.microsoft.com/office/drawing/2014/main" id="{22EAF341-BDDE-5448-A51D-1748DF425692}"/>
              </a:ext>
            </a:extLst>
          </p:cNvPr>
          <p:cNvSpPr>
            <a:spLocks noGrp="1"/>
          </p:cNvSpPr>
          <p:nvPr>
            <p:ph type="sldNum" sz="quarter" idx="12"/>
          </p:nvPr>
        </p:nvSpPr>
        <p:spPr/>
        <p:txBody>
          <a:bodyPr/>
          <a:lstStyle/>
          <a:p>
            <a:fld id="{4BEC6B28-67BD-B94C-A17F-2F6FB7D97930}" type="slidenum">
              <a:rPr lang="en-GB" smtClean="0"/>
              <a:t>9</a:t>
            </a:fld>
            <a:endParaRPr lang="en-GB"/>
          </a:p>
        </p:txBody>
      </p:sp>
    </p:spTree>
    <p:extLst>
      <p:ext uri="{BB962C8B-B14F-4D97-AF65-F5344CB8AC3E}">
        <p14:creationId xmlns:p14="http://schemas.microsoft.com/office/powerpoint/2010/main" val="540207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1191</Words>
  <Application>Microsoft Macintosh PowerPoint</Application>
  <PresentationFormat>Widescreen</PresentationFormat>
  <Paragraphs>106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APPEC Scientific Advisory Committee Report 9 December 2020</vt:lpstr>
      <vt:lpstr>SAC meetings since previous GA meeting</vt:lpstr>
      <vt:lpstr>Snowmass process</vt:lpstr>
      <vt:lpstr>Neutrinoless double beta decay follow-up</vt:lpstr>
      <vt:lpstr>EUCaPT</vt:lpstr>
      <vt:lpstr>Direct Dark Matter Detection committee report (1)</vt:lpstr>
      <vt:lpstr>Direct Dark Matter Detection committee report (2)</vt:lpstr>
      <vt:lpstr>Direct Dark Matter Detection committee report (3)</vt:lpstr>
      <vt:lpstr>Midterm review of APPEC Roadmap 2017-2026 (1)</vt:lpstr>
      <vt:lpstr>Midterm review of APPEC Roadmap 2017-2026 (2)</vt:lpstr>
      <vt:lpstr>Final remarks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APPEC Scientific Advisory Report 9 December 2020</dc:title>
  <dc:creator>Sijbrand de Jong</dc:creator>
  <cp:lastModifiedBy>Sijbrand de Jong</cp:lastModifiedBy>
  <cp:revision>13</cp:revision>
  <dcterms:created xsi:type="dcterms:W3CDTF">2020-12-08T22:04:06Z</dcterms:created>
  <dcterms:modified xsi:type="dcterms:W3CDTF">2020-12-08T23:36:57Z</dcterms:modified>
</cp:coreProperties>
</file>