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42"/>
  </p:notesMasterIdLst>
  <p:sldIdLst>
    <p:sldId id="256" r:id="rId3"/>
    <p:sldId id="482" r:id="rId4"/>
    <p:sldId id="584" r:id="rId5"/>
    <p:sldId id="534" r:id="rId6"/>
    <p:sldId id="535" r:id="rId7"/>
    <p:sldId id="536" r:id="rId8"/>
    <p:sldId id="540" r:id="rId9"/>
    <p:sldId id="565" r:id="rId10"/>
    <p:sldId id="557" r:id="rId11"/>
    <p:sldId id="538" r:id="rId12"/>
    <p:sldId id="541" r:id="rId13"/>
    <p:sldId id="539" r:id="rId14"/>
    <p:sldId id="542" r:id="rId15"/>
    <p:sldId id="566" r:id="rId16"/>
    <p:sldId id="546" r:id="rId17"/>
    <p:sldId id="547" r:id="rId18"/>
    <p:sldId id="548" r:id="rId19"/>
    <p:sldId id="578" r:id="rId20"/>
    <p:sldId id="550" r:id="rId21"/>
    <p:sldId id="568" r:id="rId22"/>
    <p:sldId id="580" r:id="rId23"/>
    <p:sldId id="579" r:id="rId24"/>
    <p:sldId id="572" r:id="rId25"/>
    <p:sldId id="553" r:id="rId26"/>
    <p:sldId id="556" r:id="rId27"/>
    <p:sldId id="585" r:id="rId28"/>
    <p:sldId id="571" r:id="rId29"/>
    <p:sldId id="575" r:id="rId30"/>
    <p:sldId id="581" r:id="rId31"/>
    <p:sldId id="582" r:id="rId32"/>
    <p:sldId id="583" r:id="rId33"/>
    <p:sldId id="560" r:id="rId34"/>
    <p:sldId id="558" r:id="rId35"/>
    <p:sldId id="559" r:id="rId36"/>
    <p:sldId id="551" r:id="rId37"/>
    <p:sldId id="577" r:id="rId38"/>
    <p:sldId id="576" r:id="rId39"/>
    <p:sldId id="567" r:id="rId40"/>
    <p:sldId id="573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0" autoAdjust="0"/>
    <p:restoredTop sz="94660"/>
  </p:normalViewPr>
  <p:slideViewPr>
    <p:cSldViewPr showGuides="1">
      <p:cViewPr varScale="1">
        <p:scale>
          <a:sx n="111" d="100"/>
          <a:sy n="111" d="100"/>
        </p:scale>
        <p:origin x="133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21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FC108-2412-4A10-8FE2-69031108F1ED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62365-1453-4EE5-8F42-F338ADED3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189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BC31-22A5-469F-A18E-A9D2A6C5C415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143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BC31-22A5-469F-A18E-A9D2A6C5C415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239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BC31-22A5-469F-A18E-A9D2A6C5C415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103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BC31-22A5-469F-A18E-A9D2A6C5C415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313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Modifier les styles du texte du masque
Deuxième niveau
Troisième niveau
Quatrième niveau
Cinquième niveau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HiLumi-LHC, WP 11
Technical Machine Interfaces WG #8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329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HiLumi-LHC, WP 11
Technical Machine Interfaces WG #8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i="1">
                <a:ln>
                  <a:noFill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135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HiLumi-LHC, WP 11
Technical Machine Interfaces WG #8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119675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400" b="1" i="1">
                <a:ln>
                  <a:noFill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456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HiLumi-LHC, WP 11
Technical Machine Interfaces WG #8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467544" y="1268761"/>
            <a:ext cx="4032448" cy="475252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/>
          </p:nvPr>
        </p:nvSpPr>
        <p:spPr>
          <a:xfrm>
            <a:off x="4644008" y="1268760"/>
            <a:ext cx="4032448" cy="475252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119675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400" b="1" i="1">
                <a:ln>
                  <a:noFill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77635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7544" y="1268761"/>
            <a:ext cx="4032448" cy="475252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4008" y="1268760"/>
            <a:ext cx="4032448" cy="475252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HiLumi-LHC, WP 11
Technical Machine Interfaces WG #8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13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958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7544" y="126977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5369" y="126977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46856" y="2225465"/>
            <a:ext cx="4040188" cy="38230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34681" y="2225465"/>
            <a:ext cx="4041775" cy="38230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HiLumi-LHC, WP 11
Technical Machine Interfaces WG #8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242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21172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21172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8104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8104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HiLumi-LHC, WP 11
Technical Machine Interfaces WG #8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511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BC31-22A5-469F-A18E-A9D2A6C5C415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111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67544" y="1981200"/>
            <a:ext cx="8208912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HiLumi-LHC, WP 11
Technical Machine Interfaces WG #8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1268760"/>
            <a:ext cx="3240360" cy="648072"/>
          </a:xfrm>
        </p:spPr>
        <p:txBody>
          <a:bodyPr>
            <a:normAutofit/>
          </a:bodyPr>
          <a:lstStyle>
            <a:lvl1pPr marL="36576" indent="0">
              <a:buNone/>
              <a:defRPr sz="1800" baseline="0"/>
            </a:lvl1pPr>
            <a:lvl2pPr marL="448056" indent="0">
              <a:buNone/>
              <a:defRPr/>
            </a:lvl2pPr>
            <a:lvl3pPr marL="749808" indent="0">
              <a:buNone/>
              <a:defRPr/>
            </a:lvl3pPr>
            <a:lvl4pPr marL="1042416" indent="0">
              <a:buNone/>
              <a:defRPr/>
            </a:lvl4pPr>
            <a:lvl5pPr marL="1307592" indent="0">
              <a:buNone/>
              <a:defRPr/>
            </a:lvl5pPr>
          </a:lstStyle>
          <a:p>
            <a:pPr lvl="0"/>
            <a:r>
              <a:rPr lang="fr-CH" dirty="0"/>
              <a:t>Click to edit title</a:t>
            </a:r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2386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HiLumi-LHC, WP 11
Technical Machine Interfaces WG #8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7183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HiLumi-LHC, WP 11
Technical Machine Interfaces WG #8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5439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67544" y="1340768"/>
            <a:ext cx="4589267" cy="446449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80112" y="2780928"/>
            <a:ext cx="3053866" cy="3024336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HiLumi-LHC, WP 11
Technical Machine Interfaces WG #8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5158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HiLumi-LHC, WP 11
Technical Machine Interfaces WG #8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26854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11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001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HiLumi-LHC, WP 11
Technical Machine Interfaces WG #8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080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2211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845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0948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694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BC31-22A5-469F-A18E-A9D2A6C5C415}" type="datetimeFigureOut">
              <a:rPr lang="en-GB" smtClean="0"/>
              <a:t>27/11/2020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PhD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0334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6BA2D-13A8-4E49-8EE1-BC08A65429AD}" type="datetime3">
              <a:rPr lang="en-US" smtClean="0"/>
              <a:t>27 November 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04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BC31-22A5-469F-A18E-A9D2A6C5C415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432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BC31-22A5-469F-A18E-A9D2A6C5C415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085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BC31-22A5-469F-A18E-A9D2A6C5C415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66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BC31-22A5-469F-A18E-A9D2A6C5C415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77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BC31-22A5-469F-A18E-A9D2A6C5C415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019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BC31-22A5-469F-A18E-A9D2A6C5C415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742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BBC31-22A5-469F-A18E-A9D2A6C5C415}" type="datetimeFigureOut">
              <a:rPr lang="en-GB" smtClean="0"/>
              <a:t>27/11/2020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025FF-AE41-4AC4-902F-B5653B32B2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9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6"/>
          <p:cNvSpPr>
            <a:spLocks noGrp="1"/>
          </p:cNvSpPr>
          <p:nvPr>
            <p:ph type="title"/>
          </p:nvPr>
        </p:nvSpPr>
        <p:spPr>
          <a:xfrm>
            <a:off x="467544" y="3573"/>
            <a:ext cx="8208912" cy="678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/>
              <a:t>9 Octobre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HiLumi-LHC, WP 11
Technical Machine Interfaces WG #8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63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1" i="1" kern="1200">
          <a:solidFill>
            <a:schemeClr val="tx1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>
            <a:lumMod val="10000"/>
          </a:schemeClr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1">
            <a:lumMod val="90000"/>
          </a:schemeClr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4.jpeg"/><Relationship Id="rId7" Type="http://schemas.openxmlformats.org/officeDocument/2006/relationships/image" Target="../media/image27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25.png"/><Relationship Id="rId5" Type="http://schemas.openxmlformats.org/officeDocument/2006/relationships/image" Target="../media/image11.png"/><Relationship Id="rId10" Type="http://schemas.openxmlformats.org/officeDocument/2006/relationships/image" Target="../media/image32.png"/><Relationship Id="rId4" Type="http://schemas.openxmlformats.org/officeDocument/2006/relationships/image" Target="../media/image17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4.jpeg"/><Relationship Id="rId7" Type="http://schemas.openxmlformats.org/officeDocument/2006/relationships/image" Target="../media/image3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37.png"/><Relationship Id="rId5" Type="http://schemas.openxmlformats.org/officeDocument/2006/relationships/image" Target="../media/image11.png"/><Relationship Id="rId10" Type="http://schemas.openxmlformats.org/officeDocument/2006/relationships/image" Target="../media/image30.jpg"/><Relationship Id="rId4" Type="http://schemas.openxmlformats.org/officeDocument/2006/relationships/image" Target="../media/image17.png"/><Relationship Id="rId9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://icalepcs2019.vrws.de/papers/mopha041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plcverif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plcverif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ern.ch/plcverif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14.jpeg"/><Relationship Id="rId7" Type="http://schemas.openxmlformats.org/officeDocument/2006/relationships/image" Target="../media/image5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jpeg"/><Relationship Id="rId9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724733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image" Target="../media/image57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Relationship Id="rId9" Type="http://schemas.openxmlformats.org/officeDocument/2006/relationships/image" Target="../media/image56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microsoft.com/office/2007/relationships/hdphoto" Target="../media/hdphoto1.wdp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304799" y="1752600"/>
            <a:ext cx="8534401" cy="1981200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Reliability</a:t>
            </a:r>
            <a:r>
              <a:rPr lang="en-GB" sz="2800" dirty="0">
                <a:solidFill>
                  <a:schemeClr val="tx2"/>
                </a:solidFill>
              </a:rPr>
              <a:t> information for </a:t>
            </a:r>
            <a:r>
              <a:rPr lang="en-GB" sz="2800" dirty="0" smtClean="0">
                <a:solidFill>
                  <a:schemeClr val="tx2"/>
                </a:solidFill>
              </a:rPr>
              <a:t>the </a:t>
            </a:r>
            <a:br>
              <a:rPr lang="en-GB" sz="2800" dirty="0" smtClean="0">
                <a:solidFill>
                  <a:schemeClr val="tx2"/>
                </a:solidFill>
              </a:rPr>
            </a:br>
            <a:r>
              <a:rPr lang="en-GB" sz="2800" b="1" dirty="0" smtClean="0">
                <a:solidFill>
                  <a:schemeClr val="tx2"/>
                </a:solidFill>
              </a:rPr>
              <a:t>Safety </a:t>
            </a:r>
            <a:r>
              <a:rPr lang="en-GB" sz="2800" b="1" dirty="0">
                <a:solidFill>
                  <a:schemeClr val="tx2"/>
                </a:solidFill>
              </a:rPr>
              <a:t>Instrumented Systems </a:t>
            </a:r>
            <a:r>
              <a:rPr lang="en-GB" sz="2800" dirty="0" smtClean="0">
                <a:solidFill>
                  <a:schemeClr val="tx2"/>
                </a:solidFill>
              </a:rPr>
              <a:t>at CERN</a:t>
            </a:r>
            <a:br>
              <a:rPr lang="en-GB" sz="2800" dirty="0" smtClean="0">
                <a:solidFill>
                  <a:schemeClr val="tx2"/>
                </a:solidFill>
              </a:rPr>
            </a:br>
            <a:r>
              <a:rPr lang="en-GB" sz="2800" dirty="0" smtClean="0">
                <a:solidFill>
                  <a:schemeClr val="tx2"/>
                </a:solidFill>
              </a:rPr>
              <a:t/>
            </a:r>
            <a:br>
              <a:rPr lang="en-GB" sz="2800" dirty="0" smtClean="0">
                <a:solidFill>
                  <a:schemeClr val="tx2"/>
                </a:solidFill>
              </a:rPr>
            </a:br>
            <a:r>
              <a:rPr lang="en-GB" sz="2000" dirty="0" smtClean="0">
                <a:solidFill>
                  <a:schemeClr val="tx2"/>
                </a:solidFill>
              </a:rPr>
              <a:t>The </a:t>
            </a:r>
            <a:r>
              <a:rPr lang="en-GB" sz="2000" dirty="0">
                <a:solidFill>
                  <a:schemeClr val="tx2"/>
                </a:solidFill>
              </a:rPr>
              <a:t>SM18 cluster F case study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>
          <a:xfrm>
            <a:off x="914399" y="4419600"/>
            <a:ext cx="7315201" cy="1981200"/>
          </a:xfrm>
        </p:spPr>
        <p:txBody>
          <a:bodyPr>
            <a:normAutofit/>
          </a:bodyPr>
          <a:lstStyle/>
          <a:p>
            <a:pPr algn="r"/>
            <a:r>
              <a:rPr lang="en-US" sz="2000" dirty="0" smtClean="0">
                <a:solidFill>
                  <a:schemeClr val="tx2"/>
                </a:solidFill>
              </a:rPr>
              <a:t>Borja Fernández Adiego </a:t>
            </a:r>
            <a:r>
              <a:rPr lang="en-US" sz="2000" b="1" dirty="0" smtClean="0">
                <a:solidFill>
                  <a:schemeClr val="tx2"/>
                </a:solidFill>
              </a:rPr>
              <a:t>(BE-ICS)</a:t>
            </a:r>
            <a:endParaRPr lang="en-US" sz="2000" b="1" dirty="0">
              <a:solidFill>
                <a:schemeClr val="tx2"/>
              </a:solidFill>
            </a:endParaRPr>
          </a:p>
          <a:p>
            <a:pPr algn="r"/>
            <a:endParaRPr lang="en-US" sz="1800" i="1" dirty="0" smtClean="0">
              <a:solidFill>
                <a:schemeClr val="tx2"/>
              </a:solidFill>
            </a:endParaRPr>
          </a:p>
          <a:p>
            <a:pPr algn="r"/>
            <a:r>
              <a:rPr lang="en-US" sz="1600" i="1" dirty="0">
                <a:solidFill>
                  <a:schemeClr val="tx2"/>
                </a:solidFill>
              </a:rPr>
              <a:t>Contains Joint work of </a:t>
            </a:r>
            <a:r>
              <a:rPr lang="en-US" sz="1600" i="1" dirty="0" smtClean="0">
                <a:solidFill>
                  <a:schemeClr val="tx2"/>
                </a:solidFill>
              </a:rPr>
              <a:t> </a:t>
            </a:r>
          </a:p>
          <a:p>
            <a:pPr algn="r"/>
            <a:r>
              <a:rPr lang="en-US" sz="1600" i="1" dirty="0" smtClean="0">
                <a:solidFill>
                  <a:schemeClr val="tx2"/>
                </a:solidFill>
              </a:rPr>
              <a:t>Gustavo De </a:t>
            </a:r>
            <a:r>
              <a:rPr lang="en-US" sz="1600" i="1" dirty="0">
                <a:solidFill>
                  <a:schemeClr val="tx2"/>
                </a:solidFill>
              </a:rPr>
              <a:t>Assis, </a:t>
            </a:r>
            <a:r>
              <a:rPr lang="en-US" sz="1600" i="1" dirty="0" smtClean="0">
                <a:solidFill>
                  <a:schemeClr val="tx2"/>
                </a:solidFill>
              </a:rPr>
              <a:t>Roberto Speroni, Enrique Blanco (BE-ICS),</a:t>
            </a:r>
          </a:p>
          <a:p>
            <a:pPr algn="r"/>
            <a:r>
              <a:rPr lang="en-US" sz="1600" i="1" dirty="0" smtClean="0">
                <a:solidFill>
                  <a:schemeClr val="tx2"/>
                </a:solidFill>
              </a:rPr>
              <a:t>Maryline Charrondiere (TE-MSC), </a:t>
            </a:r>
          </a:p>
          <a:p>
            <a:pPr algn="r"/>
            <a:r>
              <a:rPr lang="en-US" sz="1600" i="1" dirty="0" smtClean="0">
                <a:solidFill>
                  <a:schemeClr val="tx2"/>
                </a:solidFill>
              </a:rPr>
              <a:t>Thomas Otto (DSO of TE dept.)</a:t>
            </a:r>
          </a:p>
        </p:txBody>
      </p:sp>
      <p:pic>
        <p:nvPicPr>
          <p:cNvPr id="6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304800"/>
            <a:ext cx="1021977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39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– Layers of Protection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10</a:t>
            </a:fld>
            <a:endParaRPr lang="es-E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41172" y="2819400"/>
            <a:ext cx="3733800" cy="421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Other measures (e.g. access control)</a:t>
            </a:r>
            <a:endParaRPr lang="en-US" sz="2000" dirty="0" smtClean="0">
              <a:solidFill>
                <a:schemeClr val="tx2"/>
              </a:solidFill>
            </a:endParaRPr>
          </a:p>
          <a:p>
            <a:pPr algn="ctr"/>
            <a:endParaRPr lang="en-GB" sz="2000" dirty="0" smtClean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446" y="1872681"/>
            <a:ext cx="3935249" cy="3444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78321" y="4139625"/>
            <a:ext cx="3059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Basic Process Control system 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(interlock)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0" y="3453825"/>
            <a:ext cx="3910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Safety Instrumented </a:t>
            </a:r>
            <a:r>
              <a:rPr lang="en-US" sz="1600" dirty="0" smtClean="0">
                <a:solidFill>
                  <a:schemeClr val="tx2"/>
                </a:solidFill>
              </a:rPr>
              <a:t>system (IEC </a:t>
            </a:r>
            <a:r>
              <a:rPr lang="en-US" sz="1600" dirty="0">
                <a:solidFill>
                  <a:schemeClr val="tx2"/>
                </a:solidFill>
              </a:rPr>
              <a:t>61508 </a:t>
            </a:r>
            <a:r>
              <a:rPr lang="en-US" sz="1600" dirty="0" smtClean="0">
                <a:solidFill>
                  <a:schemeClr val="tx2"/>
                </a:solidFill>
              </a:rPr>
              <a:t>and IEC 61511)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81200" y="4114876"/>
            <a:ext cx="6858000" cy="60952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65826" y="124505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IEC 61511-1  (2016) – 9. Allocation of safety functions to protection layers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5488163"/>
            <a:ext cx="8378654" cy="127856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981200" y="3406072"/>
            <a:ext cx="6858000" cy="60952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981200" y="2716391"/>
            <a:ext cx="6858000" cy="60952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1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3" grpId="0"/>
      <p:bldP spid="6" grpId="0"/>
      <p:bldP spid="12" grpId="0" animBg="1"/>
      <p:bldP spid="8" grpId="0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– what about SIL?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11</a:t>
            </a:fld>
            <a:endParaRPr lang="es-E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6252" y="1332743"/>
            <a:ext cx="7848600" cy="6685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SIL</a:t>
            </a:r>
            <a:r>
              <a:rPr lang="en-US" sz="2000" dirty="0" smtClean="0">
                <a:solidFill>
                  <a:schemeClr val="tx2"/>
                </a:solidFill>
              </a:rPr>
              <a:t> (Safety Integrity Level) = tool to </a:t>
            </a:r>
            <a:r>
              <a:rPr lang="en-US" sz="2000" b="1" dirty="0" smtClean="0">
                <a:solidFill>
                  <a:schemeClr val="tx2"/>
                </a:solidFill>
              </a:rPr>
              <a:t>quantify the risk reduction</a:t>
            </a: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</a:endParaRPr>
          </a:p>
        </p:txBody>
      </p:sp>
      <p:pic>
        <p:nvPicPr>
          <p:cNvPr id="3074" name="Picture 2" descr="Relation between RRF and SIL in low demand mode | Download Tab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1" b="28563"/>
          <a:stretch/>
        </p:blipFill>
        <p:spPr bwMode="auto">
          <a:xfrm>
            <a:off x="1728848" y="4038600"/>
            <a:ext cx="5423409" cy="159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Quantitative SIL requirements | Download 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06" y="1918732"/>
            <a:ext cx="8004892" cy="196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16252" y="5870335"/>
            <a:ext cx="7848600" cy="668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But it is </a:t>
            </a:r>
            <a:r>
              <a:rPr lang="en-US" sz="2000" b="1" dirty="0" smtClean="0">
                <a:solidFill>
                  <a:schemeClr val="tx2"/>
                </a:solidFill>
              </a:rPr>
              <a:t>not only about hardware reliability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16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– SIL requirements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12</a:t>
            </a:fld>
            <a:endParaRPr lang="es-E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7724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dirty="0" smtClean="0">
                <a:solidFill>
                  <a:schemeClr val="tx2"/>
                </a:solidFill>
              </a:rPr>
              <a:t>Requirements to develop a SIF </a:t>
            </a:r>
            <a:r>
              <a:rPr lang="en-GB" sz="1600" dirty="0">
                <a:solidFill>
                  <a:schemeClr val="tx2"/>
                </a:solidFill>
              </a:rPr>
              <a:t>according to the IEC 61511 and IEC 61508 standard</a:t>
            </a:r>
          </a:p>
          <a:p>
            <a:pPr marL="0" indent="0">
              <a:buNone/>
            </a:pPr>
            <a:endParaRPr lang="en-GB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chemeClr val="tx2"/>
                </a:solidFill>
              </a:rPr>
              <a:t>IEC 61508-2(2010) - 7.4.2 General requirements</a:t>
            </a:r>
          </a:p>
          <a:p>
            <a:pPr>
              <a:buFont typeface="+mj-lt"/>
              <a:buAutoNum type="arabicPeriod"/>
            </a:pPr>
            <a:r>
              <a:rPr lang="en-GB" sz="1600" dirty="0">
                <a:solidFill>
                  <a:schemeClr val="tx2"/>
                </a:solidFill>
              </a:rPr>
              <a:t>the requirements for </a:t>
            </a:r>
            <a:r>
              <a:rPr lang="en-GB" sz="1600" b="1" dirty="0">
                <a:solidFill>
                  <a:schemeClr val="tx2"/>
                </a:solidFill>
              </a:rPr>
              <a:t>hardware safety integrity </a:t>
            </a:r>
            <a:r>
              <a:rPr lang="en-GB" sz="1600" dirty="0">
                <a:solidFill>
                  <a:schemeClr val="tx2"/>
                </a:solidFill>
              </a:rPr>
              <a:t>comprising;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the </a:t>
            </a:r>
            <a:r>
              <a:rPr lang="en-GB" sz="1600" b="1" dirty="0">
                <a:solidFill>
                  <a:schemeClr val="tx2"/>
                </a:solidFill>
              </a:rPr>
              <a:t>architectural constraints </a:t>
            </a:r>
            <a:r>
              <a:rPr lang="en-GB" sz="1600" dirty="0">
                <a:solidFill>
                  <a:schemeClr val="tx2"/>
                </a:solidFill>
              </a:rPr>
              <a:t>on hardware safety integrity (see 7.4.4), and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the requirements for quantifying the effect of </a:t>
            </a:r>
            <a:r>
              <a:rPr lang="en-GB" sz="1600" b="1" dirty="0">
                <a:solidFill>
                  <a:schemeClr val="tx2"/>
                </a:solidFill>
              </a:rPr>
              <a:t>random failures</a:t>
            </a:r>
            <a:r>
              <a:rPr lang="en-GB" sz="1600" dirty="0">
                <a:solidFill>
                  <a:schemeClr val="tx2"/>
                </a:solidFill>
              </a:rPr>
              <a:t> (see 7.4.5); </a:t>
            </a:r>
          </a:p>
          <a:p>
            <a:pPr>
              <a:buFont typeface="+mj-lt"/>
              <a:buAutoNum type="arabicPeriod"/>
            </a:pPr>
            <a:r>
              <a:rPr lang="en-GB" sz="1600" dirty="0">
                <a:solidFill>
                  <a:schemeClr val="tx2"/>
                </a:solidFill>
              </a:rPr>
              <a:t>the special architecture requirements for ICs with on-chip redundancy (see Annex E), … (Safety PLC)</a:t>
            </a:r>
          </a:p>
          <a:p>
            <a:pPr>
              <a:buFont typeface="+mj-lt"/>
              <a:buAutoNum type="arabicPeriod"/>
            </a:pPr>
            <a:r>
              <a:rPr lang="en-GB" sz="1600" dirty="0">
                <a:solidFill>
                  <a:schemeClr val="tx2"/>
                </a:solidFill>
              </a:rPr>
              <a:t>the requirements for </a:t>
            </a:r>
            <a:r>
              <a:rPr lang="en-GB" sz="1600" b="1" dirty="0">
                <a:solidFill>
                  <a:schemeClr val="tx2"/>
                </a:solidFill>
              </a:rPr>
              <a:t>systematic safety integrity </a:t>
            </a:r>
            <a:r>
              <a:rPr lang="en-GB" sz="1600" dirty="0">
                <a:solidFill>
                  <a:schemeClr val="tx2"/>
                </a:solidFill>
              </a:rPr>
              <a:t>(systematic capability) - (Route 1S - see 7.4.7 and IEC 61508-3)</a:t>
            </a:r>
          </a:p>
          <a:p>
            <a:pPr>
              <a:buFont typeface="+mj-lt"/>
              <a:buAutoNum type="arabicPeriod"/>
            </a:pPr>
            <a:r>
              <a:rPr lang="en-GB" sz="1600" dirty="0">
                <a:solidFill>
                  <a:schemeClr val="tx2"/>
                </a:solidFill>
              </a:rPr>
              <a:t>the requirements for system behaviour on detection of a fault (see 7.4.8); </a:t>
            </a:r>
          </a:p>
          <a:p>
            <a:pPr>
              <a:buFont typeface="+mj-lt"/>
              <a:buAutoNum type="arabicPeriod"/>
            </a:pPr>
            <a:r>
              <a:rPr lang="en-GB" sz="1600" dirty="0">
                <a:solidFill>
                  <a:schemeClr val="tx2"/>
                </a:solidFill>
              </a:rPr>
              <a:t>the requirements for data </a:t>
            </a:r>
            <a:r>
              <a:rPr lang="en-GB" sz="1600" b="1" dirty="0">
                <a:solidFill>
                  <a:schemeClr val="tx2"/>
                </a:solidFill>
              </a:rPr>
              <a:t>communication processes </a:t>
            </a:r>
            <a:r>
              <a:rPr lang="en-GB" sz="1600" dirty="0">
                <a:solidFill>
                  <a:schemeClr val="tx2"/>
                </a:solidFill>
              </a:rPr>
              <a:t>(see 7.4.11)</a:t>
            </a:r>
          </a:p>
          <a:p>
            <a:pPr>
              <a:buFont typeface="+mj-lt"/>
              <a:buAutoNum type="arabicPeriod"/>
            </a:pPr>
            <a:endParaRPr lang="en-GB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chemeClr val="tx2"/>
                </a:solidFill>
              </a:rPr>
              <a:t>IEC 61511-1  (2016) -  12. SIS application program development </a:t>
            </a:r>
            <a:r>
              <a:rPr lang="en-GB" sz="1600" dirty="0">
                <a:solidFill>
                  <a:schemeClr val="tx2"/>
                </a:solidFill>
              </a:rPr>
              <a:t>(comply with req. for Limited Variability Languages)</a:t>
            </a:r>
          </a:p>
          <a:p>
            <a:pPr marL="0" indent="0">
              <a:buNone/>
            </a:pPr>
            <a:endParaRPr lang="en-GB" sz="1600" dirty="0" smtClean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00201" y="2760452"/>
            <a:ext cx="2057400" cy="228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079082" y="3056626"/>
            <a:ext cx="1350401" cy="228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11649" y="3886200"/>
            <a:ext cx="2265151" cy="228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48001" y="4703552"/>
            <a:ext cx="2209800" cy="228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627464" y="5292304"/>
            <a:ext cx="3239936" cy="228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4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– hardware random failures analysis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13</a:t>
            </a:fld>
            <a:endParaRPr lang="es-ES"/>
          </a:p>
        </p:txBody>
      </p:sp>
      <p:pic>
        <p:nvPicPr>
          <p:cNvPr id="6" name="Picture 5" descr="Resultado de imagen de 317F-2PN/D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954" y="1447800"/>
            <a:ext cx="835466" cy="83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275" y="1536741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03" y="1536741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982" y="1567877"/>
            <a:ext cx="255134" cy="5953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408" y="1577470"/>
            <a:ext cx="554984" cy="5761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239000" y="1448196"/>
            <a:ext cx="1066800" cy="8346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Safety Chain PC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93" y="2819400"/>
            <a:ext cx="8134350" cy="5810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685800" y="4220444"/>
                <a:ext cx="1436099" cy="5517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𝑃𝐹𝐷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4220444"/>
                <a:ext cx="1436099" cy="5517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713735" y="3866701"/>
            <a:ext cx="138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PFD 1oo1</a:t>
            </a:r>
            <a:endParaRPr lang="en-GB" sz="16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190500" y="5323582"/>
                <a:ext cx="8826727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tx2"/>
                    </a:solidFill>
                  </a:rPr>
                  <a:t>Where: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𝝀</m:t>
                        </m:r>
                      </m:e>
                      <m:sub>
                        <m:r>
                          <a:rPr lang="en-GB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  <m: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2"/>
                    </a:solidFill>
                  </a:rPr>
                  <a:t> is the (</a:t>
                </a:r>
                <a:r>
                  <a:rPr lang="en-GB" sz="1600" dirty="0" smtClean="0">
                    <a:solidFill>
                      <a:schemeClr val="tx2"/>
                    </a:solidFill>
                  </a:rPr>
                  <a:t>dangerous undetected) </a:t>
                </a:r>
                <a:r>
                  <a:rPr lang="en-GB" sz="1600" dirty="0">
                    <a:solidFill>
                      <a:schemeClr val="tx2"/>
                    </a:solidFill>
                  </a:rPr>
                  <a:t>failure rate. We consider constant failure rate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i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λ</m:t>
                    </m:r>
                    <m:r>
                      <a:rPr lang="en-GB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GB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sz="1600" dirty="0">
                    <a:solidFill>
                      <a:schemeClr val="tx2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i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1600" dirty="0">
                    <a:solidFill>
                      <a:schemeClr val="tx2"/>
                    </a:solidFill>
                  </a:rPr>
                  <a:t>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sz="1600" b="1" i="1" dirty="0">
                    <a:solidFill>
                      <a:schemeClr val="tx2"/>
                    </a:solidFill>
                  </a:rPr>
                  <a:t>T</a:t>
                </a:r>
                <a:r>
                  <a:rPr lang="en-GB" sz="1600" dirty="0">
                    <a:solidFill>
                      <a:schemeClr val="tx2"/>
                    </a:solidFill>
                  </a:rPr>
                  <a:t> is the period of time between the </a:t>
                </a:r>
                <a:r>
                  <a:rPr lang="en-GB" sz="1600" dirty="0" smtClean="0">
                    <a:solidFill>
                      <a:schemeClr val="tx2"/>
                    </a:solidFill>
                  </a:rPr>
                  <a:t>proof </a:t>
                </a:r>
                <a:r>
                  <a:rPr lang="en-GB" sz="1600" dirty="0" smtClean="0">
                    <a:solidFill>
                      <a:schemeClr val="tx2"/>
                    </a:solidFill>
                  </a:rPr>
                  <a:t>tests = 1 year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US" sz="1600" b="1" dirty="0" smtClean="0">
                    <a:solidFill>
                      <a:schemeClr val="tx2"/>
                    </a:solidFill>
                  </a:rPr>
                  <a:t>MTTF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 </a:t>
                </a:r>
                <a:r>
                  <a:rPr lang="en-US" sz="1600" dirty="0">
                    <a:solidFill>
                      <a:schemeClr val="tx2"/>
                    </a:solidFill>
                  </a:rPr>
                  <a:t>= Mean Time To Failure (consider MTTR = 0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)</a:t>
                </a:r>
                <a:endParaRPr lang="en-GB" sz="16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" y="5323582"/>
                <a:ext cx="8826727" cy="1077218"/>
              </a:xfrm>
              <a:prstGeom prst="rect">
                <a:avLst/>
              </a:prstGeom>
              <a:blipFill>
                <a:blip r:embed="rId9"/>
                <a:stretch>
                  <a:fillRect l="-345" t="-1695" b="-62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572627" y="4197906"/>
                <a:ext cx="1384995" cy="59683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𝑀𝑇𝑇𝐹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2627" y="4197906"/>
                <a:ext cx="1384995" cy="59683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2" descr="Relation between RRF and SIL in low demand mode | Download Table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1" b="28563"/>
          <a:stretch/>
        </p:blipFill>
        <p:spPr bwMode="auto">
          <a:xfrm>
            <a:off x="4393972" y="3811043"/>
            <a:ext cx="4673828" cy="1370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>
            <a:stCxn id="11" idx="3"/>
            <a:endCxn id="7" idx="1"/>
          </p:cNvCxnSpPr>
          <p:nvPr/>
        </p:nvCxnSpPr>
        <p:spPr>
          <a:xfrm>
            <a:off x="1382392" y="1865533"/>
            <a:ext cx="73488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6" idx="1"/>
            <a:endCxn id="7" idx="3"/>
          </p:cNvCxnSpPr>
          <p:nvPr/>
        </p:nvCxnSpPr>
        <p:spPr>
          <a:xfrm flipH="1">
            <a:off x="2663071" y="1865534"/>
            <a:ext cx="734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8" idx="1"/>
            <a:endCxn id="6" idx="3"/>
          </p:cNvCxnSpPr>
          <p:nvPr/>
        </p:nvCxnSpPr>
        <p:spPr>
          <a:xfrm flipH="1">
            <a:off x="4233420" y="1865534"/>
            <a:ext cx="734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" idx="1"/>
            <a:endCxn id="8" idx="3"/>
          </p:cNvCxnSpPr>
          <p:nvPr/>
        </p:nvCxnSpPr>
        <p:spPr>
          <a:xfrm flipH="1">
            <a:off x="5514099" y="1865533"/>
            <a:ext cx="73488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3" idx="1"/>
            <a:endCxn id="10" idx="3"/>
          </p:cNvCxnSpPr>
          <p:nvPr/>
        </p:nvCxnSpPr>
        <p:spPr>
          <a:xfrm flipH="1">
            <a:off x="6504116" y="1865533"/>
            <a:ext cx="734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92330" y="2459745"/>
            <a:ext cx="3956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Reliability block diagram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162800" y="2693487"/>
            <a:ext cx="1066800" cy="8117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14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6" grpId="0"/>
      <p:bldP spid="17" grpId="0"/>
      <p:bldP spid="18" grpId="0" animBg="1"/>
      <p:bldP spid="32" grpId="0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– hardware random failures analysis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14</a:t>
            </a:fld>
            <a:endParaRPr lang="es-ES"/>
          </a:p>
        </p:txBody>
      </p:sp>
      <p:pic>
        <p:nvPicPr>
          <p:cNvPr id="6" name="Picture 5" descr="Resultado de imagen de 317F-2PN/D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954" y="1447800"/>
            <a:ext cx="835466" cy="83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275" y="1536741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03" y="1536741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982" y="1567877"/>
            <a:ext cx="255134" cy="5953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408" y="1219200"/>
            <a:ext cx="554984" cy="5761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239000" y="1448196"/>
            <a:ext cx="1066800" cy="8346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Safety Chain PC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078000" y="4531108"/>
                <a:ext cx="1436099" cy="5517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𝑃𝐹𝐷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000" y="4531108"/>
                <a:ext cx="1436099" cy="5517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4105936" y="4191000"/>
            <a:ext cx="138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PFD 1oo1</a:t>
            </a:r>
            <a:endParaRPr lang="en-GB" sz="16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190500" y="5382161"/>
                <a:ext cx="882672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tx2"/>
                    </a:solidFill>
                  </a:rPr>
                  <a:t>Where: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𝝀</m:t>
                        </m:r>
                      </m:e>
                      <m:sub>
                        <m:r>
                          <a:rPr lang="en-GB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  <m: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2"/>
                    </a:solidFill>
                  </a:rPr>
                  <a:t> is the (</a:t>
                </a:r>
                <a:r>
                  <a:rPr lang="en-GB" sz="1600" dirty="0" smtClean="0">
                    <a:solidFill>
                      <a:schemeClr val="tx2"/>
                    </a:solidFill>
                  </a:rPr>
                  <a:t>dangerous undetected) </a:t>
                </a:r>
                <a:r>
                  <a:rPr lang="en-GB" sz="1600" dirty="0">
                    <a:solidFill>
                      <a:schemeClr val="tx2"/>
                    </a:solidFill>
                  </a:rPr>
                  <a:t>failure rate. We consider constant failure rate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i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λ</m:t>
                    </m:r>
                    <m:r>
                      <a:rPr lang="en-GB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lang="en-GB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sz="1600" dirty="0">
                    <a:solidFill>
                      <a:schemeClr val="tx2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i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1600" dirty="0">
                    <a:solidFill>
                      <a:schemeClr val="tx2"/>
                    </a:solidFill>
                  </a:rPr>
                  <a:t>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sz="1600" b="1" i="1" dirty="0">
                    <a:solidFill>
                      <a:schemeClr val="tx2"/>
                    </a:solidFill>
                  </a:rPr>
                  <a:t>T</a:t>
                </a:r>
                <a:r>
                  <a:rPr lang="en-GB" sz="1600" dirty="0">
                    <a:solidFill>
                      <a:schemeClr val="tx2"/>
                    </a:solidFill>
                  </a:rPr>
                  <a:t> is the period of time between the </a:t>
                </a:r>
                <a:r>
                  <a:rPr lang="en-GB" sz="1600" dirty="0" smtClean="0">
                    <a:solidFill>
                      <a:schemeClr val="tx2"/>
                    </a:solidFill>
                  </a:rPr>
                  <a:t>proof </a:t>
                </a:r>
                <a:r>
                  <a:rPr lang="en-GB" sz="1600" dirty="0" smtClean="0">
                    <a:solidFill>
                      <a:schemeClr val="tx2"/>
                    </a:solidFill>
                  </a:rPr>
                  <a:t>tests = 1 year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l-GR" sz="1600" b="1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β</a:t>
                </a:r>
                <a:r>
                  <a:rPr lang="en-US" sz="1600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 is common cause of failure (CCM) factor (between 5% and 20%)</a:t>
                </a: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US" sz="1600" b="1" dirty="0" smtClean="0">
                    <a:solidFill>
                      <a:schemeClr val="tx2"/>
                    </a:solidFill>
                  </a:rPr>
                  <a:t>MTTF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 </a:t>
                </a:r>
                <a:r>
                  <a:rPr lang="en-US" sz="1600" dirty="0">
                    <a:solidFill>
                      <a:schemeClr val="tx2"/>
                    </a:solidFill>
                  </a:rPr>
                  <a:t>= Mean Time To Failure (consider MTTR = 0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)</a:t>
                </a:r>
                <a:endParaRPr lang="en-GB" sz="16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" y="5382161"/>
                <a:ext cx="8826727" cy="1323439"/>
              </a:xfrm>
              <a:prstGeom prst="rect">
                <a:avLst/>
              </a:prstGeom>
              <a:blipFill>
                <a:blip r:embed="rId8"/>
                <a:stretch>
                  <a:fillRect l="-345" t="-1382" b="-50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019800" y="4508570"/>
                <a:ext cx="1384995" cy="59683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𝑀𝑇𝑇𝐹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4508570"/>
                <a:ext cx="1384995" cy="59683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>
            <a:stCxn id="11" idx="3"/>
            <a:endCxn id="7" idx="1"/>
          </p:cNvCxnSpPr>
          <p:nvPr/>
        </p:nvCxnSpPr>
        <p:spPr>
          <a:xfrm>
            <a:off x="1382392" y="1507263"/>
            <a:ext cx="734883" cy="3582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6" idx="1"/>
            <a:endCxn id="7" idx="3"/>
          </p:cNvCxnSpPr>
          <p:nvPr/>
        </p:nvCxnSpPr>
        <p:spPr>
          <a:xfrm flipH="1">
            <a:off x="2663071" y="1865534"/>
            <a:ext cx="734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8" idx="1"/>
            <a:endCxn id="6" idx="3"/>
          </p:cNvCxnSpPr>
          <p:nvPr/>
        </p:nvCxnSpPr>
        <p:spPr>
          <a:xfrm flipH="1">
            <a:off x="4233420" y="1865534"/>
            <a:ext cx="734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" idx="1"/>
            <a:endCxn id="8" idx="3"/>
          </p:cNvCxnSpPr>
          <p:nvPr/>
        </p:nvCxnSpPr>
        <p:spPr>
          <a:xfrm flipH="1">
            <a:off x="5514099" y="1865533"/>
            <a:ext cx="73488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3" idx="1"/>
            <a:endCxn id="10" idx="3"/>
          </p:cNvCxnSpPr>
          <p:nvPr/>
        </p:nvCxnSpPr>
        <p:spPr>
          <a:xfrm flipH="1">
            <a:off x="6504116" y="1865533"/>
            <a:ext cx="734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92330" y="2459745"/>
            <a:ext cx="3956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Reliability block diagram</a:t>
            </a:r>
            <a:endParaRPr lang="en-GB" sz="1600" b="1" dirty="0">
              <a:solidFill>
                <a:schemeClr val="tx2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408" y="1975009"/>
            <a:ext cx="554984" cy="576126"/>
          </a:xfrm>
          <a:prstGeom prst="rect">
            <a:avLst/>
          </a:prstGeom>
        </p:spPr>
      </p:pic>
      <p:cxnSp>
        <p:nvCxnSpPr>
          <p:cNvPr id="25" name="Straight Connector 24"/>
          <p:cNvCxnSpPr>
            <a:stCxn id="24" idx="3"/>
            <a:endCxn id="7" idx="1"/>
          </p:cNvCxnSpPr>
          <p:nvPr/>
        </p:nvCxnSpPr>
        <p:spPr>
          <a:xfrm flipV="1">
            <a:off x="1382392" y="1865534"/>
            <a:ext cx="734883" cy="3975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743200"/>
            <a:ext cx="7297517" cy="13290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917654" y="4513764"/>
                <a:ext cx="2649123" cy="58644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</a:rPr>
                        <m:t>𝑃𝐹𝐷</m:t>
                      </m:r>
                      <m:r>
                        <a:rPr lang="el-GR" sz="16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sub>
                          </m:sSub>
                        </m:e>
                        <m:sup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l-GR" sz="1600" i="1">
                          <a:latin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l-GR" sz="16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sz="1600">
                          <a:latin typeface="Cambria Math" panose="02040503050406030204" pitchFamily="18" charset="0"/>
                        </a:rPr>
                        <m:t>β</m:t>
                      </m:r>
                      <m:r>
                        <a:rPr lang="el-GR" sz="1600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𝑈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654" y="4513764"/>
                <a:ext cx="2649123" cy="58644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1552102" y="4191000"/>
            <a:ext cx="138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PFD 1oo2</a:t>
            </a:r>
            <a:endParaRPr lang="en-GB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66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51603"/>
            <a:ext cx="7562850" cy="137739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15</a:t>
            </a:fld>
            <a:endParaRPr lang="es-E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9412" y="3120940"/>
            <a:ext cx="5899748" cy="18320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9412" y="4989020"/>
            <a:ext cx="5899748" cy="18336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8421" y="5545480"/>
            <a:ext cx="2452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Type B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(complex devices ≈ 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contain microprocessors)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4739" y="3548531"/>
            <a:ext cx="2519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Type A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(simple devices ≈ 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Mechanical devices)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681738" y="2362200"/>
            <a:ext cx="1066800" cy="6975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– architectural constrains analysis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643" y="1134875"/>
            <a:ext cx="8424714" cy="86512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81085" y="1134875"/>
            <a:ext cx="6988014" cy="3343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833212" y="5992892"/>
            <a:ext cx="3110388" cy="2124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837480" y="5715000"/>
            <a:ext cx="4553920" cy="2124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0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 animBg="1"/>
      <p:bldP spid="19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– systematic failures analysis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16</a:t>
            </a:fld>
            <a:endParaRPr lang="es-E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381646"/>
            <a:ext cx="6800850" cy="30956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4070350"/>
            <a:ext cx="6677025" cy="228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6212" y="381001"/>
            <a:ext cx="5539676" cy="60991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40" y="1326938"/>
            <a:ext cx="6740091" cy="181338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38200" y="1785986"/>
            <a:ext cx="6516231" cy="5616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45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- software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17</a:t>
            </a:fld>
            <a:endParaRPr lang="es-E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3400" y="1417637"/>
            <a:ext cx="7772400" cy="1151829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IEC </a:t>
            </a:r>
            <a:r>
              <a:rPr lang="en-GB" sz="2000" dirty="0" smtClean="0">
                <a:solidFill>
                  <a:schemeClr val="tx2"/>
                </a:solidFill>
              </a:rPr>
              <a:t>61508-3 (2010). </a:t>
            </a:r>
            <a:r>
              <a:rPr lang="en-US" sz="2000" dirty="0" smtClean="0">
                <a:solidFill>
                  <a:schemeClr val="tx2"/>
                </a:solidFill>
              </a:rPr>
              <a:t>Software requirements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IEC 61511-1 (2016). Clause 12. </a:t>
            </a:r>
            <a:r>
              <a:rPr lang="en-US" sz="2000" dirty="0">
                <a:solidFill>
                  <a:schemeClr val="tx2"/>
                </a:solidFill>
              </a:rPr>
              <a:t>SIS application program </a:t>
            </a:r>
            <a:r>
              <a:rPr lang="en-US" sz="2000" dirty="0" smtClean="0">
                <a:solidFill>
                  <a:schemeClr val="tx2"/>
                </a:solidFill>
              </a:rPr>
              <a:t>development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IEC </a:t>
            </a:r>
            <a:r>
              <a:rPr lang="en-US" sz="2000" dirty="0">
                <a:solidFill>
                  <a:schemeClr val="tx2"/>
                </a:solidFill>
              </a:rPr>
              <a:t>61511-2 (2016</a:t>
            </a:r>
            <a:r>
              <a:rPr lang="en-US" sz="2000" dirty="0" smtClean="0">
                <a:solidFill>
                  <a:schemeClr val="tx2"/>
                </a:solidFill>
              </a:rPr>
              <a:t>). Annex A and Annex B</a:t>
            </a:r>
            <a:endParaRPr lang="en-GB" sz="2000" dirty="0" smtClean="0">
              <a:solidFill>
                <a:schemeClr val="tx2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33400" y="3200400"/>
            <a:ext cx="7772400" cy="3352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What do we do?</a:t>
            </a:r>
          </a:p>
          <a:p>
            <a:pPr marL="0" indent="0">
              <a:buNone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2"/>
                </a:solidFill>
              </a:rPr>
              <a:t>Provide </a:t>
            </a:r>
            <a:r>
              <a:rPr lang="en-US" sz="2000" b="1" dirty="0" smtClean="0">
                <a:solidFill>
                  <a:schemeClr val="tx2"/>
                </a:solidFill>
              </a:rPr>
              <a:t>formalized</a:t>
            </a:r>
            <a:r>
              <a:rPr lang="en-US" sz="2000" dirty="0" smtClean="0">
                <a:solidFill>
                  <a:schemeClr val="tx2"/>
                </a:solidFill>
              </a:rPr>
              <a:t> requirements for the safety functions (</a:t>
            </a:r>
            <a:r>
              <a:rPr lang="en-US" sz="2000" b="1" dirty="0" smtClean="0">
                <a:solidFill>
                  <a:schemeClr val="tx2"/>
                </a:solidFill>
              </a:rPr>
              <a:t>CEM</a:t>
            </a:r>
            <a:r>
              <a:rPr lang="en-US" sz="2000" dirty="0" smtClean="0">
                <a:solidFill>
                  <a:schemeClr val="tx2"/>
                </a:solidFill>
              </a:rPr>
              <a:t> or logic diagrams) – </a:t>
            </a:r>
            <a:r>
              <a:rPr lang="en-US" sz="2000" b="1" dirty="0" smtClean="0">
                <a:solidFill>
                  <a:schemeClr val="tx2"/>
                </a:solidFill>
              </a:rPr>
              <a:t>unambiguous specification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2"/>
                </a:solidFill>
              </a:rPr>
              <a:t>We apply </a:t>
            </a:r>
            <a:r>
              <a:rPr lang="en-US" sz="2000" b="1" dirty="0" smtClean="0">
                <a:solidFill>
                  <a:schemeClr val="tx2"/>
                </a:solidFill>
              </a:rPr>
              <a:t>model checking </a:t>
            </a:r>
            <a:r>
              <a:rPr lang="en-US" sz="2000" dirty="0" smtClean="0">
                <a:solidFill>
                  <a:schemeClr val="tx2"/>
                </a:solidFill>
              </a:rPr>
              <a:t>to guarantee that our software is (fully) compliant with the specifications – </a:t>
            </a:r>
            <a:r>
              <a:rPr lang="en-US" sz="2000" b="1" dirty="0" err="1" smtClean="0">
                <a:solidFill>
                  <a:schemeClr val="tx2"/>
                </a:solidFill>
              </a:rPr>
              <a:t>PLCverif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tool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tx2"/>
                </a:solidFill>
              </a:rPr>
              <a:t>SAT </a:t>
            </a:r>
            <a:r>
              <a:rPr lang="en-US" sz="2000" dirty="0" smtClean="0">
                <a:solidFill>
                  <a:schemeClr val="tx2"/>
                </a:solidFill>
              </a:rPr>
              <a:t>(Site Acceptance Test)</a:t>
            </a:r>
            <a:endParaRPr lang="en-GB" sz="20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9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288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– formalized requirements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18</a:t>
            </a:fld>
            <a:endParaRPr lang="es-E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696200" cy="685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Both operational and safety requirements are specified using the </a:t>
            </a:r>
          </a:p>
          <a:p>
            <a:pPr marL="0" indent="0" algn="ctr"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“Cause and Effect Matrix” </a:t>
            </a:r>
            <a:r>
              <a:rPr lang="en-US" sz="1800" dirty="0" smtClean="0">
                <a:solidFill>
                  <a:schemeClr val="tx2"/>
                </a:solidFill>
              </a:rPr>
              <a:t>formalism</a:t>
            </a:r>
            <a:r>
              <a:rPr lang="en-US" sz="1800" b="1" dirty="0" smtClean="0">
                <a:solidFill>
                  <a:schemeClr val="tx2"/>
                </a:solidFill>
              </a:rPr>
              <a:t> </a:t>
            </a:r>
            <a:endParaRPr lang="en-US" sz="1800" dirty="0" smtClean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  <a:p>
            <a:endParaRPr lang="en-GB" sz="1800" dirty="0" smtClean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171684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More details about CEM: </a:t>
            </a: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icalepcs2019.vrws.de/papers/mopha041.pdf</a:t>
            </a:r>
            <a:r>
              <a:rPr lang="en-US" sz="1600" dirty="0" smtClean="0"/>
              <a:t> 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33896"/>
            <a:ext cx="5867400" cy="419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5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7197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Given a </a:t>
            </a:r>
            <a:r>
              <a:rPr lang="en-US" sz="2000" b="1" dirty="0" smtClean="0">
                <a:solidFill>
                  <a:schemeClr val="tx2"/>
                </a:solidFill>
              </a:rPr>
              <a:t>global model </a:t>
            </a:r>
            <a:r>
              <a:rPr lang="en-US" sz="2000" dirty="0" smtClean="0">
                <a:solidFill>
                  <a:schemeClr val="tx2"/>
                </a:solidFill>
              </a:rPr>
              <a:t>of the system and a </a:t>
            </a:r>
            <a:r>
              <a:rPr lang="en-US" sz="2000" b="1" dirty="0" smtClean="0">
                <a:solidFill>
                  <a:schemeClr val="tx2"/>
                </a:solidFill>
              </a:rPr>
              <a:t>formal property</a:t>
            </a:r>
            <a:r>
              <a:rPr lang="en-US" sz="2000" dirty="0" smtClean="0">
                <a:solidFill>
                  <a:schemeClr val="tx2"/>
                </a:solidFill>
              </a:rPr>
              <a:t>, the </a:t>
            </a:r>
            <a:r>
              <a:rPr lang="en-US" sz="2000" b="1" dirty="0" smtClean="0">
                <a:solidFill>
                  <a:schemeClr val="tx2"/>
                </a:solidFill>
              </a:rPr>
              <a:t>model checking algorithm checks exhaustively </a:t>
            </a:r>
            <a:r>
              <a:rPr lang="en-US" sz="2000" dirty="0" smtClean="0">
                <a:solidFill>
                  <a:schemeClr val="tx2"/>
                </a:solidFill>
              </a:rPr>
              <a:t>that the model meets the property </a:t>
            </a:r>
          </a:p>
          <a:p>
            <a:pPr marL="0" indent="0" algn="r">
              <a:buNone/>
            </a:pPr>
            <a:r>
              <a:rPr lang="en-GB" sz="1600" dirty="0" smtClean="0"/>
              <a:t>Clarke </a:t>
            </a:r>
            <a:r>
              <a:rPr lang="en-GB" sz="1600" dirty="0"/>
              <a:t>and Emerson (1982</a:t>
            </a:r>
            <a:r>
              <a:rPr lang="en-GB" sz="1600" dirty="0" smtClean="0"/>
              <a:t>) and </a:t>
            </a:r>
            <a:r>
              <a:rPr lang="en-GB" sz="1600" dirty="0" err="1" smtClean="0"/>
              <a:t>Queille</a:t>
            </a:r>
            <a:r>
              <a:rPr lang="en-GB" sz="1600" dirty="0" smtClean="0"/>
              <a:t> </a:t>
            </a:r>
            <a:r>
              <a:rPr lang="en-GB" sz="1600" dirty="0"/>
              <a:t>and </a:t>
            </a:r>
            <a:r>
              <a:rPr lang="en-GB" sz="1600" dirty="0" err="1"/>
              <a:t>Sifakis</a:t>
            </a:r>
            <a:r>
              <a:rPr lang="en-GB" sz="1600" dirty="0"/>
              <a:t> (1982</a:t>
            </a:r>
            <a:r>
              <a:rPr lang="en-GB" sz="1600" dirty="0" smtClean="0"/>
              <a:t>)</a:t>
            </a:r>
            <a:endParaRPr lang="en-US" sz="1600" i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000" i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19</a:t>
            </a:fld>
            <a:endParaRPr lang="es-ES"/>
          </a:p>
        </p:txBody>
      </p:sp>
      <p:sp>
        <p:nvSpPr>
          <p:cNvPr id="29" name="3 Rectángulo"/>
          <p:cNvSpPr/>
          <p:nvPr/>
        </p:nvSpPr>
        <p:spPr>
          <a:xfrm>
            <a:off x="538182" y="2905708"/>
            <a:ext cx="1800200" cy="828092"/>
          </a:xfrm>
          <a:prstGeom prst="rect">
            <a:avLst/>
          </a:prstGeom>
          <a:solidFill>
            <a:srgbClr val="0055A0"/>
          </a:solidFill>
          <a:ln w="19050" cap="flat" cmpd="sng" algn="ctr">
            <a:solidFill>
              <a:srgbClr val="0055A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Formal</a:t>
            </a:r>
            <a:b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model</a:t>
            </a:r>
          </a:p>
        </p:txBody>
      </p:sp>
      <p:sp>
        <p:nvSpPr>
          <p:cNvPr id="30" name="4 Rectángulo"/>
          <p:cNvSpPr/>
          <p:nvPr/>
        </p:nvSpPr>
        <p:spPr>
          <a:xfrm>
            <a:off x="6730008" y="2905708"/>
            <a:ext cx="1728192" cy="828092"/>
          </a:xfrm>
          <a:prstGeom prst="rect">
            <a:avLst/>
          </a:prstGeom>
          <a:solidFill>
            <a:srgbClr val="0055A0"/>
          </a:solidFill>
          <a:ln w="19050" cap="flat" cmpd="sng" algn="ctr">
            <a:solidFill>
              <a:srgbClr val="0055A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Formal requirement</a:t>
            </a:r>
          </a:p>
        </p:txBody>
      </p:sp>
      <p:cxnSp>
        <p:nvCxnSpPr>
          <p:cNvPr id="31" name="7 Conector angular"/>
          <p:cNvCxnSpPr>
            <a:stCxn id="29" idx="2"/>
            <a:endCxn id="34" idx="1"/>
          </p:cNvCxnSpPr>
          <p:nvPr/>
        </p:nvCxnSpPr>
        <p:spPr>
          <a:xfrm rot="16200000" flipH="1">
            <a:off x="2642415" y="2529667"/>
            <a:ext cx="420702" cy="2828968"/>
          </a:xfrm>
          <a:prstGeom prst="bentConnector2">
            <a:avLst/>
          </a:prstGeom>
          <a:noFill/>
          <a:ln w="38100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cxnSp>
        <p:nvCxnSpPr>
          <p:cNvPr id="32" name="8 Conector angular"/>
          <p:cNvCxnSpPr>
            <a:stCxn id="30" idx="2"/>
            <a:endCxn id="34" idx="3"/>
          </p:cNvCxnSpPr>
          <p:nvPr/>
        </p:nvCxnSpPr>
        <p:spPr>
          <a:xfrm rot="5400000">
            <a:off x="6161615" y="2722013"/>
            <a:ext cx="420702" cy="2444277"/>
          </a:xfrm>
          <a:prstGeom prst="bentConnector2">
            <a:avLst/>
          </a:prstGeom>
          <a:noFill/>
          <a:ln w="38100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grpSp>
        <p:nvGrpSpPr>
          <p:cNvPr id="33" name="Group 15"/>
          <p:cNvGrpSpPr/>
          <p:nvPr/>
        </p:nvGrpSpPr>
        <p:grpSpPr>
          <a:xfrm>
            <a:off x="3952207" y="3747308"/>
            <a:ext cx="1643399" cy="1152941"/>
            <a:chOff x="5643898" y="2436371"/>
            <a:chExt cx="1643399" cy="1152941"/>
          </a:xfrm>
        </p:grpSpPr>
        <p:pic>
          <p:nvPicPr>
            <p:cNvPr id="34" name="Picture 6" descr="http://acesolutions.fr/images/engrenag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8941" y="2436371"/>
              <a:ext cx="882577" cy="814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5643898" y="3250758"/>
              <a:ext cx="16433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55A0"/>
                  </a:solidFill>
                  <a:latin typeface="Arial" pitchFamily="34" charset="0"/>
                  <a:cs typeface="Arial" pitchFamily="34" charset="0"/>
                </a:rPr>
                <a:t>Model Checker</a:t>
              </a:r>
            </a:p>
          </p:txBody>
        </p:sp>
      </p:grpSp>
      <p:grpSp>
        <p:nvGrpSpPr>
          <p:cNvPr id="36" name="Group 34"/>
          <p:cNvGrpSpPr/>
          <p:nvPr/>
        </p:nvGrpSpPr>
        <p:grpSpPr>
          <a:xfrm>
            <a:off x="6632464" y="5210045"/>
            <a:ext cx="1393330" cy="948222"/>
            <a:chOff x="7691918" y="2868716"/>
            <a:chExt cx="1393330" cy="948222"/>
          </a:xfrm>
        </p:grpSpPr>
        <p:sp>
          <p:nvSpPr>
            <p:cNvPr id="37" name="TextBox 36"/>
            <p:cNvSpPr txBox="1"/>
            <p:nvPr/>
          </p:nvSpPr>
          <p:spPr>
            <a:xfrm>
              <a:off x="8146056" y="2868716"/>
              <a:ext cx="58862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>
                  <a:solidFill>
                    <a:srgbClr val="00B050"/>
                  </a:solidFill>
                  <a:latin typeface="Arial"/>
                  <a:sym typeface="Wingdings"/>
                </a:rPr>
                <a:t></a:t>
              </a:r>
              <a:endParaRPr lang="en-US" sz="4000" b="1" dirty="0">
                <a:solidFill>
                  <a:srgbClr val="00B050"/>
                </a:solidFill>
                <a:latin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91918" y="3478384"/>
              <a:ext cx="13933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55A0"/>
                  </a:solidFill>
                  <a:latin typeface="Arial" pitchFamily="34" charset="0"/>
                  <a:cs typeface="Arial" pitchFamily="34" charset="0"/>
                </a:rPr>
                <a:t>Property OK</a:t>
              </a:r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152874" y="5091468"/>
            <a:ext cx="2790316" cy="1165910"/>
            <a:chOff x="5501920" y="4682588"/>
            <a:chExt cx="2790316" cy="1165910"/>
          </a:xfrm>
        </p:grpSpPr>
        <p:sp>
          <p:nvSpPr>
            <p:cNvPr id="40" name="TextBox 39"/>
            <p:cNvSpPr txBox="1"/>
            <p:nvPr/>
          </p:nvSpPr>
          <p:spPr>
            <a:xfrm>
              <a:off x="6536636" y="4682588"/>
              <a:ext cx="57579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rgbClr val="C00000"/>
                  </a:solidFill>
                  <a:latin typeface="Arial"/>
                  <a:sym typeface="Wingdings"/>
                </a:rPr>
                <a:t></a:t>
              </a:r>
              <a:endParaRPr lang="en-US" sz="4000" b="1" dirty="0"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501920" y="5263723"/>
              <a:ext cx="27903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55A0"/>
                  </a:solidFill>
                  <a:latin typeface="Arial" pitchFamily="34" charset="0"/>
                  <a:cs typeface="Arial" pitchFamily="34" charset="0"/>
                </a:rPr>
                <a:t>Property failed</a:t>
              </a:r>
            </a:p>
            <a:p>
              <a:pPr algn="ctr"/>
              <a:r>
                <a:rPr lang="en-US" sz="1600" i="1" dirty="0" smtClean="0">
                  <a:solidFill>
                    <a:srgbClr val="0055A0"/>
                  </a:solidFill>
                  <a:latin typeface="Arial" pitchFamily="34" charset="0"/>
                  <a:cs typeface="Arial" pitchFamily="34" charset="0"/>
                </a:rPr>
                <a:t>Trace leading to the violation</a:t>
              </a:r>
            </a:p>
          </p:txBody>
        </p:sp>
      </p:grpSp>
      <p:cxnSp>
        <p:nvCxnSpPr>
          <p:cNvPr id="42" name="Straight Arrow Connector 41"/>
          <p:cNvCxnSpPr>
            <a:endCxn id="40" idx="3"/>
          </p:cNvCxnSpPr>
          <p:nvPr/>
        </p:nvCxnSpPr>
        <p:spPr>
          <a:xfrm flipH="1">
            <a:off x="2763389" y="4410007"/>
            <a:ext cx="1503862" cy="1096960"/>
          </a:xfrm>
          <a:prstGeom prst="straightConnector1">
            <a:avLst/>
          </a:prstGeom>
          <a:noFill/>
          <a:ln w="38100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cxnSp>
        <p:nvCxnSpPr>
          <p:cNvPr id="43" name="Straight Arrow Connector 42"/>
          <p:cNvCxnSpPr>
            <a:endCxn id="37" idx="1"/>
          </p:cNvCxnSpPr>
          <p:nvPr/>
        </p:nvCxnSpPr>
        <p:spPr>
          <a:xfrm>
            <a:off x="5294136" y="4410007"/>
            <a:ext cx="1792466" cy="1153981"/>
          </a:xfrm>
          <a:prstGeom prst="straightConnector1">
            <a:avLst/>
          </a:prstGeom>
          <a:noFill/>
          <a:ln w="38100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grpSp>
        <p:nvGrpSpPr>
          <p:cNvPr id="44" name="Group 43"/>
          <p:cNvGrpSpPr/>
          <p:nvPr/>
        </p:nvGrpSpPr>
        <p:grpSpPr>
          <a:xfrm>
            <a:off x="2574926" y="2634348"/>
            <a:ext cx="1723086" cy="1034240"/>
            <a:chOff x="1092202" y="5070347"/>
            <a:chExt cx="1794881" cy="1183197"/>
          </a:xfrm>
        </p:grpSpPr>
        <p:pic>
          <p:nvPicPr>
            <p:cNvPr id="45" name="Picture 44" descr="http://www.fao.org/DOCREP/003/X6510E/X651003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202" y="5070347"/>
              <a:ext cx="1779960" cy="800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TextBox 31"/>
            <p:cNvSpPr txBox="1"/>
            <p:nvPr/>
          </p:nvSpPr>
          <p:spPr>
            <a:xfrm>
              <a:off x="1128454" y="5725387"/>
              <a:ext cx="1758629" cy="528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b="1" dirty="0" smtClean="0">
                  <a:solidFill>
                    <a:srgbClr val="0055A0"/>
                  </a:solidFill>
                  <a:latin typeface="Arial" pitchFamily="34" charset="0"/>
                  <a:cs typeface="Arial" pitchFamily="34" charset="0"/>
                </a:rPr>
                <a:t>Real System</a:t>
              </a:r>
            </a:p>
            <a:p>
              <a:pPr algn="ctr"/>
              <a:r>
                <a:rPr lang="en-US" sz="1200" b="1" dirty="0" smtClean="0">
                  <a:solidFill>
                    <a:srgbClr val="0055A0"/>
                  </a:solidFill>
                  <a:latin typeface="Arial" pitchFamily="34" charset="0"/>
                  <a:cs typeface="Arial" pitchFamily="34" charset="0"/>
                </a:rPr>
                <a:t>(hardware, software</a:t>
              </a:r>
              <a:r>
                <a:rPr lang="en-US" sz="1200" b="1" dirty="0">
                  <a:solidFill>
                    <a:srgbClr val="0055A0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en-US" sz="1200" b="1" dirty="0" smtClean="0">
                <a:solidFill>
                  <a:srgbClr val="0055A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" name="Group 21"/>
          <p:cNvGrpSpPr/>
          <p:nvPr/>
        </p:nvGrpSpPr>
        <p:grpSpPr>
          <a:xfrm>
            <a:off x="5501787" y="2755061"/>
            <a:ext cx="1228221" cy="913527"/>
            <a:chOff x="2705589" y="1705838"/>
            <a:chExt cx="1228221" cy="913527"/>
          </a:xfrm>
        </p:grpSpPr>
        <p:sp>
          <p:nvSpPr>
            <p:cNvPr id="48" name="TextBox 47"/>
            <p:cNvSpPr txBox="1"/>
            <p:nvPr/>
          </p:nvSpPr>
          <p:spPr>
            <a:xfrm>
              <a:off x="2705589" y="1705838"/>
              <a:ext cx="12282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55A0"/>
                  </a:solidFill>
                  <a:latin typeface="Arial" pitchFamily="34" charset="0"/>
                  <a:cs typeface="Arial" pitchFamily="34" charset="0"/>
                </a:rPr>
                <a:t>Specifications</a:t>
              </a:r>
            </a:p>
          </p:txBody>
        </p:sp>
        <p:pic>
          <p:nvPicPr>
            <p:cNvPr id="49" name="Picture 10" descr="http://www.mcrl2.org/mcrl2/wiki/images/1/1f/Text_File_Icon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360" y="1982837"/>
              <a:ext cx="636528" cy="636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7419132" y="4328404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Temporal Logic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0" y="4301814"/>
            <a:ext cx="2377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Automata, Timed automata, Petri nets, etc.</a:t>
            </a:r>
            <a:endParaRPr lang="en-GB" dirty="0"/>
          </a:p>
        </p:txBody>
      </p:sp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SM18 cluster F </a:t>
            </a:r>
            <a:r>
              <a:rPr lang="en-US" sz="2800" b="1" dirty="0" smtClean="0">
                <a:solidFill>
                  <a:schemeClr val="tx2"/>
                </a:solidFill>
              </a:rPr>
              <a:t>– model checking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07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30" grpId="0" animBg="1"/>
      <p:bldP spid="30" grpId="1" animBg="1"/>
      <p:bldP spid="5" grpId="0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3275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chemeClr val="tx2"/>
                </a:solidFill>
              </a:rPr>
              <a:t>Outline</a:t>
            </a:r>
            <a:endParaRPr lang="en-GB" sz="40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573" y="2354262"/>
            <a:ext cx="758078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2"/>
                </a:solidFill>
              </a:rPr>
              <a:t>Overview of the SM18 cluster F </a:t>
            </a:r>
            <a:r>
              <a:rPr lang="en-US" sz="2400" b="1" dirty="0" smtClean="0">
                <a:solidFill>
                  <a:schemeClr val="tx2"/>
                </a:solidFill>
              </a:rPr>
              <a:t>control and safety systems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2"/>
                </a:solidFill>
              </a:rPr>
              <a:t> Impact of the </a:t>
            </a:r>
            <a:r>
              <a:rPr lang="en-US" sz="2400" b="1" dirty="0" smtClean="0">
                <a:solidFill>
                  <a:schemeClr val="tx2"/>
                </a:solidFill>
              </a:rPr>
              <a:t>power converters reliability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b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bg1">
                    <a:lumMod val="65000"/>
                  </a:schemeClr>
                </a:solidFill>
              </a:rPr>
              <a:t>Comparison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 with the LHC </a:t>
            </a:r>
            <a:r>
              <a:rPr lang="en-US" sz="2400" b="1" dirty="0">
                <a:solidFill>
                  <a:schemeClr val="bg1">
                    <a:lumMod val="65000"/>
                  </a:schemeClr>
                </a:solidFill>
              </a:rPr>
              <a:t>Powering Interlock System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(PIC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en-US" sz="2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967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20</a:t>
            </a:fld>
            <a:endParaRPr lang="es-E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926" y="1981200"/>
            <a:ext cx="6448147" cy="465296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SM18 cluster F </a:t>
            </a:r>
            <a:r>
              <a:rPr lang="en-US" sz="2800" b="1" dirty="0" smtClean="0">
                <a:solidFill>
                  <a:schemeClr val="tx2"/>
                </a:solidFill>
              </a:rPr>
              <a:t>– model checking for PLC programs </a:t>
            </a:r>
            <a:r>
              <a:rPr lang="en-US" sz="2800" b="1" dirty="0" err="1" smtClean="0">
                <a:solidFill>
                  <a:schemeClr val="tx2"/>
                </a:solidFill>
              </a:rPr>
              <a:t>PLCverif</a:t>
            </a:r>
            <a:r>
              <a:rPr lang="en-US" sz="2800" b="1" dirty="0" smtClean="0">
                <a:solidFill>
                  <a:schemeClr val="tx2"/>
                </a:solidFill>
              </a:rPr>
              <a:t> </a:t>
            </a:r>
            <a:r>
              <a:rPr lang="en-US" sz="1800" dirty="0">
                <a:solidFill>
                  <a:schemeClr val="tx2"/>
                </a:solidFill>
              </a:rPr>
              <a:t>(</a:t>
            </a:r>
            <a:r>
              <a:rPr lang="en-US" sz="1800" dirty="0">
                <a:solidFill>
                  <a:schemeClr val="tx2"/>
                </a:solidFill>
                <a:hlinkClick r:id="rId3"/>
              </a:rPr>
              <a:t>https://cern.ch/plcverif</a:t>
            </a:r>
            <a:r>
              <a:rPr lang="en-US" sz="1800" dirty="0">
                <a:solidFill>
                  <a:schemeClr val="tx2"/>
                </a:solidFill>
              </a:rPr>
              <a:t>)</a:t>
            </a:r>
            <a:endParaRPr lang="en-GB" sz="18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1467128"/>
            <a:ext cx="872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By introducing the PLC program, </a:t>
            </a:r>
            <a:r>
              <a:rPr lang="en-US" b="1" dirty="0" err="1" smtClean="0">
                <a:solidFill>
                  <a:schemeClr val="tx2"/>
                </a:solidFill>
              </a:rPr>
              <a:t>PLCverif</a:t>
            </a:r>
            <a:r>
              <a:rPr lang="en-US" dirty="0" smtClean="0">
                <a:solidFill>
                  <a:schemeClr val="tx2"/>
                </a:solidFill>
              </a:rPr>
              <a:t> automatically creates the formal model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75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312117"/>
            <a:ext cx="6281738" cy="440935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21</a:t>
            </a:fld>
            <a:endParaRPr lang="es-ES"/>
          </a:p>
        </p:txBody>
      </p:sp>
      <p:sp>
        <p:nvSpPr>
          <p:cNvPr id="5" name="Oval 4"/>
          <p:cNvSpPr/>
          <p:nvPr/>
        </p:nvSpPr>
        <p:spPr>
          <a:xfrm>
            <a:off x="5029200" y="4495800"/>
            <a:ext cx="2667000" cy="838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SM18 cluster F </a:t>
            </a:r>
            <a:r>
              <a:rPr lang="en-US" sz="2800" b="1" dirty="0" smtClean="0">
                <a:solidFill>
                  <a:schemeClr val="tx2"/>
                </a:solidFill>
              </a:rPr>
              <a:t>– model checking for PLC programs </a:t>
            </a:r>
            <a:r>
              <a:rPr lang="en-US" sz="2800" b="1" dirty="0" err="1" smtClean="0">
                <a:solidFill>
                  <a:schemeClr val="tx2"/>
                </a:solidFill>
              </a:rPr>
              <a:t>PLCverif</a:t>
            </a:r>
            <a:r>
              <a:rPr lang="en-US" sz="2800" b="1" dirty="0" smtClean="0">
                <a:solidFill>
                  <a:schemeClr val="tx2"/>
                </a:solidFill>
              </a:rPr>
              <a:t> </a:t>
            </a:r>
            <a:r>
              <a:rPr lang="en-US" sz="1800" dirty="0">
                <a:solidFill>
                  <a:schemeClr val="tx2"/>
                </a:solidFill>
              </a:rPr>
              <a:t>(</a:t>
            </a:r>
            <a:r>
              <a:rPr lang="en-US" sz="1800" dirty="0">
                <a:solidFill>
                  <a:schemeClr val="tx2"/>
                </a:solidFill>
                <a:hlinkClick r:id="rId3"/>
              </a:rPr>
              <a:t>https://cern.ch/plcverif</a:t>
            </a:r>
            <a:r>
              <a:rPr lang="en-US" sz="1800" dirty="0">
                <a:solidFill>
                  <a:schemeClr val="tx2"/>
                </a:solidFill>
              </a:rPr>
              <a:t>)</a:t>
            </a:r>
            <a:endParaRPr lang="en-GB" sz="18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2743200"/>
            <a:ext cx="3000375" cy="70485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304800" y="1601024"/>
            <a:ext cx="872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Verification cases automatically generated from the </a:t>
            </a:r>
            <a:r>
              <a:rPr lang="en-US" b="1" dirty="0" smtClean="0">
                <a:solidFill>
                  <a:schemeClr val="tx2"/>
                </a:solidFill>
              </a:rPr>
              <a:t>CEM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88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22</a:t>
            </a:fld>
            <a:endParaRPr lang="es-E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52" y="2042637"/>
            <a:ext cx="6427150" cy="46629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2433" y="2047638"/>
            <a:ext cx="6462812" cy="465296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SM18 cluster F </a:t>
            </a:r>
            <a:r>
              <a:rPr lang="en-US" sz="2800" b="1" dirty="0" smtClean="0">
                <a:solidFill>
                  <a:schemeClr val="tx2"/>
                </a:solidFill>
              </a:rPr>
              <a:t>– model checking for PLC programs </a:t>
            </a:r>
            <a:r>
              <a:rPr lang="en-US" sz="2800" b="1" dirty="0" err="1" smtClean="0">
                <a:solidFill>
                  <a:schemeClr val="tx2"/>
                </a:solidFill>
              </a:rPr>
              <a:t>PLCverif</a:t>
            </a:r>
            <a:r>
              <a:rPr lang="en-US" sz="2800" b="1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(</a:t>
            </a:r>
            <a:r>
              <a:rPr lang="en-US" sz="1800" dirty="0" smtClean="0">
                <a:solidFill>
                  <a:schemeClr val="tx2"/>
                </a:solidFill>
                <a:hlinkClick r:id="rId4"/>
              </a:rPr>
              <a:t>https://cern.ch/plcverif</a:t>
            </a:r>
            <a:r>
              <a:rPr lang="en-US" sz="1800" dirty="0" smtClean="0">
                <a:solidFill>
                  <a:schemeClr val="tx2"/>
                </a:solidFill>
              </a:rPr>
              <a:t>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1467128"/>
            <a:ext cx="8720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The </a:t>
            </a:r>
            <a:r>
              <a:rPr lang="en-US" b="1" dirty="0" smtClean="0">
                <a:solidFill>
                  <a:schemeClr val="tx2"/>
                </a:solidFill>
              </a:rPr>
              <a:t>verification results </a:t>
            </a:r>
            <a:r>
              <a:rPr lang="en-US" dirty="0" smtClean="0">
                <a:solidFill>
                  <a:schemeClr val="tx2"/>
                </a:solidFill>
              </a:rPr>
              <a:t>are presented in the verification report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27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3275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chemeClr val="tx2"/>
                </a:solidFill>
              </a:rPr>
              <a:t>Outline</a:t>
            </a:r>
            <a:endParaRPr lang="en-GB" sz="40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573" y="2354262"/>
            <a:ext cx="758078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2"/>
                </a:solidFill>
              </a:rPr>
              <a:t>Overview of the SM18 cluster F </a:t>
            </a:r>
            <a:r>
              <a:rPr lang="en-US" sz="2400" b="1" dirty="0" smtClean="0">
                <a:solidFill>
                  <a:schemeClr val="tx2"/>
                </a:solidFill>
              </a:rPr>
              <a:t>control and safety systems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2"/>
                </a:solidFill>
              </a:rPr>
              <a:t> Impact of the </a:t>
            </a:r>
            <a:r>
              <a:rPr lang="en-US" sz="2400" b="1" dirty="0">
                <a:solidFill>
                  <a:schemeClr val="tx2"/>
                </a:solidFill>
              </a:rPr>
              <a:t>power converters reliability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b="1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  <a:t>Comparison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 with the LHC </a:t>
            </a:r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  <a:t>Powering Interlock System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(PIC)</a:t>
            </a:r>
            <a:endParaRPr lang="en-US" sz="2400" b="1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18472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10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Why the reliability information of the PC “Safety Chain”?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24</a:t>
            </a:fld>
            <a:endParaRPr lang="es-E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3400" y="1417638"/>
            <a:ext cx="7772400" cy="4724400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It will help us to take </a:t>
            </a:r>
            <a:r>
              <a:rPr lang="en-US" sz="1600" b="1" dirty="0" smtClean="0">
                <a:solidFill>
                  <a:schemeClr val="tx2"/>
                </a:solidFill>
              </a:rPr>
              <a:t>better decisions on the mitigation proposals </a:t>
            </a:r>
            <a:r>
              <a:rPr lang="en-US" sz="1600" dirty="0" smtClean="0">
                <a:solidFill>
                  <a:schemeClr val="tx2"/>
                </a:solidFill>
              </a:rPr>
              <a:t>of the risk analysis (the different </a:t>
            </a:r>
            <a:r>
              <a:rPr lang="en-US" sz="1600" b="1" dirty="0" smtClean="0">
                <a:solidFill>
                  <a:schemeClr val="tx2"/>
                </a:solidFill>
              </a:rPr>
              <a:t>layers of protection</a:t>
            </a:r>
            <a:r>
              <a:rPr lang="en-US" sz="1600" dirty="0" smtClean="0">
                <a:solidFill>
                  <a:schemeClr val="tx2"/>
                </a:solidFill>
              </a:rPr>
              <a:t>)</a:t>
            </a:r>
          </a:p>
          <a:p>
            <a:pPr marL="458788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458788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458788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458788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458788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458788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458788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458788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458788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458788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458788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458788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458788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 startAt="2"/>
            </a:pPr>
            <a:r>
              <a:rPr lang="en-US" sz="1600" b="1" dirty="0">
                <a:solidFill>
                  <a:schemeClr val="tx2"/>
                </a:solidFill>
              </a:rPr>
              <a:t>Functional Safety </a:t>
            </a:r>
            <a:r>
              <a:rPr lang="en-US" sz="1600" b="1" dirty="0" smtClean="0">
                <a:solidFill>
                  <a:schemeClr val="tx2"/>
                </a:solidFill>
              </a:rPr>
              <a:t>Report </a:t>
            </a:r>
            <a:r>
              <a:rPr lang="en-US" sz="1600" dirty="0" smtClean="0">
                <a:solidFill>
                  <a:schemeClr val="tx2"/>
                </a:solidFill>
              </a:rPr>
              <a:t>- we can claim that our design and developments meet </a:t>
            </a:r>
            <a:r>
              <a:rPr lang="en-US" sz="1600" smtClean="0">
                <a:solidFill>
                  <a:schemeClr val="tx2"/>
                </a:solidFill>
              </a:rPr>
              <a:t>the requirements </a:t>
            </a:r>
            <a:r>
              <a:rPr lang="en-US" sz="1600" dirty="0" smtClean="0">
                <a:solidFill>
                  <a:schemeClr val="tx2"/>
                </a:solidFill>
              </a:rPr>
              <a:t>according to the IEC 61511 standard </a:t>
            </a:r>
            <a:endParaRPr lang="en-US" sz="1600" dirty="0">
              <a:solidFill>
                <a:schemeClr val="tx2"/>
              </a:solidFill>
            </a:endParaRPr>
          </a:p>
          <a:p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041172" y="3064954"/>
            <a:ext cx="3733800" cy="421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smtClean="0">
                <a:solidFill>
                  <a:schemeClr val="tx2"/>
                </a:solidFill>
              </a:rPr>
              <a:t>Other measures (e.g. access control)</a:t>
            </a:r>
            <a:endParaRPr lang="en-US" sz="2000" smtClean="0">
              <a:solidFill>
                <a:schemeClr val="tx2"/>
              </a:solidFill>
            </a:endParaRPr>
          </a:p>
          <a:p>
            <a:pPr algn="ctr"/>
            <a:endParaRPr lang="en-GB" sz="2000" dirty="0" smtClean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446" y="2118235"/>
            <a:ext cx="3935249" cy="34443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78321" y="4385179"/>
            <a:ext cx="3059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Basic Process Control system 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(interlock)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0" y="3699379"/>
            <a:ext cx="3910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Safety Instrumented </a:t>
            </a:r>
            <a:r>
              <a:rPr lang="en-US" sz="1600" dirty="0" smtClean="0">
                <a:solidFill>
                  <a:schemeClr val="tx2"/>
                </a:solidFill>
              </a:rPr>
              <a:t>system (IEC </a:t>
            </a:r>
            <a:r>
              <a:rPr lang="en-US" sz="1600" dirty="0">
                <a:solidFill>
                  <a:schemeClr val="tx2"/>
                </a:solidFill>
              </a:rPr>
              <a:t>61508 </a:t>
            </a:r>
            <a:r>
              <a:rPr lang="en-US" sz="1600" dirty="0" smtClean="0">
                <a:solidFill>
                  <a:schemeClr val="tx2"/>
                </a:solidFill>
              </a:rPr>
              <a:t>and IEC 61511)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81200" y="4360430"/>
            <a:ext cx="6858000" cy="60952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981200" y="3651626"/>
            <a:ext cx="6858000" cy="60952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981200" y="2961945"/>
            <a:ext cx="6858000" cy="60952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66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  <p:bldP spid="10" grpId="0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How can we meet the SIL </a:t>
            </a:r>
            <a:r>
              <a:rPr lang="en-US" sz="2800" b="1" dirty="0" smtClean="0">
                <a:solidFill>
                  <a:schemeClr val="tx2"/>
                </a:solidFill>
              </a:rPr>
              <a:t>requirements for the PCs?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25</a:t>
            </a:fld>
            <a:endParaRPr lang="es-E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772400" cy="4984750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GB" sz="1600" dirty="0" smtClean="0">
                <a:solidFill>
                  <a:schemeClr val="tx2"/>
                </a:solidFill>
              </a:rPr>
              <a:t>For the </a:t>
            </a:r>
            <a:r>
              <a:rPr lang="en-GB" sz="1600" b="1" dirty="0" smtClean="0">
                <a:solidFill>
                  <a:schemeClr val="tx2"/>
                </a:solidFill>
              </a:rPr>
              <a:t>random hardware failures</a:t>
            </a:r>
            <a:r>
              <a:rPr lang="en-GB" sz="1600" dirty="0" smtClean="0">
                <a:solidFill>
                  <a:schemeClr val="tx2"/>
                </a:solidFill>
              </a:rPr>
              <a:t>: MTTF, failure rate (for a specific failure mode)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</a:rPr>
              <a:t>How? Modeling with ISOGRAPH? Failure records at CERN (Fault Tracking System)? Both?</a:t>
            </a:r>
          </a:p>
          <a:p>
            <a:pPr marL="457200" lvl="1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For the </a:t>
            </a:r>
            <a:r>
              <a:rPr lang="en-US" sz="1600" b="1" dirty="0" smtClean="0">
                <a:solidFill>
                  <a:schemeClr val="tx2"/>
                </a:solidFill>
              </a:rPr>
              <a:t>architectural constrains</a:t>
            </a:r>
            <a:r>
              <a:rPr lang="en-US" sz="1600" dirty="0" smtClean="0">
                <a:solidFill>
                  <a:schemeClr val="tx2"/>
                </a:solidFill>
              </a:rPr>
              <a:t>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</a:rPr>
              <a:t>Route 1H: </a:t>
            </a:r>
            <a:r>
              <a:rPr lang="en-US" sz="1600" b="1" dirty="0" smtClean="0">
                <a:solidFill>
                  <a:schemeClr val="tx2"/>
                </a:solidFill>
              </a:rPr>
              <a:t>Safe Failure Fraction </a:t>
            </a:r>
            <a:r>
              <a:rPr lang="en-US" sz="1600" dirty="0" smtClean="0">
                <a:solidFill>
                  <a:schemeClr val="tx2"/>
                </a:solidFill>
              </a:rPr>
              <a:t>(SFF) and Hardware Fault Tolerance (HFT)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</a:rPr>
              <a:t>Route </a:t>
            </a:r>
            <a:r>
              <a:rPr lang="en-US" sz="1600" dirty="0" smtClean="0">
                <a:solidFill>
                  <a:schemeClr val="tx2"/>
                </a:solidFill>
              </a:rPr>
              <a:t>2H: </a:t>
            </a:r>
            <a:r>
              <a:rPr lang="en-US" sz="1600" b="1" dirty="0" smtClean="0">
                <a:solidFill>
                  <a:schemeClr val="tx2"/>
                </a:solidFill>
              </a:rPr>
              <a:t>Proven in use</a:t>
            </a:r>
          </a:p>
          <a:p>
            <a:pPr>
              <a:buFont typeface="+mj-lt"/>
              <a:buAutoNum type="arabicPeriod"/>
            </a:pPr>
            <a:endParaRPr lang="en-US" sz="1600" b="1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For </a:t>
            </a:r>
            <a:r>
              <a:rPr lang="en-US" sz="1600" dirty="0">
                <a:solidFill>
                  <a:schemeClr val="tx2"/>
                </a:solidFill>
              </a:rPr>
              <a:t>the </a:t>
            </a:r>
            <a:r>
              <a:rPr lang="en-US" sz="1600" dirty="0" smtClean="0">
                <a:solidFill>
                  <a:schemeClr val="tx2"/>
                </a:solidFill>
              </a:rPr>
              <a:t>systematic failure analysis: </a:t>
            </a:r>
            <a:endParaRPr lang="en-US" sz="1600" dirty="0">
              <a:solidFill>
                <a:schemeClr val="tx2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chemeClr val="tx2"/>
                </a:solidFill>
              </a:rPr>
              <a:t>Route </a:t>
            </a:r>
            <a:r>
              <a:rPr lang="en-US" sz="1600" b="1" dirty="0" smtClean="0">
                <a:solidFill>
                  <a:schemeClr val="tx2"/>
                </a:solidFill>
              </a:rPr>
              <a:t>1S: requirements for of avoidance and control of systematic faults</a:t>
            </a:r>
            <a:endParaRPr lang="en-US" sz="1600" b="1" dirty="0">
              <a:solidFill>
                <a:schemeClr val="tx2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</a:rPr>
              <a:t>Route </a:t>
            </a:r>
            <a:r>
              <a:rPr lang="en-US" sz="1600" dirty="0" smtClean="0">
                <a:solidFill>
                  <a:schemeClr val="tx2"/>
                </a:solidFill>
              </a:rPr>
              <a:t>2S: </a:t>
            </a:r>
            <a:r>
              <a:rPr lang="en-US" sz="1600" b="1" dirty="0">
                <a:solidFill>
                  <a:schemeClr val="tx2"/>
                </a:solidFill>
              </a:rPr>
              <a:t>Proven in </a:t>
            </a:r>
            <a:r>
              <a:rPr lang="en-US" sz="1600" b="1" dirty="0" smtClean="0">
                <a:solidFill>
                  <a:schemeClr val="tx2"/>
                </a:solidFill>
              </a:rPr>
              <a:t>use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</a:rPr>
              <a:t>Route 3S: (pre-existing software elements)</a:t>
            </a:r>
            <a:endParaRPr lang="en-US" sz="1600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Fault detection possible?</a:t>
            </a:r>
          </a:p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Communications? Black or white channel</a:t>
            </a:r>
          </a:p>
          <a:p>
            <a:pPr>
              <a:buFont typeface="+mj-lt"/>
              <a:buAutoNum type="arabicPeriod"/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chemeClr val="tx2"/>
                </a:solidFill>
              </a:rPr>
              <a:t>Software involved? Model checking for VHDL (FPGAs)</a:t>
            </a:r>
            <a:r>
              <a:rPr lang="en-US" sz="1600" dirty="0" smtClean="0">
                <a:solidFill>
                  <a:schemeClr val="tx2"/>
                </a:solidFill>
              </a:rPr>
              <a:t>, software testing techniques…</a:t>
            </a:r>
          </a:p>
          <a:p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Conclusions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26</a:t>
            </a:fld>
            <a:endParaRPr lang="es-E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772400" cy="4984750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The </a:t>
            </a:r>
            <a:r>
              <a:rPr lang="en-US" sz="1600" b="1" dirty="0" smtClean="0">
                <a:solidFill>
                  <a:schemeClr val="tx2"/>
                </a:solidFill>
              </a:rPr>
              <a:t>“safety chain” </a:t>
            </a:r>
            <a:r>
              <a:rPr lang="en-US" sz="1600" dirty="0" smtClean="0">
                <a:solidFill>
                  <a:schemeClr val="tx2"/>
                </a:solidFill>
              </a:rPr>
              <a:t>of the power converters (fast abort, power permit or main circuit breaker commands) </a:t>
            </a:r>
            <a:r>
              <a:rPr lang="en-US" sz="1600" b="1" dirty="0" smtClean="0">
                <a:solidFill>
                  <a:schemeClr val="tx2"/>
                </a:solidFill>
              </a:rPr>
              <a:t>is part of the “safety actions” of many safety systems at CERN - </a:t>
            </a:r>
            <a:r>
              <a:rPr lang="en-US" sz="1600" dirty="0" smtClean="0">
                <a:solidFill>
                  <a:schemeClr val="tx2"/>
                </a:solidFill>
              </a:rPr>
              <a:t>both for </a:t>
            </a:r>
            <a:r>
              <a:rPr lang="en-US" sz="1600" b="1" dirty="0" smtClean="0">
                <a:solidFill>
                  <a:schemeClr val="tx2"/>
                </a:solidFill>
              </a:rPr>
              <a:t>personnel</a:t>
            </a:r>
            <a:r>
              <a:rPr lang="en-US" sz="1600" dirty="0" smtClean="0">
                <a:solidFill>
                  <a:schemeClr val="tx2"/>
                </a:solidFill>
              </a:rPr>
              <a:t> (e.g. SM18) and </a:t>
            </a:r>
            <a:r>
              <a:rPr lang="en-US" sz="1600" b="1" dirty="0" smtClean="0">
                <a:solidFill>
                  <a:schemeClr val="tx2"/>
                </a:solidFill>
              </a:rPr>
              <a:t>machine</a:t>
            </a:r>
            <a:r>
              <a:rPr lang="en-US" sz="1600" dirty="0" smtClean="0">
                <a:solidFill>
                  <a:schemeClr val="tx2"/>
                </a:solidFill>
              </a:rPr>
              <a:t> protection (e.g. LHC)</a:t>
            </a:r>
          </a:p>
          <a:p>
            <a:pPr>
              <a:buFont typeface="+mj-lt"/>
              <a:buAutoNum type="arabicPeriod"/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endParaRPr lang="en-US" sz="1600" b="1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endParaRPr lang="en-US" sz="1600" b="1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chemeClr val="tx2"/>
                </a:solidFill>
              </a:rPr>
              <a:t>If</a:t>
            </a:r>
            <a:r>
              <a:rPr lang="en-US" sz="1600" dirty="0" smtClean="0">
                <a:solidFill>
                  <a:schemeClr val="tx2"/>
                </a:solidFill>
              </a:rPr>
              <a:t> we aim to </a:t>
            </a:r>
            <a:r>
              <a:rPr lang="en-US" sz="1600" b="1" dirty="0" smtClean="0">
                <a:solidFill>
                  <a:schemeClr val="tx2"/>
                </a:solidFill>
              </a:rPr>
              <a:t>follow the recommended standards </a:t>
            </a:r>
            <a:r>
              <a:rPr lang="en-US" sz="1600" dirty="0" smtClean="0">
                <a:solidFill>
                  <a:schemeClr val="tx2"/>
                </a:solidFill>
              </a:rPr>
              <a:t>and develop a safety instrumented system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(IEC 61511, IEC 61508, etc.), a </a:t>
            </a:r>
            <a:r>
              <a:rPr lang="en-US" sz="1600" b="1" dirty="0" smtClean="0">
                <a:solidFill>
                  <a:schemeClr val="tx2"/>
                </a:solidFill>
              </a:rPr>
              <a:t>safety analysis </a:t>
            </a:r>
            <a:r>
              <a:rPr lang="en-US" sz="1600" dirty="0" smtClean="0">
                <a:solidFill>
                  <a:schemeClr val="tx2"/>
                </a:solidFill>
              </a:rPr>
              <a:t>of the PC </a:t>
            </a:r>
            <a:r>
              <a:rPr lang="en-US" sz="1600" dirty="0">
                <a:solidFill>
                  <a:schemeClr val="tx2"/>
                </a:solidFill>
              </a:rPr>
              <a:t>“safety chain” </a:t>
            </a:r>
            <a:r>
              <a:rPr lang="en-US" sz="1600" dirty="0" smtClean="0">
                <a:solidFill>
                  <a:schemeClr val="tx2"/>
                </a:solidFill>
              </a:rPr>
              <a:t>should be done (</a:t>
            </a:r>
            <a:r>
              <a:rPr lang="en-US" sz="1600" b="1" dirty="0" smtClean="0">
                <a:solidFill>
                  <a:schemeClr val="tx2"/>
                </a:solidFill>
              </a:rPr>
              <a:t>including hardware, software, systematic failures, etc.</a:t>
            </a:r>
            <a:r>
              <a:rPr lang="en-US" sz="1600" dirty="0" smtClean="0">
                <a:solidFill>
                  <a:schemeClr val="tx2"/>
                </a:solidFill>
              </a:rPr>
              <a:t>)</a:t>
            </a:r>
            <a:endParaRPr lang="en-US" sz="1600" b="1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endParaRPr lang="en-US" sz="1600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chemeClr val="tx2"/>
                </a:solidFill>
              </a:rPr>
              <a:t>If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we don’t follow the standards </a:t>
            </a:r>
            <a:r>
              <a:rPr lang="en-US" sz="1600" dirty="0" smtClean="0">
                <a:solidFill>
                  <a:schemeClr val="tx2"/>
                </a:solidFill>
              </a:rPr>
              <a:t>and develop a “standard interlock system” (+ other protection layers), </a:t>
            </a:r>
            <a:r>
              <a:rPr lang="en-US" sz="1600" b="1" dirty="0" smtClean="0">
                <a:solidFill>
                  <a:schemeClr val="tx2"/>
                </a:solidFill>
              </a:rPr>
              <a:t>the safety and reliability studies don’t need to be that strict/detailed</a:t>
            </a:r>
            <a:r>
              <a:rPr lang="en-US" sz="1600" dirty="0" smtClean="0">
                <a:solidFill>
                  <a:schemeClr val="tx2"/>
                </a:solidFill>
              </a:rPr>
              <a:t> (?) </a:t>
            </a:r>
            <a:r>
              <a:rPr lang="en-US" sz="1600" dirty="0" smtClean="0">
                <a:solidFill>
                  <a:srgbClr val="FF0000"/>
                </a:solidFill>
              </a:rPr>
              <a:t>- TBD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</a:p>
          <a:p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25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3275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chemeClr val="tx2"/>
                </a:solidFill>
              </a:rPr>
              <a:t>Outline</a:t>
            </a:r>
            <a:endParaRPr lang="en-GB" sz="40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573" y="2354262"/>
            <a:ext cx="758078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2"/>
                </a:solidFill>
              </a:rPr>
              <a:t>Overview of the SM18 cluster F </a:t>
            </a:r>
            <a:r>
              <a:rPr lang="en-US" sz="2400" b="1" dirty="0" smtClean="0">
                <a:solidFill>
                  <a:schemeClr val="tx2"/>
                </a:solidFill>
              </a:rPr>
              <a:t>control and safety instrumented system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2"/>
                </a:solidFill>
              </a:rPr>
              <a:t> Impact of the power converters </a:t>
            </a:r>
            <a:r>
              <a:rPr lang="en-US" sz="2400" dirty="0">
                <a:solidFill>
                  <a:schemeClr val="tx2"/>
                </a:solidFill>
              </a:rPr>
              <a:t>reliability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b="1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tx2"/>
                </a:solidFill>
              </a:rPr>
              <a:t>Comparison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with the LHC </a:t>
            </a:r>
            <a:r>
              <a:rPr lang="en-US" sz="2400" b="1" dirty="0">
                <a:solidFill>
                  <a:schemeClr val="tx2"/>
                </a:solidFill>
              </a:rPr>
              <a:t>Powering Interlock System </a:t>
            </a:r>
            <a:r>
              <a:rPr lang="en-US" sz="2400" dirty="0">
                <a:solidFill>
                  <a:schemeClr val="tx2"/>
                </a:solidFill>
              </a:rPr>
              <a:t>(PIC)</a:t>
            </a:r>
            <a:endParaRPr lang="en-US" sz="2400" b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7042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28</a:t>
            </a:fld>
            <a:endParaRPr lang="es-E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3400" y="1417638"/>
            <a:ext cx="77724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Analysis regarding the following points: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896938" indent="-457200">
              <a:buFont typeface="+mj-lt"/>
              <a:buAutoNum type="arabicPeriod"/>
              <a:tabLst>
                <a:tab pos="801688" algn="l"/>
              </a:tabLst>
            </a:pPr>
            <a:r>
              <a:rPr lang="en-US" sz="2000" b="1" dirty="0" smtClean="0">
                <a:solidFill>
                  <a:schemeClr val="tx2"/>
                </a:solidFill>
              </a:rPr>
              <a:t>Hardware</a:t>
            </a:r>
          </a:p>
          <a:p>
            <a:pPr marL="896938" indent="-457200">
              <a:buFont typeface="+mj-lt"/>
              <a:buAutoNum type="arabicPeriod"/>
              <a:tabLst>
                <a:tab pos="801688" algn="l"/>
              </a:tabLst>
            </a:pPr>
            <a:endParaRPr lang="en-US" sz="2000" b="1" dirty="0">
              <a:solidFill>
                <a:schemeClr val="tx2"/>
              </a:solidFill>
            </a:endParaRPr>
          </a:p>
          <a:p>
            <a:pPr marL="896938" indent="-457200">
              <a:buFont typeface="+mj-lt"/>
              <a:buAutoNum type="arabicPeriod"/>
              <a:tabLst>
                <a:tab pos="801688" algn="l"/>
              </a:tabLst>
            </a:pPr>
            <a:r>
              <a:rPr lang="en-US" sz="2000" b="1" dirty="0" smtClean="0">
                <a:solidFill>
                  <a:schemeClr val="tx2"/>
                </a:solidFill>
              </a:rPr>
              <a:t>Functionality</a:t>
            </a:r>
          </a:p>
          <a:p>
            <a:pPr marL="896938" indent="-457200">
              <a:buFont typeface="+mj-lt"/>
              <a:buAutoNum type="arabicPeriod"/>
              <a:tabLst>
                <a:tab pos="801688" algn="l"/>
              </a:tabLst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marL="896938" indent="-457200">
              <a:buFont typeface="+mj-lt"/>
              <a:buAutoNum type="arabicPeriod"/>
              <a:tabLst>
                <a:tab pos="801688" algn="l"/>
              </a:tabLst>
            </a:pPr>
            <a:r>
              <a:rPr lang="en-US" sz="2000" b="1" dirty="0" smtClean="0">
                <a:solidFill>
                  <a:schemeClr val="tx2"/>
                </a:solidFill>
              </a:rPr>
              <a:t>Software</a:t>
            </a:r>
            <a:endParaRPr lang="en-GB" sz="2000" dirty="0" smtClean="0">
              <a:solidFill>
                <a:schemeClr val="tx2"/>
              </a:solidFill>
            </a:endParaRPr>
          </a:p>
          <a:p>
            <a:pPr marL="439738" indent="0">
              <a:buNone/>
              <a:tabLst>
                <a:tab pos="801688" algn="l"/>
              </a:tabLst>
            </a:pPr>
            <a:endParaRPr lang="en-US" sz="2000" dirty="0">
              <a:solidFill>
                <a:schemeClr val="tx2"/>
              </a:solidFill>
            </a:endParaRPr>
          </a:p>
          <a:p>
            <a:pPr marL="439738" indent="0">
              <a:buNone/>
              <a:tabLst>
                <a:tab pos="801688" algn="l"/>
              </a:tabLst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“SM18 cluster F” and “LHC PIC” differences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85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29</a:t>
            </a:fld>
            <a:endParaRPr lang="es-ES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82" y="1447800"/>
            <a:ext cx="1104836" cy="114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0" y="2819400"/>
            <a:ext cx="687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S7</a:t>
            </a:r>
            <a:endParaRPr lang="en-GB" sz="1200" i="1" dirty="0"/>
          </a:p>
        </p:txBody>
      </p:sp>
      <p:pic>
        <p:nvPicPr>
          <p:cNvPr id="9" name="Picture 6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302" y="4648917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Resultado de imagen de 317F-2PN/D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467" y="3350384"/>
            <a:ext cx="835466" cy="83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 flipV="1">
            <a:off x="2362200" y="2594689"/>
            <a:ext cx="0" cy="755695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69605" y="3537285"/>
            <a:ext cx="823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4">
                    <a:lumMod val="50000"/>
                  </a:schemeClr>
                </a:solidFill>
              </a:rPr>
              <a:t>S7-317F</a:t>
            </a:r>
          </a:p>
          <a:p>
            <a:pPr algn="ctr"/>
            <a:r>
              <a:rPr lang="en-GB" sz="1200" b="1" dirty="0" smtClean="0">
                <a:solidFill>
                  <a:schemeClr val="accent4">
                    <a:lumMod val="50000"/>
                  </a:schemeClr>
                </a:solidFill>
              </a:rPr>
              <a:t>PLC</a:t>
            </a:r>
            <a:endParaRPr lang="en-GB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1756" y="5520992"/>
            <a:ext cx="255134" cy="59531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60555" y="1698079"/>
            <a:ext cx="1257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 smtClean="0"/>
              <a:t>WinCCOA</a:t>
            </a:r>
            <a:endParaRPr lang="en-US" sz="1200" i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2286000" y="427722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 smtClean="0">
                <a:solidFill>
                  <a:srgbClr val="FFC000"/>
                </a:solidFill>
              </a:rPr>
              <a:t>Profisafe</a:t>
            </a:r>
            <a:endParaRPr lang="en-GB" sz="1200" i="1" dirty="0">
              <a:solidFill>
                <a:srgbClr val="FFC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1807" y="5515860"/>
            <a:ext cx="435904" cy="605576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V="1">
            <a:off x="2362200" y="4185851"/>
            <a:ext cx="0" cy="447278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12956" y="5587816"/>
            <a:ext cx="823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4">
                    <a:lumMod val="50000"/>
                  </a:schemeClr>
                </a:solidFill>
              </a:rPr>
              <a:t>Standard</a:t>
            </a:r>
          </a:p>
          <a:p>
            <a:pPr algn="ctr"/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</a:rPr>
              <a:t>relay</a:t>
            </a:r>
            <a:endParaRPr lang="en-GB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09830" y="5587816"/>
            <a:ext cx="823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4">
                    <a:lumMod val="50000"/>
                  </a:schemeClr>
                </a:solidFill>
              </a:rPr>
              <a:t>Safety</a:t>
            </a:r>
          </a:p>
          <a:p>
            <a:pPr algn="ctr"/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</a:rPr>
              <a:t>relay</a:t>
            </a:r>
            <a:endParaRPr lang="en-GB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85472" y="427722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 smtClean="0">
                <a:solidFill>
                  <a:schemeClr val="accent4">
                    <a:lumMod val="75000"/>
                  </a:schemeClr>
                </a:solidFill>
              </a:rPr>
              <a:t>Profibus</a:t>
            </a:r>
            <a:endParaRPr lang="en-GB" sz="12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31" name="Straight Connector 30"/>
          <p:cNvCxnSpPr>
            <a:endCxn id="3074" idx="2"/>
          </p:cNvCxnSpPr>
          <p:nvPr/>
        </p:nvCxnSpPr>
        <p:spPr>
          <a:xfrm flipH="1" flipV="1">
            <a:off x="6781801" y="4132707"/>
            <a:ext cx="10988" cy="533729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9382" y="1447800"/>
            <a:ext cx="1104836" cy="114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7142672" y="1647047"/>
            <a:ext cx="1257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 smtClean="0"/>
              <a:t>WinCCOA</a:t>
            </a:r>
            <a:endParaRPr lang="en-US" sz="1200" i="1" dirty="0" smtClean="0"/>
          </a:p>
        </p:txBody>
      </p:sp>
      <p:cxnSp>
        <p:nvCxnSpPr>
          <p:cNvPr id="34" name="Straight Connector 33"/>
          <p:cNvCxnSpPr>
            <a:stCxn id="3074" idx="0"/>
            <a:endCxn id="32" idx="2"/>
          </p:cNvCxnSpPr>
          <p:nvPr/>
        </p:nvCxnSpPr>
        <p:spPr>
          <a:xfrm flipH="1" flipV="1">
            <a:off x="6781800" y="2594689"/>
            <a:ext cx="1" cy="808839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716932" y="2819400"/>
            <a:ext cx="687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S7</a:t>
            </a:r>
            <a:endParaRPr lang="en-GB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231997" y="3919029"/>
            <a:ext cx="2294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Redundant hardware 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for the critical parts?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29200" y="5587816"/>
            <a:ext cx="101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4">
                    <a:lumMod val="50000"/>
                  </a:schemeClr>
                </a:solidFill>
              </a:rPr>
              <a:t>optocoupler</a:t>
            </a:r>
            <a:r>
              <a:rPr lang="en-US" sz="1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en-GB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566085" y="5612189"/>
            <a:ext cx="1141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4">
                    <a:lumMod val="50000"/>
                  </a:schemeClr>
                </a:solidFill>
              </a:rPr>
              <a:t>optocoupler</a:t>
            </a:r>
            <a:r>
              <a:rPr lang="en-US" sz="1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en-GB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19200" y="61722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Power Permit</a:t>
            </a: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command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62200" y="61722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MCB</a:t>
            </a: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command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38800" y="6172200"/>
            <a:ext cx="1153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Power Permit</a:t>
            </a: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loop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792789" y="6172200"/>
            <a:ext cx="807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Fast abort</a:t>
            </a: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command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- PIC regarding hardware architecture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76300" y="1066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SM18 cluster F interlock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95900" y="1066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PIC</a:t>
            </a:r>
            <a:endParaRPr lang="en-GB" b="1" dirty="0">
              <a:solidFill>
                <a:schemeClr val="tx2"/>
              </a:solidFill>
            </a:endParaRPr>
          </a:p>
        </p:txBody>
      </p:sp>
      <p:cxnSp>
        <p:nvCxnSpPr>
          <p:cNvPr id="49" name="Straight Connector 48"/>
          <p:cNvCxnSpPr>
            <a:endCxn id="21" idx="0"/>
          </p:cNvCxnSpPr>
          <p:nvPr/>
        </p:nvCxnSpPr>
        <p:spPr>
          <a:xfrm flipH="1">
            <a:off x="1969759" y="5306502"/>
            <a:ext cx="252897" cy="209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14" idx="0"/>
          </p:cNvCxnSpPr>
          <p:nvPr/>
        </p:nvCxnSpPr>
        <p:spPr>
          <a:xfrm>
            <a:off x="2526876" y="5288983"/>
            <a:ext cx="242447" cy="232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29" idx="0"/>
          </p:cNvCxnSpPr>
          <p:nvPr/>
        </p:nvCxnSpPr>
        <p:spPr>
          <a:xfrm flipH="1">
            <a:off x="6380672" y="5263073"/>
            <a:ext cx="271694" cy="252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endCxn id="36" idx="0"/>
          </p:cNvCxnSpPr>
          <p:nvPr/>
        </p:nvCxnSpPr>
        <p:spPr>
          <a:xfrm>
            <a:off x="6959006" y="5288983"/>
            <a:ext cx="217952" cy="2268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897" y="4629062"/>
            <a:ext cx="832736" cy="60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6ES7318-3EL01-0AB0 | Siemens Simatic S7-300 - CPU | PLC-City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211" y="3403528"/>
            <a:ext cx="729179" cy="72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7208015" y="3537285"/>
            <a:ext cx="823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4">
                    <a:lumMod val="50000"/>
                  </a:schemeClr>
                </a:solidFill>
              </a:rPr>
              <a:t>S7-319</a:t>
            </a:r>
          </a:p>
          <a:p>
            <a:pPr algn="ctr"/>
            <a:r>
              <a:rPr lang="en-GB" sz="1200" b="1" dirty="0" smtClean="0">
                <a:solidFill>
                  <a:schemeClr val="accent4">
                    <a:lumMod val="50000"/>
                  </a:schemeClr>
                </a:solidFill>
              </a:rPr>
              <a:t>PLC</a:t>
            </a:r>
            <a:endParaRPr lang="en-GB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818887" y="4312270"/>
            <a:ext cx="1153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Beam dump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29381" y="4657497"/>
            <a:ext cx="1104837" cy="5241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2"/>
                </a:solidFill>
              </a:rPr>
              <a:t>AnyBus</a:t>
            </a:r>
            <a:r>
              <a:rPr lang="en-US" sz="1200" dirty="0" smtClean="0">
                <a:solidFill>
                  <a:schemeClr val="tx2"/>
                </a:solidFill>
              </a:rPr>
              <a:t> board</a:t>
            </a:r>
            <a:endParaRPr lang="en-GB" sz="1200" dirty="0">
              <a:solidFill>
                <a:schemeClr val="tx2"/>
              </a:solidFill>
            </a:endParaRPr>
          </a:p>
        </p:txBody>
      </p:sp>
      <p:pic>
        <p:nvPicPr>
          <p:cNvPr id="5" name="Picture 2" descr="optocouplers symbols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3" t="35996" r="19017" b="34671"/>
          <a:stretch/>
        </p:blipFill>
        <p:spPr bwMode="auto">
          <a:xfrm>
            <a:off x="6009377" y="5578059"/>
            <a:ext cx="815667" cy="42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optocouplers symbols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3" t="35996" r="19017" b="34671"/>
          <a:stretch/>
        </p:blipFill>
        <p:spPr bwMode="auto">
          <a:xfrm>
            <a:off x="6860664" y="5572510"/>
            <a:ext cx="815667" cy="42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38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6" grpId="0"/>
      <p:bldP spid="20" grpId="0"/>
      <p:bldP spid="25" grpId="0"/>
      <p:bldP spid="26" grpId="0"/>
      <p:bldP spid="30" grpId="0"/>
      <p:bldP spid="33" grpId="0"/>
      <p:bldP spid="38" grpId="0"/>
      <p:bldP spid="3" grpId="0"/>
      <p:bldP spid="35" grpId="0"/>
      <p:bldP spid="37" grpId="0"/>
      <p:bldP spid="39" grpId="0"/>
      <p:bldP spid="40" grpId="0"/>
      <p:bldP spid="41" grpId="0"/>
      <p:bldP spid="42" grpId="0"/>
      <p:bldP spid="44" grpId="0"/>
      <p:bldP spid="45" grpId="0"/>
      <p:bldP spid="28" grpId="0"/>
      <p:bldP spid="48" grpId="0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magnet test benches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3</a:t>
            </a:fld>
            <a:endParaRPr lang="es-ES"/>
          </a:p>
        </p:txBody>
      </p:sp>
      <p:pic>
        <p:nvPicPr>
          <p:cNvPr id="4100" name="Picture 4" descr="https://mediastream.cern.ch/MediaArchive/Photo/Public/2004/0403011/0403011_01/0403011_01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25" y="1600200"/>
            <a:ext cx="8797349" cy="435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" y="6171684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Taken from </a:t>
            </a: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cds.cern.ch/record/724733</a:t>
            </a:r>
            <a:r>
              <a:rPr lang="en-US" sz="1600" dirty="0" smtClean="0"/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216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2400" y="1820882"/>
            <a:ext cx="4419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tx2"/>
                </a:solidFill>
              </a:rPr>
              <a:t>SCADA packages</a:t>
            </a:r>
          </a:p>
          <a:p>
            <a:pPr marL="534988" indent="-285750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chemeClr val="tx2"/>
                </a:solidFill>
              </a:rPr>
              <a:t>WinCCOA</a:t>
            </a:r>
            <a:r>
              <a:rPr lang="en-US" dirty="0">
                <a:solidFill>
                  <a:schemeClr val="tx2"/>
                </a:solidFill>
              </a:rPr>
              <a:t> + UNICOS CPC </a:t>
            </a:r>
            <a:endParaRPr lang="en-US" dirty="0" smtClean="0">
              <a:solidFill>
                <a:schemeClr val="tx2"/>
              </a:solidFill>
            </a:endParaRPr>
          </a:p>
          <a:p>
            <a:pPr marL="534988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Generic package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US" b="1" dirty="0" smtClean="0">
                <a:solidFill>
                  <a:schemeClr val="tx2"/>
                </a:solidFill>
              </a:rPr>
              <a:t>PLC </a:t>
            </a:r>
            <a:r>
              <a:rPr lang="en-US" b="1" dirty="0">
                <a:solidFill>
                  <a:schemeClr val="tx2"/>
                </a:solidFill>
              </a:rPr>
              <a:t>program</a:t>
            </a:r>
          </a:p>
          <a:p>
            <a:pPr marL="534988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2"/>
                </a:solidFill>
              </a:rPr>
              <a:t>Operational </a:t>
            </a:r>
            <a:r>
              <a:rPr lang="en-US" dirty="0" smtClean="0">
                <a:solidFill>
                  <a:schemeClr val="tx2"/>
                </a:solidFill>
              </a:rPr>
              <a:t>requirements and non-critical interlocks: </a:t>
            </a:r>
            <a:r>
              <a:rPr lang="en-US" b="1" dirty="0">
                <a:solidFill>
                  <a:schemeClr val="tx2"/>
                </a:solidFill>
              </a:rPr>
              <a:t>UNICOS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b="1" dirty="0">
                <a:solidFill>
                  <a:schemeClr val="tx2"/>
                </a:solidFill>
              </a:rPr>
              <a:t>SCL</a:t>
            </a:r>
            <a:r>
              <a:rPr lang="en-US" dirty="0">
                <a:solidFill>
                  <a:schemeClr val="tx2"/>
                </a:solidFill>
              </a:rPr>
              <a:t> language</a:t>
            </a:r>
          </a:p>
          <a:p>
            <a:pPr marL="534988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2"/>
                </a:solidFill>
              </a:rPr>
              <a:t>Safety </a:t>
            </a:r>
            <a:r>
              <a:rPr lang="en-US" dirty="0" smtClean="0">
                <a:solidFill>
                  <a:schemeClr val="tx2"/>
                </a:solidFill>
              </a:rPr>
              <a:t>Functions </a:t>
            </a:r>
            <a:r>
              <a:rPr lang="en-US" dirty="0">
                <a:solidFill>
                  <a:schemeClr val="tx2"/>
                </a:solidFill>
              </a:rPr>
              <a:t>(SIFs): </a:t>
            </a:r>
            <a:r>
              <a:rPr lang="en-US" b="1" dirty="0" smtClean="0">
                <a:solidFill>
                  <a:schemeClr val="tx2"/>
                </a:solidFill>
              </a:rPr>
              <a:t>LADDER</a:t>
            </a:r>
          </a:p>
          <a:p>
            <a:pPr marL="534988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chemeClr val="tx2"/>
                </a:solidFill>
              </a:rPr>
              <a:t>Specific </a:t>
            </a:r>
            <a:r>
              <a:rPr lang="en-US" b="1" dirty="0">
                <a:solidFill>
                  <a:schemeClr val="tx2"/>
                </a:solidFill>
              </a:rPr>
              <a:t>PLC program </a:t>
            </a:r>
            <a:r>
              <a:rPr lang="en-US" b="1" dirty="0" smtClean="0">
                <a:solidFill>
                  <a:schemeClr val="tx2"/>
                </a:solidFill>
              </a:rPr>
              <a:t>for </a:t>
            </a:r>
            <a:r>
              <a:rPr lang="en-US" b="1" dirty="0">
                <a:solidFill>
                  <a:schemeClr val="tx2"/>
                </a:solidFill>
              </a:rPr>
              <a:t>each SM18 test facility </a:t>
            </a:r>
            <a:r>
              <a:rPr lang="en-US" dirty="0" smtClean="0">
                <a:solidFill>
                  <a:schemeClr val="tx2"/>
                </a:solidFill>
              </a:rPr>
              <a:t>(</a:t>
            </a:r>
            <a:r>
              <a:rPr lang="en-US" dirty="0">
                <a:solidFill>
                  <a:schemeClr val="tx2"/>
                </a:solidFill>
              </a:rPr>
              <a:t>they all use UNICOS but the logic is specific for each project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- PIC regarding software packages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30</a:t>
            </a:fld>
            <a:endParaRPr lang="es-ES"/>
          </a:p>
        </p:txBody>
      </p:sp>
      <p:cxnSp>
        <p:nvCxnSpPr>
          <p:cNvPr id="7" name="Straight Connector 6"/>
          <p:cNvCxnSpPr/>
          <p:nvPr/>
        </p:nvCxnSpPr>
        <p:spPr>
          <a:xfrm>
            <a:off x="312268" y="1479550"/>
            <a:ext cx="851946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0" y="1143000"/>
            <a:ext cx="0" cy="55670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76300" y="1066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SM18 cluster F interlock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5900" y="1066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PIC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99317" y="1820882"/>
            <a:ext cx="4419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tx2"/>
                </a:solidFill>
              </a:rPr>
              <a:t>SCADA </a:t>
            </a:r>
            <a:r>
              <a:rPr lang="en-US" b="1" dirty="0" smtClean="0">
                <a:solidFill>
                  <a:schemeClr val="tx2"/>
                </a:solidFill>
              </a:rPr>
              <a:t>packages</a:t>
            </a:r>
            <a:endParaRPr lang="en-US" b="1" dirty="0">
              <a:solidFill>
                <a:schemeClr val="tx2"/>
              </a:solidFill>
            </a:endParaRPr>
          </a:p>
          <a:p>
            <a:pPr marL="534988" indent="-285750">
              <a:buFont typeface="Wingdings" panose="05000000000000000000" pitchFamily="2" charset="2"/>
              <a:buChar char="ü"/>
            </a:pPr>
            <a:r>
              <a:rPr lang="en-US" dirty="0" err="1">
                <a:solidFill>
                  <a:schemeClr val="tx2"/>
                </a:solidFill>
              </a:rPr>
              <a:t>WinCCOA</a:t>
            </a:r>
            <a:r>
              <a:rPr lang="en-US" dirty="0">
                <a:solidFill>
                  <a:schemeClr val="tx2"/>
                </a:solidFill>
              </a:rPr>
              <a:t> + UNICOS </a:t>
            </a:r>
            <a:r>
              <a:rPr lang="en-US" dirty="0" smtClean="0">
                <a:solidFill>
                  <a:schemeClr val="tx2"/>
                </a:solidFill>
              </a:rPr>
              <a:t>PIC </a:t>
            </a:r>
          </a:p>
          <a:p>
            <a:pPr marL="534988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chemeClr val="tx2"/>
                </a:solidFill>
              </a:rPr>
              <a:t>LHC specific logic</a:t>
            </a:r>
            <a:r>
              <a:rPr lang="en-US" dirty="0" smtClean="0">
                <a:solidFill>
                  <a:schemeClr val="tx2"/>
                </a:solidFill>
              </a:rPr>
              <a:t> (mainly related to the start interlock conditions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US" b="1" dirty="0" smtClean="0">
                <a:solidFill>
                  <a:schemeClr val="tx2"/>
                </a:solidFill>
              </a:rPr>
              <a:t>PLC </a:t>
            </a:r>
            <a:r>
              <a:rPr lang="en-US" b="1" dirty="0">
                <a:solidFill>
                  <a:schemeClr val="tx2"/>
                </a:solidFill>
              </a:rPr>
              <a:t>program</a:t>
            </a:r>
          </a:p>
          <a:p>
            <a:pPr marL="534988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chemeClr val="tx2"/>
                </a:solidFill>
              </a:rPr>
              <a:t>Mostly</a:t>
            </a:r>
            <a:r>
              <a:rPr lang="en-US" dirty="0" smtClean="0">
                <a:solidFill>
                  <a:schemeClr val="tx2"/>
                </a:solidFill>
              </a:rPr>
              <a:t> using </a:t>
            </a:r>
            <a:r>
              <a:rPr lang="en-US" b="1" dirty="0" smtClean="0">
                <a:solidFill>
                  <a:schemeClr val="tx2"/>
                </a:solidFill>
              </a:rPr>
              <a:t>STL</a:t>
            </a:r>
            <a:r>
              <a:rPr lang="en-US" dirty="0" smtClean="0">
                <a:solidFill>
                  <a:schemeClr val="tx2"/>
                </a:solidFill>
              </a:rPr>
              <a:t> language (SCL is used for minor parts of the code)</a:t>
            </a:r>
            <a:endParaRPr lang="en-US" b="1" dirty="0" smtClean="0">
              <a:solidFill>
                <a:schemeClr val="tx2"/>
              </a:solidFill>
            </a:endParaRPr>
          </a:p>
          <a:p>
            <a:pPr marL="534988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chemeClr val="tx2"/>
                </a:solidFill>
              </a:rPr>
              <a:t>Generic PLC program for all the PICs </a:t>
            </a:r>
            <a:r>
              <a:rPr lang="en-US" dirty="0" smtClean="0">
                <a:solidFill>
                  <a:schemeClr val="tx2"/>
                </a:solidFill>
              </a:rPr>
              <a:t>(all </a:t>
            </a:r>
            <a:r>
              <a:rPr lang="en-US" dirty="0">
                <a:solidFill>
                  <a:schemeClr val="tx2"/>
                </a:solidFill>
              </a:rPr>
              <a:t>PIC PLC run the same logic with a specific configuration)</a:t>
            </a:r>
          </a:p>
        </p:txBody>
      </p:sp>
    </p:spTree>
    <p:extLst>
      <p:ext uri="{BB962C8B-B14F-4D97-AF65-F5344CB8AC3E}">
        <p14:creationId xmlns:p14="http://schemas.microsoft.com/office/powerpoint/2010/main" val="57241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2400" y="1177504"/>
            <a:ext cx="4419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tx2"/>
                </a:solidFill>
              </a:rPr>
              <a:t>Operational requirements </a:t>
            </a:r>
            <a:r>
              <a:rPr lang="en-US" dirty="0">
                <a:solidFill>
                  <a:schemeClr val="tx2"/>
                </a:solidFill>
              </a:rPr>
              <a:t>(Test type, Bench and PC selection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Start interlock </a:t>
            </a:r>
            <a:r>
              <a:rPr lang="en-US" dirty="0" smtClean="0">
                <a:solidFill>
                  <a:schemeClr val="tx2"/>
                </a:solidFill>
              </a:rPr>
              <a:t>conditions (all conditions in the PLC)</a:t>
            </a: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Stop interlock </a:t>
            </a:r>
            <a:r>
              <a:rPr lang="en-US" dirty="0" smtClean="0">
                <a:solidFill>
                  <a:schemeClr val="tx2"/>
                </a:solidFill>
              </a:rPr>
              <a:t>conditions:</a:t>
            </a:r>
            <a:endParaRPr lang="en-US" dirty="0">
              <a:solidFill>
                <a:schemeClr val="tx2"/>
              </a:solidFill>
            </a:endParaRPr>
          </a:p>
          <a:p>
            <a:pPr marL="534988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The “less critical conditions” implemented </a:t>
            </a:r>
            <a:r>
              <a:rPr lang="en-US" dirty="0">
                <a:solidFill>
                  <a:schemeClr val="tx2"/>
                </a:solidFill>
              </a:rPr>
              <a:t>as a “</a:t>
            </a:r>
            <a:r>
              <a:rPr lang="en-US" b="1" dirty="0">
                <a:solidFill>
                  <a:schemeClr val="tx2"/>
                </a:solidFill>
              </a:rPr>
              <a:t>Basic Process Control System</a:t>
            </a:r>
            <a:r>
              <a:rPr lang="en-US" dirty="0">
                <a:solidFill>
                  <a:schemeClr val="tx2"/>
                </a:solidFill>
              </a:rPr>
              <a:t>” (interlock </a:t>
            </a:r>
            <a:r>
              <a:rPr lang="en-US" dirty="0" smtClean="0">
                <a:solidFill>
                  <a:schemeClr val="tx2"/>
                </a:solidFill>
              </a:rPr>
              <a:t>system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pPr marL="534988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US" dirty="0" smtClean="0">
                <a:solidFill>
                  <a:schemeClr val="tx2"/>
                </a:solidFill>
              </a:rPr>
              <a:t>“more </a:t>
            </a:r>
            <a:r>
              <a:rPr lang="en-US" dirty="0">
                <a:solidFill>
                  <a:schemeClr val="tx2"/>
                </a:solidFill>
              </a:rPr>
              <a:t>critical conditions” implemented as “</a:t>
            </a:r>
            <a:r>
              <a:rPr lang="en-US" b="1" dirty="0">
                <a:solidFill>
                  <a:schemeClr val="tx2"/>
                </a:solidFill>
              </a:rPr>
              <a:t>Safety Instrumented </a:t>
            </a:r>
            <a:r>
              <a:rPr lang="en-US" b="1" dirty="0" smtClean="0">
                <a:solidFill>
                  <a:schemeClr val="tx2"/>
                </a:solidFill>
              </a:rPr>
              <a:t>Functions</a:t>
            </a:r>
            <a:r>
              <a:rPr lang="en-US" dirty="0" smtClean="0">
                <a:solidFill>
                  <a:schemeClr val="tx2"/>
                </a:solidFill>
              </a:rPr>
              <a:t>” (IEC </a:t>
            </a:r>
            <a:r>
              <a:rPr lang="en-US" dirty="0">
                <a:solidFill>
                  <a:schemeClr val="tx2"/>
                </a:solidFill>
              </a:rPr>
              <a:t>61511 </a:t>
            </a:r>
            <a:r>
              <a:rPr lang="en-US" dirty="0" smtClean="0">
                <a:solidFill>
                  <a:schemeClr val="tx2"/>
                </a:solidFill>
              </a:rPr>
              <a:t>standard)</a:t>
            </a: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>
                <a:solidFill>
                  <a:schemeClr val="tx2"/>
                </a:solidFill>
              </a:rPr>
              <a:t>Deals with </a:t>
            </a:r>
            <a:r>
              <a:rPr lang="en-US" b="1" dirty="0" smtClean="0">
                <a:solidFill>
                  <a:schemeClr val="tx2"/>
                </a:solidFill>
              </a:rPr>
              <a:t>Personnel </a:t>
            </a:r>
            <a:r>
              <a:rPr lang="en-US" b="1" dirty="0">
                <a:solidFill>
                  <a:schemeClr val="tx2"/>
                </a:solidFill>
              </a:rPr>
              <a:t>and Machine protection 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US" dirty="0">
                <a:solidFill>
                  <a:schemeClr val="tx2"/>
                </a:solidFill>
              </a:rPr>
              <a:t>Monitors the following systems: PCs status</a:t>
            </a:r>
            <a:r>
              <a:rPr lang="en-US" b="1" dirty="0">
                <a:solidFill>
                  <a:schemeClr val="tx2"/>
                </a:solidFill>
              </a:rPr>
              <a:t>, Current leads, Water-cooled cables,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commutators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>
                <a:solidFill>
                  <a:schemeClr val="tx2"/>
                </a:solidFill>
              </a:rPr>
              <a:t>safety matrix</a:t>
            </a:r>
            <a:r>
              <a:rPr lang="en-US" dirty="0">
                <a:solidFill>
                  <a:schemeClr val="tx2"/>
                </a:solidFill>
              </a:rPr>
              <a:t>, EE, </a:t>
            </a:r>
            <a:r>
              <a:rPr lang="en-US" dirty="0" err="1">
                <a:solidFill>
                  <a:schemeClr val="tx2"/>
                </a:solidFill>
              </a:rPr>
              <a:t>uQPS</a:t>
            </a:r>
            <a:r>
              <a:rPr lang="en-US" dirty="0">
                <a:solidFill>
                  <a:schemeClr val="tx2"/>
                </a:solidFill>
              </a:rPr>
              <a:t>, Flash box, AUG and </a:t>
            </a:r>
            <a:r>
              <a:rPr lang="en-US" dirty="0" err="1">
                <a:solidFill>
                  <a:schemeClr val="tx2"/>
                </a:solidFill>
              </a:rPr>
              <a:t>Cryo</a:t>
            </a: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b="1" dirty="0">
                <a:solidFill>
                  <a:schemeClr val="tx2"/>
                </a:solidFill>
              </a:rPr>
              <a:t>Safety Action</a:t>
            </a:r>
            <a:r>
              <a:rPr lang="en-US" dirty="0">
                <a:solidFill>
                  <a:schemeClr val="tx2"/>
                </a:solidFill>
              </a:rPr>
              <a:t>: signal to the </a:t>
            </a:r>
            <a:r>
              <a:rPr lang="en-US" b="1" dirty="0">
                <a:solidFill>
                  <a:schemeClr val="tx2"/>
                </a:solidFill>
              </a:rPr>
              <a:t>power permit </a:t>
            </a:r>
            <a:r>
              <a:rPr lang="en-US" dirty="0">
                <a:solidFill>
                  <a:schemeClr val="tx2"/>
                </a:solidFill>
              </a:rPr>
              <a:t>and the </a:t>
            </a:r>
            <a:r>
              <a:rPr lang="en-US" b="1" dirty="0">
                <a:solidFill>
                  <a:schemeClr val="tx2"/>
                </a:solidFill>
              </a:rPr>
              <a:t>MCB</a:t>
            </a:r>
            <a:r>
              <a:rPr lang="en-US" dirty="0">
                <a:solidFill>
                  <a:schemeClr val="tx2"/>
                </a:solidFill>
              </a:rPr>
              <a:t> (command sent “x” seconds after the power permit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- PIC regarding functionality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077428"/>
            <a:ext cx="2133600" cy="365125"/>
          </a:xfrm>
        </p:spPr>
        <p:txBody>
          <a:bodyPr/>
          <a:lstStyle/>
          <a:p>
            <a:fld id="{FBC359C1-EF1E-4208-9352-F62621EF4272}" type="slidenum">
              <a:rPr lang="es-ES" smtClean="0"/>
              <a:t>31</a:t>
            </a:fld>
            <a:endParaRPr lang="es-ES"/>
          </a:p>
        </p:txBody>
      </p:sp>
      <p:cxnSp>
        <p:nvCxnSpPr>
          <p:cNvPr id="7" name="Straight Connector 6"/>
          <p:cNvCxnSpPr/>
          <p:nvPr/>
        </p:nvCxnSpPr>
        <p:spPr>
          <a:xfrm>
            <a:off x="312268" y="1200628"/>
            <a:ext cx="851946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0" y="864078"/>
            <a:ext cx="0" cy="55670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76300" y="78787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SM18 cluster F interlock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5900" y="78787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PIC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0" y="1173191"/>
            <a:ext cx="4419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No operational requirements (only the “allow to start command</a:t>
            </a:r>
            <a:r>
              <a:rPr lang="en-US" dirty="0" smtClean="0">
                <a:solidFill>
                  <a:schemeClr val="tx2"/>
                </a:solidFill>
              </a:rPr>
              <a:t>” and “manual stop command”?)</a:t>
            </a: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Start interlock conditions (all conditions in the </a:t>
            </a:r>
            <a:r>
              <a:rPr lang="en-US" dirty="0" smtClean="0">
                <a:solidFill>
                  <a:schemeClr val="tx2"/>
                </a:solidFill>
              </a:rPr>
              <a:t>SCADA)</a:t>
            </a: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2"/>
                </a:solidFill>
              </a:rPr>
              <a:t>Stop interlock conditions</a:t>
            </a:r>
          </a:p>
          <a:p>
            <a:pPr marL="534988" lvl="0" indent="-285750">
              <a:buFont typeface="Wingdings" panose="05000000000000000000" pitchFamily="2" charset="2"/>
              <a:buChar char="ü"/>
              <a:defRPr/>
            </a:pPr>
            <a:r>
              <a:rPr lang="en-US" b="1" dirty="0">
                <a:solidFill>
                  <a:schemeClr val="tx2"/>
                </a:solidFill>
              </a:rPr>
              <a:t>All of them implemented as a “Basic Process Control System” </a:t>
            </a:r>
            <a:r>
              <a:rPr lang="en-US" dirty="0">
                <a:solidFill>
                  <a:schemeClr val="tx2"/>
                </a:solidFill>
              </a:rPr>
              <a:t>(interlock control system)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>
                <a:solidFill>
                  <a:schemeClr val="tx2"/>
                </a:solidFill>
              </a:rPr>
              <a:t>Deals </a:t>
            </a:r>
            <a:r>
              <a:rPr lang="en-US" dirty="0">
                <a:solidFill>
                  <a:schemeClr val="tx2"/>
                </a:solidFill>
              </a:rPr>
              <a:t>only with </a:t>
            </a:r>
            <a:r>
              <a:rPr lang="en-US" b="1" dirty="0">
                <a:solidFill>
                  <a:schemeClr val="tx2"/>
                </a:solidFill>
              </a:rPr>
              <a:t>Machine protection</a:t>
            </a:r>
            <a:r>
              <a:rPr lang="en-US" dirty="0">
                <a:solidFill>
                  <a:schemeClr val="tx2"/>
                </a:solidFill>
              </a:rPr>
              <a:t>?</a:t>
            </a:r>
          </a:p>
          <a:p>
            <a:pPr marL="342900" indent="-342900">
              <a:buFont typeface="+mj-lt"/>
              <a:buAutoNum type="arabicPeriod" startAt="4"/>
            </a:pPr>
            <a:endParaRPr lang="en-US" dirty="0" smtClean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>
                <a:solidFill>
                  <a:schemeClr val="tx2"/>
                </a:solidFill>
              </a:rPr>
              <a:t>Monitors </a:t>
            </a:r>
            <a:r>
              <a:rPr lang="en-US" dirty="0">
                <a:solidFill>
                  <a:schemeClr val="tx2"/>
                </a:solidFill>
              </a:rPr>
              <a:t>the following systems: PCs status, </a:t>
            </a:r>
            <a:r>
              <a:rPr lang="en-US" b="1" dirty="0">
                <a:solidFill>
                  <a:schemeClr val="tx2"/>
                </a:solidFill>
              </a:rPr>
              <a:t>status of </a:t>
            </a:r>
            <a:r>
              <a:rPr lang="en-US" b="1" dirty="0" smtClean="0">
                <a:solidFill>
                  <a:schemeClr val="tx2"/>
                </a:solidFill>
              </a:rPr>
              <a:t>up to 54 circuits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>
                <a:solidFill>
                  <a:schemeClr val="tx2"/>
                </a:solidFill>
              </a:rPr>
              <a:t>UPS </a:t>
            </a:r>
            <a:r>
              <a:rPr lang="en-US" dirty="0" smtClean="0">
                <a:solidFill>
                  <a:schemeClr val="tx2"/>
                </a:solidFill>
              </a:rPr>
              <a:t>status, </a:t>
            </a:r>
            <a:r>
              <a:rPr lang="en-US" dirty="0">
                <a:solidFill>
                  <a:schemeClr val="tx2"/>
                </a:solidFill>
              </a:rPr>
              <a:t>AUG, Quench propagation and </a:t>
            </a:r>
            <a:r>
              <a:rPr lang="en-US" dirty="0" err="1">
                <a:solidFill>
                  <a:schemeClr val="tx2"/>
                </a:solidFill>
              </a:rPr>
              <a:t>Cryo</a:t>
            </a:r>
            <a:endParaRPr lang="en-US" dirty="0">
              <a:solidFill>
                <a:schemeClr val="tx2"/>
              </a:solidFill>
            </a:endParaRPr>
          </a:p>
          <a:p>
            <a:pPr marL="342900" lvl="0" indent="-342900">
              <a:buFont typeface="+mj-lt"/>
              <a:buAutoNum type="arabicPeriod" startAt="4"/>
              <a:defRPr/>
            </a:pPr>
            <a:r>
              <a:rPr lang="en-US" b="1" smtClean="0">
                <a:solidFill>
                  <a:schemeClr val="tx2"/>
                </a:solidFill>
              </a:rPr>
              <a:t>Safety </a:t>
            </a:r>
            <a:r>
              <a:rPr lang="en-US" b="1" dirty="0">
                <a:solidFill>
                  <a:schemeClr val="tx2"/>
                </a:solidFill>
              </a:rPr>
              <a:t>Action</a:t>
            </a:r>
            <a:r>
              <a:rPr lang="en-US" dirty="0">
                <a:solidFill>
                  <a:schemeClr val="tx2"/>
                </a:solidFill>
              </a:rPr>
              <a:t>: signal to the </a:t>
            </a:r>
            <a:r>
              <a:rPr lang="en-US" b="1" dirty="0">
                <a:solidFill>
                  <a:schemeClr val="tx2"/>
                </a:solidFill>
              </a:rPr>
              <a:t>power permit </a:t>
            </a:r>
            <a:r>
              <a:rPr lang="en-US" dirty="0" smtClean="0">
                <a:solidFill>
                  <a:schemeClr val="tx2"/>
                </a:solidFill>
              </a:rPr>
              <a:t>(slow abort) </a:t>
            </a:r>
            <a:r>
              <a:rPr lang="en-US" dirty="0">
                <a:solidFill>
                  <a:schemeClr val="tx2"/>
                </a:solidFill>
              </a:rPr>
              <a:t>and </a:t>
            </a:r>
            <a:r>
              <a:rPr lang="en-US" b="1" dirty="0">
                <a:solidFill>
                  <a:schemeClr val="tx2"/>
                </a:solidFill>
              </a:rPr>
              <a:t>fast </a:t>
            </a:r>
            <a:r>
              <a:rPr lang="en-US" b="1" dirty="0" smtClean="0">
                <a:solidFill>
                  <a:schemeClr val="tx2"/>
                </a:solidFill>
              </a:rPr>
              <a:t>abort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22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32</a:t>
            </a:fld>
            <a:endParaRPr lang="es-E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823841"/>
              </p:ext>
            </p:extLst>
          </p:nvPr>
        </p:nvGraphicFramePr>
        <p:xfrm>
          <a:off x="761999" y="1066800"/>
          <a:ext cx="7924800" cy="567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9600">
                  <a:extLst>
                    <a:ext uri="{9D8B030D-6E8A-4147-A177-3AD203B41FA5}">
                      <a16:colId xmlns:a16="http://schemas.microsoft.com/office/drawing/2014/main" val="464222262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8304642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Monitoring signals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818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 smtClean="0"/>
                        <a:t>PCs feedback</a:t>
                      </a:r>
                      <a:r>
                        <a:rPr lang="en-US" dirty="0" smtClean="0"/>
                        <a:t>: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smtClean="0"/>
                        <a:t>Current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smtClean="0"/>
                        <a:t>Status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smtClean="0"/>
                        <a:t>MCB</a:t>
                      </a:r>
                      <a:r>
                        <a:rPr lang="en-US" baseline="0" dirty="0" smtClean="0"/>
                        <a:t> status</a:t>
                      </a:r>
                      <a:endParaRPr lang="en-US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 smtClean="0"/>
                        <a:t> Current Leads</a:t>
                      </a:r>
                      <a:r>
                        <a:rPr lang="en-US" dirty="0" smtClean="0"/>
                        <a:t>: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smtClean="0"/>
                        <a:t>Temperature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smtClean="0"/>
                        <a:t>Voltage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 smtClean="0"/>
                        <a:t>Water-cooled</a:t>
                      </a:r>
                      <a:r>
                        <a:rPr lang="en-US" b="1" baseline="0" dirty="0" smtClean="0"/>
                        <a:t> cables</a:t>
                      </a:r>
                      <a:r>
                        <a:rPr lang="en-US" baseline="0" dirty="0" smtClean="0"/>
                        <a:t>:</a:t>
                      </a:r>
                      <a:endParaRPr lang="en-US" dirty="0" smtClean="0"/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baseline="0" dirty="0" smtClean="0"/>
                        <a:t>Flow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baseline="0" dirty="0" smtClean="0"/>
                        <a:t>Temperature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/>
                        <a:t>Commutators position feedbacks</a:t>
                      </a:r>
                      <a:endParaRPr lang="en-US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/>
                        <a:t>Safety Matrix feedback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/>
                        <a:t>Energy Extraction (EE) Switch feedbacks</a:t>
                      </a:r>
                      <a:r>
                        <a:rPr lang="en-US" baseline="0" dirty="0" smtClean="0"/>
                        <a:t>:</a:t>
                      </a:r>
                      <a:endParaRPr lang="en-US" dirty="0" smtClean="0"/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baseline="0" dirty="0" smtClean="0"/>
                        <a:t>Position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baseline="0" dirty="0" smtClean="0"/>
                        <a:t>Request feedback to the PCs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/>
                        <a:t>Flash box feedback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/>
                        <a:t>“QPS OK” feedback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/>
                        <a:t>“</a:t>
                      </a:r>
                      <a:r>
                        <a:rPr lang="en-US" b="1" baseline="0" dirty="0" err="1" smtClean="0"/>
                        <a:t>Cryo</a:t>
                      </a:r>
                      <a:r>
                        <a:rPr lang="en-US" b="1" baseline="0" dirty="0" smtClean="0"/>
                        <a:t> OK” feedback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/>
                        <a:t>Emergency stop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Information to </a:t>
                      </a:r>
                      <a:r>
                        <a:rPr lang="en-US" dirty="0" err="1" smtClean="0"/>
                        <a:t>Cryo</a:t>
                      </a:r>
                      <a:r>
                        <a:rPr lang="en-US" dirty="0" smtClean="0"/>
                        <a:t> controls: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smtClean="0"/>
                        <a:t>Quench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smtClean="0"/>
                        <a:t>Current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smtClean="0"/>
                        <a:t>Active</a:t>
                      </a:r>
                      <a:r>
                        <a:rPr lang="en-US" baseline="0" dirty="0" smtClean="0"/>
                        <a:t> bench</a:t>
                      </a:r>
                      <a:endParaRPr lang="en-US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 smtClean="0"/>
                        <a:t>Power</a:t>
                      </a:r>
                      <a:r>
                        <a:rPr lang="en-US" b="1" baseline="0" dirty="0" smtClean="0"/>
                        <a:t> Converters (PCs)</a:t>
                      </a:r>
                      <a:r>
                        <a:rPr lang="en-US" dirty="0" smtClean="0"/>
                        <a:t>: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/>
                        <a:t>Power Permit command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smtClean="0"/>
                        <a:t>Fast</a:t>
                      </a:r>
                      <a:r>
                        <a:rPr lang="en-US" baseline="0" dirty="0" smtClean="0"/>
                        <a:t> abort</a:t>
                      </a:r>
                      <a:r>
                        <a:rPr lang="en-US" dirty="0" smtClean="0"/>
                        <a:t> command</a:t>
                      </a:r>
                      <a:endParaRPr lang="en-US" baseline="0" dirty="0" smtClean="0"/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b="1" baseline="0" dirty="0" smtClean="0"/>
                        <a:t>Main Circuit Breaker (MCB)</a:t>
                      </a:r>
                      <a:r>
                        <a:rPr lang="en-US" b="1" dirty="0" smtClean="0"/>
                        <a:t> command</a:t>
                      </a:r>
                      <a:endParaRPr lang="en-US" b="1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Quench Protection</a:t>
                      </a:r>
                      <a:r>
                        <a:rPr lang="en-US" baseline="0" dirty="0" smtClean="0"/>
                        <a:t> System (</a:t>
                      </a:r>
                      <a:r>
                        <a:rPr lang="en-US" dirty="0" smtClean="0"/>
                        <a:t>QPS):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smtClean="0"/>
                        <a:t>QPS</a:t>
                      </a:r>
                      <a:r>
                        <a:rPr lang="en-US" baseline="0" dirty="0" smtClean="0"/>
                        <a:t> open/close command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EE</a:t>
                      </a:r>
                      <a:r>
                        <a:rPr lang="en-US" baseline="0" dirty="0" smtClean="0"/>
                        <a:t> order</a:t>
                      </a:r>
                      <a:r>
                        <a:rPr lang="en-US" dirty="0" smtClean="0"/>
                        <a:t>:</a:t>
                      </a:r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dirty="0" smtClean="0"/>
                        <a:t>QPS</a:t>
                      </a:r>
                      <a:r>
                        <a:rPr lang="en-US" baseline="0" dirty="0" smtClean="0"/>
                        <a:t> open/close command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Flash box</a:t>
                      </a:r>
                      <a:r>
                        <a:rPr lang="en-US" baseline="0" dirty="0" smtClean="0"/>
                        <a:t> command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PC 20K Fan command</a:t>
                      </a:r>
                      <a:endParaRPr lang="en-US" dirty="0" smtClean="0"/>
                    </a:p>
                    <a:p>
                      <a:pPr marL="630238" indent="-285750">
                        <a:buFont typeface="Wingdings" panose="05000000000000000000" pitchFamily="2" charset="2"/>
                        <a:buChar char="ü"/>
                      </a:pPr>
                      <a:endParaRPr lang="en-US" dirty="0" smtClean="0"/>
                    </a:p>
                    <a:p>
                      <a:pPr marL="344488" indent="0">
                        <a:buFont typeface="Wingdings" panose="05000000000000000000" pitchFamily="2" charset="2"/>
                        <a:buNone/>
                      </a:pPr>
                      <a:endParaRPr lang="en-US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0200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45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DF964D-CCA0-254B-B13C-2C1FB905C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714875"/>
            <a:ext cx="8226854" cy="1278152"/>
          </a:xfrm>
        </p:spPr>
        <p:txBody>
          <a:bodyPr>
            <a:normAutofit fontScale="62500" lnSpcReduction="20000"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solidFill>
                  <a:schemeClr val="accent2"/>
                </a:solidFill>
                <a:latin typeface="Calibri" pitchFamily="34" charset="0"/>
              </a:rPr>
              <a:t>All conditions met for powering: </a:t>
            </a:r>
            <a:r>
              <a:rPr lang="en-US" sz="3200" dirty="0">
                <a:solidFill>
                  <a:srgbClr val="006600"/>
                </a:solidFill>
              </a:rPr>
              <a:t>PC_PERMIT</a:t>
            </a:r>
          </a:p>
          <a:p>
            <a:pPr>
              <a:defRPr/>
            </a:pPr>
            <a:r>
              <a:rPr lang="en-US" sz="3200" dirty="0">
                <a:solidFill>
                  <a:schemeClr val="accent2"/>
                </a:solidFill>
                <a:latin typeface="Calibri" pitchFamily="34" charset="0"/>
              </a:rPr>
              <a:t>Sum of internal converter faults: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POWERING_FAILURE</a:t>
            </a:r>
          </a:p>
          <a:p>
            <a:pPr>
              <a:defRPr/>
            </a:pPr>
            <a:r>
              <a:rPr lang="en-US" sz="3200" dirty="0">
                <a:solidFill>
                  <a:schemeClr val="accent2"/>
                </a:solidFill>
                <a:latin typeface="Calibri" pitchFamily="34" charset="0"/>
              </a:rPr>
              <a:t>Magnet quench or Fast Abort from PIC: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3300"/>
                </a:solidFill>
              </a:rPr>
              <a:t>PC_FAS</a:t>
            </a:r>
            <a:r>
              <a:rPr lang="en-US" sz="3200" dirty="0">
                <a:solidFill>
                  <a:srgbClr val="FF0000"/>
                </a:solidFill>
              </a:rPr>
              <a:t>T_ABORT</a:t>
            </a:r>
          </a:p>
          <a:p>
            <a:pPr>
              <a:defRPr/>
            </a:pPr>
            <a:r>
              <a:rPr lang="en-US" sz="3200" dirty="0">
                <a:solidFill>
                  <a:schemeClr val="accent2"/>
                </a:solidFill>
                <a:latin typeface="Calibri" pitchFamily="34" charset="0"/>
              </a:rPr>
              <a:t>Loss of coolant: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66CCFF"/>
                </a:solidFill>
              </a:rPr>
              <a:t>PC_DISCHARGE_REQUEST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5CE3A9-B87D-9447-83D1-397B68108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 Octobre 2018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22FA016-697B-694D-AB8E-D6827FE9C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HiLumi-LHC, WP 11
Technical Machine Interfaces WG #8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FE87C4-4E70-3346-A1FA-8206BE71A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669F73-BCF9-C24C-B495-49B0CE9DBA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392523F-6F42-7248-83C1-3EE8239EC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Interlock Controller (PIC)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06FA981-DA70-A24B-87E7-EDDA8A33FA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grpSp>
        <p:nvGrpSpPr>
          <p:cNvPr id="134" name="Groupe 133">
            <a:extLst>
              <a:ext uri="{FF2B5EF4-FFF2-40B4-BE49-F238E27FC236}">
                <a16:creationId xmlns:a16="http://schemas.microsoft.com/office/drawing/2014/main" id="{410A8700-423C-1949-8516-D9F6F3D6650D}"/>
              </a:ext>
            </a:extLst>
          </p:cNvPr>
          <p:cNvGrpSpPr/>
          <p:nvPr/>
        </p:nvGrpSpPr>
        <p:grpSpPr>
          <a:xfrm>
            <a:off x="1047792" y="1369207"/>
            <a:ext cx="6792912" cy="3194050"/>
            <a:chOff x="1047792" y="1369207"/>
            <a:chExt cx="6792912" cy="3194050"/>
          </a:xfrm>
        </p:grpSpPr>
        <p:sp>
          <p:nvSpPr>
            <p:cNvPr id="9" name="Text Box 235">
              <a:extLst>
                <a:ext uri="{FF2B5EF4-FFF2-40B4-BE49-F238E27FC236}">
                  <a16:creationId xmlns:a16="http://schemas.microsoft.com/office/drawing/2014/main" id="{F81DFC3B-6D54-7F49-912E-4F8FB72782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3854" y="3482169"/>
              <a:ext cx="935038" cy="108108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bIns="50292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QPS</a:t>
              </a:r>
            </a:p>
          </p:txBody>
        </p:sp>
        <p:sp>
          <p:nvSpPr>
            <p:cNvPr id="10" name="Text Box 237">
              <a:extLst>
                <a:ext uri="{FF2B5EF4-FFF2-40B4-BE49-F238E27FC236}">
                  <a16:creationId xmlns:a16="http://schemas.microsoft.com/office/drawing/2014/main" id="{C1C71A68-04BB-2042-9B87-33993A0221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3092" y="3482169"/>
              <a:ext cx="935037" cy="108108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PC</a:t>
              </a:r>
            </a:p>
          </p:txBody>
        </p:sp>
        <p:sp>
          <p:nvSpPr>
            <p:cNvPr id="11" name="Line 238">
              <a:extLst>
                <a:ext uri="{FF2B5EF4-FFF2-40B4-BE49-F238E27FC236}">
                  <a16:creationId xmlns:a16="http://schemas.microsoft.com/office/drawing/2014/main" id="{0D9C3A02-81F5-384C-8FE3-B1A00053EA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8788" y="4221164"/>
              <a:ext cx="1643595" cy="1681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Text Box 239">
              <a:extLst>
                <a:ext uri="{FF2B5EF4-FFF2-40B4-BE49-F238E27FC236}">
                  <a16:creationId xmlns:a16="http://schemas.microsoft.com/office/drawing/2014/main" id="{7BFC8047-B72C-ED43-AB80-8642FB4E2B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5033" y="3977354"/>
              <a:ext cx="16573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CIRCUIT_QUENCH</a:t>
              </a:r>
            </a:p>
          </p:txBody>
        </p:sp>
        <p:sp>
          <p:nvSpPr>
            <p:cNvPr id="13" name="Line 240">
              <a:extLst>
                <a:ext uri="{FF2B5EF4-FFF2-40B4-BE49-F238E27FC236}">
                  <a16:creationId xmlns:a16="http://schemas.microsoft.com/office/drawing/2014/main" id="{D4BB5ED7-4A4F-684E-949D-7669D2A3FE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35241" y="4486748"/>
              <a:ext cx="1650999" cy="0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Text Box 241">
              <a:extLst>
                <a:ext uri="{FF2B5EF4-FFF2-40B4-BE49-F238E27FC236}">
                  <a16:creationId xmlns:a16="http://schemas.microsoft.com/office/drawing/2014/main" id="{C1B67AB5-7A67-794A-9487-4C0C9AC556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7969" y="3734057"/>
              <a:ext cx="16573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POWERING_FAILURE</a:t>
              </a:r>
            </a:p>
          </p:txBody>
        </p:sp>
        <p:sp>
          <p:nvSpPr>
            <p:cNvPr id="15" name="Line 242">
              <a:extLst>
                <a:ext uri="{FF2B5EF4-FFF2-40B4-BE49-F238E27FC236}">
                  <a16:creationId xmlns:a16="http://schemas.microsoft.com/office/drawing/2014/main" id="{A65D481B-9364-9249-8583-086FE57B4A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9380" y="3672993"/>
              <a:ext cx="1763712" cy="1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Text Box 243">
              <a:extLst>
                <a:ext uri="{FF2B5EF4-FFF2-40B4-BE49-F238E27FC236}">
                  <a16:creationId xmlns:a16="http://schemas.microsoft.com/office/drawing/2014/main" id="{5F4ED3C0-B5F6-2F43-8865-4AAF573645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7630" y="3429000"/>
              <a:ext cx="16573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PC_PERMIT</a:t>
              </a:r>
            </a:p>
          </p:txBody>
        </p:sp>
        <p:sp>
          <p:nvSpPr>
            <p:cNvPr id="17" name="Line 244">
              <a:extLst>
                <a:ext uri="{FF2B5EF4-FFF2-40B4-BE49-F238E27FC236}">
                  <a16:creationId xmlns:a16="http://schemas.microsoft.com/office/drawing/2014/main" id="{9CA9B7F4-450C-364A-B7D9-B01440B17F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9380" y="4266395"/>
              <a:ext cx="1763712" cy="1127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Text Box 245">
              <a:extLst>
                <a:ext uri="{FF2B5EF4-FFF2-40B4-BE49-F238E27FC236}">
                  <a16:creationId xmlns:a16="http://schemas.microsoft.com/office/drawing/2014/main" id="{BB2E2204-4CF2-8B4B-8746-DBE811D951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7875" y="4016634"/>
              <a:ext cx="1331224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PC_FAST_ABORT</a:t>
              </a:r>
            </a:p>
          </p:txBody>
        </p:sp>
        <p:sp>
          <p:nvSpPr>
            <p:cNvPr id="19" name="Line 246">
              <a:extLst>
                <a:ext uri="{FF2B5EF4-FFF2-40B4-BE49-F238E27FC236}">
                  <a16:creationId xmlns:a16="http://schemas.microsoft.com/office/drawing/2014/main" id="{64938EF1-AD27-8C4E-BEAD-1DDD7D59E3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59379" y="3963345"/>
              <a:ext cx="1743076" cy="16037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Text Box 247">
              <a:extLst>
                <a:ext uri="{FF2B5EF4-FFF2-40B4-BE49-F238E27FC236}">
                  <a16:creationId xmlns:a16="http://schemas.microsoft.com/office/drawing/2014/main" id="{AE4748E7-8173-9347-9A36-3A83469031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8892" y="4258148"/>
              <a:ext cx="16573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6699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DISCHARGE_REQUEST</a:t>
              </a:r>
            </a:p>
          </p:txBody>
        </p:sp>
        <p:sp>
          <p:nvSpPr>
            <p:cNvPr id="21" name="Text Box 248">
              <a:extLst>
                <a:ext uri="{FF2B5EF4-FFF2-40B4-BE49-F238E27FC236}">
                  <a16:creationId xmlns:a16="http://schemas.microsoft.com/office/drawing/2014/main" id="{B563B6FB-D310-914A-9A05-76410E4D70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5379" y="4261632"/>
              <a:ext cx="2232025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6699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PC_DISCHARGE_REQUEST</a:t>
              </a:r>
            </a:p>
          </p:txBody>
        </p:sp>
        <p:sp>
          <p:nvSpPr>
            <p:cNvPr id="22" name="Line 249">
              <a:extLst>
                <a:ext uri="{FF2B5EF4-FFF2-40B4-BE49-F238E27FC236}">
                  <a16:creationId xmlns:a16="http://schemas.microsoft.com/office/drawing/2014/main" id="{784D3F70-F2D3-B649-AB6C-55D40F0236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27629" y="4489612"/>
              <a:ext cx="1757361" cy="12700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aphicFrame>
          <p:nvGraphicFramePr>
            <p:cNvPr id="23" name="Object 13">
              <a:extLst>
                <a:ext uri="{FF2B5EF4-FFF2-40B4-BE49-F238E27FC236}">
                  <a16:creationId xmlns:a16="http://schemas.microsoft.com/office/drawing/2014/main" id="{D23B472C-A3AC-D44D-A750-A2FC420CC588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1573254" y="4096532"/>
            <a:ext cx="388938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4" name="Clip" r:id="rId3" imgW="1490400" imgH="1490760" progId="MS_ClipArt_Gallery.5">
                    <p:embed/>
                  </p:oleObj>
                </mc:Choice>
                <mc:Fallback>
                  <p:oleObj name="Clip" r:id="rId3" imgW="1490400" imgH="1490760" progId="MS_ClipArt_Gallery.5">
                    <p:embed/>
                    <p:pic>
                      <p:nvPicPr>
                        <p:cNvPr id="23" name="Object 13">
                          <a:extLst>
                            <a:ext uri="{FF2B5EF4-FFF2-40B4-BE49-F238E27FC236}">
                              <a16:creationId xmlns:a16="http://schemas.microsoft.com/office/drawing/2014/main" id="{D23B472C-A3AC-D44D-A750-A2FC420CC58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73254" y="4096532"/>
                          <a:ext cx="388938" cy="371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Oval 18">
              <a:extLst>
                <a:ext uri="{FF2B5EF4-FFF2-40B4-BE49-F238E27FC236}">
                  <a16:creationId xmlns:a16="http://schemas.microsoft.com/office/drawing/2014/main" id="{C8F5460D-52FD-0D49-895D-F01864850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6329" y="3775857"/>
              <a:ext cx="354013" cy="312737"/>
            </a:xfrm>
            <a:prstGeom prst="ellipse">
              <a:avLst/>
            </a:prstGeom>
            <a:solidFill>
              <a:srgbClr val="00FFFF"/>
            </a:solidFill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Oval 19">
              <a:extLst>
                <a:ext uri="{FF2B5EF4-FFF2-40B4-BE49-F238E27FC236}">
                  <a16:creationId xmlns:a16="http://schemas.microsoft.com/office/drawing/2014/main" id="{4C3E2A7F-DEC7-E947-91FF-DCBE089C7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6329" y="3963182"/>
              <a:ext cx="354013" cy="312737"/>
            </a:xfrm>
            <a:prstGeom prst="ellipse">
              <a:avLst/>
            </a:prstGeom>
            <a:solidFill>
              <a:srgbClr val="00FFFF">
                <a:alpha val="50195"/>
              </a:srgbClr>
            </a:solidFill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Line 20">
              <a:extLst>
                <a:ext uri="{FF2B5EF4-FFF2-40B4-BE49-F238E27FC236}">
                  <a16:creationId xmlns:a16="http://schemas.microsoft.com/office/drawing/2014/main" id="{3E1D8D8A-CF26-EC46-A156-C1A8C1A7A4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07304" y="3517094"/>
              <a:ext cx="0" cy="2508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Line 21">
              <a:extLst>
                <a:ext uri="{FF2B5EF4-FFF2-40B4-BE49-F238E27FC236}">
                  <a16:creationId xmlns:a16="http://schemas.microsoft.com/office/drawing/2014/main" id="{CFC8013E-0239-364C-8885-D54D75FA67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07304" y="4264807"/>
              <a:ext cx="0" cy="2492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Line 22">
              <a:extLst>
                <a:ext uri="{FF2B5EF4-FFF2-40B4-BE49-F238E27FC236}">
                  <a16:creationId xmlns:a16="http://schemas.microsoft.com/office/drawing/2014/main" id="{E5B33E57-BAEE-9943-BEA7-12EE8BC21B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07304" y="3818719"/>
              <a:ext cx="0" cy="3667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29" name="Group 421">
              <a:extLst>
                <a:ext uri="{FF2B5EF4-FFF2-40B4-BE49-F238E27FC236}">
                  <a16:creationId xmlns:a16="http://schemas.microsoft.com/office/drawing/2014/main" id="{B1372F9B-A714-A148-83BD-D3E313F691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6242" y="3482169"/>
              <a:ext cx="935037" cy="1081088"/>
              <a:chOff x="2506" y="2060"/>
              <a:chExt cx="589" cy="681"/>
            </a:xfrm>
          </p:grpSpPr>
          <p:sp>
            <p:nvSpPr>
              <p:cNvPr id="130" name="Text Box 236">
                <a:extLst>
                  <a:ext uri="{FF2B5EF4-FFF2-40B4-BE49-F238E27FC236}">
                    <a16:creationId xmlns:a16="http://schemas.microsoft.com/office/drawing/2014/main" id="{2B04FD19-898E-1848-AF36-E95CC86042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6" y="2060"/>
                <a:ext cx="589" cy="681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 wrap="none" tIns="0" bIns="502920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Verdana" pitchFamily="34" charset="0"/>
                    <a:ea typeface="+mn-ea"/>
                    <a:cs typeface="+mn-cs"/>
                  </a:rPr>
                  <a:t>PIC</a:t>
                </a:r>
              </a:p>
            </p:txBody>
          </p:sp>
          <p:pic>
            <p:nvPicPr>
              <p:cNvPr id="131" name="Picture 251" descr="MCj01986060000[1]">
                <a:extLst>
                  <a:ext uri="{FF2B5EF4-FFF2-40B4-BE49-F238E27FC236}">
                    <a16:creationId xmlns:a16="http://schemas.microsoft.com/office/drawing/2014/main" id="{AA4ECC39-A307-6440-8CBD-2EB902A1FE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54" y="2343"/>
                <a:ext cx="306" cy="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" name="Rectangle 300">
              <a:extLst>
                <a:ext uri="{FF2B5EF4-FFF2-40B4-BE49-F238E27FC236}">
                  <a16:creationId xmlns:a16="http://schemas.microsoft.com/office/drawing/2014/main" id="{8460EC84-E3B0-A84D-A693-0B58A0675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2304" y="1369207"/>
              <a:ext cx="1638300" cy="1295400"/>
            </a:xfrm>
            <a:prstGeom prst="rect">
              <a:avLst/>
            </a:prstGeom>
            <a:solidFill>
              <a:srgbClr val="99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grpSp>
          <p:nvGrpSpPr>
            <p:cNvPr id="31" name="Group 302">
              <a:extLst>
                <a:ext uri="{FF2B5EF4-FFF2-40B4-BE49-F238E27FC236}">
                  <a16:creationId xmlns:a16="http://schemas.microsoft.com/office/drawing/2014/main" id="{C8BEA8BB-45ED-374B-BEA6-D4D1A84487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7279" y="1908957"/>
              <a:ext cx="857250" cy="365125"/>
              <a:chOff x="3944" y="2401"/>
              <a:chExt cx="625" cy="327"/>
            </a:xfrm>
          </p:grpSpPr>
          <p:grpSp>
            <p:nvGrpSpPr>
              <p:cNvPr id="120" name="Group 303">
                <a:extLst>
                  <a:ext uri="{FF2B5EF4-FFF2-40B4-BE49-F238E27FC236}">
                    <a16:creationId xmlns:a16="http://schemas.microsoft.com/office/drawing/2014/main" id="{93090097-4F2B-764B-AB79-A70BE2C210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56" y="2401"/>
                <a:ext cx="600" cy="312"/>
                <a:chOff x="860" y="2816"/>
                <a:chExt cx="1924" cy="496"/>
              </a:xfrm>
            </p:grpSpPr>
            <p:sp>
              <p:nvSpPr>
                <p:cNvPr id="123" name="Line 304">
                  <a:extLst>
                    <a:ext uri="{FF2B5EF4-FFF2-40B4-BE49-F238E27FC236}">
                      <a16:creationId xmlns:a16="http://schemas.microsoft.com/office/drawing/2014/main" id="{EBD3C645-29F2-7947-BAEF-8DE17151BC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64" y="3072"/>
                  <a:ext cx="0" cy="240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Arc 305">
                  <a:extLst>
                    <a:ext uri="{FF2B5EF4-FFF2-40B4-BE49-F238E27FC236}">
                      <a16:creationId xmlns:a16="http://schemas.microsoft.com/office/drawing/2014/main" id="{88DA08DD-CD99-514A-B2B8-731281919D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921" y="2759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5" name="Arc 306">
                  <a:extLst>
                    <a:ext uri="{FF2B5EF4-FFF2-40B4-BE49-F238E27FC236}">
                      <a16:creationId xmlns:a16="http://schemas.microsoft.com/office/drawing/2014/main" id="{4DB97232-7BB8-624D-9AC2-2E20FE0A9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1308" y="2765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Arc 307">
                  <a:extLst>
                    <a:ext uri="{FF2B5EF4-FFF2-40B4-BE49-F238E27FC236}">
                      <a16:creationId xmlns:a16="http://schemas.microsoft.com/office/drawing/2014/main" id="{3D7C956C-1925-B74A-A35A-D2BD5575FD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1689" y="2767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Arc 308">
                  <a:extLst>
                    <a:ext uri="{FF2B5EF4-FFF2-40B4-BE49-F238E27FC236}">
                      <a16:creationId xmlns:a16="http://schemas.microsoft.com/office/drawing/2014/main" id="{A1220326-E974-3943-845E-680D825D30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2072" y="2773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Arc 309">
                  <a:extLst>
                    <a:ext uri="{FF2B5EF4-FFF2-40B4-BE49-F238E27FC236}">
                      <a16:creationId xmlns:a16="http://schemas.microsoft.com/office/drawing/2014/main" id="{84CAC4DF-1859-574B-A0BA-000A8436C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2456" y="2755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9" name="Line 310">
                  <a:extLst>
                    <a:ext uri="{FF2B5EF4-FFF2-40B4-BE49-F238E27FC236}">
                      <a16:creationId xmlns:a16="http://schemas.microsoft.com/office/drawing/2014/main" id="{60376A9F-A453-C04C-B44D-398F88CCA2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84" y="3072"/>
                  <a:ext cx="0" cy="240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1" name="Oval 311">
                <a:extLst>
                  <a:ext uri="{FF2B5EF4-FFF2-40B4-BE49-F238E27FC236}">
                    <a16:creationId xmlns:a16="http://schemas.microsoft.com/office/drawing/2014/main" id="{421B0CB0-C879-6A48-BDA8-420B5CDCC1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4" y="2705"/>
                <a:ext cx="23" cy="23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122" name="Oval 312">
                <a:extLst>
                  <a:ext uri="{FF2B5EF4-FFF2-40B4-BE49-F238E27FC236}">
                    <a16:creationId xmlns:a16="http://schemas.microsoft.com/office/drawing/2014/main" id="{04CE22C4-A075-784D-A57D-A2BF14E5CF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6" y="2701"/>
                <a:ext cx="23" cy="23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32" name="Text Box 313">
              <a:extLst>
                <a:ext uri="{FF2B5EF4-FFF2-40B4-BE49-F238E27FC236}">
                  <a16:creationId xmlns:a16="http://schemas.microsoft.com/office/drawing/2014/main" id="{EA54311C-992C-6947-A6CC-0282795332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1742" y="2337582"/>
              <a:ext cx="638175" cy="24765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Magnet</a:t>
              </a:r>
              <a:endPara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Line 314">
              <a:extLst>
                <a:ext uri="{FF2B5EF4-FFF2-40B4-BE49-F238E27FC236}">
                  <a16:creationId xmlns:a16="http://schemas.microsoft.com/office/drawing/2014/main" id="{356FC190-4F34-1F4A-B2CF-6C358555E4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00604" y="1759732"/>
              <a:ext cx="165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Line 315">
              <a:extLst>
                <a:ext uri="{FF2B5EF4-FFF2-40B4-BE49-F238E27FC236}">
                  <a16:creationId xmlns:a16="http://schemas.microsoft.com/office/drawing/2014/main" id="{7472D4A4-F72A-6F4F-8E11-65A1EE73AC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9017" y="1907369"/>
              <a:ext cx="165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Line 316">
              <a:extLst>
                <a:ext uri="{FF2B5EF4-FFF2-40B4-BE49-F238E27FC236}">
                  <a16:creationId xmlns:a16="http://schemas.microsoft.com/office/drawing/2014/main" id="{044A359B-B828-A143-B44A-38A36482AC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00604" y="2170894"/>
              <a:ext cx="165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Line 317">
              <a:extLst>
                <a:ext uri="{FF2B5EF4-FFF2-40B4-BE49-F238E27FC236}">
                  <a16:creationId xmlns:a16="http://schemas.microsoft.com/office/drawing/2014/main" id="{B011E5BA-C9DE-974D-B5AC-581E8EF61B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9017" y="2312182"/>
              <a:ext cx="165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Rectangle 319">
              <a:extLst>
                <a:ext uri="{FF2B5EF4-FFF2-40B4-BE49-F238E27FC236}">
                  <a16:creationId xmlns:a16="http://schemas.microsoft.com/office/drawing/2014/main" id="{7E6376FE-B51C-3745-9EAE-1D088D924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5704" y="1369207"/>
              <a:ext cx="2406650" cy="1295400"/>
            </a:xfrm>
            <a:prstGeom prst="rect">
              <a:avLst/>
            </a:prstGeom>
            <a:solidFill>
              <a:srgbClr val="99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" name="Text Box 320">
              <a:extLst>
                <a:ext uri="{FF2B5EF4-FFF2-40B4-BE49-F238E27FC236}">
                  <a16:creationId xmlns:a16="http://schemas.microsoft.com/office/drawing/2014/main" id="{629706F1-5105-1845-8EAC-FEF9F86082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53129" y="1375557"/>
              <a:ext cx="941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Cryostat</a:t>
              </a:r>
              <a:endParaRPr kumimoji="0" lang="en-GB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grpSp>
          <p:nvGrpSpPr>
            <p:cNvPr id="39" name="Group 322">
              <a:extLst>
                <a:ext uri="{FF2B5EF4-FFF2-40B4-BE49-F238E27FC236}">
                  <a16:creationId xmlns:a16="http://schemas.microsoft.com/office/drawing/2014/main" id="{77084050-00C0-E148-B32E-21335903CA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43542" y="1904194"/>
              <a:ext cx="857250" cy="363538"/>
              <a:chOff x="3944" y="2401"/>
              <a:chExt cx="625" cy="327"/>
            </a:xfrm>
          </p:grpSpPr>
          <p:grpSp>
            <p:nvGrpSpPr>
              <p:cNvPr id="110" name="Group 323">
                <a:extLst>
                  <a:ext uri="{FF2B5EF4-FFF2-40B4-BE49-F238E27FC236}">
                    <a16:creationId xmlns:a16="http://schemas.microsoft.com/office/drawing/2014/main" id="{2E16ADCE-3B18-4C4B-9C61-158A8ED90A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56" y="2401"/>
                <a:ext cx="600" cy="312"/>
                <a:chOff x="860" y="2816"/>
                <a:chExt cx="1924" cy="496"/>
              </a:xfrm>
            </p:grpSpPr>
            <p:sp>
              <p:nvSpPr>
                <p:cNvPr id="113" name="Line 324">
                  <a:extLst>
                    <a:ext uri="{FF2B5EF4-FFF2-40B4-BE49-F238E27FC236}">
                      <a16:creationId xmlns:a16="http://schemas.microsoft.com/office/drawing/2014/main" id="{A5428C2D-9C22-914B-B451-CED9C880E6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64" y="3072"/>
                  <a:ext cx="0" cy="240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Arc 325">
                  <a:extLst>
                    <a:ext uri="{FF2B5EF4-FFF2-40B4-BE49-F238E27FC236}">
                      <a16:creationId xmlns:a16="http://schemas.microsoft.com/office/drawing/2014/main" id="{6FE7322B-AC40-4046-B570-1BE05CF14D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921" y="2759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Arc 326">
                  <a:extLst>
                    <a:ext uri="{FF2B5EF4-FFF2-40B4-BE49-F238E27FC236}">
                      <a16:creationId xmlns:a16="http://schemas.microsoft.com/office/drawing/2014/main" id="{4D36C6BF-1126-2246-AEF2-71AF6BA08F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1308" y="2765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Arc 327">
                  <a:extLst>
                    <a:ext uri="{FF2B5EF4-FFF2-40B4-BE49-F238E27FC236}">
                      <a16:creationId xmlns:a16="http://schemas.microsoft.com/office/drawing/2014/main" id="{35957968-0163-7743-8C9B-2DFA45977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1689" y="2767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Arc 328">
                  <a:extLst>
                    <a:ext uri="{FF2B5EF4-FFF2-40B4-BE49-F238E27FC236}">
                      <a16:creationId xmlns:a16="http://schemas.microsoft.com/office/drawing/2014/main" id="{30678282-DA44-7B4C-822E-188533280B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2072" y="2773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Arc 329">
                  <a:extLst>
                    <a:ext uri="{FF2B5EF4-FFF2-40B4-BE49-F238E27FC236}">
                      <a16:creationId xmlns:a16="http://schemas.microsoft.com/office/drawing/2014/main" id="{20C22F1D-0E9B-2B4A-9E48-B520C983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2456" y="2755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Line 330">
                  <a:extLst>
                    <a:ext uri="{FF2B5EF4-FFF2-40B4-BE49-F238E27FC236}">
                      <a16:creationId xmlns:a16="http://schemas.microsoft.com/office/drawing/2014/main" id="{39299716-A04B-9F45-8100-C18AEE1F4B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84" y="3072"/>
                  <a:ext cx="0" cy="240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11" name="Oval 331">
                <a:extLst>
                  <a:ext uri="{FF2B5EF4-FFF2-40B4-BE49-F238E27FC236}">
                    <a16:creationId xmlns:a16="http://schemas.microsoft.com/office/drawing/2014/main" id="{A8BD969A-39C7-1842-B50F-6F03BA362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4" y="2705"/>
                <a:ext cx="23" cy="23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332">
                <a:extLst>
                  <a:ext uri="{FF2B5EF4-FFF2-40B4-BE49-F238E27FC236}">
                    <a16:creationId xmlns:a16="http://schemas.microsoft.com/office/drawing/2014/main" id="{FF43207F-90C2-BD47-B7D3-C01E98C9B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6" y="2701"/>
                <a:ext cx="23" cy="23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40" name="Text Box 333">
              <a:extLst>
                <a:ext uri="{FF2B5EF4-FFF2-40B4-BE49-F238E27FC236}">
                  <a16:creationId xmlns:a16="http://schemas.microsoft.com/office/drawing/2014/main" id="{5FECE493-20AF-3B4D-AD36-8F0F16535B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8004" y="2331232"/>
              <a:ext cx="638175" cy="24765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Magnet</a:t>
              </a:r>
              <a:endPara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grpSp>
          <p:nvGrpSpPr>
            <p:cNvPr id="41" name="Group 335">
              <a:extLst>
                <a:ext uri="{FF2B5EF4-FFF2-40B4-BE49-F238E27FC236}">
                  <a16:creationId xmlns:a16="http://schemas.microsoft.com/office/drawing/2014/main" id="{CB0725B8-6923-E846-BA13-AFC275A013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27904" y="1369207"/>
              <a:ext cx="812800" cy="1293812"/>
              <a:chOff x="4558" y="2213"/>
              <a:chExt cx="593" cy="1161"/>
            </a:xfrm>
          </p:grpSpPr>
          <p:grpSp>
            <p:nvGrpSpPr>
              <p:cNvPr id="101" name="Group 336">
                <a:extLst>
                  <a:ext uri="{FF2B5EF4-FFF2-40B4-BE49-F238E27FC236}">
                    <a16:creationId xmlns:a16="http://schemas.microsoft.com/office/drawing/2014/main" id="{313E935C-BCE7-0644-B987-8921D0054F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47" y="2213"/>
                <a:ext cx="504" cy="1161"/>
                <a:chOff x="4528" y="2167"/>
                <a:chExt cx="568" cy="1161"/>
              </a:xfrm>
            </p:grpSpPr>
            <p:sp>
              <p:nvSpPr>
                <p:cNvPr id="108" name="Rectangle 337">
                  <a:extLst>
                    <a:ext uri="{FF2B5EF4-FFF2-40B4-BE49-F238E27FC236}">
                      <a16:creationId xmlns:a16="http://schemas.microsoft.com/office/drawing/2014/main" id="{2E0A4C4F-A07A-E04E-825C-306804BFD0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8" y="2167"/>
                  <a:ext cx="521" cy="1161"/>
                </a:xfrm>
                <a:prstGeom prst="rect">
                  <a:avLst/>
                </a:prstGeom>
                <a:solidFill>
                  <a:srgbClr val="CCECFF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Text Box 338">
                  <a:extLst>
                    <a:ext uri="{FF2B5EF4-FFF2-40B4-BE49-F238E27FC236}">
                      <a16:creationId xmlns:a16="http://schemas.microsoft.com/office/drawing/2014/main" id="{32D59000-0D2F-ED46-A550-B26F55CB81F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612" y="2173"/>
                  <a:ext cx="484" cy="3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DFB</a:t>
                  </a:r>
                  <a:endParaRPr kumimoji="0" lang="en-GB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2" name="Rectangle 339">
                <a:extLst>
                  <a:ext uri="{FF2B5EF4-FFF2-40B4-BE49-F238E27FC236}">
                    <a16:creationId xmlns:a16="http://schemas.microsoft.com/office/drawing/2014/main" id="{21EA6AF8-F6D6-714D-B265-A84A50890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2555"/>
                <a:ext cx="111" cy="134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CCEC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103" name="Rectangle 340">
                <a:extLst>
                  <a:ext uri="{FF2B5EF4-FFF2-40B4-BE49-F238E27FC236}">
                    <a16:creationId xmlns:a16="http://schemas.microsoft.com/office/drawing/2014/main" id="{0E98AEE4-E2C1-1444-943D-2498A6FEC5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2939"/>
                <a:ext cx="111" cy="134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CCEC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104" name="Line 341">
                <a:extLst>
                  <a:ext uri="{FF2B5EF4-FFF2-40B4-BE49-F238E27FC236}">
                    <a16:creationId xmlns:a16="http://schemas.microsoft.com/office/drawing/2014/main" id="{D5DBA041-2964-6342-B53F-737B5B5F64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86" y="2555"/>
                <a:ext cx="6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5" name="Line 342">
                <a:extLst>
                  <a:ext uri="{FF2B5EF4-FFF2-40B4-BE49-F238E27FC236}">
                    <a16:creationId xmlns:a16="http://schemas.microsoft.com/office/drawing/2014/main" id="{AD9FE8E9-610B-7D4F-BCB9-FBD2E7EF10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94" y="2689"/>
                <a:ext cx="5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6" name="Line 343">
                <a:extLst>
                  <a:ext uri="{FF2B5EF4-FFF2-40B4-BE49-F238E27FC236}">
                    <a16:creationId xmlns:a16="http://schemas.microsoft.com/office/drawing/2014/main" id="{7B9E06C8-4125-154A-88BA-ADF3A6B83C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90" y="2939"/>
                <a:ext cx="5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7" name="Line 344">
                <a:extLst>
                  <a:ext uri="{FF2B5EF4-FFF2-40B4-BE49-F238E27FC236}">
                    <a16:creationId xmlns:a16="http://schemas.microsoft.com/office/drawing/2014/main" id="{F10D0D96-1124-F942-B2B2-E9CB3F4222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90" y="3073"/>
                <a:ext cx="5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42" name="AutoShape 345">
              <a:extLst>
                <a:ext uri="{FF2B5EF4-FFF2-40B4-BE49-F238E27FC236}">
                  <a16:creationId xmlns:a16="http://schemas.microsoft.com/office/drawing/2014/main" id="{A2ED572B-3BA8-0F49-9E35-92391F4FEC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135854" y="1842282"/>
              <a:ext cx="368300" cy="552450"/>
            </a:xfrm>
            <a:prstGeom prst="bentConnector2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AutoShape 346">
              <a:extLst>
                <a:ext uri="{FF2B5EF4-FFF2-40B4-BE49-F238E27FC236}">
                  <a16:creationId xmlns:a16="http://schemas.microsoft.com/office/drawing/2014/main" id="{78C52E81-9F5C-2144-BC13-15889FE6848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142204" y="2251857"/>
              <a:ext cx="166688" cy="146050"/>
            </a:xfrm>
            <a:prstGeom prst="bentConnector2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4" name="Group 349">
              <a:extLst>
                <a:ext uri="{FF2B5EF4-FFF2-40B4-BE49-F238E27FC236}">
                  <a16:creationId xmlns:a16="http://schemas.microsoft.com/office/drawing/2014/main" id="{F57D8AA2-C765-D04E-A909-615541C5B7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43804" y="2402669"/>
              <a:ext cx="327025" cy="376238"/>
              <a:chOff x="3563" y="2584"/>
              <a:chExt cx="239" cy="339"/>
            </a:xfrm>
          </p:grpSpPr>
          <p:sp>
            <p:nvSpPr>
              <p:cNvPr id="93" name="Rectangle 350">
                <a:extLst>
                  <a:ext uri="{FF2B5EF4-FFF2-40B4-BE49-F238E27FC236}">
                    <a16:creationId xmlns:a16="http://schemas.microsoft.com/office/drawing/2014/main" id="{D2623ABB-F866-7F4E-9261-B92A8E64D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05" y="2584"/>
                <a:ext cx="96" cy="336"/>
              </a:xfrm>
              <a:prstGeom prst="rect">
                <a:avLst/>
              </a:prstGeom>
              <a:gradFill rotWithShape="0">
                <a:gsLst>
                  <a:gs pos="0">
                    <a:srgbClr val="CCECFF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94" name="Rectangle 351">
                <a:extLst>
                  <a:ext uri="{FF2B5EF4-FFF2-40B4-BE49-F238E27FC236}">
                    <a16:creationId xmlns:a16="http://schemas.microsoft.com/office/drawing/2014/main" id="{4264734B-6977-4D4E-B86A-F2D0FA14A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63" y="2587"/>
                <a:ext cx="96" cy="336"/>
              </a:xfrm>
              <a:prstGeom prst="rect">
                <a:avLst/>
              </a:prstGeom>
              <a:gradFill rotWithShape="0">
                <a:gsLst>
                  <a:gs pos="0">
                    <a:srgbClr val="CCECFF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95" name="Line 352">
                <a:extLst>
                  <a:ext uri="{FF2B5EF4-FFF2-40B4-BE49-F238E27FC236}">
                    <a16:creationId xmlns:a16="http://schemas.microsoft.com/office/drawing/2014/main" id="{A43DC335-156F-604C-8DE6-161D794A41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5" y="2819"/>
                <a:ext cx="0" cy="10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6" name="Line 353">
                <a:extLst>
                  <a:ext uri="{FF2B5EF4-FFF2-40B4-BE49-F238E27FC236}">
                    <a16:creationId xmlns:a16="http://schemas.microsoft.com/office/drawing/2014/main" id="{6E4EAB24-6357-4F44-B061-E1D7DB0891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4" y="2922"/>
                <a:ext cx="9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7" name="Line 354">
                <a:extLst>
                  <a:ext uri="{FF2B5EF4-FFF2-40B4-BE49-F238E27FC236}">
                    <a16:creationId xmlns:a16="http://schemas.microsoft.com/office/drawing/2014/main" id="{8AD48B8B-3FA2-024C-87CD-05FF2A133C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8" y="2919"/>
                <a:ext cx="9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8" name="Line 355">
                <a:extLst>
                  <a:ext uri="{FF2B5EF4-FFF2-40B4-BE49-F238E27FC236}">
                    <a16:creationId xmlns:a16="http://schemas.microsoft.com/office/drawing/2014/main" id="{06B0CFD0-3482-8143-A705-FA89062814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5" y="2818"/>
                <a:ext cx="0" cy="10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9" name="Line 356">
                <a:extLst>
                  <a:ext uri="{FF2B5EF4-FFF2-40B4-BE49-F238E27FC236}">
                    <a16:creationId xmlns:a16="http://schemas.microsoft.com/office/drawing/2014/main" id="{152724C4-8962-A24B-9526-01839E4D4E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9" y="2817"/>
                <a:ext cx="0" cy="10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0" name="Line 357">
                <a:extLst>
                  <a:ext uri="{FF2B5EF4-FFF2-40B4-BE49-F238E27FC236}">
                    <a16:creationId xmlns:a16="http://schemas.microsoft.com/office/drawing/2014/main" id="{1AA479B3-33DD-0C4D-AC2B-6705CE0E63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9" y="2816"/>
                <a:ext cx="0" cy="10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45" name="Line 359">
              <a:extLst>
                <a:ext uri="{FF2B5EF4-FFF2-40B4-BE49-F238E27FC236}">
                  <a16:creationId xmlns:a16="http://schemas.microsoft.com/office/drawing/2014/main" id="{2890017A-AE54-BA46-903C-2DD887CC56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08892" y="2405844"/>
              <a:ext cx="0" cy="3698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Line 360">
              <a:extLst>
                <a:ext uri="{FF2B5EF4-FFF2-40B4-BE49-F238E27FC236}">
                  <a16:creationId xmlns:a16="http://schemas.microsoft.com/office/drawing/2014/main" id="{8C545F25-FB67-FF4C-BA09-F2775EF980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4154" y="2402669"/>
              <a:ext cx="0" cy="3698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47" name="AutoShape 361">
              <a:extLst>
                <a:ext uri="{FF2B5EF4-FFF2-40B4-BE49-F238E27FC236}">
                  <a16:creationId xmlns:a16="http://schemas.microsoft.com/office/drawing/2014/main" id="{8D4C6F8F-4604-104D-A7CD-C1A0BD5A5918}"/>
                </a:ext>
              </a:extLst>
            </p:cNvPr>
            <p:cNvCxnSpPr>
              <a:cxnSpLocks noChangeShapeType="1"/>
              <a:stCxn id="112" idx="6"/>
              <a:endCxn id="49" idx="2"/>
            </p:cNvCxnSpPr>
            <p:nvPr/>
          </p:nvCxnSpPr>
          <p:spPr bwMode="auto">
            <a:xfrm>
              <a:off x="6000792" y="2250269"/>
              <a:ext cx="1079500" cy="1588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" name="Oval 362">
              <a:extLst>
                <a:ext uri="{FF2B5EF4-FFF2-40B4-BE49-F238E27FC236}">
                  <a16:creationId xmlns:a16="http://schemas.microsoft.com/office/drawing/2014/main" id="{955C92DC-36E4-164A-8ACB-F12C5E2CF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3942" y="1816882"/>
              <a:ext cx="61912" cy="49212"/>
            </a:xfrm>
            <a:prstGeom prst="ellipse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Oval 363">
              <a:extLst>
                <a:ext uri="{FF2B5EF4-FFF2-40B4-BE49-F238E27FC236}">
                  <a16:creationId xmlns:a16="http://schemas.microsoft.com/office/drawing/2014/main" id="{2FEE90A3-00CA-4E49-9C5A-FEE392CC8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0292" y="2226457"/>
              <a:ext cx="61912" cy="49212"/>
            </a:xfrm>
            <a:prstGeom prst="ellipse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0" name="Rectangle 364">
              <a:extLst>
                <a:ext uri="{FF2B5EF4-FFF2-40B4-BE49-F238E27FC236}">
                  <a16:creationId xmlns:a16="http://schemas.microsoft.com/office/drawing/2014/main" id="{B331E451-E583-A049-AD47-E1FEF0A6E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9967" y="1764494"/>
              <a:ext cx="247650" cy="14128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Rectangle 365">
              <a:extLst>
                <a:ext uri="{FF2B5EF4-FFF2-40B4-BE49-F238E27FC236}">
                  <a16:creationId xmlns:a16="http://schemas.microsoft.com/office/drawing/2014/main" id="{77B17B39-29DD-6844-A000-1A36DCBD6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9967" y="2178832"/>
              <a:ext cx="247650" cy="13176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Oval 366">
              <a:extLst>
                <a:ext uri="{FF2B5EF4-FFF2-40B4-BE49-F238E27FC236}">
                  <a16:creationId xmlns:a16="http://schemas.microsoft.com/office/drawing/2014/main" id="{3CEB13C4-2E47-284D-B3EC-9C851CE3A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0292" y="1816882"/>
              <a:ext cx="61912" cy="47625"/>
            </a:xfrm>
            <a:prstGeom prst="ellipse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53" name="AutoShape 367">
              <a:extLst>
                <a:ext uri="{FF2B5EF4-FFF2-40B4-BE49-F238E27FC236}">
                  <a16:creationId xmlns:a16="http://schemas.microsoft.com/office/drawing/2014/main" id="{A03EFC52-0E78-4046-87C9-43CF21EDA18A}"/>
                </a:ext>
              </a:extLst>
            </p:cNvPr>
            <p:cNvCxnSpPr>
              <a:cxnSpLocks noChangeShapeType="1"/>
              <a:stCxn id="122" idx="6"/>
              <a:endCxn id="54" idx="2"/>
            </p:cNvCxnSpPr>
            <p:nvPr/>
          </p:nvCxnSpPr>
          <p:spPr bwMode="auto">
            <a:xfrm>
              <a:off x="4154529" y="2256619"/>
              <a:ext cx="385763" cy="1588"/>
            </a:xfrm>
            <a:prstGeom prst="bentConnector3">
              <a:avLst>
                <a:gd name="adj1" fmla="val 49796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Oval 368">
              <a:extLst>
                <a:ext uri="{FF2B5EF4-FFF2-40B4-BE49-F238E27FC236}">
                  <a16:creationId xmlns:a16="http://schemas.microsoft.com/office/drawing/2014/main" id="{2A102C8F-FFFF-464B-B5C0-CBDEA945D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0292" y="2232807"/>
              <a:ext cx="61912" cy="49212"/>
            </a:xfrm>
            <a:prstGeom prst="ellipse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55" name="AutoShape 369">
              <a:extLst>
                <a:ext uri="{FF2B5EF4-FFF2-40B4-BE49-F238E27FC236}">
                  <a16:creationId xmlns:a16="http://schemas.microsoft.com/office/drawing/2014/main" id="{FFB40E79-EBC0-0245-97F6-4EDB99150D3F}"/>
                </a:ext>
              </a:extLst>
            </p:cNvPr>
            <p:cNvCxnSpPr>
              <a:cxnSpLocks noChangeShapeType="1"/>
              <a:stCxn id="54" idx="6"/>
              <a:endCxn id="111" idx="2"/>
            </p:cNvCxnSpPr>
            <p:nvPr/>
          </p:nvCxnSpPr>
          <p:spPr bwMode="auto">
            <a:xfrm flipV="1">
              <a:off x="4602204" y="2255032"/>
              <a:ext cx="541338" cy="3175"/>
            </a:xfrm>
            <a:prstGeom prst="bentConnector3">
              <a:avLst>
                <a:gd name="adj1" fmla="val 49852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AutoShape 370">
              <a:extLst>
                <a:ext uri="{FF2B5EF4-FFF2-40B4-BE49-F238E27FC236}">
                  <a16:creationId xmlns:a16="http://schemas.microsoft.com/office/drawing/2014/main" id="{DDD0A448-1C72-0742-9F67-0308CBBFF56E}"/>
                </a:ext>
              </a:extLst>
            </p:cNvPr>
            <p:cNvCxnSpPr>
              <a:cxnSpLocks noChangeShapeType="1"/>
              <a:stCxn id="52" idx="6"/>
              <a:endCxn id="48" idx="2"/>
            </p:cNvCxnSpPr>
            <p:nvPr/>
          </p:nvCxnSpPr>
          <p:spPr bwMode="auto">
            <a:xfrm>
              <a:off x="4602204" y="1840694"/>
              <a:ext cx="2471738" cy="1588"/>
            </a:xfrm>
            <a:prstGeom prst="bentConnector3">
              <a:avLst>
                <a:gd name="adj1" fmla="val 49972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7" name="Rectangle 371">
              <a:extLst>
                <a:ext uri="{FF2B5EF4-FFF2-40B4-BE49-F238E27FC236}">
                  <a16:creationId xmlns:a16="http://schemas.microsoft.com/office/drawing/2014/main" id="{11ECAC38-22F3-9245-A21B-57DBC2D6D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7792" y="1373969"/>
              <a:ext cx="1638300" cy="1295400"/>
            </a:xfrm>
            <a:prstGeom prst="rect">
              <a:avLst/>
            </a:prstGeom>
            <a:solidFill>
              <a:srgbClr val="99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grpSp>
          <p:nvGrpSpPr>
            <p:cNvPr id="58" name="Group 372">
              <a:extLst>
                <a:ext uri="{FF2B5EF4-FFF2-40B4-BE49-F238E27FC236}">
                  <a16:creationId xmlns:a16="http://schemas.microsoft.com/office/drawing/2014/main" id="{84873AFA-91EA-F749-902A-50A229A554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4354" y="1913719"/>
              <a:ext cx="1510074" cy="1937316"/>
              <a:chOff x="3139" y="2658"/>
              <a:chExt cx="1103" cy="1736"/>
            </a:xfrm>
          </p:grpSpPr>
          <p:grpSp>
            <p:nvGrpSpPr>
              <p:cNvPr id="81" name="Group 373">
                <a:extLst>
                  <a:ext uri="{FF2B5EF4-FFF2-40B4-BE49-F238E27FC236}">
                    <a16:creationId xmlns:a16="http://schemas.microsoft.com/office/drawing/2014/main" id="{5AA27428-F99A-6E40-B17F-3ADF033B6C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39" y="2658"/>
                <a:ext cx="625" cy="327"/>
                <a:chOff x="3944" y="2401"/>
                <a:chExt cx="625" cy="327"/>
              </a:xfrm>
            </p:grpSpPr>
            <p:grpSp>
              <p:nvGrpSpPr>
                <p:cNvPr id="83" name="Group 374">
                  <a:extLst>
                    <a:ext uri="{FF2B5EF4-FFF2-40B4-BE49-F238E27FC236}">
                      <a16:creationId xmlns:a16="http://schemas.microsoft.com/office/drawing/2014/main" id="{E56FFEF5-6187-AD45-B871-FC8755AAE3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956" y="2401"/>
                  <a:ext cx="600" cy="312"/>
                  <a:chOff x="860" y="2816"/>
                  <a:chExt cx="1924" cy="496"/>
                </a:xfrm>
              </p:grpSpPr>
              <p:sp>
                <p:nvSpPr>
                  <p:cNvPr id="86" name="Line 375">
                    <a:extLst>
                      <a:ext uri="{FF2B5EF4-FFF2-40B4-BE49-F238E27FC236}">
                        <a16:creationId xmlns:a16="http://schemas.microsoft.com/office/drawing/2014/main" id="{35A99C10-3F27-B648-99DC-C1660E0F963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64" y="3072"/>
                    <a:ext cx="0" cy="240"/>
                  </a:xfrm>
                  <a:prstGeom prst="line">
                    <a:avLst/>
                  </a:pr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" name="Arc 376">
                    <a:extLst>
                      <a:ext uri="{FF2B5EF4-FFF2-40B4-BE49-F238E27FC236}">
                        <a16:creationId xmlns:a16="http://schemas.microsoft.com/office/drawing/2014/main" id="{DC57F15A-D4D9-3C49-9570-AE8207D4AA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058654" flipV="1">
                    <a:off x="921" y="2759"/>
                    <a:ext cx="262" cy="384"/>
                  </a:xfrm>
                  <a:custGeom>
                    <a:avLst/>
                    <a:gdLst>
                      <a:gd name="T0" fmla="*/ 0 w 23649"/>
                      <a:gd name="T1" fmla="*/ 0 h 43200"/>
                      <a:gd name="T2" fmla="*/ 0 w 23649"/>
                      <a:gd name="T3" fmla="*/ 0 h 43200"/>
                      <a:gd name="T4" fmla="*/ 0 w 23649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3649"/>
                      <a:gd name="T10" fmla="*/ 0 h 43200"/>
                      <a:gd name="T11" fmla="*/ 23649 w 23649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649" h="43200" fill="none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</a:path>
                      <a:path w="23649" h="43200" stroke="0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  <a:lnTo>
                          <a:pt x="2049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" name="Arc 377">
                    <a:extLst>
                      <a:ext uri="{FF2B5EF4-FFF2-40B4-BE49-F238E27FC236}">
                        <a16:creationId xmlns:a16="http://schemas.microsoft.com/office/drawing/2014/main" id="{3FD730C4-CBD7-2F4A-A1EF-66FFEB2AB1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058654" flipV="1">
                    <a:off x="1308" y="2765"/>
                    <a:ext cx="262" cy="384"/>
                  </a:xfrm>
                  <a:custGeom>
                    <a:avLst/>
                    <a:gdLst>
                      <a:gd name="T0" fmla="*/ 0 w 23649"/>
                      <a:gd name="T1" fmla="*/ 0 h 43200"/>
                      <a:gd name="T2" fmla="*/ 0 w 23649"/>
                      <a:gd name="T3" fmla="*/ 0 h 43200"/>
                      <a:gd name="T4" fmla="*/ 0 w 23649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3649"/>
                      <a:gd name="T10" fmla="*/ 0 h 43200"/>
                      <a:gd name="T11" fmla="*/ 23649 w 23649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649" h="43200" fill="none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</a:path>
                      <a:path w="23649" h="43200" stroke="0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  <a:lnTo>
                          <a:pt x="2049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" name="Arc 378">
                    <a:extLst>
                      <a:ext uri="{FF2B5EF4-FFF2-40B4-BE49-F238E27FC236}">
                        <a16:creationId xmlns:a16="http://schemas.microsoft.com/office/drawing/2014/main" id="{25D8BC93-9906-6B42-8632-6FC1B2A001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058654" flipV="1">
                    <a:off x="1689" y="2767"/>
                    <a:ext cx="262" cy="384"/>
                  </a:xfrm>
                  <a:custGeom>
                    <a:avLst/>
                    <a:gdLst>
                      <a:gd name="T0" fmla="*/ 0 w 23649"/>
                      <a:gd name="T1" fmla="*/ 0 h 43200"/>
                      <a:gd name="T2" fmla="*/ 0 w 23649"/>
                      <a:gd name="T3" fmla="*/ 0 h 43200"/>
                      <a:gd name="T4" fmla="*/ 0 w 23649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3649"/>
                      <a:gd name="T10" fmla="*/ 0 h 43200"/>
                      <a:gd name="T11" fmla="*/ 23649 w 23649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649" h="43200" fill="none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</a:path>
                      <a:path w="23649" h="43200" stroke="0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  <a:lnTo>
                          <a:pt x="2049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" name="Arc 379">
                    <a:extLst>
                      <a:ext uri="{FF2B5EF4-FFF2-40B4-BE49-F238E27FC236}">
                        <a16:creationId xmlns:a16="http://schemas.microsoft.com/office/drawing/2014/main" id="{67DC07BD-BC17-7F41-9599-762553FE246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058654" flipV="1">
                    <a:off x="2072" y="2773"/>
                    <a:ext cx="262" cy="384"/>
                  </a:xfrm>
                  <a:custGeom>
                    <a:avLst/>
                    <a:gdLst>
                      <a:gd name="T0" fmla="*/ 0 w 23649"/>
                      <a:gd name="T1" fmla="*/ 0 h 43200"/>
                      <a:gd name="T2" fmla="*/ 0 w 23649"/>
                      <a:gd name="T3" fmla="*/ 0 h 43200"/>
                      <a:gd name="T4" fmla="*/ 0 w 23649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3649"/>
                      <a:gd name="T10" fmla="*/ 0 h 43200"/>
                      <a:gd name="T11" fmla="*/ 23649 w 23649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649" h="43200" fill="none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</a:path>
                      <a:path w="23649" h="43200" stroke="0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  <a:lnTo>
                          <a:pt x="2049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" name="Arc 380">
                    <a:extLst>
                      <a:ext uri="{FF2B5EF4-FFF2-40B4-BE49-F238E27FC236}">
                        <a16:creationId xmlns:a16="http://schemas.microsoft.com/office/drawing/2014/main" id="{3E931A76-28C9-A44D-BA3C-A06C9863D9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058654" flipV="1">
                    <a:off x="2456" y="2755"/>
                    <a:ext cx="262" cy="384"/>
                  </a:xfrm>
                  <a:custGeom>
                    <a:avLst/>
                    <a:gdLst>
                      <a:gd name="T0" fmla="*/ 0 w 23649"/>
                      <a:gd name="T1" fmla="*/ 0 h 43200"/>
                      <a:gd name="T2" fmla="*/ 0 w 23649"/>
                      <a:gd name="T3" fmla="*/ 0 h 43200"/>
                      <a:gd name="T4" fmla="*/ 0 w 23649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3649"/>
                      <a:gd name="T10" fmla="*/ 0 h 43200"/>
                      <a:gd name="T11" fmla="*/ 23649 w 23649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649" h="43200" fill="none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</a:path>
                      <a:path w="23649" h="43200" stroke="0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  <a:lnTo>
                          <a:pt x="2049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" name="Line 381">
                    <a:extLst>
                      <a:ext uri="{FF2B5EF4-FFF2-40B4-BE49-F238E27FC236}">
                        <a16:creationId xmlns:a16="http://schemas.microsoft.com/office/drawing/2014/main" id="{ECEC4CEE-895F-9442-9145-676A98BC98D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84" y="3072"/>
                    <a:ext cx="0" cy="240"/>
                  </a:xfrm>
                  <a:prstGeom prst="line">
                    <a:avLst/>
                  </a:pr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84" name="Oval 382">
                  <a:extLst>
                    <a:ext uri="{FF2B5EF4-FFF2-40B4-BE49-F238E27FC236}">
                      <a16:creationId xmlns:a16="http://schemas.microsoft.com/office/drawing/2014/main" id="{17D40516-494A-1041-BA08-C3F202EEF8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44" y="2705"/>
                  <a:ext cx="23" cy="23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Oval 383">
                  <a:extLst>
                    <a:ext uri="{FF2B5EF4-FFF2-40B4-BE49-F238E27FC236}">
                      <a16:creationId xmlns:a16="http://schemas.microsoft.com/office/drawing/2014/main" id="{7249EDED-F38B-0C4A-B9B0-C87791AF5D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46" y="2701"/>
                  <a:ext cx="23" cy="23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82" name="Text Box 384">
                <a:extLst>
                  <a:ext uri="{FF2B5EF4-FFF2-40B4-BE49-F238E27FC236}">
                    <a16:creationId xmlns:a16="http://schemas.microsoft.com/office/drawing/2014/main" id="{75CE6DD5-B53B-0E49-AEF0-CA48EC2529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76" y="4172"/>
                <a:ext cx="466" cy="22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18000" tIns="10800" rIns="18000" bIns="108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alt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Magnet</a:t>
                </a:r>
                <a:endParaRPr kumimoji="0" lang="en-US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9" name="Line 385">
              <a:extLst>
                <a:ext uri="{FF2B5EF4-FFF2-40B4-BE49-F238E27FC236}">
                  <a16:creationId xmlns:a16="http://schemas.microsoft.com/office/drawing/2014/main" id="{1A331EC0-480A-F64B-8A4B-243635BDCF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6092" y="1758144"/>
              <a:ext cx="1666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0" name="Line 386">
              <a:extLst>
                <a:ext uri="{FF2B5EF4-FFF2-40B4-BE49-F238E27FC236}">
                  <a16:creationId xmlns:a16="http://schemas.microsoft.com/office/drawing/2014/main" id="{871A175B-B565-1E40-B549-41DDEEF4A9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4504" y="1905782"/>
              <a:ext cx="1666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1" name="Line 387">
              <a:extLst>
                <a:ext uri="{FF2B5EF4-FFF2-40B4-BE49-F238E27FC236}">
                  <a16:creationId xmlns:a16="http://schemas.microsoft.com/office/drawing/2014/main" id="{5746E47D-50F1-C645-8C4A-0BCF5AC05E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6092" y="2169307"/>
              <a:ext cx="1666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2" name="Line 388">
              <a:extLst>
                <a:ext uri="{FF2B5EF4-FFF2-40B4-BE49-F238E27FC236}">
                  <a16:creationId xmlns:a16="http://schemas.microsoft.com/office/drawing/2014/main" id="{C0BB2DF7-38EF-E14C-8946-BDBBAC4E29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4504" y="2310594"/>
              <a:ext cx="1666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3" name="Rectangle 389">
              <a:extLst>
                <a:ext uri="{FF2B5EF4-FFF2-40B4-BE49-F238E27FC236}">
                  <a16:creationId xmlns:a16="http://schemas.microsoft.com/office/drawing/2014/main" id="{AE1415B3-05BC-084B-A7C9-81C6B756C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454" y="1762907"/>
              <a:ext cx="247650" cy="139700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4" name="Rectangle 390">
              <a:extLst>
                <a:ext uri="{FF2B5EF4-FFF2-40B4-BE49-F238E27FC236}">
                  <a16:creationId xmlns:a16="http://schemas.microsoft.com/office/drawing/2014/main" id="{E1BB4BDA-A573-C241-A43A-3D54900A1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454" y="2175657"/>
              <a:ext cx="247650" cy="13176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5" name="Oval 391">
              <a:extLst>
                <a:ext uri="{FF2B5EF4-FFF2-40B4-BE49-F238E27FC236}">
                  <a16:creationId xmlns:a16="http://schemas.microsoft.com/office/drawing/2014/main" id="{C0E5FDD3-AED8-2B48-9282-AE7669C37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367" y="1820057"/>
              <a:ext cx="61912" cy="49212"/>
            </a:xfrm>
            <a:prstGeom prst="ellipse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66" name="AutoShape 392">
              <a:extLst>
                <a:ext uri="{FF2B5EF4-FFF2-40B4-BE49-F238E27FC236}">
                  <a16:creationId xmlns:a16="http://schemas.microsoft.com/office/drawing/2014/main" id="{EE573900-DBEB-2643-96F5-E7285DDBC9B7}"/>
                </a:ext>
              </a:extLst>
            </p:cNvPr>
            <p:cNvCxnSpPr>
              <a:cxnSpLocks noChangeShapeType="1"/>
              <a:stCxn id="84" idx="2"/>
              <a:endCxn id="65" idx="2"/>
            </p:cNvCxnSpPr>
            <p:nvPr/>
          </p:nvCxnSpPr>
          <p:spPr bwMode="auto">
            <a:xfrm rot="10800000" flipH="1">
              <a:off x="1484354" y="1845457"/>
              <a:ext cx="1243013" cy="420687"/>
            </a:xfrm>
            <a:prstGeom prst="bentConnector3">
              <a:avLst>
                <a:gd name="adj1" fmla="val -18389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" name="AutoShape 393">
              <a:extLst>
                <a:ext uri="{FF2B5EF4-FFF2-40B4-BE49-F238E27FC236}">
                  <a16:creationId xmlns:a16="http://schemas.microsoft.com/office/drawing/2014/main" id="{48F4D97F-FF60-6743-A0A9-8D7EC4C39298}"/>
                </a:ext>
              </a:extLst>
            </p:cNvPr>
            <p:cNvCxnSpPr>
              <a:cxnSpLocks noChangeShapeType="1"/>
              <a:stCxn id="85" idx="6"/>
              <a:endCxn id="68" idx="2"/>
            </p:cNvCxnSpPr>
            <p:nvPr/>
          </p:nvCxnSpPr>
          <p:spPr bwMode="auto">
            <a:xfrm>
              <a:off x="2340017" y="2261382"/>
              <a:ext cx="387350" cy="1587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8" name="Oval 394">
              <a:extLst>
                <a:ext uri="{FF2B5EF4-FFF2-40B4-BE49-F238E27FC236}">
                  <a16:creationId xmlns:a16="http://schemas.microsoft.com/office/drawing/2014/main" id="{5B8191AA-2975-7C48-BDC9-7D4D5BECE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367" y="2237569"/>
              <a:ext cx="61912" cy="49213"/>
            </a:xfrm>
            <a:prstGeom prst="ellipse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69" name="AutoShape 395">
              <a:extLst>
                <a:ext uri="{FF2B5EF4-FFF2-40B4-BE49-F238E27FC236}">
                  <a16:creationId xmlns:a16="http://schemas.microsoft.com/office/drawing/2014/main" id="{DCD07B59-1D31-9947-8EC9-F2852B0EEECF}"/>
                </a:ext>
              </a:extLst>
            </p:cNvPr>
            <p:cNvCxnSpPr>
              <a:cxnSpLocks noChangeShapeType="1"/>
              <a:stCxn id="65" idx="6"/>
              <a:endCxn id="52" idx="2"/>
            </p:cNvCxnSpPr>
            <p:nvPr/>
          </p:nvCxnSpPr>
          <p:spPr bwMode="auto">
            <a:xfrm flipV="1">
              <a:off x="2789279" y="1840694"/>
              <a:ext cx="1751013" cy="4763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0" name="AutoShape 396">
              <a:extLst>
                <a:ext uri="{FF2B5EF4-FFF2-40B4-BE49-F238E27FC236}">
                  <a16:creationId xmlns:a16="http://schemas.microsoft.com/office/drawing/2014/main" id="{5D461A3F-7EB3-3248-8B31-A4FF814780D4}"/>
                </a:ext>
              </a:extLst>
            </p:cNvPr>
            <p:cNvCxnSpPr>
              <a:cxnSpLocks noChangeShapeType="1"/>
              <a:stCxn id="68" idx="6"/>
              <a:endCxn id="121" idx="2"/>
            </p:cNvCxnSpPr>
            <p:nvPr/>
          </p:nvCxnSpPr>
          <p:spPr bwMode="auto">
            <a:xfrm flipV="1">
              <a:off x="2789279" y="2261382"/>
              <a:ext cx="508000" cy="1587"/>
            </a:xfrm>
            <a:prstGeom prst="bentConnector3">
              <a:avLst>
                <a:gd name="adj1" fmla="val 49690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" name="Line 399">
              <a:extLst>
                <a:ext uri="{FF2B5EF4-FFF2-40B4-BE49-F238E27FC236}">
                  <a16:creationId xmlns:a16="http://schemas.microsoft.com/office/drawing/2014/main" id="{7EDD9A19-CB48-9748-83EB-0A0283FF96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08892" y="2793194"/>
              <a:ext cx="0" cy="6889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2" name="Line 400">
              <a:extLst>
                <a:ext uri="{FF2B5EF4-FFF2-40B4-BE49-F238E27FC236}">
                  <a16:creationId xmlns:a16="http://schemas.microsoft.com/office/drawing/2014/main" id="{1A30B80E-7504-AE4D-AB4F-C5740ED08D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02567" y="2750332"/>
              <a:ext cx="0" cy="5064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3" name="Line 401">
              <a:extLst>
                <a:ext uri="{FF2B5EF4-FFF2-40B4-BE49-F238E27FC236}">
                  <a16:creationId xmlns:a16="http://schemas.microsoft.com/office/drawing/2014/main" id="{EB67C59F-99F3-9D43-BCDC-84F244014D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16879" y="3244044"/>
              <a:ext cx="0" cy="12922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4" name="Line 402">
              <a:extLst>
                <a:ext uri="{FF2B5EF4-FFF2-40B4-BE49-F238E27FC236}">
                  <a16:creationId xmlns:a16="http://schemas.microsoft.com/office/drawing/2014/main" id="{1CEAD184-EA2F-0C44-9BAC-7DFF852A0C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481929" y="3244044"/>
              <a:ext cx="247650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5" name="Line 403">
              <a:extLst>
                <a:ext uri="{FF2B5EF4-FFF2-40B4-BE49-F238E27FC236}">
                  <a16:creationId xmlns:a16="http://schemas.microsoft.com/office/drawing/2014/main" id="{B9D105BB-CAC0-734F-9543-FB720278BB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00954" y="4514044"/>
              <a:ext cx="398463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6" name="Line 404">
              <a:extLst>
                <a:ext uri="{FF2B5EF4-FFF2-40B4-BE49-F238E27FC236}">
                  <a16:creationId xmlns:a16="http://schemas.microsoft.com/office/drawing/2014/main" id="{97E00328-0D1F-7B4E-AFDD-C958D6C443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90742" y="2739219"/>
              <a:ext cx="0" cy="6461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7" name="Line 405">
              <a:extLst>
                <a:ext uri="{FF2B5EF4-FFF2-40B4-BE49-F238E27FC236}">
                  <a16:creationId xmlns:a16="http://schemas.microsoft.com/office/drawing/2014/main" id="{16549D0E-2497-9B4A-B5A9-F86A473C94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6629" y="2840819"/>
              <a:ext cx="0" cy="54927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8" name="Line 406">
              <a:extLst>
                <a:ext uri="{FF2B5EF4-FFF2-40B4-BE49-F238E27FC236}">
                  <a16:creationId xmlns:a16="http://schemas.microsoft.com/office/drawing/2014/main" id="{ACDCAECF-18DC-1F44-B854-ECF03C145D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8217" y="2848757"/>
              <a:ext cx="179705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9" name="Line 407">
              <a:extLst>
                <a:ext uri="{FF2B5EF4-FFF2-40B4-BE49-F238E27FC236}">
                  <a16:creationId xmlns:a16="http://schemas.microsoft.com/office/drawing/2014/main" id="{14F9C31B-3172-244C-A2F2-598347EBAD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05267" y="2697944"/>
              <a:ext cx="0" cy="1508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0" name="Text Box 408">
              <a:extLst>
                <a:ext uri="{FF2B5EF4-FFF2-40B4-BE49-F238E27FC236}">
                  <a16:creationId xmlns:a16="http://schemas.microsoft.com/office/drawing/2014/main" id="{E3C79456-2841-2941-9FC5-F7BB3F9792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4092" y="3010682"/>
              <a:ext cx="3365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…</a:t>
              </a:r>
            </a:p>
          </p:txBody>
        </p:sp>
      </p:grpSp>
      <p:sp>
        <p:nvSpPr>
          <p:cNvPr id="132" name="ZoneTexte 131">
            <a:extLst>
              <a:ext uri="{FF2B5EF4-FFF2-40B4-BE49-F238E27FC236}">
                <a16:creationId xmlns:a16="http://schemas.microsoft.com/office/drawing/2014/main" id="{6F3FAB46-EE74-574C-98C9-A84E08301379}"/>
              </a:ext>
            </a:extLst>
          </p:cNvPr>
          <p:cNvSpPr txBox="1"/>
          <p:nvPr/>
        </p:nvSpPr>
        <p:spPr>
          <a:xfrm>
            <a:off x="7707509" y="18956"/>
            <a:ext cx="1451397" cy="51409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I.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Romera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6969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" name="ZoneTexte 132">
            <a:extLst>
              <a:ext uri="{FF2B5EF4-FFF2-40B4-BE49-F238E27FC236}">
                <a16:creationId xmlns:a16="http://schemas.microsoft.com/office/drawing/2014/main" id="{D1D17CA8-7BCA-0C42-8A58-A5665E39B4BB}"/>
              </a:ext>
            </a:extLst>
          </p:cNvPr>
          <p:cNvSpPr txBox="1"/>
          <p:nvPr/>
        </p:nvSpPr>
        <p:spPr>
          <a:xfrm>
            <a:off x="7420673" y="4917149"/>
            <a:ext cx="1529405" cy="857739"/>
          </a:xfrm>
          <a:prstGeom prst="rect">
            <a:avLst/>
          </a:prstGeom>
          <a:noFill/>
          <a:ln cap="rnd">
            <a:solidFill>
              <a:schemeClr val="tx2"/>
            </a:solidFill>
            <a:round/>
          </a:ln>
          <a:effectLst>
            <a:softEdge rad="0"/>
          </a:effectLst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 to 54 circuits / PIC</a:t>
            </a:r>
          </a:p>
        </p:txBody>
      </p:sp>
    </p:spTree>
    <p:extLst>
      <p:ext uri="{BB962C8B-B14F-4D97-AF65-F5344CB8AC3E}">
        <p14:creationId xmlns:p14="http://schemas.microsoft.com/office/powerpoint/2010/main" val="183825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DF964D-CCA0-254B-B13C-2C1FB905C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714875"/>
            <a:ext cx="8226854" cy="608012"/>
          </a:xfrm>
        </p:spPr>
        <p:txBody>
          <a:bodyPr>
            <a:normAutofit fontScale="85000" lnSpcReduction="10000"/>
          </a:bodyPr>
          <a:lstStyle/>
          <a:p>
            <a:pPr marL="285750" lvl="0" indent="-285750">
              <a:lnSpc>
                <a:spcPct val="105000"/>
              </a:lnSpc>
              <a:spcBef>
                <a:spcPct val="40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rgbClr val="0055A0"/>
                </a:solidFill>
              </a:rPr>
              <a:t>In addition to circuit/circuit treatment, global interlocks will provoke runtime aborts of ALL circuits in a subsector.  Exchanged via hardware or between PLC-PLC</a:t>
            </a:r>
          </a:p>
          <a:p>
            <a:pPr marL="36576" indent="0">
              <a:buNone/>
              <a:defRPr/>
            </a:pPr>
            <a:endParaRPr lang="en-US" sz="3200" dirty="0">
              <a:solidFill>
                <a:srgbClr val="66CCFF"/>
              </a:solidFill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5CE3A9-B87D-9447-83D1-397B68108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 Octobre 2018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22FA016-697B-694D-AB8E-D6827FE9C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HiLumi-LHC, WP 11
Technical Machine Interfaces WG #8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FE87C4-4E70-3346-A1FA-8206BE71A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669F73-BCF9-C24C-B495-49B0CE9DBA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392523F-6F42-7248-83C1-3EE8239EC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Interlock Controller (PIC)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06FA981-DA70-A24B-87E7-EDDA8A33FA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Overview (2)</a:t>
            </a:r>
          </a:p>
        </p:txBody>
      </p:sp>
      <p:sp>
        <p:nvSpPr>
          <p:cNvPr id="132" name="ZoneTexte 131">
            <a:extLst>
              <a:ext uri="{FF2B5EF4-FFF2-40B4-BE49-F238E27FC236}">
                <a16:creationId xmlns:a16="http://schemas.microsoft.com/office/drawing/2014/main" id="{6F3FAB46-EE74-574C-98C9-A84E08301379}"/>
              </a:ext>
            </a:extLst>
          </p:cNvPr>
          <p:cNvSpPr txBox="1"/>
          <p:nvPr/>
        </p:nvSpPr>
        <p:spPr>
          <a:xfrm>
            <a:off x="7707509" y="18956"/>
            <a:ext cx="1451397" cy="51409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I.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Romera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6969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5" name="Picture 131" descr="p_cryo">
            <a:extLst>
              <a:ext uri="{FF2B5EF4-FFF2-40B4-BE49-F238E27FC236}">
                <a16:creationId xmlns:a16="http://schemas.microsoft.com/office/drawing/2014/main" id="{BC70ACBB-8C8B-E549-B840-EF09E99B1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53" y="5547530"/>
            <a:ext cx="541684" cy="541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Rectangle 132">
            <a:extLst>
              <a:ext uri="{FF2B5EF4-FFF2-40B4-BE49-F238E27FC236}">
                <a16:creationId xmlns:a16="http://schemas.microsoft.com/office/drawing/2014/main" id="{57195FEF-AE64-D44A-8CAD-5120088A7BDE}"/>
              </a:ext>
            </a:extLst>
          </p:cNvPr>
          <p:cNvSpPr txBox="1">
            <a:spLocks noChangeArrowheads="1"/>
          </p:cNvSpPr>
          <p:nvPr/>
        </p:nvSpPr>
        <p:spPr>
          <a:xfrm>
            <a:off x="291295" y="5261342"/>
            <a:ext cx="1728000" cy="288000"/>
          </a:xfrm>
          <a:prstGeom prst="rect">
            <a:avLst/>
          </a:prstGeom>
          <a:noFill/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charset="2"/>
              <a:buChar char="§"/>
              <a:defRPr kumimoji="0" sz="22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charset="2"/>
              <a:buChar char="§"/>
              <a:defRPr kumimoji="0" sz="26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Wingdings" charset="2"/>
              <a:buChar char="§"/>
              <a:defRPr kumimoji="0" sz="24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" charset="2"/>
              <a:buChar char="§"/>
              <a:defRPr kumimoji="0" sz="20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charset="2"/>
              <a:buChar char="§"/>
              <a:defRPr kumimoji="0" sz="20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marR="0" lvl="0" indent="-4572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DDDDD"/>
              </a:buClr>
              <a:buSzPct val="80000"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CRYO_MAINTAIN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B3100662-965D-314F-BDF0-2A8A96633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0467" y="5232363"/>
            <a:ext cx="172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AUG_OK</a:t>
            </a:r>
          </a:p>
        </p:txBody>
      </p:sp>
      <p:pic>
        <p:nvPicPr>
          <p:cNvPr id="138" name="Picture 136" descr="KG-L0201K">
            <a:extLst>
              <a:ext uri="{FF2B5EF4-FFF2-40B4-BE49-F238E27FC236}">
                <a16:creationId xmlns:a16="http://schemas.microsoft.com/office/drawing/2014/main" id="{5F817EEC-DC4D-004E-AD27-941041103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606" y="5511306"/>
            <a:ext cx="711353" cy="56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" name="Picture 131" descr="eps2000">
            <a:extLst>
              <a:ext uri="{FF2B5EF4-FFF2-40B4-BE49-F238E27FC236}">
                <a16:creationId xmlns:a16="http://schemas.microsoft.com/office/drawing/2014/main" id="{89CCA03C-D0AC-B64E-BD78-7817ACF34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263" y="5491209"/>
            <a:ext cx="510783" cy="57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" name="Picture 140">
            <a:extLst>
              <a:ext uri="{FF2B5EF4-FFF2-40B4-BE49-F238E27FC236}">
                <a16:creationId xmlns:a16="http://schemas.microsoft.com/office/drawing/2014/main" id="{540CF365-C400-1B4D-90D5-95155DA8F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004" y="5544327"/>
            <a:ext cx="667887" cy="520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" name="Rectangle 135">
            <a:extLst>
              <a:ext uri="{FF2B5EF4-FFF2-40B4-BE49-F238E27FC236}">
                <a16:creationId xmlns:a16="http://schemas.microsoft.com/office/drawing/2014/main" id="{5250B20A-1F77-E348-A811-5A6F8C5796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0267" y="5232363"/>
            <a:ext cx="172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UPS_OK</a:t>
            </a:r>
          </a:p>
        </p:txBody>
      </p:sp>
      <p:sp>
        <p:nvSpPr>
          <p:cNvPr id="142" name="Rectangle 135">
            <a:extLst>
              <a:ext uri="{FF2B5EF4-FFF2-40B4-BE49-F238E27FC236}">
                <a16:creationId xmlns:a16="http://schemas.microsoft.com/office/drawing/2014/main" id="{D3C808C6-0A92-4141-B670-8E5498239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7995" y="5232393"/>
            <a:ext cx="172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Quench_propagation</a:t>
            </a:r>
          </a:p>
        </p:txBody>
      </p:sp>
      <p:grpSp>
        <p:nvGrpSpPr>
          <p:cNvPr id="143" name="Groupe 142">
            <a:extLst>
              <a:ext uri="{FF2B5EF4-FFF2-40B4-BE49-F238E27FC236}">
                <a16:creationId xmlns:a16="http://schemas.microsoft.com/office/drawing/2014/main" id="{7CB399E6-02BC-0942-BF55-01AFD166643D}"/>
              </a:ext>
            </a:extLst>
          </p:cNvPr>
          <p:cNvGrpSpPr/>
          <p:nvPr/>
        </p:nvGrpSpPr>
        <p:grpSpPr>
          <a:xfrm>
            <a:off x="1047792" y="1369207"/>
            <a:ext cx="6792912" cy="3194050"/>
            <a:chOff x="1047792" y="1369207"/>
            <a:chExt cx="6792912" cy="3194050"/>
          </a:xfrm>
        </p:grpSpPr>
        <p:sp>
          <p:nvSpPr>
            <p:cNvPr id="144" name="Text Box 235">
              <a:extLst>
                <a:ext uri="{FF2B5EF4-FFF2-40B4-BE49-F238E27FC236}">
                  <a16:creationId xmlns:a16="http://schemas.microsoft.com/office/drawing/2014/main" id="{4847E84A-3518-7C49-9B94-E09E9EE485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3854" y="3482169"/>
              <a:ext cx="935038" cy="108108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bIns="50292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QPS</a:t>
              </a:r>
            </a:p>
          </p:txBody>
        </p:sp>
        <p:sp>
          <p:nvSpPr>
            <p:cNvPr id="145" name="Text Box 237">
              <a:extLst>
                <a:ext uri="{FF2B5EF4-FFF2-40B4-BE49-F238E27FC236}">
                  <a16:creationId xmlns:a16="http://schemas.microsoft.com/office/drawing/2014/main" id="{A9F6FAB4-E703-B149-89C7-5ACE6F6F32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3092" y="3482169"/>
              <a:ext cx="935037" cy="108108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PC</a:t>
              </a:r>
            </a:p>
          </p:txBody>
        </p:sp>
        <p:sp>
          <p:nvSpPr>
            <p:cNvPr id="146" name="Line 238">
              <a:extLst>
                <a:ext uri="{FF2B5EF4-FFF2-40B4-BE49-F238E27FC236}">
                  <a16:creationId xmlns:a16="http://schemas.microsoft.com/office/drawing/2014/main" id="{098677F6-4DDA-4641-B8F2-802600979C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8788" y="4221164"/>
              <a:ext cx="1643595" cy="1681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7" name="Text Box 239">
              <a:extLst>
                <a:ext uri="{FF2B5EF4-FFF2-40B4-BE49-F238E27FC236}">
                  <a16:creationId xmlns:a16="http://schemas.microsoft.com/office/drawing/2014/main" id="{AE2741E6-4227-E94F-914B-55459A66CA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5033" y="3977354"/>
              <a:ext cx="16573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CIRCUIT_QUENCH</a:t>
              </a:r>
            </a:p>
          </p:txBody>
        </p:sp>
        <p:sp>
          <p:nvSpPr>
            <p:cNvPr id="148" name="Line 240">
              <a:extLst>
                <a:ext uri="{FF2B5EF4-FFF2-40B4-BE49-F238E27FC236}">
                  <a16:creationId xmlns:a16="http://schemas.microsoft.com/office/drawing/2014/main" id="{E93A8C05-A51C-9849-B8F1-A45E4AD5C9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35241" y="4486748"/>
              <a:ext cx="1650999" cy="0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9" name="Text Box 241">
              <a:extLst>
                <a:ext uri="{FF2B5EF4-FFF2-40B4-BE49-F238E27FC236}">
                  <a16:creationId xmlns:a16="http://schemas.microsoft.com/office/drawing/2014/main" id="{C06A2F27-CCE5-AF4A-9F2F-628D7C330B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7969" y="3734057"/>
              <a:ext cx="16573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POWERING_FAILURE</a:t>
              </a:r>
            </a:p>
          </p:txBody>
        </p:sp>
        <p:sp>
          <p:nvSpPr>
            <p:cNvPr id="150" name="Line 242">
              <a:extLst>
                <a:ext uri="{FF2B5EF4-FFF2-40B4-BE49-F238E27FC236}">
                  <a16:creationId xmlns:a16="http://schemas.microsoft.com/office/drawing/2014/main" id="{CE77E90F-6C7F-2B47-87D3-93E1EB032D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9380" y="3672993"/>
              <a:ext cx="1763712" cy="1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1" name="Text Box 243">
              <a:extLst>
                <a:ext uri="{FF2B5EF4-FFF2-40B4-BE49-F238E27FC236}">
                  <a16:creationId xmlns:a16="http://schemas.microsoft.com/office/drawing/2014/main" id="{7702066A-3FB6-6242-91A8-14CAD88BFB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7630" y="3429000"/>
              <a:ext cx="16573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PC_PERMIT</a:t>
              </a:r>
            </a:p>
          </p:txBody>
        </p:sp>
        <p:sp>
          <p:nvSpPr>
            <p:cNvPr id="152" name="Line 244">
              <a:extLst>
                <a:ext uri="{FF2B5EF4-FFF2-40B4-BE49-F238E27FC236}">
                  <a16:creationId xmlns:a16="http://schemas.microsoft.com/office/drawing/2014/main" id="{929DD6A9-BF24-2C43-8A4F-6F50B95F3C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9380" y="4266395"/>
              <a:ext cx="1763712" cy="1127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3" name="Text Box 245">
              <a:extLst>
                <a:ext uri="{FF2B5EF4-FFF2-40B4-BE49-F238E27FC236}">
                  <a16:creationId xmlns:a16="http://schemas.microsoft.com/office/drawing/2014/main" id="{68AC83B3-BFB3-204C-BC90-AD5ADEB38F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7875" y="4016634"/>
              <a:ext cx="1331224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PC_FAST_ABORT</a:t>
              </a:r>
            </a:p>
          </p:txBody>
        </p:sp>
        <p:sp>
          <p:nvSpPr>
            <p:cNvPr id="154" name="Line 246">
              <a:extLst>
                <a:ext uri="{FF2B5EF4-FFF2-40B4-BE49-F238E27FC236}">
                  <a16:creationId xmlns:a16="http://schemas.microsoft.com/office/drawing/2014/main" id="{52E4A280-7F23-874A-AAFE-B1CD6E1EE9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59379" y="3963345"/>
              <a:ext cx="1743076" cy="16037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5" name="Text Box 247">
              <a:extLst>
                <a:ext uri="{FF2B5EF4-FFF2-40B4-BE49-F238E27FC236}">
                  <a16:creationId xmlns:a16="http://schemas.microsoft.com/office/drawing/2014/main" id="{1C4B056D-3643-4043-99EC-F9C0C570FD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8892" y="4258148"/>
              <a:ext cx="16573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6699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DISCHARGE_REQUEST</a:t>
              </a:r>
            </a:p>
          </p:txBody>
        </p:sp>
        <p:sp>
          <p:nvSpPr>
            <p:cNvPr id="156" name="Text Box 248">
              <a:extLst>
                <a:ext uri="{FF2B5EF4-FFF2-40B4-BE49-F238E27FC236}">
                  <a16:creationId xmlns:a16="http://schemas.microsoft.com/office/drawing/2014/main" id="{C8AD1382-8616-9B44-BFA7-82A371E421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5379" y="4261632"/>
              <a:ext cx="2232025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6699FF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PC_DISCHARGE_REQUEST</a:t>
              </a:r>
            </a:p>
          </p:txBody>
        </p:sp>
        <p:sp>
          <p:nvSpPr>
            <p:cNvPr id="157" name="Line 249">
              <a:extLst>
                <a:ext uri="{FF2B5EF4-FFF2-40B4-BE49-F238E27FC236}">
                  <a16:creationId xmlns:a16="http://schemas.microsoft.com/office/drawing/2014/main" id="{1C74F855-DF63-A144-B4EF-E86FDC9E51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27629" y="4489612"/>
              <a:ext cx="1757361" cy="12700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aphicFrame>
          <p:nvGraphicFramePr>
            <p:cNvPr id="158" name="Object 13">
              <a:extLst>
                <a:ext uri="{FF2B5EF4-FFF2-40B4-BE49-F238E27FC236}">
                  <a16:creationId xmlns:a16="http://schemas.microsoft.com/office/drawing/2014/main" id="{DD8330A0-6341-EB4D-9BEF-7BB8041A1203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1573254" y="4096532"/>
            <a:ext cx="388938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38" name="Clip" r:id="rId7" imgW="1490400" imgH="1490760" progId="MS_ClipArt_Gallery.5">
                    <p:embed/>
                  </p:oleObj>
                </mc:Choice>
                <mc:Fallback>
                  <p:oleObj name="Clip" r:id="rId7" imgW="1490400" imgH="1490760" progId="MS_ClipArt_Gallery.5">
                    <p:embed/>
                    <p:pic>
                      <p:nvPicPr>
                        <p:cNvPr id="158" name="Object 13">
                          <a:extLst>
                            <a:ext uri="{FF2B5EF4-FFF2-40B4-BE49-F238E27FC236}">
                              <a16:creationId xmlns:a16="http://schemas.microsoft.com/office/drawing/2014/main" id="{DD8330A0-6341-EB4D-9BEF-7BB8041A120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73254" y="4096532"/>
                          <a:ext cx="388938" cy="371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9" name="Oval 18">
              <a:extLst>
                <a:ext uri="{FF2B5EF4-FFF2-40B4-BE49-F238E27FC236}">
                  <a16:creationId xmlns:a16="http://schemas.microsoft.com/office/drawing/2014/main" id="{A8FB9BE8-7384-2C4F-94E3-32BA80BA2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6329" y="3775857"/>
              <a:ext cx="354013" cy="312737"/>
            </a:xfrm>
            <a:prstGeom prst="ellipse">
              <a:avLst/>
            </a:prstGeom>
            <a:solidFill>
              <a:srgbClr val="00FFFF"/>
            </a:solidFill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60" name="Oval 19">
              <a:extLst>
                <a:ext uri="{FF2B5EF4-FFF2-40B4-BE49-F238E27FC236}">
                  <a16:creationId xmlns:a16="http://schemas.microsoft.com/office/drawing/2014/main" id="{AABC7D6E-A471-0E40-8EC1-6C21A95E3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6329" y="3963182"/>
              <a:ext cx="354013" cy="312737"/>
            </a:xfrm>
            <a:prstGeom prst="ellipse">
              <a:avLst/>
            </a:prstGeom>
            <a:solidFill>
              <a:srgbClr val="00FFFF">
                <a:alpha val="50195"/>
              </a:srgbClr>
            </a:solidFill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61" name="Line 20">
              <a:extLst>
                <a:ext uri="{FF2B5EF4-FFF2-40B4-BE49-F238E27FC236}">
                  <a16:creationId xmlns:a16="http://schemas.microsoft.com/office/drawing/2014/main" id="{0A14E088-DDC3-D94D-8D7A-54869FDB22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07304" y="3517094"/>
              <a:ext cx="0" cy="2508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2" name="Line 21">
              <a:extLst>
                <a:ext uri="{FF2B5EF4-FFF2-40B4-BE49-F238E27FC236}">
                  <a16:creationId xmlns:a16="http://schemas.microsoft.com/office/drawing/2014/main" id="{EC9B47DC-143A-6342-B34C-E8F5304959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07304" y="4264807"/>
              <a:ext cx="0" cy="2492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3" name="Line 22">
              <a:extLst>
                <a:ext uri="{FF2B5EF4-FFF2-40B4-BE49-F238E27FC236}">
                  <a16:creationId xmlns:a16="http://schemas.microsoft.com/office/drawing/2014/main" id="{07DE609E-4BDB-2E49-899E-0D702997B0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07304" y="3818719"/>
              <a:ext cx="0" cy="3667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164" name="Group 421">
              <a:extLst>
                <a:ext uri="{FF2B5EF4-FFF2-40B4-BE49-F238E27FC236}">
                  <a16:creationId xmlns:a16="http://schemas.microsoft.com/office/drawing/2014/main" id="{8B33E37E-8797-CF4E-A73F-BBAC8F86D1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6242" y="3482169"/>
              <a:ext cx="935037" cy="1081088"/>
              <a:chOff x="2506" y="2060"/>
              <a:chExt cx="589" cy="681"/>
            </a:xfrm>
          </p:grpSpPr>
          <p:sp>
            <p:nvSpPr>
              <p:cNvPr id="265" name="Text Box 236">
                <a:extLst>
                  <a:ext uri="{FF2B5EF4-FFF2-40B4-BE49-F238E27FC236}">
                    <a16:creationId xmlns:a16="http://schemas.microsoft.com/office/drawing/2014/main" id="{A49AAC00-2DF5-C244-A859-F3C4E61041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6" y="2060"/>
                <a:ext cx="589" cy="681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 wrap="none" tIns="0" bIns="502920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Verdana" pitchFamily="34" charset="0"/>
                    <a:ea typeface="+mn-ea"/>
                    <a:cs typeface="+mn-cs"/>
                  </a:rPr>
                  <a:t>PIC</a:t>
                </a:r>
              </a:p>
            </p:txBody>
          </p:sp>
          <p:pic>
            <p:nvPicPr>
              <p:cNvPr id="266" name="Picture 251" descr="MCj01986060000[1]">
                <a:extLst>
                  <a:ext uri="{FF2B5EF4-FFF2-40B4-BE49-F238E27FC236}">
                    <a16:creationId xmlns:a16="http://schemas.microsoft.com/office/drawing/2014/main" id="{F8ACB66A-E0D7-0446-9B31-EDFDA59CB7F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54" y="2343"/>
                <a:ext cx="306" cy="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65" name="Rectangle 300">
              <a:extLst>
                <a:ext uri="{FF2B5EF4-FFF2-40B4-BE49-F238E27FC236}">
                  <a16:creationId xmlns:a16="http://schemas.microsoft.com/office/drawing/2014/main" id="{73C453A1-F731-FA4F-83EA-FA02810CF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2304" y="1369207"/>
              <a:ext cx="1638300" cy="1295400"/>
            </a:xfrm>
            <a:prstGeom prst="rect">
              <a:avLst/>
            </a:prstGeom>
            <a:solidFill>
              <a:srgbClr val="99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grpSp>
          <p:nvGrpSpPr>
            <p:cNvPr id="166" name="Group 302">
              <a:extLst>
                <a:ext uri="{FF2B5EF4-FFF2-40B4-BE49-F238E27FC236}">
                  <a16:creationId xmlns:a16="http://schemas.microsoft.com/office/drawing/2014/main" id="{E045E836-332A-A74B-B78C-1FBEDFF8D4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7279" y="1908957"/>
              <a:ext cx="857250" cy="365125"/>
              <a:chOff x="3944" y="2401"/>
              <a:chExt cx="625" cy="327"/>
            </a:xfrm>
          </p:grpSpPr>
          <p:grpSp>
            <p:nvGrpSpPr>
              <p:cNvPr id="255" name="Group 303">
                <a:extLst>
                  <a:ext uri="{FF2B5EF4-FFF2-40B4-BE49-F238E27FC236}">
                    <a16:creationId xmlns:a16="http://schemas.microsoft.com/office/drawing/2014/main" id="{97616734-D83D-E74A-AF39-FDDBB9FBAA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56" y="2401"/>
                <a:ext cx="600" cy="312"/>
                <a:chOff x="860" y="2816"/>
                <a:chExt cx="1924" cy="496"/>
              </a:xfrm>
            </p:grpSpPr>
            <p:sp>
              <p:nvSpPr>
                <p:cNvPr id="258" name="Line 304">
                  <a:extLst>
                    <a:ext uri="{FF2B5EF4-FFF2-40B4-BE49-F238E27FC236}">
                      <a16:creationId xmlns:a16="http://schemas.microsoft.com/office/drawing/2014/main" id="{46B30C38-3328-5B4C-9554-774D6AE1D4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64" y="3072"/>
                  <a:ext cx="0" cy="240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59" name="Arc 305">
                  <a:extLst>
                    <a:ext uri="{FF2B5EF4-FFF2-40B4-BE49-F238E27FC236}">
                      <a16:creationId xmlns:a16="http://schemas.microsoft.com/office/drawing/2014/main" id="{E02FF9DE-A105-DF4A-A56A-FF1969CB47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921" y="2759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0" name="Arc 306">
                  <a:extLst>
                    <a:ext uri="{FF2B5EF4-FFF2-40B4-BE49-F238E27FC236}">
                      <a16:creationId xmlns:a16="http://schemas.microsoft.com/office/drawing/2014/main" id="{CA92414B-D4F7-2C4D-9DE7-D5F393F2DF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1308" y="2765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1" name="Arc 307">
                  <a:extLst>
                    <a:ext uri="{FF2B5EF4-FFF2-40B4-BE49-F238E27FC236}">
                      <a16:creationId xmlns:a16="http://schemas.microsoft.com/office/drawing/2014/main" id="{74C1EF6B-13B8-CD47-A261-3833CB7FF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1689" y="2767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2" name="Arc 308">
                  <a:extLst>
                    <a:ext uri="{FF2B5EF4-FFF2-40B4-BE49-F238E27FC236}">
                      <a16:creationId xmlns:a16="http://schemas.microsoft.com/office/drawing/2014/main" id="{8F8C001B-CDD0-0041-BAB5-6414FBFDE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2072" y="2773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3" name="Arc 309">
                  <a:extLst>
                    <a:ext uri="{FF2B5EF4-FFF2-40B4-BE49-F238E27FC236}">
                      <a16:creationId xmlns:a16="http://schemas.microsoft.com/office/drawing/2014/main" id="{56B8C3A7-761A-F746-BDD4-DBA2398C83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2456" y="2755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4" name="Line 310">
                  <a:extLst>
                    <a:ext uri="{FF2B5EF4-FFF2-40B4-BE49-F238E27FC236}">
                      <a16:creationId xmlns:a16="http://schemas.microsoft.com/office/drawing/2014/main" id="{1F0A87AD-BF13-4141-AFF5-18B08A4A85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84" y="3072"/>
                  <a:ext cx="0" cy="240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56" name="Oval 311">
                <a:extLst>
                  <a:ext uri="{FF2B5EF4-FFF2-40B4-BE49-F238E27FC236}">
                    <a16:creationId xmlns:a16="http://schemas.microsoft.com/office/drawing/2014/main" id="{3AD1EA4C-8095-BC4D-9CDA-E6F997EAD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4" y="2705"/>
                <a:ext cx="23" cy="23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257" name="Oval 312">
                <a:extLst>
                  <a:ext uri="{FF2B5EF4-FFF2-40B4-BE49-F238E27FC236}">
                    <a16:creationId xmlns:a16="http://schemas.microsoft.com/office/drawing/2014/main" id="{FC189B6F-5EC1-1148-9F4E-43A520C30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6" y="2701"/>
                <a:ext cx="23" cy="23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67" name="Text Box 313">
              <a:extLst>
                <a:ext uri="{FF2B5EF4-FFF2-40B4-BE49-F238E27FC236}">
                  <a16:creationId xmlns:a16="http://schemas.microsoft.com/office/drawing/2014/main" id="{5A1DC7F9-5996-4D43-8D22-15A9E707A5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1742" y="2337582"/>
              <a:ext cx="638175" cy="24765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Magnet</a:t>
              </a:r>
              <a:endPara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68" name="Line 314">
              <a:extLst>
                <a:ext uri="{FF2B5EF4-FFF2-40B4-BE49-F238E27FC236}">
                  <a16:creationId xmlns:a16="http://schemas.microsoft.com/office/drawing/2014/main" id="{3E0019E5-D79A-6F4C-8FB3-3DC6BFE150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00604" y="1759732"/>
              <a:ext cx="165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9" name="Line 315">
              <a:extLst>
                <a:ext uri="{FF2B5EF4-FFF2-40B4-BE49-F238E27FC236}">
                  <a16:creationId xmlns:a16="http://schemas.microsoft.com/office/drawing/2014/main" id="{92BB4C4A-8B5D-2C46-A71D-C4186CC062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9017" y="1907369"/>
              <a:ext cx="165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0" name="Line 316">
              <a:extLst>
                <a:ext uri="{FF2B5EF4-FFF2-40B4-BE49-F238E27FC236}">
                  <a16:creationId xmlns:a16="http://schemas.microsoft.com/office/drawing/2014/main" id="{7090129F-BBA2-674F-823C-00FA0586F8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00604" y="2170894"/>
              <a:ext cx="165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1" name="Line 317">
              <a:extLst>
                <a:ext uri="{FF2B5EF4-FFF2-40B4-BE49-F238E27FC236}">
                  <a16:creationId xmlns:a16="http://schemas.microsoft.com/office/drawing/2014/main" id="{8851BE91-CBD2-A44F-AD5F-CFDF7A287C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9017" y="2312182"/>
              <a:ext cx="165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2" name="Rectangle 319">
              <a:extLst>
                <a:ext uri="{FF2B5EF4-FFF2-40B4-BE49-F238E27FC236}">
                  <a16:creationId xmlns:a16="http://schemas.microsoft.com/office/drawing/2014/main" id="{130EC658-63A1-1C49-A830-C2D11DE5C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5704" y="1369207"/>
              <a:ext cx="2406650" cy="1295400"/>
            </a:xfrm>
            <a:prstGeom prst="rect">
              <a:avLst/>
            </a:prstGeom>
            <a:solidFill>
              <a:srgbClr val="99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73" name="Text Box 320">
              <a:extLst>
                <a:ext uri="{FF2B5EF4-FFF2-40B4-BE49-F238E27FC236}">
                  <a16:creationId xmlns:a16="http://schemas.microsoft.com/office/drawing/2014/main" id="{488B658D-F9CE-1440-BCD9-8A621E1680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53129" y="1375557"/>
              <a:ext cx="941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Cryostat</a:t>
              </a:r>
              <a:endParaRPr kumimoji="0" lang="en-GB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grpSp>
          <p:nvGrpSpPr>
            <p:cNvPr id="174" name="Group 322">
              <a:extLst>
                <a:ext uri="{FF2B5EF4-FFF2-40B4-BE49-F238E27FC236}">
                  <a16:creationId xmlns:a16="http://schemas.microsoft.com/office/drawing/2014/main" id="{F246BE36-C5C8-A34B-8F07-6BB0F541D6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43542" y="1904194"/>
              <a:ext cx="857250" cy="363538"/>
              <a:chOff x="3944" y="2401"/>
              <a:chExt cx="625" cy="327"/>
            </a:xfrm>
          </p:grpSpPr>
          <p:grpSp>
            <p:nvGrpSpPr>
              <p:cNvPr id="245" name="Group 323">
                <a:extLst>
                  <a:ext uri="{FF2B5EF4-FFF2-40B4-BE49-F238E27FC236}">
                    <a16:creationId xmlns:a16="http://schemas.microsoft.com/office/drawing/2014/main" id="{4A1E25CC-B41D-5F4E-88D7-379A92CC4D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56" y="2401"/>
                <a:ext cx="600" cy="312"/>
                <a:chOff x="860" y="2816"/>
                <a:chExt cx="1924" cy="496"/>
              </a:xfrm>
            </p:grpSpPr>
            <p:sp>
              <p:nvSpPr>
                <p:cNvPr id="248" name="Line 324">
                  <a:extLst>
                    <a:ext uri="{FF2B5EF4-FFF2-40B4-BE49-F238E27FC236}">
                      <a16:creationId xmlns:a16="http://schemas.microsoft.com/office/drawing/2014/main" id="{0F74B42F-E67A-9B46-B2F2-DAFAFEC8AC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64" y="3072"/>
                  <a:ext cx="0" cy="240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49" name="Arc 325">
                  <a:extLst>
                    <a:ext uri="{FF2B5EF4-FFF2-40B4-BE49-F238E27FC236}">
                      <a16:creationId xmlns:a16="http://schemas.microsoft.com/office/drawing/2014/main" id="{6EAFD76D-C432-0E4D-944D-0474D9EF52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921" y="2759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0" name="Arc 326">
                  <a:extLst>
                    <a:ext uri="{FF2B5EF4-FFF2-40B4-BE49-F238E27FC236}">
                      <a16:creationId xmlns:a16="http://schemas.microsoft.com/office/drawing/2014/main" id="{B0F2C65E-5581-4C41-A361-196352F23D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1308" y="2765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1" name="Arc 327">
                  <a:extLst>
                    <a:ext uri="{FF2B5EF4-FFF2-40B4-BE49-F238E27FC236}">
                      <a16:creationId xmlns:a16="http://schemas.microsoft.com/office/drawing/2014/main" id="{4F12B1E3-E757-A747-A76F-F61300EEF9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1689" y="2767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2" name="Arc 328">
                  <a:extLst>
                    <a:ext uri="{FF2B5EF4-FFF2-40B4-BE49-F238E27FC236}">
                      <a16:creationId xmlns:a16="http://schemas.microsoft.com/office/drawing/2014/main" id="{9078E4EC-F100-8544-88ED-4B7B41E882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2072" y="2773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3" name="Arc 329">
                  <a:extLst>
                    <a:ext uri="{FF2B5EF4-FFF2-40B4-BE49-F238E27FC236}">
                      <a16:creationId xmlns:a16="http://schemas.microsoft.com/office/drawing/2014/main" id="{61E54147-89EF-6447-938F-A15047B0DF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058654" flipV="1">
                  <a:off x="2456" y="2755"/>
                  <a:ext cx="262" cy="384"/>
                </a:xfrm>
                <a:custGeom>
                  <a:avLst/>
                  <a:gdLst>
                    <a:gd name="T0" fmla="*/ 0 w 23649"/>
                    <a:gd name="T1" fmla="*/ 0 h 43200"/>
                    <a:gd name="T2" fmla="*/ 0 w 23649"/>
                    <a:gd name="T3" fmla="*/ 0 h 43200"/>
                    <a:gd name="T4" fmla="*/ 0 w 2364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649"/>
                    <a:gd name="T10" fmla="*/ 0 h 43200"/>
                    <a:gd name="T11" fmla="*/ 23649 w 2364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649" h="43200" fill="none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</a:path>
                    <a:path w="23649" h="43200" stroke="0" extrusionOk="0">
                      <a:moveTo>
                        <a:pt x="0" y="97"/>
                      </a:moveTo>
                      <a:cubicBezTo>
                        <a:pt x="681" y="32"/>
                        <a:pt x="1364" y="-1"/>
                        <a:pt x="2049" y="0"/>
                      </a:cubicBezTo>
                      <a:cubicBezTo>
                        <a:pt x="13978" y="0"/>
                        <a:pt x="23649" y="9670"/>
                        <a:pt x="23649" y="21600"/>
                      </a:cubicBezTo>
                      <a:cubicBezTo>
                        <a:pt x="23649" y="33529"/>
                        <a:pt x="13978" y="43200"/>
                        <a:pt x="2049" y="43200"/>
                      </a:cubicBezTo>
                      <a:cubicBezTo>
                        <a:pt x="1767" y="43200"/>
                        <a:pt x="1486" y="43194"/>
                        <a:pt x="1204" y="43183"/>
                      </a:cubicBezTo>
                      <a:lnTo>
                        <a:pt x="2049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4" name="Line 330">
                  <a:extLst>
                    <a:ext uri="{FF2B5EF4-FFF2-40B4-BE49-F238E27FC236}">
                      <a16:creationId xmlns:a16="http://schemas.microsoft.com/office/drawing/2014/main" id="{9DA1441A-5BB8-784E-829C-CAC748377C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84" y="3072"/>
                  <a:ext cx="0" cy="240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46" name="Oval 331">
                <a:extLst>
                  <a:ext uri="{FF2B5EF4-FFF2-40B4-BE49-F238E27FC236}">
                    <a16:creationId xmlns:a16="http://schemas.microsoft.com/office/drawing/2014/main" id="{435F1052-8765-AB40-A75D-50289F797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4" y="2705"/>
                <a:ext cx="23" cy="23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247" name="Oval 332">
                <a:extLst>
                  <a:ext uri="{FF2B5EF4-FFF2-40B4-BE49-F238E27FC236}">
                    <a16:creationId xmlns:a16="http://schemas.microsoft.com/office/drawing/2014/main" id="{1C1F5E0B-5DD0-174C-8B9E-B790C7B93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6" y="2701"/>
                <a:ext cx="23" cy="23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75" name="Text Box 333">
              <a:extLst>
                <a:ext uri="{FF2B5EF4-FFF2-40B4-BE49-F238E27FC236}">
                  <a16:creationId xmlns:a16="http://schemas.microsoft.com/office/drawing/2014/main" id="{A70B6313-88A2-044A-AE63-35296A825C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8004" y="2331232"/>
              <a:ext cx="638175" cy="24765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8000" tIns="10800" rIns="18000" bIns="108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Magnet</a:t>
              </a:r>
              <a:endPara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grpSp>
          <p:nvGrpSpPr>
            <p:cNvPr id="176" name="Group 335">
              <a:extLst>
                <a:ext uri="{FF2B5EF4-FFF2-40B4-BE49-F238E27FC236}">
                  <a16:creationId xmlns:a16="http://schemas.microsoft.com/office/drawing/2014/main" id="{A31CCDE1-8162-A34B-8E20-AF551AD4B4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27904" y="1369207"/>
              <a:ext cx="812800" cy="1293812"/>
              <a:chOff x="4558" y="2213"/>
              <a:chExt cx="593" cy="1161"/>
            </a:xfrm>
          </p:grpSpPr>
          <p:grpSp>
            <p:nvGrpSpPr>
              <p:cNvPr id="236" name="Group 336">
                <a:extLst>
                  <a:ext uri="{FF2B5EF4-FFF2-40B4-BE49-F238E27FC236}">
                    <a16:creationId xmlns:a16="http://schemas.microsoft.com/office/drawing/2014/main" id="{42ACC1A3-398B-4F4F-9CDB-AC144DE515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47" y="2213"/>
                <a:ext cx="504" cy="1161"/>
                <a:chOff x="4528" y="2167"/>
                <a:chExt cx="568" cy="1161"/>
              </a:xfrm>
            </p:grpSpPr>
            <p:sp>
              <p:nvSpPr>
                <p:cNvPr id="243" name="Rectangle 337">
                  <a:extLst>
                    <a:ext uri="{FF2B5EF4-FFF2-40B4-BE49-F238E27FC236}">
                      <a16:creationId xmlns:a16="http://schemas.microsoft.com/office/drawing/2014/main" id="{A8CA8AE0-B8E1-A241-A71A-6E1843B5E9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8" y="2167"/>
                  <a:ext cx="521" cy="1161"/>
                </a:xfrm>
                <a:prstGeom prst="rect">
                  <a:avLst/>
                </a:prstGeom>
                <a:solidFill>
                  <a:srgbClr val="CCECFF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44" name="Text Box 338">
                  <a:extLst>
                    <a:ext uri="{FF2B5EF4-FFF2-40B4-BE49-F238E27FC236}">
                      <a16:creationId xmlns:a16="http://schemas.microsoft.com/office/drawing/2014/main" id="{BD332342-468B-AE4A-BCB4-4927E74000B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612" y="2173"/>
                  <a:ext cx="484" cy="3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rPr>
                    <a:t>DFB</a:t>
                  </a:r>
                  <a:endParaRPr kumimoji="0" lang="en-GB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37" name="Rectangle 339">
                <a:extLst>
                  <a:ext uri="{FF2B5EF4-FFF2-40B4-BE49-F238E27FC236}">
                    <a16:creationId xmlns:a16="http://schemas.microsoft.com/office/drawing/2014/main" id="{EF54C0D6-79F0-9146-AAB5-460B463AF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2555"/>
                <a:ext cx="111" cy="134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CCEC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238" name="Rectangle 340">
                <a:extLst>
                  <a:ext uri="{FF2B5EF4-FFF2-40B4-BE49-F238E27FC236}">
                    <a16:creationId xmlns:a16="http://schemas.microsoft.com/office/drawing/2014/main" id="{29C3E48C-E8C2-2844-868B-0AE06DD68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2939"/>
                <a:ext cx="111" cy="134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CCEC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239" name="Line 341">
                <a:extLst>
                  <a:ext uri="{FF2B5EF4-FFF2-40B4-BE49-F238E27FC236}">
                    <a16:creationId xmlns:a16="http://schemas.microsoft.com/office/drawing/2014/main" id="{526786DD-2571-9840-8D6B-9B29F3ECA7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86" y="2555"/>
                <a:ext cx="6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0" name="Line 342">
                <a:extLst>
                  <a:ext uri="{FF2B5EF4-FFF2-40B4-BE49-F238E27FC236}">
                    <a16:creationId xmlns:a16="http://schemas.microsoft.com/office/drawing/2014/main" id="{835B5CF2-D9C1-8A48-BFD5-8079E5643C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94" y="2689"/>
                <a:ext cx="5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1" name="Line 343">
                <a:extLst>
                  <a:ext uri="{FF2B5EF4-FFF2-40B4-BE49-F238E27FC236}">
                    <a16:creationId xmlns:a16="http://schemas.microsoft.com/office/drawing/2014/main" id="{391255A7-8EC2-BC4A-A4D3-4D83253D59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90" y="2939"/>
                <a:ext cx="5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2" name="Line 344">
                <a:extLst>
                  <a:ext uri="{FF2B5EF4-FFF2-40B4-BE49-F238E27FC236}">
                    <a16:creationId xmlns:a16="http://schemas.microsoft.com/office/drawing/2014/main" id="{58EE28F6-B6D8-964D-BCBF-47D7771B44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90" y="3073"/>
                <a:ext cx="5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177" name="AutoShape 345">
              <a:extLst>
                <a:ext uri="{FF2B5EF4-FFF2-40B4-BE49-F238E27FC236}">
                  <a16:creationId xmlns:a16="http://schemas.microsoft.com/office/drawing/2014/main" id="{40F8D863-1C94-7A40-9C8C-422A3AF4C77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135854" y="1842282"/>
              <a:ext cx="368300" cy="552450"/>
            </a:xfrm>
            <a:prstGeom prst="bentConnector2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8" name="AutoShape 346">
              <a:extLst>
                <a:ext uri="{FF2B5EF4-FFF2-40B4-BE49-F238E27FC236}">
                  <a16:creationId xmlns:a16="http://schemas.microsoft.com/office/drawing/2014/main" id="{8A203F9E-4D96-2145-BF05-C609A4F1C21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142204" y="2251857"/>
              <a:ext cx="166688" cy="146050"/>
            </a:xfrm>
            <a:prstGeom prst="bentConnector2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79" name="Group 349">
              <a:extLst>
                <a:ext uri="{FF2B5EF4-FFF2-40B4-BE49-F238E27FC236}">
                  <a16:creationId xmlns:a16="http://schemas.microsoft.com/office/drawing/2014/main" id="{A6C250A1-972D-3D41-8EDF-7C5158A230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43804" y="2402669"/>
              <a:ext cx="327025" cy="376238"/>
              <a:chOff x="3563" y="2584"/>
              <a:chExt cx="239" cy="339"/>
            </a:xfrm>
          </p:grpSpPr>
          <p:sp>
            <p:nvSpPr>
              <p:cNvPr id="228" name="Rectangle 350">
                <a:extLst>
                  <a:ext uri="{FF2B5EF4-FFF2-40B4-BE49-F238E27FC236}">
                    <a16:creationId xmlns:a16="http://schemas.microsoft.com/office/drawing/2014/main" id="{D04FC210-6B9D-3540-AF7D-C66F0D7B4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05" y="2584"/>
                <a:ext cx="96" cy="336"/>
              </a:xfrm>
              <a:prstGeom prst="rect">
                <a:avLst/>
              </a:prstGeom>
              <a:gradFill rotWithShape="0">
                <a:gsLst>
                  <a:gs pos="0">
                    <a:srgbClr val="CCECFF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51">
                <a:extLst>
                  <a:ext uri="{FF2B5EF4-FFF2-40B4-BE49-F238E27FC236}">
                    <a16:creationId xmlns:a16="http://schemas.microsoft.com/office/drawing/2014/main" id="{3A5D2A17-D18B-1C4B-84C0-8F8DA250A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63" y="2587"/>
                <a:ext cx="96" cy="336"/>
              </a:xfrm>
              <a:prstGeom prst="rect">
                <a:avLst/>
              </a:prstGeom>
              <a:gradFill rotWithShape="0">
                <a:gsLst>
                  <a:gs pos="0">
                    <a:srgbClr val="CCECFF"/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230" name="Line 352">
                <a:extLst>
                  <a:ext uri="{FF2B5EF4-FFF2-40B4-BE49-F238E27FC236}">
                    <a16:creationId xmlns:a16="http://schemas.microsoft.com/office/drawing/2014/main" id="{38A0A565-347A-F048-B324-F1053B8C3B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5" y="2819"/>
                <a:ext cx="0" cy="10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31" name="Line 353">
                <a:extLst>
                  <a:ext uri="{FF2B5EF4-FFF2-40B4-BE49-F238E27FC236}">
                    <a16:creationId xmlns:a16="http://schemas.microsoft.com/office/drawing/2014/main" id="{80E53F89-5797-CF4F-A382-D6E3950138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4" y="2922"/>
                <a:ext cx="9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32" name="Line 354">
                <a:extLst>
                  <a:ext uri="{FF2B5EF4-FFF2-40B4-BE49-F238E27FC236}">
                    <a16:creationId xmlns:a16="http://schemas.microsoft.com/office/drawing/2014/main" id="{00A245A2-48D4-BA49-993E-8AE054B36C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8" y="2919"/>
                <a:ext cx="9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33" name="Line 355">
                <a:extLst>
                  <a:ext uri="{FF2B5EF4-FFF2-40B4-BE49-F238E27FC236}">
                    <a16:creationId xmlns:a16="http://schemas.microsoft.com/office/drawing/2014/main" id="{96517490-C92F-8049-A8D1-59A4A718C9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5" y="2818"/>
                <a:ext cx="0" cy="10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34" name="Line 356">
                <a:extLst>
                  <a:ext uri="{FF2B5EF4-FFF2-40B4-BE49-F238E27FC236}">
                    <a16:creationId xmlns:a16="http://schemas.microsoft.com/office/drawing/2014/main" id="{00805100-29D2-E441-96CE-0FDAF1D105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9" y="2817"/>
                <a:ext cx="0" cy="10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35" name="Line 357">
                <a:extLst>
                  <a:ext uri="{FF2B5EF4-FFF2-40B4-BE49-F238E27FC236}">
                    <a16:creationId xmlns:a16="http://schemas.microsoft.com/office/drawing/2014/main" id="{D9238F60-2EBD-D146-84EB-31CAE301B9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9" y="2816"/>
                <a:ext cx="0" cy="10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180" name="Line 359">
              <a:extLst>
                <a:ext uri="{FF2B5EF4-FFF2-40B4-BE49-F238E27FC236}">
                  <a16:creationId xmlns:a16="http://schemas.microsoft.com/office/drawing/2014/main" id="{13CA214B-2446-8540-8FE0-BD53DEFBE3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08892" y="2405844"/>
              <a:ext cx="0" cy="3698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1" name="Line 360">
              <a:extLst>
                <a:ext uri="{FF2B5EF4-FFF2-40B4-BE49-F238E27FC236}">
                  <a16:creationId xmlns:a16="http://schemas.microsoft.com/office/drawing/2014/main" id="{3EDEE92E-AAF7-E545-B66D-AF147CC8F0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4154" y="2402669"/>
              <a:ext cx="0" cy="3698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82" name="AutoShape 361">
              <a:extLst>
                <a:ext uri="{FF2B5EF4-FFF2-40B4-BE49-F238E27FC236}">
                  <a16:creationId xmlns:a16="http://schemas.microsoft.com/office/drawing/2014/main" id="{FBC039DF-D166-2D4E-A73F-15AC230DD2B7}"/>
                </a:ext>
              </a:extLst>
            </p:cNvPr>
            <p:cNvCxnSpPr>
              <a:cxnSpLocks noChangeShapeType="1"/>
              <a:stCxn id="247" idx="6"/>
              <a:endCxn id="184" idx="2"/>
            </p:cNvCxnSpPr>
            <p:nvPr/>
          </p:nvCxnSpPr>
          <p:spPr bwMode="auto">
            <a:xfrm>
              <a:off x="6000792" y="2250269"/>
              <a:ext cx="1079500" cy="1588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3" name="Oval 362">
              <a:extLst>
                <a:ext uri="{FF2B5EF4-FFF2-40B4-BE49-F238E27FC236}">
                  <a16:creationId xmlns:a16="http://schemas.microsoft.com/office/drawing/2014/main" id="{8C9BE86F-AB82-9B45-8D46-1500EEF5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3942" y="1816882"/>
              <a:ext cx="61912" cy="49212"/>
            </a:xfrm>
            <a:prstGeom prst="ellipse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84" name="Oval 363">
              <a:extLst>
                <a:ext uri="{FF2B5EF4-FFF2-40B4-BE49-F238E27FC236}">
                  <a16:creationId xmlns:a16="http://schemas.microsoft.com/office/drawing/2014/main" id="{87E05EA4-707E-1E4D-B0EB-5CD114BC4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0292" y="2226457"/>
              <a:ext cx="61912" cy="49212"/>
            </a:xfrm>
            <a:prstGeom prst="ellipse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85" name="Rectangle 364">
              <a:extLst>
                <a:ext uri="{FF2B5EF4-FFF2-40B4-BE49-F238E27FC236}">
                  <a16:creationId xmlns:a16="http://schemas.microsoft.com/office/drawing/2014/main" id="{78743645-2E89-6745-8595-E897FED07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9967" y="1764494"/>
              <a:ext cx="247650" cy="14128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86" name="Rectangle 365">
              <a:extLst>
                <a:ext uri="{FF2B5EF4-FFF2-40B4-BE49-F238E27FC236}">
                  <a16:creationId xmlns:a16="http://schemas.microsoft.com/office/drawing/2014/main" id="{56C4FCC8-CEA9-4B4B-A9AD-4CB2BBD97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9967" y="2178832"/>
              <a:ext cx="247650" cy="13176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87" name="Oval 366">
              <a:extLst>
                <a:ext uri="{FF2B5EF4-FFF2-40B4-BE49-F238E27FC236}">
                  <a16:creationId xmlns:a16="http://schemas.microsoft.com/office/drawing/2014/main" id="{413F6ED6-F8C6-3D48-A02B-B9AD7D5A5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0292" y="1816882"/>
              <a:ext cx="61912" cy="47625"/>
            </a:xfrm>
            <a:prstGeom prst="ellipse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188" name="AutoShape 367">
              <a:extLst>
                <a:ext uri="{FF2B5EF4-FFF2-40B4-BE49-F238E27FC236}">
                  <a16:creationId xmlns:a16="http://schemas.microsoft.com/office/drawing/2014/main" id="{B73F5EC6-DD20-3441-800D-8E63959C8595}"/>
                </a:ext>
              </a:extLst>
            </p:cNvPr>
            <p:cNvCxnSpPr>
              <a:cxnSpLocks noChangeShapeType="1"/>
              <a:stCxn id="257" idx="6"/>
              <a:endCxn id="189" idx="2"/>
            </p:cNvCxnSpPr>
            <p:nvPr/>
          </p:nvCxnSpPr>
          <p:spPr bwMode="auto">
            <a:xfrm>
              <a:off x="4154529" y="2256619"/>
              <a:ext cx="385763" cy="1588"/>
            </a:xfrm>
            <a:prstGeom prst="bentConnector3">
              <a:avLst>
                <a:gd name="adj1" fmla="val 49796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9" name="Oval 368">
              <a:extLst>
                <a:ext uri="{FF2B5EF4-FFF2-40B4-BE49-F238E27FC236}">
                  <a16:creationId xmlns:a16="http://schemas.microsoft.com/office/drawing/2014/main" id="{A456AEAA-897C-124F-8546-3F7D0BD4A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0292" y="2232807"/>
              <a:ext cx="61912" cy="49212"/>
            </a:xfrm>
            <a:prstGeom prst="ellipse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190" name="AutoShape 369">
              <a:extLst>
                <a:ext uri="{FF2B5EF4-FFF2-40B4-BE49-F238E27FC236}">
                  <a16:creationId xmlns:a16="http://schemas.microsoft.com/office/drawing/2014/main" id="{11328005-A4B3-3649-82C0-902A49600159}"/>
                </a:ext>
              </a:extLst>
            </p:cNvPr>
            <p:cNvCxnSpPr>
              <a:cxnSpLocks noChangeShapeType="1"/>
              <a:stCxn id="189" idx="6"/>
              <a:endCxn id="246" idx="2"/>
            </p:cNvCxnSpPr>
            <p:nvPr/>
          </p:nvCxnSpPr>
          <p:spPr bwMode="auto">
            <a:xfrm flipV="1">
              <a:off x="4602204" y="2255032"/>
              <a:ext cx="541338" cy="3175"/>
            </a:xfrm>
            <a:prstGeom prst="bentConnector3">
              <a:avLst>
                <a:gd name="adj1" fmla="val 49852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1" name="AutoShape 370">
              <a:extLst>
                <a:ext uri="{FF2B5EF4-FFF2-40B4-BE49-F238E27FC236}">
                  <a16:creationId xmlns:a16="http://schemas.microsoft.com/office/drawing/2014/main" id="{F62B71A0-2328-9746-81C4-7C31DE980A26}"/>
                </a:ext>
              </a:extLst>
            </p:cNvPr>
            <p:cNvCxnSpPr>
              <a:cxnSpLocks noChangeShapeType="1"/>
              <a:stCxn id="187" idx="6"/>
              <a:endCxn id="183" idx="2"/>
            </p:cNvCxnSpPr>
            <p:nvPr/>
          </p:nvCxnSpPr>
          <p:spPr bwMode="auto">
            <a:xfrm>
              <a:off x="4602204" y="1840694"/>
              <a:ext cx="2471738" cy="1588"/>
            </a:xfrm>
            <a:prstGeom prst="bentConnector3">
              <a:avLst>
                <a:gd name="adj1" fmla="val 49972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2" name="Rectangle 371">
              <a:extLst>
                <a:ext uri="{FF2B5EF4-FFF2-40B4-BE49-F238E27FC236}">
                  <a16:creationId xmlns:a16="http://schemas.microsoft.com/office/drawing/2014/main" id="{E298507E-0F2D-394C-8DDB-B2A212752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7792" y="1373969"/>
              <a:ext cx="1638300" cy="1295400"/>
            </a:xfrm>
            <a:prstGeom prst="rect">
              <a:avLst/>
            </a:prstGeom>
            <a:solidFill>
              <a:srgbClr val="99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grpSp>
          <p:nvGrpSpPr>
            <p:cNvPr id="193" name="Group 372">
              <a:extLst>
                <a:ext uri="{FF2B5EF4-FFF2-40B4-BE49-F238E27FC236}">
                  <a16:creationId xmlns:a16="http://schemas.microsoft.com/office/drawing/2014/main" id="{B0924C36-2004-C146-A50C-50E287968D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4354" y="1913719"/>
              <a:ext cx="855663" cy="676275"/>
              <a:chOff x="3139" y="2658"/>
              <a:chExt cx="625" cy="606"/>
            </a:xfrm>
          </p:grpSpPr>
          <p:grpSp>
            <p:nvGrpSpPr>
              <p:cNvPr id="216" name="Group 373">
                <a:extLst>
                  <a:ext uri="{FF2B5EF4-FFF2-40B4-BE49-F238E27FC236}">
                    <a16:creationId xmlns:a16="http://schemas.microsoft.com/office/drawing/2014/main" id="{8C4F3E7C-2DDC-1A4B-868F-B67CD529E4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39" y="2658"/>
                <a:ext cx="625" cy="327"/>
                <a:chOff x="3944" y="2401"/>
                <a:chExt cx="625" cy="327"/>
              </a:xfrm>
            </p:grpSpPr>
            <p:grpSp>
              <p:nvGrpSpPr>
                <p:cNvPr id="218" name="Group 374">
                  <a:extLst>
                    <a:ext uri="{FF2B5EF4-FFF2-40B4-BE49-F238E27FC236}">
                      <a16:creationId xmlns:a16="http://schemas.microsoft.com/office/drawing/2014/main" id="{B7A13969-2B7E-B845-ABA4-98A98E88011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956" y="2401"/>
                  <a:ext cx="600" cy="312"/>
                  <a:chOff x="860" y="2816"/>
                  <a:chExt cx="1924" cy="496"/>
                </a:xfrm>
              </p:grpSpPr>
              <p:sp>
                <p:nvSpPr>
                  <p:cNvPr id="221" name="Line 375">
                    <a:extLst>
                      <a:ext uri="{FF2B5EF4-FFF2-40B4-BE49-F238E27FC236}">
                        <a16:creationId xmlns:a16="http://schemas.microsoft.com/office/drawing/2014/main" id="{D5FA38C8-84C6-C248-9E3D-C22C6263FB6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64" y="3072"/>
                    <a:ext cx="0" cy="240"/>
                  </a:xfrm>
                  <a:prstGeom prst="line">
                    <a:avLst/>
                  </a:pr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2" name="Arc 376">
                    <a:extLst>
                      <a:ext uri="{FF2B5EF4-FFF2-40B4-BE49-F238E27FC236}">
                        <a16:creationId xmlns:a16="http://schemas.microsoft.com/office/drawing/2014/main" id="{71706F79-8344-1841-BB01-9D4ABD91AB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058654" flipV="1">
                    <a:off x="921" y="2759"/>
                    <a:ext cx="262" cy="384"/>
                  </a:xfrm>
                  <a:custGeom>
                    <a:avLst/>
                    <a:gdLst>
                      <a:gd name="T0" fmla="*/ 0 w 23649"/>
                      <a:gd name="T1" fmla="*/ 0 h 43200"/>
                      <a:gd name="T2" fmla="*/ 0 w 23649"/>
                      <a:gd name="T3" fmla="*/ 0 h 43200"/>
                      <a:gd name="T4" fmla="*/ 0 w 23649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3649"/>
                      <a:gd name="T10" fmla="*/ 0 h 43200"/>
                      <a:gd name="T11" fmla="*/ 23649 w 23649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649" h="43200" fill="none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</a:path>
                      <a:path w="23649" h="43200" stroke="0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  <a:lnTo>
                          <a:pt x="2049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3" name="Arc 377">
                    <a:extLst>
                      <a:ext uri="{FF2B5EF4-FFF2-40B4-BE49-F238E27FC236}">
                        <a16:creationId xmlns:a16="http://schemas.microsoft.com/office/drawing/2014/main" id="{1546B78B-B175-B447-856B-672A581E2F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058654" flipV="1">
                    <a:off x="1308" y="2765"/>
                    <a:ext cx="262" cy="384"/>
                  </a:xfrm>
                  <a:custGeom>
                    <a:avLst/>
                    <a:gdLst>
                      <a:gd name="T0" fmla="*/ 0 w 23649"/>
                      <a:gd name="T1" fmla="*/ 0 h 43200"/>
                      <a:gd name="T2" fmla="*/ 0 w 23649"/>
                      <a:gd name="T3" fmla="*/ 0 h 43200"/>
                      <a:gd name="T4" fmla="*/ 0 w 23649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3649"/>
                      <a:gd name="T10" fmla="*/ 0 h 43200"/>
                      <a:gd name="T11" fmla="*/ 23649 w 23649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649" h="43200" fill="none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</a:path>
                      <a:path w="23649" h="43200" stroke="0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  <a:lnTo>
                          <a:pt x="2049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4" name="Arc 378">
                    <a:extLst>
                      <a:ext uri="{FF2B5EF4-FFF2-40B4-BE49-F238E27FC236}">
                        <a16:creationId xmlns:a16="http://schemas.microsoft.com/office/drawing/2014/main" id="{23B48F5B-2A3A-CE49-B7B9-4E7488FC5B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058654" flipV="1">
                    <a:off x="1689" y="2767"/>
                    <a:ext cx="262" cy="384"/>
                  </a:xfrm>
                  <a:custGeom>
                    <a:avLst/>
                    <a:gdLst>
                      <a:gd name="T0" fmla="*/ 0 w 23649"/>
                      <a:gd name="T1" fmla="*/ 0 h 43200"/>
                      <a:gd name="T2" fmla="*/ 0 w 23649"/>
                      <a:gd name="T3" fmla="*/ 0 h 43200"/>
                      <a:gd name="T4" fmla="*/ 0 w 23649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3649"/>
                      <a:gd name="T10" fmla="*/ 0 h 43200"/>
                      <a:gd name="T11" fmla="*/ 23649 w 23649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649" h="43200" fill="none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</a:path>
                      <a:path w="23649" h="43200" stroke="0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  <a:lnTo>
                          <a:pt x="2049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5" name="Arc 379">
                    <a:extLst>
                      <a:ext uri="{FF2B5EF4-FFF2-40B4-BE49-F238E27FC236}">
                        <a16:creationId xmlns:a16="http://schemas.microsoft.com/office/drawing/2014/main" id="{79042310-C63E-1E4A-8F99-8C23A83389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058654" flipV="1">
                    <a:off x="2072" y="2773"/>
                    <a:ext cx="262" cy="384"/>
                  </a:xfrm>
                  <a:custGeom>
                    <a:avLst/>
                    <a:gdLst>
                      <a:gd name="T0" fmla="*/ 0 w 23649"/>
                      <a:gd name="T1" fmla="*/ 0 h 43200"/>
                      <a:gd name="T2" fmla="*/ 0 w 23649"/>
                      <a:gd name="T3" fmla="*/ 0 h 43200"/>
                      <a:gd name="T4" fmla="*/ 0 w 23649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3649"/>
                      <a:gd name="T10" fmla="*/ 0 h 43200"/>
                      <a:gd name="T11" fmla="*/ 23649 w 23649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649" h="43200" fill="none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</a:path>
                      <a:path w="23649" h="43200" stroke="0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  <a:lnTo>
                          <a:pt x="2049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6" name="Arc 380">
                    <a:extLst>
                      <a:ext uri="{FF2B5EF4-FFF2-40B4-BE49-F238E27FC236}">
                        <a16:creationId xmlns:a16="http://schemas.microsoft.com/office/drawing/2014/main" id="{7A1E657D-8AE0-A146-8933-4F1837FD7D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6058654" flipV="1">
                    <a:off x="2456" y="2755"/>
                    <a:ext cx="262" cy="384"/>
                  </a:xfrm>
                  <a:custGeom>
                    <a:avLst/>
                    <a:gdLst>
                      <a:gd name="T0" fmla="*/ 0 w 23649"/>
                      <a:gd name="T1" fmla="*/ 0 h 43200"/>
                      <a:gd name="T2" fmla="*/ 0 w 23649"/>
                      <a:gd name="T3" fmla="*/ 0 h 43200"/>
                      <a:gd name="T4" fmla="*/ 0 w 23649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3649"/>
                      <a:gd name="T10" fmla="*/ 0 h 43200"/>
                      <a:gd name="T11" fmla="*/ 23649 w 23649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649" h="43200" fill="none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</a:path>
                      <a:path w="23649" h="43200" stroke="0" extrusionOk="0">
                        <a:moveTo>
                          <a:pt x="0" y="97"/>
                        </a:moveTo>
                        <a:cubicBezTo>
                          <a:pt x="681" y="32"/>
                          <a:pt x="1364" y="-1"/>
                          <a:pt x="2049" y="0"/>
                        </a:cubicBezTo>
                        <a:cubicBezTo>
                          <a:pt x="13978" y="0"/>
                          <a:pt x="23649" y="9670"/>
                          <a:pt x="23649" y="21600"/>
                        </a:cubicBezTo>
                        <a:cubicBezTo>
                          <a:pt x="23649" y="33529"/>
                          <a:pt x="13978" y="43200"/>
                          <a:pt x="2049" y="43200"/>
                        </a:cubicBezTo>
                        <a:cubicBezTo>
                          <a:pt x="1767" y="43200"/>
                          <a:pt x="1486" y="43194"/>
                          <a:pt x="1204" y="43183"/>
                        </a:cubicBezTo>
                        <a:lnTo>
                          <a:pt x="2049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7" name="Line 381">
                    <a:extLst>
                      <a:ext uri="{FF2B5EF4-FFF2-40B4-BE49-F238E27FC236}">
                        <a16:creationId xmlns:a16="http://schemas.microsoft.com/office/drawing/2014/main" id="{AECC145C-984E-AC4C-B2E9-CC68C421015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84" y="3072"/>
                    <a:ext cx="0" cy="240"/>
                  </a:xfrm>
                  <a:prstGeom prst="line">
                    <a:avLst/>
                  </a:prstGeom>
                  <a:noFill/>
                  <a:ln w="25400">
                    <a:solidFill>
                      <a:srgbClr val="0033CC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19" name="Oval 382">
                  <a:extLst>
                    <a:ext uri="{FF2B5EF4-FFF2-40B4-BE49-F238E27FC236}">
                      <a16:creationId xmlns:a16="http://schemas.microsoft.com/office/drawing/2014/main" id="{74824866-491D-BB43-92CB-6ED1C7736A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44" y="2705"/>
                  <a:ext cx="23" cy="23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0" name="Oval 383">
                  <a:extLst>
                    <a:ext uri="{FF2B5EF4-FFF2-40B4-BE49-F238E27FC236}">
                      <a16:creationId xmlns:a16="http://schemas.microsoft.com/office/drawing/2014/main" id="{A59108A3-A07E-1E45-92D0-C1D753A128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46" y="2701"/>
                  <a:ext cx="23" cy="23"/>
                </a:xfrm>
                <a:prstGeom prst="ellipse">
                  <a:avLst/>
                </a:prstGeom>
                <a:solidFill>
                  <a:schemeClr val="tx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17" name="Text Box 384">
                <a:extLst>
                  <a:ext uri="{FF2B5EF4-FFF2-40B4-BE49-F238E27FC236}">
                    <a16:creationId xmlns:a16="http://schemas.microsoft.com/office/drawing/2014/main" id="{4790889E-4753-5C4E-91CB-1C6400A90A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45" y="3042"/>
                <a:ext cx="466" cy="22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18000" tIns="10800" rIns="18000" bIns="108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Magnet</a:t>
                </a:r>
                <a:endParaRPr kumimoji="0" lang="en-US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94" name="Line 385">
              <a:extLst>
                <a:ext uri="{FF2B5EF4-FFF2-40B4-BE49-F238E27FC236}">
                  <a16:creationId xmlns:a16="http://schemas.microsoft.com/office/drawing/2014/main" id="{14B9AFD5-5DF0-154F-8CC2-17B527D77D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6092" y="1758144"/>
              <a:ext cx="1666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5" name="Line 386">
              <a:extLst>
                <a:ext uri="{FF2B5EF4-FFF2-40B4-BE49-F238E27FC236}">
                  <a16:creationId xmlns:a16="http://schemas.microsoft.com/office/drawing/2014/main" id="{098C3CCD-8CCD-8E43-B309-0BDC2F93F6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4504" y="1905782"/>
              <a:ext cx="1666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6" name="Line 387">
              <a:extLst>
                <a:ext uri="{FF2B5EF4-FFF2-40B4-BE49-F238E27FC236}">
                  <a16:creationId xmlns:a16="http://schemas.microsoft.com/office/drawing/2014/main" id="{A0B62203-A621-D940-93C4-9C3725E544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6092" y="2169307"/>
              <a:ext cx="1666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7" name="Line 388">
              <a:extLst>
                <a:ext uri="{FF2B5EF4-FFF2-40B4-BE49-F238E27FC236}">
                  <a16:creationId xmlns:a16="http://schemas.microsoft.com/office/drawing/2014/main" id="{40D23545-9479-1E45-8E7D-90FAD93F02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4504" y="2310594"/>
              <a:ext cx="1666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8" name="Rectangle 389">
              <a:extLst>
                <a:ext uri="{FF2B5EF4-FFF2-40B4-BE49-F238E27FC236}">
                  <a16:creationId xmlns:a16="http://schemas.microsoft.com/office/drawing/2014/main" id="{17824F4E-DB0E-0E41-8412-54527F7DA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454" y="1762907"/>
              <a:ext cx="247650" cy="139700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99" name="Rectangle 390">
              <a:extLst>
                <a:ext uri="{FF2B5EF4-FFF2-40B4-BE49-F238E27FC236}">
                  <a16:creationId xmlns:a16="http://schemas.microsoft.com/office/drawing/2014/main" id="{260ADFE3-C200-F44F-A909-1B73EAAE5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454" y="2175657"/>
              <a:ext cx="247650" cy="13176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00" name="Oval 391">
              <a:extLst>
                <a:ext uri="{FF2B5EF4-FFF2-40B4-BE49-F238E27FC236}">
                  <a16:creationId xmlns:a16="http://schemas.microsoft.com/office/drawing/2014/main" id="{AABB9A13-7D16-7E49-81DF-691AC75153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367" y="1820057"/>
              <a:ext cx="61912" cy="49212"/>
            </a:xfrm>
            <a:prstGeom prst="ellipse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201" name="AutoShape 392">
              <a:extLst>
                <a:ext uri="{FF2B5EF4-FFF2-40B4-BE49-F238E27FC236}">
                  <a16:creationId xmlns:a16="http://schemas.microsoft.com/office/drawing/2014/main" id="{8B4FE330-41F4-294F-BC1C-D5CDAF9B9825}"/>
                </a:ext>
              </a:extLst>
            </p:cNvPr>
            <p:cNvCxnSpPr>
              <a:cxnSpLocks noChangeShapeType="1"/>
              <a:stCxn id="219" idx="2"/>
              <a:endCxn id="200" idx="2"/>
            </p:cNvCxnSpPr>
            <p:nvPr/>
          </p:nvCxnSpPr>
          <p:spPr bwMode="auto">
            <a:xfrm rot="10800000" flipH="1">
              <a:off x="1484354" y="1845457"/>
              <a:ext cx="1243013" cy="420687"/>
            </a:xfrm>
            <a:prstGeom prst="bentConnector3">
              <a:avLst>
                <a:gd name="adj1" fmla="val -18389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2" name="AutoShape 393">
              <a:extLst>
                <a:ext uri="{FF2B5EF4-FFF2-40B4-BE49-F238E27FC236}">
                  <a16:creationId xmlns:a16="http://schemas.microsoft.com/office/drawing/2014/main" id="{C276A8E1-3250-A442-A43D-35089E333AC8}"/>
                </a:ext>
              </a:extLst>
            </p:cNvPr>
            <p:cNvCxnSpPr>
              <a:cxnSpLocks noChangeShapeType="1"/>
              <a:stCxn id="220" idx="6"/>
              <a:endCxn id="203" idx="2"/>
            </p:cNvCxnSpPr>
            <p:nvPr/>
          </p:nvCxnSpPr>
          <p:spPr bwMode="auto">
            <a:xfrm>
              <a:off x="2340017" y="2261382"/>
              <a:ext cx="387350" cy="1587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3" name="Oval 394">
              <a:extLst>
                <a:ext uri="{FF2B5EF4-FFF2-40B4-BE49-F238E27FC236}">
                  <a16:creationId xmlns:a16="http://schemas.microsoft.com/office/drawing/2014/main" id="{DFEB6529-21A1-BA4B-ACA2-06C5AD403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367" y="2237569"/>
              <a:ext cx="61912" cy="49213"/>
            </a:xfrm>
            <a:prstGeom prst="ellipse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204" name="AutoShape 395">
              <a:extLst>
                <a:ext uri="{FF2B5EF4-FFF2-40B4-BE49-F238E27FC236}">
                  <a16:creationId xmlns:a16="http://schemas.microsoft.com/office/drawing/2014/main" id="{6D348699-5421-4B4C-B79F-15584AC9C96A}"/>
                </a:ext>
              </a:extLst>
            </p:cNvPr>
            <p:cNvCxnSpPr>
              <a:cxnSpLocks noChangeShapeType="1"/>
              <a:stCxn id="200" idx="6"/>
              <a:endCxn id="187" idx="2"/>
            </p:cNvCxnSpPr>
            <p:nvPr/>
          </p:nvCxnSpPr>
          <p:spPr bwMode="auto">
            <a:xfrm flipV="1">
              <a:off x="2789279" y="1840694"/>
              <a:ext cx="1751013" cy="4763"/>
            </a:xfrm>
            <a:prstGeom prst="bentConnector3">
              <a:avLst>
                <a:gd name="adj1" fmla="val 50000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" name="AutoShape 396">
              <a:extLst>
                <a:ext uri="{FF2B5EF4-FFF2-40B4-BE49-F238E27FC236}">
                  <a16:creationId xmlns:a16="http://schemas.microsoft.com/office/drawing/2014/main" id="{955CCA23-B129-EF46-B440-B37CE17D79C8}"/>
                </a:ext>
              </a:extLst>
            </p:cNvPr>
            <p:cNvCxnSpPr>
              <a:cxnSpLocks noChangeShapeType="1"/>
              <a:stCxn id="203" idx="6"/>
              <a:endCxn id="256" idx="2"/>
            </p:cNvCxnSpPr>
            <p:nvPr/>
          </p:nvCxnSpPr>
          <p:spPr bwMode="auto">
            <a:xfrm flipV="1">
              <a:off x="2789279" y="2261382"/>
              <a:ext cx="508000" cy="1587"/>
            </a:xfrm>
            <a:prstGeom prst="bentConnector3">
              <a:avLst>
                <a:gd name="adj1" fmla="val 49690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6" name="Line 399">
              <a:extLst>
                <a:ext uri="{FF2B5EF4-FFF2-40B4-BE49-F238E27FC236}">
                  <a16:creationId xmlns:a16="http://schemas.microsoft.com/office/drawing/2014/main" id="{0A9ED39D-82DD-B641-AA03-4DF220CF1B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08892" y="2793194"/>
              <a:ext cx="0" cy="6889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7" name="Line 400">
              <a:extLst>
                <a:ext uri="{FF2B5EF4-FFF2-40B4-BE49-F238E27FC236}">
                  <a16:creationId xmlns:a16="http://schemas.microsoft.com/office/drawing/2014/main" id="{DD5DAD04-29D9-EE42-BCCB-636E42610F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02567" y="2750332"/>
              <a:ext cx="0" cy="5064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8" name="Line 401">
              <a:extLst>
                <a:ext uri="{FF2B5EF4-FFF2-40B4-BE49-F238E27FC236}">
                  <a16:creationId xmlns:a16="http://schemas.microsoft.com/office/drawing/2014/main" id="{8A10BC27-160C-0640-8DAC-2FB3509328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16879" y="3244044"/>
              <a:ext cx="0" cy="12922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9" name="Line 402">
              <a:extLst>
                <a:ext uri="{FF2B5EF4-FFF2-40B4-BE49-F238E27FC236}">
                  <a16:creationId xmlns:a16="http://schemas.microsoft.com/office/drawing/2014/main" id="{24F74173-D2F0-D747-8EF9-BEA3CB703A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481929" y="3244044"/>
              <a:ext cx="247650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0" name="Line 403">
              <a:extLst>
                <a:ext uri="{FF2B5EF4-FFF2-40B4-BE49-F238E27FC236}">
                  <a16:creationId xmlns:a16="http://schemas.microsoft.com/office/drawing/2014/main" id="{FAC2E1DE-760B-1344-AB43-36ADC5906C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00954" y="4514044"/>
              <a:ext cx="398463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1" name="Line 404">
              <a:extLst>
                <a:ext uri="{FF2B5EF4-FFF2-40B4-BE49-F238E27FC236}">
                  <a16:creationId xmlns:a16="http://schemas.microsoft.com/office/drawing/2014/main" id="{8DA615D1-DE44-2A42-9B7A-F950C9D6D2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90742" y="2739219"/>
              <a:ext cx="0" cy="6461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2" name="Line 405">
              <a:extLst>
                <a:ext uri="{FF2B5EF4-FFF2-40B4-BE49-F238E27FC236}">
                  <a16:creationId xmlns:a16="http://schemas.microsoft.com/office/drawing/2014/main" id="{DDC73CF6-BA91-C142-8B59-9EA94E13D9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6629" y="2840819"/>
              <a:ext cx="0" cy="54927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3" name="Line 406">
              <a:extLst>
                <a:ext uri="{FF2B5EF4-FFF2-40B4-BE49-F238E27FC236}">
                  <a16:creationId xmlns:a16="http://schemas.microsoft.com/office/drawing/2014/main" id="{8DC051B6-C48F-D349-A14D-2B33359680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8217" y="2848757"/>
              <a:ext cx="179705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4" name="Line 407">
              <a:extLst>
                <a:ext uri="{FF2B5EF4-FFF2-40B4-BE49-F238E27FC236}">
                  <a16:creationId xmlns:a16="http://schemas.microsoft.com/office/drawing/2014/main" id="{28127316-0393-1240-95AA-8CC244F4E0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05267" y="2697944"/>
              <a:ext cx="0" cy="1508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5" name="Text Box 408">
              <a:extLst>
                <a:ext uri="{FF2B5EF4-FFF2-40B4-BE49-F238E27FC236}">
                  <a16:creationId xmlns:a16="http://schemas.microsoft.com/office/drawing/2014/main" id="{3027D851-FE29-FF42-BF4F-93FF683C87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4092" y="3010682"/>
              <a:ext cx="33655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563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35</a:t>
            </a:fld>
            <a:endParaRPr lang="es-E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1322"/>
            <a:ext cx="8860592" cy="668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61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0982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100" b="1" dirty="0" smtClean="0">
                <a:solidFill>
                  <a:schemeClr val="tx2"/>
                </a:solidFill>
              </a:rPr>
              <a:t>SM18 cluster F – FMEA risk analysis and risk graph method</a:t>
            </a:r>
            <a:br>
              <a:rPr lang="en-US" sz="3100" b="1" dirty="0" smtClean="0">
                <a:solidFill>
                  <a:schemeClr val="tx2"/>
                </a:solidFill>
              </a:rPr>
            </a:br>
            <a:r>
              <a:rPr lang="en-US" sz="2700" dirty="0" smtClean="0">
                <a:solidFill>
                  <a:schemeClr val="tx2"/>
                </a:solidFill>
              </a:rPr>
              <a:t>(IEC 61508-5 Annex E and IEC 61511-3 Annex D)</a:t>
            </a:r>
            <a:endParaRPr lang="en-GB" sz="27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36</a:t>
            </a:fld>
            <a:endParaRPr lang="es-E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03" y="1291455"/>
            <a:ext cx="8747094" cy="3029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826" y="1320945"/>
            <a:ext cx="4986374" cy="32909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3" y="3766957"/>
            <a:ext cx="8980457" cy="27863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19800" y="5315720"/>
            <a:ext cx="3048000" cy="12231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55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10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Why the reliability information of the PC “Safety Chain”?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37</a:t>
            </a:fld>
            <a:endParaRPr lang="es-E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3400" y="1417638"/>
            <a:ext cx="7772400" cy="4724400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</a:rPr>
              <a:t>It will help us to take </a:t>
            </a:r>
            <a:r>
              <a:rPr lang="en-US" sz="1600" b="1" dirty="0" smtClean="0">
                <a:solidFill>
                  <a:schemeClr val="tx2"/>
                </a:solidFill>
              </a:rPr>
              <a:t>better decisions on the mitigation proposals </a:t>
            </a:r>
            <a:r>
              <a:rPr lang="en-US" sz="1600" dirty="0" smtClean="0">
                <a:solidFill>
                  <a:schemeClr val="tx2"/>
                </a:solidFill>
              </a:rPr>
              <a:t>of the risk analysis: </a:t>
            </a:r>
            <a:r>
              <a:rPr lang="en-US" sz="1600" b="1" dirty="0" smtClean="0">
                <a:solidFill>
                  <a:schemeClr val="tx2"/>
                </a:solidFill>
              </a:rPr>
              <a:t>SIS vs BPCS</a:t>
            </a:r>
          </a:p>
          <a:p>
            <a:pPr marL="801688">
              <a:buNone/>
            </a:pPr>
            <a:r>
              <a:rPr lang="en-US" sz="1600" dirty="0" smtClean="0">
                <a:solidFill>
                  <a:schemeClr val="tx2"/>
                </a:solidFill>
              </a:rPr>
              <a:t>Consider the following example:</a:t>
            </a:r>
          </a:p>
          <a:p>
            <a:pPr marL="801688"/>
            <a:r>
              <a:rPr lang="en-US" sz="1600" dirty="0" smtClean="0">
                <a:solidFill>
                  <a:schemeClr val="tx2"/>
                </a:solidFill>
              </a:rPr>
              <a:t>Outcome of the risk analysis: </a:t>
            </a:r>
            <a:r>
              <a:rPr lang="en-US" sz="1600" b="1" dirty="0" smtClean="0">
                <a:solidFill>
                  <a:schemeClr val="tx2"/>
                </a:solidFill>
              </a:rPr>
              <a:t>SIL2 target</a:t>
            </a:r>
          </a:p>
          <a:p>
            <a:pPr marL="801688"/>
            <a:r>
              <a:rPr lang="en-US" sz="1600" b="1" dirty="0" smtClean="0">
                <a:solidFill>
                  <a:schemeClr val="tx2"/>
                </a:solidFill>
              </a:rPr>
              <a:t>Scenario 1</a:t>
            </a:r>
            <a:r>
              <a:rPr lang="en-US" sz="1600" dirty="0" smtClean="0">
                <a:solidFill>
                  <a:schemeClr val="tx2"/>
                </a:solidFill>
              </a:rPr>
              <a:t>: If the </a:t>
            </a:r>
            <a:r>
              <a:rPr lang="en-US" sz="1600" b="1" dirty="0" smtClean="0">
                <a:solidFill>
                  <a:schemeClr val="tx2"/>
                </a:solidFill>
              </a:rPr>
              <a:t>PC “safety chain” meets the SIL2 requirements</a:t>
            </a:r>
            <a:r>
              <a:rPr lang="en-US" sz="1600" dirty="0" smtClean="0">
                <a:solidFill>
                  <a:schemeClr val="tx2"/>
                </a:solidFill>
              </a:rPr>
              <a:t> (and the rest of the devices), then there is </a:t>
            </a:r>
            <a:r>
              <a:rPr lang="en-US" sz="1600" b="1" dirty="0" smtClean="0">
                <a:solidFill>
                  <a:schemeClr val="tx2"/>
                </a:solidFill>
              </a:rPr>
              <a:t>no need for any extra layer of protection </a:t>
            </a:r>
            <a:r>
              <a:rPr lang="en-US" sz="1600" dirty="0" smtClean="0">
                <a:solidFill>
                  <a:schemeClr val="tx2"/>
                </a:solidFill>
              </a:rPr>
              <a:t>(e.g. Basic Process Control Systems or Access control)</a:t>
            </a:r>
          </a:p>
          <a:p>
            <a:pPr marL="801688"/>
            <a:r>
              <a:rPr lang="en-US" sz="1600" b="1" dirty="0">
                <a:solidFill>
                  <a:schemeClr val="tx2"/>
                </a:solidFill>
              </a:rPr>
              <a:t>Scenario 2</a:t>
            </a:r>
            <a:r>
              <a:rPr lang="en-US" sz="1600" dirty="0" smtClean="0">
                <a:solidFill>
                  <a:schemeClr val="tx2"/>
                </a:solidFill>
              </a:rPr>
              <a:t>: </a:t>
            </a:r>
            <a:r>
              <a:rPr lang="en-US" sz="1600" dirty="0">
                <a:solidFill>
                  <a:schemeClr val="tx2"/>
                </a:solidFill>
              </a:rPr>
              <a:t>If the </a:t>
            </a:r>
            <a:r>
              <a:rPr lang="en-US" sz="1600" b="1" dirty="0" smtClean="0">
                <a:solidFill>
                  <a:schemeClr val="tx2"/>
                </a:solidFill>
              </a:rPr>
              <a:t>PC </a:t>
            </a:r>
            <a:r>
              <a:rPr lang="en-US" sz="1600" b="1" dirty="0">
                <a:solidFill>
                  <a:schemeClr val="tx2"/>
                </a:solidFill>
              </a:rPr>
              <a:t>“safety chain” meets the </a:t>
            </a:r>
            <a:r>
              <a:rPr lang="en-US" sz="1600" b="1" dirty="0" smtClean="0">
                <a:solidFill>
                  <a:schemeClr val="tx2"/>
                </a:solidFill>
              </a:rPr>
              <a:t>SIL1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b="1" dirty="0">
                <a:solidFill>
                  <a:schemeClr val="tx2"/>
                </a:solidFill>
              </a:rPr>
              <a:t>requirements</a:t>
            </a:r>
            <a:r>
              <a:rPr lang="en-US" sz="1600" dirty="0">
                <a:solidFill>
                  <a:schemeClr val="tx2"/>
                </a:solidFill>
              </a:rPr>
              <a:t>, then </a:t>
            </a:r>
            <a:r>
              <a:rPr lang="en-US" sz="1600" b="1" dirty="0">
                <a:solidFill>
                  <a:schemeClr val="tx2"/>
                </a:solidFill>
              </a:rPr>
              <a:t>extra layer of </a:t>
            </a:r>
            <a:r>
              <a:rPr lang="en-US" sz="1600" b="1" dirty="0" smtClean="0">
                <a:solidFill>
                  <a:schemeClr val="tx2"/>
                </a:solidFill>
              </a:rPr>
              <a:t>protection is </a:t>
            </a:r>
            <a:r>
              <a:rPr lang="en-US" sz="1600" b="1" dirty="0">
                <a:solidFill>
                  <a:schemeClr val="tx2"/>
                </a:solidFill>
              </a:rPr>
              <a:t>needed</a:t>
            </a:r>
            <a:r>
              <a:rPr lang="en-US" sz="1600" dirty="0">
                <a:solidFill>
                  <a:schemeClr val="tx2"/>
                </a:solidFill>
              </a:rPr>
              <a:t> (e.g. Basic Process Control Systems or Access </a:t>
            </a:r>
            <a:r>
              <a:rPr lang="en-US" sz="1600" dirty="0" smtClean="0">
                <a:solidFill>
                  <a:schemeClr val="tx2"/>
                </a:solidFill>
              </a:rPr>
              <a:t>control)</a:t>
            </a:r>
          </a:p>
          <a:p>
            <a:pPr marL="801688"/>
            <a:r>
              <a:rPr lang="en-US" sz="1600" b="1" dirty="0">
                <a:solidFill>
                  <a:schemeClr val="tx2"/>
                </a:solidFill>
              </a:rPr>
              <a:t>Scenario </a:t>
            </a:r>
            <a:r>
              <a:rPr lang="en-US" sz="1600" b="1" dirty="0" smtClean="0">
                <a:solidFill>
                  <a:schemeClr val="tx2"/>
                </a:solidFill>
              </a:rPr>
              <a:t>3</a:t>
            </a:r>
            <a:r>
              <a:rPr lang="en-US" sz="1600" dirty="0" smtClean="0">
                <a:solidFill>
                  <a:schemeClr val="tx2"/>
                </a:solidFill>
              </a:rPr>
              <a:t>: </a:t>
            </a:r>
            <a:r>
              <a:rPr lang="en-US" sz="1600" dirty="0">
                <a:solidFill>
                  <a:schemeClr val="tx2"/>
                </a:solidFill>
              </a:rPr>
              <a:t>If the </a:t>
            </a:r>
            <a:r>
              <a:rPr lang="en-US" sz="1600" b="1" dirty="0">
                <a:solidFill>
                  <a:schemeClr val="tx2"/>
                </a:solidFill>
              </a:rPr>
              <a:t>PC </a:t>
            </a:r>
            <a:r>
              <a:rPr lang="en-US" sz="1600" b="1" dirty="0" smtClean="0">
                <a:solidFill>
                  <a:schemeClr val="tx2"/>
                </a:solidFill>
              </a:rPr>
              <a:t>“safety chain” does not meet any of the SIL requirements</a:t>
            </a:r>
            <a:r>
              <a:rPr lang="en-US" sz="1600" dirty="0" smtClean="0">
                <a:solidFill>
                  <a:schemeClr val="tx2"/>
                </a:solidFill>
              </a:rPr>
              <a:t>, then </a:t>
            </a:r>
            <a:r>
              <a:rPr lang="en-US" sz="1600" b="1" dirty="0" smtClean="0">
                <a:solidFill>
                  <a:schemeClr val="tx2"/>
                </a:solidFill>
              </a:rPr>
              <a:t>no SIL can be achieved</a:t>
            </a:r>
            <a:r>
              <a:rPr lang="en-US" sz="1600" dirty="0" smtClean="0">
                <a:solidFill>
                  <a:schemeClr val="tx2"/>
                </a:solidFill>
              </a:rPr>
              <a:t>. It does not make any sense to use a Safety PLC, neither to follow the IEC 61511 and IEC 61508 standards)</a:t>
            </a:r>
          </a:p>
          <a:p>
            <a:pPr marL="1201738" lvl="1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</a:rPr>
              <a:t>In this case, reliability information (MTTF, failure) would be still useful – e.g. preventive maintenance of the BPCS.</a:t>
            </a:r>
          </a:p>
          <a:p>
            <a:pPr marL="458788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 startAt="2"/>
            </a:pPr>
            <a:r>
              <a:rPr lang="en-US" sz="1600" b="1" dirty="0">
                <a:solidFill>
                  <a:schemeClr val="tx2"/>
                </a:solidFill>
              </a:rPr>
              <a:t>Functional Safety </a:t>
            </a:r>
            <a:r>
              <a:rPr lang="en-US" sz="1600" b="1" dirty="0" smtClean="0">
                <a:solidFill>
                  <a:schemeClr val="tx2"/>
                </a:solidFill>
              </a:rPr>
              <a:t>Report </a:t>
            </a:r>
            <a:r>
              <a:rPr lang="en-US" sz="1600" dirty="0" smtClean="0">
                <a:solidFill>
                  <a:schemeClr val="tx2"/>
                </a:solidFill>
              </a:rPr>
              <a:t>- we can claim a consistent design according to the IEC 61511 standard </a:t>
            </a:r>
            <a:endParaRPr lang="en-US" sz="1600" dirty="0">
              <a:solidFill>
                <a:schemeClr val="tx2"/>
              </a:solidFill>
            </a:endParaRPr>
          </a:p>
          <a:p>
            <a:endParaRPr lang="en-US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89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- software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38</a:t>
            </a:fld>
            <a:endParaRPr lang="es-E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3400" y="1417637"/>
            <a:ext cx="7772400" cy="1151829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IEC </a:t>
            </a:r>
            <a:r>
              <a:rPr lang="en-GB" sz="2000" dirty="0" smtClean="0">
                <a:solidFill>
                  <a:schemeClr val="tx2"/>
                </a:solidFill>
              </a:rPr>
              <a:t>61508-3(2010). </a:t>
            </a:r>
            <a:r>
              <a:rPr lang="en-US" sz="2000" dirty="0" smtClean="0">
                <a:solidFill>
                  <a:schemeClr val="tx2"/>
                </a:solidFill>
              </a:rPr>
              <a:t>Software requirements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IEC 61511 -1. Clause 12. </a:t>
            </a:r>
            <a:r>
              <a:rPr lang="en-US" sz="2000" dirty="0">
                <a:solidFill>
                  <a:schemeClr val="tx2"/>
                </a:solidFill>
              </a:rPr>
              <a:t>SIS application program </a:t>
            </a:r>
            <a:r>
              <a:rPr lang="en-US" sz="2000" dirty="0" smtClean="0">
                <a:solidFill>
                  <a:schemeClr val="tx2"/>
                </a:solidFill>
              </a:rPr>
              <a:t>development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IEC 61511-2 Annex A and Annex B.</a:t>
            </a:r>
            <a:endParaRPr lang="en-GB" sz="2000" dirty="0" smtClean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7713" y="3173196"/>
            <a:ext cx="5257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IEC 61511-2 Annex A.10</a:t>
            </a:r>
          </a:p>
          <a:p>
            <a:r>
              <a:rPr lang="en-GB" dirty="0" smtClean="0"/>
              <a:t>Recommends the use of the logic diagrams, CEM … and model checking techniques</a:t>
            </a:r>
            <a:endParaRPr lang="en-GB" dirty="0"/>
          </a:p>
          <a:p>
            <a:endParaRPr lang="en-US" dirty="0" smtClean="0"/>
          </a:p>
          <a:p>
            <a:r>
              <a:rPr lang="en-US" dirty="0" smtClean="0"/>
              <a:t>IEC 61511-2 Annex B.2</a:t>
            </a:r>
          </a:p>
          <a:p>
            <a:endParaRPr lang="en-US" dirty="0" smtClean="0"/>
          </a:p>
          <a:p>
            <a:r>
              <a:rPr lang="en-US" dirty="0" smtClean="0"/>
              <a:t>IEC 61511-2 Annex B.4.3.3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630" y="4724400"/>
            <a:ext cx="5890770" cy="14936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613" y="4495800"/>
            <a:ext cx="5936494" cy="70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03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SIL for Machine protection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39</a:t>
            </a:fld>
            <a:endParaRPr lang="es-E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775" y="1585912"/>
            <a:ext cx="5124450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0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32" y="95577"/>
            <a:ext cx="6695868" cy="66100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4</a:t>
            </a:fld>
            <a:endParaRPr lang="es-E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32913" y="1447800"/>
            <a:ext cx="2895600" cy="11472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One of the several </a:t>
            </a:r>
            <a:r>
              <a:rPr lang="en-US" sz="2000" b="1" dirty="0" smtClean="0">
                <a:solidFill>
                  <a:schemeClr val="tx2"/>
                </a:solidFill>
              </a:rPr>
              <a:t>Magnet test bench </a:t>
            </a:r>
            <a:r>
              <a:rPr lang="en-US" sz="2000" dirty="0" smtClean="0">
                <a:solidFill>
                  <a:schemeClr val="tx2"/>
                </a:solidFill>
              </a:rPr>
              <a:t>facilities located in the SM18 building</a:t>
            </a: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0" y="3276600"/>
            <a:ext cx="1533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000" b="1" dirty="0">
                <a:solidFill>
                  <a:schemeClr val="tx2"/>
                </a:solidFill>
              </a:rPr>
              <a:t>6 power converters</a:t>
            </a:r>
            <a:endParaRPr lang="en-GB" sz="20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485894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It consists of </a:t>
            </a:r>
            <a:r>
              <a:rPr lang="en-US" b="1" dirty="0">
                <a:solidFill>
                  <a:schemeClr val="tx2"/>
                </a:solidFill>
              </a:rPr>
              <a:t>2 test </a:t>
            </a:r>
            <a:r>
              <a:rPr lang="en-US" b="1" dirty="0" smtClean="0">
                <a:solidFill>
                  <a:schemeClr val="tx2"/>
                </a:solidFill>
              </a:rPr>
              <a:t>benches</a:t>
            </a:r>
            <a:r>
              <a:rPr lang="en-US" dirty="0" smtClean="0">
                <a:solidFill>
                  <a:schemeClr val="tx2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HL-LHC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SC link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89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288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- controls and safety requirements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5</a:t>
            </a:fld>
            <a:endParaRPr lang="es-E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010400" cy="4191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Operational</a:t>
            </a:r>
            <a:r>
              <a:rPr lang="en-US" sz="2000" dirty="0" smtClean="0">
                <a:solidFill>
                  <a:schemeClr val="tx2"/>
                </a:solidFill>
              </a:rPr>
              <a:t> requirements: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Bench selection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PC selection</a:t>
            </a:r>
          </a:p>
          <a:p>
            <a:r>
              <a:rPr lang="en-US" sz="2000" dirty="0">
                <a:solidFill>
                  <a:schemeClr val="tx2"/>
                </a:solidFill>
              </a:rPr>
              <a:t>Test </a:t>
            </a:r>
            <a:r>
              <a:rPr lang="en-US" sz="2000" dirty="0" smtClean="0">
                <a:solidFill>
                  <a:schemeClr val="tx2"/>
                </a:solidFill>
              </a:rPr>
              <a:t>type selection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Safety</a:t>
            </a:r>
            <a:r>
              <a:rPr lang="en-US" sz="2000" dirty="0" smtClean="0">
                <a:solidFill>
                  <a:schemeClr val="tx2"/>
                </a:solidFill>
              </a:rPr>
              <a:t> requirements: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Machine</a:t>
            </a:r>
            <a:r>
              <a:rPr lang="en-US" sz="2000" dirty="0" smtClean="0">
                <a:solidFill>
                  <a:schemeClr val="tx2"/>
                </a:solidFill>
              </a:rPr>
              <a:t> protection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Personnel</a:t>
            </a:r>
            <a:r>
              <a:rPr lang="en-US" sz="2000" dirty="0" smtClean="0">
                <a:solidFill>
                  <a:schemeClr val="tx2"/>
                </a:solidFill>
              </a:rPr>
              <a:t> protection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Both start-interlock conditions and stop-interlock conditions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(modifications on the test benches happen very often)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2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992825"/>
            <a:ext cx="2882652" cy="20059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- control </a:t>
            </a:r>
            <a:r>
              <a:rPr lang="en-US" sz="2800" b="1" dirty="0">
                <a:solidFill>
                  <a:schemeClr val="tx2"/>
                </a:solidFill>
              </a:rPr>
              <a:t>and safety systems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6</a:t>
            </a:fld>
            <a:endParaRPr lang="es-E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7772400" cy="47589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2"/>
                </a:solidFill>
              </a:rPr>
              <a:t>2 </a:t>
            </a:r>
            <a:r>
              <a:rPr lang="en-US" sz="1600" b="1" dirty="0" smtClean="0">
                <a:solidFill>
                  <a:schemeClr val="tx2"/>
                </a:solidFill>
              </a:rPr>
              <a:t>prevention</a:t>
            </a:r>
            <a:r>
              <a:rPr lang="en-US" sz="1600" dirty="0" smtClean="0">
                <a:solidFill>
                  <a:schemeClr val="tx2"/>
                </a:solidFill>
              </a:rPr>
              <a:t> systems</a:t>
            </a:r>
            <a:r>
              <a:rPr lang="en-US" sz="1600" dirty="0" smtClean="0">
                <a:solidFill>
                  <a:schemeClr val="tx2"/>
                </a:solidFill>
              </a:rPr>
              <a:t>: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“Fast control loop”: Quench detection and protection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Responsibility of the </a:t>
            </a:r>
            <a:r>
              <a:rPr lang="en-US" sz="1600" dirty="0" smtClean="0">
                <a:solidFill>
                  <a:schemeClr val="tx2"/>
                </a:solidFill>
              </a:rPr>
              <a:t>MPE group</a:t>
            </a:r>
            <a:endParaRPr lang="en-US" sz="1600" dirty="0">
              <a:solidFill>
                <a:schemeClr val="tx2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</a:rPr>
              <a:t>1 </a:t>
            </a:r>
            <a:r>
              <a:rPr lang="en-US" sz="1600" b="1" dirty="0" err="1" smtClean="0">
                <a:solidFill>
                  <a:schemeClr val="tx2"/>
                </a:solidFill>
              </a:rPr>
              <a:t>uQDS</a:t>
            </a:r>
            <a:r>
              <a:rPr lang="en-US" sz="1600" dirty="0" smtClean="0">
                <a:solidFill>
                  <a:schemeClr val="tx2"/>
                </a:solidFill>
              </a:rPr>
              <a:t> per bench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For the </a:t>
            </a:r>
            <a:r>
              <a:rPr lang="en-US" sz="1600" dirty="0" smtClean="0">
                <a:solidFill>
                  <a:schemeClr val="tx2"/>
                </a:solidFill>
              </a:rPr>
              <a:t>HL-LHC bench: </a:t>
            </a:r>
            <a:r>
              <a:rPr lang="en-US" sz="1600" dirty="0">
                <a:solidFill>
                  <a:schemeClr val="tx2"/>
                </a:solidFill>
              </a:rPr>
              <a:t>CLIQ, DQHDS, DAQ for Quench location &amp; timing </a:t>
            </a:r>
            <a:endParaRPr lang="en-US" sz="1600" dirty="0" smtClean="0">
              <a:solidFill>
                <a:schemeClr val="tx2"/>
              </a:solidFill>
            </a:endParaRPr>
          </a:p>
          <a:p>
            <a:endParaRPr lang="en-US" sz="1600" dirty="0" smtClean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 smtClean="0">
                <a:solidFill>
                  <a:schemeClr val="tx2"/>
                </a:solidFill>
              </a:rPr>
              <a:t>“Slow control loop” </a:t>
            </a:r>
            <a:r>
              <a:rPr lang="en-US" sz="1600" dirty="0" smtClean="0">
                <a:solidFill>
                  <a:schemeClr val="tx2"/>
                </a:solidFill>
              </a:rPr>
              <a:t>(ICS group)</a:t>
            </a:r>
            <a:r>
              <a:rPr lang="en-US" sz="1600" b="1" dirty="0" smtClean="0">
                <a:solidFill>
                  <a:schemeClr val="tx2"/>
                </a:solidFill>
              </a:rPr>
              <a:t>:  </a:t>
            </a:r>
            <a:r>
              <a:rPr lang="en-US" sz="1600" dirty="0" smtClean="0">
                <a:solidFill>
                  <a:schemeClr val="tx2"/>
                </a:solidFill>
              </a:rPr>
              <a:t>all the rest </a:t>
            </a:r>
            <a:r>
              <a:rPr lang="en-US" sz="1600" b="1" dirty="0" smtClean="0">
                <a:solidFill>
                  <a:schemeClr val="tx2"/>
                </a:solidFill>
              </a:rPr>
              <a:t>(both machine and </a:t>
            </a:r>
            <a:r>
              <a:rPr lang="en-US" sz="1600" b="1" dirty="0">
                <a:solidFill>
                  <a:schemeClr val="tx2"/>
                </a:solidFill>
              </a:rPr>
              <a:t>personnel</a:t>
            </a:r>
            <a:r>
              <a:rPr lang="en-US" sz="1600" b="1" dirty="0" smtClean="0">
                <a:solidFill>
                  <a:schemeClr val="tx2"/>
                </a:solidFill>
              </a:rPr>
              <a:t>) </a:t>
            </a:r>
            <a:r>
              <a:rPr lang="en-US" sz="1600" dirty="0" smtClean="0">
                <a:solidFill>
                  <a:schemeClr val="tx2"/>
                </a:solidFill>
              </a:rPr>
              <a:t>≈ PIC system</a:t>
            </a:r>
          </a:p>
          <a:p>
            <a:pPr marL="0" indent="0" algn="ctr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US" sz="1600" dirty="0" smtClean="0">
                <a:solidFill>
                  <a:schemeClr val="tx2"/>
                </a:solidFill>
              </a:rPr>
              <a:t>We follow the </a:t>
            </a:r>
            <a:r>
              <a:rPr lang="en-US" sz="1600" b="1" dirty="0" smtClean="0">
                <a:solidFill>
                  <a:schemeClr val="tx2"/>
                </a:solidFill>
              </a:rPr>
              <a:t>IEC 61511 (and IEC 61508) guidelines</a:t>
            </a:r>
          </a:p>
          <a:p>
            <a:pPr marL="0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600" b="1" dirty="0" smtClean="0">
                <a:solidFill>
                  <a:schemeClr val="tx2"/>
                </a:solidFill>
              </a:rPr>
              <a:t>While doing the risk analysis, </a:t>
            </a:r>
            <a:r>
              <a:rPr lang="en-US" sz="1600" dirty="0" smtClean="0">
                <a:solidFill>
                  <a:schemeClr val="tx2"/>
                </a:solidFill>
              </a:rPr>
              <a:t>we are considering </a:t>
            </a:r>
            <a:r>
              <a:rPr lang="en-US" sz="1600" b="1" dirty="0" smtClean="0">
                <a:solidFill>
                  <a:schemeClr val="tx2"/>
                </a:solidFill>
              </a:rPr>
              <a:t>other protection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systems</a:t>
            </a:r>
            <a:r>
              <a:rPr lang="en-US" sz="1600" dirty="0" smtClean="0">
                <a:solidFill>
                  <a:schemeClr val="tx2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</a:rPr>
              <a:t>e.g. access control, physical barriers, etc. </a:t>
            </a:r>
            <a:endParaRPr lang="en-US" sz="1600" dirty="0">
              <a:solidFill>
                <a:schemeClr val="tx2"/>
              </a:solidFill>
            </a:endParaRPr>
          </a:p>
          <a:p>
            <a:endParaRPr lang="en-GB" sz="1600" dirty="0" smtClean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3553725"/>
            <a:ext cx="8305800" cy="161098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90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4" descr="File:Alternative Current Symbol.png - Wikimedia Commo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106" y="5410349"/>
            <a:ext cx="1222893" cy="1222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7</a:t>
            </a:fld>
            <a:endParaRPr lang="es-E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23282" y="4224103"/>
            <a:ext cx="266413" cy="2765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54886" y="4224973"/>
            <a:ext cx="252559" cy="273176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 flipV="1">
            <a:off x="507270" y="2590800"/>
            <a:ext cx="8331930" cy="3174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507270" y="4030288"/>
            <a:ext cx="8331930" cy="8312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8504" y="4530741"/>
            <a:ext cx="134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Field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8504" y="3048000"/>
            <a:ext cx="134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Control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8984" y="1522946"/>
            <a:ext cx="134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Supervision</a:t>
            </a:r>
            <a:endParaRPr lang="en-GB" b="1" dirty="0">
              <a:solidFill>
                <a:schemeClr val="tx2"/>
              </a:solidFill>
            </a:endParaRPr>
          </a:p>
        </p:txBody>
      </p:sp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1607" y="1139817"/>
            <a:ext cx="1104836" cy="114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4845018" y="2120777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S7</a:t>
            </a:r>
            <a:endParaRPr lang="en-GB" sz="1200" i="1" dirty="0"/>
          </a:p>
        </p:txBody>
      </p:sp>
      <p:pic>
        <p:nvPicPr>
          <p:cNvPr id="40" name="Picture 6" descr="Resultado de imagen de ET200SP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624" y="4128073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0" descr="Resultado de imagen de 317F-2PN/D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789" y="2791317"/>
            <a:ext cx="835466" cy="83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2" name="Straight Connector 41"/>
          <p:cNvCxnSpPr>
            <a:stCxn id="57" idx="0"/>
          </p:cNvCxnSpPr>
          <p:nvPr/>
        </p:nvCxnSpPr>
        <p:spPr>
          <a:xfrm flipV="1">
            <a:off x="2441766" y="2370288"/>
            <a:ext cx="5218" cy="688160"/>
          </a:xfrm>
          <a:prstGeom prst="line">
            <a:avLst/>
          </a:prstGeom>
          <a:ln w="285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2444220" y="2382865"/>
            <a:ext cx="1742221" cy="1"/>
          </a:xfrm>
          <a:prstGeom prst="line">
            <a:avLst/>
          </a:prstGeom>
          <a:ln w="285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4502094" y="2056791"/>
            <a:ext cx="0" cy="340985"/>
          </a:xfrm>
          <a:prstGeom prst="line">
            <a:avLst/>
          </a:prstGeom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6459541" y="3581400"/>
            <a:ext cx="0" cy="548942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4497077" y="2382954"/>
            <a:ext cx="1975288" cy="19917"/>
          </a:xfrm>
          <a:prstGeom prst="line">
            <a:avLst/>
          </a:prstGeom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6462384" y="2406972"/>
            <a:ext cx="0" cy="412428"/>
          </a:xfrm>
          <a:prstGeom prst="line">
            <a:avLst/>
          </a:prstGeom>
          <a:ln w="2857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293739" y="3626784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rgbClr val="FFC000"/>
                </a:solidFill>
              </a:rPr>
              <a:t>Profisafe</a:t>
            </a:r>
            <a:endParaRPr lang="en-GB" sz="1200" i="1" dirty="0">
              <a:solidFill>
                <a:srgbClr val="FFC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08458" y="3038680"/>
            <a:ext cx="753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</a:rPr>
              <a:t>S7-317F</a:t>
            </a:r>
            <a:endParaRPr lang="en-GB" sz="1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en-GB" sz="1200" b="1" dirty="0" smtClean="0">
                <a:solidFill>
                  <a:schemeClr val="accent4">
                    <a:lumMod val="50000"/>
                  </a:schemeClr>
                </a:solidFill>
              </a:rPr>
              <a:t>PLC</a:t>
            </a:r>
            <a:endParaRPr lang="en-GB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7" name="Picture 6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37254" y="3058448"/>
            <a:ext cx="1209023" cy="27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481922" y="4991114"/>
            <a:ext cx="762000" cy="641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uQDS</a:t>
            </a:r>
            <a:endParaRPr lang="en-GB" dirty="0"/>
          </a:p>
        </p:txBody>
      </p:sp>
      <p:sp>
        <p:nvSpPr>
          <p:cNvPr id="58" name="Rectangle 57"/>
          <p:cNvSpPr/>
          <p:nvPr/>
        </p:nvSpPr>
        <p:spPr>
          <a:xfrm>
            <a:off x="3733800" y="4991114"/>
            <a:ext cx="762000" cy="641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Safety</a:t>
            </a:r>
          </a:p>
          <a:p>
            <a:pPr algn="ctr"/>
            <a:r>
              <a:rPr lang="en-US" sz="1400" dirty="0" smtClean="0"/>
              <a:t>Matrix</a:t>
            </a:r>
            <a:endParaRPr lang="en-GB" sz="1400" dirty="0"/>
          </a:p>
        </p:txBody>
      </p:sp>
      <p:sp>
        <p:nvSpPr>
          <p:cNvPr id="60" name="Rectangle 59"/>
          <p:cNvSpPr/>
          <p:nvPr/>
        </p:nvSpPr>
        <p:spPr>
          <a:xfrm>
            <a:off x="1587366" y="4991114"/>
            <a:ext cx="762000" cy="641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uQDS</a:t>
            </a:r>
            <a:endParaRPr lang="en-GB" dirty="0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44750" y="5738814"/>
            <a:ext cx="255134" cy="595312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50549" y="5412228"/>
            <a:ext cx="435904" cy="605576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3633754" y="6050153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Fast </a:t>
            </a:r>
          </a:p>
          <a:p>
            <a:pPr algn="ctr"/>
            <a:r>
              <a:rPr lang="en-GB" sz="1400" i="1" dirty="0"/>
              <a:t>Abort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375613" y="5999159"/>
            <a:ext cx="678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MCB</a:t>
            </a:r>
            <a:endParaRPr lang="en-GB" sz="1400" i="1" dirty="0"/>
          </a:p>
        </p:txBody>
      </p:sp>
      <p:sp>
        <p:nvSpPr>
          <p:cNvPr id="66" name="TextBox 65"/>
          <p:cNvSpPr txBox="1"/>
          <p:nvPr/>
        </p:nvSpPr>
        <p:spPr>
          <a:xfrm>
            <a:off x="4949305" y="5225773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Power</a:t>
            </a:r>
          </a:p>
          <a:p>
            <a:pPr algn="ctr"/>
            <a:r>
              <a:rPr lang="en-GB" sz="1400" i="1" dirty="0"/>
              <a:t>Permit</a:t>
            </a:r>
          </a:p>
        </p:txBody>
      </p:sp>
      <p:cxnSp>
        <p:nvCxnSpPr>
          <p:cNvPr id="67" name="Straight Connector 66"/>
          <p:cNvCxnSpPr>
            <a:stCxn id="40" idx="1"/>
            <a:endCxn id="58" idx="0"/>
          </p:cNvCxnSpPr>
          <p:nvPr/>
        </p:nvCxnSpPr>
        <p:spPr>
          <a:xfrm flipH="1">
            <a:off x="4114800" y="4456866"/>
            <a:ext cx="2095824" cy="53424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1944881" y="4599479"/>
            <a:ext cx="949679" cy="9490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endCxn id="57" idx="2"/>
          </p:cNvCxnSpPr>
          <p:nvPr/>
        </p:nvCxnSpPr>
        <p:spPr>
          <a:xfrm flipH="1" flipV="1">
            <a:off x="2441766" y="3335655"/>
            <a:ext cx="5218" cy="1273314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402893" y="4107132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accent3">
                    <a:lumMod val="50000"/>
                  </a:schemeClr>
                </a:solidFill>
              </a:rPr>
              <a:t>WFIP</a:t>
            </a:r>
            <a:endParaRPr lang="en-GB" sz="12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483640" y="2145179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00B0F0"/>
                </a:solidFill>
              </a:rPr>
              <a:t>CMW</a:t>
            </a:r>
            <a:endParaRPr lang="en-GB" sz="1200" i="1" dirty="0">
              <a:solidFill>
                <a:srgbClr val="00B0F0"/>
              </a:solidFill>
            </a:endParaRPr>
          </a:p>
        </p:txBody>
      </p:sp>
      <p:sp>
        <p:nvSpPr>
          <p:cNvPr id="18" name="Can 17"/>
          <p:cNvSpPr/>
          <p:nvPr/>
        </p:nvSpPr>
        <p:spPr>
          <a:xfrm>
            <a:off x="2007689" y="1464401"/>
            <a:ext cx="655894" cy="59407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PM</a:t>
            </a:r>
            <a:endParaRPr lang="en-GB" dirty="0"/>
          </a:p>
        </p:txBody>
      </p:sp>
      <p:sp>
        <p:nvSpPr>
          <p:cNvPr id="7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SM18 cluster F </a:t>
            </a:r>
            <a:r>
              <a:rPr lang="en-US" sz="2800" b="1" dirty="0" smtClean="0">
                <a:solidFill>
                  <a:schemeClr val="tx2"/>
                </a:solidFill>
              </a:rPr>
              <a:t>- simplified controls architecture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503443" y="1330319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 smtClean="0"/>
              <a:t>WinCCOA</a:t>
            </a:r>
            <a:endParaRPr lang="en-GB" sz="1200" i="1" dirty="0"/>
          </a:p>
        </p:txBody>
      </p:sp>
      <p:pic>
        <p:nvPicPr>
          <p:cNvPr id="74" name="Picture 6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39965" y="3077774"/>
            <a:ext cx="1209023" cy="27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01531" y="1145650"/>
            <a:ext cx="1104836" cy="114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TextBox 75"/>
          <p:cNvSpPr txBox="1"/>
          <p:nvPr/>
        </p:nvSpPr>
        <p:spPr>
          <a:xfrm>
            <a:off x="6381718" y="136263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 smtClean="0"/>
              <a:t>Labview</a:t>
            </a:r>
            <a:r>
              <a:rPr lang="en-US" sz="1200" i="1" dirty="0" smtClean="0"/>
              <a:t/>
            </a:r>
            <a:br>
              <a:rPr lang="en-US" sz="1200" i="1" dirty="0" smtClean="0"/>
            </a:br>
            <a:r>
              <a:rPr lang="en-US" sz="1200" i="1" dirty="0" smtClean="0"/>
              <a:t>PC </a:t>
            </a:r>
            <a:r>
              <a:rPr lang="en-US" sz="1200" i="1" dirty="0" err="1" smtClean="0"/>
              <a:t>config</a:t>
            </a:r>
            <a:r>
              <a:rPr lang="en-US" sz="1200" i="1" dirty="0" smtClean="0"/>
              <a:t>.</a:t>
            </a:r>
            <a:endParaRPr lang="en-GB" sz="1200" i="1" dirty="0"/>
          </a:p>
        </p:txBody>
      </p:sp>
      <p:cxnSp>
        <p:nvCxnSpPr>
          <p:cNvPr id="46" name="Straight Connector 45"/>
          <p:cNvCxnSpPr>
            <a:stCxn id="62" idx="1"/>
          </p:cNvCxnSpPr>
          <p:nvPr/>
        </p:nvCxnSpPr>
        <p:spPr>
          <a:xfrm flipH="1" flipV="1">
            <a:off x="5318760" y="5715000"/>
            <a:ext cx="731789" cy="16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5482216" y="6036470"/>
            <a:ext cx="1030451" cy="3775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2879849" y="4608969"/>
            <a:ext cx="0" cy="404545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1958583" y="4600550"/>
            <a:ext cx="0" cy="404545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5" idx="1"/>
            <a:endCxn id="60" idx="3"/>
          </p:cNvCxnSpPr>
          <p:nvPr/>
        </p:nvCxnSpPr>
        <p:spPr>
          <a:xfrm flipH="1">
            <a:off x="2349366" y="5311789"/>
            <a:ext cx="132556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58" idx="1"/>
            <a:endCxn id="5" idx="3"/>
          </p:cNvCxnSpPr>
          <p:nvPr/>
        </p:nvCxnSpPr>
        <p:spPr>
          <a:xfrm flipH="1">
            <a:off x="3243922" y="5311789"/>
            <a:ext cx="489878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6353778" y="4771375"/>
            <a:ext cx="0" cy="651525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6652470" y="4771622"/>
            <a:ext cx="0" cy="944454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036653" y="2985417"/>
            <a:ext cx="1109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QPS</a:t>
            </a:r>
          </a:p>
          <a:p>
            <a:pPr algn="ctr"/>
            <a:r>
              <a:rPr lang="en-US" sz="1200" i="1" dirty="0" smtClean="0"/>
              <a:t>FESA class</a:t>
            </a:r>
          </a:p>
          <a:p>
            <a:pPr algn="ctr"/>
            <a:r>
              <a:rPr lang="en-US" sz="1200" i="1" dirty="0" err="1"/>
              <a:t>DQAmx</a:t>
            </a:r>
            <a:endParaRPr lang="en-GB" sz="1200" i="1" dirty="0"/>
          </a:p>
        </p:txBody>
      </p:sp>
      <p:sp>
        <p:nvSpPr>
          <p:cNvPr id="87" name="TextBox 86"/>
          <p:cNvSpPr txBox="1"/>
          <p:nvPr/>
        </p:nvSpPr>
        <p:spPr>
          <a:xfrm>
            <a:off x="4856766" y="2975818"/>
            <a:ext cx="121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UNICOS</a:t>
            </a:r>
          </a:p>
          <a:p>
            <a:pPr algn="ctr"/>
            <a:r>
              <a:rPr lang="en-US" sz="1200" i="1" dirty="0"/>
              <a:t>+</a:t>
            </a:r>
            <a:endParaRPr lang="en-US" sz="1200" i="1" dirty="0" smtClean="0"/>
          </a:p>
          <a:p>
            <a:pPr algn="ctr"/>
            <a:r>
              <a:rPr lang="en-US" sz="1200" i="1" dirty="0" smtClean="0"/>
              <a:t>Safety Functions</a:t>
            </a:r>
            <a:endParaRPr lang="en-GB" sz="12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8323169" y="3361407"/>
            <a:ext cx="820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FGC </a:t>
            </a:r>
            <a:r>
              <a:rPr lang="en-GB" sz="1200" i="1" dirty="0" smtClean="0"/>
              <a:t>_51</a:t>
            </a:r>
            <a:endParaRPr lang="en-US" sz="1200" i="1" dirty="0" smtClean="0"/>
          </a:p>
        </p:txBody>
      </p:sp>
      <p:cxnSp>
        <p:nvCxnSpPr>
          <p:cNvPr id="89" name="Straight Connector 88"/>
          <p:cNvCxnSpPr/>
          <p:nvPr/>
        </p:nvCxnSpPr>
        <p:spPr>
          <a:xfrm flipV="1">
            <a:off x="8261850" y="2133600"/>
            <a:ext cx="0" cy="972485"/>
          </a:xfrm>
          <a:prstGeom prst="line">
            <a:avLst/>
          </a:prstGeom>
          <a:ln w="285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7237883" y="6075262"/>
            <a:ext cx="678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err="1" smtClean="0"/>
              <a:t>Config</a:t>
            </a:r>
            <a:endParaRPr lang="en-GB" sz="14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83640" y="5748993"/>
            <a:ext cx="781803" cy="404698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2475967" y="6153048"/>
            <a:ext cx="794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HL-LHC</a:t>
            </a:r>
          </a:p>
          <a:p>
            <a:pPr algn="ctr"/>
            <a:r>
              <a:rPr lang="en-US" sz="1200" i="1" dirty="0" smtClean="0"/>
              <a:t>magnet</a:t>
            </a:r>
            <a:endParaRPr lang="en-GB" sz="1200" i="1" dirty="0"/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87412" y="5748350"/>
            <a:ext cx="781803" cy="404698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1606627" y="6159434"/>
            <a:ext cx="794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 smtClean="0"/>
              <a:t>ScLink</a:t>
            </a:r>
            <a:endParaRPr lang="en-GB" sz="1200" i="1" dirty="0"/>
          </a:p>
        </p:txBody>
      </p:sp>
      <p:cxnSp>
        <p:nvCxnSpPr>
          <p:cNvPr id="96" name="Straight Connector 95"/>
          <p:cNvCxnSpPr/>
          <p:nvPr/>
        </p:nvCxnSpPr>
        <p:spPr>
          <a:xfrm flipH="1" flipV="1">
            <a:off x="4146550" y="6008797"/>
            <a:ext cx="549805" cy="16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4146550" y="5649072"/>
            <a:ext cx="0" cy="36371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4191000" y="2056791"/>
            <a:ext cx="0" cy="340985"/>
          </a:xfrm>
          <a:prstGeom prst="line">
            <a:avLst/>
          </a:prstGeom>
          <a:ln w="28575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H="1" flipV="1">
            <a:off x="5289966" y="6370800"/>
            <a:ext cx="2979431" cy="16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8261850" y="3338560"/>
            <a:ext cx="0" cy="3041142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7154655" y="2203469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00B0F0"/>
                </a:solidFill>
              </a:rPr>
              <a:t>CMW</a:t>
            </a:r>
            <a:endParaRPr lang="en-GB" sz="1200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33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37" grpId="0"/>
      <p:bldP spid="51" grpId="0"/>
      <p:bldP spid="52" grpId="0"/>
      <p:bldP spid="5" grpId="0" animBg="1"/>
      <p:bldP spid="58" grpId="0" animBg="1"/>
      <p:bldP spid="60" grpId="0" animBg="1"/>
      <p:bldP spid="64" grpId="0"/>
      <p:bldP spid="65" grpId="0"/>
      <p:bldP spid="66" grpId="0"/>
      <p:bldP spid="70" grpId="0"/>
      <p:bldP spid="71" grpId="0"/>
      <p:bldP spid="18" grpId="0" animBg="1"/>
      <p:bldP spid="73" grpId="0"/>
      <p:bldP spid="76" grpId="0"/>
      <p:bldP spid="86" grpId="0"/>
      <p:bldP spid="87" grpId="0"/>
      <p:bldP spid="88" grpId="0"/>
      <p:bldP spid="92" grpId="0"/>
      <p:bldP spid="93" grpId="0"/>
      <p:bldP spid="95" grpId="0"/>
      <p:bldP spid="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SM18 cluster F </a:t>
            </a:r>
            <a:r>
              <a:rPr lang="en-US" sz="2800" b="1" smtClean="0">
                <a:solidFill>
                  <a:schemeClr val="tx2"/>
                </a:solidFill>
              </a:rPr>
              <a:t>– the IEC </a:t>
            </a:r>
            <a:r>
              <a:rPr lang="en-US" sz="2800" b="1" dirty="0" smtClean="0">
                <a:solidFill>
                  <a:schemeClr val="tx2"/>
                </a:solidFill>
              </a:rPr>
              <a:t>61511 standard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8</a:t>
            </a:fld>
            <a:endParaRPr lang="es-E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71500" y="1981200"/>
            <a:ext cx="3048000" cy="43751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IEC 61511 safety life cycle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tx2"/>
                </a:solidFill>
              </a:rPr>
              <a:t>Safety Instrumented System (SIS) </a:t>
            </a:r>
            <a:r>
              <a:rPr lang="en-US" sz="2000" dirty="0" smtClean="0">
                <a:solidFill>
                  <a:schemeClr val="tx2"/>
                </a:solidFill>
              </a:rPr>
              <a:t>- very high engineering cost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tx2"/>
                </a:solidFill>
              </a:rPr>
              <a:t>Basic Process Control System (BPCS) </a:t>
            </a:r>
            <a:r>
              <a:rPr lang="en-US" sz="2000" dirty="0" smtClean="0">
                <a:solidFill>
                  <a:schemeClr val="tx2"/>
                </a:solidFill>
              </a:rPr>
              <a:t>– limited risk reduction (RR ≤ 10) can be claimed</a:t>
            </a: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1026" name="Picture 2" descr="Overall Safety Lifecycle for IEC 61511 - E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78114"/>
            <a:ext cx="5257800" cy="6679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01000" y="1828800"/>
            <a:ext cx="1532800" cy="1524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676255" y="2600948"/>
            <a:ext cx="1479179" cy="8695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5334000" y="1354773"/>
            <a:ext cx="381000" cy="39083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239000" y="2073585"/>
            <a:ext cx="381000" cy="39083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2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02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5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2352982"/>
            <a:ext cx="8686801" cy="30381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0982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100" b="1" dirty="0" smtClean="0">
                <a:solidFill>
                  <a:schemeClr val="tx2"/>
                </a:solidFill>
              </a:rPr>
              <a:t>SM18 cluster F – FMEA risk analysis and risk graph method</a:t>
            </a:r>
            <a:br>
              <a:rPr lang="en-US" sz="3100" b="1" dirty="0" smtClean="0">
                <a:solidFill>
                  <a:schemeClr val="tx2"/>
                </a:solidFill>
              </a:rPr>
            </a:br>
            <a:r>
              <a:rPr lang="en-US" sz="2700" dirty="0" smtClean="0">
                <a:solidFill>
                  <a:schemeClr val="tx2"/>
                </a:solidFill>
              </a:rPr>
              <a:t>(IEC 61508-5 Annex E and IEC 61511-3 Annex D)</a:t>
            </a:r>
            <a:endParaRPr lang="en-GB" sz="27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359C1-EF1E-4208-9352-F62621EF4272}" type="slidenum">
              <a:rPr lang="es-ES" smtClean="0"/>
              <a:t>9</a:t>
            </a:fld>
            <a:endParaRPr lang="es-E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2" y="2595504"/>
            <a:ext cx="8920734" cy="25531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39227" y="4034608"/>
            <a:ext cx="3190074" cy="12231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86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Them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ctr">
        <a:normAutofit fontScale="77500" lnSpcReduction="20000"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ésentation2" id="{84CB120D-2ED8-1449-8707-2603C2D65159}" vid="{2D59802F-CDC9-FA45-801E-41A1AA9767D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14092</TotalTime>
  <Words>2538</Words>
  <Application>Microsoft Office PowerPoint</Application>
  <PresentationFormat>On-screen Show (4:3)</PresentationFormat>
  <Paragraphs>472</Paragraphs>
  <Slides>39</Slides>
  <Notes>0</Notes>
  <HiddenSlides>14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Calibri</vt:lpstr>
      <vt:lpstr>Cambria Math</vt:lpstr>
      <vt:lpstr>Times New Roman</vt:lpstr>
      <vt:lpstr>Verdana</vt:lpstr>
      <vt:lpstr>Wingdings</vt:lpstr>
      <vt:lpstr>Office Theme</vt:lpstr>
      <vt:lpstr>Default Theme</vt:lpstr>
      <vt:lpstr>Clip</vt:lpstr>
      <vt:lpstr>Reliability information for the  Safety Instrumented Systems at CERN  The SM18 cluster F case study</vt:lpstr>
      <vt:lpstr>Outline</vt:lpstr>
      <vt:lpstr>SM18 magnet test benches</vt:lpstr>
      <vt:lpstr>SM18 cluster F</vt:lpstr>
      <vt:lpstr>SM18 cluster F - controls and safety requirements</vt:lpstr>
      <vt:lpstr>SM18 cluster F - control and safety systems</vt:lpstr>
      <vt:lpstr>SM18 cluster F - simplified controls architecture</vt:lpstr>
      <vt:lpstr>SM18 cluster F – the IEC 61511 standard</vt:lpstr>
      <vt:lpstr>SM18 cluster F – FMEA risk analysis and risk graph method (IEC 61508-5 Annex E and IEC 61511-3 Annex D)</vt:lpstr>
      <vt:lpstr>SM18 cluster F – Layers of Protection</vt:lpstr>
      <vt:lpstr>SM18 cluster F – what about SIL?</vt:lpstr>
      <vt:lpstr>SM18 cluster F – SIL requirements</vt:lpstr>
      <vt:lpstr>SM18 cluster F – hardware random failures analysis</vt:lpstr>
      <vt:lpstr>SM18 cluster F – hardware random failures analysis</vt:lpstr>
      <vt:lpstr>SM18 cluster F – architectural constrains analysis</vt:lpstr>
      <vt:lpstr>SM18 cluster F – systematic failures analysis</vt:lpstr>
      <vt:lpstr>SM18 cluster F - software</vt:lpstr>
      <vt:lpstr>SM18 cluster F – formalized requirements</vt:lpstr>
      <vt:lpstr>SM18 cluster F – model checking</vt:lpstr>
      <vt:lpstr>SM18 cluster F – model checking for PLC programs PLCverif (https://cern.ch/plcverif)</vt:lpstr>
      <vt:lpstr>SM18 cluster F – model checking for PLC programs PLCverif (https://cern.ch/plcverif)</vt:lpstr>
      <vt:lpstr>SM18 cluster F – model checking for PLC programs PLCverif (https://cern.ch/plcverif)</vt:lpstr>
      <vt:lpstr>Outline</vt:lpstr>
      <vt:lpstr>Why the reliability information of the PC “Safety Chain”?</vt:lpstr>
      <vt:lpstr>How can we meet the SIL requirements for the PCs?</vt:lpstr>
      <vt:lpstr>Conclusions</vt:lpstr>
      <vt:lpstr>Outline</vt:lpstr>
      <vt:lpstr>“SM18 cluster F” and “LHC PIC” differences</vt:lpstr>
      <vt:lpstr>SM18 cluster F - PIC regarding hardware architecture</vt:lpstr>
      <vt:lpstr>SM18 cluster F - PIC regarding software packages</vt:lpstr>
      <vt:lpstr>SM18 cluster F - PIC regarding functionality</vt:lpstr>
      <vt:lpstr>SM18 cluster F</vt:lpstr>
      <vt:lpstr>Power Interlock Controller (PIC)</vt:lpstr>
      <vt:lpstr>Power Interlock Controller (PIC)</vt:lpstr>
      <vt:lpstr>PowerPoint Presentation</vt:lpstr>
      <vt:lpstr>SM18 cluster F – FMEA risk analysis and risk graph method (IEC 61508-5 Annex E and IEC 61511-3 Annex D)</vt:lpstr>
      <vt:lpstr>Why the reliability information of the PC “Safety Chain”?</vt:lpstr>
      <vt:lpstr>SM18 cluster F - software</vt:lpstr>
      <vt:lpstr>SIL for Machine protection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Bringing Automated Formal Verification to PLC Program Development</dc:title>
  <dc:creator>Borja Fernandez Adiego</dc:creator>
  <cp:lastModifiedBy>Borja Fernandez Adiego</cp:lastModifiedBy>
  <cp:revision>1608</cp:revision>
  <dcterms:created xsi:type="dcterms:W3CDTF">2014-12-02T17:39:11Z</dcterms:created>
  <dcterms:modified xsi:type="dcterms:W3CDTF">2020-11-27T15:50:20Z</dcterms:modified>
</cp:coreProperties>
</file>