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379" r:id="rId2"/>
    <p:sldId id="380" r:id="rId3"/>
    <p:sldId id="413" r:id="rId4"/>
    <p:sldId id="414" r:id="rId5"/>
    <p:sldId id="412" r:id="rId6"/>
    <p:sldId id="416" r:id="rId7"/>
    <p:sldId id="431" r:id="rId8"/>
    <p:sldId id="417" r:id="rId9"/>
    <p:sldId id="430" r:id="rId10"/>
    <p:sldId id="432" r:id="rId11"/>
    <p:sldId id="427" r:id="rId12"/>
    <p:sldId id="426" r:id="rId13"/>
    <p:sldId id="433" r:id="rId14"/>
    <p:sldId id="422" r:id="rId15"/>
    <p:sldId id="434" r:id="rId16"/>
    <p:sldId id="440" r:id="rId17"/>
    <p:sldId id="439" r:id="rId18"/>
    <p:sldId id="425" r:id="rId19"/>
    <p:sldId id="424" r:id="rId20"/>
    <p:sldId id="401" r:id="rId21"/>
    <p:sldId id="402" r:id="rId22"/>
    <p:sldId id="400" r:id="rId23"/>
    <p:sldId id="435" r:id="rId24"/>
    <p:sldId id="441" r:id="rId25"/>
    <p:sldId id="406" r:id="rId26"/>
    <p:sldId id="407" r:id="rId27"/>
    <p:sldId id="408" r:id="rId28"/>
    <p:sldId id="409" r:id="rId29"/>
    <p:sldId id="393" r:id="rId30"/>
    <p:sldId id="395" r:id="rId31"/>
    <p:sldId id="436" r:id="rId32"/>
    <p:sldId id="396" r:id="rId33"/>
    <p:sldId id="429" r:id="rId34"/>
    <p:sldId id="437" r:id="rId35"/>
    <p:sldId id="428" r:id="rId36"/>
    <p:sldId id="43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75"/>
    <p:restoredTop sz="86463"/>
  </p:normalViewPr>
  <p:slideViewPr>
    <p:cSldViewPr snapToGrid="0" snapToObjects="1">
      <p:cViewPr varScale="1">
        <p:scale>
          <a:sx n="95" d="100"/>
          <a:sy n="95" d="100"/>
        </p:scale>
        <p:origin x="200" y="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CFE1E-00E7-8A42-BA64-10897A1E359F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691B9-1D64-4B45-AC91-8D8A6604AE6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7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07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4705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7140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9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719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57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36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4610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6372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3621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91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002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5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691B9-1D64-4B45-AC91-8D8A6604AE66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27472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35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9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4796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985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48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843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5897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756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8318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955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191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5140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6690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D3E9-13AC-524E-960D-82EADF6F1525}" type="datetimeFigureOut">
              <a:rPr lang="en-CH" smtClean="0"/>
              <a:t>19.11.20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5B6C6-B4D3-9B4F-8899-59C5A41D79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057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hcmaskdoc.web.cern.ch/draft_bb_pymask_note.pd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lhcmask/pymask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91839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ern.ch/lhcmask" TargetMode="External"/><Relationship Id="rId4" Type="http://schemas.openxmlformats.org/officeDocument/2006/relationships/hyperlink" Target="https://github.com/lhcopt/lhcmask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hcopt/lhcmask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lhcmask/pymask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github.com/lhcopt/lhcmask/tree/master/python_example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hyperlink" Target="https://indico.cern.ch/event/967065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lab.cern.ch/machine-protection/fast-beam-failures" TargetMode="External"/><Relationship Id="rId5" Type="http://schemas.openxmlformats.org/officeDocument/2006/relationships/hyperlink" Target="https://indico.cern.ch/event/967543/contributions/4071987/" TargetMode="External"/><Relationship Id="rId4" Type="http://schemas.openxmlformats.org/officeDocument/2006/relationships/hyperlink" Target="https://indico.cern.ch/event/950636/contributions/4021498/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ypl.github.io/PYPL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hyperlink" Target="http://hibtc.github.io/cpymad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spirehep.net/files/e368865b392d90f861385d199441be15" TargetMode="External"/><Relationship Id="rId5" Type="http://schemas.openxmlformats.org/officeDocument/2006/relationships/hyperlink" Target="https://accelconf.web.cern.ch/IPAC2011/papers/wepc119.pdf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1024176"/>
            <a:chOff x="195656" y="2474207"/>
            <a:chExt cx="8725394" cy="1024176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err="1">
                  <a:solidFill>
                    <a:schemeClr val="tx2"/>
                  </a:solidFill>
                </a:rPr>
                <a:t>PyMASK</a:t>
              </a:r>
              <a:endParaRPr lang="en-US" sz="2800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r>
                <a:rPr lang="en-US" sz="2400" dirty="0">
                  <a:solidFill>
                    <a:schemeClr val="tx2"/>
                  </a:solidFill>
                  <a:latin typeface="Calibri" pitchFamily="34" charset="0"/>
                </a:rPr>
                <a:t>, G. Sterbini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295D6BCD-1E4E-9940-B749-29E5ABED8ECD}"/>
              </a:ext>
            </a:extLst>
          </p:cNvPr>
          <p:cNvSpPr txBox="1"/>
          <p:nvPr/>
        </p:nvSpPr>
        <p:spPr>
          <a:xfrm>
            <a:off x="209303" y="4679787"/>
            <a:ext cx="8725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Many thanks to: 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R. De Maria, S.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Fartoukh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F. Van Der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Veken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S.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Kostoglou</a:t>
            </a:r>
            <a:endParaRPr lang="it-IT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69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3262137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Handling different knob naming convention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E5252A-E881-4F49-90CB-E6F4FDF150D2}"/>
              </a:ext>
            </a:extLst>
          </p:cNvPr>
          <p:cNvSpPr/>
          <p:nvPr/>
        </p:nvSpPr>
        <p:spPr>
          <a:xfrm>
            <a:off x="42332" y="3757452"/>
            <a:ext cx="4243321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knob_settings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':  {              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'on_x1’     : 150,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'on_sep1'   : 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'on_x2h'    : 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'on_x2v'    : 200,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'on_sep2h'  : 1.0,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'on_sep2v'  : 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'on_x5'     : 150,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'on_sep5'   : 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'on_x8h'    : -250,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'on_x8v’    : 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'on_sep8h'  : 0.,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'on_sep8v'  : -1.0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</a:t>
            </a:r>
          </a:p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},</a:t>
            </a:r>
            <a:endParaRPr lang="en-CH" sz="12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9FEBD7-0123-2D4B-8367-52114C6860D5}"/>
              </a:ext>
            </a:extLst>
          </p:cNvPr>
          <p:cNvSpPr txBox="1"/>
          <p:nvPr/>
        </p:nvSpPr>
        <p:spPr>
          <a:xfrm>
            <a:off x="0" y="3463388"/>
            <a:ext cx="1922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tx2"/>
                </a:solidFill>
              </a:rPr>
              <a:t>For LHC Run 3 optics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4EFFBA-5F25-0C46-872B-708F2A96924F}"/>
              </a:ext>
            </a:extLst>
          </p:cNvPr>
          <p:cNvSpPr txBox="1"/>
          <p:nvPr/>
        </p:nvSpPr>
        <p:spPr>
          <a:xfrm>
            <a:off x="4851402" y="3463388"/>
            <a:ext cx="1111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tx2"/>
                </a:solidFill>
              </a:rPr>
              <a:t>For HL-LHC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2063A0-E414-334E-8754-E3661F530029}"/>
              </a:ext>
            </a:extLst>
          </p:cNvPr>
          <p:cNvSpPr/>
          <p:nvPr/>
        </p:nvSpPr>
        <p:spPr>
          <a:xfrm>
            <a:off x="4852167" y="3757452"/>
            <a:ext cx="4243321" cy="21236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knob_settings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': {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'on_x1' : 250, 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'on_sep1' : 0, 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'on_x2' 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-170,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'on_sep2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: 0.138,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'on_x5' : 250, 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'on_sep5' : 0, 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'on_x8' : -250,    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[urad] </a:t>
            </a:r>
          </a:p>
          <a:p>
            <a:r>
              <a:rPr lang="en-GB" sz="1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'on_sep8' : -0.043,       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[mm]</a:t>
            </a:r>
          </a:p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},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9D7CAF-EAA8-104A-8363-154636072192}"/>
              </a:ext>
            </a:extLst>
          </p:cNvPr>
          <p:cNvSpPr txBox="1"/>
          <p:nvPr/>
        </p:nvSpPr>
        <p:spPr>
          <a:xfrm>
            <a:off x="1102713" y="632235"/>
            <a:ext cx="804128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proliferation of versions and “quasi-copies” of the old mask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 nightmare to propagate bug fixes) was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largely caused by the need of adapting to different knob naming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conventions for different optics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756B6F-66E3-614E-9FBF-BB85A5CF726E}"/>
              </a:ext>
            </a:extLst>
          </p:cNvPr>
          <p:cNvSpPr txBox="1"/>
          <p:nvPr/>
        </p:nvSpPr>
        <p:spPr>
          <a:xfrm>
            <a:off x="228600" y="1550732"/>
            <a:ext cx="87757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Pymask file is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intead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built to be independent on the specific knob naming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(exact same code is used for LHC Run 3 and HL-LHC optics):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Closed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orbit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is configured by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user-provided list of knobs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(the mask is agnostic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w.r.t.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naming)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Macros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crossing_save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crossing_disable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crossing_restore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 are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used to switch to flat orbit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and back, as already done in the most recent versions of the MAD-X mask</a:t>
            </a:r>
          </a:p>
        </p:txBody>
      </p:sp>
    </p:spTree>
    <p:extLst>
      <p:ext uri="{BB962C8B-B14F-4D97-AF65-F5344CB8AC3E}">
        <p14:creationId xmlns:p14="http://schemas.microsoft.com/office/powerpoint/2010/main" val="22414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Handling different knob naming convention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3E8512-8842-7F4F-AE13-FA6C301F4B60}"/>
              </a:ext>
            </a:extLst>
          </p:cNvPr>
          <p:cNvSpPr/>
          <p:nvPr/>
        </p:nvSpPr>
        <p:spPr>
          <a:xfrm>
            <a:off x="42332" y="3851581"/>
            <a:ext cx="4749037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'knob_names' : {         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'qknob_1':{'lhcb1':'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dQx.b1_sq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’, 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'lhcb2':'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dQx.b2_sq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'},         'qknob_2':{'lhcb1':’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dQy.b1_sq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'lhcb2':’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dQy.b2_sq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'},  'chromknob_1':{'lhcb1':'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dQpx.b1_sq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    'lhcb2':'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dQpx.b2_sq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’},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chromknob_2':{'lhcb1':'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dQpy.b1_sq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'lhcb2':'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dQpy.b2_sq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’}, 'cmrknob':{'lhcb1':'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CMRS.b1_sq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','lhcb2':'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CMRS.b2_sq’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}, 'cmiknob':{'lhcb1':'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CMIS.b1_sq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','lhcb2':’</a:t>
            </a:r>
            <a:r>
              <a:rPr lang="en-GB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CMIS.b2_sq’</a:t>
            </a:r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},         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},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9FEBD7-0123-2D4B-8367-52114C6860D5}"/>
              </a:ext>
            </a:extLst>
          </p:cNvPr>
          <p:cNvSpPr txBox="1"/>
          <p:nvPr/>
        </p:nvSpPr>
        <p:spPr>
          <a:xfrm>
            <a:off x="0" y="3557517"/>
            <a:ext cx="1922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tx2"/>
                </a:solidFill>
              </a:rPr>
              <a:t>For LHC Run 3 optics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4EFFBA-5F25-0C46-872B-708F2A96924F}"/>
              </a:ext>
            </a:extLst>
          </p:cNvPr>
          <p:cNvSpPr txBox="1"/>
          <p:nvPr/>
        </p:nvSpPr>
        <p:spPr>
          <a:xfrm>
            <a:off x="4851402" y="3557517"/>
            <a:ext cx="1111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tx2"/>
                </a:solidFill>
              </a:rPr>
              <a:t>For HL-LHC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2063A0-E414-334E-8754-E3661F530029}"/>
              </a:ext>
            </a:extLst>
          </p:cNvPr>
          <p:cNvSpPr/>
          <p:nvPr/>
        </p:nvSpPr>
        <p:spPr>
          <a:xfrm>
            <a:off x="4852167" y="3851581"/>
            <a:ext cx="4243321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'knob_names' : {         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'qknob_1':{'lhcb1':'kqtf.b1’, 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'lhcb2':'kqtf.b2'},         'qknob_2':{'lhcb1':'kqtd.b1’,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'lhcb2':'kqtd.b2'},         'chromknob_1':{'lhcb1':'ksf.b1’,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    'lhcb2':'ksf.b2'},         'chromknob_2':{'lhcb1':'ksd.b1’,</a:t>
            </a:r>
          </a:p>
          <a:p>
            <a:r>
              <a:rPr lang="en-CH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'lhcb2':'ksd.b2'},         'cmrknob':{'lhcb1':'cmrskew','lhcb2':'cmrskew'},         'cmiknob':{'lhcb1':'cmiskew','lhcb2':'cmiskew'},         },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5E5336-0A48-5C40-B131-0F3F99141BDC}"/>
              </a:ext>
            </a:extLst>
          </p:cNvPr>
          <p:cNvSpPr txBox="1"/>
          <p:nvPr/>
        </p:nvSpPr>
        <p:spPr>
          <a:xfrm>
            <a:off x="1102713" y="632235"/>
            <a:ext cx="804128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proliferation of versions and “quasi-copies” of the old mask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 nightmare to propagate bug fixes) was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largely caused by the need of adapting to different knob naming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conventions for different optics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91D85E-4564-7E4D-828A-812B822D7BF3}"/>
              </a:ext>
            </a:extLst>
          </p:cNvPr>
          <p:cNvSpPr txBox="1"/>
          <p:nvPr/>
        </p:nvSpPr>
        <p:spPr>
          <a:xfrm>
            <a:off x="228600" y="1550732"/>
            <a:ext cx="87757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Pymask file is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intead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built to be independent on the specific knob naming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(exact same code is used for LHC Run 3 and HL-LHC optics):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Closed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orbit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is configured by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user-provided list of knobs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(the mask is agnostic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w.r.t.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naming)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Macros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crossing_save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crossing_disable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crossing_restore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 are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used to switch to flat orbit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and back, as already done in the most recent versions of the MAD-X mask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 knobs that need to be directly set by the mask,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naming convention is provided in input</a:t>
            </a:r>
          </a:p>
        </p:txBody>
      </p:sp>
    </p:spTree>
    <p:extLst>
      <p:ext uri="{BB962C8B-B14F-4D97-AF65-F5344CB8AC3E}">
        <p14:creationId xmlns:p14="http://schemas.microsoft.com/office/powerpoint/2010/main" val="627427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187358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Configuration of beam-beam interactions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370AC3-CBE5-5448-BE7E-2E8BADD0B646}"/>
              </a:ext>
            </a:extLst>
          </p:cNvPr>
          <p:cNvSpPr txBox="1"/>
          <p:nvPr/>
        </p:nvSpPr>
        <p:spPr>
          <a:xfrm>
            <a:off x="429074" y="1112777"/>
            <a:ext cx="825899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MAD-X macros to configure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beam-beam interactions in the legacy mask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 limitations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usable for the anticlockwise beam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(b4)</a:t>
            </a:r>
          </a:p>
          <a:p>
            <a:pPr marL="285750" indent="-28575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difficult to extend to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filling scheme</a:t>
            </a:r>
          </a:p>
          <a:p>
            <a:pPr marL="285750" indent="-28575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difficult to extend to handle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bunch-by-bunch differences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intensity or emittances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 management of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beam-beam interactions in pymask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is fully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restructured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and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handled directly in python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 order to allow these features</a:t>
            </a: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procedure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to configure the beam-beam elements from the MAD-X model is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documented in </a:t>
            </a:r>
            <a:r>
              <a:rPr lang="en-US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  <a:hlinkClick r:id="rId3"/>
              </a:rPr>
              <a:t>this note</a:t>
            </a:r>
            <a:r>
              <a:rPr lang="en-US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(containing all assumptions and sign conventions)</a:t>
            </a:r>
          </a:p>
          <a:p>
            <a:pPr defTabSz="914400"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defTabSz="914400"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663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449105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C9C92E-BACF-E146-B974-36C183826551}"/>
              </a:ext>
            </a:extLst>
          </p:cNvPr>
          <p:cNvSpPr txBox="1"/>
          <p:nvPr/>
        </p:nvSpPr>
        <p:spPr>
          <a:xfrm>
            <a:off x="194310" y="1055716"/>
            <a:ext cx="87210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A detailed </a:t>
            </a:r>
            <a:r>
              <a:rPr lang="en-CH" sz="1700" b="1" dirty="0">
                <a:solidFill>
                  <a:srgbClr val="C00000"/>
                </a:solidFill>
              </a:rPr>
              <a:t>step-by-step description </a:t>
            </a:r>
            <a:r>
              <a:rPr lang="en-CH" sz="1700" dirty="0">
                <a:solidFill>
                  <a:schemeClr val="tx2"/>
                </a:solidFill>
              </a:rPr>
              <a:t>of the code is available in the </a:t>
            </a:r>
            <a:r>
              <a:rPr lang="en-CH" sz="1700" b="1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documentation pages</a:t>
            </a:r>
            <a:endParaRPr lang="en-CH" sz="1700" b="1" dirty="0">
              <a:solidFill>
                <a:srgbClr val="C00000"/>
              </a:solidFill>
            </a:endParaRPr>
          </a:p>
          <a:p>
            <a:pPr marL="285750" indent="-285750" algn="ctr">
              <a:spcBef>
                <a:spcPts val="600"/>
              </a:spcBef>
              <a:buFont typeface="Wingdings" pitchFamily="2" charset="2"/>
              <a:buChar char="à"/>
            </a:pP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a </a:t>
            </a:r>
            <a:r>
              <a:rPr lang="en-CH" sz="1700">
                <a:solidFill>
                  <a:schemeClr val="tx2"/>
                </a:solidFill>
                <a:sym typeface="Wingdings" pitchFamily="2" charset="2"/>
              </a:rPr>
              <a:t>sympified schematic 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is presented in the following</a:t>
            </a:r>
          </a:p>
          <a:p>
            <a:pPr marL="285750" indent="-285750" algn="ctr">
              <a:buFont typeface="Wingdings" pitchFamily="2" charset="2"/>
              <a:buChar char="à"/>
            </a:pP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  <a:p>
            <a:pPr algn="ctr"/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 algn="ctr">
              <a:buFont typeface="Wingdings" pitchFamily="2" charset="2"/>
              <a:buChar char="à"/>
            </a:pP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1B41B1-AD2E-A946-AF88-C08373125F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17"/>
          <a:stretch/>
        </p:blipFill>
        <p:spPr>
          <a:xfrm>
            <a:off x="477548" y="1988820"/>
            <a:ext cx="8094952" cy="45491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75624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C9C92E-BACF-E146-B974-36C183826551}"/>
              </a:ext>
            </a:extLst>
          </p:cNvPr>
          <p:cNvSpPr txBox="1"/>
          <p:nvPr/>
        </p:nvSpPr>
        <p:spPr>
          <a:xfrm>
            <a:off x="5922818" y="872836"/>
            <a:ext cx="322118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As already mentioned, the </a:t>
            </a:r>
            <a:r>
              <a:rPr lang="en-CH" sz="1700" b="1" dirty="0">
                <a:solidFill>
                  <a:srgbClr val="C00000"/>
                </a:solidFill>
                <a:sym typeface="Wingdings" pitchFamily="2" charset="2"/>
              </a:rPr>
              <a:t>“outside shell” is a python program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 in which </a:t>
            </a:r>
            <a:r>
              <a:rPr lang="en-CH" sz="1700" dirty="0">
                <a:solidFill>
                  <a:schemeClr val="tx2"/>
                </a:solidFill>
              </a:rPr>
              <a:t>cpymad is used to launch an </a:t>
            </a:r>
            <a:r>
              <a:rPr lang="en-CH" sz="1700" b="1" dirty="0">
                <a:solidFill>
                  <a:srgbClr val="C00000"/>
                </a:solidFill>
              </a:rPr>
              <a:t>intance of MAD-X controlled via python</a:t>
            </a:r>
          </a:p>
          <a:p>
            <a:endParaRPr lang="en-CH" sz="1700" b="1" dirty="0">
              <a:solidFill>
                <a:srgbClr val="C00000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98215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33A9FA-209B-1C4E-A4E9-8EFED1767E00}"/>
              </a:ext>
            </a:extLst>
          </p:cNvPr>
          <p:cNvSpPr txBox="1"/>
          <p:nvPr/>
        </p:nvSpPr>
        <p:spPr>
          <a:xfrm>
            <a:off x="5922818" y="872836"/>
            <a:ext cx="322118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As already mentioned, the </a:t>
            </a:r>
            <a:r>
              <a:rPr lang="en-CH" sz="1700" b="1" dirty="0">
                <a:solidFill>
                  <a:srgbClr val="C00000"/>
                </a:solidFill>
                <a:sym typeface="Wingdings" pitchFamily="2" charset="2"/>
              </a:rPr>
              <a:t>“outside shell” is a python program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 in which </a:t>
            </a:r>
            <a:r>
              <a:rPr lang="en-CH" sz="1700" dirty="0">
                <a:solidFill>
                  <a:schemeClr val="tx2"/>
                </a:solidFill>
              </a:rPr>
              <a:t>cpymad is used to launch an </a:t>
            </a:r>
            <a:r>
              <a:rPr lang="en-CH" sz="1700" b="1" dirty="0">
                <a:solidFill>
                  <a:srgbClr val="C00000"/>
                </a:solidFill>
              </a:rPr>
              <a:t>intance of MAD-X controlled via 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The </a:t>
            </a:r>
            <a:r>
              <a:rPr lang="en-CH" sz="1700" b="1" dirty="0">
                <a:solidFill>
                  <a:srgbClr val="C00000"/>
                </a:solidFill>
              </a:rPr>
              <a:t>MAD-X model of the collider </a:t>
            </a:r>
            <a:r>
              <a:rPr lang="en-CH" sz="1700" dirty="0">
                <a:solidFill>
                  <a:schemeClr val="tx2"/>
                </a:solidFill>
              </a:rPr>
              <a:t>is built including the two </a:t>
            </a:r>
            <a:r>
              <a:rPr lang="en-CH" sz="1700" b="1" dirty="0">
                <a:solidFill>
                  <a:srgbClr val="C00000"/>
                </a:solidFill>
              </a:rPr>
              <a:t>clockwise sequences</a:t>
            </a:r>
            <a:r>
              <a:rPr lang="en-CH" sz="1700" dirty="0">
                <a:solidFill>
                  <a:schemeClr val="tx2"/>
                </a:solidFill>
              </a:rPr>
              <a:t> (B1 and B2)</a:t>
            </a:r>
          </a:p>
          <a:p>
            <a:endParaRPr lang="en-CH" sz="1700" dirty="0">
              <a:solidFill>
                <a:schemeClr val="tx2"/>
              </a:solidFill>
            </a:endParaRPr>
          </a:p>
          <a:p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94811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100527-BB5C-D645-9CA8-2BA0D230514F}"/>
              </a:ext>
            </a:extLst>
          </p:cNvPr>
          <p:cNvSpPr txBox="1"/>
          <p:nvPr/>
        </p:nvSpPr>
        <p:spPr>
          <a:xfrm>
            <a:off x="5922818" y="872836"/>
            <a:ext cx="3221181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As already mentioned, the </a:t>
            </a:r>
            <a:r>
              <a:rPr lang="en-CH" sz="1700" b="1" dirty="0">
                <a:solidFill>
                  <a:srgbClr val="C00000"/>
                </a:solidFill>
                <a:sym typeface="Wingdings" pitchFamily="2" charset="2"/>
              </a:rPr>
              <a:t>“outside shell” is a python program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 in which </a:t>
            </a:r>
            <a:r>
              <a:rPr lang="en-CH" sz="1700" dirty="0">
                <a:solidFill>
                  <a:schemeClr val="tx2"/>
                </a:solidFill>
              </a:rPr>
              <a:t>cpymad is used to launch an </a:t>
            </a:r>
            <a:r>
              <a:rPr lang="en-CH" sz="1700" b="1" dirty="0">
                <a:solidFill>
                  <a:srgbClr val="C00000"/>
                </a:solidFill>
              </a:rPr>
              <a:t>intance of MAD-X controlled via python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The </a:t>
            </a:r>
            <a:r>
              <a:rPr lang="en-CH" sz="1700" b="1" dirty="0">
                <a:solidFill>
                  <a:srgbClr val="C00000"/>
                </a:solidFill>
              </a:rPr>
              <a:t>MAD-X model of the collider </a:t>
            </a:r>
            <a:r>
              <a:rPr lang="en-CH" sz="1700" dirty="0">
                <a:solidFill>
                  <a:schemeClr val="tx2"/>
                </a:solidFill>
              </a:rPr>
              <a:t>is built including the two </a:t>
            </a:r>
            <a:r>
              <a:rPr lang="en-CH" sz="1700" b="1" dirty="0">
                <a:solidFill>
                  <a:srgbClr val="C00000"/>
                </a:solidFill>
              </a:rPr>
              <a:t>clockwise sequences</a:t>
            </a:r>
            <a:r>
              <a:rPr lang="en-CH" sz="1700" dirty="0">
                <a:solidFill>
                  <a:schemeClr val="tx2"/>
                </a:solidFill>
              </a:rPr>
              <a:t> (B1 and B2)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C00000"/>
                </a:solidFill>
              </a:rPr>
              <a:t>Twiss and survey </a:t>
            </a:r>
            <a:r>
              <a:rPr lang="en-CH" sz="1700" dirty="0">
                <a:solidFill>
                  <a:schemeClr val="tx2"/>
                </a:solidFill>
              </a:rPr>
              <a:t>are performed for the two sequences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1700" dirty="0">
              <a:solidFill>
                <a:schemeClr val="tx2"/>
              </a:solidFill>
            </a:endParaRPr>
          </a:p>
          <a:p>
            <a:endParaRPr lang="en-CH" sz="1700" dirty="0">
              <a:solidFill>
                <a:schemeClr val="tx2"/>
              </a:solidFill>
            </a:endParaRPr>
          </a:p>
          <a:p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171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4274666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F9C350-85F0-7842-9052-7104263BBFC6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2FC9C0E-F8B1-B141-8DE3-C8083A82473C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A8996D7-5389-6540-B0CA-9B0FD4345B36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5BF7959-29C0-8543-A458-4DF5879D081F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FC8A290-C2E5-7E40-9CB7-437452E9E675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1F48C064-B002-EC42-AE57-87F7C2B77262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8DE1FEB1-2973-044C-840A-73CA35F41A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745" y="4655893"/>
            <a:ext cx="5515600" cy="1380115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090B85C-3324-E747-94E2-6129E28828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078" y="4969336"/>
            <a:ext cx="5472084" cy="136680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2640749-C7A2-CE45-A4A2-D5B281C79A2E}"/>
              </a:ext>
            </a:extLst>
          </p:cNvPr>
          <p:cNvSpPr txBox="1"/>
          <p:nvPr/>
        </p:nvSpPr>
        <p:spPr>
          <a:xfrm>
            <a:off x="5973955" y="780368"/>
            <a:ext cx="301336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00" dirty="0">
                <a:solidFill>
                  <a:schemeClr val="tx2"/>
                </a:solidFill>
              </a:rPr>
              <a:t>We build </a:t>
            </a:r>
            <a:r>
              <a:rPr lang="en-CH" sz="1700" b="1" dirty="0">
                <a:solidFill>
                  <a:srgbClr val="C00000"/>
                </a:solidFill>
              </a:rPr>
              <a:t>tables</a:t>
            </a:r>
            <a:r>
              <a:rPr lang="en-CH" sz="1700" dirty="0">
                <a:solidFill>
                  <a:schemeClr val="tx2"/>
                </a:solidFill>
              </a:rPr>
              <a:t> with the </a:t>
            </a:r>
            <a:r>
              <a:rPr lang="en-CH" sz="1700" b="1" dirty="0">
                <a:solidFill>
                  <a:srgbClr val="C00000"/>
                </a:solidFill>
              </a:rPr>
              <a:t>info on the beam-beam interactions </a:t>
            </a:r>
            <a:r>
              <a:rPr lang="en-CH" sz="1700" dirty="0">
                <a:solidFill>
                  <a:schemeClr val="tx2"/>
                </a:solidFill>
              </a:rPr>
              <a:t>using twiss and survey 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This stage is performed </a:t>
            </a:r>
            <a:r>
              <a:rPr lang="en-CH" sz="1700" b="1" dirty="0">
                <a:solidFill>
                  <a:srgbClr val="C00000"/>
                </a:solidFill>
              </a:rPr>
              <a:t>entirely in </a:t>
            </a:r>
            <a:r>
              <a:rPr lang="en-US" sz="1700" b="1" dirty="0">
                <a:solidFill>
                  <a:srgbClr val="C00000"/>
                </a:solidFill>
              </a:rPr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The tables are handled as </a:t>
            </a:r>
            <a:r>
              <a:rPr lang="en-CH" sz="1700" b="1" dirty="0">
                <a:solidFill>
                  <a:srgbClr val="C00000"/>
                </a:solidFill>
              </a:rPr>
              <a:t>pandas dataframes </a:t>
            </a:r>
            <a:r>
              <a:rPr lang="en-CH" sz="1700" dirty="0">
                <a:solidFill>
                  <a:schemeClr val="tx2"/>
                </a:solidFill>
              </a:rPr>
              <a:t>(standard approach for the manipulation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The tables </a:t>
            </a:r>
            <a:r>
              <a:rPr lang="en-CH" sz="1700" b="1" dirty="0">
                <a:solidFill>
                  <a:srgbClr val="C00000"/>
                </a:solidFill>
              </a:rPr>
              <a:t>can be edited </a:t>
            </a:r>
            <a:r>
              <a:rPr lang="en-CH" sz="1700" dirty="0">
                <a:solidFill>
                  <a:schemeClr val="tx2"/>
                </a:solidFill>
              </a:rPr>
              <a:t>to </a:t>
            </a:r>
            <a:r>
              <a:rPr lang="en-CH" sz="1700" b="1" dirty="0">
                <a:solidFill>
                  <a:srgbClr val="C00000"/>
                </a:solidFill>
              </a:rPr>
              <a:t>customize</a:t>
            </a:r>
            <a:r>
              <a:rPr lang="en-CH" sz="1700" dirty="0">
                <a:solidFill>
                  <a:schemeClr val="tx2"/>
                </a:solidFill>
              </a:rPr>
              <a:t> the simulation (e.g. with bbb intesities and emittances)</a:t>
            </a:r>
          </a:p>
        </p:txBody>
      </p:sp>
    </p:spTree>
    <p:extLst>
      <p:ext uri="{BB962C8B-B14F-4D97-AF65-F5344CB8AC3E}">
        <p14:creationId xmlns:p14="http://schemas.microsoft.com/office/powerpoint/2010/main" val="55617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F9C350-85F0-7842-9052-7104263BBFC6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2FC9C0E-F8B1-B141-8DE3-C8083A82473C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A8996D7-5389-6540-B0CA-9B0FD4345B36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5BF7959-29C0-8543-A458-4DF5879D081F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FC8A290-C2E5-7E40-9CB7-437452E9E675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1F48C064-B002-EC42-AE57-87F7C2B77262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99032E-ED2E-9842-ABA5-DD1D6B0F828A}"/>
              </a:ext>
            </a:extLst>
          </p:cNvPr>
          <p:cNvGrpSpPr/>
          <p:nvPr/>
        </p:nvGrpSpPr>
        <p:grpSpPr>
          <a:xfrm>
            <a:off x="2266034" y="4225834"/>
            <a:ext cx="6480000" cy="2280308"/>
            <a:chOff x="1756879" y="4225834"/>
            <a:chExt cx="6480000" cy="22803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6F6E269-872F-EA46-8C2F-D4B577C7FC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353"/>
            <a:stretch/>
          </p:blipFill>
          <p:spPr>
            <a:xfrm>
              <a:off x="1756879" y="4225834"/>
              <a:ext cx="6480000" cy="2280308"/>
            </a:xfrm>
            <a:prstGeom prst="rect">
              <a:avLst/>
            </a:prstGeom>
            <a:ln w="28575">
              <a:solidFill>
                <a:srgbClr val="0432FF"/>
              </a:solidFill>
            </a:ln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D0209E8-6C19-B349-BCB8-4213ECCF32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830" t="-116" b="95394"/>
            <a:stretch/>
          </p:blipFill>
          <p:spPr>
            <a:xfrm>
              <a:off x="5566951" y="4260669"/>
              <a:ext cx="2667821" cy="114997"/>
            </a:xfrm>
            <a:prstGeom prst="rect">
              <a:avLst/>
            </a:prstGeom>
            <a:ln w="28575">
              <a:noFill/>
            </a:ln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33FF90-1A1C-8E48-8C38-708C30DCF527}"/>
              </a:ext>
            </a:extLst>
          </p:cNvPr>
          <p:cNvGrpSpPr/>
          <p:nvPr/>
        </p:nvGrpSpPr>
        <p:grpSpPr>
          <a:xfrm>
            <a:off x="2532814" y="4480701"/>
            <a:ext cx="6480000" cy="2266012"/>
            <a:chOff x="2054832" y="4501482"/>
            <a:chExt cx="6480000" cy="22660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0A572B7-00E5-6A47-A7D5-442BE44E1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54832" y="4501482"/>
              <a:ext cx="6480000" cy="2266012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BAC522A-ED90-5E48-9DF6-38AC95A13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830" t="-116" b="95394"/>
            <a:stretch/>
          </p:blipFill>
          <p:spPr>
            <a:xfrm>
              <a:off x="5806437" y="4519749"/>
              <a:ext cx="2667821" cy="114997"/>
            </a:xfrm>
            <a:prstGeom prst="rect">
              <a:avLst/>
            </a:prstGeom>
            <a:ln w="28575">
              <a:noFill/>
            </a:ln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BEF3656-9605-7E41-ADDB-635AF22C94A1}"/>
              </a:ext>
            </a:extLst>
          </p:cNvPr>
          <p:cNvSpPr/>
          <p:nvPr/>
        </p:nvSpPr>
        <p:spPr>
          <a:xfrm>
            <a:off x="6089073" y="857981"/>
            <a:ext cx="28575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C00000"/>
                </a:solidFill>
              </a:rPr>
              <a:t>Definition and installation commands  </a:t>
            </a:r>
            <a:r>
              <a:rPr lang="en-CH" dirty="0">
                <a:solidFill>
                  <a:schemeClr val="tx2"/>
                </a:solidFill>
              </a:rPr>
              <a:t>of MAD-X beam-beam lenses are easily generated in python (using pandas)</a:t>
            </a:r>
          </a:p>
        </p:txBody>
      </p:sp>
    </p:spTree>
    <p:extLst>
      <p:ext uri="{BB962C8B-B14F-4D97-AF65-F5344CB8AC3E}">
        <p14:creationId xmlns:p14="http://schemas.microsoft.com/office/powerpoint/2010/main" val="4028775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(b1)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1895A4F-CF4D-644A-8F53-2ECA6BB821A1}"/>
              </a:ext>
            </a:extLst>
          </p:cNvPr>
          <p:cNvSpPr/>
          <p:nvPr/>
        </p:nvSpPr>
        <p:spPr>
          <a:xfrm>
            <a:off x="220929" y="957944"/>
            <a:ext cx="3018659" cy="57389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4572E8-D17B-1B4D-9DEE-6B36588BB771}"/>
              </a:ext>
            </a:extLst>
          </p:cNvPr>
          <p:cNvSpPr/>
          <p:nvPr/>
        </p:nvSpPr>
        <p:spPr>
          <a:xfrm>
            <a:off x="702016" y="3563045"/>
            <a:ext cx="2388136" cy="5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Install beam-beam lenses in MAD-X sequences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B72935D-E885-B54A-B329-04C4FE1D60B0}"/>
              </a:ext>
            </a:extLst>
          </p:cNvPr>
          <p:cNvSpPr/>
          <p:nvPr/>
        </p:nvSpPr>
        <p:spPr>
          <a:xfrm>
            <a:off x="702016" y="4242632"/>
            <a:ext cx="2388136" cy="5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Measure references for </a:t>
            </a:r>
          </a:p>
          <a:p>
            <a:pPr algn="ctr"/>
            <a:r>
              <a:rPr lang="en-CH" sz="1400" dirty="0">
                <a:solidFill>
                  <a:schemeClr val="tx2"/>
                </a:solidFill>
              </a:rPr>
              <a:t>re-matchings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2398BD1-18B5-2C4B-8D63-5C1E6930A1DB}"/>
              </a:ext>
            </a:extLst>
          </p:cNvPr>
          <p:cNvSpPr/>
          <p:nvPr/>
        </p:nvSpPr>
        <p:spPr>
          <a:xfrm>
            <a:off x="702016" y="4922219"/>
            <a:ext cx="2388136" cy="5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Install and correct </a:t>
            </a:r>
          </a:p>
          <a:p>
            <a:pPr algn="ctr"/>
            <a:r>
              <a:rPr lang="en-CH" sz="1400" dirty="0">
                <a:solidFill>
                  <a:schemeClr val="tx2"/>
                </a:solidFill>
              </a:rPr>
              <a:t>machine imperfections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411762-5DF1-6543-8859-E1D4D5CAAA77}"/>
              </a:ext>
            </a:extLst>
          </p:cNvPr>
          <p:cNvSpPr/>
          <p:nvPr/>
        </p:nvSpPr>
        <p:spPr>
          <a:xfrm>
            <a:off x="702016" y="5601806"/>
            <a:ext cx="2388136" cy="5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Match orbit, coupling, tunes, and chromaticities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738CB8-1BF3-3044-BF18-EEC38ECE1D23}"/>
              </a:ext>
            </a:extLst>
          </p:cNvPr>
          <p:cNvSpPr/>
          <p:nvPr/>
        </p:nvSpPr>
        <p:spPr>
          <a:xfrm>
            <a:off x="702016" y="6281394"/>
            <a:ext cx="2388136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Generate B1 sixtrack input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799E3C-A674-504E-9444-F9235472775F}"/>
              </a:ext>
            </a:extLst>
          </p:cNvPr>
          <p:cNvSpPr/>
          <p:nvPr/>
        </p:nvSpPr>
        <p:spPr>
          <a:xfrm>
            <a:off x="702016" y="1317110"/>
            <a:ext cx="2388136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Build sequences (B1 and B2)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0D5CAF-A38C-544C-8A5F-460DD41260BE}"/>
              </a:ext>
            </a:extLst>
          </p:cNvPr>
          <p:cNvSpPr/>
          <p:nvPr/>
        </p:nvSpPr>
        <p:spPr>
          <a:xfrm>
            <a:off x="702016" y="2491871"/>
            <a:ext cx="2388136" cy="5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Set orbit knobs </a:t>
            </a:r>
          </a:p>
          <a:p>
            <a:pPr algn="ctr"/>
            <a:r>
              <a:rPr lang="en-CH" sz="1200" dirty="0">
                <a:solidFill>
                  <a:schemeClr val="tx2"/>
                </a:solidFill>
              </a:rPr>
              <a:t>(angles, separations, leveling etc.)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35C68C3-2374-3647-9335-543CD674285A}"/>
              </a:ext>
            </a:extLst>
          </p:cNvPr>
          <p:cNvSpPr/>
          <p:nvPr/>
        </p:nvSpPr>
        <p:spPr>
          <a:xfrm>
            <a:off x="699140" y="1708697"/>
            <a:ext cx="2388136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Load optics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906631D-1DC0-CD42-B7F7-D95CB1B3660B}"/>
              </a:ext>
            </a:extLst>
          </p:cNvPr>
          <p:cNvSpPr/>
          <p:nvPr/>
        </p:nvSpPr>
        <p:spPr>
          <a:xfrm>
            <a:off x="704891" y="2100284"/>
            <a:ext cx="2388136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Define beams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72137-EB12-5741-BDD1-FB16D6A69F63}"/>
              </a:ext>
            </a:extLst>
          </p:cNvPr>
          <p:cNvSpPr txBox="1"/>
          <p:nvPr/>
        </p:nvSpPr>
        <p:spPr>
          <a:xfrm>
            <a:off x="296092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tx2"/>
                </a:solidFill>
              </a:rPr>
              <a:t>MAD instance 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34AACA-F6D4-944D-ABA3-568CE9C9F16F}"/>
              </a:ext>
            </a:extLst>
          </p:cNvPr>
          <p:cNvSpPr txBox="1"/>
          <p:nvPr/>
        </p:nvSpPr>
        <p:spPr>
          <a:xfrm rot="16200000">
            <a:off x="-615835" y="2238698"/>
            <a:ext cx="214856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Sequences: B1 and B2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666404-C4B3-0042-89CB-758922145972}"/>
              </a:ext>
            </a:extLst>
          </p:cNvPr>
          <p:cNvSpPr txBox="1"/>
          <p:nvPr/>
        </p:nvSpPr>
        <p:spPr>
          <a:xfrm rot="16200000">
            <a:off x="-1047790" y="4920189"/>
            <a:ext cx="301247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E65985-698E-ED46-BC06-7E12428FE3FD}"/>
              </a:ext>
            </a:extLst>
          </p:cNvPr>
          <p:cNvSpPr/>
          <p:nvPr/>
        </p:nvSpPr>
        <p:spPr>
          <a:xfrm>
            <a:off x="702016" y="3171458"/>
            <a:ext cx="2388136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Twiss and survey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74AE49-9B2B-3E4A-A348-65B152797EDD}"/>
              </a:ext>
            </a:extLst>
          </p:cNvPr>
          <p:cNvSpPr txBox="1"/>
          <p:nvPr/>
        </p:nvSpPr>
        <p:spPr>
          <a:xfrm>
            <a:off x="8887146" y="25582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2316928-961F-2347-813F-8168AFA5F7C0}"/>
              </a:ext>
            </a:extLst>
          </p:cNvPr>
          <p:cNvSpPr/>
          <p:nvPr/>
        </p:nvSpPr>
        <p:spPr>
          <a:xfrm>
            <a:off x="5943600" y="857981"/>
            <a:ext cx="32004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en-CH" sz="1700" dirty="0">
                <a:solidFill>
                  <a:schemeClr val="tx2"/>
                </a:solidFill>
              </a:rPr>
              <a:t>From this point we drop the B2 sequence and</a:t>
            </a:r>
            <a:r>
              <a:rPr lang="en-CH" sz="1700" b="1" dirty="0">
                <a:solidFill>
                  <a:srgbClr val="C00000"/>
                </a:solidFill>
              </a:rPr>
              <a:t> work exlusively on b1</a:t>
            </a:r>
            <a:r>
              <a:rPr lang="en-CH" sz="1700" dirty="0">
                <a:solidFill>
                  <a:schemeClr val="tx2"/>
                </a:solidFill>
              </a:rPr>
              <a:t> (beam to be tracked):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Beam-beam </a:t>
            </a:r>
            <a:r>
              <a:rPr lang="en-CH" sz="1700" b="1" dirty="0">
                <a:solidFill>
                  <a:srgbClr val="C00000"/>
                </a:solidFill>
              </a:rPr>
              <a:t>lenses are installed in the sequence </a:t>
            </a:r>
            <a:r>
              <a:rPr lang="en-CH" sz="1700" dirty="0">
                <a:solidFill>
                  <a:schemeClr val="tx2"/>
                </a:solidFill>
              </a:rPr>
              <a:t>using commands in the tables</a:t>
            </a:r>
            <a:endParaRPr lang="en-CH" sz="1700" b="1" dirty="0">
              <a:solidFill>
                <a:srgbClr val="C00000"/>
              </a:solidFill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C00000"/>
                </a:solidFill>
              </a:rPr>
              <a:t>Reference</a:t>
            </a:r>
            <a:r>
              <a:rPr lang="en-CH" sz="1700" dirty="0">
                <a:solidFill>
                  <a:schemeClr val="tx2"/>
                </a:solidFill>
              </a:rPr>
              <a:t> quantities like betas and orbit at the I</a:t>
            </a:r>
            <a:r>
              <a:rPr lang="en-GB" sz="1700" dirty="0">
                <a:solidFill>
                  <a:schemeClr val="tx2"/>
                </a:solidFill>
              </a:rPr>
              <a:t>Ps are </a:t>
            </a:r>
            <a:r>
              <a:rPr lang="en-GB" sz="1700" b="1" dirty="0">
                <a:solidFill>
                  <a:srgbClr val="C00000"/>
                </a:solidFill>
              </a:rPr>
              <a:t>saved</a:t>
            </a:r>
            <a:r>
              <a:rPr lang="en-GB" sz="1700" dirty="0">
                <a:solidFill>
                  <a:schemeClr val="tx2"/>
                </a:solidFill>
              </a:rPr>
              <a:t> (with bb off)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C00000"/>
                </a:solidFill>
              </a:rPr>
              <a:t>Machine imperfections</a:t>
            </a:r>
            <a:r>
              <a:rPr lang="en-GB" sz="1700" dirty="0">
                <a:solidFill>
                  <a:schemeClr val="tx2"/>
                </a:solidFill>
              </a:rPr>
              <a:t> are installed, and corrections are introduced</a:t>
            </a:r>
            <a:endParaRPr lang="en-CH" sz="17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C00000"/>
                </a:solidFill>
              </a:rPr>
              <a:t>Orbit, coupling, tunes, </a:t>
            </a:r>
            <a:r>
              <a:rPr lang="en-GB" sz="1700" b="1" dirty="0" err="1">
                <a:solidFill>
                  <a:srgbClr val="C00000"/>
                </a:solidFill>
              </a:rPr>
              <a:t>chromaticities</a:t>
            </a:r>
            <a:r>
              <a:rPr lang="en-GB" sz="1700" dirty="0">
                <a:solidFill>
                  <a:schemeClr val="tx2"/>
                </a:solidFill>
              </a:rPr>
              <a:t> are corrected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C00000"/>
                </a:solidFill>
              </a:rPr>
              <a:t>Sixtrack input is generated</a:t>
            </a:r>
            <a:r>
              <a:rPr lang="en-GB" sz="1700" dirty="0">
                <a:solidFill>
                  <a:schemeClr val="tx2"/>
                </a:solidFill>
              </a:rPr>
              <a:t> by MAD-X and the </a:t>
            </a:r>
            <a:r>
              <a:rPr lang="en-GB" sz="1700" b="1" dirty="0">
                <a:solidFill>
                  <a:srgbClr val="C00000"/>
                </a:solidFill>
              </a:rPr>
              <a:t>beam-beam part in fort.3 generated in python </a:t>
            </a:r>
            <a:r>
              <a:rPr lang="en-GB" sz="1700" dirty="0">
                <a:solidFill>
                  <a:schemeClr val="tx2"/>
                </a:solidFill>
              </a:rPr>
              <a:t>from the bb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3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2795509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B5A77845-A1F4-DF4F-AB78-68345EE66A71}"/>
              </a:ext>
            </a:extLst>
          </p:cNvPr>
          <p:cNvSpPr/>
          <p:nvPr/>
        </p:nvSpPr>
        <p:spPr>
          <a:xfrm>
            <a:off x="165463" y="844731"/>
            <a:ext cx="5752452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A294230-EF81-5B41-99EF-F76756AD86AF}"/>
              </a:ext>
            </a:extLst>
          </p:cNvPr>
          <p:cNvSpPr/>
          <p:nvPr/>
        </p:nvSpPr>
        <p:spPr>
          <a:xfrm>
            <a:off x="3345873" y="1772382"/>
            <a:ext cx="2920456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anticlockwise beam (B4) is handled by opening a </a:t>
            </a:r>
            <a:r>
              <a:rPr lang="en-US" sz="1700" b="1" dirty="0">
                <a:solidFill>
                  <a:srgbClr val="C00000"/>
                </a:solidFill>
              </a:rPr>
              <a:t>second instance of MAD-X within the same python environment</a:t>
            </a:r>
            <a:r>
              <a:rPr lang="en-US" sz="1700" dirty="0">
                <a:solidFill>
                  <a:schemeClr val="tx2"/>
                </a:solidFill>
              </a:rPr>
              <a:t>.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4B0D6B-977D-754E-A50A-CF66D81DABA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</p:spTree>
    <p:extLst>
      <p:ext uri="{BB962C8B-B14F-4D97-AF65-F5344CB8AC3E}">
        <p14:creationId xmlns:p14="http://schemas.microsoft.com/office/powerpoint/2010/main" val="2365286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8908868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CB74E4-2C6E-CA4D-806A-E1039CF8D043}"/>
              </a:ext>
            </a:extLst>
          </p:cNvPr>
          <p:cNvSpPr/>
          <p:nvPr/>
        </p:nvSpPr>
        <p:spPr>
          <a:xfrm>
            <a:off x="5979474" y="957944"/>
            <a:ext cx="3018659" cy="57389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273FA2-EA1B-E043-AFE0-1704E421C2C8}"/>
              </a:ext>
            </a:extLst>
          </p:cNvPr>
          <p:cNvSpPr txBox="1"/>
          <p:nvPr/>
        </p:nvSpPr>
        <p:spPr>
          <a:xfrm>
            <a:off x="6054637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2">
                    <a:lumMod val="50000"/>
                  </a:schemeClr>
                </a:solidFill>
              </a:rPr>
              <a:t>MAD instance 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6EFD97-AAA0-4341-87E4-452A8EF61CFB}"/>
              </a:ext>
            </a:extLst>
          </p:cNvPr>
          <p:cNvSpPr/>
          <p:nvPr/>
        </p:nvSpPr>
        <p:spPr>
          <a:xfrm>
            <a:off x="6063102" y="1317110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Build sequence (B4)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7E43E3-79C4-6F4D-8690-97A8A89B43CF}"/>
              </a:ext>
            </a:extLst>
          </p:cNvPr>
          <p:cNvSpPr txBox="1"/>
          <p:nvPr/>
        </p:nvSpPr>
        <p:spPr>
          <a:xfrm rot="16200000">
            <a:off x="6067298" y="3791928"/>
            <a:ext cx="525502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B4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B9E2CD-30DA-D048-9681-ADC85A2F4D63}"/>
              </a:ext>
            </a:extLst>
          </p:cNvPr>
          <p:cNvSpPr/>
          <p:nvPr/>
        </p:nvSpPr>
        <p:spPr>
          <a:xfrm>
            <a:off x="3345873" y="1772382"/>
            <a:ext cx="2920456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anticlockwise beam (B4) is handled by opening a </a:t>
            </a:r>
            <a:r>
              <a:rPr lang="en-US" sz="1700" b="1" dirty="0">
                <a:solidFill>
                  <a:srgbClr val="C00000"/>
                </a:solidFill>
              </a:rPr>
              <a:t>second instance of MAD-X within the same python environment</a:t>
            </a:r>
            <a:r>
              <a:rPr lang="en-US" sz="1700" dirty="0">
                <a:solidFill>
                  <a:schemeClr val="tx2"/>
                </a:solidFill>
              </a:rPr>
              <a:t>.</a:t>
            </a: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99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8908868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CB74E4-2C6E-CA4D-806A-E1039CF8D043}"/>
              </a:ext>
            </a:extLst>
          </p:cNvPr>
          <p:cNvSpPr/>
          <p:nvPr/>
        </p:nvSpPr>
        <p:spPr>
          <a:xfrm>
            <a:off x="5979474" y="957944"/>
            <a:ext cx="3018659" cy="57389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273FA2-EA1B-E043-AFE0-1704E421C2C8}"/>
              </a:ext>
            </a:extLst>
          </p:cNvPr>
          <p:cNvSpPr txBox="1"/>
          <p:nvPr/>
        </p:nvSpPr>
        <p:spPr>
          <a:xfrm>
            <a:off x="6054637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2">
                    <a:lumMod val="50000"/>
                  </a:schemeClr>
                </a:solidFill>
              </a:rPr>
              <a:t>MAD instance 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6EFD97-AAA0-4341-87E4-452A8EF61CFB}"/>
              </a:ext>
            </a:extLst>
          </p:cNvPr>
          <p:cNvSpPr/>
          <p:nvPr/>
        </p:nvSpPr>
        <p:spPr>
          <a:xfrm>
            <a:off x="6063102" y="1317110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Build sequence (B4)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7E43E3-79C4-6F4D-8690-97A8A89B43CF}"/>
              </a:ext>
            </a:extLst>
          </p:cNvPr>
          <p:cNvSpPr txBox="1"/>
          <p:nvPr/>
        </p:nvSpPr>
        <p:spPr>
          <a:xfrm rot="16200000">
            <a:off x="6067298" y="3791928"/>
            <a:ext cx="525502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B4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A294230-EF81-5B41-99EF-F76756AD86AF}"/>
              </a:ext>
            </a:extLst>
          </p:cNvPr>
          <p:cNvSpPr/>
          <p:nvPr/>
        </p:nvSpPr>
        <p:spPr>
          <a:xfrm>
            <a:off x="2343457" y="1480214"/>
            <a:ext cx="4447310" cy="61555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All </a:t>
            </a:r>
            <a:r>
              <a:rPr lang="en-US" sz="1700" b="1" dirty="0">
                <a:solidFill>
                  <a:srgbClr val="C00000"/>
                </a:solidFill>
              </a:rPr>
              <a:t>MAD-X the variables </a:t>
            </a:r>
            <a:r>
              <a:rPr lang="en-US" sz="1700" dirty="0">
                <a:solidFill>
                  <a:schemeClr val="tx2"/>
                </a:solidFill>
              </a:rPr>
              <a:t>are </a:t>
            </a:r>
            <a:r>
              <a:rPr lang="en-US" sz="1700" b="1" dirty="0">
                <a:solidFill>
                  <a:srgbClr val="C00000"/>
                </a:solidFill>
              </a:rPr>
              <a:t>transferred</a:t>
            </a:r>
            <a:r>
              <a:rPr lang="en-US" sz="1700" dirty="0">
                <a:solidFill>
                  <a:schemeClr val="tx2"/>
                </a:solidFill>
              </a:rPr>
              <a:t> from the first to the second instance via python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1E8650-B4D4-9B4C-A78A-9F921AFD685C}"/>
              </a:ext>
            </a:extLst>
          </p:cNvPr>
          <p:cNvSpPr/>
          <p:nvPr/>
        </p:nvSpPr>
        <p:spPr>
          <a:xfrm rot="19092565">
            <a:off x="6060227" y="2292086"/>
            <a:ext cx="2367781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Optics, beam and orbit knobs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from twin MAD-X instance</a:t>
            </a: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918DF9A6-5F14-0347-BB12-23B3E96CB9E9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2743200" y="2503457"/>
            <a:ext cx="641918" cy="622738"/>
          </a:xfrm>
          <a:prstGeom prst="bentConnector3">
            <a:avLst>
              <a:gd name="adj1" fmla="val 62679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0554B39-5D50-8D49-9C7A-96FC969C74F7}"/>
              </a:ext>
            </a:extLst>
          </p:cNvPr>
          <p:cNvCxnSpPr>
            <a:cxnSpLocks/>
          </p:cNvCxnSpPr>
          <p:nvPr/>
        </p:nvCxnSpPr>
        <p:spPr>
          <a:xfrm>
            <a:off x="5675789" y="2501042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1E3EE89-0305-0045-9B15-76E7C140AF42}"/>
              </a:ext>
            </a:extLst>
          </p:cNvPr>
          <p:cNvSpPr/>
          <p:nvPr/>
        </p:nvSpPr>
        <p:spPr>
          <a:xfrm>
            <a:off x="3385118" y="2215457"/>
            <a:ext cx="2376000" cy="57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Transfer </a:t>
            </a:r>
          </a:p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beam, knobs, variables</a:t>
            </a:r>
            <a:endParaRPr lang="en-CH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FDB17DF-F696-FA4E-9A7B-277A2146BF37}"/>
              </a:ext>
            </a:extLst>
          </p:cNvPr>
          <p:cNvSpPr/>
          <p:nvPr/>
        </p:nvSpPr>
        <p:spPr>
          <a:xfrm>
            <a:off x="2861171" y="3158170"/>
            <a:ext cx="3411883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this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automatically configures optics and orbit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of B4 based on the con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figuration of B2 (including angles, seperations etc.)</a:t>
            </a:r>
          </a:p>
        </p:txBody>
      </p:sp>
    </p:spTree>
    <p:extLst>
      <p:ext uri="{BB962C8B-B14F-4D97-AF65-F5344CB8AC3E}">
        <p14:creationId xmlns:p14="http://schemas.microsoft.com/office/powerpoint/2010/main" val="234080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37" grpId="0"/>
      <p:bldP spid="40" grpId="0" animBg="1"/>
      <p:bldP spid="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8908868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CB74E4-2C6E-CA4D-806A-E1039CF8D043}"/>
              </a:ext>
            </a:extLst>
          </p:cNvPr>
          <p:cNvSpPr/>
          <p:nvPr/>
        </p:nvSpPr>
        <p:spPr>
          <a:xfrm>
            <a:off x="5979474" y="957944"/>
            <a:ext cx="3018659" cy="57389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273FA2-EA1B-E043-AFE0-1704E421C2C8}"/>
              </a:ext>
            </a:extLst>
          </p:cNvPr>
          <p:cNvSpPr txBox="1"/>
          <p:nvPr/>
        </p:nvSpPr>
        <p:spPr>
          <a:xfrm>
            <a:off x="6054637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2">
                    <a:lumMod val="50000"/>
                  </a:schemeClr>
                </a:solidFill>
              </a:rPr>
              <a:t>MAD instance 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6EFD97-AAA0-4341-87E4-452A8EF61CFB}"/>
              </a:ext>
            </a:extLst>
          </p:cNvPr>
          <p:cNvSpPr/>
          <p:nvPr/>
        </p:nvSpPr>
        <p:spPr>
          <a:xfrm>
            <a:off x="6063102" y="1317110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Build sequence (B4)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7E43E3-79C4-6F4D-8690-97A8A89B43CF}"/>
              </a:ext>
            </a:extLst>
          </p:cNvPr>
          <p:cNvSpPr txBox="1"/>
          <p:nvPr/>
        </p:nvSpPr>
        <p:spPr>
          <a:xfrm rot="16200000">
            <a:off x="6067298" y="3791928"/>
            <a:ext cx="525502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B4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1E8650-B4D4-9B4C-A78A-9F921AFD685C}"/>
              </a:ext>
            </a:extLst>
          </p:cNvPr>
          <p:cNvSpPr/>
          <p:nvPr/>
        </p:nvSpPr>
        <p:spPr>
          <a:xfrm rot="19092565">
            <a:off x="6060227" y="2292086"/>
            <a:ext cx="2367781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Optics, beam and orbit knobs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from twin MAD-X instance</a:t>
            </a: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918DF9A6-5F14-0347-BB12-23B3E96CB9E9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2743200" y="2503457"/>
            <a:ext cx="641918" cy="622738"/>
          </a:xfrm>
          <a:prstGeom prst="bentConnector3">
            <a:avLst>
              <a:gd name="adj1" fmla="val 62679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0554B39-5D50-8D49-9C7A-96FC969C74F7}"/>
              </a:ext>
            </a:extLst>
          </p:cNvPr>
          <p:cNvCxnSpPr>
            <a:cxnSpLocks/>
          </p:cNvCxnSpPr>
          <p:nvPr/>
        </p:nvCxnSpPr>
        <p:spPr>
          <a:xfrm>
            <a:off x="5675789" y="2501042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1E3EE89-0305-0045-9B15-76E7C140AF42}"/>
              </a:ext>
            </a:extLst>
          </p:cNvPr>
          <p:cNvSpPr/>
          <p:nvPr/>
        </p:nvSpPr>
        <p:spPr>
          <a:xfrm>
            <a:off x="3385118" y="2215457"/>
            <a:ext cx="2376000" cy="57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Transfer </a:t>
            </a:r>
          </a:p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beam, knobs, variables</a:t>
            </a:r>
            <a:endParaRPr lang="en-CH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2F709B3-3900-0343-872A-A201313C03A7}"/>
              </a:ext>
            </a:extLst>
          </p:cNvPr>
          <p:cNvSpPr/>
          <p:nvPr/>
        </p:nvSpPr>
        <p:spPr>
          <a:xfrm>
            <a:off x="3364821" y="5456876"/>
            <a:ext cx="4837885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beam-beam tables </a:t>
            </a:r>
            <a:r>
              <a:rPr lang="en-US" sz="1700" dirty="0">
                <a:solidFill>
                  <a:schemeClr val="tx2"/>
                </a:solidFill>
              </a:rPr>
              <a:t>for the </a:t>
            </a:r>
            <a:r>
              <a:rPr lang="en-US" sz="1700" b="1" dirty="0">
                <a:solidFill>
                  <a:srgbClr val="C00000"/>
                </a:solidFill>
              </a:rPr>
              <a:t>anticlockwise beams (b3 b4) </a:t>
            </a:r>
            <a:r>
              <a:rPr lang="en-US" sz="1700" dirty="0">
                <a:solidFill>
                  <a:schemeClr val="tx2"/>
                </a:solidFill>
              </a:rPr>
              <a:t>can be </a:t>
            </a:r>
            <a:r>
              <a:rPr lang="en-US" sz="1700" b="1" dirty="0">
                <a:solidFill>
                  <a:srgbClr val="C00000"/>
                </a:solidFill>
              </a:rPr>
              <a:t>generated in python </a:t>
            </a:r>
            <a:r>
              <a:rPr lang="en-US" sz="1700" dirty="0">
                <a:solidFill>
                  <a:schemeClr val="tx2"/>
                </a:solidFill>
              </a:rPr>
              <a:t>from those of the clockwise beams </a:t>
            </a:r>
          </a:p>
          <a:p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 it’s a simple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reference frame transformation</a:t>
            </a:r>
            <a:endParaRPr lang="en-CH" sz="1700" b="1" dirty="0">
              <a:solidFill>
                <a:srgbClr val="C0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300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8908868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CB74E4-2C6E-CA4D-806A-E1039CF8D043}"/>
              </a:ext>
            </a:extLst>
          </p:cNvPr>
          <p:cNvSpPr/>
          <p:nvPr/>
        </p:nvSpPr>
        <p:spPr>
          <a:xfrm>
            <a:off x="5979474" y="957944"/>
            <a:ext cx="3018659" cy="57389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273FA2-EA1B-E043-AFE0-1704E421C2C8}"/>
              </a:ext>
            </a:extLst>
          </p:cNvPr>
          <p:cNvSpPr txBox="1"/>
          <p:nvPr/>
        </p:nvSpPr>
        <p:spPr>
          <a:xfrm>
            <a:off x="6054637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2">
                    <a:lumMod val="50000"/>
                  </a:schemeClr>
                </a:solidFill>
              </a:rPr>
              <a:t>MAD instance 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6EFD97-AAA0-4341-87E4-452A8EF61CFB}"/>
              </a:ext>
            </a:extLst>
          </p:cNvPr>
          <p:cNvSpPr/>
          <p:nvPr/>
        </p:nvSpPr>
        <p:spPr>
          <a:xfrm>
            <a:off x="6063102" y="1317110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Build sequence (B4)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7E43E3-79C4-6F4D-8690-97A8A89B43CF}"/>
              </a:ext>
            </a:extLst>
          </p:cNvPr>
          <p:cNvSpPr txBox="1"/>
          <p:nvPr/>
        </p:nvSpPr>
        <p:spPr>
          <a:xfrm rot="16200000">
            <a:off x="6067298" y="3791928"/>
            <a:ext cx="525502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B4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1E8650-B4D4-9B4C-A78A-9F921AFD685C}"/>
              </a:ext>
            </a:extLst>
          </p:cNvPr>
          <p:cNvSpPr/>
          <p:nvPr/>
        </p:nvSpPr>
        <p:spPr>
          <a:xfrm rot="19092565">
            <a:off x="6060227" y="2292086"/>
            <a:ext cx="2367781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Optics, beam and orbit knobs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from twin MAD-X instance</a:t>
            </a: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918DF9A6-5F14-0347-BB12-23B3E96CB9E9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2743200" y="2503457"/>
            <a:ext cx="641918" cy="622738"/>
          </a:xfrm>
          <a:prstGeom prst="bentConnector3">
            <a:avLst>
              <a:gd name="adj1" fmla="val 62679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0554B39-5D50-8D49-9C7A-96FC969C74F7}"/>
              </a:ext>
            </a:extLst>
          </p:cNvPr>
          <p:cNvCxnSpPr>
            <a:cxnSpLocks/>
          </p:cNvCxnSpPr>
          <p:nvPr/>
        </p:nvCxnSpPr>
        <p:spPr>
          <a:xfrm>
            <a:off x="5675789" y="2501042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1E3EE89-0305-0045-9B15-76E7C140AF42}"/>
              </a:ext>
            </a:extLst>
          </p:cNvPr>
          <p:cNvSpPr/>
          <p:nvPr/>
        </p:nvSpPr>
        <p:spPr>
          <a:xfrm>
            <a:off x="3385118" y="2215457"/>
            <a:ext cx="2376000" cy="57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Transfer </a:t>
            </a:r>
          </a:p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beam, knobs, variables</a:t>
            </a:r>
            <a:endParaRPr lang="en-CH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EF7B0BE-9F47-2842-94AF-F81EDEE96A00}"/>
              </a:ext>
            </a:extLst>
          </p:cNvPr>
          <p:cNvGrpSpPr/>
          <p:nvPr/>
        </p:nvGrpSpPr>
        <p:grpSpPr>
          <a:xfrm>
            <a:off x="3385118" y="4274773"/>
            <a:ext cx="2376211" cy="942535"/>
            <a:chOff x="3385118" y="3200399"/>
            <a:chExt cx="2376211" cy="94253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7A847-8974-2D44-94A8-EEEE098D575D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945C9F9-BF1F-3B47-985F-E43BD96F1540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Reference frame transformations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E5D177F-4F7E-6D49-93A9-42AA8E53C081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B3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D3720D-AB19-784F-9E75-BBCFBA2DEC4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B4</a:t>
              </a:r>
            </a:p>
          </p:txBody>
        </p:sp>
      </p:grp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678E323B-9962-564E-AA73-23278C494533}"/>
              </a:ext>
            </a:extLst>
          </p:cNvPr>
          <p:cNvCxnSpPr>
            <a:cxnSpLocks/>
          </p:cNvCxnSpPr>
          <p:nvPr/>
        </p:nvCxnSpPr>
        <p:spPr>
          <a:xfrm rot="5400000">
            <a:off x="3835744" y="4125753"/>
            <a:ext cx="295200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77B7FF95-A172-1248-97E4-78F9B277400E}"/>
              </a:ext>
            </a:extLst>
          </p:cNvPr>
          <p:cNvCxnSpPr>
            <a:cxnSpLocks/>
          </p:cNvCxnSpPr>
          <p:nvPr/>
        </p:nvCxnSpPr>
        <p:spPr>
          <a:xfrm rot="5400000">
            <a:off x="5002557" y="4125753"/>
            <a:ext cx="295200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35EF17-CA02-9F45-A609-B3B0CDE33BE3}"/>
              </a:ext>
            </a:extLst>
          </p:cNvPr>
          <p:cNvGrpSpPr/>
          <p:nvPr/>
        </p:nvGrpSpPr>
        <p:grpSpPr>
          <a:xfrm>
            <a:off x="1101437" y="820882"/>
            <a:ext cx="6806045" cy="2202872"/>
            <a:chOff x="852055" y="1184564"/>
            <a:chExt cx="6806045" cy="220287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B285A3-4F7E-BA49-858E-8FD5EFC51C20}"/>
                </a:ext>
              </a:extLst>
            </p:cNvPr>
            <p:cNvSpPr/>
            <p:nvPr/>
          </p:nvSpPr>
          <p:spPr>
            <a:xfrm>
              <a:off x="852055" y="1184564"/>
              <a:ext cx="6806045" cy="22028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39F8024-B2FB-FF4A-84B0-64E4BD876E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-4546"/>
            <a:stretch/>
          </p:blipFill>
          <p:spPr>
            <a:xfrm>
              <a:off x="1085850" y="2043093"/>
              <a:ext cx="1507871" cy="11324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FD3AEB-E5AB-814F-98AD-4C14F2838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1224" y="2030101"/>
              <a:ext cx="1420944" cy="82265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4AF0BEA-B9A2-7444-97E6-8F7C732D09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50262"/>
            <a:stretch/>
          </p:blipFill>
          <p:spPr>
            <a:xfrm>
              <a:off x="5943574" y="1586055"/>
              <a:ext cx="1517098" cy="166327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A48AC7A7-CBA7-E34D-9EDB-154570B4D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0174"/>
            <a:stretch/>
          </p:blipFill>
          <p:spPr>
            <a:xfrm>
              <a:off x="4297297" y="1584597"/>
              <a:ext cx="1517098" cy="166618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010B38-3D31-F14A-A604-D83A15099CBD}"/>
                </a:ext>
              </a:extLst>
            </p:cNvPr>
            <p:cNvSpPr txBox="1"/>
            <p:nvPr/>
          </p:nvSpPr>
          <p:spPr>
            <a:xfrm>
              <a:off x="862445" y="1194954"/>
              <a:ext cx="2825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u="sng" dirty="0">
                  <a:solidFill>
                    <a:srgbClr val="C00000"/>
                  </a:solidFill>
                </a:rPr>
                <a:t>Coordinate transformations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98632E-48C1-E147-8113-E0AE7DD4109C}"/>
                </a:ext>
              </a:extLst>
            </p:cNvPr>
            <p:cNvSpPr txBox="1"/>
            <p:nvPr/>
          </p:nvSpPr>
          <p:spPr>
            <a:xfrm>
              <a:off x="1174174" y="1735281"/>
              <a:ext cx="1302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Positions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0BC7737-3E75-2746-A803-B0144E1D80AC}"/>
                </a:ext>
              </a:extLst>
            </p:cNvPr>
            <p:cNvSpPr txBox="1"/>
            <p:nvPr/>
          </p:nvSpPr>
          <p:spPr>
            <a:xfrm>
              <a:off x="2750128" y="1735281"/>
              <a:ext cx="1302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</a:rPr>
                <a:t>Momenta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26B4ABE-B916-0F4E-BE88-450D9D532910}"/>
                </a:ext>
              </a:extLst>
            </p:cNvPr>
            <p:cNvSpPr txBox="1"/>
            <p:nvPr/>
          </p:nvSpPr>
          <p:spPr>
            <a:xfrm>
              <a:off x="4374573" y="1233054"/>
              <a:ext cx="30237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C00000"/>
                  </a:solidFill>
                  <a:latin typeface="Symbol" pitchFamily="2" charset="2"/>
                </a:rPr>
                <a:t>S</a:t>
              </a:r>
              <a:r>
                <a:rPr lang="en-CH" sz="1600" b="1" dirty="0">
                  <a:solidFill>
                    <a:srgbClr val="C00000"/>
                  </a:solidFill>
                </a:rPr>
                <a:t>-matrix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81DDB3FB-EF2A-4240-BB88-83B221104AE2}"/>
              </a:ext>
            </a:extLst>
          </p:cNvPr>
          <p:cNvSpPr/>
          <p:nvPr/>
        </p:nvSpPr>
        <p:spPr>
          <a:xfrm>
            <a:off x="3364821" y="5456876"/>
            <a:ext cx="4837885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C00000"/>
                </a:solidFill>
              </a:rPr>
              <a:t>beam-beam tables </a:t>
            </a:r>
            <a:r>
              <a:rPr lang="en-US" sz="1700" dirty="0">
                <a:solidFill>
                  <a:schemeClr val="tx2"/>
                </a:solidFill>
              </a:rPr>
              <a:t>for the </a:t>
            </a:r>
            <a:r>
              <a:rPr lang="en-US" sz="1700" b="1" dirty="0">
                <a:solidFill>
                  <a:srgbClr val="C00000"/>
                </a:solidFill>
              </a:rPr>
              <a:t>anticlockwise beams (b3 and b4) </a:t>
            </a:r>
            <a:r>
              <a:rPr lang="en-US" sz="1700" dirty="0">
                <a:solidFill>
                  <a:schemeClr val="tx2"/>
                </a:solidFill>
              </a:rPr>
              <a:t>can be </a:t>
            </a:r>
            <a:r>
              <a:rPr lang="en-US" sz="1700" b="1" dirty="0">
                <a:solidFill>
                  <a:srgbClr val="C00000"/>
                </a:solidFill>
              </a:rPr>
              <a:t>generated in python </a:t>
            </a:r>
            <a:r>
              <a:rPr lang="en-US" sz="1700" dirty="0">
                <a:solidFill>
                  <a:schemeClr val="tx2"/>
                </a:solidFill>
              </a:rPr>
              <a:t>from those of the clockwise beams </a:t>
            </a:r>
          </a:p>
          <a:p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 it’s a simple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reference frame transformation</a:t>
            </a:r>
            <a:endParaRPr lang="en-CH" sz="1700" b="1" dirty="0">
              <a:solidFill>
                <a:srgbClr val="C0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234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81A817-A6A1-4142-AEFC-250F28D7A40E}"/>
              </a:ext>
            </a:extLst>
          </p:cNvPr>
          <p:cNvSpPr/>
          <p:nvPr/>
        </p:nvSpPr>
        <p:spPr>
          <a:xfrm>
            <a:off x="165463" y="844731"/>
            <a:ext cx="8908868" cy="593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How does it work (b4)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C8C1FA-C925-054D-8C09-CFCBF86A1A45}"/>
              </a:ext>
            </a:extLst>
          </p:cNvPr>
          <p:cNvGrpSpPr/>
          <p:nvPr/>
        </p:nvGrpSpPr>
        <p:grpSpPr>
          <a:xfrm>
            <a:off x="220929" y="940526"/>
            <a:ext cx="3018659" cy="5756366"/>
            <a:chOff x="220929" y="940526"/>
            <a:chExt cx="3018659" cy="575636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895A4F-CF4D-644A-8F53-2ECA6BB821A1}"/>
                </a:ext>
              </a:extLst>
            </p:cNvPr>
            <p:cNvSpPr/>
            <p:nvPr/>
          </p:nvSpPr>
          <p:spPr>
            <a:xfrm>
              <a:off x="220929" y="957944"/>
              <a:ext cx="3018659" cy="573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4572E8-D17B-1B4D-9DEE-6B36588BB771}"/>
                </a:ext>
              </a:extLst>
            </p:cNvPr>
            <p:cNvSpPr/>
            <p:nvPr/>
          </p:nvSpPr>
          <p:spPr>
            <a:xfrm>
              <a:off x="702016" y="3563045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beam-beam lenses in MAD-X sequences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72935D-E885-B54A-B329-04C4FE1D60B0}"/>
                </a:ext>
              </a:extLst>
            </p:cNvPr>
            <p:cNvSpPr/>
            <p:nvPr/>
          </p:nvSpPr>
          <p:spPr>
            <a:xfrm>
              <a:off x="702016" y="4242632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Measure references for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re-matchings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2398BD1-18B5-2C4B-8D63-5C1E6930A1DB}"/>
                </a:ext>
              </a:extLst>
            </p:cNvPr>
            <p:cNvSpPr/>
            <p:nvPr/>
          </p:nvSpPr>
          <p:spPr>
            <a:xfrm>
              <a:off x="702016" y="4922219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Install and correct </a:t>
              </a:r>
            </a:p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machine imperfections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411762-5DF1-6543-8859-E1D4D5CAAA77}"/>
                </a:ext>
              </a:extLst>
            </p:cNvPr>
            <p:cNvSpPr/>
            <p:nvPr/>
          </p:nvSpPr>
          <p:spPr>
            <a:xfrm>
              <a:off x="702016" y="5601806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Match orbit, coupling, tunes, and chromaticities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F738CB8-1BF3-3044-BF18-EEC38ECE1D23}"/>
                </a:ext>
              </a:extLst>
            </p:cNvPr>
            <p:cNvSpPr/>
            <p:nvPr/>
          </p:nvSpPr>
          <p:spPr>
            <a:xfrm>
              <a:off x="702016" y="628139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Generate B1 sixtrack input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799E3C-A674-504E-9444-F9235472775F}"/>
                </a:ext>
              </a:extLst>
            </p:cNvPr>
            <p:cNvSpPr/>
            <p:nvPr/>
          </p:nvSpPr>
          <p:spPr>
            <a:xfrm>
              <a:off x="702016" y="1317110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Build sequences (B1 and B2)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A0D5CAF-A38C-544C-8A5F-460DD41260BE}"/>
                </a:ext>
              </a:extLst>
            </p:cNvPr>
            <p:cNvSpPr/>
            <p:nvPr/>
          </p:nvSpPr>
          <p:spPr>
            <a:xfrm>
              <a:off x="702016" y="2491871"/>
              <a:ext cx="2388136" cy="57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Set orbit knobs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(angles, separations, leveling etc.)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35C68C3-2374-3647-9335-543CD674285A}"/>
                </a:ext>
              </a:extLst>
            </p:cNvPr>
            <p:cNvSpPr/>
            <p:nvPr/>
          </p:nvSpPr>
          <p:spPr>
            <a:xfrm>
              <a:off x="699140" y="1708697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Load optics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906631D-1DC0-CD42-B7F7-D95CB1B3660B}"/>
                </a:ext>
              </a:extLst>
            </p:cNvPr>
            <p:cNvSpPr/>
            <p:nvPr/>
          </p:nvSpPr>
          <p:spPr>
            <a:xfrm>
              <a:off x="704891" y="2100284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Define beams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72137-EB12-5741-BDD1-FB16D6A69F63}"/>
                </a:ext>
              </a:extLst>
            </p:cNvPr>
            <p:cNvSpPr txBox="1"/>
            <p:nvPr/>
          </p:nvSpPr>
          <p:spPr>
            <a:xfrm>
              <a:off x="296092" y="940526"/>
              <a:ext cx="29173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tx2"/>
                  </a:solidFill>
                </a:rPr>
                <a:t>MAD instance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34AACA-F6D4-944D-ABA3-568CE9C9F16F}"/>
                </a:ext>
              </a:extLst>
            </p:cNvPr>
            <p:cNvSpPr txBox="1"/>
            <p:nvPr/>
          </p:nvSpPr>
          <p:spPr>
            <a:xfrm rot="16200000">
              <a:off x="-615835" y="2238698"/>
              <a:ext cx="214856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Sequences: B1 and B2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666404-C4B3-0042-89CB-758922145972}"/>
                </a:ext>
              </a:extLst>
            </p:cNvPr>
            <p:cNvSpPr txBox="1"/>
            <p:nvPr/>
          </p:nvSpPr>
          <p:spPr>
            <a:xfrm rot="16200000">
              <a:off x="-1047790" y="4920189"/>
              <a:ext cx="3012472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Sequence: B1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8E65985-698E-ED46-BC06-7E12428FE3FD}"/>
                </a:ext>
              </a:extLst>
            </p:cNvPr>
            <p:cNvSpPr/>
            <p:nvPr/>
          </p:nvSpPr>
          <p:spPr>
            <a:xfrm>
              <a:off x="702016" y="3171458"/>
              <a:ext cx="2388136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tx2"/>
                  </a:solidFill>
                </a:rPr>
                <a:t>Twiss and survey</a:t>
              </a:r>
            </a:p>
          </p:txBody>
        </p:sp>
      </p:grp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007461BC-857C-C247-A4ED-038C6E2A5B26}"/>
              </a:ext>
            </a:extLst>
          </p:cNvPr>
          <p:cNvCxnSpPr>
            <a:cxnSpLocks/>
            <a:stCxn id="19" idx="1"/>
            <a:endCxn id="34" idx="3"/>
          </p:cNvCxnSpPr>
          <p:nvPr/>
        </p:nvCxnSpPr>
        <p:spPr>
          <a:xfrm rot="10800000" flipV="1">
            <a:off x="3090153" y="3852776"/>
            <a:ext cx="363465" cy="2572617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FEC592-9946-F94C-88F4-E1D45F3C105C}"/>
              </a:ext>
            </a:extLst>
          </p:cNvPr>
          <p:cNvGrpSpPr/>
          <p:nvPr/>
        </p:nvGrpSpPr>
        <p:grpSpPr>
          <a:xfrm>
            <a:off x="3385118" y="3144644"/>
            <a:ext cx="2376211" cy="942535"/>
            <a:chOff x="3385118" y="3200399"/>
            <a:chExt cx="2376211" cy="9425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6A2C018-0104-314D-AB04-D399A198572F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958C4-BC5B-204A-A2F4-FE67C95AE8AF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Compute beam-beam tables</a:t>
              </a:r>
            </a:p>
            <a:p>
              <a:pPr algn="ctr"/>
              <a:r>
                <a:rPr lang="en-CH" sz="1200" dirty="0">
                  <a:solidFill>
                    <a:schemeClr val="accent6">
                      <a:lumMod val="50000"/>
                    </a:schemeClr>
                  </a:solidFill>
                </a:rPr>
                <a:t>(locations, separations, sigmas)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926828B-830B-674A-AF1E-AB1538D02235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AA97DFA-4032-9344-A645-CD7FF16A67A7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B1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CB74E4-2C6E-CA4D-806A-E1039CF8D043}"/>
              </a:ext>
            </a:extLst>
          </p:cNvPr>
          <p:cNvSpPr/>
          <p:nvPr/>
        </p:nvSpPr>
        <p:spPr>
          <a:xfrm>
            <a:off x="5979474" y="957944"/>
            <a:ext cx="3018659" cy="57389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8345831-273C-774A-A497-0FD84A6CEB83}"/>
              </a:ext>
            </a:extLst>
          </p:cNvPr>
          <p:cNvSpPr/>
          <p:nvPr/>
        </p:nvSpPr>
        <p:spPr>
          <a:xfrm>
            <a:off x="6063102" y="3563045"/>
            <a:ext cx="2388136" cy="5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Install beam-beam lenses in MAD-X sequences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F08D612-BCBC-454D-9C99-E050FE7A6B4E}"/>
              </a:ext>
            </a:extLst>
          </p:cNvPr>
          <p:cNvSpPr/>
          <p:nvPr/>
        </p:nvSpPr>
        <p:spPr>
          <a:xfrm>
            <a:off x="6063102" y="4242632"/>
            <a:ext cx="2388136" cy="5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Measure references for 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re-matchings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273FA2-EA1B-E043-AFE0-1704E421C2C8}"/>
              </a:ext>
            </a:extLst>
          </p:cNvPr>
          <p:cNvSpPr txBox="1"/>
          <p:nvPr/>
        </p:nvSpPr>
        <p:spPr>
          <a:xfrm>
            <a:off x="6054637" y="940526"/>
            <a:ext cx="291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2">
                    <a:lumMod val="50000"/>
                  </a:schemeClr>
                </a:solidFill>
              </a:rPr>
              <a:t>MAD instance 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94A94A8-0A94-4543-9807-E6A75D8755A2}"/>
              </a:ext>
            </a:extLst>
          </p:cNvPr>
          <p:cNvSpPr/>
          <p:nvPr/>
        </p:nvSpPr>
        <p:spPr>
          <a:xfrm>
            <a:off x="6063102" y="4922219"/>
            <a:ext cx="2388136" cy="5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Install and correct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machine imperfections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30896A3-4362-C144-A120-723AE1DAD350}"/>
              </a:ext>
            </a:extLst>
          </p:cNvPr>
          <p:cNvSpPr/>
          <p:nvPr/>
        </p:nvSpPr>
        <p:spPr>
          <a:xfrm>
            <a:off x="6063102" y="5601806"/>
            <a:ext cx="2388136" cy="5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Correct Coupling/Tunes/Chrom’s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E87739C-A420-244B-9F6A-92ED02AD29C7}"/>
              </a:ext>
            </a:extLst>
          </p:cNvPr>
          <p:cNvSpPr/>
          <p:nvPr/>
        </p:nvSpPr>
        <p:spPr>
          <a:xfrm>
            <a:off x="6063102" y="6281394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Generate B4 sixtrack input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6EFD97-AAA0-4341-87E4-452A8EF61CFB}"/>
              </a:ext>
            </a:extLst>
          </p:cNvPr>
          <p:cNvSpPr/>
          <p:nvPr/>
        </p:nvSpPr>
        <p:spPr>
          <a:xfrm>
            <a:off x="6063102" y="1317110"/>
            <a:ext cx="2388136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Build sequence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77E43E3-79C4-6F4D-8690-97A8A89B43CF}"/>
              </a:ext>
            </a:extLst>
          </p:cNvPr>
          <p:cNvSpPr txBox="1"/>
          <p:nvPr/>
        </p:nvSpPr>
        <p:spPr>
          <a:xfrm rot="16200000">
            <a:off x="6067298" y="3791928"/>
            <a:ext cx="525502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bg1"/>
                </a:solidFill>
              </a:rPr>
              <a:t>Sequence: B4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17A3D62-0186-3E46-95A7-967C63E96919}"/>
              </a:ext>
            </a:extLst>
          </p:cNvPr>
          <p:cNvGrpSpPr/>
          <p:nvPr/>
        </p:nvGrpSpPr>
        <p:grpSpPr>
          <a:xfrm>
            <a:off x="3385118" y="4274773"/>
            <a:ext cx="2376211" cy="942535"/>
            <a:chOff x="3385118" y="3200399"/>
            <a:chExt cx="2376211" cy="942535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28FF1E0-AB9E-8242-AD3F-7AB29BE4541B}"/>
                </a:ext>
              </a:extLst>
            </p:cNvPr>
            <p:cNvSpPr/>
            <p:nvPr/>
          </p:nvSpPr>
          <p:spPr>
            <a:xfrm>
              <a:off x="3385118" y="3200399"/>
              <a:ext cx="2376211" cy="9425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64490C1-BE67-C249-A60B-0E1CB44DD682}"/>
                </a:ext>
              </a:extLst>
            </p:cNvPr>
            <p:cNvSpPr/>
            <p:nvPr/>
          </p:nvSpPr>
          <p:spPr>
            <a:xfrm>
              <a:off x="3385118" y="3214083"/>
              <a:ext cx="2376211" cy="5236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400" dirty="0">
                  <a:solidFill>
                    <a:schemeClr val="accent6">
                      <a:lumMod val="50000"/>
                    </a:schemeClr>
                  </a:solidFill>
                </a:rPr>
                <a:t>Reference frame transformations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704879D-BDD2-F240-88C9-55A3DCC0AEED}"/>
                </a:ext>
              </a:extLst>
            </p:cNvPr>
            <p:cNvSpPr/>
            <p:nvPr/>
          </p:nvSpPr>
          <p:spPr>
            <a:xfrm>
              <a:off x="3453617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B3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E52A98E-9D64-8342-AF70-4F0C4CE5545D}"/>
                </a:ext>
              </a:extLst>
            </p:cNvPr>
            <p:cNvSpPr/>
            <p:nvPr/>
          </p:nvSpPr>
          <p:spPr>
            <a:xfrm>
              <a:off x="4618891" y="3764532"/>
              <a:ext cx="1075582" cy="2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500" dirty="0"/>
                <a:t>BB table B4</a:t>
              </a:r>
            </a:p>
          </p:txBody>
        </p:sp>
      </p:grp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FB50181-3A8D-2248-BD51-B599F1BD2159}"/>
              </a:ext>
            </a:extLst>
          </p:cNvPr>
          <p:cNvCxnSpPr>
            <a:cxnSpLocks/>
            <a:stCxn id="19" idx="1"/>
            <a:endCxn id="27" idx="3"/>
          </p:cNvCxnSpPr>
          <p:nvPr/>
        </p:nvCxnSpPr>
        <p:spPr>
          <a:xfrm rot="10800000">
            <a:off x="3090153" y="3851045"/>
            <a:ext cx="363465" cy="1732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82335EF5-2F79-134F-82E9-0C06A5DEA840}"/>
              </a:ext>
            </a:extLst>
          </p:cNvPr>
          <p:cNvCxnSpPr>
            <a:cxnSpLocks/>
          </p:cNvCxnSpPr>
          <p:nvPr/>
        </p:nvCxnSpPr>
        <p:spPr>
          <a:xfrm>
            <a:off x="3079993" y="3319405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A87F1C7-80FA-444A-B5C0-3A797B901417}"/>
              </a:ext>
            </a:extLst>
          </p:cNvPr>
          <p:cNvCxnSpPr>
            <a:cxnSpLocks/>
          </p:cNvCxnSpPr>
          <p:nvPr/>
        </p:nvCxnSpPr>
        <p:spPr>
          <a:xfrm rot="5400000">
            <a:off x="3835744" y="4125753"/>
            <a:ext cx="295200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1FA9ABD7-A87D-9E47-879D-68E3956298E4}"/>
              </a:ext>
            </a:extLst>
          </p:cNvPr>
          <p:cNvCxnSpPr>
            <a:cxnSpLocks/>
          </p:cNvCxnSpPr>
          <p:nvPr/>
        </p:nvCxnSpPr>
        <p:spPr>
          <a:xfrm rot="5400000">
            <a:off x="5002557" y="4125753"/>
            <a:ext cx="295200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1B901884-B062-A14F-9DF5-345CB8E9D14A}"/>
              </a:ext>
            </a:extLst>
          </p:cNvPr>
          <p:cNvCxnSpPr>
            <a:cxnSpLocks/>
            <a:stCxn id="86" idx="3"/>
            <a:endCxn id="67" idx="1"/>
          </p:cNvCxnSpPr>
          <p:nvPr/>
        </p:nvCxnSpPr>
        <p:spPr>
          <a:xfrm>
            <a:off x="5694473" y="4982906"/>
            <a:ext cx="368629" cy="1442488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9C773CBA-8EB2-BB44-A71D-38FD3EE4323F}"/>
              </a:ext>
            </a:extLst>
          </p:cNvPr>
          <p:cNvCxnSpPr>
            <a:cxnSpLocks/>
            <a:stCxn id="86" idx="3"/>
            <a:endCxn id="61" idx="1"/>
          </p:cNvCxnSpPr>
          <p:nvPr/>
        </p:nvCxnSpPr>
        <p:spPr>
          <a:xfrm flipV="1">
            <a:off x="5694473" y="3851045"/>
            <a:ext cx="368629" cy="1131861"/>
          </a:xfrm>
          <a:prstGeom prst="bentConnector3">
            <a:avLst>
              <a:gd name="adj1" fmla="val 50000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A6333D0E-6B24-A64D-BB2C-10EA6AB9416E}"/>
              </a:ext>
            </a:extLst>
          </p:cNvPr>
          <p:cNvSpPr/>
          <p:nvPr/>
        </p:nvSpPr>
        <p:spPr>
          <a:xfrm rot="19092565">
            <a:off x="6060227" y="2292086"/>
            <a:ext cx="2367781" cy="5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Optics, beam and orbit knobs</a:t>
            </a:r>
          </a:p>
          <a:p>
            <a:pPr algn="ctr"/>
            <a:r>
              <a:rPr lang="en-CH" sz="1400" dirty="0">
                <a:solidFill>
                  <a:schemeClr val="accent2">
                    <a:lumMod val="50000"/>
                  </a:schemeClr>
                </a:solidFill>
              </a:rPr>
              <a:t>from twin MAD-X instance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B10681-BA47-294A-A061-0073D6A62F1A}"/>
              </a:ext>
            </a:extLst>
          </p:cNvPr>
          <p:cNvSpPr txBox="1"/>
          <p:nvPr/>
        </p:nvSpPr>
        <p:spPr>
          <a:xfrm>
            <a:off x="170822" y="952249"/>
            <a:ext cx="890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solidFill>
                  <a:schemeClr val="accent6">
                    <a:lumMod val="50000"/>
                  </a:schemeClr>
                </a:solidFill>
              </a:rPr>
              <a:t>Python</a:t>
            </a:r>
          </a:p>
        </p:txBody>
      </p:sp>
      <p:cxnSp>
        <p:nvCxnSpPr>
          <p:cNvPr id="78" name="Elbow Connector 77">
            <a:extLst>
              <a:ext uri="{FF2B5EF4-FFF2-40B4-BE49-F238E27FC236}">
                <a16:creationId xmlns:a16="http://schemas.microsoft.com/office/drawing/2014/main" id="{3022587F-6A6D-F846-A071-BEA2205E1EBD}"/>
              </a:ext>
            </a:extLst>
          </p:cNvPr>
          <p:cNvCxnSpPr>
            <a:cxnSpLocks/>
            <a:endCxn id="72" idx="1"/>
          </p:cNvCxnSpPr>
          <p:nvPr/>
        </p:nvCxnSpPr>
        <p:spPr>
          <a:xfrm flipV="1">
            <a:off x="2743200" y="2503457"/>
            <a:ext cx="641918" cy="622738"/>
          </a:xfrm>
          <a:prstGeom prst="bentConnector3">
            <a:avLst>
              <a:gd name="adj1" fmla="val 62679"/>
            </a:avLst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EE57B34A-5EFC-554B-A318-B7D26D7B2A07}"/>
              </a:ext>
            </a:extLst>
          </p:cNvPr>
          <p:cNvCxnSpPr>
            <a:cxnSpLocks/>
          </p:cNvCxnSpPr>
          <p:nvPr/>
        </p:nvCxnSpPr>
        <p:spPr>
          <a:xfrm>
            <a:off x="5675789" y="2501042"/>
            <a:ext cx="301754" cy="0"/>
          </a:xfrm>
          <a:prstGeom prst="bentConnector3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32551E7-FFE9-274E-B1B4-2AC6CBD7BE36}"/>
              </a:ext>
            </a:extLst>
          </p:cNvPr>
          <p:cNvSpPr/>
          <p:nvPr/>
        </p:nvSpPr>
        <p:spPr>
          <a:xfrm>
            <a:off x="3385118" y="2215457"/>
            <a:ext cx="2376000" cy="57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Transfer </a:t>
            </a:r>
          </a:p>
          <a:p>
            <a:pPr algn="ctr"/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beam, knobs, variables</a:t>
            </a:r>
            <a:endParaRPr lang="en-CH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E11A86E-C325-A74B-8A21-BE41DEEAB5F5}"/>
              </a:ext>
            </a:extLst>
          </p:cNvPr>
          <p:cNvSpPr/>
          <p:nvPr/>
        </p:nvSpPr>
        <p:spPr>
          <a:xfrm>
            <a:off x="3415551" y="5568731"/>
            <a:ext cx="2299449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Onc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 BB tables are available the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next steps are the same as for B1</a:t>
            </a:r>
            <a:endParaRPr lang="en-CH" sz="1700" b="1" dirty="0">
              <a:solidFill>
                <a:srgbClr val="C0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5479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4" grpId="0" animBg="1"/>
      <p:bldP spid="65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B698D-7D33-424B-B8FE-AC4305CA1ADF}"/>
              </a:ext>
            </a:extLst>
          </p:cNvPr>
          <p:cNvSpPr txBox="1"/>
          <p:nvPr/>
        </p:nvSpPr>
        <p:spPr>
          <a:xfrm>
            <a:off x="508116" y="1403740"/>
            <a:ext cx="8353495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Traditionally,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“mask file” is a MAD-X script used to build a model of the LHC ring and then generate the corresponding input for tracking simulations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(sixtrack)</a:t>
            </a:r>
          </a:p>
          <a:p>
            <a:pPr defTabSz="914400"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described at the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Beam-beam and Luminosity Studies Meeting on 28 Feb 2020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 improve its usability and maintainability, the code has been recently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split in separate MAD-X scripts for the different functionalities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(modules)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Tracked in a git repository (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https://github.com/lhcopt/lhcmask/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Documented in a dedicated website (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http://cern.ch/lhcmask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defTabSz="914400">
              <a:spcAft>
                <a:spcPts val="600"/>
              </a:spcAft>
            </a:pPr>
            <a:endParaRPr lang="en-US" sz="17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spcAft>
                <a:spcPts val="600"/>
              </a:spcAft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we present a further evolution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which goes beyond the pure MAD-X environment, to handle more advanced simulation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scenarions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defTabSz="914400">
              <a:spcAft>
                <a:spcPts val="600"/>
              </a:spcAft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spcAft>
                <a:spcPts val="600"/>
              </a:spcAft>
            </a:pPr>
            <a:endParaRPr lang="en-US" sz="17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763263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>
            <a:extLst>
              <a:ext uri="{FF2B5EF4-FFF2-40B4-BE49-F238E27FC236}">
                <a16:creationId xmlns:a16="http://schemas.microsoft.com/office/drawing/2014/main" id="{074BDAD5-0984-2940-92CD-9DAF71E76921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" name="Straight Connector 6">
              <a:extLst>
                <a:ext uri="{FF2B5EF4-FFF2-40B4-BE49-F238E27FC236}">
                  <a16:creationId xmlns:a16="http://schemas.microsoft.com/office/drawing/2014/main" id="{71C58767-ACC2-5343-844A-87F91E297E9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2" descr="C:\Octavio\CERN\cern_logo_white.gif">
              <a:extLst>
                <a:ext uri="{FF2B5EF4-FFF2-40B4-BE49-F238E27FC236}">
                  <a16:creationId xmlns:a16="http://schemas.microsoft.com/office/drawing/2014/main" id="{A515F0BE-452D-1347-BAC6-2848A3B272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B420468-A936-194B-BDEC-A51CB03C0E2D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7C676C-5873-4A45-8FE3-4B1F17AA478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Checks</a:t>
            </a:r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C313A065-D440-D943-8E49-75C69EF8E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253" y="2058659"/>
            <a:ext cx="6753738" cy="47376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0B10C5C-6FC7-264B-B573-BF2555805634}"/>
              </a:ext>
            </a:extLst>
          </p:cNvPr>
          <p:cNvSpPr/>
          <p:nvPr/>
        </p:nvSpPr>
        <p:spPr>
          <a:xfrm>
            <a:off x="1212351" y="549756"/>
            <a:ext cx="78485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The approach was </a:t>
            </a:r>
            <a:r>
              <a:rPr lang="en-GB" b="1" dirty="0">
                <a:solidFill>
                  <a:srgbClr val="C00000"/>
                </a:solidFill>
              </a:rPr>
              <a:t>extensively tested</a:t>
            </a:r>
            <a:r>
              <a:rPr lang="en-GB" dirty="0">
                <a:solidFill>
                  <a:schemeClr val="tx2"/>
                </a:solidFill>
              </a:rPr>
              <a:t>. In particular: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Linear optics is found to be identical </a:t>
            </a:r>
            <a:r>
              <a:rPr lang="en-GB" dirty="0">
                <a:solidFill>
                  <a:schemeClr val="tx2"/>
                </a:solidFill>
              </a:rPr>
              <a:t>for b2 and b4 (once appropriate transformations are applied)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 the absence of bb, the </a:t>
            </a:r>
            <a:r>
              <a:rPr lang="en-GB" b="1" dirty="0">
                <a:solidFill>
                  <a:srgbClr val="C00000"/>
                </a:solidFill>
              </a:rPr>
              <a:t>sixtrack input </a:t>
            </a:r>
            <a:r>
              <a:rPr lang="en-GB" dirty="0">
                <a:solidFill>
                  <a:schemeClr val="tx2"/>
                </a:solidFill>
              </a:rPr>
              <a:t>obtained with pymask is </a:t>
            </a:r>
            <a:r>
              <a:rPr lang="en-GB" b="1" dirty="0">
                <a:solidFill>
                  <a:srgbClr val="C00000"/>
                </a:solidFill>
              </a:rPr>
              <a:t>identical (to the bit) to the one obtained by the legacy MAD-X mask on b4 alone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44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41164587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>
            <a:extLst>
              <a:ext uri="{FF2B5EF4-FFF2-40B4-BE49-F238E27FC236}">
                <a16:creationId xmlns:a16="http://schemas.microsoft.com/office/drawing/2014/main" id="{A8E0FD67-2FC7-FC40-9BCD-A845283E5DB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6">
              <a:extLst>
                <a:ext uri="{FF2B5EF4-FFF2-40B4-BE49-F238E27FC236}">
                  <a16:creationId xmlns:a16="http://schemas.microsoft.com/office/drawing/2014/main" id="{7A9607B3-7E7D-994F-977D-FC4A87F760E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A80798AA-472D-A646-B908-91F055F61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46CB869-21C3-A64A-9997-92863082A4D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5BFDE7B-35E3-104E-9BDE-3ABD3B3BB2C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Online 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C8745D-E025-D64F-807B-C3A2B7CD7AF4}"/>
              </a:ext>
            </a:extLst>
          </p:cNvPr>
          <p:cNvSpPr/>
          <p:nvPr/>
        </p:nvSpPr>
        <p:spPr>
          <a:xfrm>
            <a:off x="1068513" y="673045"/>
            <a:ext cx="800356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C00000"/>
                </a:solidFill>
              </a:rPr>
              <a:t>development</a:t>
            </a:r>
            <a:r>
              <a:rPr lang="en-GB" sz="1700" dirty="0">
                <a:solidFill>
                  <a:schemeClr val="tx2"/>
                </a:solidFill>
              </a:rPr>
              <a:t> of pymask is </a:t>
            </a:r>
            <a:r>
              <a:rPr lang="en-GB" sz="1700" b="1" dirty="0">
                <a:solidFill>
                  <a:srgbClr val="C00000"/>
                </a:solidFill>
              </a:rPr>
              <a:t>managed on </a:t>
            </a:r>
            <a:r>
              <a:rPr lang="en-GB" sz="1700" b="1" dirty="0" err="1">
                <a:solidFill>
                  <a:srgbClr val="C00000"/>
                </a:solidFill>
              </a:rPr>
              <a:t>github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Code hosted at 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https://github.com/lhcopt/lhcmask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err="1">
                <a:solidFill>
                  <a:schemeClr val="tx2"/>
                </a:solidFill>
              </a:rPr>
              <a:t>Github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C00000"/>
                </a:solidFill>
              </a:rPr>
              <a:t>releases</a:t>
            </a:r>
            <a:r>
              <a:rPr lang="en-GB" sz="1700" dirty="0">
                <a:solidFill>
                  <a:schemeClr val="tx2"/>
                </a:solidFill>
              </a:rPr>
              <a:t> used to deploy new features and fixes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New version number associated with each release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C00000"/>
                </a:solidFill>
              </a:rPr>
              <a:t>Github</a:t>
            </a:r>
            <a:r>
              <a:rPr lang="en-GB" sz="1700" b="1" dirty="0">
                <a:solidFill>
                  <a:srgbClr val="C00000"/>
                </a:solidFill>
              </a:rPr>
              <a:t> issues </a:t>
            </a:r>
            <a:r>
              <a:rPr lang="en-GB" sz="1700" dirty="0">
                <a:solidFill>
                  <a:schemeClr val="tx2"/>
                </a:solidFill>
              </a:rPr>
              <a:t>used to </a:t>
            </a:r>
            <a:r>
              <a:rPr lang="en-GB" sz="1700" b="1" dirty="0">
                <a:solidFill>
                  <a:srgbClr val="C00000"/>
                </a:solidFill>
              </a:rPr>
              <a:t>track bugs, enhancements, and future work 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7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9578BF-BF75-7444-9434-6F2E25107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97" y="2527442"/>
            <a:ext cx="5797962" cy="348631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FE627D-1E21-DE41-A309-3390B74CE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3043" y="2892678"/>
            <a:ext cx="5671336" cy="33909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C0C1BD-6239-1D46-8F58-6953F6D7F4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6236" y="3380199"/>
            <a:ext cx="6158543" cy="322094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950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>
            <a:extLst>
              <a:ext uri="{FF2B5EF4-FFF2-40B4-BE49-F238E27FC236}">
                <a16:creationId xmlns:a16="http://schemas.microsoft.com/office/drawing/2014/main" id="{A8E0FD67-2FC7-FC40-9BCD-A845283E5DB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6">
              <a:extLst>
                <a:ext uri="{FF2B5EF4-FFF2-40B4-BE49-F238E27FC236}">
                  <a16:creationId xmlns:a16="http://schemas.microsoft.com/office/drawing/2014/main" id="{7A9607B3-7E7D-994F-977D-FC4A87F760E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A80798AA-472D-A646-B908-91F055F61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46CB869-21C3-A64A-9997-92863082A4D0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5BFDE7B-35E3-104E-9BDE-3ABD3B3BB2C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Online 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C8745D-E025-D64F-807B-C3A2B7CD7AF4}"/>
              </a:ext>
            </a:extLst>
          </p:cNvPr>
          <p:cNvSpPr/>
          <p:nvPr/>
        </p:nvSpPr>
        <p:spPr>
          <a:xfrm>
            <a:off x="1140432" y="570304"/>
            <a:ext cx="8003568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b="1" dirty="0">
                <a:solidFill>
                  <a:srgbClr val="C00000"/>
                </a:solidFill>
              </a:rPr>
              <a:t>Documentation</a:t>
            </a:r>
            <a:r>
              <a:rPr lang="en-CH" sz="1700" dirty="0">
                <a:solidFill>
                  <a:schemeClr val="tx2"/>
                </a:solidFill>
              </a:rPr>
              <a:t> is available at</a:t>
            </a:r>
            <a:r>
              <a:rPr lang="en-CH" sz="1700" b="1" dirty="0">
                <a:solidFill>
                  <a:schemeClr val="tx2"/>
                </a:solidFill>
              </a:rPr>
              <a:t> </a:t>
            </a:r>
            <a:r>
              <a:rPr lang="en-CH" sz="1700" b="1" dirty="0">
                <a:solidFill>
                  <a:schemeClr val="tx2"/>
                </a:solidFill>
                <a:hlinkClick r:id="rId3"/>
              </a:rPr>
              <a:t>http://cern.ch/lhcmask/pymask</a:t>
            </a:r>
            <a:endParaRPr lang="en-CH" sz="17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It includes: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C00000"/>
                </a:solidFill>
              </a:rPr>
              <a:t>“Getting started” guide </a:t>
            </a:r>
            <a:r>
              <a:rPr lang="en-CH" sz="1700" dirty="0">
                <a:solidFill>
                  <a:schemeClr val="tx2"/>
                </a:solidFill>
              </a:rPr>
              <a:t>(how to run at example)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Description of the </a:t>
            </a:r>
            <a:r>
              <a:rPr lang="en-CH" sz="1700" b="1" dirty="0">
                <a:solidFill>
                  <a:srgbClr val="C00000"/>
                </a:solidFill>
              </a:rPr>
              <a:t>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Step-by-step </a:t>
            </a:r>
            <a:r>
              <a:rPr lang="en-CH" sz="1700" b="1" dirty="0">
                <a:solidFill>
                  <a:srgbClr val="C00000"/>
                </a:solidFill>
              </a:rPr>
              <a:t>description of the algorithm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A </a:t>
            </a:r>
            <a:r>
              <a:rPr lang="en-CH" sz="1700" b="1" dirty="0">
                <a:solidFill>
                  <a:srgbClr val="C00000"/>
                </a:solidFill>
              </a:rPr>
              <a:t>guide to setup the python environment </a:t>
            </a:r>
            <a:r>
              <a:rPr lang="en-CH" sz="1700" dirty="0">
                <a:solidFill>
                  <a:schemeClr val="tx2"/>
                </a:solidFill>
              </a:rPr>
              <a:t>(not required on lxplus and lxbatch)</a:t>
            </a:r>
          </a:p>
          <a:p>
            <a:pPr>
              <a:spcBef>
                <a:spcPts val="600"/>
              </a:spcBef>
            </a:pPr>
            <a:r>
              <a:rPr lang="en-CH" sz="1700" b="1" dirty="0">
                <a:solidFill>
                  <a:srgbClr val="C00000"/>
                </a:solidFill>
              </a:rPr>
              <a:t>Working exaples </a:t>
            </a:r>
            <a:r>
              <a:rPr lang="en-CH" sz="1700" dirty="0">
                <a:solidFill>
                  <a:schemeClr val="tx2"/>
                </a:solidFill>
              </a:rPr>
              <a:t>for </a:t>
            </a:r>
            <a:r>
              <a:rPr lang="en-CH" sz="1700" b="1" dirty="0">
                <a:solidFill>
                  <a:srgbClr val="C00000"/>
                </a:solidFill>
              </a:rPr>
              <a:t>LHC Run 3</a:t>
            </a:r>
            <a:r>
              <a:rPr lang="en-CH" sz="1700" dirty="0">
                <a:solidFill>
                  <a:schemeClr val="tx2"/>
                </a:solidFill>
              </a:rPr>
              <a:t> and </a:t>
            </a:r>
            <a:r>
              <a:rPr lang="en-CH" sz="1700" b="1" dirty="0">
                <a:solidFill>
                  <a:srgbClr val="C00000"/>
                </a:solidFill>
              </a:rPr>
              <a:t>HL-LHC</a:t>
            </a:r>
            <a:r>
              <a:rPr lang="en-CH" sz="1700" dirty="0">
                <a:solidFill>
                  <a:schemeClr val="tx2"/>
                </a:solidFill>
              </a:rPr>
              <a:t> are available in the repository (</a:t>
            </a:r>
            <a:r>
              <a:rPr lang="en-CH" sz="1700" dirty="0">
                <a:solidFill>
                  <a:schemeClr val="tx2"/>
                </a:solidFill>
                <a:hlinkClick r:id="rId4"/>
              </a:rPr>
              <a:t>here</a:t>
            </a:r>
            <a:r>
              <a:rPr lang="en-CH" sz="1700" dirty="0">
                <a:solidFill>
                  <a:schemeClr val="tx2"/>
                </a:solidFill>
              </a:rPr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6FBB5C-AD18-4E4E-9B37-C179229F67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2221" y="3042844"/>
            <a:ext cx="6267235" cy="363063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344928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3757551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>
            <a:extLst>
              <a:ext uri="{FF2B5EF4-FFF2-40B4-BE49-F238E27FC236}">
                <a16:creationId xmlns:a16="http://schemas.microsoft.com/office/drawing/2014/main" id="{074BDAD5-0984-2940-92CD-9DAF71E76921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" name="Straight Connector 6">
              <a:extLst>
                <a:ext uri="{FF2B5EF4-FFF2-40B4-BE49-F238E27FC236}">
                  <a16:creationId xmlns:a16="http://schemas.microsoft.com/office/drawing/2014/main" id="{71C58767-ACC2-5343-844A-87F91E297E9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2" descr="C:\Octavio\CERN\cern_logo_white.gif">
              <a:extLst>
                <a:ext uri="{FF2B5EF4-FFF2-40B4-BE49-F238E27FC236}">
                  <a16:creationId xmlns:a16="http://schemas.microsoft.com/office/drawing/2014/main" id="{A515F0BE-452D-1347-BAC6-2848A3B272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B420468-A936-194B-BDEC-A51CB03C0E2D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7C676C-5873-4A45-8FE3-4B1F17AA478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Experience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B10C5C-6FC7-264B-B573-BF2555805634}"/>
              </a:ext>
            </a:extLst>
          </p:cNvPr>
          <p:cNvSpPr/>
          <p:nvPr/>
        </p:nvSpPr>
        <p:spPr>
          <a:xfrm>
            <a:off x="285751" y="944540"/>
            <a:ext cx="857249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</a:rPr>
              <a:t>pymask has been (is being) used in </a:t>
            </a:r>
            <a:r>
              <a:rPr lang="en-GB" b="1" dirty="0">
                <a:solidFill>
                  <a:srgbClr val="C00000"/>
                </a:solidFill>
              </a:rPr>
              <a:t>pilot applied studies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4"/>
              </a:rPr>
              <a:t>HL-LHC DA studies for B1 and B2</a:t>
            </a:r>
            <a:r>
              <a:rPr lang="en-GB" dirty="0">
                <a:solidFill>
                  <a:schemeClr val="tx2"/>
                </a:solidFill>
              </a:rPr>
              <a:t> (Sofia)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pymask used within </a:t>
            </a:r>
            <a:r>
              <a:rPr lang="en-GB" dirty="0" err="1">
                <a:solidFill>
                  <a:schemeClr val="tx2"/>
                </a:solidFill>
              </a:rPr>
              <a:t>sixdesk</a:t>
            </a:r>
            <a:endParaRPr lang="en-GB" dirty="0">
              <a:solidFill>
                <a:schemeClr val="tx2"/>
              </a:solidFill>
            </a:endParaRP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Several sanity checks passed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5"/>
              </a:rPr>
              <a:t>Effect of BB on beta-beating for LHC Run 3 scenarios</a:t>
            </a:r>
            <a:r>
              <a:rPr lang="en-GB" dirty="0">
                <a:solidFill>
                  <a:schemeClr val="tx2"/>
                </a:solidFill>
              </a:rPr>
              <a:t> (Guido)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6"/>
              </a:rPr>
              <a:t>Quench heater failure scenarios simulations</a:t>
            </a:r>
            <a:r>
              <a:rPr lang="en-GB" dirty="0">
                <a:solidFill>
                  <a:schemeClr val="tx2"/>
                </a:solidFill>
              </a:rPr>
              <a:t> (TE-MPE, Cedric, Oscar)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7"/>
              </a:rPr>
              <a:t>HL-LHC studies on crab-bump non-closure </a:t>
            </a:r>
            <a:r>
              <a:rPr lang="en-GB" dirty="0">
                <a:solidFill>
                  <a:schemeClr val="tx2"/>
                </a:solidFill>
              </a:rPr>
              <a:t>(Sofia)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CH" dirty="0">
                <a:solidFill>
                  <a:schemeClr val="tx2"/>
                </a:solidFill>
              </a:rPr>
              <a:t>Overall </a:t>
            </a:r>
            <a:r>
              <a:rPr lang="en-CH" b="1" dirty="0">
                <a:solidFill>
                  <a:srgbClr val="C00000"/>
                </a:solidFill>
              </a:rPr>
              <a:t>experience was rather smooth</a:t>
            </a:r>
            <a:r>
              <a:rPr lang="en-CH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Users could leverage their knowledge of python </a:t>
            </a:r>
            <a:r>
              <a:rPr lang="en-GB" dirty="0">
                <a:solidFill>
                  <a:schemeClr val="tx2"/>
                </a:solidFill>
              </a:rPr>
              <a:t>to make advanced customization of their simulations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python interactive interpreter and debugger allow for </a:t>
            </a:r>
            <a:r>
              <a:rPr lang="en-GB" b="1" dirty="0">
                <a:solidFill>
                  <a:srgbClr val="C00000"/>
                </a:solidFill>
              </a:rPr>
              <a:t>quick and powerful checks</a:t>
            </a:r>
            <a:r>
              <a:rPr lang="en-GB" dirty="0">
                <a:solidFill>
                  <a:schemeClr val="tx2"/>
                </a:solidFill>
              </a:rPr>
              <a:t>!</a:t>
            </a:r>
            <a:endParaRPr lang="en-CH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8C59F7-E9A6-754F-81B5-E62D7E835542}"/>
              </a:ext>
            </a:extLst>
          </p:cNvPr>
          <p:cNvSpPr txBox="1"/>
          <p:nvPr/>
        </p:nvSpPr>
        <p:spPr>
          <a:xfrm>
            <a:off x="1443099" y="5357460"/>
            <a:ext cx="62578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CH" b="1" dirty="0">
                <a:solidFill>
                  <a:srgbClr val="C00000"/>
                </a:solidFill>
              </a:rPr>
              <a:t>Many thanks to the present users for the very useful feedback!</a:t>
            </a:r>
          </a:p>
          <a:p>
            <a:pPr algn="ctr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The tool is ready for more use cases, </a:t>
            </a:r>
            <a:r>
              <a:rPr lang="en-CH" b="1" dirty="0">
                <a:solidFill>
                  <a:srgbClr val="C00000"/>
                </a:solidFill>
              </a:rPr>
              <a:t>so feel free to give it a try…</a:t>
            </a:r>
          </a:p>
          <a:p>
            <a:pPr algn="ctr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(of course we are here to help)</a:t>
            </a:r>
          </a:p>
        </p:txBody>
      </p:sp>
    </p:spTree>
    <p:extLst>
      <p:ext uri="{BB962C8B-B14F-4D97-AF65-F5344CB8AC3E}">
        <p14:creationId xmlns:p14="http://schemas.microsoft.com/office/powerpoint/2010/main" val="405717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>
            <a:extLst>
              <a:ext uri="{FF2B5EF4-FFF2-40B4-BE49-F238E27FC236}">
                <a16:creationId xmlns:a16="http://schemas.microsoft.com/office/drawing/2014/main" id="{074BDAD5-0984-2940-92CD-9DAF71E76921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" name="Straight Connector 6">
              <a:extLst>
                <a:ext uri="{FF2B5EF4-FFF2-40B4-BE49-F238E27FC236}">
                  <a16:creationId xmlns:a16="http://schemas.microsoft.com/office/drawing/2014/main" id="{71C58767-ACC2-5343-844A-87F91E297E9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2" descr="C:\Octavio\CERN\cern_logo_white.gif">
              <a:extLst>
                <a:ext uri="{FF2B5EF4-FFF2-40B4-BE49-F238E27FC236}">
                  <a16:creationId xmlns:a16="http://schemas.microsoft.com/office/drawing/2014/main" id="{A515F0BE-452D-1347-BAC6-2848A3B272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B420468-A936-194B-BDEC-A51CB03C0E2D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7C676C-5873-4A45-8FE3-4B1F17AA4783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759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Motivation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CFFC5-339E-2F4E-92FF-ADCA58B0589C}"/>
              </a:ext>
            </a:extLst>
          </p:cNvPr>
          <p:cNvSpPr txBox="1"/>
          <p:nvPr/>
        </p:nvSpPr>
        <p:spPr>
          <a:xfrm>
            <a:off x="575352" y="1202034"/>
            <a:ext cx="792137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Recent study cases highlighted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 of existing mask files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cannot be easily overcome using the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conventional MAD-X scripting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defTabSz="9144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Difficulty in handling sequences with opposite orientations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(b1 and b4) within the same MAD-X environment</a:t>
            </a:r>
          </a:p>
          <a:p>
            <a:pPr marL="285750" indent="-285750" defTabSz="9144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Difficulty in storing and handling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strings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(using knob names as parameters, manipulate file paths, implementing logics on sequence or element names)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Impossibility to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allocate and manipulate arrays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(e.g. bunch-by-bunch intensities, locations of beam-beam encounters), etc.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Difficulty to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profit from interactive development, debuggers, general purpose libraries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(FFT, advanced plotting, optimization, special functions etc.)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AE7B63-4452-2E4C-BA20-61A8EE8EA5A1}"/>
              </a:ext>
            </a:extLst>
          </p:cNvPr>
          <p:cNvSpPr txBox="1"/>
          <p:nvPr/>
        </p:nvSpPr>
        <p:spPr>
          <a:xfrm>
            <a:off x="491446" y="4529149"/>
            <a:ext cx="809775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issues were addressed by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integrating MAD-X with a more powerful programming language </a:t>
            </a:r>
          </a:p>
          <a:p>
            <a:pPr marL="285750" indent="-285750" defTabSz="91440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 natural choice is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python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, which has become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standard for numerical computing and data analysis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at CERN and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  <a:hlinkClick r:id="rId3"/>
              </a:rPr>
              <a:t>in the world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583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Interfacing MAD-X and python with cpymad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7BF482-6F71-0247-A279-98B182B7D341}"/>
              </a:ext>
            </a:extLst>
          </p:cNvPr>
          <p:cNvSpPr txBox="1"/>
          <p:nvPr/>
        </p:nvSpPr>
        <p:spPr>
          <a:xfrm>
            <a:off x="1099335" y="636670"/>
            <a:ext cx="80446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Efforts to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 MAD-X with python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back to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led to the development of 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cpymad library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provides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 bindings to MAD-X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defTabSz="914400">
              <a:spcAft>
                <a:spcPts val="600"/>
              </a:spcAft>
            </a:pPr>
            <a:endParaRPr lang="en-US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>
              <a:spcAft>
                <a:spcPts val="600"/>
              </a:spcAft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By now the library is quite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mature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Rather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robust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(python is never crashed by MAD-X)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Reasonably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efficient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for the cases of interest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Complete and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intuitive interface</a:t>
            </a:r>
          </a:p>
          <a:p>
            <a:pPr marL="285750" indent="-28575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Well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documented and supported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 presently developed at HIT (mainly) and at 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ACF313-8A0B-4641-BD0F-9FB25BDA7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84" y="3505081"/>
            <a:ext cx="5013788" cy="307581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79CCCF-CB11-FC4C-B9C6-94EDFA82E6A0}"/>
              </a:ext>
            </a:extLst>
          </p:cNvPr>
          <p:cNvSpPr txBox="1"/>
          <p:nvPr/>
        </p:nvSpPr>
        <p:spPr>
          <a:xfrm>
            <a:off x="5280917" y="3544584"/>
            <a:ext cx="38630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i="1" dirty="0">
                <a:solidFill>
                  <a:schemeClr val="tx2"/>
                </a:solidFill>
              </a:rPr>
              <a:t>Some references:</a:t>
            </a:r>
          </a:p>
          <a:p>
            <a:pPr>
              <a:spcBef>
                <a:spcPts val="600"/>
              </a:spcBef>
            </a:pPr>
            <a:r>
              <a:rPr lang="en-CH" sz="1600" i="1" dirty="0">
                <a:solidFill>
                  <a:schemeClr val="tx2"/>
                </a:solidFill>
              </a:rPr>
              <a:t>[1] K. </a:t>
            </a:r>
            <a:r>
              <a:rPr lang="en-GB" sz="1600" i="1" dirty="0">
                <a:solidFill>
                  <a:schemeClr val="tx2"/>
                </a:solidFill>
              </a:rPr>
              <a:t>Fuchsberger, Y. </a:t>
            </a:r>
            <a:r>
              <a:rPr lang="en-GB" sz="1600" i="1" dirty="0" err="1">
                <a:solidFill>
                  <a:schemeClr val="tx2"/>
                </a:solidFill>
              </a:rPr>
              <a:t>Levinsen</a:t>
            </a:r>
            <a:r>
              <a:rPr lang="en-GB" sz="1600" i="1" dirty="0">
                <a:solidFill>
                  <a:schemeClr val="tx2"/>
                </a:solidFill>
              </a:rPr>
              <a:t>, “</a:t>
            </a:r>
            <a:r>
              <a:rPr lang="en-GB" sz="1600" i="1" dirty="0" err="1">
                <a:solidFill>
                  <a:schemeClr val="tx2"/>
                </a:solidFill>
              </a:rPr>
              <a:t>PyMad</a:t>
            </a:r>
            <a:r>
              <a:rPr lang="en-GB" sz="1600" i="1" dirty="0">
                <a:solidFill>
                  <a:schemeClr val="tx2"/>
                </a:solidFill>
              </a:rPr>
              <a:t> – Integration of </a:t>
            </a:r>
            <a:r>
              <a:rPr lang="en-GB" sz="1600" i="1" dirty="0" err="1">
                <a:solidFill>
                  <a:schemeClr val="tx2"/>
                </a:solidFill>
              </a:rPr>
              <a:t>MadX</a:t>
            </a:r>
            <a:r>
              <a:rPr lang="en-GB" sz="1600" i="1" dirty="0">
                <a:solidFill>
                  <a:schemeClr val="tx2"/>
                </a:solidFill>
              </a:rPr>
              <a:t> in python”, </a:t>
            </a:r>
            <a:r>
              <a:rPr lang="en-GB" sz="1600" i="1" dirty="0">
                <a:solidFill>
                  <a:schemeClr val="tx2"/>
                </a:solidFill>
                <a:hlinkClick r:id="rId5"/>
              </a:rPr>
              <a:t>WEPC119, IPAC11</a:t>
            </a:r>
            <a:endParaRPr lang="en-GB" sz="1600" i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tx2"/>
                </a:solidFill>
              </a:rPr>
              <a:t>[2] R. Cee, T. </a:t>
            </a:r>
            <a:r>
              <a:rPr lang="en-GB" sz="1600" i="1" dirty="0" err="1">
                <a:solidFill>
                  <a:schemeClr val="tx2"/>
                </a:solidFill>
              </a:rPr>
              <a:t>Gläßle</a:t>
            </a:r>
            <a:r>
              <a:rPr lang="en-GB" sz="1600" i="1" dirty="0">
                <a:solidFill>
                  <a:schemeClr val="tx2"/>
                </a:solidFill>
              </a:rPr>
              <a:t>, et al. A MAD-X Model of the HIT Accelerator, </a:t>
            </a:r>
            <a:r>
              <a:rPr lang="en-GB" sz="1600" i="1" dirty="0">
                <a:solidFill>
                  <a:schemeClr val="tx2"/>
                </a:solidFill>
                <a:hlinkClick r:id="rId6"/>
              </a:rPr>
              <a:t>MOPME010, IPAC2014</a:t>
            </a:r>
            <a:endParaRPr lang="en-GB" sz="1600" i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i="1" dirty="0">
                <a:solidFill>
                  <a:schemeClr val="tx2"/>
                </a:solidFill>
              </a:rPr>
              <a:t>[3] </a:t>
            </a:r>
            <a:r>
              <a:rPr lang="en-GB" sz="1600" i="1" dirty="0">
                <a:solidFill>
                  <a:schemeClr val="tx2"/>
                </a:solidFill>
                <a:hlinkClick r:id="rId7"/>
              </a:rPr>
              <a:t>http://hibtc.github.io/cpymad/</a:t>
            </a:r>
            <a:endParaRPr lang="en-GB" sz="1600" i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GB" sz="1600" i="1" dirty="0">
              <a:solidFill>
                <a:schemeClr val="tx2"/>
              </a:solidFill>
            </a:endParaRPr>
          </a:p>
          <a:p>
            <a:endParaRPr lang="en-GB" sz="1400" i="1" dirty="0">
              <a:solidFill>
                <a:schemeClr val="tx2"/>
              </a:solidFill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8126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cpymad – how does it work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7769B9-925C-BC41-BF97-88AC13744D59}"/>
              </a:ext>
            </a:extLst>
          </p:cNvPr>
          <p:cNvSpPr/>
          <p:nvPr/>
        </p:nvSpPr>
        <p:spPr>
          <a:xfrm>
            <a:off x="251687" y="1390283"/>
            <a:ext cx="4248000" cy="4924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3B78E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300" dirty="0" err="1">
                <a:solidFill>
                  <a:srgbClr val="EC407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cpymad.madx</a:t>
            </a:r>
            <a:r>
              <a:rPr lang="en-GB" sz="1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300" dirty="0">
                <a:solidFill>
                  <a:srgbClr val="3B78E7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 =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08220-B406-8242-B27E-808DAA549580}"/>
              </a:ext>
            </a:extLst>
          </p:cNvPr>
          <p:cNvSpPr/>
          <p:nvPr/>
        </p:nvSpPr>
        <p:spPr>
          <a:xfrm>
            <a:off x="251687" y="1030283"/>
            <a:ext cx="425307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instance of MAD-X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 object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24EF98-7161-2844-A26C-61B81E746CFD}"/>
              </a:ext>
            </a:extLst>
          </p:cNvPr>
          <p:cNvSpPr/>
          <p:nvPr/>
        </p:nvSpPr>
        <p:spPr>
          <a:xfrm>
            <a:off x="251687" y="2076535"/>
            <a:ext cx="365417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usual MAD-X syntax can be used: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AC5FE1-901E-064E-BB57-D62413FFE7DE}"/>
              </a:ext>
            </a:extLst>
          </p:cNvPr>
          <p:cNvSpPr/>
          <p:nvPr/>
        </p:nvSpPr>
        <p:spPr>
          <a:xfrm>
            <a:off x="251687" y="2439857"/>
            <a:ext cx="4248000" cy="32932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mad.input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'a = 10;’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Variable assignment</a:t>
            </a: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mad.input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 := 2*a;’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Def. expression</a:t>
            </a:r>
          </a:p>
          <a:p>
            <a:endParaRPr lang="en-GB" sz="1300" dirty="0">
              <a:solidFill>
                <a:schemeClr val="bg1">
                  <a:lumMod val="6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Call a mad-x script</a:t>
            </a: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mad.input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'call, file="</a:t>
            </a:r>
            <a:r>
              <a:rPr lang="en-GB" sz="1300" dirty="0" err="1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optics.madx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";’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300" dirty="0">
              <a:solidFill>
                <a:srgbClr val="36464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Inject python variables into MAD-X command</a:t>
            </a:r>
            <a:endParaRPr lang="en-GB" sz="1300" dirty="0">
              <a:solidFill>
                <a:srgbClr val="36464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300" dirty="0">
                <a:solidFill>
                  <a:srgbClr val="E74C3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62.31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qy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300" dirty="0">
                <a:solidFill>
                  <a:srgbClr val="E74C3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60.32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mad.input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(f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'’’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match;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global, q1=</a:t>
            </a:r>
            <a:r>
              <a:rPr lang="en-GB" sz="1300" dirty="0">
                <a:solidFill>
                  <a:srgbClr val="18369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qx</a:t>
            </a:r>
            <a:r>
              <a:rPr lang="en-GB" sz="1300" dirty="0">
                <a:solidFill>
                  <a:srgbClr val="18369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q2=</a:t>
            </a:r>
            <a:r>
              <a:rPr lang="en-GB" sz="1300" dirty="0">
                <a:solidFill>
                  <a:srgbClr val="18369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qy</a:t>
            </a:r>
            <a:r>
              <a:rPr lang="en-GB" sz="1300" dirty="0">
                <a:solidFill>
                  <a:srgbClr val="18369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vary, name=</a:t>
            </a:r>
            <a:r>
              <a:rPr lang="en-GB" sz="1300" dirty="0" err="1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kqtf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step=1.0E-7 ;</a:t>
            </a:r>
            <a:endParaRPr lang="en-GB" sz="1300" dirty="0">
              <a:solidFill>
                <a:srgbClr val="36464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vary, name=</a:t>
            </a:r>
            <a:r>
              <a:rPr lang="en-GB" sz="1300" dirty="0" err="1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kqtd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step=1.0E-7 ;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300" dirty="0" err="1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lmdif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calls=500, tolerance=1.0E-21;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	</a:t>
            </a:r>
            <a:r>
              <a:rPr lang="en-GB" sz="1300" dirty="0" err="1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endmatch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GB" sz="1300" dirty="0">
              <a:solidFill>
                <a:srgbClr val="36464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300" dirty="0">
                <a:solidFill>
                  <a:srgbClr val="0D904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CH" sz="13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A9BD21-0061-2B43-A39F-4E111B1FD094}"/>
              </a:ext>
            </a:extLst>
          </p:cNvPr>
          <p:cNvSpPr/>
          <p:nvPr/>
        </p:nvSpPr>
        <p:spPr>
          <a:xfrm>
            <a:off x="4743612" y="778493"/>
            <a:ext cx="411915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variables, expressions, sequences and elements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accessible (read/write) in a pythonic way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F37B3B-E730-5F42-AFF1-4D47595923E7}"/>
              </a:ext>
            </a:extLst>
          </p:cNvPr>
          <p:cNvSpPr/>
          <p:nvPr/>
        </p:nvSpPr>
        <p:spPr>
          <a:xfrm>
            <a:off x="4743612" y="1639387"/>
            <a:ext cx="4248000" cy="4924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mad.globals.on_sep8 = 1</a:t>
            </a: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mad.elements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['mqml.6l1.b2'].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[0, 2e-3]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0B5551-79A3-B447-B1FD-ADC408C32E46}"/>
              </a:ext>
            </a:extLst>
          </p:cNvPr>
          <p:cNvSpPr/>
          <p:nvPr/>
        </p:nvSpPr>
        <p:spPr>
          <a:xfrm>
            <a:off x="4743612" y="2321481"/>
            <a:ext cx="411915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Pythonic access to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tables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(no need to parse text files!)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EB4F45-A3F1-0747-A590-00C8540A5EA2}"/>
              </a:ext>
            </a:extLst>
          </p:cNvPr>
          <p:cNvSpPr/>
          <p:nvPr/>
        </p:nvSpPr>
        <p:spPr>
          <a:xfrm>
            <a:off x="4743612" y="2931372"/>
            <a:ext cx="4248000" cy="6924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mad.twiss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mad.table.twiss</a:t>
            </a:r>
            <a:endParaRPr lang="en-GB" sz="1300" dirty="0">
              <a:solidFill>
                <a:srgbClr val="36464E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plot(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tw.s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tw.betx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B3E053-FDD8-5644-AD04-B45F45241E9A}"/>
              </a:ext>
            </a:extLst>
          </p:cNvPr>
          <p:cNvSpPr/>
          <p:nvPr/>
        </p:nvSpPr>
        <p:spPr>
          <a:xfrm>
            <a:off x="4743612" y="4440404"/>
            <a:ext cx="4248000" cy="1292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Create two instances 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mad1 =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mad2 = </a:t>
            </a:r>
            <a:r>
              <a:rPr lang="en-GB" sz="1300" dirty="0" err="1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</a:p>
          <a:p>
            <a:r>
              <a:rPr lang="en-GB" sz="13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They can interact through python</a:t>
            </a:r>
          </a:p>
          <a:p>
            <a:r>
              <a:rPr lang="en-GB" sz="1300" dirty="0">
                <a:solidFill>
                  <a:srgbClr val="36464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mad2.globals.a = 2 * mad1.globals.b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7FFF13-0EEE-7C45-A12A-8B1C470CBCC9}"/>
              </a:ext>
            </a:extLst>
          </p:cNvPr>
          <p:cNvSpPr/>
          <p:nvPr/>
        </p:nvSpPr>
        <p:spPr>
          <a:xfrm>
            <a:off x="4743612" y="3816655"/>
            <a:ext cx="42609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MAD-X instances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handled </a:t>
            </a:r>
            <a:r>
              <a:rPr lang="en-GB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within the same python environment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81BAA3-33F4-094B-A872-FBA420369E84}"/>
              </a:ext>
            </a:extLst>
          </p:cNvPr>
          <p:cNvSpPr txBox="1"/>
          <p:nvPr/>
        </p:nvSpPr>
        <p:spPr>
          <a:xfrm>
            <a:off x="308225" y="6037035"/>
            <a:ext cx="85275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700" dirty="0">
                <a:solidFill>
                  <a:schemeClr val="tx2"/>
                </a:solidFill>
              </a:rPr>
              <a:t>These simple features allow </a:t>
            </a:r>
            <a:r>
              <a:rPr lang="en-CH" sz="1700" b="1" dirty="0">
                <a:solidFill>
                  <a:srgbClr val="C00000"/>
                </a:solidFill>
              </a:rPr>
              <a:t>accessing all functionalities of MAD-X in python </a:t>
            </a:r>
            <a:r>
              <a:rPr lang="en-CH" sz="1700" dirty="0">
                <a:solidFill>
                  <a:schemeClr val="tx2"/>
                </a:solidFill>
              </a:rPr>
              <a:t>and to </a:t>
            </a:r>
            <a:r>
              <a:rPr lang="en-CH" sz="1700" b="1" dirty="0">
                <a:solidFill>
                  <a:srgbClr val="C00000"/>
                </a:solidFill>
              </a:rPr>
              <a:t>combine them  with other python packages</a:t>
            </a:r>
            <a:r>
              <a:rPr lang="en-CH" sz="1700" dirty="0">
                <a:solidFill>
                  <a:schemeClr val="tx2"/>
                </a:solidFill>
              </a:rPr>
              <a:t> to obtain very poweful solutions (more in Guido’s slides).</a:t>
            </a:r>
          </a:p>
        </p:txBody>
      </p:sp>
    </p:spTree>
    <p:extLst>
      <p:ext uri="{BB962C8B-B14F-4D97-AF65-F5344CB8AC3E}">
        <p14:creationId xmlns:p14="http://schemas.microsoft.com/office/powerpoint/2010/main" val="400295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4" grpId="0"/>
      <p:bldP spid="15" grpId="0" animBg="1"/>
      <p:bldP spid="16" grpId="0"/>
      <p:bldP spid="17" grpId="0" animBg="1"/>
      <p:bldP spid="18" grpId="0" animBg="1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5628" y="1162050"/>
            <a:ext cx="733401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Introduction and 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cpymad interface to MAD-X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pymask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General approach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Handling different knob naming conventions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beam beam interactions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Structure of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Configuration of the anticlockwise beam (b4)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Online resources (repository, documentation, examples)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4126650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pymask – general approach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370AC3-CBE5-5448-BE7E-2E8BADD0B646}"/>
              </a:ext>
            </a:extLst>
          </p:cNvPr>
          <p:cNvSpPr txBox="1"/>
          <p:nvPr/>
        </p:nvSpPr>
        <p:spPr>
          <a:xfrm>
            <a:off x="554804" y="1284227"/>
            <a:ext cx="811658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  <a:buClr>
                <a:schemeClr val="tx2"/>
              </a:buClr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file is a python program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controls one or more instances of MAD-X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via cpymad: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Some parts of the old mask,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 which we are satisfied with the possibilities offered by the legacy MAD-X code, are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left untouched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and the MAD-X code is simply called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Other parts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 which we were limited by the shortcomings of MAD-X scripting, are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restructured and handled directly in python</a:t>
            </a:r>
          </a:p>
          <a:p>
            <a:pPr marL="285750" indent="-285750" defTabSz="91440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7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All capabilities of the legacy mask file are kept</a:t>
            </a:r>
          </a:p>
          <a:p>
            <a:pPr marL="742950" lvl="1" indent="-285750" defTabSz="91440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More features are added</a:t>
            </a:r>
          </a:p>
          <a:p>
            <a:pPr marL="285750" indent="-28575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C00000"/>
                </a:solidFill>
              </a:rPr>
              <a:t>simulation</a:t>
            </a:r>
            <a:r>
              <a:rPr lang="en-GB" sz="1700" dirty="0">
                <a:solidFill>
                  <a:schemeClr val="tx2"/>
                </a:solidFill>
              </a:rPr>
              <a:t> can be </a:t>
            </a:r>
            <a:r>
              <a:rPr lang="en-GB" sz="1700" b="1" dirty="0">
                <a:solidFill>
                  <a:srgbClr val="C00000"/>
                </a:solidFill>
              </a:rPr>
              <a:t>defined by the following three files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C00000"/>
                </a:solidFill>
              </a:rPr>
              <a:t>pymask.py</a:t>
            </a:r>
            <a:r>
              <a:rPr lang="en-GB" sz="1700" dirty="0">
                <a:solidFill>
                  <a:schemeClr val="tx2"/>
                </a:solidFill>
              </a:rPr>
              <a:t>: is the main executable. For standard simulation scenarios, it can be left untouched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C00000"/>
                </a:solidFill>
              </a:rPr>
              <a:t>config.py</a:t>
            </a:r>
            <a:r>
              <a:rPr lang="en-GB" sz="1700" dirty="0">
                <a:solidFill>
                  <a:schemeClr val="tx2"/>
                </a:solidFill>
              </a:rPr>
              <a:t>: defines the simulation settings and parameters.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C00000"/>
                </a:solidFill>
              </a:rPr>
              <a:t>optics_specific_tools.py</a:t>
            </a:r>
            <a:r>
              <a:rPr lang="en-GB" sz="1700" dirty="0">
                <a:solidFill>
                  <a:schemeClr val="tx2"/>
                </a:solidFill>
              </a:rPr>
              <a:t>: containing the small set of functions that need to be different when changing machine (LHC/HL-LHC) or optics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7297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D9DC8F1E-DF25-CC43-AAEE-EE7896553F0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>
              <a:extLst>
                <a:ext uri="{FF2B5EF4-FFF2-40B4-BE49-F238E27FC236}">
                  <a16:creationId xmlns:a16="http://schemas.microsoft.com/office/drawing/2014/main" id="{DAB75814-9D75-174F-8FCC-029C3EDC72E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>
              <a:extLst>
                <a:ext uri="{FF2B5EF4-FFF2-40B4-BE49-F238E27FC236}">
                  <a16:creationId xmlns:a16="http://schemas.microsoft.com/office/drawing/2014/main" id="{63121A5A-66E3-CB45-9034-E8827B10D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28A57A7-CEAD-BA4C-9517-0B76B852EAC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1F4A61-7BF7-4F45-8176-BFC50339FC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pymask – configuration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6800E2-5536-9748-BA2D-203CC9D83955}"/>
              </a:ext>
            </a:extLst>
          </p:cNvPr>
          <p:cNvSpPr/>
          <p:nvPr/>
        </p:nvSpPr>
        <p:spPr>
          <a:xfrm>
            <a:off x="128427" y="1295778"/>
            <a:ext cx="4412751" cy="54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configuration = {</a:t>
            </a: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Optics file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'optics_file’: ('/afs/cern.ch/eng/lhc/'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+ 'optics/HLLHCV1.4/round'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+ '/opt_round_150_1500_thin.madx’),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Enable checks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'check_betas_at_ips'       : True,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'check_separations_at_ips' : True,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'save_intermediate_twiss'  : True,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Tolerance for check on flat machine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'tol_co_flatness'          : 1e-6,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Beam parameters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'beam_norm_emit_x'     : 2.5, 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[um]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'beam_norm_emit_y'     : 2.5, 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[um]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'beam_sigt'            : 0.076,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[m]     </a:t>
            </a:r>
            <a:b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'beam_sige'            : 1.1e-4,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[-]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'beam_npart'           : 2.2e11,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[-]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'beam_energy_tot'      : 7000,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[GeV]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ACC975-D22F-8942-9723-6C6FC24A1BCB}"/>
              </a:ext>
            </a:extLst>
          </p:cNvPr>
          <p:cNvSpPr/>
          <p:nvPr/>
        </p:nvSpPr>
        <p:spPr>
          <a:xfrm>
            <a:off x="4628508" y="1295777"/>
            <a:ext cx="4412751" cy="54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Tunes and chromaticities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'qx0'                  : 62.31,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'qy0'                  : 60.32,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'chromaticity_x'       : 5.,  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[-] 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'chromaticity_y'       : 5.,  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[-] 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RF voltage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'vrf_total'            : 16., 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[MV]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Octupole current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'oct_current'          : -235,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[A]     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Luminosity parameters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'enable_lumi_control'  : True,    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'sep_plane_ip2'        : 'x’,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'sep_plane_ip8'        : 'y’, 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'lumi_ip8'             : 2e33,   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[Hz/cm2] </a:t>
            </a:r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'fullsep_in_sigmas_ip2': 5, 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knob_naming = {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knob_settings = {</a:t>
            </a:r>
            <a:r>
              <a:rPr lang="en-CH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CH" sz="13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[...]</a:t>
            </a:r>
          </a:p>
          <a:p>
            <a:r>
              <a:rPr lang="en-CH" sz="13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6028A4-2E73-7F46-ABC6-6BCAF57B8AC7}"/>
              </a:ext>
            </a:extLst>
          </p:cNvPr>
          <p:cNvSpPr txBox="1"/>
          <p:nvPr/>
        </p:nvSpPr>
        <p:spPr>
          <a:xfrm>
            <a:off x="1154430" y="541277"/>
            <a:ext cx="78867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configuration file (config .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consists in a 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 dictionary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settings and configuration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(structure is very flexible)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6F2A60-92F2-694B-86EE-9E623B95DC6A}"/>
              </a:ext>
            </a:extLst>
          </p:cNvPr>
          <p:cNvSpPr/>
          <p:nvPr/>
        </p:nvSpPr>
        <p:spPr>
          <a:xfrm>
            <a:off x="3430039" y="2675352"/>
            <a:ext cx="3078337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pymask includes </a:t>
            </a:r>
            <a:r>
              <a:rPr lang="en-US" sz="1700" b="1" dirty="0">
                <a:solidFill>
                  <a:srgbClr val="C00000"/>
                </a:solidFill>
                <a:sym typeface="Wingdings" pitchFamily="2" charset="2"/>
              </a:rPr>
              <a:t>checks on optics and knob self consistency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(not present in MAD-X mask)</a:t>
            </a:r>
            <a:endParaRPr lang="en-CH" sz="1700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8041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7430</TotalTime>
  <Words>4264</Words>
  <Application>Microsoft Macintosh PowerPoint</Application>
  <PresentationFormat>On-screen Show (4:3)</PresentationFormat>
  <Paragraphs>620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Consolas</vt:lpstr>
      <vt:lpstr>Courier New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199</cp:revision>
  <dcterms:created xsi:type="dcterms:W3CDTF">2020-11-05T10:32:48Z</dcterms:created>
  <dcterms:modified xsi:type="dcterms:W3CDTF">2020-11-19T13:48:04Z</dcterms:modified>
</cp:coreProperties>
</file>