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71" r:id="rId2"/>
    <p:sldId id="266" r:id="rId3"/>
    <p:sldId id="273" r:id="rId4"/>
    <p:sldId id="259" r:id="rId5"/>
    <p:sldId id="277" r:id="rId6"/>
    <p:sldId id="278" r:id="rId7"/>
    <p:sldId id="279" r:id="rId8"/>
    <p:sldId id="280" r:id="rId9"/>
    <p:sldId id="28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1600"/>
    <a:srgbClr val="9DC3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930" autoAdjust="0"/>
    <p:restoredTop sz="94660"/>
  </p:normalViewPr>
  <p:slideViewPr>
    <p:cSldViewPr snapToGrid="0">
      <p:cViewPr varScale="1">
        <p:scale>
          <a:sx n="111" d="100"/>
          <a:sy n="111" d="100"/>
        </p:scale>
        <p:origin x="38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D68C60-8FD9-4207-8184-07772171A0FC}" type="datetimeFigureOut">
              <a:rPr lang="en-GB" smtClean="0"/>
              <a:t>04/11/2021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5B2E97-0E66-4836-A052-BE254D8B4454}" type="slidenum">
              <a:rPr lang="en-GB" smtClean="0"/>
              <a:t>‹#›</a:t>
            </a:fld>
            <a:endParaRPr lang="en-GB"/>
          </a:p>
        </p:txBody>
      </p:sp>
    </p:spTree>
    <p:extLst>
      <p:ext uri="{BB962C8B-B14F-4D97-AF65-F5344CB8AC3E}">
        <p14:creationId xmlns:p14="http://schemas.microsoft.com/office/powerpoint/2010/main" val="1267645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5A645-9B26-4CBF-AB08-10BFB0381F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D27AFAD-804F-43B7-9948-D03597D00D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C4C83E5-1157-4DA5-B6A3-B78B225BF2CB}"/>
              </a:ext>
            </a:extLst>
          </p:cNvPr>
          <p:cNvSpPr>
            <a:spLocks noGrp="1"/>
          </p:cNvSpPr>
          <p:nvPr>
            <p:ph type="dt" sz="half" idx="10"/>
          </p:nvPr>
        </p:nvSpPr>
        <p:spPr/>
        <p:txBody>
          <a:bodyPr/>
          <a:lstStyle/>
          <a:p>
            <a:fld id="{414604D4-31F7-4AB4-ACD9-BD0C2782D635}" type="datetime1">
              <a:rPr lang="en-GB" smtClean="0"/>
              <a:t>04/11/2021</a:t>
            </a:fld>
            <a:endParaRPr lang="en-GB"/>
          </a:p>
        </p:txBody>
      </p:sp>
      <p:sp>
        <p:nvSpPr>
          <p:cNvPr id="5" name="Footer Placeholder 4">
            <a:extLst>
              <a:ext uri="{FF2B5EF4-FFF2-40B4-BE49-F238E27FC236}">
                <a16:creationId xmlns:a16="http://schemas.microsoft.com/office/drawing/2014/main" id="{93FCA3DA-B212-4AF1-840A-3A64A35580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2E0CB8-9EB2-4326-A40D-B4F9D73A078C}"/>
              </a:ext>
            </a:extLst>
          </p:cNvPr>
          <p:cNvSpPr>
            <a:spLocks noGrp="1"/>
          </p:cNvSpPr>
          <p:nvPr>
            <p:ph type="sldNum" sz="quarter" idx="12"/>
          </p:nvPr>
        </p:nvSpPr>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980372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CFD7225-5B79-48DE-936A-93AF97833B2C}"/>
              </a:ext>
            </a:extLst>
          </p:cNvPr>
          <p:cNvPicPr>
            <a:picLocks noChangeAspect="1"/>
          </p:cNvPicPr>
          <p:nvPr userDrawn="1"/>
        </p:nvPicPr>
        <p:blipFill>
          <a:blip r:embed="rId2"/>
          <a:stretch>
            <a:fillRect/>
          </a:stretch>
        </p:blipFill>
        <p:spPr>
          <a:xfrm>
            <a:off x="0" y="6411167"/>
            <a:ext cx="12192000" cy="451239"/>
          </a:xfrm>
          <a:prstGeom prst="rect">
            <a:avLst/>
          </a:prstGeom>
        </p:spPr>
      </p:pic>
      <p:pic>
        <p:nvPicPr>
          <p:cNvPr id="8" name="Picture 7">
            <a:extLst>
              <a:ext uri="{FF2B5EF4-FFF2-40B4-BE49-F238E27FC236}">
                <a16:creationId xmlns:a16="http://schemas.microsoft.com/office/drawing/2014/main" id="{7969C28A-D03E-4560-97BE-8F2F1F1359B4}"/>
              </a:ext>
            </a:extLst>
          </p:cNvPr>
          <p:cNvPicPr>
            <a:picLocks noChangeAspect="1"/>
          </p:cNvPicPr>
          <p:nvPr userDrawn="1"/>
        </p:nvPicPr>
        <p:blipFill>
          <a:blip r:embed="rId3"/>
          <a:stretch>
            <a:fillRect/>
          </a:stretch>
        </p:blipFill>
        <p:spPr>
          <a:xfrm>
            <a:off x="0" y="0"/>
            <a:ext cx="12192000" cy="937846"/>
          </a:xfrm>
          <a:prstGeom prst="rect">
            <a:avLst/>
          </a:prstGeom>
        </p:spPr>
      </p:pic>
      <p:sp>
        <p:nvSpPr>
          <p:cNvPr id="2" name="Title 1">
            <a:extLst>
              <a:ext uri="{FF2B5EF4-FFF2-40B4-BE49-F238E27FC236}">
                <a16:creationId xmlns:a16="http://schemas.microsoft.com/office/drawing/2014/main" id="{3BDBCB8F-A780-4944-906A-A45B750E15F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AAB100-4467-420C-9D06-49557C13FC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960077-3A56-4ECF-882E-39B3E54B38C2}"/>
              </a:ext>
            </a:extLst>
          </p:cNvPr>
          <p:cNvSpPr>
            <a:spLocks noGrp="1"/>
          </p:cNvSpPr>
          <p:nvPr>
            <p:ph type="dt" sz="half" idx="10"/>
          </p:nvPr>
        </p:nvSpPr>
        <p:spPr/>
        <p:txBody>
          <a:bodyPr/>
          <a:lstStyle/>
          <a:p>
            <a:fld id="{BCCE205F-A1EB-4D08-90E8-0B9F3BFD81DD}" type="datetime1">
              <a:rPr lang="en-GB" smtClean="0"/>
              <a:t>04/11/2021</a:t>
            </a:fld>
            <a:endParaRPr lang="en-GB"/>
          </a:p>
        </p:txBody>
      </p:sp>
      <p:sp>
        <p:nvSpPr>
          <p:cNvPr id="5" name="Footer Placeholder 4">
            <a:extLst>
              <a:ext uri="{FF2B5EF4-FFF2-40B4-BE49-F238E27FC236}">
                <a16:creationId xmlns:a16="http://schemas.microsoft.com/office/drawing/2014/main" id="{284DB091-3F23-40C9-8976-649A188297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841DBE-19A5-4ECC-B7F2-DBE0E37CF64A}"/>
              </a:ext>
            </a:extLst>
          </p:cNvPr>
          <p:cNvSpPr>
            <a:spLocks noGrp="1"/>
          </p:cNvSpPr>
          <p:nvPr>
            <p:ph type="sldNum" sz="quarter" idx="12"/>
          </p:nvPr>
        </p:nvSpPr>
        <p:spPr>
          <a:xfrm>
            <a:off x="8610600" y="6446880"/>
            <a:ext cx="2743200" cy="365125"/>
          </a:xfrm>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1847150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5B46F4-D11E-49E5-968D-BA1099C6C818}"/>
              </a:ext>
            </a:extLst>
          </p:cNvPr>
          <p:cNvPicPr>
            <a:picLocks noChangeAspect="1"/>
          </p:cNvPicPr>
          <p:nvPr userDrawn="1"/>
        </p:nvPicPr>
        <p:blipFill>
          <a:blip r:embed="rId2"/>
          <a:stretch>
            <a:fillRect/>
          </a:stretch>
        </p:blipFill>
        <p:spPr>
          <a:xfrm>
            <a:off x="0" y="6411167"/>
            <a:ext cx="12192000" cy="451239"/>
          </a:xfrm>
          <a:prstGeom prst="rect">
            <a:avLst/>
          </a:prstGeom>
        </p:spPr>
      </p:pic>
      <p:pic>
        <p:nvPicPr>
          <p:cNvPr id="8" name="Picture 7">
            <a:extLst>
              <a:ext uri="{FF2B5EF4-FFF2-40B4-BE49-F238E27FC236}">
                <a16:creationId xmlns:a16="http://schemas.microsoft.com/office/drawing/2014/main" id="{B53B918A-1BC5-4C56-8956-E03461AF8E05}"/>
              </a:ext>
            </a:extLst>
          </p:cNvPr>
          <p:cNvPicPr>
            <a:picLocks noChangeAspect="1"/>
          </p:cNvPicPr>
          <p:nvPr userDrawn="1"/>
        </p:nvPicPr>
        <p:blipFill>
          <a:blip r:embed="rId3"/>
          <a:stretch>
            <a:fillRect/>
          </a:stretch>
        </p:blipFill>
        <p:spPr>
          <a:xfrm>
            <a:off x="0" y="0"/>
            <a:ext cx="12192000" cy="937846"/>
          </a:xfrm>
          <a:prstGeom prst="rect">
            <a:avLst/>
          </a:prstGeom>
        </p:spPr>
      </p:pic>
      <p:sp>
        <p:nvSpPr>
          <p:cNvPr id="2" name="Vertical Title 1">
            <a:extLst>
              <a:ext uri="{FF2B5EF4-FFF2-40B4-BE49-F238E27FC236}">
                <a16:creationId xmlns:a16="http://schemas.microsoft.com/office/drawing/2014/main" id="{820BB90C-72FF-4FB3-9F40-3B7B2F98EC0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1E6658-88B3-451A-84D3-F94EE17D126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195225-BC14-4C48-A8DF-3895BC74BE68}"/>
              </a:ext>
            </a:extLst>
          </p:cNvPr>
          <p:cNvSpPr>
            <a:spLocks noGrp="1"/>
          </p:cNvSpPr>
          <p:nvPr>
            <p:ph type="dt" sz="half" idx="10"/>
          </p:nvPr>
        </p:nvSpPr>
        <p:spPr/>
        <p:txBody>
          <a:bodyPr/>
          <a:lstStyle/>
          <a:p>
            <a:fld id="{90382912-7433-451B-8B57-EAA5ED0029F2}" type="datetime1">
              <a:rPr lang="en-GB" smtClean="0"/>
              <a:t>04/11/2021</a:t>
            </a:fld>
            <a:endParaRPr lang="en-GB"/>
          </a:p>
        </p:txBody>
      </p:sp>
      <p:sp>
        <p:nvSpPr>
          <p:cNvPr id="5" name="Footer Placeholder 4">
            <a:extLst>
              <a:ext uri="{FF2B5EF4-FFF2-40B4-BE49-F238E27FC236}">
                <a16:creationId xmlns:a16="http://schemas.microsoft.com/office/drawing/2014/main" id="{A35BD3E5-7A31-476B-8E00-72DE3CFC67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048557-077F-47DA-9872-A7756FD71F9F}"/>
              </a:ext>
            </a:extLst>
          </p:cNvPr>
          <p:cNvSpPr>
            <a:spLocks noGrp="1"/>
          </p:cNvSpPr>
          <p:nvPr>
            <p:ph type="sldNum" sz="quarter" idx="12"/>
          </p:nvPr>
        </p:nvSpPr>
        <p:spPr>
          <a:xfrm>
            <a:off x="8610600" y="6446880"/>
            <a:ext cx="2743200" cy="365125"/>
          </a:xfrm>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3127058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A6588DE-6953-4591-9D63-E03EE16F64EF}"/>
              </a:ext>
            </a:extLst>
          </p:cNvPr>
          <p:cNvPicPr>
            <a:picLocks noChangeAspect="1"/>
          </p:cNvPicPr>
          <p:nvPr userDrawn="1"/>
        </p:nvPicPr>
        <p:blipFill>
          <a:blip r:embed="rId2"/>
          <a:stretch>
            <a:fillRect/>
          </a:stretch>
        </p:blipFill>
        <p:spPr>
          <a:xfrm>
            <a:off x="0" y="6411167"/>
            <a:ext cx="12192000" cy="451239"/>
          </a:xfrm>
          <a:prstGeom prst="rect">
            <a:avLst/>
          </a:prstGeom>
        </p:spPr>
      </p:pic>
      <p:pic>
        <p:nvPicPr>
          <p:cNvPr id="7" name="Picture 6">
            <a:extLst>
              <a:ext uri="{FF2B5EF4-FFF2-40B4-BE49-F238E27FC236}">
                <a16:creationId xmlns:a16="http://schemas.microsoft.com/office/drawing/2014/main" id="{A07B0681-9A32-40D0-B5AB-A51D75AA6699}"/>
              </a:ext>
            </a:extLst>
          </p:cNvPr>
          <p:cNvPicPr>
            <a:picLocks noChangeAspect="1"/>
          </p:cNvPicPr>
          <p:nvPr userDrawn="1"/>
        </p:nvPicPr>
        <p:blipFill>
          <a:blip r:embed="rId3"/>
          <a:stretch>
            <a:fillRect/>
          </a:stretch>
        </p:blipFill>
        <p:spPr>
          <a:xfrm>
            <a:off x="0" y="0"/>
            <a:ext cx="12192000" cy="937846"/>
          </a:xfrm>
          <a:prstGeom prst="rect">
            <a:avLst/>
          </a:prstGeom>
        </p:spPr>
      </p:pic>
      <p:sp>
        <p:nvSpPr>
          <p:cNvPr id="2" name="Title 1">
            <a:extLst>
              <a:ext uri="{FF2B5EF4-FFF2-40B4-BE49-F238E27FC236}">
                <a16:creationId xmlns:a16="http://schemas.microsoft.com/office/drawing/2014/main" id="{801A9F22-6285-40CA-B3A0-E54C6658B50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2899C4C-F403-4C58-8A2F-9B29B801BB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280CF3-279A-45E9-AB7C-90BFA8CD3067}"/>
              </a:ext>
            </a:extLst>
          </p:cNvPr>
          <p:cNvSpPr>
            <a:spLocks noGrp="1"/>
          </p:cNvSpPr>
          <p:nvPr>
            <p:ph type="dt" sz="half" idx="10"/>
          </p:nvPr>
        </p:nvSpPr>
        <p:spPr/>
        <p:txBody>
          <a:bodyPr/>
          <a:lstStyle/>
          <a:p>
            <a:fld id="{606F2B9E-788E-46B5-8135-7C36E3EF4258}" type="datetime1">
              <a:rPr lang="en-GB" smtClean="0"/>
              <a:t>04/11/2021</a:t>
            </a:fld>
            <a:endParaRPr lang="en-GB"/>
          </a:p>
        </p:txBody>
      </p:sp>
      <p:sp>
        <p:nvSpPr>
          <p:cNvPr id="5" name="Footer Placeholder 4">
            <a:extLst>
              <a:ext uri="{FF2B5EF4-FFF2-40B4-BE49-F238E27FC236}">
                <a16:creationId xmlns:a16="http://schemas.microsoft.com/office/drawing/2014/main" id="{8F4A584D-0E97-4F2F-93B9-5C2A9DB003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8C5632-D5E7-41A9-B763-7A0F1B2F13A4}"/>
              </a:ext>
            </a:extLst>
          </p:cNvPr>
          <p:cNvSpPr>
            <a:spLocks noGrp="1"/>
          </p:cNvSpPr>
          <p:nvPr>
            <p:ph type="sldNum" sz="quarter" idx="12"/>
          </p:nvPr>
        </p:nvSpPr>
        <p:spPr>
          <a:xfrm>
            <a:off x="8610600" y="6464986"/>
            <a:ext cx="2743200" cy="365125"/>
          </a:xfrm>
        </p:spPr>
        <p:txBody>
          <a:bodyPr/>
          <a:lstStyle>
            <a:lvl1pPr>
              <a:defRPr sz="1400" b="1">
                <a:solidFill>
                  <a:schemeClr val="bg1"/>
                </a:solidFill>
              </a:defRPr>
            </a:lvl1pPr>
          </a:lstStyle>
          <a:p>
            <a:fld id="{CF90B4F5-B9A3-4936-88D1-D275662285CC}" type="slidenum">
              <a:rPr lang="en-GB" smtClean="0"/>
              <a:pPr/>
              <a:t>‹#›</a:t>
            </a:fld>
            <a:endParaRPr lang="en-GB" dirty="0"/>
          </a:p>
        </p:txBody>
      </p:sp>
    </p:spTree>
    <p:extLst>
      <p:ext uri="{BB962C8B-B14F-4D97-AF65-F5344CB8AC3E}">
        <p14:creationId xmlns:p14="http://schemas.microsoft.com/office/powerpoint/2010/main" val="1300436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0D95E-9095-4C04-8F99-07C900C691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482BE7C-3DF8-436D-A336-66B8664F3E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6D8C0D-A5DB-4F02-97DE-3BC5A27FEB05}"/>
              </a:ext>
            </a:extLst>
          </p:cNvPr>
          <p:cNvSpPr>
            <a:spLocks noGrp="1"/>
          </p:cNvSpPr>
          <p:nvPr>
            <p:ph type="dt" sz="half" idx="10"/>
          </p:nvPr>
        </p:nvSpPr>
        <p:spPr/>
        <p:txBody>
          <a:bodyPr/>
          <a:lstStyle/>
          <a:p>
            <a:fld id="{DC9FD12F-9E10-4F9F-A54A-8DAABDDC873F}" type="datetime1">
              <a:rPr lang="en-GB" smtClean="0"/>
              <a:t>04/11/2021</a:t>
            </a:fld>
            <a:endParaRPr lang="en-GB"/>
          </a:p>
        </p:txBody>
      </p:sp>
      <p:sp>
        <p:nvSpPr>
          <p:cNvPr id="5" name="Footer Placeholder 4">
            <a:extLst>
              <a:ext uri="{FF2B5EF4-FFF2-40B4-BE49-F238E27FC236}">
                <a16:creationId xmlns:a16="http://schemas.microsoft.com/office/drawing/2014/main" id="{55171BA3-D18E-4EB7-8A7B-76EEB8B23E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C63A37-F82E-4134-A23C-A880F8D5E97D}"/>
              </a:ext>
            </a:extLst>
          </p:cNvPr>
          <p:cNvSpPr>
            <a:spLocks noGrp="1"/>
          </p:cNvSpPr>
          <p:nvPr>
            <p:ph type="sldNum" sz="quarter" idx="12"/>
          </p:nvPr>
        </p:nvSpPr>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3247059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24C1719-A2A1-433B-929E-E53679C71473}"/>
              </a:ext>
            </a:extLst>
          </p:cNvPr>
          <p:cNvPicPr>
            <a:picLocks noChangeAspect="1"/>
          </p:cNvPicPr>
          <p:nvPr userDrawn="1"/>
        </p:nvPicPr>
        <p:blipFill>
          <a:blip r:embed="rId2"/>
          <a:stretch>
            <a:fillRect/>
          </a:stretch>
        </p:blipFill>
        <p:spPr>
          <a:xfrm>
            <a:off x="0" y="6411167"/>
            <a:ext cx="12192000" cy="451239"/>
          </a:xfrm>
          <a:prstGeom prst="rect">
            <a:avLst/>
          </a:prstGeom>
        </p:spPr>
      </p:pic>
      <p:pic>
        <p:nvPicPr>
          <p:cNvPr id="9" name="Picture 8">
            <a:extLst>
              <a:ext uri="{FF2B5EF4-FFF2-40B4-BE49-F238E27FC236}">
                <a16:creationId xmlns:a16="http://schemas.microsoft.com/office/drawing/2014/main" id="{709E2C6E-4720-4ED3-8ADC-2E0C42A75024}"/>
              </a:ext>
            </a:extLst>
          </p:cNvPr>
          <p:cNvPicPr>
            <a:picLocks noChangeAspect="1"/>
          </p:cNvPicPr>
          <p:nvPr userDrawn="1"/>
        </p:nvPicPr>
        <p:blipFill>
          <a:blip r:embed="rId3"/>
          <a:stretch>
            <a:fillRect/>
          </a:stretch>
        </p:blipFill>
        <p:spPr>
          <a:xfrm>
            <a:off x="0" y="0"/>
            <a:ext cx="12192000" cy="937846"/>
          </a:xfrm>
          <a:prstGeom prst="rect">
            <a:avLst/>
          </a:prstGeom>
        </p:spPr>
      </p:pic>
      <p:sp>
        <p:nvSpPr>
          <p:cNvPr id="2" name="Title 1">
            <a:extLst>
              <a:ext uri="{FF2B5EF4-FFF2-40B4-BE49-F238E27FC236}">
                <a16:creationId xmlns:a16="http://schemas.microsoft.com/office/drawing/2014/main" id="{557DF18A-4785-4E3D-8710-D72C43A7EA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037A0D-BFE6-4297-83C6-835F4AAECC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C79F9D6-A599-40A8-B8A8-94A534DBBE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BF42179-1E3F-404E-982C-A826D88AF68B}"/>
              </a:ext>
            </a:extLst>
          </p:cNvPr>
          <p:cNvSpPr>
            <a:spLocks noGrp="1"/>
          </p:cNvSpPr>
          <p:nvPr>
            <p:ph type="dt" sz="half" idx="10"/>
          </p:nvPr>
        </p:nvSpPr>
        <p:spPr/>
        <p:txBody>
          <a:bodyPr/>
          <a:lstStyle/>
          <a:p>
            <a:fld id="{80B98753-F3B7-4FCF-A75F-D5E3075FB656}" type="datetime1">
              <a:rPr lang="en-GB" smtClean="0"/>
              <a:t>04/11/2021</a:t>
            </a:fld>
            <a:endParaRPr lang="en-GB"/>
          </a:p>
        </p:txBody>
      </p:sp>
      <p:sp>
        <p:nvSpPr>
          <p:cNvPr id="6" name="Footer Placeholder 5">
            <a:extLst>
              <a:ext uri="{FF2B5EF4-FFF2-40B4-BE49-F238E27FC236}">
                <a16:creationId xmlns:a16="http://schemas.microsoft.com/office/drawing/2014/main" id="{4A4D4458-0A05-4361-9984-8D92D39A56A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6C56DF-7CB8-4380-9F75-EA4199F3D790}"/>
              </a:ext>
            </a:extLst>
          </p:cNvPr>
          <p:cNvSpPr>
            <a:spLocks noGrp="1"/>
          </p:cNvSpPr>
          <p:nvPr>
            <p:ph type="sldNum" sz="quarter" idx="12"/>
          </p:nvPr>
        </p:nvSpPr>
        <p:spPr>
          <a:xfrm>
            <a:off x="8610600" y="6446880"/>
            <a:ext cx="2743200" cy="365125"/>
          </a:xfrm>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3922355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FF43776-765B-42CA-BB6B-C2E95DA3F659}"/>
              </a:ext>
            </a:extLst>
          </p:cNvPr>
          <p:cNvPicPr>
            <a:picLocks noChangeAspect="1"/>
          </p:cNvPicPr>
          <p:nvPr userDrawn="1"/>
        </p:nvPicPr>
        <p:blipFill>
          <a:blip r:embed="rId2"/>
          <a:stretch>
            <a:fillRect/>
          </a:stretch>
        </p:blipFill>
        <p:spPr>
          <a:xfrm>
            <a:off x="0" y="6411167"/>
            <a:ext cx="12192000" cy="451239"/>
          </a:xfrm>
          <a:prstGeom prst="rect">
            <a:avLst/>
          </a:prstGeom>
        </p:spPr>
      </p:pic>
      <p:pic>
        <p:nvPicPr>
          <p:cNvPr id="11" name="Picture 10">
            <a:extLst>
              <a:ext uri="{FF2B5EF4-FFF2-40B4-BE49-F238E27FC236}">
                <a16:creationId xmlns:a16="http://schemas.microsoft.com/office/drawing/2014/main" id="{30497AB1-BC79-4889-944E-70E36FB2841B}"/>
              </a:ext>
            </a:extLst>
          </p:cNvPr>
          <p:cNvPicPr>
            <a:picLocks noChangeAspect="1"/>
          </p:cNvPicPr>
          <p:nvPr userDrawn="1"/>
        </p:nvPicPr>
        <p:blipFill>
          <a:blip r:embed="rId3"/>
          <a:stretch>
            <a:fillRect/>
          </a:stretch>
        </p:blipFill>
        <p:spPr>
          <a:xfrm>
            <a:off x="0" y="0"/>
            <a:ext cx="12192000" cy="937846"/>
          </a:xfrm>
          <a:prstGeom prst="rect">
            <a:avLst/>
          </a:prstGeom>
        </p:spPr>
      </p:pic>
      <p:sp>
        <p:nvSpPr>
          <p:cNvPr id="2" name="Title 1">
            <a:extLst>
              <a:ext uri="{FF2B5EF4-FFF2-40B4-BE49-F238E27FC236}">
                <a16:creationId xmlns:a16="http://schemas.microsoft.com/office/drawing/2014/main" id="{C9948983-B870-4870-B094-CA07E6A6CC4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A3D66B7-EF03-44BB-A66D-D0C4DD13BA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F150C1-6E72-435D-8CFE-95A8A54175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21D5780-C19F-4EFB-82DC-5EBC82E00D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7E91ED-8D16-43EA-BE05-0E94D8B1D6D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012CDAC-717B-4AA9-A18E-D89B1B4F3873}"/>
              </a:ext>
            </a:extLst>
          </p:cNvPr>
          <p:cNvSpPr>
            <a:spLocks noGrp="1"/>
          </p:cNvSpPr>
          <p:nvPr>
            <p:ph type="dt" sz="half" idx="10"/>
          </p:nvPr>
        </p:nvSpPr>
        <p:spPr/>
        <p:txBody>
          <a:bodyPr/>
          <a:lstStyle/>
          <a:p>
            <a:fld id="{865B9D25-D30C-4298-9D55-15EFFE15A35C}" type="datetime1">
              <a:rPr lang="en-GB" smtClean="0"/>
              <a:t>04/11/2021</a:t>
            </a:fld>
            <a:endParaRPr lang="en-GB"/>
          </a:p>
        </p:txBody>
      </p:sp>
      <p:sp>
        <p:nvSpPr>
          <p:cNvPr id="8" name="Footer Placeholder 7">
            <a:extLst>
              <a:ext uri="{FF2B5EF4-FFF2-40B4-BE49-F238E27FC236}">
                <a16:creationId xmlns:a16="http://schemas.microsoft.com/office/drawing/2014/main" id="{F8B2D9F5-4A80-4DC7-9B2C-273938FCB76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A5BFE3A-BE57-42D1-8B77-708B0B93A9CE}"/>
              </a:ext>
            </a:extLst>
          </p:cNvPr>
          <p:cNvSpPr>
            <a:spLocks noGrp="1"/>
          </p:cNvSpPr>
          <p:nvPr>
            <p:ph type="sldNum" sz="quarter" idx="12"/>
          </p:nvPr>
        </p:nvSpPr>
        <p:spPr>
          <a:xfrm>
            <a:off x="8610600" y="6446880"/>
            <a:ext cx="2743200" cy="365125"/>
          </a:xfrm>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3471396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96D26FE-7220-4288-B17B-E796E2ED6D75}"/>
              </a:ext>
            </a:extLst>
          </p:cNvPr>
          <p:cNvPicPr>
            <a:picLocks noChangeAspect="1"/>
          </p:cNvPicPr>
          <p:nvPr userDrawn="1"/>
        </p:nvPicPr>
        <p:blipFill>
          <a:blip r:embed="rId2"/>
          <a:stretch>
            <a:fillRect/>
          </a:stretch>
        </p:blipFill>
        <p:spPr>
          <a:xfrm>
            <a:off x="0" y="6411167"/>
            <a:ext cx="12192000" cy="451239"/>
          </a:xfrm>
          <a:prstGeom prst="rect">
            <a:avLst/>
          </a:prstGeom>
        </p:spPr>
      </p:pic>
      <p:pic>
        <p:nvPicPr>
          <p:cNvPr id="7" name="Picture 6">
            <a:extLst>
              <a:ext uri="{FF2B5EF4-FFF2-40B4-BE49-F238E27FC236}">
                <a16:creationId xmlns:a16="http://schemas.microsoft.com/office/drawing/2014/main" id="{8F03B199-5831-4DF3-91BB-0A24FBAF24A0}"/>
              </a:ext>
            </a:extLst>
          </p:cNvPr>
          <p:cNvPicPr>
            <a:picLocks noChangeAspect="1"/>
          </p:cNvPicPr>
          <p:nvPr userDrawn="1"/>
        </p:nvPicPr>
        <p:blipFill>
          <a:blip r:embed="rId3"/>
          <a:stretch>
            <a:fillRect/>
          </a:stretch>
        </p:blipFill>
        <p:spPr>
          <a:xfrm>
            <a:off x="0" y="0"/>
            <a:ext cx="12192000" cy="937846"/>
          </a:xfrm>
          <a:prstGeom prst="rect">
            <a:avLst/>
          </a:prstGeom>
        </p:spPr>
      </p:pic>
      <p:sp>
        <p:nvSpPr>
          <p:cNvPr id="2" name="Title 1">
            <a:extLst>
              <a:ext uri="{FF2B5EF4-FFF2-40B4-BE49-F238E27FC236}">
                <a16:creationId xmlns:a16="http://schemas.microsoft.com/office/drawing/2014/main" id="{5C4A8F1E-DED3-401D-8DD2-D2702C9D459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65464E4-8BDB-4E07-A6AA-0658882AD444}"/>
              </a:ext>
            </a:extLst>
          </p:cNvPr>
          <p:cNvSpPr>
            <a:spLocks noGrp="1"/>
          </p:cNvSpPr>
          <p:nvPr>
            <p:ph type="dt" sz="half" idx="10"/>
          </p:nvPr>
        </p:nvSpPr>
        <p:spPr/>
        <p:txBody>
          <a:bodyPr/>
          <a:lstStyle/>
          <a:p>
            <a:fld id="{997BB566-FE23-4FC0-9F2C-53C32C009447}" type="datetime1">
              <a:rPr lang="en-GB" smtClean="0"/>
              <a:t>04/11/2021</a:t>
            </a:fld>
            <a:endParaRPr lang="en-GB"/>
          </a:p>
        </p:txBody>
      </p:sp>
      <p:sp>
        <p:nvSpPr>
          <p:cNvPr id="4" name="Footer Placeholder 3">
            <a:extLst>
              <a:ext uri="{FF2B5EF4-FFF2-40B4-BE49-F238E27FC236}">
                <a16:creationId xmlns:a16="http://schemas.microsoft.com/office/drawing/2014/main" id="{6F08F6BE-2B6B-4D96-ADF7-30C1DE14F5B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385CC5D-E50F-48F6-9C3D-D7E559A99A0A}"/>
              </a:ext>
            </a:extLst>
          </p:cNvPr>
          <p:cNvSpPr>
            <a:spLocks noGrp="1"/>
          </p:cNvSpPr>
          <p:nvPr>
            <p:ph type="sldNum" sz="quarter" idx="12"/>
          </p:nvPr>
        </p:nvSpPr>
        <p:spPr>
          <a:xfrm>
            <a:off x="8610600" y="6446880"/>
            <a:ext cx="2743200" cy="365125"/>
          </a:xfrm>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3125160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6149025-E844-4510-834C-8AAFDB22D1D8}"/>
              </a:ext>
            </a:extLst>
          </p:cNvPr>
          <p:cNvPicPr>
            <a:picLocks noChangeAspect="1"/>
          </p:cNvPicPr>
          <p:nvPr userDrawn="1"/>
        </p:nvPicPr>
        <p:blipFill>
          <a:blip r:embed="rId2"/>
          <a:stretch>
            <a:fillRect/>
          </a:stretch>
        </p:blipFill>
        <p:spPr>
          <a:xfrm>
            <a:off x="0" y="6411167"/>
            <a:ext cx="12192000" cy="451239"/>
          </a:xfrm>
          <a:prstGeom prst="rect">
            <a:avLst/>
          </a:prstGeom>
        </p:spPr>
      </p:pic>
      <p:pic>
        <p:nvPicPr>
          <p:cNvPr id="6" name="Picture 5">
            <a:extLst>
              <a:ext uri="{FF2B5EF4-FFF2-40B4-BE49-F238E27FC236}">
                <a16:creationId xmlns:a16="http://schemas.microsoft.com/office/drawing/2014/main" id="{01397349-25A5-420D-891F-9B3E32BDF476}"/>
              </a:ext>
            </a:extLst>
          </p:cNvPr>
          <p:cNvPicPr>
            <a:picLocks noChangeAspect="1"/>
          </p:cNvPicPr>
          <p:nvPr userDrawn="1"/>
        </p:nvPicPr>
        <p:blipFill>
          <a:blip r:embed="rId3"/>
          <a:stretch>
            <a:fillRect/>
          </a:stretch>
        </p:blipFill>
        <p:spPr>
          <a:xfrm>
            <a:off x="0" y="0"/>
            <a:ext cx="12192000" cy="937846"/>
          </a:xfrm>
          <a:prstGeom prst="rect">
            <a:avLst/>
          </a:prstGeom>
        </p:spPr>
      </p:pic>
      <p:sp>
        <p:nvSpPr>
          <p:cNvPr id="2" name="Date Placeholder 1">
            <a:extLst>
              <a:ext uri="{FF2B5EF4-FFF2-40B4-BE49-F238E27FC236}">
                <a16:creationId xmlns:a16="http://schemas.microsoft.com/office/drawing/2014/main" id="{4DFFB38F-B4D6-4A50-B8D6-FEF778D02AD9}"/>
              </a:ext>
            </a:extLst>
          </p:cNvPr>
          <p:cNvSpPr>
            <a:spLocks noGrp="1"/>
          </p:cNvSpPr>
          <p:nvPr>
            <p:ph type="dt" sz="half" idx="10"/>
          </p:nvPr>
        </p:nvSpPr>
        <p:spPr/>
        <p:txBody>
          <a:bodyPr/>
          <a:lstStyle/>
          <a:p>
            <a:fld id="{FEEF4B5A-F39C-45FE-84CE-1F6738F2F5AA}" type="datetime1">
              <a:rPr lang="en-GB" smtClean="0"/>
              <a:t>04/11/2021</a:t>
            </a:fld>
            <a:endParaRPr lang="en-GB"/>
          </a:p>
        </p:txBody>
      </p:sp>
      <p:sp>
        <p:nvSpPr>
          <p:cNvPr id="3" name="Footer Placeholder 2">
            <a:extLst>
              <a:ext uri="{FF2B5EF4-FFF2-40B4-BE49-F238E27FC236}">
                <a16:creationId xmlns:a16="http://schemas.microsoft.com/office/drawing/2014/main" id="{B9121C2B-F537-4B2F-B77F-DA0C152167F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756DD2D-38BE-4FE4-B6D1-BA5C60659E33}"/>
              </a:ext>
            </a:extLst>
          </p:cNvPr>
          <p:cNvSpPr>
            <a:spLocks noGrp="1"/>
          </p:cNvSpPr>
          <p:nvPr>
            <p:ph type="sldNum" sz="quarter" idx="12"/>
          </p:nvPr>
        </p:nvSpPr>
        <p:spPr>
          <a:xfrm>
            <a:off x="8610600" y="6446880"/>
            <a:ext cx="2743200" cy="365125"/>
          </a:xfrm>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3309487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1822015-CC2D-414D-B064-7A76423168D9}"/>
              </a:ext>
            </a:extLst>
          </p:cNvPr>
          <p:cNvPicPr>
            <a:picLocks noChangeAspect="1"/>
          </p:cNvPicPr>
          <p:nvPr userDrawn="1"/>
        </p:nvPicPr>
        <p:blipFill>
          <a:blip r:embed="rId2"/>
          <a:stretch>
            <a:fillRect/>
          </a:stretch>
        </p:blipFill>
        <p:spPr>
          <a:xfrm>
            <a:off x="0" y="6411167"/>
            <a:ext cx="12192000" cy="451239"/>
          </a:xfrm>
          <a:prstGeom prst="rect">
            <a:avLst/>
          </a:prstGeom>
        </p:spPr>
      </p:pic>
      <p:pic>
        <p:nvPicPr>
          <p:cNvPr id="9" name="Picture 8">
            <a:extLst>
              <a:ext uri="{FF2B5EF4-FFF2-40B4-BE49-F238E27FC236}">
                <a16:creationId xmlns:a16="http://schemas.microsoft.com/office/drawing/2014/main" id="{7BA3EA6A-6EC2-4DB3-A7C8-EFCE5DB95B2C}"/>
              </a:ext>
            </a:extLst>
          </p:cNvPr>
          <p:cNvPicPr>
            <a:picLocks noChangeAspect="1"/>
          </p:cNvPicPr>
          <p:nvPr userDrawn="1"/>
        </p:nvPicPr>
        <p:blipFill>
          <a:blip r:embed="rId3"/>
          <a:stretch>
            <a:fillRect/>
          </a:stretch>
        </p:blipFill>
        <p:spPr>
          <a:xfrm>
            <a:off x="0" y="0"/>
            <a:ext cx="12192000" cy="937846"/>
          </a:xfrm>
          <a:prstGeom prst="rect">
            <a:avLst/>
          </a:prstGeom>
        </p:spPr>
      </p:pic>
      <p:sp>
        <p:nvSpPr>
          <p:cNvPr id="2" name="Title 1">
            <a:extLst>
              <a:ext uri="{FF2B5EF4-FFF2-40B4-BE49-F238E27FC236}">
                <a16:creationId xmlns:a16="http://schemas.microsoft.com/office/drawing/2014/main" id="{1625DCDD-C246-4A8D-8B63-4AE67B6DCD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F71AFB4-C632-402C-8A03-211E77D826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718F80F-3847-4B54-AEC8-E4FA7EE5DB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E31490-ECF0-48CA-9A6B-5EDD2CDD9EBF}"/>
              </a:ext>
            </a:extLst>
          </p:cNvPr>
          <p:cNvSpPr>
            <a:spLocks noGrp="1"/>
          </p:cNvSpPr>
          <p:nvPr>
            <p:ph type="dt" sz="half" idx="10"/>
          </p:nvPr>
        </p:nvSpPr>
        <p:spPr/>
        <p:txBody>
          <a:bodyPr/>
          <a:lstStyle/>
          <a:p>
            <a:fld id="{A59E7422-C0A5-4DBC-B456-B70D3D96D053}" type="datetime1">
              <a:rPr lang="en-GB" smtClean="0"/>
              <a:t>04/11/2021</a:t>
            </a:fld>
            <a:endParaRPr lang="en-GB"/>
          </a:p>
        </p:txBody>
      </p:sp>
      <p:sp>
        <p:nvSpPr>
          <p:cNvPr id="6" name="Footer Placeholder 5">
            <a:extLst>
              <a:ext uri="{FF2B5EF4-FFF2-40B4-BE49-F238E27FC236}">
                <a16:creationId xmlns:a16="http://schemas.microsoft.com/office/drawing/2014/main" id="{36DD5402-0C4C-4856-AA3A-FDFEED58D7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737FFDE-8334-4559-BB7C-023A8254009A}"/>
              </a:ext>
            </a:extLst>
          </p:cNvPr>
          <p:cNvSpPr>
            <a:spLocks noGrp="1"/>
          </p:cNvSpPr>
          <p:nvPr>
            <p:ph type="sldNum" sz="quarter" idx="12"/>
          </p:nvPr>
        </p:nvSpPr>
        <p:spPr>
          <a:xfrm>
            <a:off x="8610600" y="6446880"/>
            <a:ext cx="2743200" cy="365125"/>
          </a:xfrm>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2808268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BA08BA6-F200-4700-A63B-EBD0A99C10CB}"/>
              </a:ext>
            </a:extLst>
          </p:cNvPr>
          <p:cNvPicPr>
            <a:picLocks noChangeAspect="1"/>
          </p:cNvPicPr>
          <p:nvPr userDrawn="1"/>
        </p:nvPicPr>
        <p:blipFill>
          <a:blip r:embed="rId2"/>
          <a:stretch>
            <a:fillRect/>
          </a:stretch>
        </p:blipFill>
        <p:spPr>
          <a:xfrm>
            <a:off x="0" y="6411167"/>
            <a:ext cx="12192000" cy="451239"/>
          </a:xfrm>
          <a:prstGeom prst="rect">
            <a:avLst/>
          </a:prstGeom>
        </p:spPr>
      </p:pic>
      <p:pic>
        <p:nvPicPr>
          <p:cNvPr id="9" name="Picture 8">
            <a:extLst>
              <a:ext uri="{FF2B5EF4-FFF2-40B4-BE49-F238E27FC236}">
                <a16:creationId xmlns:a16="http://schemas.microsoft.com/office/drawing/2014/main" id="{CE3C3049-5497-4ADF-8DE8-09A86B4E596D}"/>
              </a:ext>
            </a:extLst>
          </p:cNvPr>
          <p:cNvPicPr>
            <a:picLocks noChangeAspect="1"/>
          </p:cNvPicPr>
          <p:nvPr userDrawn="1"/>
        </p:nvPicPr>
        <p:blipFill>
          <a:blip r:embed="rId3"/>
          <a:stretch>
            <a:fillRect/>
          </a:stretch>
        </p:blipFill>
        <p:spPr>
          <a:xfrm>
            <a:off x="0" y="0"/>
            <a:ext cx="12192000" cy="937846"/>
          </a:xfrm>
          <a:prstGeom prst="rect">
            <a:avLst/>
          </a:prstGeom>
        </p:spPr>
      </p:pic>
      <p:sp>
        <p:nvSpPr>
          <p:cNvPr id="2" name="Title 1">
            <a:extLst>
              <a:ext uri="{FF2B5EF4-FFF2-40B4-BE49-F238E27FC236}">
                <a16:creationId xmlns:a16="http://schemas.microsoft.com/office/drawing/2014/main" id="{2F001D91-F843-40D0-9484-60A3801767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7A8DBE1-024F-4E4E-97DB-9F193CD63A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545A173-9251-4E54-8425-39AD21A0EE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B04BEB-E9E5-4197-BE8C-06ACB001B40A}"/>
              </a:ext>
            </a:extLst>
          </p:cNvPr>
          <p:cNvSpPr>
            <a:spLocks noGrp="1"/>
          </p:cNvSpPr>
          <p:nvPr>
            <p:ph type="dt" sz="half" idx="10"/>
          </p:nvPr>
        </p:nvSpPr>
        <p:spPr/>
        <p:txBody>
          <a:bodyPr/>
          <a:lstStyle/>
          <a:p>
            <a:fld id="{7488865A-8D8F-49E3-A74D-A2ADA998E203}" type="datetime1">
              <a:rPr lang="en-GB" smtClean="0"/>
              <a:t>04/11/2021</a:t>
            </a:fld>
            <a:endParaRPr lang="en-GB"/>
          </a:p>
        </p:txBody>
      </p:sp>
      <p:sp>
        <p:nvSpPr>
          <p:cNvPr id="6" name="Footer Placeholder 5">
            <a:extLst>
              <a:ext uri="{FF2B5EF4-FFF2-40B4-BE49-F238E27FC236}">
                <a16:creationId xmlns:a16="http://schemas.microsoft.com/office/drawing/2014/main" id="{7E3AEE10-C028-4EE1-85D1-C8883BACEAC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31938F1-E99E-4779-9C88-D505C9AC7388}"/>
              </a:ext>
            </a:extLst>
          </p:cNvPr>
          <p:cNvSpPr>
            <a:spLocks noGrp="1"/>
          </p:cNvSpPr>
          <p:nvPr>
            <p:ph type="sldNum" sz="quarter" idx="12"/>
          </p:nvPr>
        </p:nvSpPr>
        <p:spPr>
          <a:xfrm>
            <a:off x="8610600" y="6446880"/>
            <a:ext cx="2743200" cy="365125"/>
          </a:xfrm>
        </p:spPr>
        <p:txBody>
          <a:bodyPr/>
          <a:lstStyle/>
          <a:p>
            <a:fld id="{CF90B4F5-B9A3-4936-88D1-D275662285CC}" type="slidenum">
              <a:rPr lang="en-GB" smtClean="0"/>
              <a:t>‹#›</a:t>
            </a:fld>
            <a:endParaRPr lang="en-GB"/>
          </a:p>
        </p:txBody>
      </p:sp>
    </p:spTree>
    <p:extLst>
      <p:ext uri="{BB962C8B-B14F-4D97-AF65-F5344CB8AC3E}">
        <p14:creationId xmlns:p14="http://schemas.microsoft.com/office/powerpoint/2010/main" val="1000711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8C1438-2AF7-41E6-9159-0A2F3EF031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00DCF5A-8C76-431F-856C-DFA7C74DA4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3F58BD-A95B-4EC6-9AF9-C545D01EE4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954F8C-763C-45B8-B3EC-EC6A60C40CD7}" type="datetime1">
              <a:rPr lang="en-GB" smtClean="0"/>
              <a:t>04/11/2021</a:t>
            </a:fld>
            <a:endParaRPr lang="en-GB"/>
          </a:p>
        </p:txBody>
      </p:sp>
      <p:sp>
        <p:nvSpPr>
          <p:cNvPr id="5" name="Footer Placeholder 4">
            <a:extLst>
              <a:ext uri="{FF2B5EF4-FFF2-40B4-BE49-F238E27FC236}">
                <a16:creationId xmlns:a16="http://schemas.microsoft.com/office/drawing/2014/main" id="{77425037-D466-43E9-9F6D-310D324900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25D54C9-D2E6-4AD0-869B-F0A4BB4649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90B4F5-B9A3-4936-88D1-D275662285CC}" type="slidenum">
              <a:rPr lang="en-GB" smtClean="0"/>
              <a:t>‹#›</a:t>
            </a:fld>
            <a:endParaRPr lang="en-GB"/>
          </a:p>
        </p:txBody>
      </p:sp>
    </p:spTree>
    <p:extLst>
      <p:ext uri="{BB962C8B-B14F-4D97-AF65-F5344CB8AC3E}">
        <p14:creationId xmlns:p14="http://schemas.microsoft.com/office/powerpoint/2010/main" val="1451708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E6DF226-1652-49E0-8B6A-28701FEC20CB}"/>
              </a:ext>
            </a:extLst>
          </p:cNvPr>
          <p:cNvSpPr>
            <a:spLocks noGrp="1"/>
          </p:cNvSpPr>
          <p:nvPr>
            <p:ph type="sldNum" sz="quarter" idx="12"/>
          </p:nvPr>
        </p:nvSpPr>
        <p:spPr/>
        <p:txBody>
          <a:bodyPr/>
          <a:lstStyle/>
          <a:p>
            <a:fld id="{CF90B4F5-B9A3-4936-88D1-D275662285CC}" type="slidenum">
              <a:rPr lang="en-GB" smtClean="0"/>
              <a:pPr/>
              <a:t>1</a:t>
            </a:fld>
            <a:endParaRPr lang="en-GB" dirty="0"/>
          </a:p>
        </p:txBody>
      </p:sp>
      <p:sp>
        <p:nvSpPr>
          <p:cNvPr id="5" name="Title 1">
            <a:extLst>
              <a:ext uri="{FF2B5EF4-FFF2-40B4-BE49-F238E27FC236}">
                <a16:creationId xmlns:a16="http://schemas.microsoft.com/office/drawing/2014/main" id="{433CE789-4501-4DEF-946E-8C9F09392CE6}"/>
              </a:ext>
            </a:extLst>
          </p:cNvPr>
          <p:cNvSpPr txBox="1">
            <a:spLocks/>
          </p:cNvSpPr>
          <p:nvPr/>
        </p:nvSpPr>
        <p:spPr>
          <a:xfrm>
            <a:off x="1524000" y="1574870"/>
            <a:ext cx="9486900" cy="2387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rgbClr val="202124"/>
                </a:solidFill>
                <a:latin typeface="arial" panose="020B0604020202020204" pitchFamily="34" charset="0"/>
              </a:rPr>
              <a:t>Minimizing the heat losses of a self-switching kA-class rectifier flux pump</a:t>
            </a:r>
            <a:endParaRPr lang="en-GB" sz="3600" dirty="0"/>
          </a:p>
        </p:txBody>
      </p:sp>
      <p:pic>
        <p:nvPicPr>
          <p:cNvPr id="3" name="Picture 2" descr="A picture containing text, vector graphics&#10;&#10;Description automatically generated">
            <a:extLst>
              <a:ext uri="{FF2B5EF4-FFF2-40B4-BE49-F238E27FC236}">
                <a16:creationId xmlns:a16="http://schemas.microsoft.com/office/drawing/2014/main" id="{1F6E61F4-929C-4ACF-A1CB-409422D751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80" y="0"/>
            <a:ext cx="1489777" cy="935831"/>
          </a:xfrm>
          <a:prstGeom prst="rect">
            <a:avLst/>
          </a:prstGeom>
        </p:spPr>
      </p:pic>
      <p:graphicFrame>
        <p:nvGraphicFramePr>
          <p:cNvPr id="7" name="Table 6">
            <a:extLst>
              <a:ext uri="{FF2B5EF4-FFF2-40B4-BE49-F238E27FC236}">
                <a16:creationId xmlns:a16="http://schemas.microsoft.com/office/drawing/2014/main" id="{28B90E3B-1D7F-4AA9-8FD8-5F728A524C0D}"/>
              </a:ext>
            </a:extLst>
          </p:cNvPr>
          <p:cNvGraphicFramePr>
            <a:graphicFrameLocks noGrp="1"/>
          </p:cNvGraphicFramePr>
          <p:nvPr>
            <p:extLst>
              <p:ext uri="{D42A27DB-BD31-4B8C-83A1-F6EECF244321}">
                <p14:modId xmlns:p14="http://schemas.microsoft.com/office/powerpoint/2010/main" val="3827327710"/>
              </p:ext>
            </p:extLst>
          </p:nvPr>
        </p:nvGraphicFramePr>
        <p:xfrm>
          <a:off x="4564885" y="3730157"/>
          <a:ext cx="3062230" cy="1373625"/>
        </p:xfrm>
        <a:graphic>
          <a:graphicData uri="http://schemas.openxmlformats.org/drawingml/2006/table">
            <a:tbl>
              <a:tblPr firstRow="1" bandRow="1">
                <a:tableStyleId>{2D5ABB26-0587-4C30-8999-92F81FD0307C}</a:tableStyleId>
              </a:tblPr>
              <a:tblGrid>
                <a:gridCol w="3062230">
                  <a:extLst>
                    <a:ext uri="{9D8B030D-6E8A-4147-A177-3AD203B41FA5}">
                      <a16:colId xmlns:a16="http://schemas.microsoft.com/office/drawing/2014/main" val="1913867302"/>
                    </a:ext>
                  </a:extLst>
                </a:gridCol>
              </a:tblGrid>
              <a:tr h="457875">
                <a:tc>
                  <a:txBody>
                    <a:bodyPr/>
                    <a:lstStyle/>
                    <a:p>
                      <a:pPr marL="457200" marR="0" lvl="1">
                        <a:lnSpc>
                          <a:spcPct val="100000"/>
                        </a:lnSpc>
                        <a:spcBef>
                          <a:spcPts val="0"/>
                        </a:spcBef>
                        <a:spcAft>
                          <a:spcPts val="0"/>
                        </a:spcAft>
                      </a:pPr>
                      <a:r>
                        <a:rPr lang="en-US" sz="1100" b="1" dirty="0">
                          <a:solidFill>
                            <a:srgbClr val="000000"/>
                          </a:solidFill>
                          <a:effectLst/>
                          <a:latin typeface="+mn-lt"/>
                          <a:ea typeface="Malgun Gothic" panose="020B0503020000020004" pitchFamily="34" charset="-127"/>
                          <a:cs typeface="Times New Roman" panose="02020603050405020304" pitchFamily="18" charset="0"/>
                        </a:rPr>
                        <a:t>Muhammad Haseeb Iftikhar</a:t>
                      </a:r>
                      <a:endParaRPr lang="en-GB" sz="1100" dirty="0">
                        <a:effectLst/>
                        <a:latin typeface="+mn-lt"/>
                        <a:ea typeface="Malgun Gothic" panose="020B0503020000020004" pitchFamily="34" charset="-127"/>
                        <a:cs typeface="Times New Roman" panose="02020603050405020304" pitchFamily="18" charset="0"/>
                      </a:endParaRPr>
                    </a:p>
                    <a:p>
                      <a:pPr marL="457200" marR="0" lvl="1">
                        <a:lnSpc>
                          <a:spcPct val="100000"/>
                        </a:lnSpc>
                        <a:spcBef>
                          <a:spcPts val="0"/>
                        </a:spcBef>
                        <a:spcAft>
                          <a:spcPts val="0"/>
                        </a:spcAft>
                      </a:pPr>
                      <a:r>
                        <a:rPr lang="en-US" sz="1100" dirty="0">
                          <a:solidFill>
                            <a:srgbClr val="000000"/>
                          </a:solidFill>
                          <a:effectLst/>
                          <a:latin typeface="+mn-lt"/>
                          <a:ea typeface="Malgun Gothic" panose="020B0503020000020004" pitchFamily="34" charset="-127"/>
                          <a:cs typeface="Times New Roman" panose="02020603050405020304" pitchFamily="18" charset="0"/>
                        </a:rPr>
                        <a:t>muhammad.iftikhar@strath.ac.uk</a:t>
                      </a:r>
                      <a:endParaRPr lang="en-GB" sz="1100" dirty="0">
                        <a:effectLst/>
                        <a:latin typeface="+mn-lt"/>
                        <a:ea typeface="Malgun Gothic" panose="020B0503020000020004" pitchFamily="34" charset="-127"/>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8833495"/>
                  </a:ext>
                </a:extLst>
              </a:tr>
              <a:tr h="457875">
                <a:tc>
                  <a:txBody>
                    <a:bodyPr/>
                    <a:lstStyle/>
                    <a:p>
                      <a:pPr marL="457200" marR="0" lvl="1">
                        <a:lnSpc>
                          <a:spcPct val="100000"/>
                        </a:lnSpc>
                        <a:spcBef>
                          <a:spcPts val="0"/>
                        </a:spcBef>
                        <a:spcAft>
                          <a:spcPts val="0"/>
                        </a:spcAft>
                      </a:pPr>
                      <a:r>
                        <a:rPr lang="en-US" sz="1100" b="1" dirty="0">
                          <a:solidFill>
                            <a:srgbClr val="000000"/>
                          </a:solidFill>
                          <a:effectLst/>
                          <a:latin typeface="+mn-lt"/>
                          <a:ea typeface="Malgun Gothic" panose="020B0503020000020004" pitchFamily="34" charset="-127"/>
                          <a:cs typeface="Times New Roman" panose="02020603050405020304" pitchFamily="18" charset="0"/>
                        </a:rPr>
                        <a:t>Dr. Min Zhang</a:t>
                      </a:r>
                      <a:endParaRPr lang="en-GB" sz="1100" dirty="0">
                        <a:effectLst/>
                        <a:latin typeface="+mn-lt"/>
                        <a:ea typeface="Malgun Gothic" panose="020B0503020000020004" pitchFamily="34" charset="-127"/>
                        <a:cs typeface="Times New Roman" panose="02020603050405020304" pitchFamily="18" charset="0"/>
                      </a:endParaRPr>
                    </a:p>
                    <a:p>
                      <a:pPr marL="457200" marR="0" lvl="1">
                        <a:lnSpc>
                          <a:spcPct val="100000"/>
                        </a:lnSpc>
                        <a:spcBef>
                          <a:spcPts val="0"/>
                        </a:spcBef>
                        <a:spcAft>
                          <a:spcPts val="0"/>
                        </a:spcAft>
                      </a:pPr>
                      <a:r>
                        <a:rPr lang="en-US" sz="1100" dirty="0">
                          <a:solidFill>
                            <a:srgbClr val="000000"/>
                          </a:solidFill>
                          <a:effectLst/>
                          <a:latin typeface="+mn-lt"/>
                          <a:ea typeface="Malgun Gothic" panose="020B0503020000020004" pitchFamily="34" charset="-127"/>
                          <a:cs typeface="Times New Roman" panose="02020603050405020304" pitchFamily="18" charset="0"/>
                        </a:rPr>
                        <a:t>min.zhang@strath.ac.uk</a:t>
                      </a:r>
                      <a:endParaRPr lang="en-GB" sz="1100" dirty="0">
                        <a:effectLst/>
                        <a:latin typeface="+mn-lt"/>
                        <a:ea typeface="Malgun Gothic" panose="020B0503020000020004" pitchFamily="34" charset="-127"/>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581524"/>
                  </a:ext>
                </a:extLst>
              </a:tr>
              <a:tr h="457875">
                <a:tc>
                  <a:txBody>
                    <a:bodyPr/>
                    <a:lstStyle/>
                    <a:p>
                      <a:pPr marL="457200" marR="0" lvl="1">
                        <a:lnSpc>
                          <a:spcPct val="100000"/>
                        </a:lnSpc>
                        <a:spcBef>
                          <a:spcPts val="0"/>
                        </a:spcBef>
                        <a:spcAft>
                          <a:spcPts val="0"/>
                        </a:spcAft>
                      </a:pPr>
                      <a:r>
                        <a:rPr lang="de-DE" sz="1100" b="1" dirty="0">
                          <a:solidFill>
                            <a:srgbClr val="000000"/>
                          </a:solidFill>
                          <a:effectLst/>
                          <a:latin typeface="+mn-lt"/>
                          <a:ea typeface="Malgun Gothic" panose="020B0503020000020004" pitchFamily="34" charset="-127"/>
                          <a:cs typeface="Times New Roman" panose="02020603050405020304" pitchFamily="18" charset="0"/>
                        </a:rPr>
                        <a:t>Professor </a:t>
                      </a:r>
                      <a:r>
                        <a:rPr lang="de-DE" sz="1100" b="1" dirty="0" err="1">
                          <a:solidFill>
                            <a:srgbClr val="000000"/>
                          </a:solidFill>
                          <a:effectLst/>
                          <a:latin typeface="+mn-lt"/>
                          <a:ea typeface="Malgun Gothic" panose="020B0503020000020004" pitchFamily="34" charset="-127"/>
                          <a:cs typeface="Times New Roman" panose="02020603050405020304" pitchFamily="18" charset="0"/>
                        </a:rPr>
                        <a:t>Weijia</a:t>
                      </a:r>
                      <a:r>
                        <a:rPr lang="de-DE" sz="1100" b="1" dirty="0">
                          <a:solidFill>
                            <a:srgbClr val="000000"/>
                          </a:solidFill>
                          <a:effectLst/>
                          <a:latin typeface="+mn-lt"/>
                          <a:ea typeface="Malgun Gothic" panose="020B0503020000020004" pitchFamily="34" charset="-127"/>
                          <a:cs typeface="Times New Roman" panose="02020603050405020304" pitchFamily="18" charset="0"/>
                        </a:rPr>
                        <a:t> Yuan</a:t>
                      </a:r>
                      <a:endParaRPr lang="en-GB" sz="1100" dirty="0">
                        <a:effectLst/>
                        <a:latin typeface="+mn-lt"/>
                        <a:ea typeface="Malgun Gothic" panose="020B0503020000020004" pitchFamily="34" charset="-127"/>
                        <a:cs typeface="Times New Roman" panose="02020603050405020304" pitchFamily="18" charset="0"/>
                      </a:endParaRPr>
                    </a:p>
                    <a:p>
                      <a:pPr marL="457200" marR="0" lvl="1">
                        <a:lnSpc>
                          <a:spcPct val="100000"/>
                        </a:lnSpc>
                        <a:spcBef>
                          <a:spcPts val="0"/>
                        </a:spcBef>
                        <a:spcAft>
                          <a:spcPts val="0"/>
                        </a:spcAft>
                      </a:pPr>
                      <a:r>
                        <a:rPr lang="de-DE" sz="1100" dirty="0">
                          <a:solidFill>
                            <a:srgbClr val="000000"/>
                          </a:solidFill>
                          <a:effectLst/>
                          <a:latin typeface="+mn-lt"/>
                          <a:ea typeface="Malgun Gothic" panose="020B0503020000020004" pitchFamily="34" charset="-127"/>
                          <a:cs typeface="Times New Roman" panose="02020603050405020304" pitchFamily="18" charset="0"/>
                        </a:rPr>
                        <a:t>weijia.yuan@strath.ac.uk</a:t>
                      </a:r>
                      <a:endParaRPr lang="en-GB" sz="1100" dirty="0">
                        <a:effectLst/>
                        <a:latin typeface="+mn-lt"/>
                        <a:ea typeface="Malgun Gothic" panose="020B0503020000020004" pitchFamily="34" charset="-127"/>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9777094"/>
                  </a:ext>
                </a:extLst>
              </a:tr>
            </a:tbl>
          </a:graphicData>
        </a:graphic>
      </p:graphicFrame>
      <p:sp>
        <p:nvSpPr>
          <p:cNvPr id="8" name="TextBox 7">
            <a:extLst>
              <a:ext uri="{FF2B5EF4-FFF2-40B4-BE49-F238E27FC236}">
                <a16:creationId xmlns:a16="http://schemas.microsoft.com/office/drawing/2014/main" id="{1D133133-F75D-4ADF-8935-37087B7FB54D}"/>
              </a:ext>
            </a:extLst>
          </p:cNvPr>
          <p:cNvSpPr txBox="1"/>
          <p:nvPr/>
        </p:nvSpPr>
        <p:spPr>
          <a:xfrm>
            <a:off x="3048719" y="5368834"/>
            <a:ext cx="6094562" cy="748923"/>
          </a:xfrm>
          <a:prstGeom prst="rect">
            <a:avLst/>
          </a:prstGeom>
          <a:noFill/>
        </p:spPr>
        <p:txBody>
          <a:bodyPr wrap="square">
            <a:spAutoFit/>
          </a:bodyPr>
          <a:lstStyle/>
          <a:p>
            <a:pPr marL="0" marR="0" algn="ctr">
              <a:spcBef>
                <a:spcPts val="0"/>
              </a:spcBef>
              <a:spcAft>
                <a:spcPts val="800"/>
              </a:spcAft>
            </a:pPr>
            <a:r>
              <a:rPr lang="en-US" dirty="0">
                <a:solidFill>
                  <a:srgbClr val="000000"/>
                </a:solidFill>
                <a:effectLst/>
                <a:ea typeface="Malgun Gothic" panose="020B0503020000020004" pitchFamily="34" charset="-127"/>
                <a:cs typeface="Times New Roman" panose="02020603050405020304" pitchFamily="18" charset="0"/>
              </a:rPr>
              <a:t>A</a:t>
            </a:r>
            <a:r>
              <a:rPr lang="en-US" sz="1400" dirty="0">
                <a:solidFill>
                  <a:srgbClr val="000000"/>
                </a:solidFill>
                <a:effectLst/>
                <a:ea typeface="Malgun Gothic" panose="020B0503020000020004" pitchFamily="34" charset="-127"/>
                <a:cs typeface="Times New Roman" panose="02020603050405020304" pitchFamily="18" charset="0"/>
              </a:rPr>
              <a:t>PPLIED </a:t>
            </a:r>
            <a:r>
              <a:rPr lang="en-US" dirty="0">
                <a:solidFill>
                  <a:srgbClr val="000000"/>
                </a:solidFill>
                <a:effectLst/>
                <a:ea typeface="Malgun Gothic" panose="020B0503020000020004" pitchFamily="34" charset="-127"/>
                <a:cs typeface="Times New Roman" panose="02020603050405020304" pitchFamily="18" charset="0"/>
              </a:rPr>
              <a:t>S</a:t>
            </a:r>
            <a:r>
              <a:rPr lang="en-US" sz="1400" dirty="0">
                <a:solidFill>
                  <a:srgbClr val="000000"/>
                </a:solidFill>
                <a:effectLst/>
                <a:ea typeface="Malgun Gothic" panose="020B0503020000020004" pitchFamily="34" charset="-127"/>
                <a:cs typeface="Times New Roman" panose="02020603050405020304" pitchFamily="18" charset="0"/>
              </a:rPr>
              <a:t>UPERCONDUCTIVITY </a:t>
            </a:r>
            <a:r>
              <a:rPr lang="en-US" dirty="0">
                <a:solidFill>
                  <a:srgbClr val="000000"/>
                </a:solidFill>
                <a:effectLst/>
                <a:ea typeface="Malgun Gothic" panose="020B0503020000020004" pitchFamily="34" charset="-127"/>
                <a:cs typeface="Times New Roman" panose="02020603050405020304" pitchFamily="18" charset="0"/>
              </a:rPr>
              <a:t>G</a:t>
            </a:r>
            <a:r>
              <a:rPr lang="en-US" sz="1400" dirty="0">
                <a:solidFill>
                  <a:srgbClr val="000000"/>
                </a:solidFill>
                <a:effectLst/>
                <a:ea typeface="Malgun Gothic" panose="020B0503020000020004" pitchFamily="34" charset="-127"/>
                <a:cs typeface="Times New Roman" panose="02020603050405020304" pitchFamily="18" charset="0"/>
              </a:rPr>
              <a:t>ROUP</a:t>
            </a:r>
          </a:p>
          <a:p>
            <a:pPr marL="0" marR="0" algn="ctr">
              <a:spcBef>
                <a:spcPts val="0"/>
              </a:spcBef>
              <a:spcAft>
                <a:spcPts val="800"/>
              </a:spcAft>
            </a:pPr>
            <a:r>
              <a:rPr lang="en-GB" b="1" dirty="0">
                <a:solidFill>
                  <a:srgbClr val="000000"/>
                </a:solidFill>
                <a:ea typeface="Malgun Gothic" panose="020B0503020000020004" pitchFamily="34" charset="-127"/>
                <a:cs typeface="Times New Roman" panose="02020603050405020304" pitchFamily="18" charset="0"/>
              </a:rPr>
              <a:t> University of Strathclyde, Glasgow UK.</a:t>
            </a:r>
            <a:endParaRPr lang="en-US" b="1" dirty="0">
              <a:solidFill>
                <a:srgbClr val="000000"/>
              </a:solidFill>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3553601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picture frame&#10;&#10;Description automatically generated">
            <a:extLst>
              <a:ext uri="{FF2B5EF4-FFF2-40B4-BE49-F238E27FC236}">
                <a16:creationId xmlns:a16="http://schemas.microsoft.com/office/drawing/2014/main" id="{F89CA1C5-97A1-4726-BB15-D9EFF9296831}"/>
              </a:ext>
            </a:extLst>
          </p:cNvPr>
          <p:cNvPicPr>
            <a:picLocks noChangeAspect="1"/>
          </p:cNvPicPr>
          <p:nvPr/>
        </p:nvPicPr>
        <p:blipFill rotWithShape="1">
          <a:blip r:embed="rId2">
            <a:extLst>
              <a:ext uri="{28A0092B-C50C-407E-A947-70E740481C1C}">
                <a14:useLocalDpi xmlns:a14="http://schemas.microsoft.com/office/drawing/2010/main" val="0"/>
              </a:ext>
            </a:extLst>
          </a:blip>
          <a:srcRect l="21912" r="10956"/>
          <a:stretch/>
        </p:blipFill>
        <p:spPr>
          <a:xfrm>
            <a:off x="423159" y="1812578"/>
            <a:ext cx="3858283" cy="3232844"/>
          </a:xfrm>
          <a:prstGeom prst="rect">
            <a:avLst/>
          </a:prstGeom>
        </p:spPr>
      </p:pic>
      <p:sp>
        <p:nvSpPr>
          <p:cNvPr id="4" name="TextBox 3">
            <a:extLst>
              <a:ext uri="{FF2B5EF4-FFF2-40B4-BE49-F238E27FC236}">
                <a16:creationId xmlns:a16="http://schemas.microsoft.com/office/drawing/2014/main" id="{D54AD36B-0919-4CED-BF29-938CE1CE2D15}"/>
              </a:ext>
            </a:extLst>
          </p:cNvPr>
          <p:cNvSpPr txBox="1"/>
          <p:nvPr/>
        </p:nvSpPr>
        <p:spPr>
          <a:xfrm>
            <a:off x="4281442" y="1386673"/>
            <a:ext cx="6846209" cy="5078313"/>
          </a:xfrm>
          <a:prstGeom prst="rect">
            <a:avLst/>
          </a:prstGeom>
          <a:noFill/>
        </p:spPr>
        <p:txBody>
          <a:bodyPr wrap="square" rtlCol="0">
            <a:spAutoFit/>
          </a:bodyPr>
          <a:lstStyle/>
          <a:p>
            <a:pPr marL="285750" indent="-285750" algn="just">
              <a:buClr>
                <a:srgbClr val="002060"/>
              </a:buClr>
              <a:buFont typeface="Wingdings" panose="05000000000000000000" pitchFamily="2" charset="2"/>
              <a:buChar char="§"/>
            </a:pPr>
            <a:r>
              <a:rPr lang="en-US" dirty="0">
                <a:cs typeface="Times New Roman" panose="02020603050405020304" pitchFamily="18" charset="0"/>
              </a:rPr>
              <a:t>Superconducting coil magnets are normally working in driven model with thick current leads.</a:t>
            </a:r>
          </a:p>
          <a:p>
            <a:pPr marL="742950" lvl="1" indent="-285750" algn="just">
              <a:buClr>
                <a:srgbClr val="002060"/>
              </a:buClr>
              <a:buFont typeface="Wingdings" panose="05000000000000000000" pitchFamily="2" charset="2"/>
              <a:buChar char="§"/>
            </a:pPr>
            <a:r>
              <a:rPr lang="en-GB" dirty="0">
                <a:cs typeface="Times New Roman" panose="02020603050405020304" pitchFamily="18" charset="0"/>
              </a:rPr>
              <a:t>Generating </a:t>
            </a:r>
            <a:r>
              <a:rPr lang="en-GB" dirty="0">
                <a:solidFill>
                  <a:srgbClr val="FF0000"/>
                </a:solidFill>
                <a:cs typeface="Times New Roman" panose="02020603050405020304" pitchFamily="18" charset="0"/>
              </a:rPr>
              <a:t>considerably heat load</a:t>
            </a:r>
          </a:p>
          <a:p>
            <a:pPr marL="742950" lvl="1" indent="-285750" algn="just">
              <a:buClr>
                <a:srgbClr val="002060"/>
              </a:buClr>
              <a:buFont typeface="Wingdings" panose="05000000000000000000" pitchFamily="2" charset="2"/>
              <a:buChar char="§"/>
            </a:pPr>
            <a:r>
              <a:rPr lang="en-GB" dirty="0">
                <a:cs typeface="Times New Roman" panose="02020603050405020304" pitchFamily="18" charset="0"/>
              </a:rPr>
              <a:t>Complicating thermal insulation</a:t>
            </a:r>
          </a:p>
          <a:p>
            <a:pPr marL="742950" lvl="1" indent="-285750" algn="just">
              <a:buClr>
                <a:srgbClr val="002060"/>
              </a:buClr>
              <a:buFont typeface="Wingdings" panose="05000000000000000000" pitchFamily="2" charset="2"/>
              <a:buChar char="§"/>
            </a:pPr>
            <a:r>
              <a:rPr lang="en-GB" dirty="0">
                <a:cs typeface="Times New Roman" panose="02020603050405020304" pitchFamily="18" charset="0"/>
              </a:rPr>
              <a:t>Enlarging footprint</a:t>
            </a:r>
          </a:p>
          <a:p>
            <a:pPr marL="742950" lvl="1" indent="-285750" algn="just">
              <a:buClr>
                <a:srgbClr val="002060"/>
              </a:buClr>
              <a:buFont typeface="Wingdings" panose="05000000000000000000" pitchFamily="2" charset="2"/>
              <a:buChar char="§"/>
            </a:pPr>
            <a:r>
              <a:rPr lang="en-GB" dirty="0">
                <a:cs typeface="Times New Roman" panose="02020603050405020304" pitchFamily="18" charset="0"/>
              </a:rPr>
              <a:t>Higher cost</a:t>
            </a:r>
          </a:p>
          <a:p>
            <a:pPr marL="285750" indent="-285750" algn="just">
              <a:buClr>
                <a:srgbClr val="002060"/>
              </a:buClr>
              <a:buFont typeface="Wingdings" panose="05000000000000000000" pitchFamily="2" charset="2"/>
              <a:buChar char="§"/>
            </a:pPr>
            <a:endParaRPr lang="en-GB" dirty="0">
              <a:cs typeface="Times New Roman" panose="02020603050405020304" pitchFamily="18" charset="0"/>
            </a:endParaRPr>
          </a:p>
          <a:p>
            <a:pPr marL="285750" indent="-285750" algn="just">
              <a:buClr>
                <a:srgbClr val="002060"/>
              </a:buClr>
              <a:buFont typeface="Wingdings" panose="05000000000000000000" pitchFamily="2" charset="2"/>
              <a:buChar char="§"/>
            </a:pPr>
            <a:r>
              <a:rPr lang="en-GB" dirty="0">
                <a:cs typeface="Times New Roman" panose="02020603050405020304" pitchFamily="18" charset="0"/>
              </a:rPr>
              <a:t>Magnetisation of HTS ring magnets using field cooling.</a:t>
            </a:r>
            <a:endParaRPr lang="en-GB" baseline="30000" dirty="0">
              <a:cs typeface="Times New Roman" panose="02020603050405020304" pitchFamily="18" charset="0"/>
            </a:endParaRPr>
          </a:p>
          <a:p>
            <a:pPr marL="742950" lvl="1" indent="-285750" algn="just">
              <a:buClr>
                <a:srgbClr val="002060"/>
              </a:buClr>
              <a:buFont typeface="Wingdings" panose="05000000000000000000" pitchFamily="2" charset="2"/>
              <a:buChar char="§"/>
            </a:pPr>
            <a:r>
              <a:rPr lang="en-GB" dirty="0">
                <a:cs typeface="Times New Roman" panose="02020603050405020304" pitchFamily="18" charset="0"/>
              </a:rPr>
              <a:t>Requires high external magnetic field</a:t>
            </a:r>
          </a:p>
          <a:p>
            <a:pPr marL="742950" lvl="1" indent="-285750" algn="just">
              <a:buClr>
                <a:srgbClr val="002060"/>
              </a:buClr>
              <a:buFont typeface="Wingdings" panose="05000000000000000000" pitchFamily="2" charset="2"/>
              <a:buChar char="§"/>
            </a:pPr>
            <a:r>
              <a:rPr lang="en-GB" dirty="0">
                <a:cs typeface="Times New Roman" panose="02020603050405020304" pitchFamily="18" charset="0"/>
              </a:rPr>
              <a:t>Cryogenic temperature should be maintained to keep HTS magnet alive</a:t>
            </a:r>
          </a:p>
          <a:p>
            <a:pPr marL="742950" lvl="1" indent="-285750" algn="just">
              <a:buClr>
                <a:srgbClr val="002060"/>
              </a:buClr>
              <a:buFont typeface="Wingdings" panose="05000000000000000000" pitchFamily="2" charset="2"/>
              <a:buChar char="§"/>
            </a:pPr>
            <a:r>
              <a:rPr lang="en-GB" dirty="0">
                <a:cs typeface="Times New Roman" panose="02020603050405020304" pitchFamily="18" charset="0"/>
              </a:rPr>
              <a:t>Magnets decay over time  </a:t>
            </a:r>
          </a:p>
          <a:p>
            <a:pPr marL="742950" lvl="1" indent="-285750" algn="just">
              <a:buClr>
                <a:srgbClr val="002060"/>
              </a:buClr>
              <a:buFont typeface="Wingdings" panose="05000000000000000000" pitchFamily="2" charset="2"/>
              <a:buChar char="§"/>
            </a:pPr>
            <a:endParaRPr lang="en-GB" dirty="0">
              <a:cs typeface="Times New Roman" panose="02020603050405020304" pitchFamily="18" charset="0"/>
            </a:endParaRPr>
          </a:p>
          <a:p>
            <a:pPr marL="285750" indent="-285750" algn="just">
              <a:buClr>
                <a:srgbClr val="002060"/>
              </a:buClr>
              <a:buFont typeface="Wingdings" panose="05000000000000000000" pitchFamily="2" charset="2"/>
              <a:buChar char="§"/>
            </a:pPr>
            <a:r>
              <a:rPr lang="en-US" dirty="0">
                <a:cs typeface="Times New Roman" panose="02020603050405020304" pitchFamily="18" charset="0"/>
              </a:rPr>
              <a:t>HTS flux pumps can inductively generate DC voltage in a closed superconducting loop, avoiding the current lead problems</a:t>
            </a:r>
          </a:p>
          <a:p>
            <a:pPr marL="742950" lvl="1" indent="-285750" algn="just">
              <a:buClr>
                <a:srgbClr val="002060"/>
              </a:buClr>
              <a:buFont typeface="Wingdings" panose="05000000000000000000" pitchFamily="2" charset="2"/>
              <a:buChar char="§"/>
            </a:pPr>
            <a:r>
              <a:rPr lang="en-US" dirty="0">
                <a:cs typeface="Times New Roman" panose="02020603050405020304" pitchFamily="18" charset="0"/>
              </a:rPr>
              <a:t>Flux pumping is a promising technology for HTS DC magnets, in motor/generator, MRI/NMR, high field magnets, etc.</a:t>
            </a:r>
            <a:endParaRPr lang="en-GB" dirty="0">
              <a:cs typeface="Times New Roman" panose="02020603050405020304" pitchFamily="18" charset="0"/>
            </a:endParaRPr>
          </a:p>
          <a:p>
            <a:pPr marL="285750" indent="-285750" algn="just">
              <a:buClr>
                <a:srgbClr val="002060"/>
              </a:buClr>
              <a:buFont typeface="Wingdings" panose="05000000000000000000" pitchFamily="2" charset="2"/>
              <a:buChar char="§"/>
            </a:pPr>
            <a:endParaRPr lang="en-GB" dirty="0">
              <a:cs typeface="Times New Roman" panose="02020603050405020304" pitchFamily="18" charset="0"/>
            </a:endParaRPr>
          </a:p>
        </p:txBody>
      </p:sp>
      <p:sp>
        <p:nvSpPr>
          <p:cNvPr id="10" name="TextBox 9">
            <a:extLst>
              <a:ext uri="{FF2B5EF4-FFF2-40B4-BE49-F238E27FC236}">
                <a16:creationId xmlns:a16="http://schemas.microsoft.com/office/drawing/2014/main" id="{DEF44423-6D73-4359-833E-CE7A88162E6A}"/>
              </a:ext>
            </a:extLst>
          </p:cNvPr>
          <p:cNvSpPr txBox="1"/>
          <p:nvPr/>
        </p:nvSpPr>
        <p:spPr>
          <a:xfrm>
            <a:off x="423159" y="5286459"/>
            <a:ext cx="3824241" cy="523220"/>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3D rendered image of HTS coil in the liquid Nitrogen bath</a:t>
            </a:r>
            <a:endParaRPr lang="en-GB" sz="1400" dirty="0"/>
          </a:p>
        </p:txBody>
      </p:sp>
      <p:sp>
        <p:nvSpPr>
          <p:cNvPr id="2" name="Slide Number Placeholder 1">
            <a:extLst>
              <a:ext uri="{FF2B5EF4-FFF2-40B4-BE49-F238E27FC236}">
                <a16:creationId xmlns:a16="http://schemas.microsoft.com/office/drawing/2014/main" id="{56DB4933-8BAF-45E6-B032-C038091DD70B}"/>
              </a:ext>
            </a:extLst>
          </p:cNvPr>
          <p:cNvSpPr>
            <a:spLocks noGrp="1"/>
          </p:cNvSpPr>
          <p:nvPr>
            <p:ph type="sldNum" sz="quarter" idx="12"/>
          </p:nvPr>
        </p:nvSpPr>
        <p:spPr/>
        <p:txBody>
          <a:bodyPr/>
          <a:lstStyle/>
          <a:p>
            <a:fld id="{CF90B4F5-B9A3-4936-88D1-D275662285CC}" type="slidenum">
              <a:rPr lang="en-GB" smtClean="0"/>
              <a:t>2</a:t>
            </a:fld>
            <a:endParaRPr lang="en-GB"/>
          </a:p>
        </p:txBody>
      </p:sp>
      <p:sp>
        <p:nvSpPr>
          <p:cNvPr id="8" name="TextBox 7">
            <a:extLst>
              <a:ext uri="{FF2B5EF4-FFF2-40B4-BE49-F238E27FC236}">
                <a16:creationId xmlns:a16="http://schemas.microsoft.com/office/drawing/2014/main" id="{65490240-340E-4060-9DC8-E1C71AB49D58}"/>
              </a:ext>
            </a:extLst>
          </p:cNvPr>
          <p:cNvSpPr txBox="1"/>
          <p:nvPr/>
        </p:nvSpPr>
        <p:spPr>
          <a:xfrm>
            <a:off x="270768" y="226337"/>
            <a:ext cx="2081532" cy="523220"/>
          </a:xfrm>
          <a:prstGeom prst="rect">
            <a:avLst/>
          </a:prstGeom>
          <a:noFill/>
        </p:spPr>
        <p:txBody>
          <a:bodyPr wrap="none" rtlCol="0">
            <a:spAutoFit/>
          </a:bodyPr>
          <a:lstStyle/>
          <a:p>
            <a:r>
              <a:rPr lang="en-GB" sz="2800" b="1" dirty="0">
                <a:solidFill>
                  <a:schemeClr val="bg1"/>
                </a:solidFill>
                <a:latin typeface="+mj-lt"/>
              </a:rPr>
              <a:t>Introduction </a:t>
            </a:r>
          </a:p>
        </p:txBody>
      </p:sp>
      <p:pic>
        <p:nvPicPr>
          <p:cNvPr id="7" name="Picture 6" descr="A picture containing text, vector graphics&#10;&#10;Description automatically generated">
            <a:extLst>
              <a:ext uri="{FF2B5EF4-FFF2-40B4-BE49-F238E27FC236}">
                <a16:creationId xmlns:a16="http://schemas.microsoft.com/office/drawing/2014/main" id="{0F67A87A-75F5-4CF8-91AD-76342ED60B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42581" y="0"/>
            <a:ext cx="1489777" cy="935831"/>
          </a:xfrm>
          <a:prstGeom prst="rect">
            <a:avLst/>
          </a:prstGeom>
        </p:spPr>
      </p:pic>
    </p:spTree>
    <p:extLst>
      <p:ext uri="{BB962C8B-B14F-4D97-AF65-F5344CB8AC3E}">
        <p14:creationId xmlns:p14="http://schemas.microsoft.com/office/powerpoint/2010/main" val="2318049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9AB505-575B-48A0-9E8C-DDECBBF59374}"/>
              </a:ext>
            </a:extLst>
          </p:cNvPr>
          <p:cNvSpPr>
            <a:spLocks noGrp="1"/>
          </p:cNvSpPr>
          <p:nvPr>
            <p:ph type="sldNum" sz="quarter" idx="12"/>
          </p:nvPr>
        </p:nvSpPr>
        <p:spPr/>
        <p:txBody>
          <a:bodyPr/>
          <a:lstStyle/>
          <a:p>
            <a:fld id="{CF90B4F5-B9A3-4936-88D1-D275662285CC}" type="slidenum">
              <a:rPr lang="en-GB" smtClean="0"/>
              <a:pPr/>
              <a:t>3</a:t>
            </a:fld>
            <a:endParaRPr lang="en-GB" dirty="0"/>
          </a:p>
        </p:txBody>
      </p:sp>
      <p:sp>
        <p:nvSpPr>
          <p:cNvPr id="5" name="TextBox 4">
            <a:extLst>
              <a:ext uri="{FF2B5EF4-FFF2-40B4-BE49-F238E27FC236}">
                <a16:creationId xmlns:a16="http://schemas.microsoft.com/office/drawing/2014/main" id="{44C2DA1E-C02E-4A16-B2AA-B459D54B7495}"/>
              </a:ext>
            </a:extLst>
          </p:cNvPr>
          <p:cNvSpPr txBox="1"/>
          <p:nvPr/>
        </p:nvSpPr>
        <p:spPr>
          <a:xfrm>
            <a:off x="95250" y="6411167"/>
            <a:ext cx="12001500" cy="461665"/>
          </a:xfrm>
          <a:prstGeom prst="rect">
            <a:avLst/>
          </a:prstGeom>
          <a:noFill/>
        </p:spPr>
        <p:txBody>
          <a:bodyPr wrap="square" rtlCol="0">
            <a:spAutoFit/>
          </a:bodyPr>
          <a:lstStyle/>
          <a:p>
            <a:pPr marL="228600" indent="-228600">
              <a:buFont typeface="+mj-lt"/>
              <a:buAutoNum type="arabicPeriod"/>
            </a:pPr>
            <a:r>
              <a:rPr lang="en-US" sz="1200" b="0" i="0" u="none" strike="noStrike" baseline="0" dirty="0" err="1">
                <a:solidFill>
                  <a:schemeClr val="bg1"/>
                </a:solidFill>
              </a:rPr>
              <a:t>Blondelle</a:t>
            </a:r>
            <a:r>
              <a:rPr lang="en-US" sz="1200" b="0" i="0" u="none" strike="noStrike" baseline="0" dirty="0">
                <a:solidFill>
                  <a:schemeClr val="bg1"/>
                </a:solidFill>
              </a:rPr>
              <a:t>, F., Electrical Conductance of Bolted Copper Joints for Cryogenic Applications. https://doi.org/10.1007/s10909-014-1142-4</a:t>
            </a:r>
          </a:p>
          <a:p>
            <a:pPr marL="228600" indent="-228600">
              <a:buFont typeface="+mj-lt"/>
              <a:buAutoNum type="arabicPeriod"/>
            </a:pPr>
            <a:r>
              <a:rPr lang="en-US" sz="1200" dirty="0">
                <a:solidFill>
                  <a:schemeClr val="bg1"/>
                </a:solidFill>
              </a:rPr>
              <a:t>Le, Conceptual design of current lead for large scale high temperature superconducting rotating machine. https://doi.org/10.9714/PSAC.2014.16.2.054</a:t>
            </a:r>
            <a:endParaRPr lang="en-GB" sz="1200" dirty="0">
              <a:solidFill>
                <a:schemeClr val="bg1"/>
              </a:solidFill>
            </a:endParaRPr>
          </a:p>
        </p:txBody>
      </p:sp>
      <p:sp>
        <p:nvSpPr>
          <p:cNvPr id="6" name="TextBox 5">
            <a:extLst>
              <a:ext uri="{FF2B5EF4-FFF2-40B4-BE49-F238E27FC236}">
                <a16:creationId xmlns:a16="http://schemas.microsoft.com/office/drawing/2014/main" id="{57491E41-63DA-41D2-974A-FE9EA585CDD0}"/>
              </a:ext>
            </a:extLst>
          </p:cNvPr>
          <p:cNvSpPr txBox="1"/>
          <p:nvPr/>
        </p:nvSpPr>
        <p:spPr>
          <a:xfrm>
            <a:off x="703941" y="1380401"/>
            <a:ext cx="9751273" cy="738664"/>
          </a:xfrm>
          <a:prstGeom prst="rect">
            <a:avLst/>
          </a:prstGeom>
          <a:noFill/>
        </p:spPr>
        <p:txBody>
          <a:bodyPr wrap="square" rtlCol="0">
            <a:spAutoFit/>
          </a:bodyPr>
          <a:lstStyle/>
          <a:p>
            <a:r>
              <a:rPr lang="en-GB" sz="1400" dirty="0"/>
              <a:t>To calculate the resistance of the copper lead we use equation 1, where R, </a:t>
            </a:r>
            <a:r>
              <a:rPr lang="el-GR" sz="1400" dirty="0"/>
              <a:t>ρ</a:t>
            </a:r>
            <a:r>
              <a:rPr lang="en-GB" sz="1400" dirty="0"/>
              <a:t>, </a:t>
            </a:r>
            <a:r>
              <a:rPr lang="en-GB" sz="1400" i="1" dirty="0">
                <a:latin typeface="Times New Roman" panose="02020603050405020304" pitchFamily="18" charset="0"/>
                <a:cs typeface="Times New Roman" panose="02020603050405020304" pitchFamily="18" charset="0"/>
              </a:rPr>
              <a:t>l</a:t>
            </a:r>
            <a:r>
              <a:rPr lang="en-GB" sz="1400" dirty="0"/>
              <a:t>, </a:t>
            </a:r>
            <a:r>
              <a:rPr lang="en-GB" sz="1400" i="1" dirty="0">
                <a:latin typeface="Times New Roman" panose="02020603050405020304" pitchFamily="18" charset="0"/>
                <a:cs typeface="Times New Roman" panose="02020603050405020304" pitchFamily="18" charset="0"/>
              </a:rPr>
              <a:t>A</a:t>
            </a:r>
            <a:r>
              <a:rPr lang="en-GB" sz="1400" dirty="0"/>
              <a:t> are resistance, electrical resistivity, length of lead and cross-sectional area.</a:t>
            </a:r>
          </a:p>
          <a:p>
            <a:endParaRPr lang="en-GB" sz="1400" dirty="0"/>
          </a:p>
        </p:txBody>
      </p:sp>
      <mc:AlternateContent xmlns:mc="http://schemas.openxmlformats.org/markup-compatibility/2006" xmlns:a14="http://schemas.microsoft.com/office/drawing/2010/main">
        <mc:Choice Requires="a14">
          <p:graphicFrame>
            <p:nvGraphicFramePr>
              <p:cNvPr id="7" name="Table 7">
                <a:extLst>
                  <a:ext uri="{FF2B5EF4-FFF2-40B4-BE49-F238E27FC236}">
                    <a16:creationId xmlns:a16="http://schemas.microsoft.com/office/drawing/2014/main" id="{11777211-512B-4A7D-9479-CC464321B4AB}"/>
                  </a:ext>
                </a:extLst>
              </p:cNvPr>
              <p:cNvGraphicFramePr>
                <a:graphicFrameLocks noGrp="1"/>
              </p:cNvGraphicFramePr>
              <p:nvPr>
                <p:extLst>
                  <p:ext uri="{D42A27DB-BD31-4B8C-83A1-F6EECF244321}">
                    <p14:modId xmlns:p14="http://schemas.microsoft.com/office/powerpoint/2010/main" val="561939536"/>
                  </p:ext>
                </p:extLst>
              </p:nvPr>
            </p:nvGraphicFramePr>
            <p:xfrm>
              <a:off x="2032000" y="2794507"/>
              <a:ext cx="8128000" cy="576000"/>
            </p:xfrm>
            <a:graphic>
              <a:graphicData uri="http://schemas.openxmlformats.org/drawingml/2006/table">
                <a:tbl>
                  <a:tblPr firstRow="1" bandRow="1">
                    <a:tableStyleId>{5940675A-B579-460E-94D1-54222C63F5DA}</a:tableStyleId>
                  </a:tblPr>
                  <a:tblGrid>
                    <a:gridCol w="7163758">
                      <a:extLst>
                        <a:ext uri="{9D8B030D-6E8A-4147-A177-3AD203B41FA5}">
                          <a16:colId xmlns:a16="http://schemas.microsoft.com/office/drawing/2014/main" val="2342081177"/>
                        </a:ext>
                      </a:extLst>
                    </a:gridCol>
                    <a:gridCol w="964242">
                      <a:extLst>
                        <a:ext uri="{9D8B030D-6E8A-4147-A177-3AD203B41FA5}">
                          <a16:colId xmlns:a16="http://schemas.microsoft.com/office/drawing/2014/main" val="3731662141"/>
                        </a:ext>
                      </a:extLst>
                    </a:gridCol>
                  </a:tblGrid>
                  <a:tr h="57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𝑃</m:t>
                                </m:r>
                                <m:r>
                                  <a:rPr lang="en-GB" sz="1400" b="0" i="1" smtClean="0">
                                    <a:latin typeface="Cambria Math" panose="02040503050406030204" pitchFamily="18" charset="0"/>
                                  </a:rPr>
                                  <m:t>=</m:t>
                                </m:r>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𝑖</m:t>
                                    </m:r>
                                  </m:e>
                                  <m:sup>
                                    <m:r>
                                      <a:rPr lang="en-GB" sz="1400" b="0" i="1" smtClean="0">
                                        <a:latin typeface="Cambria Math" panose="02040503050406030204" pitchFamily="18" charset="0"/>
                                      </a:rPr>
                                      <m:t>2</m:t>
                                    </m:r>
                                  </m:sup>
                                </m:sSup>
                                <m:r>
                                  <a:rPr lang="en-GB" sz="1400" b="0" i="1" smtClean="0">
                                    <a:latin typeface="Cambria Math" panose="02040503050406030204" pitchFamily="18" charset="0"/>
                                  </a:rPr>
                                  <m:t>𝑅</m:t>
                                </m:r>
                              </m:oMath>
                            </m:oMathPara>
                          </a14:m>
                          <a:endParaRPr lang="en-GB" sz="1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n-GB" sz="1400" dirty="0"/>
                            <a:t>(2)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392292"/>
                      </a:ext>
                    </a:extLst>
                  </a:tr>
                </a:tbl>
              </a:graphicData>
            </a:graphic>
          </p:graphicFrame>
        </mc:Choice>
        <mc:Fallback xmlns="">
          <p:graphicFrame>
            <p:nvGraphicFramePr>
              <p:cNvPr id="7" name="Table 7">
                <a:extLst>
                  <a:ext uri="{FF2B5EF4-FFF2-40B4-BE49-F238E27FC236}">
                    <a16:creationId xmlns:a16="http://schemas.microsoft.com/office/drawing/2014/main" id="{11777211-512B-4A7D-9479-CC464321B4AB}"/>
                  </a:ext>
                </a:extLst>
              </p:cNvPr>
              <p:cNvGraphicFramePr>
                <a:graphicFrameLocks noGrp="1"/>
              </p:cNvGraphicFramePr>
              <p:nvPr>
                <p:extLst>
                  <p:ext uri="{D42A27DB-BD31-4B8C-83A1-F6EECF244321}">
                    <p14:modId xmlns:p14="http://schemas.microsoft.com/office/powerpoint/2010/main" val="561939536"/>
                  </p:ext>
                </p:extLst>
              </p:nvPr>
            </p:nvGraphicFramePr>
            <p:xfrm>
              <a:off x="2032000" y="2794507"/>
              <a:ext cx="8128000" cy="576000"/>
            </p:xfrm>
            <a:graphic>
              <a:graphicData uri="http://schemas.openxmlformats.org/drawingml/2006/table">
                <a:tbl>
                  <a:tblPr firstRow="1" bandRow="1">
                    <a:tableStyleId>{5940675A-B579-460E-94D1-54222C63F5DA}</a:tableStyleId>
                  </a:tblPr>
                  <a:tblGrid>
                    <a:gridCol w="7163758">
                      <a:extLst>
                        <a:ext uri="{9D8B030D-6E8A-4147-A177-3AD203B41FA5}">
                          <a16:colId xmlns:a16="http://schemas.microsoft.com/office/drawing/2014/main" val="2342081177"/>
                        </a:ext>
                      </a:extLst>
                    </a:gridCol>
                    <a:gridCol w="964242">
                      <a:extLst>
                        <a:ext uri="{9D8B030D-6E8A-4147-A177-3AD203B41FA5}">
                          <a16:colId xmlns:a16="http://schemas.microsoft.com/office/drawing/2014/main" val="3731662141"/>
                        </a:ext>
                      </a:extLst>
                    </a:gridCol>
                  </a:tblGrid>
                  <a:tr h="576000">
                    <a:tc>
                      <a:txBody>
                        <a:bodyPr/>
                        <a:lstStyle/>
                        <a:p>
                          <a:endParaRPr lang="en-US"/>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blipFill>
                          <a:blip r:embed="rId2"/>
                          <a:stretch>
                            <a:fillRect r="-13435"/>
                          </a:stretch>
                        </a:blipFill>
                      </a:tcPr>
                    </a:tc>
                    <a:tc>
                      <a:txBody>
                        <a:bodyPr/>
                        <a:lstStyle/>
                        <a:p>
                          <a:pPr algn="r"/>
                          <a:r>
                            <a:rPr lang="en-GB" sz="1400" dirty="0"/>
                            <a:t>(2)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392292"/>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 name="Table 7">
                <a:extLst>
                  <a:ext uri="{FF2B5EF4-FFF2-40B4-BE49-F238E27FC236}">
                    <a16:creationId xmlns:a16="http://schemas.microsoft.com/office/drawing/2014/main" id="{CBA205FD-D81A-46D9-9AB6-15539019AA88}"/>
                  </a:ext>
                </a:extLst>
              </p:cNvPr>
              <p:cNvGraphicFramePr>
                <a:graphicFrameLocks noGrp="1"/>
              </p:cNvGraphicFramePr>
              <p:nvPr>
                <p:extLst>
                  <p:ext uri="{D42A27DB-BD31-4B8C-83A1-F6EECF244321}">
                    <p14:modId xmlns:p14="http://schemas.microsoft.com/office/powerpoint/2010/main" val="3548078447"/>
                  </p:ext>
                </p:extLst>
              </p:nvPr>
            </p:nvGraphicFramePr>
            <p:xfrm>
              <a:off x="2032000" y="1930179"/>
              <a:ext cx="8128000" cy="576000"/>
            </p:xfrm>
            <a:graphic>
              <a:graphicData uri="http://schemas.openxmlformats.org/drawingml/2006/table">
                <a:tbl>
                  <a:tblPr firstRow="1" bandRow="1">
                    <a:tableStyleId>{5940675A-B579-460E-94D1-54222C63F5DA}</a:tableStyleId>
                  </a:tblPr>
                  <a:tblGrid>
                    <a:gridCol w="7163758">
                      <a:extLst>
                        <a:ext uri="{9D8B030D-6E8A-4147-A177-3AD203B41FA5}">
                          <a16:colId xmlns:a16="http://schemas.microsoft.com/office/drawing/2014/main" val="2342081177"/>
                        </a:ext>
                      </a:extLst>
                    </a:gridCol>
                    <a:gridCol w="964242">
                      <a:extLst>
                        <a:ext uri="{9D8B030D-6E8A-4147-A177-3AD203B41FA5}">
                          <a16:colId xmlns:a16="http://schemas.microsoft.com/office/drawing/2014/main" val="3731662141"/>
                        </a:ext>
                      </a:extLst>
                    </a:gridCol>
                  </a:tblGrid>
                  <a:tr h="57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𝑅</m:t>
                                </m:r>
                                <m:r>
                                  <a:rPr lang="en-GB" sz="1400" b="0" i="1" smtClean="0">
                                    <a:latin typeface="Cambria Math" panose="02040503050406030204" pitchFamily="18" charset="0"/>
                                  </a:rPr>
                                  <m:t>=</m:t>
                                </m:r>
                                <m:r>
                                  <m:rPr>
                                    <m:sty m:val="p"/>
                                  </m:rPr>
                                  <a:rPr lang="el-GR" sz="1400" b="0" i="1" smtClean="0">
                                    <a:latin typeface="Cambria Math" panose="02040503050406030204" pitchFamily="18" charset="0"/>
                                  </a:rPr>
                                  <m:t>ρ</m:t>
                                </m:r>
                                <m:d>
                                  <m:dPr>
                                    <m:ctrlPr>
                                      <a:rPr lang="en-GB" sz="1400" b="0" i="1" smtClean="0">
                                        <a:latin typeface="Cambria Math" panose="02040503050406030204" pitchFamily="18" charset="0"/>
                                      </a:rPr>
                                    </m:ctrlPr>
                                  </m:dPr>
                                  <m:e>
                                    <m:f>
                                      <m:fPr>
                                        <m:ctrlPr>
                                          <a:rPr lang="en-GB" sz="1400" b="0" i="1" smtClean="0">
                                            <a:latin typeface="Cambria Math" panose="02040503050406030204" pitchFamily="18" charset="0"/>
                                          </a:rPr>
                                        </m:ctrlPr>
                                      </m:fPr>
                                      <m:num>
                                        <m:r>
                                          <a:rPr lang="en-GB" sz="1400" b="0" i="1" smtClean="0">
                                            <a:latin typeface="Cambria Math" panose="02040503050406030204" pitchFamily="18" charset="0"/>
                                          </a:rPr>
                                          <m:t>𝑙</m:t>
                                        </m:r>
                                      </m:num>
                                      <m:den>
                                        <m:r>
                                          <a:rPr lang="en-GB" sz="1400" b="0" i="1" smtClean="0">
                                            <a:latin typeface="Cambria Math" panose="02040503050406030204" pitchFamily="18" charset="0"/>
                                          </a:rPr>
                                          <m:t>𝐴</m:t>
                                        </m:r>
                                      </m:den>
                                    </m:f>
                                  </m:e>
                                </m:d>
                              </m:oMath>
                            </m:oMathPara>
                          </a14:m>
                          <a:endParaRPr lang="en-GB" sz="1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n-GB" sz="1400" dirty="0"/>
                            <a:t>(1)</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392292"/>
                      </a:ext>
                    </a:extLst>
                  </a:tr>
                </a:tbl>
              </a:graphicData>
            </a:graphic>
          </p:graphicFrame>
        </mc:Choice>
        <mc:Fallback xmlns="">
          <p:graphicFrame>
            <p:nvGraphicFramePr>
              <p:cNvPr id="10" name="Table 7">
                <a:extLst>
                  <a:ext uri="{FF2B5EF4-FFF2-40B4-BE49-F238E27FC236}">
                    <a16:creationId xmlns:a16="http://schemas.microsoft.com/office/drawing/2014/main" id="{CBA205FD-D81A-46D9-9AB6-15539019AA88}"/>
                  </a:ext>
                </a:extLst>
              </p:cNvPr>
              <p:cNvGraphicFramePr>
                <a:graphicFrameLocks noGrp="1"/>
              </p:cNvGraphicFramePr>
              <p:nvPr>
                <p:extLst>
                  <p:ext uri="{D42A27DB-BD31-4B8C-83A1-F6EECF244321}">
                    <p14:modId xmlns:p14="http://schemas.microsoft.com/office/powerpoint/2010/main" val="3548078447"/>
                  </p:ext>
                </p:extLst>
              </p:nvPr>
            </p:nvGraphicFramePr>
            <p:xfrm>
              <a:off x="2032000" y="1930179"/>
              <a:ext cx="8128000" cy="576000"/>
            </p:xfrm>
            <a:graphic>
              <a:graphicData uri="http://schemas.openxmlformats.org/drawingml/2006/table">
                <a:tbl>
                  <a:tblPr firstRow="1" bandRow="1">
                    <a:tableStyleId>{5940675A-B579-460E-94D1-54222C63F5DA}</a:tableStyleId>
                  </a:tblPr>
                  <a:tblGrid>
                    <a:gridCol w="7163758">
                      <a:extLst>
                        <a:ext uri="{9D8B030D-6E8A-4147-A177-3AD203B41FA5}">
                          <a16:colId xmlns:a16="http://schemas.microsoft.com/office/drawing/2014/main" val="2342081177"/>
                        </a:ext>
                      </a:extLst>
                    </a:gridCol>
                    <a:gridCol w="964242">
                      <a:extLst>
                        <a:ext uri="{9D8B030D-6E8A-4147-A177-3AD203B41FA5}">
                          <a16:colId xmlns:a16="http://schemas.microsoft.com/office/drawing/2014/main" val="3731662141"/>
                        </a:ext>
                      </a:extLst>
                    </a:gridCol>
                  </a:tblGrid>
                  <a:tr h="576000">
                    <a:tc>
                      <a:txBody>
                        <a:bodyPr/>
                        <a:lstStyle/>
                        <a:p>
                          <a:endParaRPr lang="en-US"/>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blipFill>
                          <a:blip r:embed="rId3"/>
                          <a:stretch>
                            <a:fillRect r="-13435"/>
                          </a:stretch>
                        </a:blipFill>
                      </a:tcPr>
                    </a:tc>
                    <a:tc>
                      <a:txBody>
                        <a:bodyPr/>
                        <a:lstStyle/>
                        <a:p>
                          <a:pPr algn="r"/>
                          <a:r>
                            <a:rPr lang="en-GB" sz="1400" dirty="0"/>
                            <a:t>(1)</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392292"/>
                      </a:ext>
                    </a:extLst>
                  </a:tr>
                </a:tbl>
              </a:graphicData>
            </a:graphic>
          </p:graphicFrame>
        </mc:Fallback>
      </mc:AlternateContent>
      <p:sp>
        <p:nvSpPr>
          <p:cNvPr id="11" name="TextBox 10">
            <a:extLst>
              <a:ext uri="{FF2B5EF4-FFF2-40B4-BE49-F238E27FC236}">
                <a16:creationId xmlns:a16="http://schemas.microsoft.com/office/drawing/2014/main" id="{D26E53BD-2374-419A-94E5-2086BCE2A4AF}"/>
              </a:ext>
            </a:extLst>
          </p:cNvPr>
          <p:cNvSpPr txBox="1"/>
          <p:nvPr/>
        </p:nvSpPr>
        <p:spPr>
          <a:xfrm>
            <a:off x="703940" y="3424326"/>
            <a:ext cx="9751273" cy="307777"/>
          </a:xfrm>
          <a:prstGeom prst="rect">
            <a:avLst/>
          </a:prstGeom>
          <a:noFill/>
        </p:spPr>
        <p:txBody>
          <a:bodyPr wrap="square" rtlCol="0">
            <a:spAutoFit/>
          </a:bodyPr>
          <a:lstStyle/>
          <a:p>
            <a:r>
              <a:rPr lang="en-GB" sz="1400" dirty="0"/>
              <a:t>For the heat leakage or heat flux/power we can use equation no 3, where </a:t>
            </a:r>
            <a:r>
              <a:rPr lang="en-GB" sz="1400" i="1" dirty="0">
                <a:latin typeface="Times New Roman" panose="02020603050405020304" pitchFamily="18" charset="0"/>
                <a:cs typeface="Times New Roman" panose="02020603050405020304" pitchFamily="18" charset="0"/>
              </a:rPr>
              <a:t>Q</a:t>
            </a:r>
            <a:r>
              <a:rPr lang="en-GB" sz="1400" dirty="0"/>
              <a:t>, </a:t>
            </a:r>
            <a:r>
              <a:rPr lang="el-GR" sz="1400" dirty="0">
                <a:latin typeface="Times New Roman" panose="02020603050405020304" pitchFamily="18" charset="0"/>
                <a:cs typeface="Times New Roman" panose="02020603050405020304" pitchFamily="18" charset="0"/>
              </a:rPr>
              <a:t>κ</a:t>
            </a:r>
            <a:r>
              <a:rPr lang="en-GB" sz="1400" dirty="0"/>
              <a:t>, </a:t>
            </a:r>
            <a:r>
              <a:rPr lang="en-GB" sz="1400" i="1" dirty="0">
                <a:latin typeface="Times New Roman" panose="02020603050405020304" pitchFamily="18" charset="0"/>
                <a:cs typeface="Times New Roman" panose="02020603050405020304" pitchFamily="18" charset="0"/>
              </a:rPr>
              <a:t>T</a:t>
            </a:r>
            <a:r>
              <a:rPr lang="en-GB" sz="1400" i="1" baseline="-25000" dirty="0">
                <a:latin typeface="Times New Roman" panose="02020603050405020304" pitchFamily="18" charset="0"/>
                <a:cs typeface="Times New Roman" panose="02020603050405020304" pitchFamily="18" charset="0"/>
              </a:rPr>
              <a:t>H</a:t>
            </a:r>
            <a:r>
              <a:rPr lang="en-GB" sz="1400" dirty="0"/>
              <a:t>, </a:t>
            </a:r>
            <a:r>
              <a:rPr lang="en-GB" sz="1400" i="1" dirty="0">
                <a:latin typeface="Times New Roman" panose="02020603050405020304" pitchFamily="18" charset="0"/>
                <a:cs typeface="Times New Roman" panose="02020603050405020304" pitchFamily="18" charset="0"/>
              </a:rPr>
              <a:t>T</a:t>
            </a:r>
            <a:r>
              <a:rPr lang="en-GB" sz="1400" i="1" baseline="-25000" dirty="0">
                <a:latin typeface="Times New Roman" panose="02020603050405020304" pitchFamily="18" charset="0"/>
                <a:cs typeface="Times New Roman" panose="02020603050405020304" pitchFamily="18" charset="0"/>
              </a:rPr>
              <a:t>L</a:t>
            </a:r>
            <a:r>
              <a:rPr lang="en-GB" sz="1400" i="1" dirty="0">
                <a:cs typeface="Times New Roman" panose="02020603050405020304" pitchFamily="18" charset="0"/>
              </a:rPr>
              <a:t>, are heat flux, thermal conductivity. </a:t>
            </a:r>
            <a:endParaRPr lang="en-GB" sz="1400" dirty="0"/>
          </a:p>
        </p:txBody>
      </p:sp>
      <p:sp>
        <p:nvSpPr>
          <p:cNvPr id="12" name="TextBox 11">
            <a:extLst>
              <a:ext uri="{FF2B5EF4-FFF2-40B4-BE49-F238E27FC236}">
                <a16:creationId xmlns:a16="http://schemas.microsoft.com/office/drawing/2014/main" id="{AB1F2671-CF39-4A02-843B-B08D6C4FF0B7}"/>
              </a:ext>
            </a:extLst>
          </p:cNvPr>
          <p:cNvSpPr txBox="1"/>
          <p:nvPr/>
        </p:nvSpPr>
        <p:spPr>
          <a:xfrm>
            <a:off x="703940" y="2527842"/>
            <a:ext cx="9751273" cy="307777"/>
          </a:xfrm>
          <a:prstGeom prst="rect">
            <a:avLst/>
          </a:prstGeom>
          <a:noFill/>
        </p:spPr>
        <p:txBody>
          <a:bodyPr wrap="square" rtlCol="0">
            <a:spAutoFit/>
          </a:bodyPr>
          <a:lstStyle/>
          <a:p>
            <a:r>
              <a:rPr lang="en-GB" sz="1400" dirty="0"/>
              <a:t>Joule loss (</a:t>
            </a:r>
            <a:r>
              <a:rPr lang="en-GB" sz="1400" i="1" dirty="0">
                <a:latin typeface="Times New Roman" panose="02020603050405020304" pitchFamily="18" charset="0"/>
                <a:cs typeface="Times New Roman" panose="02020603050405020304" pitchFamily="18" charset="0"/>
              </a:rPr>
              <a:t>P</a:t>
            </a:r>
            <a:r>
              <a:rPr lang="en-GB" sz="1400" dirty="0"/>
              <a:t>) can be calculated using Equation no 2. </a:t>
            </a:r>
          </a:p>
        </p:txBody>
      </p:sp>
      <mc:AlternateContent xmlns:mc="http://schemas.openxmlformats.org/markup-compatibility/2006" xmlns:a14="http://schemas.microsoft.com/office/drawing/2010/main">
        <mc:Choice Requires="a14">
          <p:graphicFrame>
            <p:nvGraphicFramePr>
              <p:cNvPr id="13" name="Table 7">
                <a:extLst>
                  <a:ext uri="{FF2B5EF4-FFF2-40B4-BE49-F238E27FC236}">
                    <a16:creationId xmlns:a16="http://schemas.microsoft.com/office/drawing/2014/main" id="{48909401-1D75-437B-B3D1-8C161FC3B50F}"/>
                  </a:ext>
                </a:extLst>
              </p:cNvPr>
              <p:cNvGraphicFramePr>
                <a:graphicFrameLocks noGrp="1"/>
              </p:cNvGraphicFramePr>
              <p:nvPr>
                <p:extLst>
                  <p:ext uri="{D42A27DB-BD31-4B8C-83A1-F6EECF244321}">
                    <p14:modId xmlns:p14="http://schemas.microsoft.com/office/powerpoint/2010/main" val="266158437"/>
                  </p:ext>
                </p:extLst>
              </p:nvPr>
            </p:nvGraphicFramePr>
            <p:xfrm>
              <a:off x="2032000" y="3689116"/>
              <a:ext cx="8128000" cy="576000"/>
            </p:xfrm>
            <a:graphic>
              <a:graphicData uri="http://schemas.openxmlformats.org/drawingml/2006/table">
                <a:tbl>
                  <a:tblPr firstRow="1" bandRow="1">
                    <a:tableStyleId>{5940675A-B579-460E-94D1-54222C63F5DA}</a:tableStyleId>
                  </a:tblPr>
                  <a:tblGrid>
                    <a:gridCol w="7163758">
                      <a:extLst>
                        <a:ext uri="{9D8B030D-6E8A-4147-A177-3AD203B41FA5}">
                          <a16:colId xmlns:a16="http://schemas.microsoft.com/office/drawing/2014/main" val="2342081177"/>
                        </a:ext>
                      </a:extLst>
                    </a:gridCol>
                    <a:gridCol w="964242">
                      <a:extLst>
                        <a:ext uri="{9D8B030D-6E8A-4147-A177-3AD203B41FA5}">
                          <a16:colId xmlns:a16="http://schemas.microsoft.com/office/drawing/2014/main" val="3731662141"/>
                        </a:ext>
                      </a:extLst>
                    </a:gridCol>
                  </a:tblGrid>
                  <a:tr h="576000">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𝑄</m:t>
                                </m:r>
                                <m:r>
                                  <a:rPr lang="en-GB" sz="1400" b="0" i="1" smtClean="0">
                                    <a:latin typeface="Cambria Math" panose="02040503050406030204" pitchFamily="18" charset="0"/>
                                  </a:rPr>
                                  <m:t>=</m:t>
                                </m:r>
                                <m:r>
                                  <a:rPr lang="en-GB" sz="1400" b="0" i="1" smtClean="0">
                                    <a:latin typeface="Cambria Math" panose="02040503050406030204" pitchFamily="18" charset="0"/>
                                  </a:rPr>
                                  <m:t>𝑖</m:t>
                                </m:r>
                                <m:rad>
                                  <m:radPr>
                                    <m:degHide m:val="on"/>
                                    <m:ctrlPr>
                                      <a:rPr lang="en-GB" sz="1400" b="0" i="1" smtClean="0">
                                        <a:latin typeface="Cambria Math" panose="02040503050406030204" pitchFamily="18" charset="0"/>
                                      </a:rPr>
                                    </m:ctrlPr>
                                  </m:radPr>
                                  <m:deg/>
                                  <m:e>
                                    <m:r>
                                      <a:rPr lang="en-GB" sz="1400" b="0" i="1" smtClean="0">
                                        <a:latin typeface="Cambria Math" panose="02040503050406030204" pitchFamily="18" charset="0"/>
                                      </a:rPr>
                                      <m:t>2</m:t>
                                    </m:r>
                                    <m:r>
                                      <m:rPr>
                                        <m:sty m:val="p"/>
                                      </m:rPr>
                                      <a:rPr lang="el-GR" sz="1400" b="0" i="1" smtClean="0">
                                        <a:latin typeface="Cambria Math" panose="02040503050406030204" pitchFamily="18" charset="0"/>
                                      </a:rPr>
                                      <m:t>κρ</m:t>
                                    </m:r>
                                    <m:r>
                                      <a:rPr lang="en-GB" sz="1400" b="0" i="1" smtClean="0">
                                        <a:latin typeface="Cambria Math" panose="02040503050406030204" pitchFamily="18" charset="0"/>
                                      </a:rPr>
                                      <m:t>(</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𝑇</m:t>
                                        </m:r>
                                      </m:e>
                                      <m:sub>
                                        <m:r>
                                          <a:rPr lang="en-GB" sz="1400" b="0" i="1" smtClean="0">
                                            <a:latin typeface="Cambria Math" panose="02040503050406030204" pitchFamily="18" charset="0"/>
                                          </a:rPr>
                                          <m:t>𝐻</m:t>
                                        </m:r>
                                      </m:sub>
                                    </m:sSub>
                                    <m:r>
                                      <a:rPr lang="en-GB" sz="1400" b="0" i="1" smtClean="0">
                                        <a:latin typeface="Cambria Math" panose="02040503050406030204" pitchFamily="18" charset="0"/>
                                      </a:rPr>
                                      <m:t>−</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𝑇</m:t>
                                        </m:r>
                                      </m:e>
                                      <m:sub>
                                        <m:r>
                                          <a:rPr lang="en-GB" sz="1400" b="0" i="1" smtClean="0">
                                            <a:latin typeface="Cambria Math" panose="02040503050406030204" pitchFamily="18" charset="0"/>
                                          </a:rPr>
                                          <m:t>𝐿</m:t>
                                        </m:r>
                                      </m:sub>
                                    </m:sSub>
                                    <m:r>
                                      <a:rPr lang="en-GB" sz="1400" b="0" i="1" smtClean="0">
                                        <a:latin typeface="Cambria Math" panose="02040503050406030204" pitchFamily="18" charset="0"/>
                                      </a:rPr>
                                      <m:t>)</m:t>
                                    </m:r>
                                  </m:e>
                                </m:rad>
                              </m:oMath>
                            </m:oMathPara>
                          </a14:m>
                          <a:endParaRPr lang="en-GB" sz="1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n-GB" sz="1400" dirty="0"/>
                            <a:t>(3)</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392292"/>
                      </a:ext>
                    </a:extLst>
                  </a:tr>
                </a:tbl>
              </a:graphicData>
            </a:graphic>
          </p:graphicFrame>
        </mc:Choice>
        <mc:Fallback xmlns="">
          <p:graphicFrame>
            <p:nvGraphicFramePr>
              <p:cNvPr id="13" name="Table 7">
                <a:extLst>
                  <a:ext uri="{FF2B5EF4-FFF2-40B4-BE49-F238E27FC236}">
                    <a16:creationId xmlns:a16="http://schemas.microsoft.com/office/drawing/2014/main" id="{48909401-1D75-437B-B3D1-8C161FC3B50F}"/>
                  </a:ext>
                </a:extLst>
              </p:cNvPr>
              <p:cNvGraphicFramePr>
                <a:graphicFrameLocks noGrp="1"/>
              </p:cNvGraphicFramePr>
              <p:nvPr>
                <p:extLst>
                  <p:ext uri="{D42A27DB-BD31-4B8C-83A1-F6EECF244321}">
                    <p14:modId xmlns:p14="http://schemas.microsoft.com/office/powerpoint/2010/main" val="266158437"/>
                  </p:ext>
                </p:extLst>
              </p:nvPr>
            </p:nvGraphicFramePr>
            <p:xfrm>
              <a:off x="2032000" y="3689116"/>
              <a:ext cx="8128000" cy="576000"/>
            </p:xfrm>
            <a:graphic>
              <a:graphicData uri="http://schemas.openxmlformats.org/drawingml/2006/table">
                <a:tbl>
                  <a:tblPr firstRow="1" bandRow="1">
                    <a:tableStyleId>{5940675A-B579-460E-94D1-54222C63F5DA}</a:tableStyleId>
                  </a:tblPr>
                  <a:tblGrid>
                    <a:gridCol w="7163758">
                      <a:extLst>
                        <a:ext uri="{9D8B030D-6E8A-4147-A177-3AD203B41FA5}">
                          <a16:colId xmlns:a16="http://schemas.microsoft.com/office/drawing/2014/main" val="2342081177"/>
                        </a:ext>
                      </a:extLst>
                    </a:gridCol>
                    <a:gridCol w="964242">
                      <a:extLst>
                        <a:ext uri="{9D8B030D-6E8A-4147-A177-3AD203B41FA5}">
                          <a16:colId xmlns:a16="http://schemas.microsoft.com/office/drawing/2014/main" val="3731662141"/>
                        </a:ext>
                      </a:extLst>
                    </a:gridCol>
                  </a:tblGrid>
                  <a:tr h="576000">
                    <a:tc>
                      <a:txBody>
                        <a:bodyPr/>
                        <a:lstStyle/>
                        <a:p>
                          <a:endParaRPr lang="en-US"/>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blipFill>
                          <a:blip r:embed="rId4"/>
                          <a:stretch>
                            <a:fillRect r="-13435"/>
                          </a:stretch>
                        </a:blipFill>
                      </a:tcPr>
                    </a:tc>
                    <a:tc>
                      <a:txBody>
                        <a:bodyPr/>
                        <a:lstStyle/>
                        <a:p>
                          <a:pPr algn="r"/>
                          <a:r>
                            <a:rPr lang="en-GB" sz="1400" dirty="0"/>
                            <a:t>(3)</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392292"/>
                      </a:ext>
                    </a:extLst>
                  </a:tr>
                </a:tbl>
              </a:graphicData>
            </a:graphic>
          </p:graphicFrame>
        </mc:Fallback>
      </mc:AlternateContent>
      <p:graphicFrame>
        <p:nvGraphicFramePr>
          <p:cNvPr id="15" name="Table 15">
            <a:extLst>
              <a:ext uri="{FF2B5EF4-FFF2-40B4-BE49-F238E27FC236}">
                <a16:creationId xmlns:a16="http://schemas.microsoft.com/office/drawing/2014/main" id="{D07A3ED9-53A6-4E99-BBD8-13E75E8681CC}"/>
              </a:ext>
            </a:extLst>
          </p:cNvPr>
          <p:cNvGraphicFramePr>
            <a:graphicFrameLocks noGrp="1"/>
          </p:cNvGraphicFramePr>
          <p:nvPr>
            <p:extLst>
              <p:ext uri="{D42A27DB-BD31-4B8C-83A1-F6EECF244321}">
                <p14:modId xmlns:p14="http://schemas.microsoft.com/office/powerpoint/2010/main" val="2911203492"/>
              </p:ext>
            </p:extLst>
          </p:nvPr>
        </p:nvGraphicFramePr>
        <p:xfrm>
          <a:off x="4714815" y="4784818"/>
          <a:ext cx="3368136" cy="1371600"/>
        </p:xfrm>
        <a:graphic>
          <a:graphicData uri="http://schemas.openxmlformats.org/drawingml/2006/table">
            <a:tbl>
              <a:tblPr firstRow="1" bandRow="1">
                <a:tableStyleId>{5940675A-B579-460E-94D1-54222C63F5DA}</a:tableStyleId>
              </a:tblPr>
              <a:tblGrid>
                <a:gridCol w="1122712">
                  <a:extLst>
                    <a:ext uri="{9D8B030D-6E8A-4147-A177-3AD203B41FA5}">
                      <a16:colId xmlns:a16="http://schemas.microsoft.com/office/drawing/2014/main" val="2633203587"/>
                    </a:ext>
                  </a:extLst>
                </a:gridCol>
                <a:gridCol w="1122712">
                  <a:extLst>
                    <a:ext uri="{9D8B030D-6E8A-4147-A177-3AD203B41FA5}">
                      <a16:colId xmlns:a16="http://schemas.microsoft.com/office/drawing/2014/main" val="2391666033"/>
                    </a:ext>
                  </a:extLst>
                </a:gridCol>
                <a:gridCol w="1122712">
                  <a:extLst>
                    <a:ext uri="{9D8B030D-6E8A-4147-A177-3AD203B41FA5}">
                      <a16:colId xmlns:a16="http://schemas.microsoft.com/office/drawing/2014/main" val="1788941048"/>
                    </a:ext>
                  </a:extLst>
                </a:gridCol>
              </a:tblGrid>
              <a:tr h="251941">
                <a:tc>
                  <a:txBody>
                    <a:bodyPr/>
                    <a:lstStyle/>
                    <a:p>
                      <a:r>
                        <a:rPr lang="en-GB" sz="1200" b="1" dirty="0"/>
                        <a:t>Symbol</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200" b="1" dirty="0"/>
                        <a:t>Value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200" b="1" dirty="0"/>
                        <a:t>Unit</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67912672"/>
                  </a:ext>
                </a:extLst>
              </a:tr>
              <a:tr h="251941">
                <a:tc>
                  <a:txBody>
                    <a:bodyPr/>
                    <a:lstStyle/>
                    <a:p>
                      <a:pPr algn="l"/>
                      <a:r>
                        <a:rPr lang="el-GR" sz="1200" dirty="0"/>
                        <a:t>ρ</a:t>
                      </a:r>
                      <a:endParaRPr lang="en-GB" sz="12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200" dirty="0"/>
                        <a:t>2.00E-9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l-GR" sz="1200" dirty="0">
                          <a:latin typeface="Calibri" panose="020F0502020204030204" pitchFamily="34" charset="0"/>
                          <a:cs typeface="Calibri" panose="020F0502020204030204" pitchFamily="34" charset="0"/>
                        </a:rPr>
                        <a:t>Ω</a:t>
                      </a:r>
                      <a:r>
                        <a:rPr lang="en-GB" sz="1200" dirty="0"/>
                        <a:t>m</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97558038"/>
                  </a:ext>
                </a:extLst>
              </a:tr>
              <a:tr h="251941">
                <a:tc>
                  <a:txBody>
                    <a:bodyPr/>
                    <a:lstStyle/>
                    <a:p>
                      <a:pPr algn="l"/>
                      <a:r>
                        <a:rPr lang="el-GR" sz="1200" dirty="0"/>
                        <a:t>κ</a:t>
                      </a:r>
                      <a:endParaRPr lang="en-GB" sz="12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200" dirty="0"/>
                        <a:t>781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200" dirty="0"/>
                        <a:t>Wm</a:t>
                      </a:r>
                      <a:r>
                        <a:rPr lang="en-GB" sz="1200" baseline="30000" dirty="0"/>
                        <a:t>-1</a:t>
                      </a:r>
                      <a:r>
                        <a:rPr lang="en-GB" sz="1200" dirty="0"/>
                        <a:t>K</a:t>
                      </a:r>
                      <a:r>
                        <a:rPr lang="en-GB" sz="1200" baseline="30000" dirty="0"/>
                        <a:t>-1</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91691715"/>
                  </a:ext>
                </a:extLst>
              </a:tr>
              <a:tr h="251941">
                <a:tc>
                  <a:txBody>
                    <a:bodyPr/>
                    <a:lstStyle/>
                    <a:p>
                      <a:pPr algn="l"/>
                      <a:r>
                        <a:rPr lang="en-GB" sz="1200" dirty="0"/>
                        <a:t>T</a:t>
                      </a:r>
                      <a:r>
                        <a:rPr lang="en-GB" sz="1200" baseline="-25000" dirty="0"/>
                        <a:t>H</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200" dirty="0"/>
                        <a:t>273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200" dirty="0"/>
                        <a:t>K</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0229072"/>
                  </a:ext>
                </a:extLst>
              </a:tr>
              <a:tr h="251941">
                <a:tc>
                  <a:txBody>
                    <a:bodyPr/>
                    <a:lstStyle/>
                    <a:p>
                      <a:pPr algn="l"/>
                      <a:r>
                        <a:rPr lang="en-GB" sz="1200" dirty="0"/>
                        <a:t>T</a:t>
                      </a:r>
                      <a:r>
                        <a:rPr lang="en-GB" sz="1200" baseline="-25000" dirty="0"/>
                        <a:t>L</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200" dirty="0"/>
                        <a:t>77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200" dirty="0"/>
                        <a:t>K</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8754143"/>
                  </a:ext>
                </a:extLst>
              </a:tr>
            </a:tbl>
          </a:graphicData>
        </a:graphic>
      </p:graphicFrame>
      <p:sp>
        <p:nvSpPr>
          <p:cNvPr id="16" name="TextBox 15">
            <a:extLst>
              <a:ext uri="{FF2B5EF4-FFF2-40B4-BE49-F238E27FC236}">
                <a16:creationId xmlns:a16="http://schemas.microsoft.com/office/drawing/2014/main" id="{E04B7CB2-35C0-4867-9C6B-6053871EB1B2}"/>
              </a:ext>
            </a:extLst>
          </p:cNvPr>
          <p:cNvSpPr txBox="1"/>
          <p:nvPr/>
        </p:nvSpPr>
        <p:spPr>
          <a:xfrm>
            <a:off x="703940" y="4477041"/>
            <a:ext cx="3807675" cy="307777"/>
          </a:xfrm>
          <a:prstGeom prst="rect">
            <a:avLst/>
          </a:prstGeom>
          <a:noFill/>
        </p:spPr>
        <p:txBody>
          <a:bodyPr wrap="square" rtlCol="0">
            <a:spAutoFit/>
          </a:bodyPr>
          <a:lstStyle/>
          <a:p>
            <a:r>
              <a:rPr lang="en-GB" sz="1400" dirty="0"/>
              <a:t>Table 1. gives the values used in calculations </a:t>
            </a:r>
            <a:r>
              <a:rPr lang="en-GB" sz="1400" baseline="30000" dirty="0"/>
              <a:t>1,2</a:t>
            </a:r>
            <a:r>
              <a:rPr lang="en-GB" sz="1400" dirty="0"/>
              <a:t>.</a:t>
            </a:r>
          </a:p>
        </p:txBody>
      </p:sp>
      <p:sp>
        <p:nvSpPr>
          <p:cNvPr id="17" name="TextBox 16">
            <a:extLst>
              <a:ext uri="{FF2B5EF4-FFF2-40B4-BE49-F238E27FC236}">
                <a16:creationId xmlns:a16="http://schemas.microsoft.com/office/drawing/2014/main" id="{F21FB810-3B33-4406-9883-A9B486295D0D}"/>
              </a:ext>
            </a:extLst>
          </p:cNvPr>
          <p:cNvSpPr txBox="1"/>
          <p:nvPr/>
        </p:nvSpPr>
        <p:spPr>
          <a:xfrm>
            <a:off x="4633707" y="6134168"/>
            <a:ext cx="3111686" cy="276999"/>
          </a:xfrm>
          <a:prstGeom prst="rect">
            <a:avLst/>
          </a:prstGeom>
          <a:noFill/>
        </p:spPr>
        <p:txBody>
          <a:bodyPr wrap="none" rtlCol="0">
            <a:spAutoFit/>
          </a:bodyPr>
          <a:lstStyle/>
          <a:p>
            <a:r>
              <a:rPr lang="en-GB" sz="1200" dirty="0">
                <a:cs typeface="Times New Roman" panose="02020603050405020304" pitchFamily="18" charset="0"/>
              </a:rPr>
              <a:t>Table 1. Parameters values used in this analysis</a:t>
            </a:r>
          </a:p>
        </p:txBody>
      </p:sp>
      <p:sp>
        <p:nvSpPr>
          <p:cNvPr id="18" name="TextBox 17">
            <a:extLst>
              <a:ext uri="{FF2B5EF4-FFF2-40B4-BE49-F238E27FC236}">
                <a16:creationId xmlns:a16="http://schemas.microsoft.com/office/drawing/2014/main" id="{11FC663E-C3EA-4A89-9839-30234EC4F4F2}"/>
              </a:ext>
            </a:extLst>
          </p:cNvPr>
          <p:cNvSpPr txBox="1"/>
          <p:nvPr/>
        </p:nvSpPr>
        <p:spPr>
          <a:xfrm>
            <a:off x="270768" y="226337"/>
            <a:ext cx="7720383" cy="523220"/>
          </a:xfrm>
          <a:prstGeom prst="rect">
            <a:avLst/>
          </a:prstGeom>
          <a:noFill/>
        </p:spPr>
        <p:txBody>
          <a:bodyPr wrap="none" rtlCol="0">
            <a:spAutoFit/>
          </a:bodyPr>
          <a:lstStyle/>
          <a:p>
            <a:r>
              <a:rPr lang="en-GB" sz="2800" b="1" dirty="0">
                <a:solidFill>
                  <a:schemeClr val="bg1"/>
                </a:solidFill>
                <a:latin typeface="+mj-lt"/>
              </a:rPr>
              <a:t>Joule heating and heat leakage due to copper at 77K</a:t>
            </a:r>
          </a:p>
        </p:txBody>
      </p:sp>
      <p:pic>
        <p:nvPicPr>
          <p:cNvPr id="19" name="Picture 18" descr="A picture containing text, vector graphics&#10;&#10;Description automatically generated">
            <a:extLst>
              <a:ext uri="{FF2B5EF4-FFF2-40B4-BE49-F238E27FC236}">
                <a16:creationId xmlns:a16="http://schemas.microsoft.com/office/drawing/2014/main" id="{4781BB98-F4CD-48A7-9DE8-496EC71304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2581" y="0"/>
            <a:ext cx="1489777" cy="935831"/>
          </a:xfrm>
          <a:prstGeom prst="rect">
            <a:avLst/>
          </a:prstGeom>
        </p:spPr>
      </p:pic>
    </p:spTree>
    <p:extLst>
      <p:ext uri="{BB962C8B-B14F-4D97-AF65-F5344CB8AC3E}">
        <p14:creationId xmlns:p14="http://schemas.microsoft.com/office/powerpoint/2010/main" val="2557400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icture frame&#10;&#10;Description automatically generated">
            <a:extLst>
              <a:ext uri="{FF2B5EF4-FFF2-40B4-BE49-F238E27FC236}">
                <a16:creationId xmlns:a16="http://schemas.microsoft.com/office/drawing/2014/main" id="{487E8C7B-E5CB-486E-ADF3-C273DB388D82}"/>
              </a:ext>
            </a:extLst>
          </p:cNvPr>
          <p:cNvPicPr>
            <a:picLocks noChangeAspect="1"/>
          </p:cNvPicPr>
          <p:nvPr/>
        </p:nvPicPr>
        <p:blipFill rotWithShape="1">
          <a:blip r:embed="rId2">
            <a:extLst>
              <a:ext uri="{28A0092B-C50C-407E-A947-70E740481C1C}">
                <a14:useLocalDpi xmlns:a14="http://schemas.microsoft.com/office/drawing/2010/main" val="0"/>
              </a:ext>
            </a:extLst>
          </a:blip>
          <a:srcRect l="21912" r="10956"/>
          <a:stretch/>
        </p:blipFill>
        <p:spPr>
          <a:xfrm>
            <a:off x="1796480" y="1158440"/>
            <a:ext cx="3139948" cy="2630953"/>
          </a:xfrm>
          <a:prstGeom prst="rect">
            <a:avLst/>
          </a:prstGeom>
        </p:spPr>
      </p:pic>
      <p:pic>
        <p:nvPicPr>
          <p:cNvPr id="5" name="Picture 4" descr="A picture containing fresh&#10;&#10;Description automatically generated">
            <a:extLst>
              <a:ext uri="{FF2B5EF4-FFF2-40B4-BE49-F238E27FC236}">
                <a16:creationId xmlns:a16="http://schemas.microsoft.com/office/drawing/2014/main" id="{45A172CE-6AF7-46BD-A6B3-B505014E41BC}"/>
              </a:ext>
            </a:extLst>
          </p:cNvPr>
          <p:cNvPicPr>
            <a:picLocks noChangeAspect="1"/>
          </p:cNvPicPr>
          <p:nvPr/>
        </p:nvPicPr>
        <p:blipFill rotWithShape="1">
          <a:blip r:embed="rId3">
            <a:extLst>
              <a:ext uri="{28A0092B-C50C-407E-A947-70E740481C1C}">
                <a14:useLocalDpi xmlns:a14="http://schemas.microsoft.com/office/drawing/2010/main" val="0"/>
              </a:ext>
            </a:extLst>
          </a:blip>
          <a:srcRect l="27741" t="8943" r="21093" b="24715"/>
          <a:stretch/>
        </p:blipFill>
        <p:spPr>
          <a:xfrm rot="5400000">
            <a:off x="7715985" y="559346"/>
            <a:ext cx="2194554" cy="3793975"/>
          </a:xfrm>
          <a:prstGeom prst="rect">
            <a:avLst/>
          </a:prstGeom>
        </p:spPr>
      </p:pic>
      <p:sp>
        <p:nvSpPr>
          <p:cNvPr id="6" name="TextBox 5">
            <a:extLst>
              <a:ext uri="{FF2B5EF4-FFF2-40B4-BE49-F238E27FC236}">
                <a16:creationId xmlns:a16="http://schemas.microsoft.com/office/drawing/2014/main" id="{2D17587B-152C-4BA2-A84F-694FB0B26CF1}"/>
              </a:ext>
            </a:extLst>
          </p:cNvPr>
          <p:cNvSpPr txBox="1"/>
          <p:nvPr/>
        </p:nvSpPr>
        <p:spPr>
          <a:xfrm>
            <a:off x="9573629" y="1736686"/>
            <a:ext cx="849913" cy="307777"/>
          </a:xfrm>
          <a:prstGeom prst="rect">
            <a:avLst/>
          </a:prstGeom>
          <a:noFill/>
        </p:spPr>
        <p:txBody>
          <a:bodyPr wrap="none" rtlCol="0">
            <a:spAutoFit/>
          </a:bodyPr>
          <a:lstStyle/>
          <a:p>
            <a:r>
              <a:rPr lang="en-GB" sz="1400" dirty="0">
                <a:highlight>
                  <a:srgbClr val="FFFF00"/>
                </a:highlight>
              </a:rPr>
              <a:t>Load Coil</a:t>
            </a:r>
          </a:p>
        </p:txBody>
      </p:sp>
      <p:sp>
        <p:nvSpPr>
          <p:cNvPr id="7" name="TextBox 6">
            <a:extLst>
              <a:ext uri="{FF2B5EF4-FFF2-40B4-BE49-F238E27FC236}">
                <a16:creationId xmlns:a16="http://schemas.microsoft.com/office/drawing/2014/main" id="{946F2F88-44A9-43C1-BD52-3775D32A613B}"/>
              </a:ext>
            </a:extLst>
          </p:cNvPr>
          <p:cNvSpPr txBox="1"/>
          <p:nvPr/>
        </p:nvSpPr>
        <p:spPr>
          <a:xfrm>
            <a:off x="7158939" y="2782669"/>
            <a:ext cx="934295" cy="523220"/>
          </a:xfrm>
          <a:prstGeom prst="rect">
            <a:avLst/>
          </a:prstGeom>
          <a:noFill/>
        </p:spPr>
        <p:txBody>
          <a:bodyPr wrap="none" rtlCol="0">
            <a:spAutoFit/>
          </a:bodyPr>
          <a:lstStyle/>
          <a:p>
            <a:r>
              <a:rPr lang="en-GB" sz="1400" dirty="0">
                <a:highlight>
                  <a:srgbClr val="FFFF00"/>
                </a:highlight>
              </a:rPr>
              <a:t>Charging </a:t>
            </a:r>
          </a:p>
          <a:p>
            <a:r>
              <a:rPr lang="en-GB" sz="1400" dirty="0">
                <a:highlight>
                  <a:srgbClr val="FFFF00"/>
                </a:highlight>
              </a:rPr>
              <a:t>secondary</a:t>
            </a:r>
          </a:p>
        </p:txBody>
      </p:sp>
      <p:sp>
        <p:nvSpPr>
          <p:cNvPr id="8" name="TextBox 7">
            <a:extLst>
              <a:ext uri="{FF2B5EF4-FFF2-40B4-BE49-F238E27FC236}">
                <a16:creationId xmlns:a16="http://schemas.microsoft.com/office/drawing/2014/main" id="{E55ADBBB-7798-4C91-9D1B-C6C7428ECC14}"/>
              </a:ext>
            </a:extLst>
          </p:cNvPr>
          <p:cNvSpPr txBox="1"/>
          <p:nvPr/>
        </p:nvSpPr>
        <p:spPr>
          <a:xfrm>
            <a:off x="7040093" y="1552020"/>
            <a:ext cx="1120948" cy="307777"/>
          </a:xfrm>
          <a:prstGeom prst="rect">
            <a:avLst/>
          </a:prstGeom>
          <a:noFill/>
        </p:spPr>
        <p:txBody>
          <a:bodyPr wrap="none" rtlCol="0">
            <a:spAutoFit/>
          </a:bodyPr>
          <a:lstStyle/>
          <a:p>
            <a:r>
              <a:rPr lang="en-GB" sz="1400" dirty="0">
                <a:highlight>
                  <a:srgbClr val="FFFF00"/>
                </a:highlight>
              </a:rPr>
              <a:t>Bifilar Bridge</a:t>
            </a:r>
          </a:p>
        </p:txBody>
      </p:sp>
      <p:sp>
        <p:nvSpPr>
          <p:cNvPr id="9" name="TextBox 8">
            <a:extLst>
              <a:ext uri="{FF2B5EF4-FFF2-40B4-BE49-F238E27FC236}">
                <a16:creationId xmlns:a16="http://schemas.microsoft.com/office/drawing/2014/main" id="{B022FDED-7EDC-4E01-8A5B-A72DF9AD6C73}"/>
              </a:ext>
            </a:extLst>
          </p:cNvPr>
          <p:cNvSpPr txBox="1"/>
          <p:nvPr/>
        </p:nvSpPr>
        <p:spPr>
          <a:xfrm>
            <a:off x="1955334" y="2947013"/>
            <a:ext cx="849913" cy="307777"/>
          </a:xfrm>
          <a:prstGeom prst="rect">
            <a:avLst/>
          </a:prstGeom>
          <a:noFill/>
        </p:spPr>
        <p:txBody>
          <a:bodyPr wrap="none" rtlCol="0">
            <a:spAutoFit/>
          </a:bodyPr>
          <a:lstStyle/>
          <a:p>
            <a:r>
              <a:rPr lang="en-GB" sz="1400" dirty="0">
                <a:highlight>
                  <a:srgbClr val="FFFF00"/>
                </a:highlight>
              </a:rPr>
              <a:t>Load Coil</a:t>
            </a:r>
          </a:p>
        </p:txBody>
      </p:sp>
      <p:sp>
        <p:nvSpPr>
          <p:cNvPr id="10" name="TextBox 9">
            <a:extLst>
              <a:ext uri="{FF2B5EF4-FFF2-40B4-BE49-F238E27FC236}">
                <a16:creationId xmlns:a16="http://schemas.microsoft.com/office/drawing/2014/main" id="{D83069BA-19C7-4B8F-8199-26EC2624FDFA}"/>
              </a:ext>
            </a:extLst>
          </p:cNvPr>
          <p:cNvSpPr txBox="1"/>
          <p:nvPr/>
        </p:nvSpPr>
        <p:spPr>
          <a:xfrm>
            <a:off x="921173" y="1661086"/>
            <a:ext cx="1459117" cy="307777"/>
          </a:xfrm>
          <a:prstGeom prst="rect">
            <a:avLst/>
          </a:prstGeom>
          <a:noFill/>
        </p:spPr>
        <p:txBody>
          <a:bodyPr wrap="none" rtlCol="0">
            <a:spAutoFit/>
          </a:bodyPr>
          <a:lstStyle/>
          <a:p>
            <a:r>
              <a:rPr lang="en-GB" sz="1400" dirty="0">
                <a:highlight>
                  <a:srgbClr val="FFFF00"/>
                </a:highlight>
              </a:rPr>
              <a:t>Copper Terminals</a:t>
            </a:r>
          </a:p>
        </p:txBody>
      </p:sp>
      <p:graphicFrame>
        <p:nvGraphicFramePr>
          <p:cNvPr id="12" name="Table 12">
            <a:extLst>
              <a:ext uri="{FF2B5EF4-FFF2-40B4-BE49-F238E27FC236}">
                <a16:creationId xmlns:a16="http://schemas.microsoft.com/office/drawing/2014/main" id="{10ED32B7-5855-4BAF-A903-12630A4BD7C6}"/>
              </a:ext>
            </a:extLst>
          </p:cNvPr>
          <p:cNvGraphicFramePr>
            <a:graphicFrameLocks noGrp="1"/>
          </p:cNvGraphicFramePr>
          <p:nvPr>
            <p:extLst>
              <p:ext uri="{D42A27DB-BD31-4B8C-83A1-F6EECF244321}">
                <p14:modId xmlns:p14="http://schemas.microsoft.com/office/powerpoint/2010/main" val="1683090231"/>
              </p:ext>
            </p:extLst>
          </p:nvPr>
        </p:nvGraphicFramePr>
        <p:xfrm>
          <a:off x="789632" y="3705452"/>
          <a:ext cx="4277509" cy="2595880"/>
        </p:xfrm>
        <a:graphic>
          <a:graphicData uri="http://schemas.openxmlformats.org/drawingml/2006/table">
            <a:tbl>
              <a:tblPr firstRow="1" bandRow="1">
                <a:tableStyleId>{5940675A-B579-460E-94D1-54222C63F5DA}</a:tableStyleId>
              </a:tblPr>
              <a:tblGrid>
                <a:gridCol w="3055955">
                  <a:extLst>
                    <a:ext uri="{9D8B030D-6E8A-4147-A177-3AD203B41FA5}">
                      <a16:colId xmlns:a16="http://schemas.microsoft.com/office/drawing/2014/main" val="3389712043"/>
                    </a:ext>
                  </a:extLst>
                </a:gridCol>
                <a:gridCol w="1221554">
                  <a:extLst>
                    <a:ext uri="{9D8B030D-6E8A-4147-A177-3AD203B41FA5}">
                      <a16:colId xmlns:a16="http://schemas.microsoft.com/office/drawing/2014/main" val="1413659365"/>
                    </a:ext>
                  </a:extLst>
                </a:gridCol>
              </a:tblGrid>
              <a:tr h="370840">
                <a:tc>
                  <a:txBody>
                    <a:bodyPr/>
                    <a:lstStyle/>
                    <a:p>
                      <a:pPr algn="l"/>
                      <a:r>
                        <a:rPr lang="en-GB" sz="1400" b="0" dirty="0"/>
                        <a:t>Target current in coil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1400" b="1" dirty="0"/>
                        <a:t>100A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83877266"/>
                  </a:ext>
                </a:extLst>
              </a:tr>
              <a:tr h="370840">
                <a:tc>
                  <a:txBody>
                    <a:bodyPr/>
                    <a:lstStyle/>
                    <a:p>
                      <a:pPr algn="l"/>
                      <a:r>
                        <a:rPr lang="en-GB" sz="1400" dirty="0"/>
                        <a:t>Applied current (</a:t>
                      </a:r>
                      <a:r>
                        <a:rPr lang="en-GB" sz="1400" i="1" dirty="0" err="1"/>
                        <a:t>i</a:t>
                      </a:r>
                      <a:r>
                        <a:rPr lang="en-GB" sz="1400" dirty="0"/>
                        <a: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1400" b="0" dirty="0"/>
                        <a:t>100A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7516580"/>
                  </a:ext>
                </a:extLst>
              </a:tr>
              <a:tr h="370840">
                <a:tc>
                  <a:txBody>
                    <a:bodyPr/>
                    <a:lstStyle/>
                    <a:p>
                      <a:pPr algn="l"/>
                      <a:r>
                        <a:rPr lang="en-GB" sz="1400" dirty="0"/>
                        <a:t>Copper lead length x2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1400" dirty="0"/>
                        <a:t>0.2m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7872543"/>
                  </a:ext>
                </a:extLst>
              </a:tr>
              <a:tr h="370840">
                <a:tc>
                  <a:txBody>
                    <a:bodyPr/>
                    <a:lstStyle/>
                    <a:p>
                      <a:pPr algn="l"/>
                      <a:r>
                        <a:rPr lang="en-GB" sz="1400" dirty="0"/>
                        <a:t>Copper lead diameter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l-GR" sz="1400" dirty="0">
                          <a:latin typeface="Calibri" panose="020F0502020204030204" pitchFamily="34" charset="0"/>
                          <a:cs typeface="Calibri" panose="020F0502020204030204" pitchFamily="34" charset="0"/>
                        </a:rPr>
                        <a:t>φ</a:t>
                      </a:r>
                      <a:r>
                        <a:rPr lang="en-GB" sz="1400" dirty="0"/>
                        <a:t>30mm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8407453"/>
                  </a:ext>
                </a:extLst>
              </a:tr>
              <a:tr h="370840">
                <a:tc>
                  <a:txBody>
                    <a:bodyPr/>
                    <a:lstStyle/>
                    <a:p>
                      <a:pPr algn="l"/>
                      <a:r>
                        <a:rPr lang="en-GB" sz="1400" dirty="0"/>
                        <a:t>Joule Heating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1400" dirty="0"/>
                        <a:t>0.0056W</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02068931"/>
                  </a:ext>
                </a:extLst>
              </a:tr>
              <a:tr h="370840">
                <a:tc>
                  <a:txBody>
                    <a:bodyPr/>
                    <a:lstStyle/>
                    <a:p>
                      <a:pPr algn="l"/>
                      <a:r>
                        <a:rPr lang="en-GB" sz="1400" dirty="0"/>
                        <a:t>Heat Flux/Power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1400" dirty="0"/>
                        <a:t>1.18W</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49174227"/>
                  </a:ext>
                </a:extLst>
              </a:tr>
              <a:tr h="370840">
                <a:tc>
                  <a:txBody>
                    <a:bodyPr/>
                    <a:lstStyle/>
                    <a:p>
                      <a:pPr algn="l"/>
                      <a:r>
                        <a:rPr lang="en-GB" sz="1400" dirty="0"/>
                        <a:t>Sum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alpha val="69804"/>
                      </a:srgbClr>
                    </a:solidFill>
                  </a:tcPr>
                </a:tc>
                <a:tc>
                  <a:txBody>
                    <a:bodyPr/>
                    <a:lstStyle/>
                    <a:p>
                      <a:pPr algn="l"/>
                      <a:r>
                        <a:rPr lang="en-GB" sz="1400" dirty="0"/>
                        <a:t>1.1856W</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alpha val="69804"/>
                      </a:srgbClr>
                    </a:solidFill>
                  </a:tcPr>
                </a:tc>
                <a:extLst>
                  <a:ext uri="{0D108BD9-81ED-4DB2-BD59-A6C34878D82A}">
                    <a16:rowId xmlns:a16="http://schemas.microsoft.com/office/drawing/2014/main" val="2119928231"/>
                  </a:ext>
                </a:extLst>
              </a:tr>
            </a:tbl>
          </a:graphicData>
        </a:graphic>
      </p:graphicFrame>
      <p:graphicFrame>
        <p:nvGraphicFramePr>
          <p:cNvPr id="13" name="Table 12">
            <a:extLst>
              <a:ext uri="{FF2B5EF4-FFF2-40B4-BE49-F238E27FC236}">
                <a16:creationId xmlns:a16="http://schemas.microsoft.com/office/drawing/2014/main" id="{BF93E68A-1D28-4115-93F3-3D0C67F451E5}"/>
              </a:ext>
            </a:extLst>
          </p:cNvPr>
          <p:cNvGraphicFramePr>
            <a:graphicFrameLocks noGrp="1"/>
          </p:cNvGraphicFramePr>
          <p:nvPr>
            <p:extLst>
              <p:ext uri="{D42A27DB-BD31-4B8C-83A1-F6EECF244321}">
                <p14:modId xmlns:p14="http://schemas.microsoft.com/office/powerpoint/2010/main" val="644442648"/>
              </p:ext>
            </p:extLst>
          </p:nvPr>
        </p:nvGraphicFramePr>
        <p:xfrm>
          <a:off x="6674507" y="3705452"/>
          <a:ext cx="4277509" cy="2595880"/>
        </p:xfrm>
        <a:graphic>
          <a:graphicData uri="http://schemas.openxmlformats.org/drawingml/2006/table">
            <a:tbl>
              <a:tblPr firstRow="1" bandRow="1">
                <a:tableStyleId>{5940675A-B579-460E-94D1-54222C63F5DA}</a:tableStyleId>
              </a:tblPr>
              <a:tblGrid>
                <a:gridCol w="3216084">
                  <a:extLst>
                    <a:ext uri="{9D8B030D-6E8A-4147-A177-3AD203B41FA5}">
                      <a16:colId xmlns:a16="http://schemas.microsoft.com/office/drawing/2014/main" val="3389712043"/>
                    </a:ext>
                  </a:extLst>
                </a:gridCol>
                <a:gridCol w="1061425">
                  <a:extLst>
                    <a:ext uri="{9D8B030D-6E8A-4147-A177-3AD203B41FA5}">
                      <a16:colId xmlns:a16="http://schemas.microsoft.com/office/drawing/2014/main" val="1413659365"/>
                    </a:ext>
                  </a:extLst>
                </a:gridCol>
              </a:tblGrid>
              <a:tr h="370840">
                <a:tc>
                  <a:txBody>
                    <a:bodyPr/>
                    <a:lstStyle/>
                    <a:p>
                      <a:r>
                        <a:rPr lang="en-GB" sz="1400" dirty="0"/>
                        <a:t>Target current in coil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b="1" dirty="0"/>
                        <a:t>100A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146880"/>
                  </a:ext>
                </a:extLst>
              </a:tr>
              <a:tr h="370840">
                <a:tc>
                  <a:txBody>
                    <a:bodyPr/>
                    <a:lstStyle/>
                    <a:p>
                      <a:r>
                        <a:rPr lang="en-GB" sz="1400" dirty="0"/>
                        <a:t>Applied current (</a:t>
                      </a:r>
                      <a:r>
                        <a:rPr lang="en-GB" sz="1400" i="1" dirty="0" err="1"/>
                        <a:t>i</a:t>
                      </a:r>
                      <a:r>
                        <a:rPr lang="en-GB" sz="1400" dirty="0"/>
                        <a: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b="0" dirty="0"/>
                        <a:t>3A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7516580"/>
                  </a:ext>
                </a:extLst>
              </a:tr>
              <a:tr h="370840">
                <a:tc>
                  <a:txBody>
                    <a:bodyPr/>
                    <a:lstStyle/>
                    <a:p>
                      <a:r>
                        <a:rPr lang="en-GB" sz="1400" dirty="0"/>
                        <a:t>Copper lead length </a:t>
                      </a:r>
                      <a:r>
                        <a:rPr lang="en-GB" sz="1400" b="1" dirty="0"/>
                        <a:t>500 </a:t>
                      </a:r>
                      <a:r>
                        <a:rPr lang="en-GB" sz="1400" b="1" dirty="0" err="1"/>
                        <a:t>Nturns</a:t>
                      </a:r>
                      <a:endParaRPr lang="en-GB" sz="1400" b="1"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dirty="0"/>
                        <a:t>60m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7872543"/>
                  </a:ext>
                </a:extLst>
              </a:tr>
              <a:tr h="370840">
                <a:tc>
                  <a:txBody>
                    <a:bodyPr/>
                    <a:lstStyle/>
                    <a:p>
                      <a:r>
                        <a:rPr lang="en-GB" sz="1400" dirty="0"/>
                        <a:t>Copper lead diameter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l-GR" sz="1400" dirty="0">
                          <a:latin typeface="Calibri" panose="020F0502020204030204" pitchFamily="34" charset="0"/>
                          <a:cs typeface="Calibri" panose="020F0502020204030204" pitchFamily="34" charset="0"/>
                        </a:rPr>
                        <a:t>φ</a:t>
                      </a:r>
                      <a:r>
                        <a:rPr lang="en-GB" sz="1400" dirty="0"/>
                        <a:t>1.5mm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8407453"/>
                  </a:ext>
                </a:extLst>
              </a:tr>
              <a:tr h="370840">
                <a:tc>
                  <a:txBody>
                    <a:bodyPr/>
                    <a:lstStyle/>
                    <a:p>
                      <a:r>
                        <a:rPr lang="en-GB" sz="1400" dirty="0"/>
                        <a:t>Joule Heating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dirty="0"/>
                        <a:t>0.61W</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02068931"/>
                  </a:ext>
                </a:extLst>
              </a:tr>
              <a:tr h="370840">
                <a:tc>
                  <a:txBody>
                    <a:bodyPr/>
                    <a:lstStyle/>
                    <a:p>
                      <a:r>
                        <a:rPr lang="en-GB" sz="1400" dirty="0"/>
                        <a:t>Heat Flux/Power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dirty="0"/>
                        <a:t>0.03W</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49174227"/>
                  </a:ext>
                </a:extLst>
              </a:tr>
              <a:tr h="370840">
                <a:tc>
                  <a:txBody>
                    <a:bodyPr/>
                    <a:lstStyle/>
                    <a:p>
                      <a:r>
                        <a:rPr lang="en-GB" sz="1400" dirty="0"/>
                        <a:t>Sum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2D050">
                        <a:alpha val="69804"/>
                      </a:srgbClr>
                    </a:solidFill>
                  </a:tcPr>
                </a:tc>
                <a:tc>
                  <a:txBody>
                    <a:bodyPr/>
                    <a:lstStyle/>
                    <a:p>
                      <a:r>
                        <a:rPr lang="en-GB" sz="1400" dirty="0"/>
                        <a:t>0.64W</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2D050">
                        <a:alpha val="69804"/>
                      </a:srgbClr>
                    </a:solidFill>
                  </a:tcPr>
                </a:tc>
                <a:extLst>
                  <a:ext uri="{0D108BD9-81ED-4DB2-BD59-A6C34878D82A}">
                    <a16:rowId xmlns:a16="http://schemas.microsoft.com/office/drawing/2014/main" val="647357624"/>
                  </a:ext>
                </a:extLst>
              </a:tr>
            </a:tbl>
          </a:graphicData>
        </a:graphic>
      </p:graphicFrame>
      <p:sp>
        <p:nvSpPr>
          <p:cNvPr id="14" name="TextBox 13">
            <a:extLst>
              <a:ext uri="{FF2B5EF4-FFF2-40B4-BE49-F238E27FC236}">
                <a16:creationId xmlns:a16="http://schemas.microsoft.com/office/drawing/2014/main" id="{A2904232-DF27-42FB-802F-4BCD48ED83B5}"/>
              </a:ext>
            </a:extLst>
          </p:cNvPr>
          <p:cNvSpPr txBox="1"/>
          <p:nvPr/>
        </p:nvSpPr>
        <p:spPr>
          <a:xfrm>
            <a:off x="95250" y="6411167"/>
            <a:ext cx="12001500" cy="461665"/>
          </a:xfrm>
          <a:prstGeom prst="rect">
            <a:avLst/>
          </a:prstGeom>
          <a:noFill/>
        </p:spPr>
        <p:txBody>
          <a:bodyPr wrap="square" rtlCol="0">
            <a:spAutoFit/>
          </a:bodyPr>
          <a:lstStyle/>
          <a:p>
            <a:pPr marL="228600" indent="-228600">
              <a:buFont typeface="+mj-lt"/>
              <a:buAutoNum type="arabicPeriod"/>
            </a:pPr>
            <a:r>
              <a:rPr lang="en-US" sz="1200" b="0" i="0" u="none" strike="noStrike" baseline="0" dirty="0" err="1">
                <a:solidFill>
                  <a:schemeClr val="bg1"/>
                </a:solidFill>
              </a:rPr>
              <a:t>Blondelle</a:t>
            </a:r>
            <a:r>
              <a:rPr lang="en-US" sz="1200" b="0" i="0" u="none" strike="noStrike" baseline="0" dirty="0">
                <a:solidFill>
                  <a:schemeClr val="bg1"/>
                </a:solidFill>
              </a:rPr>
              <a:t>, F., Electrical Conductance of Bolted Copper Joints for Cryogenic Applications. https://doi.org/10.1007/s10909-014-1142-4</a:t>
            </a:r>
          </a:p>
          <a:p>
            <a:pPr marL="228600" indent="-228600">
              <a:buFont typeface="+mj-lt"/>
              <a:buAutoNum type="arabicPeriod"/>
            </a:pPr>
            <a:r>
              <a:rPr lang="en-US" sz="1200" dirty="0">
                <a:solidFill>
                  <a:schemeClr val="bg1"/>
                </a:solidFill>
              </a:rPr>
              <a:t>Le, Conceptual design of current lead for large scale high temperature superconducting rotating machine. https://doi.org/10.9714/PSAC.2014.16.2.054</a:t>
            </a:r>
            <a:endParaRPr lang="en-GB" sz="1200" dirty="0">
              <a:solidFill>
                <a:schemeClr val="bg1"/>
              </a:solidFill>
            </a:endParaRPr>
          </a:p>
        </p:txBody>
      </p:sp>
      <p:sp>
        <p:nvSpPr>
          <p:cNvPr id="16" name="Slide Number Placeholder 15">
            <a:extLst>
              <a:ext uri="{FF2B5EF4-FFF2-40B4-BE49-F238E27FC236}">
                <a16:creationId xmlns:a16="http://schemas.microsoft.com/office/drawing/2014/main" id="{179E0642-1D4A-4C94-93D7-102AAD0AC35D}"/>
              </a:ext>
            </a:extLst>
          </p:cNvPr>
          <p:cNvSpPr>
            <a:spLocks noGrp="1"/>
          </p:cNvSpPr>
          <p:nvPr>
            <p:ph type="sldNum" sz="quarter" idx="12"/>
          </p:nvPr>
        </p:nvSpPr>
        <p:spPr/>
        <p:txBody>
          <a:bodyPr/>
          <a:lstStyle/>
          <a:p>
            <a:fld id="{CF90B4F5-B9A3-4936-88D1-D275662285CC}" type="slidenum">
              <a:rPr lang="en-GB" smtClean="0"/>
              <a:t>4</a:t>
            </a:fld>
            <a:endParaRPr lang="en-GB" dirty="0"/>
          </a:p>
        </p:txBody>
      </p:sp>
      <p:sp>
        <p:nvSpPr>
          <p:cNvPr id="24" name="TextBox 23">
            <a:extLst>
              <a:ext uri="{FF2B5EF4-FFF2-40B4-BE49-F238E27FC236}">
                <a16:creationId xmlns:a16="http://schemas.microsoft.com/office/drawing/2014/main" id="{E0EB4C80-8731-4A85-BD65-5AD8349764C9}"/>
              </a:ext>
            </a:extLst>
          </p:cNvPr>
          <p:cNvSpPr txBox="1"/>
          <p:nvPr/>
        </p:nvSpPr>
        <p:spPr>
          <a:xfrm>
            <a:off x="270768" y="226337"/>
            <a:ext cx="7379136" cy="523220"/>
          </a:xfrm>
          <a:prstGeom prst="rect">
            <a:avLst/>
          </a:prstGeom>
          <a:noFill/>
        </p:spPr>
        <p:txBody>
          <a:bodyPr wrap="none" rtlCol="0">
            <a:spAutoFit/>
          </a:bodyPr>
          <a:lstStyle/>
          <a:p>
            <a:r>
              <a:rPr lang="en-GB" sz="2800" b="1" dirty="0">
                <a:solidFill>
                  <a:schemeClr val="bg1"/>
                </a:solidFill>
                <a:latin typeface="+mj-lt"/>
              </a:rPr>
              <a:t>Comparison of instantaneous heat losses in copper</a:t>
            </a:r>
          </a:p>
        </p:txBody>
      </p:sp>
      <p:sp>
        <p:nvSpPr>
          <p:cNvPr id="25" name="TextBox 24">
            <a:extLst>
              <a:ext uri="{FF2B5EF4-FFF2-40B4-BE49-F238E27FC236}">
                <a16:creationId xmlns:a16="http://schemas.microsoft.com/office/drawing/2014/main" id="{AB62B8A9-C35E-4B2A-A592-714D06F34784}"/>
              </a:ext>
            </a:extLst>
          </p:cNvPr>
          <p:cNvSpPr txBox="1"/>
          <p:nvPr/>
        </p:nvSpPr>
        <p:spPr>
          <a:xfrm>
            <a:off x="567089" y="959062"/>
            <a:ext cx="1948867" cy="307777"/>
          </a:xfrm>
          <a:prstGeom prst="rect">
            <a:avLst/>
          </a:prstGeom>
          <a:noFill/>
        </p:spPr>
        <p:txBody>
          <a:bodyPr wrap="none" rtlCol="0">
            <a:spAutoFit/>
          </a:bodyPr>
          <a:lstStyle/>
          <a:p>
            <a:r>
              <a:rPr lang="en-GB" sz="1400" u="sng" dirty="0"/>
              <a:t>1- Conventional HTS coil</a:t>
            </a:r>
          </a:p>
        </p:txBody>
      </p:sp>
      <p:sp>
        <p:nvSpPr>
          <p:cNvPr id="26" name="TextBox 25">
            <a:extLst>
              <a:ext uri="{FF2B5EF4-FFF2-40B4-BE49-F238E27FC236}">
                <a16:creationId xmlns:a16="http://schemas.microsoft.com/office/drawing/2014/main" id="{942A5E6F-43D4-4738-8D64-9DE7130A1237}"/>
              </a:ext>
            </a:extLst>
          </p:cNvPr>
          <p:cNvSpPr txBox="1"/>
          <p:nvPr/>
        </p:nvSpPr>
        <p:spPr>
          <a:xfrm>
            <a:off x="6432741" y="975358"/>
            <a:ext cx="1427699" cy="307777"/>
          </a:xfrm>
          <a:prstGeom prst="rect">
            <a:avLst/>
          </a:prstGeom>
          <a:noFill/>
        </p:spPr>
        <p:txBody>
          <a:bodyPr wrap="none" rtlCol="0">
            <a:spAutoFit/>
          </a:bodyPr>
          <a:lstStyle/>
          <a:p>
            <a:r>
              <a:rPr lang="en-GB" sz="1400" u="sng" dirty="0"/>
              <a:t>2- HTS flux pump</a:t>
            </a:r>
          </a:p>
        </p:txBody>
      </p:sp>
      <p:pic>
        <p:nvPicPr>
          <p:cNvPr id="17" name="Picture 16" descr="A picture containing text, vector graphics&#10;&#10;Description automatically generated">
            <a:extLst>
              <a:ext uri="{FF2B5EF4-FFF2-40B4-BE49-F238E27FC236}">
                <a16:creationId xmlns:a16="http://schemas.microsoft.com/office/drawing/2014/main" id="{A8653E8C-F2F3-4E79-9DA8-5E1ED6B856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42581" y="0"/>
            <a:ext cx="1489777" cy="935831"/>
          </a:xfrm>
          <a:prstGeom prst="rect">
            <a:avLst/>
          </a:prstGeom>
        </p:spPr>
      </p:pic>
    </p:spTree>
    <p:extLst>
      <p:ext uri="{BB962C8B-B14F-4D97-AF65-F5344CB8AC3E}">
        <p14:creationId xmlns:p14="http://schemas.microsoft.com/office/powerpoint/2010/main" val="1641616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10;&#10;Description automatically generated">
            <a:extLst>
              <a:ext uri="{FF2B5EF4-FFF2-40B4-BE49-F238E27FC236}">
                <a16:creationId xmlns:a16="http://schemas.microsoft.com/office/drawing/2014/main" id="{110A5B5D-0C35-46E4-9F68-587E4E2700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8994" y="1874025"/>
            <a:ext cx="4063209" cy="3109947"/>
          </a:xfrm>
          <a:prstGeom prst="rect">
            <a:avLst/>
          </a:prstGeom>
        </p:spPr>
      </p:pic>
      <p:pic>
        <p:nvPicPr>
          <p:cNvPr id="11" name="Picture 10" descr="Chart, histogram&#10;&#10;Description automatically generated">
            <a:extLst>
              <a:ext uri="{FF2B5EF4-FFF2-40B4-BE49-F238E27FC236}">
                <a16:creationId xmlns:a16="http://schemas.microsoft.com/office/drawing/2014/main" id="{DB2BBD92-ABE7-496E-A98F-55383A9BEF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8995" y="1874026"/>
            <a:ext cx="4063208" cy="3109946"/>
          </a:xfrm>
          <a:prstGeom prst="rect">
            <a:avLst/>
          </a:prstGeom>
        </p:spPr>
      </p:pic>
      <p:pic>
        <p:nvPicPr>
          <p:cNvPr id="9" name="Picture 8" descr="Chart&#10;&#10;Description automatically generated">
            <a:extLst>
              <a:ext uri="{FF2B5EF4-FFF2-40B4-BE49-F238E27FC236}">
                <a16:creationId xmlns:a16="http://schemas.microsoft.com/office/drawing/2014/main" id="{D8AF5378-AFA7-4656-8763-BFF83EB4E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9797" y="1874025"/>
            <a:ext cx="4063209" cy="3109947"/>
          </a:xfrm>
          <a:prstGeom prst="rect">
            <a:avLst/>
          </a:prstGeom>
        </p:spPr>
      </p:pic>
      <p:sp>
        <p:nvSpPr>
          <p:cNvPr id="4" name="Slide Number Placeholder 3">
            <a:extLst>
              <a:ext uri="{FF2B5EF4-FFF2-40B4-BE49-F238E27FC236}">
                <a16:creationId xmlns:a16="http://schemas.microsoft.com/office/drawing/2014/main" id="{60644DBC-C99D-4324-816E-8BF3AD5BE9CB}"/>
              </a:ext>
            </a:extLst>
          </p:cNvPr>
          <p:cNvSpPr>
            <a:spLocks noGrp="1"/>
          </p:cNvSpPr>
          <p:nvPr>
            <p:ph type="sldNum" sz="quarter" idx="12"/>
          </p:nvPr>
        </p:nvSpPr>
        <p:spPr/>
        <p:txBody>
          <a:bodyPr/>
          <a:lstStyle/>
          <a:p>
            <a:fld id="{CF90B4F5-B9A3-4936-88D1-D275662285CC}" type="slidenum">
              <a:rPr lang="en-GB" smtClean="0"/>
              <a:pPr/>
              <a:t>5</a:t>
            </a:fld>
            <a:endParaRPr lang="en-GB" dirty="0"/>
          </a:p>
        </p:txBody>
      </p:sp>
      <p:sp>
        <p:nvSpPr>
          <p:cNvPr id="12" name="TextBox 11">
            <a:extLst>
              <a:ext uri="{FF2B5EF4-FFF2-40B4-BE49-F238E27FC236}">
                <a16:creationId xmlns:a16="http://schemas.microsoft.com/office/drawing/2014/main" id="{39D85ED1-1925-4F67-8BF9-F6FC962A3C69}"/>
              </a:ext>
            </a:extLst>
          </p:cNvPr>
          <p:cNvSpPr txBox="1"/>
          <p:nvPr/>
        </p:nvSpPr>
        <p:spPr>
          <a:xfrm>
            <a:off x="270768" y="226337"/>
            <a:ext cx="3407536" cy="523220"/>
          </a:xfrm>
          <a:prstGeom prst="rect">
            <a:avLst/>
          </a:prstGeom>
          <a:noFill/>
        </p:spPr>
        <p:txBody>
          <a:bodyPr wrap="none" rtlCol="0">
            <a:spAutoFit/>
          </a:bodyPr>
          <a:lstStyle/>
          <a:p>
            <a:r>
              <a:rPr lang="en-GB" sz="2800" b="1" dirty="0">
                <a:solidFill>
                  <a:schemeClr val="bg1"/>
                </a:solidFill>
                <a:latin typeface="+mj-lt"/>
              </a:rPr>
              <a:t>Applied current signals</a:t>
            </a:r>
          </a:p>
        </p:txBody>
      </p:sp>
      <p:sp>
        <p:nvSpPr>
          <p:cNvPr id="13" name="TextBox 12">
            <a:extLst>
              <a:ext uri="{FF2B5EF4-FFF2-40B4-BE49-F238E27FC236}">
                <a16:creationId xmlns:a16="http://schemas.microsoft.com/office/drawing/2014/main" id="{63C55538-21C4-4FA1-AC86-FC441AA3E614}"/>
              </a:ext>
            </a:extLst>
          </p:cNvPr>
          <p:cNvSpPr txBox="1"/>
          <p:nvPr/>
        </p:nvSpPr>
        <p:spPr>
          <a:xfrm>
            <a:off x="1669280" y="5353134"/>
            <a:ext cx="3824241" cy="307777"/>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Fig 1: Applied signal for conventional HTS coil</a:t>
            </a:r>
            <a:endParaRPr lang="en-GB" sz="1400" dirty="0"/>
          </a:p>
        </p:txBody>
      </p:sp>
      <p:sp>
        <p:nvSpPr>
          <p:cNvPr id="14" name="TextBox 13">
            <a:extLst>
              <a:ext uri="{FF2B5EF4-FFF2-40B4-BE49-F238E27FC236}">
                <a16:creationId xmlns:a16="http://schemas.microsoft.com/office/drawing/2014/main" id="{2C9F3A91-0AC5-4271-B404-D689BE4202C6}"/>
              </a:ext>
            </a:extLst>
          </p:cNvPr>
          <p:cNvSpPr txBox="1"/>
          <p:nvPr/>
        </p:nvSpPr>
        <p:spPr>
          <a:xfrm>
            <a:off x="6698477" y="5353134"/>
            <a:ext cx="3824241" cy="307777"/>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Fig 2: Applied signal for Flux pump</a:t>
            </a:r>
            <a:endParaRPr lang="en-GB" sz="1400" dirty="0"/>
          </a:p>
        </p:txBody>
      </p:sp>
      <p:sp>
        <p:nvSpPr>
          <p:cNvPr id="15" name="TextBox 14">
            <a:extLst>
              <a:ext uri="{FF2B5EF4-FFF2-40B4-BE49-F238E27FC236}">
                <a16:creationId xmlns:a16="http://schemas.microsoft.com/office/drawing/2014/main" id="{67EF7439-1444-4048-95B0-4A016782CD3A}"/>
              </a:ext>
            </a:extLst>
          </p:cNvPr>
          <p:cNvSpPr txBox="1"/>
          <p:nvPr/>
        </p:nvSpPr>
        <p:spPr>
          <a:xfrm>
            <a:off x="678680" y="1292022"/>
            <a:ext cx="8989195" cy="523220"/>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As mentioned previously the conventional HTS coil magnets are operated in driven mode, so a constant DC supply is connected to the ends of the coil. Whereas the HTS flux pump is operated inductively by a non symmetric signal. </a:t>
            </a:r>
            <a:endParaRPr lang="en-GB" sz="1400" dirty="0"/>
          </a:p>
        </p:txBody>
      </p:sp>
      <p:pic>
        <p:nvPicPr>
          <p:cNvPr id="16" name="Picture 15" descr="A picture containing text, vector graphics&#10;&#10;Description automatically generated">
            <a:extLst>
              <a:ext uri="{FF2B5EF4-FFF2-40B4-BE49-F238E27FC236}">
                <a16:creationId xmlns:a16="http://schemas.microsoft.com/office/drawing/2014/main" id="{3A5B454F-3B87-4033-9AD8-4CF77B1C46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42581" y="0"/>
            <a:ext cx="1489777" cy="935831"/>
          </a:xfrm>
          <a:prstGeom prst="rect">
            <a:avLst/>
          </a:prstGeom>
        </p:spPr>
      </p:pic>
    </p:spTree>
    <p:extLst>
      <p:ext uri="{BB962C8B-B14F-4D97-AF65-F5344CB8AC3E}">
        <p14:creationId xmlns:p14="http://schemas.microsoft.com/office/powerpoint/2010/main" val="1284147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2148EBF-33EF-4ABE-B21E-8BB4B220B3D0}"/>
              </a:ext>
            </a:extLst>
          </p:cNvPr>
          <p:cNvSpPr>
            <a:spLocks noGrp="1"/>
          </p:cNvSpPr>
          <p:nvPr>
            <p:ph type="sldNum" sz="quarter" idx="12"/>
          </p:nvPr>
        </p:nvSpPr>
        <p:spPr/>
        <p:txBody>
          <a:bodyPr/>
          <a:lstStyle/>
          <a:p>
            <a:fld id="{CF90B4F5-B9A3-4936-88D1-D275662285CC}" type="slidenum">
              <a:rPr lang="en-GB" smtClean="0"/>
              <a:pPr/>
              <a:t>6</a:t>
            </a:fld>
            <a:endParaRPr lang="en-GB" dirty="0"/>
          </a:p>
        </p:txBody>
      </p:sp>
      <p:pic>
        <p:nvPicPr>
          <p:cNvPr id="6" name="Picture 5" descr="Chart&#10;&#10;Description automatically generated">
            <a:extLst>
              <a:ext uri="{FF2B5EF4-FFF2-40B4-BE49-F238E27FC236}">
                <a16:creationId xmlns:a16="http://schemas.microsoft.com/office/drawing/2014/main" id="{AE5363B8-9DE5-4A51-A263-6F1C1C14AC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1821" y="1873571"/>
            <a:ext cx="4064400" cy="3110858"/>
          </a:xfrm>
          <a:prstGeom prst="rect">
            <a:avLst/>
          </a:prstGeom>
        </p:spPr>
      </p:pic>
      <p:grpSp>
        <p:nvGrpSpPr>
          <p:cNvPr id="12" name="Group 11">
            <a:extLst>
              <a:ext uri="{FF2B5EF4-FFF2-40B4-BE49-F238E27FC236}">
                <a16:creationId xmlns:a16="http://schemas.microsoft.com/office/drawing/2014/main" id="{ACCE62D2-ADDD-4C0B-BE49-BE238C10DF32}"/>
              </a:ext>
            </a:extLst>
          </p:cNvPr>
          <p:cNvGrpSpPr/>
          <p:nvPr/>
        </p:nvGrpSpPr>
        <p:grpSpPr>
          <a:xfrm>
            <a:off x="6485779" y="1873571"/>
            <a:ext cx="4064400" cy="3110858"/>
            <a:chOff x="6485779" y="1873571"/>
            <a:chExt cx="4064400" cy="3110858"/>
          </a:xfrm>
        </p:grpSpPr>
        <p:pic>
          <p:nvPicPr>
            <p:cNvPr id="8" name="Picture 7" descr="Chart&#10;&#10;Description automatically generated">
              <a:extLst>
                <a:ext uri="{FF2B5EF4-FFF2-40B4-BE49-F238E27FC236}">
                  <a16:creationId xmlns:a16="http://schemas.microsoft.com/office/drawing/2014/main" id="{C6097E16-3F0D-4422-815C-B9967B17FD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5779" y="1873571"/>
              <a:ext cx="4064400" cy="3110858"/>
            </a:xfrm>
            <a:prstGeom prst="rect">
              <a:avLst/>
            </a:prstGeom>
          </p:spPr>
        </p:pic>
        <p:pic>
          <p:nvPicPr>
            <p:cNvPr id="10" name="Picture 9" descr="Chart, line chart&#10;&#10;Description automatically generated">
              <a:extLst>
                <a:ext uri="{FF2B5EF4-FFF2-40B4-BE49-F238E27FC236}">
                  <a16:creationId xmlns:a16="http://schemas.microsoft.com/office/drawing/2014/main" id="{8C100EB0-02BA-46E1-B5CD-19E20FA3EF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9268" y="3543300"/>
              <a:ext cx="2052932" cy="753891"/>
            </a:xfrm>
            <a:prstGeom prst="rect">
              <a:avLst/>
            </a:prstGeom>
          </p:spPr>
        </p:pic>
      </p:grpSp>
      <p:sp>
        <p:nvSpPr>
          <p:cNvPr id="13" name="TextBox 12">
            <a:extLst>
              <a:ext uri="{FF2B5EF4-FFF2-40B4-BE49-F238E27FC236}">
                <a16:creationId xmlns:a16="http://schemas.microsoft.com/office/drawing/2014/main" id="{2CA493B6-C0EE-4E2A-BC09-77E300FBDF31}"/>
              </a:ext>
            </a:extLst>
          </p:cNvPr>
          <p:cNvSpPr txBox="1"/>
          <p:nvPr/>
        </p:nvSpPr>
        <p:spPr>
          <a:xfrm>
            <a:off x="270768" y="226337"/>
            <a:ext cx="4114140" cy="523220"/>
          </a:xfrm>
          <a:prstGeom prst="rect">
            <a:avLst/>
          </a:prstGeom>
          <a:noFill/>
        </p:spPr>
        <p:txBody>
          <a:bodyPr wrap="none" rtlCol="0">
            <a:spAutoFit/>
          </a:bodyPr>
          <a:lstStyle/>
          <a:p>
            <a:r>
              <a:rPr lang="en-GB" sz="2800" b="1" dirty="0">
                <a:solidFill>
                  <a:schemeClr val="bg1"/>
                </a:solidFill>
                <a:latin typeface="+mj-lt"/>
              </a:rPr>
              <a:t>Joule heating over 1 second</a:t>
            </a:r>
          </a:p>
        </p:txBody>
      </p:sp>
      <p:sp>
        <p:nvSpPr>
          <p:cNvPr id="14" name="TextBox 13">
            <a:extLst>
              <a:ext uri="{FF2B5EF4-FFF2-40B4-BE49-F238E27FC236}">
                <a16:creationId xmlns:a16="http://schemas.microsoft.com/office/drawing/2014/main" id="{CAF49F3D-6E0F-4E08-AD2B-67C7AA16485E}"/>
              </a:ext>
            </a:extLst>
          </p:cNvPr>
          <p:cNvSpPr txBox="1"/>
          <p:nvPr/>
        </p:nvSpPr>
        <p:spPr>
          <a:xfrm>
            <a:off x="1669282" y="4936156"/>
            <a:ext cx="3824241" cy="307777"/>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Fig 1: Joule heating in conventional HTS coil</a:t>
            </a:r>
            <a:endParaRPr lang="en-GB" sz="1400" dirty="0"/>
          </a:p>
        </p:txBody>
      </p:sp>
      <p:sp>
        <p:nvSpPr>
          <p:cNvPr id="15" name="TextBox 14">
            <a:extLst>
              <a:ext uri="{FF2B5EF4-FFF2-40B4-BE49-F238E27FC236}">
                <a16:creationId xmlns:a16="http://schemas.microsoft.com/office/drawing/2014/main" id="{7BBB47A9-FDE2-43A8-8FC6-2344767AB86F}"/>
              </a:ext>
            </a:extLst>
          </p:cNvPr>
          <p:cNvSpPr txBox="1"/>
          <p:nvPr/>
        </p:nvSpPr>
        <p:spPr>
          <a:xfrm>
            <a:off x="6698479" y="4936156"/>
            <a:ext cx="3824241" cy="307777"/>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Fig 2: Joule heating in flux pump</a:t>
            </a:r>
            <a:endParaRPr lang="en-GB" sz="1400" dirty="0"/>
          </a:p>
        </p:txBody>
      </p:sp>
      <p:sp>
        <p:nvSpPr>
          <p:cNvPr id="16" name="TextBox 15">
            <a:extLst>
              <a:ext uri="{FF2B5EF4-FFF2-40B4-BE49-F238E27FC236}">
                <a16:creationId xmlns:a16="http://schemas.microsoft.com/office/drawing/2014/main" id="{220F8770-A6E8-425B-A020-C3F6EDC3A489}"/>
              </a:ext>
            </a:extLst>
          </p:cNvPr>
          <p:cNvSpPr txBox="1"/>
          <p:nvPr/>
        </p:nvSpPr>
        <p:spPr>
          <a:xfrm>
            <a:off x="678680" y="1292022"/>
            <a:ext cx="9871499" cy="523220"/>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Joule heating in the HTS coil and flux pum</a:t>
            </a:r>
            <a:r>
              <a:rPr lang="en-US" sz="1400" dirty="0">
                <a:solidFill>
                  <a:srgbClr val="000000"/>
                </a:solidFill>
                <a:ea typeface="Malgun Gothic" panose="020B0503020000020004" pitchFamily="34" charset="-127"/>
              </a:rPr>
              <a:t>p plotted over one cycle. In case of flux pump the peak current is applied in a fraction of a second and only during this time instant we see a comparatively high loss, for the rest of the cycle the losses are less then 0.001W. </a:t>
            </a:r>
            <a:endParaRPr lang="en-GB" sz="1400" dirty="0"/>
          </a:p>
        </p:txBody>
      </p:sp>
      <p:sp>
        <p:nvSpPr>
          <p:cNvPr id="17" name="TextBox 16">
            <a:extLst>
              <a:ext uri="{FF2B5EF4-FFF2-40B4-BE49-F238E27FC236}">
                <a16:creationId xmlns:a16="http://schemas.microsoft.com/office/drawing/2014/main" id="{3D40CEAF-3705-491A-920E-B1AD0ABCE2A2}"/>
              </a:ext>
            </a:extLst>
          </p:cNvPr>
          <p:cNvSpPr txBox="1"/>
          <p:nvPr/>
        </p:nvSpPr>
        <p:spPr>
          <a:xfrm>
            <a:off x="678680" y="5412089"/>
            <a:ext cx="3969520" cy="307777"/>
          </a:xfrm>
          <a:prstGeom prst="rect">
            <a:avLst/>
          </a:prstGeom>
          <a:noFill/>
        </p:spPr>
        <p:txBody>
          <a:bodyPr wrap="square" rtlCol="0">
            <a:spAutoFit/>
          </a:bodyPr>
          <a:lstStyle/>
          <a:p>
            <a:r>
              <a:rPr lang="en-US" sz="1400" dirty="0">
                <a:solidFill>
                  <a:srgbClr val="000000"/>
                </a:solidFill>
                <a:ea typeface="Malgun Gothic" panose="020B0503020000020004" pitchFamily="34" charset="-127"/>
              </a:rPr>
              <a:t>By integrating the total joule heating will comes as; </a:t>
            </a:r>
            <a:endParaRPr lang="en-GB" sz="1400" dirty="0"/>
          </a:p>
        </p:txBody>
      </p:sp>
      <p:sp>
        <p:nvSpPr>
          <p:cNvPr id="18" name="TextBox 17">
            <a:extLst>
              <a:ext uri="{FF2B5EF4-FFF2-40B4-BE49-F238E27FC236}">
                <a16:creationId xmlns:a16="http://schemas.microsoft.com/office/drawing/2014/main" id="{982081BA-2AFC-404D-B334-8865D05478BD}"/>
              </a:ext>
            </a:extLst>
          </p:cNvPr>
          <p:cNvSpPr txBox="1"/>
          <p:nvPr/>
        </p:nvSpPr>
        <p:spPr>
          <a:xfrm>
            <a:off x="3245657" y="5742817"/>
            <a:ext cx="856728" cy="307777"/>
          </a:xfrm>
          <a:prstGeom prst="rect">
            <a:avLst/>
          </a:prstGeom>
          <a:noFill/>
          <a:ln>
            <a:solidFill>
              <a:srgbClr val="E61600"/>
            </a:solidFill>
          </a:ln>
        </p:spPr>
        <p:txBody>
          <a:bodyPr wrap="square" rtlCol="0">
            <a:spAutoFit/>
          </a:bodyPr>
          <a:lstStyle/>
          <a:p>
            <a:r>
              <a:rPr lang="en-US" sz="1400" dirty="0">
                <a:solidFill>
                  <a:srgbClr val="000000"/>
                </a:solidFill>
                <a:ea typeface="Malgun Gothic" panose="020B0503020000020004" pitchFamily="34" charset="-127"/>
              </a:rPr>
              <a:t>P= 5.6W</a:t>
            </a:r>
            <a:endParaRPr lang="en-GB" sz="1400" dirty="0"/>
          </a:p>
        </p:txBody>
      </p:sp>
      <p:sp>
        <p:nvSpPr>
          <p:cNvPr id="19" name="TextBox 18">
            <a:extLst>
              <a:ext uri="{FF2B5EF4-FFF2-40B4-BE49-F238E27FC236}">
                <a16:creationId xmlns:a16="http://schemas.microsoft.com/office/drawing/2014/main" id="{CA5AF6B6-6B0E-4CDF-9596-1ED38DC8EC18}"/>
              </a:ext>
            </a:extLst>
          </p:cNvPr>
          <p:cNvSpPr txBox="1"/>
          <p:nvPr/>
        </p:nvSpPr>
        <p:spPr>
          <a:xfrm>
            <a:off x="8089615" y="5742817"/>
            <a:ext cx="856728" cy="307777"/>
          </a:xfrm>
          <a:prstGeom prst="rect">
            <a:avLst/>
          </a:prstGeom>
          <a:noFill/>
          <a:ln>
            <a:solidFill>
              <a:srgbClr val="00B050"/>
            </a:solidFill>
          </a:ln>
        </p:spPr>
        <p:txBody>
          <a:bodyPr wrap="square" rtlCol="0">
            <a:spAutoFit/>
          </a:bodyPr>
          <a:lstStyle/>
          <a:p>
            <a:r>
              <a:rPr lang="en-US" sz="1400" dirty="0">
                <a:solidFill>
                  <a:srgbClr val="000000"/>
                </a:solidFill>
                <a:ea typeface="Malgun Gothic" panose="020B0503020000020004" pitchFamily="34" charset="-127"/>
              </a:rPr>
              <a:t>P= 3.4W</a:t>
            </a:r>
            <a:endParaRPr lang="en-GB" sz="1400" dirty="0"/>
          </a:p>
        </p:txBody>
      </p:sp>
      <p:pic>
        <p:nvPicPr>
          <p:cNvPr id="20" name="Picture 19" descr="A picture containing text, vector graphics&#10;&#10;Description automatically generated">
            <a:extLst>
              <a:ext uri="{FF2B5EF4-FFF2-40B4-BE49-F238E27FC236}">
                <a16:creationId xmlns:a16="http://schemas.microsoft.com/office/drawing/2014/main" id="{F57239D0-E5DA-4DE5-AF25-ED38641883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2581" y="0"/>
            <a:ext cx="1489777" cy="935831"/>
          </a:xfrm>
          <a:prstGeom prst="rect">
            <a:avLst/>
          </a:prstGeom>
        </p:spPr>
      </p:pic>
    </p:spTree>
    <p:extLst>
      <p:ext uri="{BB962C8B-B14F-4D97-AF65-F5344CB8AC3E}">
        <p14:creationId xmlns:p14="http://schemas.microsoft.com/office/powerpoint/2010/main" val="2025597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2148EBF-33EF-4ABE-B21E-8BB4B220B3D0}"/>
              </a:ext>
            </a:extLst>
          </p:cNvPr>
          <p:cNvSpPr>
            <a:spLocks noGrp="1"/>
          </p:cNvSpPr>
          <p:nvPr>
            <p:ph type="sldNum" sz="quarter" idx="12"/>
          </p:nvPr>
        </p:nvSpPr>
        <p:spPr/>
        <p:txBody>
          <a:bodyPr/>
          <a:lstStyle/>
          <a:p>
            <a:fld id="{CF90B4F5-B9A3-4936-88D1-D275662285CC}" type="slidenum">
              <a:rPr lang="en-GB" smtClean="0"/>
              <a:pPr/>
              <a:t>7</a:t>
            </a:fld>
            <a:endParaRPr lang="en-GB" dirty="0"/>
          </a:p>
        </p:txBody>
      </p:sp>
      <p:pic>
        <p:nvPicPr>
          <p:cNvPr id="8" name="Picture 7" descr="Chart, line chart&#10;&#10;Description automatically generated">
            <a:extLst>
              <a:ext uri="{FF2B5EF4-FFF2-40B4-BE49-F238E27FC236}">
                <a16:creationId xmlns:a16="http://schemas.microsoft.com/office/drawing/2014/main" id="{6ED063CA-CF1C-4500-822C-02273F77D1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5780" y="1873571"/>
            <a:ext cx="4064400" cy="3110859"/>
          </a:xfrm>
          <a:prstGeom prst="rect">
            <a:avLst/>
          </a:prstGeom>
        </p:spPr>
      </p:pic>
      <p:sp>
        <p:nvSpPr>
          <p:cNvPr id="9" name="TextBox 8">
            <a:extLst>
              <a:ext uri="{FF2B5EF4-FFF2-40B4-BE49-F238E27FC236}">
                <a16:creationId xmlns:a16="http://schemas.microsoft.com/office/drawing/2014/main" id="{C993A2BC-18E4-4BB8-A36D-02FF6FF7E530}"/>
              </a:ext>
            </a:extLst>
          </p:cNvPr>
          <p:cNvSpPr txBox="1"/>
          <p:nvPr/>
        </p:nvSpPr>
        <p:spPr>
          <a:xfrm>
            <a:off x="1669280" y="5353134"/>
            <a:ext cx="3824241" cy="307777"/>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Fig 1: Current in conventional HTS coil</a:t>
            </a:r>
            <a:endParaRPr lang="en-GB" sz="1400" dirty="0"/>
          </a:p>
        </p:txBody>
      </p:sp>
      <p:sp>
        <p:nvSpPr>
          <p:cNvPr id="10" name="TextBox 9">
            <a:extLst>
              <a:ext uri="{FF2B5EF4-FFF2-40B4-BE49-F238E27FC236}">
                <a16:creationId xmlns:a16="http://schemas.microsoft.com/office/drawing/2014/main" id="{CC3E73D8-7CDF-4112-A727-8965045069EC}"/>
              </a:ext>
            </a:extLst>
          </p:cNvPr>
          <p:cNvSpPr txBox="1"/>
          <p:nvPr/>
        </p:nvSpPr>
        <p:spPr>
          <a:xfrm>
            <a:off x="6698477" y="5353134"/>
            <a:ext cx="3824241" cy="307777"/>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Fig 2: Current in coil pumped by using flux pump</a:t>
            </a:r>
            <a:endParaRPr lang="en-GB" sz="1400" dirty="0"/>
          </a:p>
        </p:txBody>
      </p:sp>
      <p:sp>
        <p:nvSpPr>
          <p:cNvPr id="11" name="TextBox 10">
            <a:extLst>
              <a:ext uri="{FF2B5EF4-FFF2-40B4-BE49-F238E27FC236}">
                <a16:creationId xmlns:a16="http://schemas.microsoft.com/office/drawing/2014/main" id="{8D56E6FD-4265-421B-B886-9DF4F15174D7}"/>
              </a:ext>
            </a:extLst>
          </p:cNvPr>
          <p:cNvSpPr txBox="1"/>
          <p:nvPr/>
        </p:nvSpPr>
        <p:spPr>
          <a:xfrm>
            <a:off x="270768" y="226337"/>
            <a:ext cx="3498586" cy="523220"/>
          </a:xfrm>
          <a:prstGeom prst="rect">
            <a:avLst/>
          </a:prstGeom>
          <a:noFill/>
        </p:spPr>
        <p:txBody>
          <a:bodyPr wrap="none" rtlCol="0">
            <a:spAutoFit/>
          </a:bodyPr>
          <a:lstStyle/>
          <a:p>
            <a:r>
              <a:rPr lang="en-GB" sz="2800" b="1" dirty="0">
                <a:solidFill>
                  <a:schemeClr val="bg1"/>
                </a:solidFill>
                <a:latin typeface="+mj-lt"/>
              </a:rPr>
              <a:t>Current in the load coil</a:t>
            </a:r>
          </a:p>
        </p:txBody>
      </p:sp>
      <p:sp>
        <p:nvSpPr>
          <p:cNvPr id="12" name="TextBox 11">
            <a:extLst>
              <a:ext uri="{FF2B5EF4-FFF2-40B4-BE49-F238E27FC236}">
                <a16:creationId xmlns:a16="http://schemas.microsoft.com/office/drawing/2014/main" id="{5787A622-9D45-4E4F-810D-383C501213BC}"/>
              </a:ext>
            </a:extLst>
          </p:cNvPr>
          <p:cNvSpPr txBox="1"/>
          <p:nvPr/>
        </p:nvSpPr>
        <p:spPr>
          <a:xfrm>
            <a:off x="678680" y="1292022"/>
            <a:ext cx="8989195" cy="307777"/>
          </a:xfrm>
          <a:prstGeom prst="rect">
            <a:avLst/>
          </a:prstGeom>
          <a:noFill/>
        </p:spPr>
        <p:txBody>
          <a:bodyPr wrap="square" rtlCol="0">
            <a:spAutoFit/>
          </a:bodyPr>
          <a:lstStyle/>
          <a:p>
            <a:r>
              <a:rPr lang="en-US" sz="1400" dirty="0">
                <a:solidFill>
                  <a:srgbClr val="000000"/>
                </a:solidFill>
                <a:effectLst/>
                <a:ea typeface="Malgun Gothic" panose="020B0503020000020004" pitchFamily="34" charset="-127"/>
              </a:rPr>
              <a:t>The current waveforms for both conventional HTS coil and flux pump operated HTS coil.</a:t>
            </a:r>
            <a:endParaRPr lang="en-GB" sz="1400" dirty="0"/>
          </a:p>
        </p:txBody>
      </p:sp>
      <p:pic>
        <p:nvPicPr>
          <p:cNvPr id="13" name="Picture 12" descr="A picture containing text, vector graphics&#10;&#10;Description automatically generated">
            <a:extLst>
              <a:ext uri="{FF2B5EF4-FFF2-40B4-BE49-F238E27FC236}">
                <a16:creationId xmlns:a16="http://schemas.microsoft.com/office/drawing/2014/main" id="{FD98475E-775D-4999-A4A7-AA8AD4D577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42581" y="0"/>
            <a:ext cx="1489777" cy="935831"/>
          </a:xfrm>
          <a:prstGeom prst="rect">
            <a:avLst/>
          </a:prstGeom>
        </p:spPr>
      </p:pic>
      <p:pic>
        <p:nvPicPr>
          <p:cNvPr id="3" name="Picture 2" descr="Chart&#10;&#10;Description automatically generated">
            <a:extLst>
              <a:ext uri="{FF2B5EF4-FFF2-40B4-BE49-F238E27FC236}">
                <a16:creationId xmlns:a16="http://schemas.microsoft.com/office/drawing/2014/main" id="{935E5277-2D67-4631-9C45-431C1C7699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9200" y="1873571"/>
            <a:ext cx="4064400" cy="3110858"/>
          </a:xfrm>
          <a:prstGeom prst="rect">
            <a:avLst/>
          </a:prstGeom>
        </p:spPr>
      </p:pic>
    </p:spTree>
    <p:extLst>
      <p:ext uri="{BB962C8B-B14F-4D97-AF65-F5344CB8AC3E}">
        <p14:creationId xmlns:p14="http://schemas.microsoft.com/office/powerpoint/2010/main" val="1980841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2148EBF-33EF-4ABE-B21E-8BB4B220B3D0}"/>
              </a:ext>
            </a:extLst>
          </p:cNvPr>
          <p:cNvSpPr>
            <a:spLocks noGrp="1"/>
          </p:cNvSpPr>
          <p:nvPr>
            <p:ph type="sldNum" sz="quarter" idx="12"/>
          </p:nvPr>
        </p:nvSpPr>
        <p:spPr/>
        <p:txBody>
          <a:bodyPr/>
          <a:lstStyle/>
          <a:p>
            <a:fld id="{CF90B4F5-B9A3-4936-88D1-D275662285CC}" type="slidenum">
              <a:rPr lang="en-GB" smtClean="0"/>
              <a:pPr/>
              <a:t>8</a:t>
            </a:fld>
            <a:endParaRPr lang="en-GB" dirty="0"/>
          </a:p>
        </p:txBody>
      </p:sp>
      <p:pic>
        <p:nvPicPr>
          <p:cNvPr id="3" name="Picture 2" descr="A picture containing text, vector graphics&#10;&#10;Description automatically generated">
            <a:extLst>
              <a:ext uri="{FF2B5EF4-FFF2-40B4-BE49-F238E27FC236}">
                <a16:creationId xmlns:a16="http://schemas.microsoft.com/office/drawing/2014/main" id="{523BC354-ED55-486C-B7EC-C5CB568157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42581" y="0"/>
            <a:ext cx="1489777" cy="935831"/>
          </a:xfrm>
          <a:prstGeom prst="rect">
            <a:avLst/>
          </a:prstGeom>
        </p:spPr>
      </p:pic>
      <p:sp>
        <p:nvSpPr>
          <p:cNvPr id="5" name="TextBox 4">
            <a:extLst>
              <a:ext uri="{FF2B5EF4-FFF2-40B4-BE49-F238E27FC236}">
                <a16:creationId xmlns:a16="http://schemas.microsoft.com/office/drawing/2014/main" id="{D2BD8AEB-EB52-4CE5-9041-016327F1ED4E}"/>
              </a:ext>
            </a:extLst>
          </p:cNvPr>
          <p:cNvSpPr txBox="1"/>
          <p:nvPr/>
        </p:nvSpPr>
        <p:spPr>
          <a:xfrm>
            <a:off x="270768" y="226337"/>
            <a:ext cx="4513223" cy="523220"/>
          </a:xfrm>
          <a:prstGeom prst="rect">
            <a:avLst/>
          </a:prstGeom>
          <a:noFill/>
        </p:spPr>
        <p:txBody>
          <a:bodyPr wrap="none" rtlCol="0">
            <a:spAutoFit/>
          </a:bodyPr>
          <a:lstStyle/>
          <a:p>
            <a:r>
              <a:rPr lang="en-GB" sz="2800" b="1" dirty="0">
                <a:solidFill>
                  <a:schemeClr val="bg1"/>
                </a:solidFill>
                <a:latin typeface="+mj-lt"/>
              </a:rPr>
              <a:t>Conclusion and further studies</a:t>
            </a:r>
          </a:p>
        </p:txBody>
      </p:sp>
      <p:sp>
        <p:nvSpPr>
          <p:cNvPr id="6" name="TextBox 5">
            <a:extLst>
              <a:ext uri="{FF2B5EF4-FFF2-40B4-BE49-F238E27FC236}">
                <a16:creationId xmlns:a16="http://schemas.microsoft.com/office/drawing/2014/main" id="{BC84446E-E083-43C1-A13B-6BC88EA12ACA}"/>
              </a:ext>
            </a:extLst>
          </p:cNvPr>
          <p:cNvSpPr txBox="1"/>
          <p:nvPr/>
        </p:nvSpPr>
        <p:spPr>
          <a:xfrm>
            <a:off x="480270" y="1982951"/>
            <a:ext cx="10483005" cy="3693319"/>
          </a:xfrm>
          <a:prstGeom prst="rect">
            <a:avLst/>
          </a:prstGeom>
          <a:noFill/>
        </p:spPr>
        <p:txBody>
          <a:bodyPr wrap="square" rtlCol="0">
            <a:spAutoFit/>
          </a:bodyPr>
          <a:lstStyle/>
          <a:p>
            <a:pPr marL="285750" indent="-285750" algn="just">
              <a:buClr>
                <a:srgbClr val="002060"/>
              </a:buClr>
              <a:buFont typeface="Wingdings" panose="05000000000000000000" pitchFamily="2" charset="2"/>
              <a:buChar char="§"/>
            </a:pPr>
            <a:r>
              <a:rPr lang="en-GB" dirty="0">
                <a:cs typeface="Times New Roman" panose="02020603050405020304" pitchFamily="18" charset="0"/>
              </a:rPr>
              <a:t>This study is performed at lower scale as a fraction of the 1kA level target to give a brief insight of the importance of flux pump to reduce the heat losses in the cryogenic systems.</a:t>
            </a:r>
          </a:p>
          <a:p>
            <a:pPr marL="285750" indent="-285750" algn="just">
              <a:buClr>
                <a:srgbClr val="002060"/>
              </a:buClr>
              <a:buFont typeface="Wingdings" panose="05000000000000000000" pitchFamily="2" charset="2"/>
              <a:buChar char="§"/>
            </a:pPr>
            <a:endParaRPr lang="en-GB" dirty="0">
              <a:cs typeface="Times New Roman" panose="02020603050405020304" pitchFamily="18" charset="0"/>
            </a:endParaRPr>
          </a:p>
          <a:p>
            <a:pPr marL="285750" indent="-285750" algn="just">
              <a:buClr>
                <a:srgbClr val="002060"/>
              </a:buClr>
              <a:buFont typeface="Wingdings" panose="05000000000000000000" pitchFamily="2" charset="2"/>
              <a:buChar char="§"/>
            </a:pPr>
            <a:r>
              <a:rPr lang="en-GB" dirty="0">
                <a:cs typeface="Times New Roman" panose="02020603050405020304" pitchFamily="18" charset="0"/>
              </a:rPr>
              <a:t>A quantitively study is performed to estimate the total heal losses in the copper for conventional HTS coil magnets and comparison is presented with the promising flux pump technology. </a:t>
            </a:r>
          </a:p>
          <a:p>
            <a:pPr marL="285750" indent="-285750" algn="just">
              <a:buClr>
                <a:srgbClr val="002060"/>
              </a:buClr>
              <a:buFont typeface="Wingdings" panose="05000000000000000000" pitchFamily="2" charset="2"/>
              <a:buChar char="§"/>
            </a:pPr>
            <a:endParaRPr lang="en-GB" dirty="0">
              <a:cs typeface="Times New Roman" panose="02020603050405020304" pitchFamily="18" charset="0"/>
            </a:endParaRPr>
          </a:p>
          <a:p>
            <a:pPr marL="285750" indent="-285750" algn="just">
              <a:buClr>
                <a:srgbClr val="002060"/>
              </a:buClr>
              <a:buFont typeface="Wingdings" panose="05000000000000000000" pitchFamily="2" charset="2"/>
              <a:buChar char="§"/>
            </a:pPr>
            <a:r>
              <a:rPr lang="en-GB" dirty="0">
                <a:cs typeface="Times New Roman" panose="02020603050405020304" pitchFamily="18" charset="0"/>
              </a:rPr>
              <a:t>The study proved that the heat losses will be minimized to a 60% and has a potential to go further down with optimal topology, as well as reducing the footprint of the whole HTS magnet.</a:t>
            </a:r>
          </a:p>
          <a:p>
            <a:pPr marL="285750" indent="-285750" algn="just">
              <a:buClr>
                <a:srgbClr val="002060"/>
              </a:buClr>
              <a:buFont typeface="Wingdings" panose="05000000000000000000" pitchFamily="2" charset="2"/>
              <a:buChar char="§"/>
            </a:pPr>
            <a:endParaRPr lang="en-GB" dirty="0">
              <a:cs typeface="Times New Roman" panose="02020603050405020304" pitchFamily="18" charset="0"/>
            </a:endParaRPr>
          </a:p>
          <a:p>
            <a:pPr marL="285750" indent="-285750" algn="just">
              <a:buClr>
                <a:srgbClr val="002060"/>
              </a:buClr>
              <a:buFont typeface="Wingdings" panose="05000000000000000000" pitchFamily="2" charset="2"/>
              <a:buChar char="§"/>
            </a:pPr>
            <a:r>
              <a:rPr lang="en-GB" dirty="0">
                <a:cs typeface="Times New Roman" panose="02020603050405020304" pitchFamily="18" charset="0"/>
              </a:rPr>
              <a:t> In this study only copper losses are considered, joule heat and heat leaking. It is well kept in mind there is another kind of source present in the flux pump system in the form of iron core. Heat loss due to iron core is kept for future study, since there is an ongoing study on different core materials and their performance in cryogenic systems. </a:t>
            </a:r>
          </a:p>
        </p:txBody>
      </p:sp>
    </p:spTree>
    <p:extLst>
      <p:ext uri="{BB962C8B-B14F-4D97-AF65-F5344CB8AC3E}">
        <p14:creationId xmlns:p14="http://schemas.microsoft.com/office/powerpoint/2010/main" val="96351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225BC5C-8AD2-447F-B8C2-F4B9ECC5C9A1}"/>
              </a:ext>
            </a:extLst>
          </p:cNvPr>
          <p:cNvSpPr>
            <a:spLocks noGrp="1"/>
          </p:cNvSpPr>
          <p:nvPr>
            <p:ph type="sldNum" sz="quarter" idx="12"/>
          </p:nvPr>
        </p:nvSpPr>
        <p:spPr/>
        <p:txBody>
          <a:bodyPr/>
          <a:lstStyle/>
          <a:p>
            <a:fld id="{CF90B4F5-B9A3-4936-88D1-D275662285CC}" type="slidenum">
              <a:rPr lang="en-GB" smtClean="0"/>
              <a:t>9</a:t>
            </a:fld>
            <a:endParaRPr lang="en-GB"/>
          </a:p>
        </p:txBody>
      </p:sp>
      <p:sp>
        <p:nvSpPr>
          <p:cNvPr id="15" name="Rectangle 14">
            <a:extLst>
              <a:ext uri="{FF2B5EF4-FFF2-40B4-BE49-F238E27FC236}">
                <a16:creationId xmlns:a16="http://schemas.microsoft.com/office/drawing/2014/main" id="{964830B1-C7E9-4D85-A837-3076B25B78B3}"/>
              </a:ext>
            </a:extLst>
          </p:cNvPr>
          <p:cNvSpPr/>
          <p:nvPr/>
        </p:nvSpPr>
        <p:spPr>
          <a:xfrm>
            <a:off x="-25870" y="0"/>
            <a:ext cx="12217869" cy="6858000"/>
          </a:xfrm>
          <a:prstGeom prst="rect">
            <a:avLst/>
          </a:prstGeom>
          <a:solidFill>
            <a:srgbClr val="0177A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6" name="Picture 15">
            <a:extLst>
              <a:ext uri="{FF2B5EF4-FFF2-40B4-BE49-F238E27FC236}">
                <a16:creationId xmlns:a16="http://schemas.microsoft.com/office/drawing/2014/main" id="{6A20FDD7-C9B9-4A5E-BB17-38FB80B39D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335" y="1370122"/>
            <a:ext cx="4074865" cy="2809295"/>
          </a:xfrm>
          <a:prstGeom prst="rect">
            <a:avLst/>
          </a:prstGeom>
        </p:spPr>
      </p:pic>
      <p:pic>
        <p:nvPicPr>
          <p:cNvPr id="17" name="Picture 16" descr="Qr code&#10;&#10;Description automatically generated">
            <a:extLst>
              <a:ext uri="{FF2B5EF4-FFF2-40B4-BE49-F238E27FC236}">
                <a16:creationId xmlns:a16="http://schemas.microsoft.com/office/drawing/2014/main" id="{7A115037-083C-4126-ACDD-264964AC5C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669" y="4986613"/>
            <a:ext cx="1200329" cy="1200329"/>
          </a:xfrm>
          <a:prstGeom prst="rect">
            <a:avLst/>
          </a:prstGeom>
        </p:spPr>
      </p:pic>
      <p:sp>
        <p:nvSpPr>
          <p:cNvPr id="18" name="TextBox 17">
            <a:extLst>
              <a:ext uri="{FF2B5EF4-FFF2-40B4-BE49-F238E27FC236}">
                <a16:creationId xmlns:a16="http://schemas.microsoft.com/office/drawing/2014/main" id="{FCC7C00C-C27F-4026-BBCC-D6636BA89F32}"/>
              </a:ext>
            </a:extLst>
          </p:cNvPr>
          <p:cNvSpPr txBox="1"/>
          <p:nvPr/>
        </p:nvSpPr>
        <p:spPr>
          <a:xfrm>
            <a:off x="1828998" y="4986613"/>
            <a:ext cx="4416336" cy="1200329"/>
          </a:xfrm>
          <a:prstGeom prst="rect">
            <a:avLst/>
          </a:prstGeom>
          <a:noFill/>
        </p:spPr>
        <p:txBody>
          <a:bodyPr wrap="square" rtlCol="0">
            <a:spAutoFit/>
          </a:bodyPr>
          <a:lstStyle/>
          <a:p>
            <a:r>
              <a:rPr lang="en-US" sz="1200" dirty="0">
                <a:solidFill>
                  <a:schemeClr val="bg1"/>
                </a:solidFill>
                <a:effectLst/>
                <a:ea typeface="Malgun Gothic" panose="020B0503020000020004" pitchFamily="34" charset="-127"/>
                <a:cs typeface="Times New Roman" panose="02020603050405020304" pitchFamily="18" charset="0"/>
              </a:rPr>
              <a:t>1- </a:t>
            </a:r>
            <a:r>
              <a:rPr lang="en-US" sz="1200" b="1" dirty="0">
                <a:solidFill>
                  <a:schemeClr val="bg1"/>
                </a:solidFill>
                <a:effectLst/>
                <a:ea typeface="Malgun Gothic" panose="020B0503020000020004" pitchFamily="34" charset="-127"/>
                <a:cs typeface="Times New Roman" panose="02020603050405020304" pitchFamily="18" charset="0"/>
              </a:rPr>
              <a:t>Muhammad Haseeb Iftikhar</a:t>
            </a:r>
          </a:p>
          <a:p>
            <a:r>
              <a:rPr lang="en-US" sz="1200" dirty="0">
                <a:solidFill>
                  <a:schemeClr val="bg1"/>
                </a:solidFill>
                <a:ea typeface="Malgun Gothic" panose="020B0503020000020004" pitchFamily="34" charset="-127"/>
                <a:cs typeface="Times New Roman" panose="02020603050405020304" pitchFamily="18" charset="0"/>
              </a:rPr>
              <a:t>     muhammad.Iftikhar@strath.ac.uk</a:t>
            </a:r>
          </a:p>
          <a:p>
            <a:r>
              <a:rPr lang="en-US" sz="1200" dirty="0">
                <a:solidFill>
                  <a:schemeClr val="bg1"/>
                </a:solidFill>
                <a:effectLst/>
                <a:ea typeface="Malgun Gothic" panose="020B0503020000020004" pitchFamily="34" charset="-127"/>
                <a:cs typeface="Times New Roman" panose="02020603050405020304" pitchFamily="18" charset="0"/>
              </a:rPr>
              <a:t>2- </a:t>
            </a:r>
            <a:r>
              <a:rPr lang="en-US" sz="1200" b="1" dirty="0">
                <a:solidFill>
                  <a:schemeClr val="bg1"/>
                </a:solidFill>
                <a:effectLst/>
                <a:ea typeface="Malgun Gothic" panose="020B0503020000020004" pitchFamily="34" charset="-127"/>
                <a:cs typeface="Times New Roman" panose="02020603050405020304" pitchFamily="18" charset="0"/>
              </a:rPr>
              <a:t>Dr. Min Zhang</a:t>
            </a:r>
          </a:p>
          <a:p>
            <a:r>
              <a:rPr lang="en-US" sz="1200" dirty="0">
                <a:solidFill>
                  <a:schemeClr val="bg1"/>
                </a:solidFill>
                <a:ea typeface="Malgun Gothic" panose="020B0503020000020004" pitchFamily="34" charset="-127"/>
                <a:cs typeface="Times New Roman" panose="02020603050405020304" pitchFamily="18" charset="0"/>
              </a:rPr>
              <a:t>     min.zhang@strath.ac.uk</a:t>
            </a:r>
          </a:p>
          <a:p>
            <a:r>
              <a:rPr lang="en-US" sz="1200" dirty="0">
                <a:solidFill>
                  <a:schemeClr val="bg1"/>
                </a:solidFill>
                <a:ea typeface="Malgun Gothic" panose="020B0503020000020004" pitchFamily="34" charset="-127"/>
                <a:cs typeface="Times New Roman" panose="02020603050405020304" pitchFamily="18" charset="0"/>
              </a:rPr>
              <a:t>3- </a:t>
            </a:r>
            <a:r>
              <a:rPr lang="en-US" sz="1200" b="1" dirty="0">
                <a:solidFill>
                  <a:schemeClr val="bg1"/>
                </a:solidFill>
                <a:ea typeface="Malgun Gothic" panose="020B0503020000020004" pitchFamily="34" charset="-127"/>
                <a:cs typeface="Times New Roman" panose="02020603050405020304" pitchFamily="18" charset="0"/>
              </a:rPr>
              <a:t>Prof. </a:t>
            </a:r>
            <a:r>
              <a:rPr lang="en-US" sz="1200" b="1" dirty="0" err="1">
                <a:solidFill>
                  <a:schemeClr val="bg1"/>
                </a:solidFill>
                <a:ea typeface="Malgun Gothic" panose="020B0503020000020004" pitchFamily="34" charset="-127"/>
                <a:cs typeface="Times New Roman" panose="02020603050405020304" pitchFamily="18" charset="0"/>
              </a:rPr>
              <a:t>Weijia</a:t>
            </a:r>
            <a:r>
              <a:rPr lang="en-US" sz="1200" b="1" dirty="0">
                <a:solidFill>
                  <a:schemeClr val="bg1"/>
                </a:solidFill>
                <a:ea typeface="Malgun Gothic" panose="020B0503020000020004" pitchFamily="34" charset="-127"/>
                <a:cs typeface="Times New Roman" panose="02020603050405020304" pitchFamily="18" charset="0"/>
              </a:rPr>
              <a:t> Yuan</a:t>
            </a:r>
          </a:p>
          <a:p>
            <a:r>
              <a:rPr lang="en-US" sz="1200" dirty="0">
                <a:solidFill>
                  <a:schemeClr val="bg1"/>
                </a:solidFill>
                <a:effectLst/>
                <a:ea typeface="Malgun Gothic" panose="020B0503020000020004" pitchFamily="34" charset="-127"/>
                <a:cs typeface="Times New Roman" panose="02020603050405020304" pitchFamily="18" charset="0"/>
              </a:rPr>
              <a:t>     weijia.yuan@strath.ac.uk</a:t>
            </a:r>
          </a:p>
        </p:txBody>
      </p:sp>
      <p:sp>
        <p:nvSpPr>
          <p:cNvPr id="19" name="TextBox 18">
            <a:extLst>
              <a:ext uri="{FF2B5EF4-FFF2-40B4-BE49-F238E27FC236}">
                <a16:creationId xmlns:a16="http://schemas.microsoft.com/office/drawing/2014/main" id="{A3DBCC79-D507-4B12-A7EA-7FA5D3AF7BE1}"/>
              </a:ext>
            </a:extLst>
          </p:cNvPr>
          <p:cNvSpPr txBox="1"/>
          <p:nvPr/>
        </p:nvSpPr>
        <p:spPr>
          <a:xfrm>
            <a:off x="628669" y="4297654"/>
            <a:ext cx="4835436" cy="707886"/>
          </a:xfrm>
          <a:prstGeom prst="rect">
            <a:avLst/>
          </a:prstGeom>
          <a:noFill/>
        </p:spPr>
        <p:txBody>
          <a:bodyPr wrap="square" rtlCol="0">
            <a:spAutoFit/>
          </a:bodyPr>
          <a:lstStyle/>
          <a:p>
            <a:r>
              <a:rPr lang="en-US" sz="2000" b="1" dirty="0">
                <a:solidFill>
                  <a:schemeClr val="bg1"/>
                </a:solidFill>
                <a:effectLst/>
                <a:ea typeface="Malgun Gothic" panose="020B0503020000020004" pitchFamily="34" charset="-127"/>
                <a:cs typeface="Times New Roman" panose="02020603050405020304" pitchFamily="18" charset="0"/>
              </a:rPr>
              <a:t>Applied Superconductivity Laboratory,</a:t>
            </a:r>
          </a:p>
          <a:p>
            <a:r>
              <a:rPr lang="en-US" sz="2000" dirty="0">
                <a:solidFill>
                  <a:schemeClr val="bg1"/>
                </a:solidFill>
                <a:ea typeface="Malgun Gothic" panose="020B0503020000020004" pitchFamily="34" charset="-127"/>
                <a:cs typeface="Times New Roman" panose="02020603050405020304" pitchFamily="18" charset="0"/>
              </a:rPr>
              <a:t>University of Strathclyde Glasgow UK.</a:t>
            </a:r>
          </a:p>
        </p:txBody>
      </p:sp>
    </p:spTree>
    <p:extLst>
      <p:ext uri="{BB962C8B-B14F-4D97-AF65-F5344CB8AC3E}">
        <p14:creationId xmlns:p14="http://schemas.microsoft.com/office/powerpoint/2010/main" val="13630505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939</Words>
  <Application>Microsoft Office PowerPoint</Application>
  <PresentationFormat>Widescreen</PresentationFormat>
  <Paragraphs>132</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arial</vt:lpstr>
      <vt:lpstr>Calibri</vt:lpstr>
      <vt:lpstr>Calibri Light</vt:lpstr>
      <vt:lpstr>Cambria Math</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Muhammad Iftikhar</dc:creator>
  <cp:lastModifiedBy>Muhammad Iftikhar</cp:lastModifiedBy>
  <cp:revision>106</cp:revision>
  <dcterms:created xsi:type="dcterms:W3CDTF">2021-09-29T11:48:44Z</dcterms:created>
  <dcterms:modified xsi:type="dcterms:W3CDTF">2021-11-04T19:49:21Z</dcterms:modified>
</cp:coreProperties>
</file>