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6" r:id="rId2"/>
    <p:sldId id="346" r:id="rId3"/>
    <p:sldId id="366" r:id="rId4"/>
    <p:sldId id="336" r:id="rId5"/>
    <p:sldId id="469" r:id="rId6"/>
    <p:sldId id="397" r:id="rId7"/>
    <p:sldId id="458" r:id="rId8"/>
    <p:sldId id="378" r:id="rId9"/>
    <p:sldId id="464" r:id="rId10"/>
    <p:sldId id="418" r:id="rId11"/>
    <p:sldId id="470" r:id="rId12"/>
    <p:sldId id="343" r:id="rId13"/>
    <p:sldId id="301" r:id="rId14"/>
    <p:sldId id="468" r:id="rId15"/>
    <p:sldId id="466" r:id="rId16"/>
    <p:sldId id="467" r:id="rId17"/>
    <p:sldId id="463" r:id="rId18"/>
    <p:sldId id="462" r:id="rId19"/>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634ACAE-B18F-4528-90D0-817CBE0F08D6}">
          <p14:sldIdLst>
            <p14:sldId id="256"/>
            <p14:sldId id="346"/>
            <p14:sldId id="366"/>
            <p14:sldId id="336"/>
            <p14:sldId id="469"/>
            <p14:sldId id="397"/>
            <p14:sldId id="458"/>
            <p14:sldId id="378"/>
            <p14:sldId id="464"/>
            <p14:sldId id="418"/>
            <p14:sldId id="470"/>
            <p14:sldId id="343"/>
            <p14:sldId id="301"/>
            <p14:sldId id="468"/>
            <p14:sldId id="466"/>
            <p14:sldId id="467"/>
            <p14:sldId id="463"/>
            <p14:sldId id="46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FF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1650"/>
    <a:srgbClr val="0075D2"/>
    <a:srgbClr val="FDBE4C"/>
    <a:srgbClr val="B6E0F9"/>
    <a:srgbClr val="D37501"/>
    <a:srgbClr val="FFCFAF"/>
    <a:srgbClr val="23445D"/>
    <a:srgbClr val="12AAB5"/>
    <a:srgbClr val="10739E"/>
    <a:srgbClr val="F293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93066" autoAdjust="0"/>
  </p:normalViewPr>
  <p:slideViewPr>
    <p:cSldViewPr snapToGrid="0">
      <p:cViewPr varScale="1">
        <p:scale>
          <a:sx n="118" d="100"/>
          <a:sy n="118" d="100"/>
        </p:scale>
        <p:origin x="138" y="114"/>
      </p:cViewPr>
      <p:guideLst>
        <p:guide orient="horz" pos="2160"/>
        <p:guide pos="3840"/>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4973" cy="494973"/>
          </a:xfrm>
          <a:prstGeom prst="rect">
            <a:avLst/>
          </a:prstGeom>
        </p:spPr>
        <p:txBody>
          <a:bodyPr vert="horz" lIns="90974" tIns="45487" rIns="90974" bIns="45487" rtlCol="0"/>
          <a:lstStyle>
            <a:lvl1pPr algn="l">
              <a:defRPr sz="1200"/>
            </a:lvl1pPr>
          </a:lstStyle>
          <a:p>
            <a:endParaRPr lang="en-GB"/>
          </a:p>
        </p:txBody>
      </p:sp>
      <p:sp>
        <p:nvSpPr>
          <p:cNvPr id="3" name="Date Placeholder 2"/>
          <p:cNvSpPr>
            <a:spLocks noGrp="1"/>
          </p:cNvSpPr>
          <p:nvPr>
            <p:ph type="dt" sz="quarter" idx="1"/>
          </p:nvPr>
        </p:nvSpPr>
        <p:spPr>
          <a:xfrm>
            <a:off x="3851118" y="1"/>
            <a:ext cx="2944972" cy="494973"/>
          </a:xfrm>
          <a:prstGeom prst="rect">
            <a:avLst/>
          </a:prstGeom>
        </p:spPr>
        <p:txBody>
          <a:bodyPr vert="horz" lIns="90974" tIns="45487" rIns="90974" bIns="45487" rtlCol="0"/>
          <a:lstStyle>
            <a:lvl1pPr algn="r">
              <a:defRPr sz="1200"/>
            </a:lvl1pPr>
          </a:lstStyle>
          <a:p>
            <a:fld id="{CCCFD2EF-2FF6-4D34-AB35-100BD16D237B}" type="datetimeFigureOut">
              <a:rPr lang="en-GB" smtClean="0"/>
              <a:t>25/11/2020</a:t>
            </a:fld>
            <a:endParaRPr lang="en-GB"/>
          </a:p>
        </p:txBody>
      </p:sp>
      <p:sp>
        <p:nvSpPr>
          <p:cNvPr id="4" name="Footer Placeholder 3"/>
          <p:cNvSpPr>
            <a:spLocks noGrp="1"/>
          </p:cNvSpPr>
          <p:nvPr>
            <p:ph type="ftr" sz="quarter" idx="2"/>
          </p:nvPr>
        </p:nvSpPr>
        <p:spPr>
          <a:xfrm>
            <a:off x="0" y="9377690"/>
            <a:ext cx="2944973" cy="494973"/>
          </a:xfrm>
          <a:prstGeom prst="rect">
            <a:avLst/>
          </a:prstGeom>
        </p:spPr>
        <p:txBody>
          <a:bodyPr vert="horz" lIns="90974" tIns="45487" rIns="90974" bIns="45487" rtlCol="0" anchor="b"/>
          <a:lstStyle>
            <a:lvl1pPr algn="l">
              <a:defRPr sz="1200"/>
            </a:lvl1pPr>
          </a:lstStyle>
          <a:p>
            <a:endParaRPr lang="en-GB"/>
          </a:p>
        </p:txBody>
      </p:sp>
      <p:sp>
        <p:nvSpPr>
          <p:cNvPr id="5" name="Slide Number Placeholder 4"/>
          <p:cNvSpPr>
            <a:spLocks noGrp="1"/>
          </p:cNvSpPr>
          <p:nvPr>
            <p:ph type="sldNum" sz="quarter" idx="3"/>
          </p:nvPr>
        </p:nvSpPr>
        <p:spPr>
          <a:xfrm>
            <a:off x="3851118" y="9377690"/>
            <a:ext cx="2944972" cy="494973"/>
          </a:xfrm>
          <a:prstGeom prst="rect">
            <a:avLst/>
          </a:prstGeom>
        </p:spPr>
        <p:txBody>
          <a:bodyPr vert="horz" lIns="90974" tIns="45487" rIns="90974" bIns="45487" rtlCol="0" anchor="b"/>
          <a:lstStyle>
            <a:lvl1pPr algn="r">
              <a:defRPr sz="1200"/>
            </a:lvl1pPr>
          </a:lstStyle>
          <a:p>
            <a:fld id="{F73FD378-0875-4177-9871-481C37D9FA36}" type="slidenum">
              <a:rPr lang="en-GB" smtClean="0"/>
              <a:t>‹#›</a:t>
            </a:fld>
            <a:endParaRPr lang="en-GB"/>
          </a:p>
        </p:txBody>
      </p:sp>
    </p:spTree>
    <p:extLst>
      <p:ext uri="{BB962C8B-B14F-4D97-AF65-F5344CB8AC3E}">
        <p14:creationId xmlns:p14="http://schemas.microsoft.com/office/powerpoint/2010/main" val="330444213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5347"/>
          </a:xfrm>
          <a:prstGeom prst="rect">
            <a:avLst/>
          </a:prstGeom>
        </p:spPr>
        <p:txBody>
          <a:bodyPr vert="horz" lIns="90974" tIns="45487" rIns="90974" bIns="45487" rtlCol="0"/>
          <a:lstStyle>
            <a:lvl1pPr algn="l">
              <a:defRPr sz="1200"/>
            </a:lvl1pPr>
          </a:lstStyle>
          <a:p>
            <a:endParaRPr lang="en-GB"/>
          </a:p>
        </p:txBody>
      </p:sp>
      <p:sp>
        <p:nvSpPr>
          <p:cNvPr id="3" name="Date Placeholder 2"/>
          <p:cNvSpPr>
            <a:spLocks noGrp="1"/>
          </p:cNvSpPr>
          <p:nvPr>
            <p:ph type="dt" idx="1"/>
          </p:nvPr>
        </p:nvSpPr>
        <p:spPr>
          <a:xfrm>
            <a:off x="3850443" y="0"/>
            <a:ext cx="2945660" cy="495347"/>
          </a:xfrm>
          <a:prstGeom prst="rect">
            <a:avLst/>
          </a:prstGeom>
        </p:spPr>
        <p:txBody>
          <a:bodyPr vert="horz" lIns="90974" tIns="45487" rIns="90974" bIns="45487" rtlCol="0"/>
          <a:lstStyle>
            <a:lvl1pPr algn="r">
              <a:defRPr sz="1200"/>
            </a:lvl1pPr>
          </a:lstStyle>
          <a:p>
            <a:fld id="{F1D3D5C3-1015-4235-B44E-8E217DF3469A}" type="datetimeFigureOut">
              <a:rPr lang="en-GB" smtClean="0"/>
              <a:t>25/11/2020</a:t>
            </a:fld>
            <a:endParaRPr lang="en-GB"/>
          </a:p>
        </p:txBody>
      </p:sp>
      <p:sp>
        <p:nvSpPr>
          <p:cNvPr id="4" name="Slide Image Placeholder 3"/>
          <p:cNvSpPr>
            <a:spLocks noGrp="1" noRot="1" noChangeAspect="1"/>
          </p:cNvSpPr>
          <p:nvPr>
            <p:ph type="sldImg" idx="2"/>
          </p:nvPr>
        </p:nvSpPr>
        <p:spPr>
          <a:xfrm>
            <a:off x="434975" y="1233488"/>
            <a:ext cx="5927725" cy="3333750"/>
          </a:xfrm>
          <a:prstGeom prst="rect">
            <a:avLst/>
          </a:prstGeom>
          <a:noFill/>
          <a:ln w="12700">
            <a:solidFill>
              <a:prstClr val="black"/>
            </a:solidFill>
          </a:ln>
        </p:spPr>
        <p:txBody>
          <a:bodyPr vert="horz" lIns="90974" tIns="45487" rIns="90974" bIns="45487"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0974" tIns="45487" rIns="90974" bIns="4548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7"/>
            <a:ext cx="2945660" cy="495346"/>
          </a:xfrm>
          <a:prstGeom prst="rect">
            <a:avLst/>
          </a:prstGeom>
        </p:spPr>
        <p:txBody>
          <a:bodyPr vert="horz" lIns="90974" tIns="45487" rIns="90974" bIns="45487"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60" cy="495346"/>
          </a:xfrm>
          <a:prstGeom prst="rect">
            <a:avLst/>
          </a:prstGeom>
        </p:spPr>
        <p:txBody>
          <a:bodyPr vert="horz" lIns="90974" tIns="45487" rIns="90974" bIns="45487" rtlCol="0" anchor="b"/>
          <a:lstStyle>
            <a:lvl1pPr algn="r">
              <a:defRPr sz="1200"/>
            </a:lvl1pPr>
          </a:lstStyle>
          <a:p>
            <a:fld id="{DABFA669-5DD7-4EE7-AEF5-B5EA6ED71E53}" type="slidenum">
              <a:rPr lang="en-GB" smtClean="0"/>
              <a:t>‹#›</a:t>
            </a:fld>
            <a:endParaRPr lang="en-GB"/>
          </a:p>
        </p:txBody>
      </p:sp>
    </p:spTree>
    <p:extLst>
      <p:ext uri="{BB962C8B-B14F-4D97-AF65-F5344CB8AC3E}">
        <p14:creationId xmlns:p14="http://schemas.microsoft.com/office/powerpoint/2010/main" val="233433193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1</a:t>
            </a:fld>
            <a:endParaRPr lang="en-GB"/>
          </a:p>
        </p:txBody>
      </p:sp>
    </p:spTree>
    <p:extLst>
      <p:ext uri="{BB962C8B-B14F-4D97-AF65-F5344CB8AC3E}">
        <p14:creationId xmlns:p14="http://schemas.microsoft.com/office/powerpoint/2010/main" val="3088115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10</a:t>
            </a:fld>
            <a:endParaRPr lang="en-GB"/>
          </a:p>
        </p:txBody>
      </p:sp>
    </p:spTree>
    <p:extLst>
      <p:ext uri="{BB962C8B-B14F-4D97-AF65-F5344CB8AC3E}">
        <p14:creationId xmlns:p14="http://schemas.microsoft.com/office/powerpoint/2010/main" val="4134025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Demo of Helmholtz Coil Request</a:t>
            </a:r>
            <a:r>
              <a:rPr lang="en-GB" dirty="0" smtClean="0">
                <a:solidFill>
                  <a:schemeClr val="bg1"/>
                </a:solidFill>
              </a:rPr>
              <a:t>:</a:t>
            </a:r>
            <a:r>
              <a:rPr lang="en-GB" baseline="0" dirty="0" smtClean="0">
                <a:solidFill>
                  <a:schemeClr val="bg1"/>
                </a:solidFill>
              </a:rPr>
              <a:t> </a:t>
            </a:r>
            <a:r>
              <a:rPr lang="en-GB" sz="1200" b="0" i="0" kern="1200" dirty="0" smtClean="0">
                <a:solidFill>
                  <a:schemeClr val="tx1"/>
                </a:solidFill>
                <a:effectLst/>
                <a:latin typeface="+mn-lt"/>
                <a:ea typeface="+mn-ea"/>
                <a:cs typeface="+mn-cs"/>
              </a:rPr>
              <a:t>27533987</a:t>
            </a:r>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11</a:t>
            </a:fld>
            <a:endParaRPr lang="en-GB"/>
          </a:p>
        </p:txBody>
      </p:sp>
    </p:spTree>
    <p:extLst>
      <p:ext uri="{BB962C8B-B14F-4D97-AF65-F5344CB8AC3E}">
        <p14:creationId xmlns:p14="http://schemas.microsoft.com/office/powerpoint/2010/main" val="1075261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12</a:t>
            </a:fld>
            <a:endParaRPr lang="en-GB"/>
          </a:p>
        </p:txBody>
      </p:sp>
    </p:spTree>
    <p:extLst>
      <p:ext uri="{BB962C8B-B14F-4D97-AF65-F5344CB8AC3E}">
        <p14:creationId xmlns:p14="http://schemas.microsoft.com/office/powerpoint/2010/main" val="1148726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13</a:t>
            </a:fld>
            <a:endParaRPr lang="en-GB"/>
          </a:p>
        </p:txBody>
      </p:sp>
    </p:spTree>
    <p:extLst>
      <p:ext uri="{BB962C8B-B14F-4D97-AF65-F5344CB8AC3E}">
        <p14:creationId xmlns:p14="http://schemas.microsoft.com/office/powerpoint/2010/main" val="3646151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14</a:t>
            </a:fld>
            <a:endParaRPr lang="en-GB"/>
          </a:p>
        </p:txBody>
      </p:sp>
    </p:spTree>
    <p:extLst>
      <p:ext uri="{BB962C8B-B14F-4D97-AF65-F5344CB8AC3E}">
        <p14:creationId xmlns:p14="http://schemas.microsoft.com/office/powerpoint/2010/main" val="495710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737">
              <a:defRPr/>
            </a:pPr>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17</a:t>
            </a:fld>
            <a:endParaRPr lang="en-GB"/>
          </a:p>
        </p:txBody>
      </p:sp>
    </p:spTree>
    <p:extLst>
      <p:ext uri="{BB962C8B-B14F-4D97-AF65-F5344CB8AC3E}">
        <p14:creationId xmlns:p14="http://schemas.microsoft.com/office/powerpoint/2010/main" val="720975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3AA43A57-548C-4685-9A5E-697A983FF23E}" type="slidenum">
              <a:rPr lang="en-GB" smtClean="0"/>
              <a:t>18</a:t>
            </a:fld>
            <a:endParaRPr lang="en-GB"/>
          </a:p>
        </p:txBody>
      </p:sp>
    </p:spTree>
    <p:extLst>
      <p:ext uri="{BB962C8B-B14F-4D97-AF65-F5344CB8AC3E}">
        <p14:creationId xmlns:p14="http://schemas.microsoft.com/office/powerpoint/2010/main" val="3357367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98A15D-E5D8-4773-A7E0-E0C552D04FFE}" type="slidenum">
              <a:rPr lang="en-GB" smtClean="0"/>
              <a:t>2</a:t>
            </a:fld>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376620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pPr defTabSz="909737">
              <a:defRPr/>
            </a:pPr>
            <a:endParaRPr lang="en-GB" dirty="0"/>
          </a:p>
        </p:txBody>
      </p:sp>
      <p:sp>
        <p:nvSpPr>
          <p:cNvPr id="4" name="Slide Number Placeholder 3"/>
          <p:cNvSpPr>
            <a:spLocks noGrp="1"/>
          </p:cNvSpPr>
          <p:nvPr>
            <p:ph type="sldNum" sz="quarter" idx="10"/>
          </p:nvPr>
        </p:nvSpPr>
        <p:spPr/>
        <p:txBody>
          <a:bodyPr/>
          <a:lstStyle/>
          <a:p>
            <a:fld id="{3198A15D-E5D8-4773-A7E0-E0C552D04FFE}" type="slidenum">
              <a:rPr lang="en-GB" smtClean="0"/>
              <a:t>3</a:t>
            </a:fld>
            <a:endParaRPr lang="en-GB"/>
          </a:p>
        </p:txBody>
      </p:sp>
    </p:spTree>
    <p:extLst>
      <p:ext uri="{BB962C8B-B14F-4D97-AF65-F5344CB8AC3E}">
        <p14:creationId xmlns:p14="http://schemas.microsoft.com/office/powerpoint/2010/main" val="1639315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98A15D-E5D8-4773-A7E0-E0C552D04FFE}" type="slidenum">
              <a:rPr lang="en-GB" smtClean="0"/>
              <a:t>4</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70605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endParaRPr lang="en-US" baseline="0" dirty="0" smtClean="0">
              <a:sym typeface="Wingdings" panose="05000000000000000000" pitchFamily="2" charset="2"/>
            </a:endParaRP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5</a:t>
            </a:fld>
            <a:endParaRPr lang="en-GB"/>
          </a:p>
        </p:txBody>
      </p:sp>
    </p:spTree>
    <p:extLst>
      <p:ext uri="{BB962C8B-B14F-4D97-AF65-F5344CB8AC3E}">
        <p14:creationId xmlns:p14="http://schemas.microsoft.com/office/powerpoint/2010/main" val="3329364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6</a:t>
            </a:fld>
            <a:endParaRPr lang="en-GB"/>
          </a:p>
        </p:txBody>
      </p:sp>
    </p:spTree>
    <p:extLst>
      <p:ext uri="{BB962C8B-B14F-4D97-AF65-F5344CB8AC3E}">
        <p14:creationId xmlns:p14="http://schemas.microsoft.com/office/powerpoint/2010/main" val="1974092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1233488"/>
            <a:ext cx="5927725" cy="3333750"/>
          </a:xfrm>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7</a:t>
            </a:fld>
            <a:endParaRPr lang="en-GB"/>
          </a:p>
        </p:txBody>
      </p:sp>
    </p:spTree>
    <p:extLst>
      <p:ext uri="{BB962C8B-B14F-4D97-AF65-F5344CB8AC3E}">
        <p14:creationId xmlns:p14="http://schemas.microsoft.com/office/powerpoint/2010/main" val="2004425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8</a:t>
            </a:fld>
            <a:endParaRPr lang="en-GB"/>
          </a:p>
        </p:txBody>
      </p:sp>
    </p:spTree>
    <p:extLst>
      <p:ext uri="{BB962C8B-B14F-4D97-AF65-F5344CB8AC3E}">
        <p14:creationId xmlns:p14="http://schemas.microsoft.com/office/powerpoint/2010/main" val="2180797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DABFA669-5DD7-4EE7-AEF5-B5EA6ED71E53}" type="slidenum">
              <a:rPr lang="en-GB" smtClean="0"/>
              <a:t>9</a:t>
            </a:fld>
            <a:endParaRPr lang="en-GB"/>
          </a:p>
        </p:txBody>
      </p:sp>
    </p:spTree>
    <p:extLst>
      <p:ext uri="{BB962C8B-B14F-4D97-AF65-F5344CB8AC3E}">
        <p14:creationId xmlns:p14="http://schemas.microsoft.com/office/powerpoint/2010/main" val="22036786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108641492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58868DAA-D8C9-4185-81A4-3059DC64CAEE}" type="datetime1">
              <a:rPr lang="en-GB" smtClean="0"/>
              <a:t>25/11/2020</a:t>
            </a:fld>
            <a:endParaRPr lang="en-GB"/>
          </a:p>
        </p:txBody>
      </p:sp>
      <p:sp>
        <p:nvSpPr>
          <p:cNvPr id="3"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4"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25508744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35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100"/>
            </a:lvl1pPr>
            <a:lvl2pPr>
              <a:defRPr sz="1800"/>
            </a:lvl2pPr>
            <a:lvl3pPr>
              <a:defRPr sz="1650"/>
            </a:lvl3pPr>
            <a:lvl4pPr>
              <a:defRPr sz="1500"/>
            </a:lvl4pPr>
            <a:lvl5pPr>
              <a:defRPr sz="1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2AC6B8BE-8F8D-4EE8-AFE5-FBABA2FCBB4A}" type="datetime1">
              <a:rPr lang="en-GB" smtClean="0"/>
              <a:t>25/11/2020</a:t>
            </a:fld>
            <a:endParaRPr lang="en-GB"/>
          </a:p>
        </p:txBody>
      </p:sp>
      <p:sp>
        <p:nvSpPr>
          <p:cNvPr id="6"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7"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254283098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165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745065"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24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7408980" y="2998765"/>
            <a:ext cx="4071821" cy="2663482"/>
          </a:xfrm>
        </p:spPr>
        <p:txBody>
          <a:bodyPr lIns="45720" rIns="45720"/>
          <a:lstStyle>
            <a:lvl1pPr marL="0" indent="0">
              <a:buFontTx/>
              <a:buNone/>
              <a:defRPr sz="900"/>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smtClean="0"/>
              <a:t>Click to edit Master text styles</a:t>
            </a:r>
          </a:p>
        </p:txBody>
      </p:sp>
      <p:sp>
        <p:nvSpPr>
          <p:cNvPr id="5"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0B6D131B-C181-437F-8255-7F5BCCDCEFEF}" type="datetime1">
              <a:rPr lang="en-GB" smtClean="0"/>
              <a:t>25/11/2020</a:t>
            </a:fld>
            <a:endParaRPr lang="en-GB"/>
          </a:p>
        </p:txBody>
      </p:sp>
      <p:sp>
        <p:nvSpPr>
          <p:cNvPr id="6"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7"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150471677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A6D2CA17-F53B-4BC4-914B-387327187003}" type="datetime1">
              <a:rPr lang="en-GB" smtClean="0"/>
              <a:t>25/11/2020</a:t>
            </a:fld>
            <a:endParaRPr lang="en-GB"/>
          </a:p>
        </p:txBody>
      </p:sp>
      <p:sp>
        <p:nvSpPr>
          <p:cNvPr id="5"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6"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371536460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45"/>
            <a:ext cx="27432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609600" y="274645"/>
            <a:ext cx="8026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CAB191C8-7C5E-4BE6-A16E-8F9B404DD681}" type="datetime1">
              <a:rPr lang="en-GB" smtClean="0"/>
              <a:t>25/11/2020</a:t>
            </a:fld>
            <a:endParaRPr lang="en-GB"/>
          </a:p>
        </p:txBody>
      </p:sp>
      <p:sp>
        <p:nvSpPr>
          <p:cNvPr id="5"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6"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418634103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28361" y="2703285"/>
            <a:ext cx="1563273" cy="1467041"/>
          </a:xfrm>
          <a:prstGeom prst="rect">
            <a:avLst/>
          </a:prstGeom>
        </p:spPr>
      </p:pic>
    </p:spTree>
    <p:extLst>
      <p:ext uri="{BB962C8B-B14F-4D97-AF65-F5344CB8AC3E}">
        <p14:creationId xmlns:p14="http://schemas.microsoft.com/office/powerpoint/2010/main" val="410247344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3_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9"/>
            <a:ext cx="10972800" cy="893977"/>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607487" y="5101967"/>
            <a:ext cx="10974916" cy="59610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609600" y="1269785"/>
            <a:ext cx="5386917" cy="3686655"/>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6193374" y="1269785"/>
            <a:ext cx="5389033" cy="3686655"/>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3959113" y="6362385"/>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2DDAE5-24EB-4E99-B057-AE7BF6D68450}" type="datetime1">
              <a:rPr lang="en-GB" smtClean="0"/>
              <a:t>25/11/2020</a:t>
            </a:fld>
            <a:endParaRPr lang="en-GB"/>
          </a:p>
        </p:txBody>
      </p:sp>
      <p:sp>
        <p:nvSpPr>
          <p:cNvPr id="11" name="Footer Placeholder 2"/>
          <p:cNvSpPr>
            <a:spLocks noGrp="1"/>
          </p:cNvSpPr>
          <p:nvPr>
            <p:ph type="ftr" sz="quarter" idx="11"/>
          </p:nvPr>
        </p:nvSpPr>
        <p:spPr>
          <a:xfrm>
            <a:off x="6910341" y="6356358"/>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12" name="Slide Number Placeholder 3"/>
          <p:cNvSpPr>
            <a:spLocks noGrp="1"/>
          </p:cNvSpPr>
          <p:nvPr>
            <p:ph type="sldNum" sz="quarter" idx="12"/>
          </p:nvPr>
        </p:nvSpPr>
        <p:spPr>
          <a:xfrm>
            <a:off x="10913836" y="6356358"/>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31461804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CBC4C08-9D2C-47F1-BFF1-D84352FCC5F6}" type="datetime1">
              <a:rPr lang="en-GB" smtClean="0"/>
              <a:t>25/11/2020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C3F8607-BA04-4BB0-A99C-A42DC5FD6AA1}" type="slidenum">
              <a:rPr lang="en-GB" smtClean="0"/>
              <a:t>‹#›</a:t>
            </a:fld>
            <a:endParaRPr lang="en-GB"/>
          </a:p>
        </p:txBody>
      </p:sp>
    </p:spTree>
    <p:extLst>
      <p:ext uri="{BB962C8B-B14F-4D97-AF65-F5344CB8AC3E}">
        <p14:creationId xmlns:p14="http://schemas.microsoft.com/office/powerpoint/2010/main" val="1484927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28361" y="2703285"/>
            <a:ext cx="1563273" cy="1467041"/>
          </a:xfrm>
          <a:prstGeom prst="rect">
            <a:avLst/>
          </a:prstGeom>
        </p:spPr>
      </p:pic>
    </p:spTree>
    <p:extLst>
      <p:ext uri="{BB962C8B-B14F-4D97-AF65-F5344CB8AC3E}">
        <p14:creationId xmlns:p14="http://schemas.microsoft.com/office/powerpoint/2010/main" val="282784292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2169000"/>
            <a:ext cx="3360000" cy="2520000"/>
          </a:xfrm>
          <a:prstGeom prst="rect">
            <a:avLst/>
          </a:prstGeom>
        </p:spPr>
      </p:pic>
    </p:spTree>
    <p:extLst>
      <p:ext uri="{BB962C8B-B14F-4D97-AF65-F5344CB8AC3E}">
        <p14:creationId xmlns:p14="http://schemas.microsoft.com/office/powerpoint/2010/main" val="269780069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270788" y="2878269"/>
            <a:ext cx="1629261" cy="1535841"/>
          </a:xfrm>
          <a:prstGeom prst="rect">
            <a:avLst/>
          </a:prstGeom>
        </p:spPr>
      </p:pic>
    </p:spTree>
    <p:extLst>
      <p:ext uri="{BB962C8B-B14F-4D97-AF65-F5344CB8AC3E}">
        <p14:creationId xmlns:p14="http://schemas.microsoft.com/office/powerpoint/2010/main" val="39561133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0CAC4288-968A-4CEA-97F5-3325CDF908EA}" type="datetime1">
              <a:rPr lang="en-GB" smtClean="0"/>
              <a:t>25/11/2020</a:t>
            </a:fld>
            <a:endParaRPr lang="en-GB"/>
          </a:p>
        </p:txBody>
      </p:sp>
      <p:sp>
        <p:nvSpPr>
          <p:cNvPr id="5"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6"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45791741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22"/>
            <a:ext cx="11021312" cy="1826363"/>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4"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647D77BB-E03C-4DA8-BC74-9CE0A8E5A924}" type="datetime1">
              <a:rPr lang="en-GB" smtClean="0"/>
              <a:t>25/11/2020</a:t>
            </a:fld>
            <a:endParaRPr lang="en-GB"/>
          </a:p>
        </p:txBody>
      </p:sp>
      <p:sp>
        <p:nvSpPr>
          <p:cNvPr id="5"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6"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25174641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609600" y="1600206"/>
            <a:ext cx="48768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5689600" y="1600206"/>
            <a:ext cx="48768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5D3ACBB2-F59A-4042-8193-E9F6CFABA796}" type="datetime1">
              <a:rPr lang="en-GB" smtClean="0"/>
              <a:t>25/11/2020</a:t>
            </a:fld>
            <a:endParaRPr lang="en-GB"/>
          </a:p>
        </p:txBody>
      </p:sp>
      <p:sp>
        <p:nvSpPr>
          <p:cNvPr id="6"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7"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134549504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7"/>
            <a:ext cx="109728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6193372" y="5101967"/>
            <a:ext cx="5389033" cy="83820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609600" y="1269784"/>
            <a:ext cx="5386917" cy="3686655"/>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6193372" y="1269784"/>
            <a:ext cx="5389033" cy="3686655"/>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55E28C07-9E1B-4F6E-B03E-F245AC42F805}" type="datetime1">
              <a:rPr lang="en-GB" smtClean="0"/>
              <a:t>25/11/2020</a:t>
            </a:fld>
            <a:endParaRPr lang="en-GB"/>
          </a:p>
        </p:txBody>
      </p:sp>
      <p:sp>
        <p:nvSpPr>
          <p:cNvPr id="8" name="Footer Placeholder 2"/>
          <p:cNvSpPr>
            <a:spLocks noGrp="1"/>
          </p:cNvSpPr>
          <p:nvPr>
            <p:ph type="ftr" sz="quarter" idx="11"/>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9" name="Slide Number Placeholder 3"/>
          <p:cNvSpPr>
            <a:spLocks noGrp="1"/>
          </p:cNvSpPr>
          <p:nvPr>
            <p:ph type="sldNum" sz="quarter" idx="12"/>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287343985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3450"/>
            </a:lvl1pPr>
          </a:lstStyle>
          <a:p>
            <a:r>
              <a:rPr kumimoji="0" lang="en-US" smtClean="0"/>
              <a:t>Click to edit Master title style</a:t>
            </a:r>
            <a:endParaRPr kumimoji="0" lang="en-US"/>
          </a:p>
        </p:txBody>
      </p:sp>
      <p:sp>
        <p:nvSpPr>
          <p:cNvPr id="3"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CFE3EAAD-FAFF-4437-A755-74F8800A796C}" type="datetime1">
              <a:rPr lang="en-GB" smtClean="0"/>
              <a:t>25/11/2020</a:t>
            </a:fld>
            <a:endParaRPr lang="en-GB"/>
          </a:p>
        </p:txBody>
      </p:sp>
      <p:sp>
        <p:nvSpPr>
          <p:cNvPr id="4"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GB"/>
          </a:p>
        </p:txBody>
      </p:sp>
      <p:sp>
        <p:nvSpPr>
          <p:cNvPr id="5"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35128648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499"/>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1" y="1325613"/>
            <a:ext cx="10969139"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2"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210A1D9D-9CD1-43C5-91C9-EFC7F45C7565}" type="datetime1">
              <a:rPr lang="en-GB" smtClean="0"/>
              <a:t>25/11/2020</a:t>
            </a:fld>
            <a:endParaRPr lang="en-GB"/>
          </a:p>
        </p:txBody>
      </p:sp>
      <p:sp>
        <p:nvSpPr>
          <p:cNvPr id="3"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endParaRPr lang="en-GB"/>
          </a:p>
        </p:txBody>
      </p:sp>
      <p:sp>
        <p:nvSpPr>
          <p:cNvPr id="4"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C3F8607-BA04-4BB0-A99C-A42DC5FD6AA1}" type="slidenum">
              <a:rPr lang="en-GB" smtClean="0"/>
              <a:t>‹#›</a:t>
            </a:fld>
            <a:endParaRPr lang="en-GB"/>
          </a:p>
        </p:txBody>
      </p:sp>
    </p:spTree>
    <p:extLst>
      <p:ext uri="{BB962C8B-B14F-4D97-AF65-F5344CB8AC3E}">
        <p14:creationId xmlns:p14="http://schemas.microsoft.com/office/powerpoint/2010/main" val="11843526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hf hdr="0" ftr="0" dt="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70332" indent="-342900" algn="l" rtl="0" eaLnBrk="1" latinLnBrk="0" hangingPunct="1">
        <a:spcBef>
          <a:spcPct val="20000"/>
        </a:spcBef>
        <a:buClr>
          <a:schemeClr val="accent1"/>
        </a:buClr>
        <a:buSzPct val="80000"/>
        <a:buFont typeface="Arial"/>
        <a:buChar char="•"/>
        <a:defRPr kumimoji="0" sz="2250" kern="1200">
          <a:solidFill>
            <a:schemeClr val="tx1"/>
          </a:solidFill>
          <a:latin typeface="+mn-lt"/>
          <a:ea typeface="+mn-ea"/>
          <a:cs typeface="+mn-cs"/>
        </a:defRPr>
      </a:lvl1pPr>
      <a:lvl2pPr marL="678942" indent="-342900" algn="l" rtl="0" eaLnBrk="1" latinLnBrk="0" hangingPunct="1">
        <a:spcBef>
          <a:spcPct val="20000"/>
        </a:spcBef>
        <a:buClr>
          <a:schemeClr val="accent1"/>
        </a:buClr>
        <a:buSzPct val="90000"/>
        <a:buFont typeface="Arial"/>
        <a:buChar char="•"/>
        <a:defRPr kumimoji="0" sz="1950" kern="1200">
          <a:solidFill>
            <a:schemeClr val="tx1"/>
          </a:solidFill>
          <a:latin typeface="+mn-lt"/>
          <a:ea typeface="+mn-ea"/>
          <a:cs typeface="+mn-cs"/>
        </a:defRPr>
      </a:lvl2pPr>
      <a:lvl3pPr marL="819531" indent="-257175"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038987" indent="-257175" algn="l" rtl="0" eaLnBrk="1" latinLnBrk="0" hangingPunct="1">
        <a:spcBef>
          <a:spcPct val="20000"/>
        </a:spcBef>
        <a:buClr>
          <a:schemeClr val="accent3"/>
        </a:buClr>
        <a:buSzPct val="90000"/>
        <a:buFont typeface="Arial"/>
        <a:buChar char="•"/>
        <a:defRPr kumimoji="0" sz="1500" kern="1200">
          <a:solidFill>
            <a:schemeClr val="tx1"/>
          </a:solidFill>
          <a:latin typeface="+mn-lt"/>
          <a:ea typeface="+mn-ea"/>
          <a:cs typeface="+mn-cs"/>
        </a:defRPr>
      </a:lvl4pPr>
      <a:lvl5pPr marL="1237869" indent="-257175" algn="l" rtl="0" eaLnBrk="1" latinLnBrk="0" hangingPunct="1">
        <a:spcBef>
          <a:spcPct val="20000"/>
        </a:spcBef>
        <a:buClr>
          <a:schemeClr val="accent4"/>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JPG"/><Relationship Id="rId7"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7.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25.JP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7.xml"/><Relationship Id="rId5" Type="http://schemas.openxmlformats.org/officeDocument/2006/relationships/image" Target="../media/image1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15.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microsoft.com/office/2007/relationships/hdphoto" Target="../media/hdphoto2.wdp"/><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1354360"/>
            <a:ext cx="12191999" cy="2607960"/>
          </a:xfrm>
        </p:spPr>
        <p:txBody>
          <a:bodyPr>
            <a:normAutofit/>
          </a:bodyPr>
          <a:lstStyle/>
          <a:p>
            <a:r>
              <a:rPr lang="en-GB" sz="6000" b="1" dirty="0" smtClean="0">
                <a:effectLst>
                  <a:outerShdw blurRad="38100" dist="38100" dir="2700000" algn="tl">
                    <a:srgbClr val="000000">
                      <a:alpha val="43137"/>
                    </a:srgbClr>
                  </a:outerShdw>
                </a:effectLst>
              </a:rPr>
              <a:t>MM</a:t>
            </a:r>
            <a:br>
              <a:rPr lang="en-GB" sz="6000" b="1" dirty="0" smtClean="0">
                <a:effectLst>
                  <a:outerShdw blurRad="38100" dist="38100" dir="2700000" algn="tl">
                    <a:srgbClr val="000000">
                      <a:alpha val="43137"/>
                    </a:srgbClr>
                  </a:outerShdw>
                </a:effectLst>
              </a:rPr>
            </a:br>
            <a:r>
              <a:rPr lang="en-GB" sz="6000" b="1" dirty="0" smtClean="0">
                <a:effectLst>
                  <a:outerShdw blurRad="38100" dist="38100" dir="2700000" algn="tl">
                    <a:srgbClr val="000000">
                      <a:alpha val="43137"/>
                    </a:srgbClr>
                  </a:outerShdw>
                </a:effectLst>
              </a:rPr>
              <a:t>Databases</a:t>
            </a:r>
            <a:endParaRPr lang="en-GB" sz="6000" b="1" dirty="0"/>
          </a:p>
        </p:txBody>
      </p:sp>
      <p:sp>
        <p:nvSpPr>
          <p:cNvPr id="5" name="Subtitle 2"/>
          <p:cNvSpPr txBox="1">
            <a:spLocks/>
          </p:cNvSpPr>
          <p:nvPr/>
        </p:nvSpPr>
        <p:spPr>
          <a:xfrm>
            <a:off x="1524000" y="5329533"/>
            <a:ext cx="9144000" cy="828946"/>
          </a:xfrm>
          <a:prstGeom prst="rect">
            <a:avLst/>
          </a:prstGeom>
        </p:spPr>
        <p:txBody>
          <a:bodyPr vert="horz">
            <a:normAutofit/>
          </a:bodyPr>
          <a:lstStyle>
            <a:lvl1pPr marL="0" indent="0" algn="ctr" rtl="0" eaLnBrk="1" latinLnBrk="0" hangingPunct="1">
              <a:spcBef>
                <a:spcPct val="20000"/>
              </a:spcBef>
              <a:buClr>
                <a:schemeClr val="accent1"/>
              </a:buClr>
              <a:buSzPct val="80000"/>
              <a:buFont typeface="Arial"/>
              <a:buNone/>
              <a:defRPr kumimoji="0" sz="1800" kern="1200">
                <a:solidFill>
                  <a:schemeClr val="tx1"/>
                </a:solidFill>
                <a:latin typeface="+mn-lt"/>
                <a:ea typeface="+mn-ea"/>
                <a:cs typeface="+mn-cs"/>
              </a:defRPr>
            </a:lvl1pPr>
            <a:lvl2pPr marL="342900" indent="0" algn="ctr" rtl="0" eaLnBrk="1" latinLnBrk="0" hangingPunct="1">
              <a:spcBef>
                <a:spcPct val="20000"/>
              </a:spcBef>
              <a:buClr>
                <a:schemeClr val="accent1"/>
              </a:buClr>
              <a:buSzPct val="90000"/>
              <a:buFont typeface="Arial"/>
              <a:buNone/>
              <a:defRPr kumimoji="0" sz="1500" kern="1200">
                <a:solidFill>
                  <a:schemeClr val="tx1"/>
                </a:solidFill>
                <a:latin typeface="+mn-lt"/>
                <a:ea typeface="+mn-ea"/>
                <a:cs typeface="+mn-cs"/>
              </a:defRPr>
            </a:lvl2pPr>
            <a:lvl3pPr marL="685800" indent="0" algn="ctr" rtl="0" eaLnBrk="1" latinLnBrk="0" hangingPunct="1">
              <a:spcBef>
                <a:spcPct val="20000"/>
              </a:spcBef>
              <a:buClr>
                <a:schemeClr val="accent2"/>
              </a:buClr>
              <a:buSzPct val="85000"/>
              <a:buFont typeface="Arial"/>
              <a:buNone/>
              <a:defRPr kumimoji="0" sz="1350" kern="1200">
                <a:solidFill>
                  <a:schemeClr val="tx1"/>
                </a:solidFill>
                <a:latin typeface="+mn-lt"/>
                <a:ea typeface="+mn-ea"/>
                <a:cs typeface="+mn-cs"/>
              </a:defRPr>
            </a:lvl3pPr>
            <a:lvl4pPr marL="1028700" indent="0" algn="ctr" rtl="0" eaLnBrk="1" latinLnBrk="0" hangingPunct="1">
              <a:spcBef>
                <a:spcPct val="20000"/>
              </a:spcBef>
              <a:buClr>
                <a:schemeClr val="accent3"/>
              </a:buClr>
              <a:buSzPct val="90000"/>
              <a:buFont typeface="Arial"/>
              <a:buNone/>
              <a:defRPr kumimoji="0" sz="1200" kern="1200">
                <a:solidFill>
                  <a:schemeClr val="tx1"/>
                </a:solidFill>
                <a:latin typeface="+mn-lt"/>
                <a:ea typeface="+mn-ea"/>
                <a:cs typeface="+mn-cs"/>
              </a:defRPr>
            </a:lvl4pPr>
            <a:lvl5pPr marL="1371600" indent="0" algn="ctr" rtl="0" eaLnBrk="1" latinLnBrk="0" hangingPunct="1">
              <a:spcBef>
                <a:spcPct val="20000"/>
              </a:spcBef>
              <a:buClr>
                <a:schemeClr val="accent4"/>
              </a:buClr>
              <a:buSzPct val="100000"/>
              <a:buFont typeface="Arial"/>
              <a:buNone/>
              <a:defRPr kumimoji="0" sz="1200" kern="1200">
                <a:solidFill>
                  <a:schemeClr val="tx1"/>
                </a:solidFill>
                <a:latin typeface="+mn-lt"/>
                <a:ea typeface="+mn-ea"/>
                <a:cs typeface="+mn-cs"/>
              </a:defRPr>
            </a:lvl5pPr>
            <a:lvl6pPr marL="1714500" indent="0" algn="ctr" rtl="0" eaLnBrk="1" latinLnBrk="0" hangingPunct="1">
              <a:spcBef>
                <a:spcPct val="20000"/>
              </a:spcBef>
              <a:buClr>
                <a:schemeClr val="accent5"/>
              </a:buClr>
              <a:buFont typeface="Arial"/>
              <a:buNone/>
              <a:defRPr kumimoji="0" sz="1200" kern="1200" baseline="0">
                <a:solidFill>
                  <a:schemeClr val="tx1"/>
                </a:solidFill>
                <a:latin typeface="+mn-lt"/>
                <a:ea typeface="+mn-ea"/>
                <a:cs typeface="+mn-cs"/>
              </a:defRPr>
            </a:lvl6pPr>
            <a:lvl7pPr marL="2057400" indent="0" algn="ctr" rtl="0" eaLnBrk="1" latinLnBrk="0" hangingPunct="1">
              <a:spcBef>
                <a:spcPct val="20000"/>
              </a:spcBef>
              <a:buClr>
                <a:schemeClr val="accent6"/>
              </a:buClr>
              <a:buSzPct val="100000"/>
              <a:buFont typeface="Arial"/>
              <a:buNone/>
              <a:defRPr kumimoji="0" sz="1200" kern="1200" baseline="0">
                <a:solidFill>
                  <a:schemeClr val="tx1"/>
                </a:solidFill>
                <a:latin typeface="+mn-lt"/>
                <a:ea typeface="+mn-ea"/>
                <a:cs typeface="+mn-cs"/>
              </a:defRPr>
            </a:lvl7pPr>
            <a:lvl8pPr marL="2400300" indent="0" algn="ctr" rtl="0" eaLnBrk="1" latinLnBrk="0" hangingPunct="1">
              <a:spcBef>
                <a:spcPct val="20000"/>
              </a:spcBef>
              <a:buClr>
                <a:schemeClr val="accent6"/>
              </a:buClr>
              <a:buFont typeface="Arial"/>
              <a:buNone/>
              <a:defRPr kumimoji="0" sz="1200" kern="1200">
                <a:solidFill>
                  <a:schemeClr val="tx1"/>
                </a:solidFill>
                <a:latin typeface="+mn-lt"/>
                <a:ea typeface="+mn-ea"/>
                <a:cs typeface="+mn-cs"/>
              </a:defRPr>
            </a:lvl8pPr>
            <a:lvl9pPr marL="2743200" indent="0" algn="ctr" rtl="0" eaLnBrk="1" latinLnBrk="0" hangingPunct="1">
              <a:spcBef>
                <a:spcPct val="20000"/>
              </a:spcBef>
              <a:buClr>
                <a:schemeClr val="accent6"/>
              </a:buClr>
              <a:buFont typeface="Arial"/>
              <a:buNone/>
              <a:defRPr kumimoji="0" sz="1200" kern="1200">
                <a:solidFill>
                  <a:schemeClr val="tx1"/>
                </a:solidFill>
                <a:latin typeface="+mn-lt"/>
                <a:ea typeface="+mn-ea"/>
                <a:cs typeface="+mn-cs"/>
              </a:defRPr>
            </a:lvl9pPr>
          </a:lstStyle>
          <a:p>
            <a:endParaRPr lang="en-GB" dirty="0"/>
          </a:p>
          <a:p>
            <a:r>
              <a:rPr lang="en-GB" sz="2400" dirty="0"/>
              <a:t>Eleni Tournaki</a:t>
            </a:r>
          </a:p>
        </p:txBody>
      </p:sp>
      <p:sp>
        <p:nvSpPr>
          <p:cNvPr id="6" name="Rectangle 5"/>
          <p:cNvSpPr/>
          <p:nvPr/>
        </p:nvSpPr>
        <p:spPr>
          <a:xfrm>
            <a:off x="0" y="6335878"/>
            <a:ext cx="12192000" cy="369332"/>
          </a:xfrm>
          <a:prstGeom prst="rect">
            <a:avLst/>
          </a:prstGeom>
        </p:spPr>
        <p:txBody>
          <a:bodyPr wrap="square">
            <a:spAutoFit/>
          </a:bodyPr>
          <a:lstStyle/>
          <a:p>
            <a:pPr algn="ctr"/>
            <a:r>
              <a:rPr lang="en-GB" i="1" dirty="0" smtClean="0">
                <a:solidFill>
                  <a:schemeClr val="bg1"/>
                </a:solidFill>
              </a:rPr>
              <a:t>Wednesday 25</a:t>
            </a:r>
            <a:r>
              <a:rPr lang="en-GB" i="1" baseline="30000" dirty="0" smtClean="0">
                <a:solidFill>
                  <a:schemeClr val="bg1"/>
                </a:solidFill>
              </a:rPr>
              <a:t>th</a:t>
            </a:r>
            <a:r>
              <a:rPr lang="en-GB" i="1" dirty="0" smtClean="0">
                <a:solidFill>
                  <a:schemeClr val="bg1"/>
                </a:solidFill>
              </a:rPr>
              <a:t> November </a:t>
            </a:r>
            <a:r>
              <a:rPr lang="en-GB" i="1" dirty="0">
                <a:solidFill>
                  <a:schemeClr val="bg1"/>
                </a:solidFill>
              </a:rPr>
              <a:t>2020 </a:t>
            </a:r>
          </a:p>
        </p:txBody>
      </p:sp>
    </p:spTree>
    <p:extLst>
      <p:ext uri="{BB962C8B-B14F-4D97-AF65-F5344CB8AC3E}">
        <p14:creationId xmlns:p14="http://schemas.microsoft.com/office/powerpoint/2010/main" val="2697630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7239" y="729105"/>
            <a:ext cx="2468879" cy="301286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6232" y="3574476"/>
            <a:ext cx="3734630" cy="2489753"/>
          </a:xfrm>
          <a:prstGeom prst="rect">
            <a:avLst/>
          </a:prstGeom>
        </p:spPr>
      </p:pic>
      <p:pic>
        <p:nvPicPr>
          <p:cNvPr id="3" name="Picture 2"/>
          <p:cNvPicPr>
            <a:picLocks noChangeAspect="1"/>
          </p:cNvPicPr>
          <p:nvPr/>
        </p:nvPicPr>
        <p:blipFill>
          <a:blip r:embed="rId5"/>
          <a:stretch>
            <a:fillRect/>
          </a:stretch>
        </p:blipFill>
        <p:spPr>
          <a:xfrm>
            <a:off x="8159724" y="729103"/>
            <a:ext cx="2349310" cy="3139078"/>
          </a:xfrm>
          <a:prstGeom prst="rect">
            <a:avLst/>
          </a:prstGeom>
        </p:spPr>
      </p:pic>
      <p:sp>
        <p:nvSpPr>
          <p:cNvPr id="12" name="TextBox 11"/>
          <p:cNvSpPr txBox="1"/>
          <p:nvPr/>
        </p:nvSpPr>
        <p:spPr>
          <a:xfrm>
            <a:off x="1524000" y="183379"/>
            <a:ext cx="9144000" cy="523220"/>
          </a:xfrm>
          <a:prstGeom prst="rect">
            <a:avLst/>
          </a:prstGeom>
          <a:noFill/>
        </p:spPr>
        <p:txBody>
          <a:bodyPr wrap="square" rtlCol="0">
            <a:spAutoFit/>
          </a:bodyPr>
          <a:lstStyle/>
          <a:p>
            <a:pPr algn="ctr"/>
            <a:r>
              <a:rPr lang="en-GB" sz="2800" b="1" dirty="0"/>
              <a:t>Measurement Systems</a:t>
            </a:r>
          </a:p>
        </p:txBody>
      </p:sp>
      <p:pic>
        <p:nvPicPr>
          <p:cNvPr id="4" name="Picture 3"/>
          <p:cNvPicPr>
            <a:picLocks noChangeAspect="1"/>
          </p:cNvPicPr>
          <p:nvPr/>
        </p:nvPicPr>
        <p:blipFill>
          <a:blip r:embed="rId6"/>
          <a:stretch>
            <a:fillRect/>
          </a:stretch>
        </p:blipFill>
        <p:spPr>
          <a:xfrm>
            <a:off x="8088740" y="4101507"/>
            <a:ext cx="2931685" cy="1641743"/>
          </a:xfrm>
          <a:prstGeom prst="rect">
            <a:avLst/>
          </a:prstGeom>
        </p:spPr>
      </p:pic>
      <p:pic>
        <p:nvPicPr>
          <p:cNvPr id="6" name="Picture 5"/>
          <p:cNvPicPr>
            <a:picLocks noChangeAspect="1"/>
          </p:cNvPicPr>
          <p:nvPr/>
        </p:nvPicPr>
        <p:blipFill rotWithShape="1">
          <a:blip r:embed="rId7" cstate="print">
            <a:extLst>
              <a:ext uri="{28A0092B-C50C-407E-A947-70E740481C1C}">
                <a14:useLocalDpi xmlns:a14="http://schemas.microsoft.com/office/drawing/2010/main" val="0"/>
              </a:ext>
            </a:extLst>
          </a:blip>
          <a:srcRect r="5516"/>
          <a:stretch/>
        </p:blipFill>
        <p:spPr>
          <a:xfrm>
            <a:off x="1666232" y="729103"/>
            <a:ext cx="3831252" cy="2703280"/>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74616" y="4028798"/>
            <a:ext cx="2514124" cy="1677281"/>
          </a:xfrm>
          <a:prstGeom prst="rect">
            <a:avLst/>
          </a:prstGeom>
        </p:spPr>
      </p:pic>
      <p:pic>
        <p:nvPicPr>
          <p:cNvPr id="9" name="Picture 8"/>
          <p:cNvPicPr>
            <a:picLocks noChangeAspect="1"/>
          </p:cNvPicPr>
          <p:nvPr/>
        </p:nvPicPr>
        <p:blipFill rotWithShape="1">
          <a:blip r:embed="rId9"/>
          <a:srcRect l="7652" t="9272" b="1273"/>
          <a:stretch/>
        </p:blipFill>
        <p:spPr>
          <a:xfrm>
            <a:off x="10747075" y="0"/>
            <a:ext cx="1444925" cy="1369756"/>
          </a:xfrm>
          <a:prstGeom prst="rect">
            <a:avLst/>
          </a:prstGeom>
        </p:spPr>
      </p:pic>
      <p:sp>
        <p:nvSpPr>
          <p:cNvPr id="2" name="Slide Number Placeholder 1"/>
          <p:cNvSpPr>
            <a:spLocks noGrp="1"/>
          </p:cNvSpPr>
          <p:nvPr>
            <p:ph type="sldNum" sz="quarter" idx="12"/>
          </p:nvPr>
        </p:nvSpPr>
        <p:spPr/>
        <p:txBody>
          <a:bodyPr/>
          <a:lstStyle/>
          <a:p>
            <a:fld id="{4C3F8607-BA04-4BB0-A99C-A42DC5FD6AA1}" type="slidenum">
              <a:rPr lang="en-GB" smtClean="0"/>
              <a:t>10</a:t>
            </a:fld>
            <a:endParaRPr lang="en-GB"/>
          </a:p>
        </p:txBody>
      </p:sp>
    </p:spTree>
    <p:extLst>
      <p:ext uri="{BB962C8B-B14F-4D97-AF65-F5344CB8AC3E}">
        <p14:creationId xmlns:p14="http://schemas.microsoft.com/office/powerpoint/2010/main" val="2637539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524000" y="183379"/>
            <a:ext cx="9144000" cy="523220"/>
          </a:xfrm>
          <a:prstGeom prst="rect">
            <a:avLst/>
          </a:prstGeom>
          <a:noFill/>
        </p:spPr>
        <p:txBody>
          <a:bodyPr wrap="square" rtlCol="0">
            <a:spAutoFit/>
          </a:bodyPr>
          <a:lstStyle/>
          <a:p>
            <a:pPr algn="ctr"/>
            <a:r>
              <a:rPr lang="en-GB" sz="2800" b="1" dirty="0"/>
              <a:t>MM Requests: the Central Point of our New IS</a:t>
            </a:r>
          </a:p>
        </p:txBody>
      </p:sp>
      <p:sp>
        <p:nvSpPr>
          <p:cNvPr id="7" name="Slide Number Placeholder 6"/>
          <p:cNvSpPr>
            <a:spLocks noGrp="1"/>
          </p:cNvSpPr>
          <p:nvPr>
            <p:ph type="sldNum" sz="quarter" idx="12"/>
          </p:nvPr>
        </p:nvSpPr>
        <p:spPr/>
        <p:txBody>
          <a:bodyPr/>
          <a:lstStyle/>
          <a:p>
            <a:fld id="{4C3F8607-BA04-4BB0-A99C-A42DC5FD6AA1}" type="slidenum">
              <a:rPr lang="en-GB" smtClean="0"/>
              <a:t>11</a:t>
            </a:fld>
            <a:endParaRPr lang="en-GB"/>
          </a:p>
        </p:txBody>
      </p:sp>
      <p:sp>
        <p:nvSpPr>
          <p:cNvPr id="84" name="Rounded Rectangle 36"/>
          <p:cNvSpPr txBox="1"/>
          <p:nvPr/>
        </p:nvSpPr>
        <p:spPr>
          <a:xfrm>
            <a:off x="1995906" y="3211900"/>
            <a:ext cx="1268948" cy="6631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algn="ctr" defTabSz="622300">
              <a:lnSpc>
                <a:spcPct val="90000"/>
              </a:lnSpc>
              <a:spcBef>
                <a:spcPct val="0"/>
              </a:spcBef>
              <a:spcAft>
                <a:spcPct val="35000"/>
              </a:spcAft>
            </a:pPr>
            <a:r>
              <a:rPr lang="en-US" sz="1600" dirty="0" smtClean="0"/>
              <a:t>Processed Data</a:t>
            </a:r>
            <a:endParaRPr lang="en-US" sz="1600" dirty="0"/>
          </a:p>
        </p:txBody>
      </p:sp>
      <p:pic>
        <p:nvPicPr>
          <p:cNvPr id="141"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5351864" y="4234638"/>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ervices - CERN EDM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60" t="990" r="68531" b="-990"/>
          <a:stretch/>
        </p:blipFill>
        <p:spPr bwMode="auto">
          <a:xfrm>
            <a:off x="1377195" y="4088438"/>
            <a:ext cx="503395" cy="825339"/>
          </a:xfrm>
          <a:prstGeom prst="rect">
            <a:avLst/>
          </a:prstGeom>
          <a:noFill/>
          <a:extLst>
            <a:ext uri="{909E8E84-426E-40DD-AFC4-6F175D3DCCD1}">
              <a14:hiddenFill xmlns:a14="http://schemas.microsoft.com/office/drawing/2010/main">
                <a:solidFill>
                  <a:srgbClr val="FFFFFF"/>
                </a:solidFill>
              </a14:hiddenFill>
            </a:ext>
          </a:extLst>
        </p:spPr>
      </p:pic>
      <p:pic>
        <p:nvPicPr>
          <p:cNvPr id="175" name="Picture 2" descr="Services - CERN EDM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60" t="990" r="68531" b="-990"/>
          <a:stretch/>
        </p:blipFill>
        <p:spPr bwMode="auto">
          <a:xfrm>
            <a:off x="4078736" y="768858"/>
            <a:ext cx="503395" cy="8253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5"/>
          <a:stretch>
            <a:fillRect/>
          </a:stretch>
        </p:blipFill>
        <p:spPr>
          <a:xfrm>
            <a:off x="1231830" y="3198957"/>
            <a:ext cx="649538" cy="663127"/>
          </a:xfrm>
          <a:prstGeom prst="rect">
            <a:avLst/>
          </a:prstGeom>
        </p:spPr>
      </p:pic>
      <p:pic>
        <p:nvPicPr>
          <p:cNvPr id="176"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a:stretch/>
        </p:blipFill>
        <p:spPr bwMode="auto">
          <a:xfrm>
            <a:off x="375939" y="3293039"/>
            <a:ext cx="409560" cy="50932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871104" y="3363034"/>
            <a:ext cx="389850" cy="369332"/>
          </a:xfrm>
          <a:prstGeom prst="rect">
            <a:avLst/>
          </a:prstGeom>
          <a:noFill/>
        </p:spPr>
        <p:txBody>
          <a:bodyPr wrap="square" rtlCol="0">
            <a:spAutoFit/>
          </a:bodyPr>
          <a:lstStyle/>
          <a:p>
            <a:r>
              <a:rPr lang="en-US" smtClean="0"/>
              <a:t>or</a:t>
            </a:r>
            <a:endParaRPr lang="en-GB" dirty="0"/>
          </a:p>
        </p:txBody>
      </p:sp>
      <p:pic>
        <p:nvPicPr>
          <p:cNvPr id="178" name="Picture 177"/>
          <p:cNvPicPr>
            <a:picLocks noChangeAspect="1"/>
          </p:cNvPicPr>
          <p:nvPr/>
        </p:nvPicPr>
        <p:blipFill>
          <a:blip r:embed="rId5"/>
          <a:stretch>
            <a:fillRect/>
          </a:stretch>
        </p:blipFill>
        <p:spPr>
          <a:xfrm>
            <a:off x="1197549" y="2216923"/>
            <a:ext cx="649538" cy="663127"/>
          </a:xfrm>
          <a:prstGeom prst="rect">
            <a:avLst/>
          </a:prstGeom>
        </p:spPr>
      </p:pic>
      <p:pic>
        <p:nvPicPr>
          <p:cNvPr id="179"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a:stretch/>
        </p:blipFill>
        <p:spPr bwMode="auto">
          <a:xfrm>
            <a:off x="341658" y="2311005"/>
            <a:ext cx="409560" cy="509323"/>
          </a:xfrm>
          <a:prstGeom prst="rect">
            <a:avLst/>
          </a:prstGeom>
          <a:noFill/>
          <a:extLst>
            <a:ext uri="{909E8E84-426E-40DD-AFC4-6F175D3DCCD1}">
              <a14:hiddenFill xmlns:a14="http://schemas.microsoft.com/office/drawing/2010/main">
                <a:solidFill>
                  <a:srgbClr val="FFFFFF"/>
                </a:solidFill>
              </a14:hiddenFill>
            </a:ext>
          </a:extLst>
        </p:spPr>
      </p:pic>
      <p:sp>
        <p:nvSpPr>
          <p:cNvPr id="180" name="TextBox 179"/>
          <p:cNvSpPr txBox="1"/>
          <p:nvPr/>
        </p:nvSpPr>
        <p:spPr>
          <a:xfrm>
            <a:off x="836823" y="2381000"/>
            <a:ext cx="389850" cy="369332"/>
          </a:xfrm>
          <a:prstGeom prst="rect">
            <a:avLst/>
          </a:prstGeom>
          <a:noFill/>
        </p:spPr>
        <p:txBody>
          <a:bodyPr wrap="square" rtlCol="0">
            <a:spAutoFit/>
          </a:bodyPr>
          <a:lstStyle/>
          <a:p>
            <a:r>
              <a:rPr lang="en-US" dirty="0" smtClean="0"/>
              <a:t>or</a:t>
            </a:r>
            <a:endParaRPr lang="en-GB" dirty="0"/>
          </a:p>
        </p:txBody>
      </p:sp>
      <p:pic>
        <p:nvPicPr>
          <p:cNvPr id="181"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6625014" y="1005270"/>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82"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8192277" y="1643866"/>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83"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9913743" y="2311005"/>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84"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9924092" y="4390515"/>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85"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8311954" y="5209795"/>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86"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5505167" y="5256502"/>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87"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1450402" y="5880446"/>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188" name="Picture 2" descr="Image result for infor ea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1" t="8503" r="63738" b="5582"/>
          <a:stretch/>
        </p:blipFill>
        <p:spPr bwMode="auto">
          <a:xfrm>
            <a:off x="1447917" y="5061862"/>
            <a:ext cx="443683" cy="4294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6"/>
          <a:stretch>
            <a:fillRect/>
          </a:stretch>
        </p:blipFill>
        <p:spPr>
          <a:xfrm>
            <a:off x="226564" y="823428"/>
            <a:ext cx="11815072" cy="5669771"/>
          </a:xfrm>
          <a:prstGeom prst="rect">
            <a:avLst/>
          </a:prstGeom>
        </p:spPr>
      </p:pic>
    </p:spTree>
    <p:extLst>
      <p:ext uri="{BB962C8B-B14F-4D97-AF65-F5344CB8AC3E}">
        <p14:creationId xmlns:p14="http://schemas.microsoft.com/office/powerpoint/2010/main" val="8974430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41721"/>
            <a:ext cx="9144000" cy="658835"/>
          </a:xfrm>
          <a:prstGeom prst="rect">
            <a:avLst/>
          </a:prstGeom>
        </p:spPr>
        <p:txBody>
          <a:bodyPr wrap="square">
            <a:spAutoFit/>
          </a:bodyPr>
          <a:lstStyle/>
          <a:p>
            <a:pPr algn="ctr">
              <a:lnSpc>
                <a:spcPct val="150000"/>
              </a:lnSpc>
            </a:pPr>
            <a:r>
              <a:rPr lang="en-GB" sz="2800" b="1" dirty="0" smtClean="0"/>
              <a:t>Summary</a:t>
            </a:r>
            <a:endParaRPr lang="en-GB" sz="2800" b="1" dirty="0"/>
          </a:p>
        </p:txBody>
      </p:sp>
      <p:sp>
        <p:nvSpPr>
          <p:cNvPr id="3" name="Slide Number Placeholder 2"/>
          <p:cNvSpPr>
            <a:spLocks noGrp="1"/>
          </p:cNvSpPr>
          <p:nvPr>
            <p:ph type="sldNum" sz="quarter" idx="12"/>
          </p:nvPr>
        </p:nvSpPr>
        <p:spPr/>
        <p:txBody>
          <a:bodyPr/>
          <a:lstStyle/>
          <a:p>
            <a:fld id="{4C3F8607-BA04-4BB0-A99C-A42DC5FD6AA1}" type="slidenum">
              <a:rPr lang="en-GB" smtClean="0"/>
              <a:t>12</a:t>
            </a:fld>
            <a:endParaRPr lang="en-GB"/>
          </a:p>
        </p:txBody>
      </p:sp>
      <p:sp>
        <p:nvSpPr>
          <p:cNvPr id="5" name="TextBox 4"/>
          <p:cNvSpPr txBox="1"/>
          <p:nvPr/>
        </p:nvSpPr>
        <p:spPr>
          <a:xfrm>
            <a:off x="390298" y="668751"/>
            <a:ext cx="10744428" cy="4339650"/>
          </a:xfrm>
          <a:prstGeom prst="rect">
            <a:avLst/>
          </a:prstGeom>
          <a:noFill/>
        </p:spPr>
        <p:txBody>
          <a:bodyPr wrap="square" rtlCol="0">
            <a:spAutoFit/>
          </a:bodyPr>
          <a:lstStyle/>
          <a:p>
            <a:pPr marL="342900" indent="-342900">
              <a:lnSpc>
                <a:spcPct val="150000"/>
              </a:lnSpc>
              <a:buFont typeface="Wingdings" panose="05000000000000000000" pitchFamily="2" charset="2"/>
              <a:buChar char="ü"/>
            </a:pPr>
            <a:r>
              <a:rPr lang="en-US" sz="2400" dirty="0" smtClean="0"/>
              <a:t>MM Data Storage:</a:t>
            </a:r>
          </a:p>
          <a:p>
            <a:pPr marL="800100" lvl="1" indent="-342900">
              <a:lnSpc>
                <a:spcPct val="150000"/>
              </a:lnSpc>
              <a:buFont typeface="Courier New" panose="02070309020205020404" pitchFamily="49" charset="0"/>
              <a:buChar char="o"/>
            </a:pPr>
            <a:r>
              <a:rPr lang="en-US" sz="2400" b="1" dirty="0" err="1" smtClean="0"/>
              <a:t>Infor</a:t>
            </a:r>
            <a:r>
              <a:rPr lang="en-US" sz="2400" b="1" dirty="0" smtClean="0"/>
              <a:t> EAM</a:t>
            </a:r>
            <a:r>
              <a:rPr lang="en-US" sz="2400" dirty="0" smtClean="0"/>
              <a:t>: </a:t>
            </a:r>
          </a:p>
          <a:p>
            <a:pPr marL="798513">
              <a:lnSpc>
                <a:spcPct val="150000"/>
              </a:lnSpc>
            </a:pPr>
            <a:r>
              <a:rPr lang="en-US" sz="2000" dirty="0" smtClean="0"/>
              <a:t>Assets</a:t>
            </a:r>
            <a:r>
              <a:rPr lang="en-US" sz="2000" dirty="0" smtClean="0"/>
              <a:t>, WOs (MM Requests &amp; Runs), Calibration, Equipment Used </a:t>
            </a:r>
            <a:r>
              <a:rPr lang="en-US" sz="2000" dirty="0" smtClean="0"/>
              <a:t>and </a:t>
            </a:r>
            <a:r>
              <a:rPr lang="en-US" sz="2000" dirty="0" smtClean="0"/>
              <a:t>MM Settings, Conditions &amp; Results of simple MM Systems. </a:t>
            </a:r>
          </a:p>
          <a:p>
            <a:pPr marL="800100" lvl="1" indent="-342900">
              <a:lnSpc>
                <a:spcPct val="150000"/>
              </a:lnSpc>
              <a:buFont typeface="Courier New" panose="02070309020205020404" pitchFamily="49" charset="0"/>
              <a:buChar char="o"/>
            </a:pPr>
            <a:r>
              <a:rPr lang="en-US" sz="2400" b="1" dirty="0" smtClean="0"/>
              <a:t>EDMS</a:t>
            </a:r>
            <a:r>
              <a:rPr lang="en-US" sz="2400" dirty="0" smtClean="0"/>
              <a:t>:</a:t>
            </a:r>
          </a:p>
          <a:p>
            <a:pPr marL="798513" lvl="1">
              <a:lnSpc>
                <a:spcPct val="150000"/>
              </a:lnSpc>
            </a:pPr>
            <a:r>
              <a:rPr lang="en-US" sz="2000" dirty="0" smtClean="0"/>
              <a:t>Raw </a:t>
            </a:r>
            <a:r>
              <a:rPr lang="en-US" sz="2000" dirty="0" smtClean="0"/>
              <a:t>data of calibration and MMs, MM Reports/Protocols</a:t>
            </a:r>
            <a:r>
              <a:rPr lang="en-US" sz="2400" dirty="0" smtClean="0"/>
              <a:t>.</a:t>
            </a:r>
          </a:p>
          <a:p>
            <a:pPr marL="804863" lvl="2" indent="-342900">
              <a:lnSpc>
                <a:spcPct val="150000"/>
              </a:lnSpc>
              <a:buFont typeface="Courier New" panose="02070309020205020404" pitchFamily="49" charset="0"/>
              <a:buChar char="o"/>
            </a:pPr>
            <a:r>
              <a:rPr lang="en-US" sz="2400" b="1" dirty="0" smtClean="0"/>
              <a:t>MM </a:t>
            </a:r>
            <a:r>
              <a:rPr lang="en-US" sz="2400" b="1" dirty="0" smtClean="0"/>
              <a:t>Database</a:t>
            </a:r>
            <a:r>
              <a:rPr lang="en-US" sz="2400" dirty="0" smtClean="0"/>
              <a:t>:</a:t>
            </a:r>
          </a:p>
          <a:p>
            <a:pPr marL="798513" lvl="2">
              <a:lnSpc>
                <a:spcPct val="150000"/>
              </a:lnSpc>
            </a:pPr>
            <a:r>
              <a:rPr lang="en-US" sz="2000" dirty="0" smtClean="0"/>
              <a:t>MM</a:t>
            </a:r>
            <a:r>
              <a:rPr lang="en-US" sz="2000" dirty="0" smtClean="0"/>
              <a:t> </a:t>
            </a:r>
            <a:r>
              <a:rPr lang="en-US" sz="2000" dirty="0" smtClean="0"/>
              <a:t>Processed &amp; Released data</a:t>
            </a:r>
            <a:r>
              <a:rPr lang="en-US" sz="2000" dirty="0"/>
              <a:t> of </a:t>
            </a:r>
            <a:r>
              <a:rPr lang="en-US" sz="2000" dirty="0" smtClean="0"/>
              <a:t>complex </a:t>
            </a:r>
            <a:r>
              <a:rPr lang="en-US" sz="2000" dirty="0"/>
              <a:t>MM Systems</a:t>
            </a:r>
            <a:r>
              <a:rPr lang="en-US" sz="2000" dirty="0" smtClean="0"/>
              <a:t>.</a:t>
            </a:r>
          </a:p>
        </p:txBody>
      </p:sp>
      <p:sp>
        <p:nvSpPr>
          <p:cNvPr id="6" name="Rectangle 5"/>
          <p:cNvSpPr/>
          <p:nvPr/>
        </p:nvSpPr>
        <p:spPr>
          <a:xfrm>
            <a:off x="390298" y="5268708"/>
            <a:ext cx="9470394" cy="646331"/>
          </a:xfrm>
          <a:prstGeom prst="rect">
            <a:avLst/>
          </a:prstGeom>
        </p:spPr>
        <p:txBody>
          <a:bodyPr wrap="square">
            <a:spAutoFit/>
          </a:bodyPr>
          <a:lstStyle/>
          <a:p>
            <a:pPr marL="342900" indent="-342900">
              <a:lnSpc>
                <a:spcPct val="150000"/>
              </a:lnSpc>
              <a:buFont typeface="Wingdings" panose="05000000000000000000" pitchFamily="2" charset="2"/>
              <a:buChar char="ü"/>
            </a:pPr>
            <a:r>
              <a:rPr lang="en-US" sz="2400" dirty="0" smtClean="0"/>
              <a:t>All </a:t>
            </a:r>
            <a:r>
              <a:rPr lang="en-US" sz="2400" dirty="0"/>
              <a:t>information </a:t>
            </a:r>
            <a:r>
              <a:rPr lang="en-US" sz="2400" b="1" dirty="0" smtClean="0"/>
              <a:t>integrated </a:t>
            </a:r>
            <a:r>
              <a:rPr lang="en-US" sz="2400" dirty="0" smtClean="0"/>
              <a:t>across </a:t>
            </a:r>
            <a:r>
              <a:rPr lang="en-US" sz="2400" dirty="0"/>
              <a:t>all the components of the 3MIS.</a:t>
            </a:r>
            <a:endParaRPr lang="en-GB" sz="2400" dirty="0"/>
          </a:p>
        </p:txBody>
      </p:sp>
      <p:pic>
        <p:nvPicPr>
          <p:cNvPr id="16" name="Picture 15"/>
          <p:cNvPicPr>
            <a:picLocks noChangeAspect="1"/>
          </p:cNvPicPr>
          <p:nvPr/>
        </p:nvPicPr>
        <p:blipFill>
          <a:blip r:embed="rId3"/>
          <a:stretch>
            <a:fillRect/>
          </a:stretch>
        </p:blipFill>
        <p:spPr>
          <a:xfrm>
            <a:off x="7967106" y="2452112"/>
            <a:ext cx="4224894" cy="2816596"/>
          </a:xfrm>
          <a:prstGeom prst="rect">
            <a:avLst/>
          </a:prstGeom>
        </p:spPr>
      </p:pic>
    </p:spTree>
    <p:extLst>
      <p:ext uri="{BB962C8B-B14F-4D97-AF65-F5344CB8AC3E}">
        <p14:creationId xmlns:p14="http://schemas.microsoft.com/office/powerpoint/2010/main" val="4201843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result for question mark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89726" y="3268403"/>
            <a:ext cx="2412553" cy="241255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4C3F8607-BA04-4BB0-A99C-A42DC5FD6AA1}" type="slidenum">
              <a:rPr lang="en-GB" smtClean="0"/>
              <a:t>13</a:t>
            </a:fld>
            <a:endParaRPr lang="en-GB"/>
          </a:p>
        </p:txBody>
      </p:sp>
      <p:pic>
        <p:nvPicPr>
          <p:cNvPr id="6" name="Picture 5"/>
          <p:cNvPicPr>
            <a:picLocks noChangeAspect="1"/>
          </p:cNvPicPr>
          <p:nvPr/>
        </p:nvPicPr>
        <p:blipFill>
          <a:blip r:embed="rId4"/>
          <a:stretch>
            <a:fillRect/>
          </a:stretch>
        </p:blipFill>
        <p:spPr>
          <a:xfrm>
            <a:off x="1523605" y="1283203"/>
            <a:ext cx="9144793" cy="1444877"/>
          </a:xfrm>
          <a:prstGeom prst="rect">
            <a:avLst/>
          </a:prstGeom>
        </p:spPr>
      </p:pic>
    </p:spTree>
    <p:extLst>
      <p:ext uri="{BB962C8B-B14F-4D97-AF65-F5344CB8AC3E}">
        <p14:creationId xmlns:p14="http://schemas.microsoft.com/office/powerpoint/2010/main" val="11771502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84989"/>
            <a:ext cx="12192000" cy="2607960"/>
          </a:xfrm>
        </p:spPr>
        <p:txBody>
          <a:bodyPr>
            <a:normAutofit/>
          </a:bodyPr>
          <a:lstStyle/>
          <a:p>
            <a:r>
              <a:rPr lang="en-GB" sz="6000" b="1" dirty="0" smtClean="0">
                <a:effectLst>
                  <a:outerShdw blurRad="38100" dist="38100" dir="2700000" algn="tl">
                    <a:srgbClr val="000000">
                      <a:alpha val="43137"/>
                    </a:srgbClr>
                  </a:outerShdw>
                </a:effectLst>
              </a:rPr>
              <a:t>Additional</a:t>
            </a:r>
            <a:br>
              <a:rPr lang="en-GB" sz="6000" b="1" dirty="0" smtClean="0">
                <a:effectLst>
                  <a:outerShdw blurRad="38100" dist="38100" dir="2700000" algn="tl">
                    <a:srgbClr val="000000">
                      <a:alpha val="43137"/>
                    </a:srgbClr>
                  </a:outerShdw>
                </a:effectLst>
              </a:rPr>
            </a:br>
            <a:r>
              <a:rPr lang="en-GB" sz="6000" b="1" dirty="0" smtClean="0">
                <a:effectLst>
                  <a:outerShdw blurRad="38100" dist="38100" dir="2700000" algn="tl">
                    <a:srgbClr val="000000">
                      <a:alpha val="43137"/>
                    </a:srgbClr>
                  </a:outerShdw>
                </a:effectLst>
              </a:rPr>
              <a:t>slides</a:t>
            </a:r>
            <a:endParaRPr lang="en-GB" sz="6000" b="1" dirty="0"/>
          </a:p>
        </p:txBody>
      </p:sp>
    </p:spTree>
    <p:extLst>
      <p:ext uri="{BB962C8B-B14F-4D97-AF65-F5344CB8AC3E}">
        <p14:creationId xmlns:p14="http://schemas.microsoft.com/office/powerpoint/2010/main" val="36071641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3F8607-BA04-4BB0-A99C-A42DC5FD6AA1}" type="slidenum">
              <a:rPr lang="en-GB" smtClean="0"/>
              <a:t>15</a:t>
            </a:fld>
            <a:endParaRPr lang="en-GB"/>
          </a:p>
        </p:txBody>
      </p:sp>
      <p:pic>
        <p:nvPicPr>
          <p:cNvPr id="5" name="Picture 4"/>
          <p:cNvPicPr>
            <a:picLocks noChangeAspect="1"/>
          </p:cNvPicPr>
          <p:nvPr/>
        </p:nvPicPr>
        <p:blipFill>
          <a:blip r:embed="rId2"/>
          <a:stretch>
            <a:fillRect/>
          </a:stretch>
        </p:blipFill>
        <p:spPr>
          <a:xfrm>
            <a:off x="1215344" y="1037317"/>
            <a:ext cx="10570256" cy="4528323"/>
          </a:xfrm>
          <a:prstGeom prst="rect">
            <a:avLst/>
          </a:prstGeom>
        </p:spPr>
      </p:pic>
      <p:sp>
        <p:nvSpPr>
          <p:cNvPr id="6" name="Rectangle 5"/>
          <p:cNvSpPr/>
          <p:nvPr/>
        </p:nvSpPr>
        <p:spPr>
          <a:xfrm>
            <a:off x="1524000" y="141721"/>
            <a:ext cx="9144000" cy="658835"/>
          </a:xfrm>
          <a:prstGeom prst="rect">
            <a:avLst/>
          </a:prstGeom>
        </p:spPr>
        <p:txBody>
          <a:bodyPr wrap="square">
            <a:spAutoFit/>
          </a:bodyPr>
          <a:lstStyle/>
          <a:p>
            <a:pPr algn="ctr">
              <a:lnSpc>
                <a:spcPct val="150000"/>
              </a:lnSpc>
            </a:pPr>
            <a:r>
              <a:rPr lang="en-GB" sz="2800" b="1" dirty="0" smtClean="0"/>
              <a:t>MM Results Levels (1/2)</a:t>
            </a:r>
            <a:endParaRPr lang="en-GB" sz="2800" b="1" dirty="0"/>
          </a:p>
        </p:txBody>
      </p:sp>
    </p:spTree>
    <p:extLst>
      <p:ext uri="{BB962C8B-B14F-4D97-AF65-F5344CB8AC3E}">
        <p14:creationId xmlns:p14="http://schemas.microsoft.com/office/powerpoint/2010/main" val="3342974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3F8607-BA04-4BB0-A99C-A42DC5FD6AA1}" type="slidenum">
              <a:rPr lang="en-GB" smtClean="0"/>
              <a:t>16</a:t>
            </a:fld>
            <a:endParaRPr lang="en-GB"/>
          </a:p>
        </p:txBody>
      </p:sp>
      <p:sp>
        <p:nvSpPr>
          <p:cNvPr id="6" name="Rectangle 5"/>
          <p:cNvSpPr/>
          <p:nvPr/>
        </p:nvSpPr>
        <p:spPr>
          <a:xfrm>
            <a:off x="1524000" y="141721"/>
            <a:ext cx="9144000" cy="738664"/>
          </a:xfrm>
          <a:prstGeom prst="rect">
            <a:avLst/>
          </a:prstGeom>
        </p:spPr>
        <p:txBody>
          <a:bodyPr wrap="square">
            <a:spAutoFit/>
          </a:bodyPr>
          <a:lstStyle/>
          <a:p>
            <a:pPr algn="ctr">
              <a:lnSpc>
                <a:spcPct val="150000"/>
              </a:lnSpc>
            </a:pPr>
            <a:r>
              <a:rPr lang="en-GB" sz="2800" b="1" dirty="0" smtClean="0"/>
              <a:t>MM Results Levels (2/2)</a:t>
            </a:r>
            <a:endParaRPr lang="en-GB" sz="2800" b="1" dirty="0"/>
          </a:p>
        </p:txBody>
      </p:sp>
      <p:graphicFrame>
        <p:nvGraphicFramePr>
          <p:cNvPr id="2" name="Table 1"/>
          <p:cNvGraphicFramePr>
            <a:graphicFrameLocks noGrp="1"/>
          </p:cNvGraphicFramePr>
          <p:nvPr>
            <p:extLst>
              <p:ext uri="{D42A27DB-BD31-4B8C-83A1-F6EECF244321}">
                <p14:modId xmlns:p14="http://schemas.microsoft.com/office/powerpoint/2010/main" val="2748742556"/>
              </p:ext>
            </p:extLst>
          </p:nvPr>
        </p:nvGraphicFramePr>
        <p:xfrm>
          <a:off x="108857" y="880384"/>
          <a:ext cx="11974286" cy="5951640"/>
        </p:xfrm>
        <a:graphic>
          <a:graphicData uri="http://schemas.openxmlformats.org/drawingml/2006/table">
            <a:tbl>
              <a:tblPr firstRow="1" firstCol="1" bandRow="1">
                <a:tableStyleId>{073A0DAA-6AF3-43AB-8588-CEC1D06C72B9}</a:tableStyleId>
              </a:tblPr>
              <a:tblGrid>
                <a:gridCol w="1777379">
                  <a:extLst>
                    <a:ext uri="{9D8B030D-6E8A-4147-A177-3AD203B41FA5}">
                      <a16:colId xmlns:a16="http://schemas.microsoft.com/office/drawing/2014/main" val="2366331425"/>
                    </a:ext>
                  </a:extLst>
                </a:gridCol>
                <a:gridCol w="6089364">
                  <a:extLst>
                    <a:ext uri="{9D8B030D-6E8A-4147-A177-3AD203B41FA5}">
                      <a16:colId xmlns:a16="http://schemas.microsoft.com/office/drawing/2014/main" val="494190745"/>
                    </a:ext>
                  </a:extLst>
                </a:gridCol>
                <a:gridCol w="1524000">
                  <a:extLst>
                    <a:ext uri="{9D8B030D-6E8A-4147-A177-3AD203B41FA5}">
                      <a16:colId xmlns:a16="http://schemas.microsoft.com/office/drawing/2014/main" val="397202870"/>
                    </a:ext>
                  </a:extLst>
                </a:gridCol>
                <a:gridCol w="1103086">
                  <a:extLst>
                    <a:ext uri="{9D8B030D-6E8A-4147-A177-3AD203B41FA5}">
                      <a16:colId xmlns:a16="http://schemas.microsoft.com/office/drawing/2014/main" val="2767333770"/>
                    </a:ext>
                  </a:extLst>
                </a:gridCol>
                <a:gridCol w="1480457">
                  <a:extLst>
                    <a:ext uri="{9D8B030D-6E8A-4147-A177-3AD203B41FA5}">
                      <a16:colId xmlns:a16="http://schemas.microsoft.com/office/drawing/2014/main" val="1319314162"/>
                    </a:ext>
                  </a:extLst>
                </a:gridCol>
              </a:tblGrid>
              <a:tr h="256457">
                <a:tc>
                  <a:txBody>
                    <a:bodyPr/>
                    <a:lstStyle/>
                    <a:p>
                      <a:pPr marL="0" marR="0" algn="ctr">
                        <a:lnSpc>
                          <a:spcPct val="115000"/>
                        </a:lnSpc>
                        <a:spcBef>
                          <a:spcPts val="0"/>
                        </a:spcBef>
                        <a:spcAft>
                          <a:spcPts val="0"/>
                        </a:spcAft>
                      </a:pPr>
                      <a:r>
                        <a:rPr lang="en-US" sz="1400">
                          <a:effectLst/>
                        </a:rPr>
                        <a:t>Results Level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a:effectLst/>
                        </a:rPr>
                        <a:t>Description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GB" sz="1400">
                          <a:effectLst/>
                        </a:rPr>
                        <a:t>Format</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a:effectLst/>
                        </a:rPr>
                        <a:t>Structure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a:effectLst/>
                        </a:rPr>
                        <a:t>Access Rights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extLst>
                  <a:ext uri="{0D108BD9-81ED-4DB2-BD59-A6C34878D82A}">
                    <a16:rowId xmlns:a16="http://schemas.microsoft.com/office/drawing/2014/main" val="1493025440"/>
                  </a:ext>
                </a:extLst>
              </a:tr>
              <a:tr h="530578">
                <a:tc>
                  <a:txBody>
                    <a:bodyPr/>
                    <a:lstStyle/>
                    <a:p>
                      <a:pPr marL="0" marR="0" algn="l">
                        <a:lnSpc>
                          <a:spcPct val="115000"/>
                        </a:lnSpc>
                        <a:spcBef>
                          <a:spcPts val="0"/>
                        </a:spcBef>
                        <a:spcAft>
                          <a:spcPts val="0"/>
                        </a:spcAft>
                      </a:pPr>
                      <a:r>
                        <a:rPr lang="en-US" sz="1400" dirty="0">
                          <a:effectLst/>
                        </a:rPr>
                        <a:t>Raw Data</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just">
                        <a:lnSpc>
                          <a:spcPct val="115000"/>
                        </a:lnSpc>
                        <a:spcBef>
                          <a:spcPts val="0"/>
                        </a:spcBef>
                        <a:spcAft>
                          <a:spcPts val="0"/>
                        </a:spcAft>
                      </a:pPr>
                      <a:r>
                        <a:rPr lang="en-US" sz="1400" dirty="0">
                          <a:effectLst/>
                        </a:rPr>
                        <a:t>Flux and current acquisitions as a function of time and/or position (no separation turn by turn).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a:effectLst/>
                        </a:rPr>
                        <a:t>ASCII files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Flexible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MM Section only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extLst>
                  <a:ext uri="{0D108BD9-81ED-4DB2-BD59-A6C34878D82A}">
                    <a16:rowId xmlns:a16="http://schemas.microsoft.com/office/drawing/2014/main" val="2713451281"/>
                  </a:ext>
                </a:extLst>
              </a:tr>
              <a:tr h="1901183">
                <a:tc>
                  <a:txBody>
                    <a:bodyPr/>
                    <a:lstStyle/>
                    <a:p>
                      <a:pPr marL="0" marR="0" algn="l">
                        <a:lnSpc>
                          <a:spcPct val="115000"/>
                        </a:lnSpc>
                        <a:spcBef>
                          <a:spcPts val="0"/>
                        </a:spcBef>
                        <a:spcAft>
                          <a:spcPts val="0"/>
                        </a:spcAft>
                      </a:pPr>
                      <a:r>
                        <a:rPr lang="en-US" sz="1400">
                          <a:effectLst/>
                        </a:rPr>
                        <a:t>Processed Data</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just">
                        <a:lnSpc>
                          <a:spcPct val="115000"/>
                        </a:lnSpc>
                        <a:spcBef>
                          <a:spcPts val="0"/>
                        </a:spcBef>
                        <a:spcAft>
                          <a:spcPts val="0"/>
                        </a:spcAft>
                      </a:pPr>
                      <a:r>
                        <a:rPr lang="en-US" sz="1400" dirty="0">
                          <a:effectLst/>
                        </a:rPr>
                        <a:t>Position and field data in a tabular format, understood without knowing information about the MM system used, just information about the magnet (splitting turn by turn, flux and current synchronization, cumulative sum of flux increments, ramp-rate compensation, drift correction, standard harmonic analysis, etc.). Calibration data of the equipment used were applied to the raw data to make the data of this level independent of the system.</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dirty="0" smtClean="0">
                          <a:effectLst/>
                        </a:rPr>
                        <a:t>Database</a:t>
                      </a:r>
                    </a:p>
                    <a:p>
                      <a:pPr marL="0" marR="0" algn="ctr">
                        <a:lnSpc>
                          <a:spcPct val="115000"/>
                        </a:lnSpc>
                        <a:spcBef>
                          <a:spcPts val="0"/>
                        </a:spcBef>
                        <a:spcAft>
                          <a:spcPts val="0"/>
                        </a:spcAft>
                      </a:pPr>
                      <a:r>
                        <a:rPr lang="en-US" sz="1400" dirty="0" smtClean="0">
                          <a:effectLst/>
                        </a:rPr>
                        <a:t>table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Fixed (standard)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MM Section only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extLst>
                  <a:ext uri="{0D108BD9-81ED-4DB2-BD59-A6C34878D82A}">
                    <a16:rowId xmlns:a16="http://schemas.microsoft.com/office/drawing/2014/main" val="1823052495"/>
                  </a:ext>
                </a:extLst>
              </a:tr>
              <a:tr h="1901183">
                <a:tc>
                  <a:txBody>
                    <a:bodyPr/>
                    <a:lstStyle/>
                    <a:p>
                      <a:pPr marL="0" marR="0" algn="l">
                        <a:lnSpc>
                          <a:spcPct val="115000"/>
                        </a:lnSpc>
                        <a:spcBef>
                          <a:spcPts val="0"/>
                        </a:spcBef>
                        <a:spcAft>
                          <a:spcPts val="0"/>
                        </a:spcAft>
                      </a:pPr>
                      <a:r>
                        <a:rPr lang="en-US" sz="1400">
                          <a:effectLst/>
                        </a:rPr>
                        <a:t>Released Data</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just">
                        <a:lnSpc>
                          <a:spcPct val="115000"/>
                        </a:lnSpc>
                        <a:spcBef>
                          <a:spcPts val="0"/>
                        </a:spcBef>
                        <a:spcAft>
                          <a:spcPts val="0"/>
                        </a:spcAft>
                      </a:pPr>
                      <a:r>
                        <a:rPr lang="en-US" sz="1400">
                          <a:effectLst/>
                        </a:rPr>
                        <a:t>Summary, selection or combination of the processed data of different runs in a tabular format,  easily understood by anyone and with all the relevant information (script, runs from which the data are combined) to be able to reproduce the same data from the processed data (subset of measurement turns, average of turns, combination of measurements at positive and negative current, combination of positions to get the integral, cross-calibrations, etc.).</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dirty="0" smtClean="0">
                          <a:effectLst/>
                        </a:rPr>
                        <a:t>Database</a:t>
                      </a:r>
                    </a:p>
                    <a:p>
                      <a:pPr marL="0" marR="0" algn="ctr">
                        <a:lnSpc>
                          <a:spcPct val="115000"/>
                        </a:lnSpc>
                        <a:spcBef>
                          <a:spcPts val="0"/>
                        </a:spcBef>
                        <a:spcAft>
                          <a:spcPts val="0"/>
                        </a:spcAft>
                      </a:pPr>
                      <a:r>
                        <a:rPr lang="en-US" sz="1400" dirty="0" smtClean="0">
                          <a:effectLst/>
                        </a:rPr>
                        <a:t>table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Fixed (standard)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CERN Internal</a:t>
                      </a:r>
                      <a:endParaRPr lang="en-GB" sz="1400">
                        <a:effectLst/>
                      </a:endParaRPr>
                    </a:p>
                    <a:p>
                      <a:pPr marL="0" marR="0" algn="ctr">
                        <a:lnSpc>
                          <a:spcPct val="115000"/>
                        </a:lnSpc>
                        <a:spcBef>
                          <a:spcPts val="0"/>
                        </a:spcBef>
                        <a:spcAft>
                          <a:spcPts val="0"/>
                        </a:spcAft>
                      </a:pPr>
                      <a:r>
                        <a:rPr lang="en-US" sz="1400">
                          <a:effectLst/>
                        </a:rPr>
                        <a:t>(if requested)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extLst>
                  <a:ext uri="{0D108BD9-81ED-4DB2-BD59-A6C34878D82A}">
                    <a16:rowId xmlns:a16="http://schemas.microsoft.com/office/drawing/2014/main" val="764495235"/>
                  </a:ext>
                </a:extLst>
              </a:tr>
              <a:tr h="557540">
                <a:tc>
                  <a:txBody>
                    <a:bodyPr/>
                    <a:lstStyle/>
                    <a:p>
                      <a:pPr marL="0" marR="0" algn="l">
                        <a:lnSpc>
                          <a:spcPct val="115000"/>
                        </a:lnSpc>
                        <a:spcBef>
                          <a:spcPts val="0"/>
                        </a:spcBef>
                        <a:spcAft>
                          <a:spcPts val="0"/>
                        </a:spcAft>
                      </a:pPr>
                      <a:r>
                        <a:rPr lang="en-US" sz="1400">
                          <a:effectLst/>
                        </a:rPr>
                        <a:t>Protocol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just">
                        <a:lnSpc>
                          <a:spcPct val="115000"/>
                        </a:lnSpc>
                        <a:spcBef>
                          <a:spcPts val="0"/>
                        </a:spcBef>
                        <a:spcAft>
                          <a:spcPts val="0"/>
                        </a:spcAft>
                      </a:pPr>
                      <a:r>
                        <a:rPr lang="en-US" sz="1400">
                          <a:effectLst/>
                        </a:rPr>
                        <a:t>Representation of the released results in a format that suits the MM client’s specific needs (with plots, numeric values, etc.)</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a:effectLst/>
                        </a:rPr>
                        <a:t>Document</a:t>
                      </a:r>
                      <a:endParaRPr lang="en-GB" sz="1400">
                        <a:effectLst/>
                      </a:endParaRPr>
                    </a:p>
                    <a:p>
                      <a:pPr marL="0" marR="0" algn="ctr">
                        <a:lnSpc>
                          <a:spcPct val="115000"/>
                        </a:lnSpc>
                        <a:spcBef>
                          <a:spcPts val="0"/>
                        </a:spcBef>
                        <a:spcAft>
                          <a:spcPts val="0"/>
                        </a:spcAft>
                      </a:pPr>
                      <a:r>
                        <a:rPr lang="en-US" sz="1400">
                          <a:effectLst/>
                        </a:rPr>
                        <a:t>(pdf, word, excel)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Template based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CERN Internal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extLst>
                  <a:ext uri="{0D108BD9-81ED-4DB2-BD59-A6C34878D82A}">
                    <a16:rowId xmlns:a16="http://schemas.microsoft.com/office/drawing/2014/main" val="1956551973"/>
                  </a:ext>
                </a:extLst>
              </a:tr>
              <a:tr h="804699">
                <a:tc>
                  <a:txBody>
                    <a:bodyPr/>
                    <a:lstStyle/>
                    <a:p>
                      <a:pPr marL="0" marR="0" algn="l">
                        <a:lnSpc>
                          <a:spcPct val="115000"/>
                        </a:lnSpc>
                        <a:spcBef>
                          <a:spcPts val="0"/>
                        </a:spcBef>
                        <a:spcAft>
                          <a:spcPts val="0"/>
                        </a:spcAft>
                      </a:pPr>
                      <a:r>
                        <a:rPr lang="en-US" sz="1400">
                          <a:effectLst/>
                        </a:rPr>
                        <a:t>MM Report</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just">
                        <a:lnSpc>
                          <a:spcPct val="115000"/>
                        </a:lnSpc>
                        <a:spcBef>
                          <a:spcPts val="0"/>
                        </a:spcBef>
                        <a:spcAft>
                          <a:spcPts val="0"/>
                        </a:spcAft>
                      </a:pPr>
                      <a:r>
                        <a:rPr lang="en-US" sz="1400">
                          <a:effectLst/>
                        </a:rPr>
                        <a:t>Detailed report that describes, apart from results, the MM method used and many meta-data. It often contains comparisons of results of different magnets or comparisons of measured and simulations data.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tc>
                <a:tc>
                  <a:txBody>
                    <a:bodyPr/>
                    <a:lstStyle/>
                    <a:p>
                      <a:pPr marL="0" marR="0" algn="ctr">
                        <a:lnSpc>
                          <a:spcPct val="115000"/>
                        </a:lnSpc>
                        <a:spcBef>
                          <a:spcPts val="0"/>
                        </a:spcBef>
                        <a:spcAft>
                          <a:spcPts val="0"/>
                        </a:spcAft>
                      </a:pPr>
                      <a:r>
                        <a:rPr lang="en-US" sz="1400">
                          <a:effectLst/>
                        </a:rPr>
                        <a:t>Document</a:t>
                      </a:r>
                      <a:endParaRPr lang="en-GB" sz="1400">
                        <a:effectLst/>
                      </a:endParaRPr>
                    </a:p>
                    <a:p>
                      <a:pPr marL="0" marR="0" algn="ctr">
                        <a:lnSpc>
                          <a:spcPct val="115000"/>
                        </a:lnSpc>
                        <a:spcBef>
                          <a:spcPts val="0"/>
                        </a:spcBef>
                        <a:spcAft>
                          <a:spcPts val="0"/>
                        </a:spcAft>
                      </a:pPr>
                      <a:r>
                        <a:rPr lang="en-US" sz="1400">
                          <a:effectLst/>
                        </a:rPr>
                        <a:t>(pdf, word, excel)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a:effectLst/>
                        </a:rPr>
                        <a:t>Template based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tc>
                  <a:txBody>
                    <a:bodyPr/>
                    <a:lstStyle/>
                    <a:p>
                      <a:pPr marL="0" marR="0" algn="ctr">
                        <a:lnSpc>
                          <a:spcPct val="115000"/>
                        </a:lnSpc>
                        <a:spcBef>
                          <a:spcPts val="0"/>
                        </a:spcBef>
                        <a:spcAft>
                          <a:spcPts val="0"/>
                        </a:spcAft>
                      </a:pPr>
                      <a:r>
                        <a:rPr lang="en-US" sz="1400" dirty="0">
                          <a:effectLst/>
                        </a:rPr>
                        <a:t>CERN Internal</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245" marR="54245" marT="0" marB="0" anchor="ctr"/>
                </a:tc>
                <a:extLst>
                  <a:ext uri="{0D108BD9-81ED-4DB2-BD59-A6C34878D82A}">
                    <a16:rowId xmlns:a16="http://schemas.microsoft.com/office/drawing/2014/main" val="1126091289"/>
                  </a:ext>
                </a:extLst>
              </a:tr>
            </a:tbl>
          </a:graphicData>
        </a:graphic>
      </p:graphicFrame>
    </p:spTree>
    <p:extLst>
      <p:ext uri="{BB962C8B-B14F-4D97-AF65-F5344CB8AC3E}">
        <p14:creationId xmlns:p14="http://schemas.microsoft.com/office/powerpoint/2010/main" val="1526503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l="7652" t="9272" b="1273"/>
          <a:stretch/>
        </p:blipFill>
        <p:spPr>
          <a:xfrm>
            <a:off x="10747075" y="0"/>
            <a:ext cx="1444925" cy="1369756"/>
          </a:xfrm>
          <a:prstGeom prst="rect">
            <a:avLst/>
          </a:prstGeom>
        </p:spPr>
      </p:pic>
      <p:sp>
        <p:nvSpPr>
          <p:cNvPr id="7" name="TextBox 6"/>
          <p:cNvSpPr txBox="1"/>
          <p:nvPr/>
        </p:nvSpPr>
        <p:spPr>
          <a:xfrm>
            <a:off x="1463422" y="268767"/>
            <a:ext cx="9144000" cy="523220"/>
          </a:xfrm>
          <a:prstGeom prst="rect">
            <a:avLst/>
          </a:prstGeom>
          <a:noFill/>
        </p:spPr>
        <p:txBody>
          <a:bodyPr wrap="square" rtlCol="0">
            <a:spAutoFit/>
          </a:bodyPr>
          <a:lstStyle/>
          <a:p>
            <a:pPr algn="ctr"/>
            <a:r>
              <a:rPr lang="en-US" sz="2800" b="1" dirty="0"/>
              <a:t>Measurements: Helmholtz Coil System</a:t>
            </a:r>
            <a:endParaRPr lang="en-GB" sz="2800" b="1" dirty="0"/>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1484"/>
          <a:stretch/>
        </p:blipFill>
        <p:spPr>
          <a:xfrm>
            <a:off x="2287497" y="4143060"/>
            <a:ext cx="2114714" cy="254238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244798" y="920946"/>
            <a:ext cx="7273026" cy="3139321"/>
          </a:xfrm>
          <a:prstGeom prst="rect">
            <a:avLst/>
          </a:prstGeom>
          <a:noFill/>
        </p:spPr>
        <p:txBody>
          <a:bodyPr wrap="square" rtlCol="0">
            <a:spAutoFit/>
          </a:bodyPr>
          <a:lstStyle/>
          <a:p>
            <a:pPr marL="401638" indent="-346075">
              <a:lnSpc>
                <a:spcPct val="150000"/>
              </a:lnSpc>
              <a:buFont typeface="Wingdings" panose="05000000000000000000" pitchFamily="2" charset="2"/>
              <a:buChar char="ü"/>
              <a:tabLst>
                <a:tab pos="401638" algn="l"/>
              </a:tabLst>
            </a:pPr>
            <a:r>
              <a:rPr lang="en-US" sz="2200" dirty="0" smtClean="0"/>
              <a:t>Workflow </a:t>
            </a:r>
            <a:r>
              <a:rPr lang="en-US" sz="2200" dirty="0"/>
              <a:t>similar to </a:t>
            </a:r>
            <a:r>
              <a:rPr lang="en-US" sz="2200" dirty="0" smtClean="0"/>
              <a:t>calibration</a:t>
            </a:r>
          </a:p>
          <a:p>
            <a:pPr marL="285750" indent="-285750">
              <a:lnSpc>
                <a:spcPct val="200000"/>
              </a:lnSpc>
              <a:buSzPct val="100000"/>
              <a:buFont typeface="Wingdings" panose="05000000000000000000" pitchFamily="2" charset="2"/>
              <a:buChar char="ü"/>
            </a:pPr>
            <a:r>
              <a:rPr lang="en-US" sz="2200" dirty="0"/>
              <a:t>Automatic archiving of results:</a:t>
            </a:r>
          </a:p>
          <a:p>
            <a:pPr marL="742950" lvl="1" indent="-285750">
              <a:lnSpc>
                <a:spcPct val="200000"/>
              </a:lnSpc>
              <a:buSzPct val="100000"/>
              <a:buFont typeface="Wingdings" panose="05000000000000000000" pitchFamily="2" charset="2"/>
              <a:buChar char="ü"/>
            </a:pPr>
            <a:r>
              <a:rPr lang="en-US" sz="2200" dirty="0"/>
              <a:t>Raw data and Parameters saved in </a:t>
            </a:r>
            <a:r>
              <a:rPr lang="en-US" sz="2200" b="1" dirty="0"/>
              <a:t>EDMS</a:t>
            </a:r>
          </a:p>
          <a:p>
            <a:pPr marL="742950" lvl="1" indent="-285750">
              <a:lnSpc>
                <a:spcPct val="200000"/>
              </a:lnSpc>
              <a:buSzPct val="100000"/>
              <a:buFont typeface="Wingdings" panose="05000000000000000000" pitchFamily="2" charset="2"/>
              <a:buChar char="ü"/>
            </a:pPr>
            <a:r>
              <a:rPr lang="en-US" sz="2200" dirty="0"/>
              <a:t>All other data saved in </a:t>
            </a:r>
            <a:r>
              <a:rPr lang="en-US" sz="2200" b="1" dirty="0" err="1"/>
              <a:t>Infor</a:t>
            </a:r>
            <a:endParaRPr lang="en-US" sz="2200" b="1" dirty="0"/>
          </a:p>
          <a:p>
            <a:pPr marL="401638" indent="-346075">
              <a:lnSpc>
                <a:spcPct val="150000"/>
              </a:lnSpc>
              <a:buFont typeface="Wingdings" panose="05000000000000000000" pitchFamily="2" charset="2"/>
              <a:buChar char="ü"/>
              <a:tabLst>
                <a:tab pos="401638" algn="l"/>
              </a:tabLst>
            </a:pPr>
            <a:r>
              <a:rPr lang="en-US" sz="2200" dirty="0" smtClean="0"/>
              <a:t>Results </a:t>
            </a:r>
            <a:r>
              <a:rPr lang="en-US" sz="2200" dirty="0"/>
              <a:t>available immediately &amp; with one </a:t>
            </a:r>
            <a:r>
              <a:rPr lang="en-US" sz="2200" dirty="0" smtClean="0"/>
              <a:t>click</a:t>
            </a:r>
            <a:endParaRPr lang="en-GB" sz="2200" dirty="0"/>
          </a:p>
        </p:txBody>
      </p:sp>
      <p:pic>
        <p:nvPicPr>
          <p:cNvPr id="23" name="Picture 22"/>
          <p:cNvPicPr>
            <a:picLocks noChangeAspect="1"/>
          </p:cNvPicPr>
          <p:nvPr/>
        </p:nvPicPr>
        <p:blipFill rotWithShape="1">
          <a:blip r:embed="rId5"/>
          <a:srcRect l="12071" t="2884" r="13277" b="3433"/>
          <a:stretch/>
        </p:blipFill>
        <p:spPr>
          <a:xfrm rot="5400000">
            <a:off x="4664568" y="4644820"/>
            <a:ext cx="1412395" cy="1329312"/>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rotWithShape="1">
          <a:blip r:embed="rId6"/>
          <a:srcRect t="637"/>
          <a:stretch/>
        </p:blipFill>
        <p:spPr>
          <a:xfrm>
            <a:off x="7594025" y="952500"/>
            <a:ext cx="4521774" cy="5891280"/>
          </a:xfrm>
          <a:prstGeom prst="rect">
            <a:avLst/>
          </a:prstGeom>
        </p:spPr>
      </p:pic>
      <p:sp>
        <p:nvSpPr>
          <p:cNvPr id="4" name="Slide Number Placeholder 3"/>
          <p:cNvSpPr>
            <a:spLocks noGrp="1"/>
          </p:cNvSpPr>
          <p:nvPr>
            <p:ph type="sldNum" sz="quarter" idx="12"/>
          </p:nvPr>
        </p:nvSpPr>
        <p:spPr>
          <a:xfrm>
            <a:off x="11447234" y="6478655"/>
            <a:ext cx="668565" cy="365125"/>
          </a:xfrm>
        </p:spPr>
        <p:txBody>
          <a:bodyPr/>
          <a:lstStyle/>
          <a:p>
            <a:fld id="{4C3F8607-BA04-4BB0-A99C-A42DC5FD6AA1}" type="slidenum">
              <a:rPr lang="en-GB" smtClean="0"/>
              <a:t>17</a:t>
            </a:fld>
            <a:endParaRPr lang="en-GB" dirty="0"/>
          </a:p>
        </p:txBody>
      </p:sp>
    </p:spTree>
    <p:extLst>
      <p:ext uri="{BB962C8B-B14F-4D97-AF65-F5344CB8AC3E}">
        <p14:creationId xmlns:p14="http://schemas.microsoft.com/office/powerpoint/2010/main" val="26376892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24000" y="253143"/>
            <a:ext cx="9144000" cy="523220"/>
          </a:xfrm>
          <a:prstGeom prst="rect">
            <a:avLst/>
          </a:prstGeom>
          <a:noFill/>
        </p:spPr>
        <p:txBody>
          <a:bodyPr wrap="square" rtlCol="0">
            <a:spAutoFit/>
          </a:bodyPr>
          <a:lstStyle/>
          <a:p>
            <a:pPr algn="ctr"/>
            <a:r>
              <a:rPr lang="en-US" sz="2800" b="1" dirty="0"/>
              <a:t>Measurements: Rotating Coil System</a:t>
            </a:r>
            <a:endParaRPr lang="en-GB" sz="2800" b="1" dirty="0"/>
          </a:p>
        </p:txBody>
      </p:sp>
      <p:sp>
        <p:nvSpPr>
          <p:cNvPr id="4" name="TextBox 3"/>
          <p:cNvSpPr txBox="1"/>
          <p:nvPr/>
        </p:nvSpPr>
        <p:spPr>
          <a:xfrm>
            <a:off x="458996" y="992023"/>
            <a:ext cx="8904233" cy="4662815"/>
          </a:xfrm>
          <a:prstGeom prst="rect">
            <a:avLst/>
          </a:prstGeom>
          <a:noFill/>
        </p:spPr>
        <p:txBody>
          <a:bodyPr wrap="square" rtlCol="0">
            <a:spAutoFit/>
          </a:bodyPr>
          <a:lstStyle/>
          <a:p>
            <a:pPr marL="401638" indent="-346075">
              <a:lnSpc>
                <a:spcPct val="150000"/>
              </a:lnSpc>
              <a:buFont typeface="Wingdings" panose="05000000000000000000" pitchFamily="2" charset="2"/>
              <a:buChar char="ü"/>
              <a:tabLst>
                <a:tab pos="401638" algn="l"/>
              </a:tabLst>
            </a:pPr>
            <a:r>
              <a:rPr lang="en-US" sz="2200" dirty="0"/>
              <a:t>Next milestone: </a:t>
            </a:r>
            <a:r>
              <a:rPr lang="en-GB" sz="2200" dirty="0" smtClean="0"/>
              <a:t>upcoming </a:t>
            </a:r>
            <a:r>
              <a:rPr lang="en-GB" sz="2200" dirty="0"/>
              <a:t>measurement campaign for </a:t>
            </a:r>
            <a:r>
              <a:rPr lang="en-GB" sz="2200" dirty="0" smtClean="0"/>
              <a:t>HL-LHC</a:t>
            </a:r>
            <a:endParaRPr lang="en-US" sz="2200" dirty="0"/>
          </a:p>
          <a:p>
            <a:pPr marL="401638" indent="-346075">
              <a:lnSpc>
                <a:spcPct val="150000"/>
              </a:lnSpc>
              <a:buFont typeface="Wingdings" panose="05000000000000000000" pitchFamily="2" charset="2"/>
              <a:buChar char="ü"/>
              <a:tabLst>
                <a:tab pos="401638" algn="l"/>
              </a:tabLst>
            </a:pPr>
            <a:r>
              <a:rPr lang="en-US" sz="2200" dirty="0" smtClean="0"/>
              <a:t>More complex system:</a:t>
            </a:r>
          </a:p>
          <a:p>
            <a:pPr marL="858838" lvl="1" indent="-346075">
              <a:lnSpc>
                <a:spcPct val="150000"/>
              </a:lnSpc>
              <a:buFont typeface="Courier New" panose="02070309020205020404" pitchFamily="49" charset="0"/>
              <a:buChar char="o"/>
              <a:tabLst>
                <a:tab pos="401638" algn="l"/>
              </a:tabLst>
            </a:pPr>
            <a:r>
              <a:rPr lang="en-US" sz="2200" dirty="0" smtClean="0"/>
              <a:t>Measurements in cryogenics conditions</a:t>
            </a:r>
            <a:endParaRPr lang="en-US" sz="2200" i="1" dirty="0" smtClean="0"/>
          </a:p>
          <a:p>
            <a:pPr marL="858838" lvl="1" indent="-346075">
              <a:lnSpc>
                <a:spcPct val="150000"/>
              </a:lnSpc>
              <a:buFont typeface="Courier New" panose="02070309020205020404" pitchFamily="49" charset="0"/>
              <a:buChar char="o"/>
              <a:tabLst>
                <a:tab pos="401638" algn="l"/>
              </a:tabLst>
            </a:pPr>
            <a:r>
              <a:rPr lang="en-US" sz="2200" dirty="0" smtClean="0"/>
              <a:t>Need for reduced feedback loop</a:t>
            </a:r>
          </a:p>
          <a:p>
            <a:pPr marL="858838" lvl="1" indent="-346075">
              <a:lnSpc>
                <a:spcPct val="150000"/>
              </a:lnSpc>
              <a:buFont typeface="Courier New" panose="02070309020205020404" pitchFamily="49" charset="0"/>
              <a:buChar char="o"/>
              <a:tabLst>
                <a:tab pos="401638" algn="l"/>
              </a:tabLst>
            </a:pPr>
            <a:r>
              <a:rPr lang="en-US" sz="2200" dirty="0" smtClean="0"/>
              <a:t>Complex data structure </a:t>
            </a:r>
          </a:p>
          <a:p>
            <a:pPr marL="858838" lvl="1" indent="-346075">
              <a:lnSpc>
                <a:spcPct val="150000"/>
              </a:lnSpc>
              <a:buFont typeface="Courier New" panose="02070309020205020404" pitchFamily="49" charset="0"/>
              <a:buChar char="o"/>
              <a:tabLst>
                <a:tab pos="401638" algn="l"/>
              </a:tabLst>
            </a:pPr>
            <a:r>
              <a:rPr lang="en-US" sz="2200" dirty="0" smtClean="0"/>
              <a:t>High volume of data</a:t>
            </a:r>
          </a:p>
          <a:p>
            <a:pPr marL="400050" lvl="1" indent="-346075">
              <a:lnSpc>
                <a:spcPct val="150000"/>
              </a:lnSpc>
              <a:buFont typeface="Wingdings" panose="05000000000000000000" pitchFamily="2" charset="2"/>
              <a:buChar char="ü"/>
              <a:tabLst>
                <a:tab pos="401638" algn="l"/>
              </a:tabLst>
            </a:pPr>
            <a:r>
              <a:rPr lang="en-US" sz="2200" dirty="0"/>
              <a:t>Preparation already done </a:t>
            </a:r>
            <a:endParaRPr lang="en-US" sz="2200" dirty="0" smtClean="0"/>
          </a:p>
          <a:p>
            <a:pPr marL="400050" lvl="1" indent="-346075">
              <a:lnSpc>
                <a:spcPct val="150000"/>
              </a:lnSpc>
              <a:buFont typeface="Wingdings" panose="05000000000000000000" pitchFamily="2" charset="2"/>
              <a:buChar char="ü"/>
              <a:tabLst>
                <a:tab pos="401638" algn="l"/>
              </a:tabLst>
            </a:pPr>
            <a:r>
              <a:rPr lang="en-US" sz="2200" dirty="0" smtClean="0"/>
              <a:t>Re-use </a:t>
            </a:r>
            <a:r>
              <a:rPr lang="en-US" sz="2200" dirty="0"/>
              <a:t>of features of existing scripts </a:t>
            </a:r>
            <a:r>
              <a:rPr lang="en-US" sz="2200" dirty="0" smtClean="0"/>
              <a:t>&amp;                                                           development of </a:t>
            </a:r>
            <a:r>
              <a:rPr lang="en-US" sz="2200" dirty="0"/>
              <a:t>advanced features</a:t>
            </a:r>
          </a:p>
        </p:txBody>
      </p:sp>
      <p:pic>
        <p:nvPicPr>
          <p:cNvPr id="2" name="Picture 1"/>
          <p:cNvPicPr>
            <a:picLocks noChangeAspect="1"/>
          </p:cNvPicPr>
          <p:nvPr/>
        </p:nvPicPr>
        <p:blipFill>
          <a:blip r:embed="rId3"/>
          <a:stretch>
            <a:fillRect/>
          </a:stretch>
        </p:blipFill>
        <p:spPr>
          <a:xfrm>
            <a:off x="7800975" y="2844330"/>
            <a:ext cx="4287658" cy="3220004"/>
          </a:xfrm>
          <a:prstGeom prst="rect">
            <a:avLst/>
          </a:prstGeom>
        </p:spPr>
      </p:pic>
      <p:pic>
        <p:nvPicPr>
          <p:cNvPr id="5" name="Picture 4"/>
          <p:cNvPicPr>
            <a:picLocks noChangeAspect="1"/>
          </p:cNvPicPr>
          <p:nvPr/>
        </p:nvPicPr>
        <p:blipFill rotWithShape="1">
          <a:blip r:embed="rId4"/>
          <a:srcRect l="7652" t="9272" b="1273"/>
          <a:stretch/>
        </p:blipFill>
        <p:spPr>
          <a:xfrm>
            <a:off x="10747075" y="0"/>
            <a:ext cx="1444925" cy="1369756"/>
          </a:xfrm>
          <a:prstGeom prst="rect">
            <a:avLst/>
          </a:prstGeom>
        </p:spPr>
      </p:pic>
      <p:sp>
        <p:nvSpPr>
          <p:cNvPr id="3" name="Slide Number Placeholder 2"/>
          <p:cNvSpPr>
            <a:spLocks noGrp="1"/>
          </p:cNvSpPr>
          <p:nvPr>
            <p:ph type="sldNum" sz="quarter" idx="12"/>
          </p:nvPr>
        </p:nvSpPr>
        <p:spPr/>
        <p:txBody>
          <a:bodyPr/>
          <a:lstStyle/>
          <a:p>
            <a:fld id="{4C3F8607-BA04-4BB0-A99C-A42DC5FD6AA1}" type="slidenum">
              <a:rPr lang="en-GB" smtClean="0"/>
              <a:t>18</a:t>
            </a:fld>
            <a:endParaRPr lang="en-GB"/>
          </a:p>
        </p:txBody>
      </p:sp>
    </p:spTree>
    <p:extLst>
      <p:ext uri="{BB962C8B-B14F-4D97-AF65-F5344CB8AC3E}">
        <p14:creationId xmlns:p14="http://schemas.microsoft.com/office/powerpoint/2010/main" val="37548878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6955" y="2470564"/>
            <a:ext cx="4255446" cy="239368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81050" y="591269"/>
            <a:ext cx="7372350" cy="5632311"/>
          </a:xfrm>
          <a:prstGeom prst="rect">
            <a:avLst/>
          </a:prstGeom>
          <a:noFill/>
        </p:spPr>
        <p:txBody>
          <a:bodyPr wrap="square" rtlCol="0">
            <a:spAutoFit/>
          </a:bodyPr>
          <a:lstStyle/>
          <a:p>
            <a:pPr marL="536575" indent="-342900">
              <a:lnSpc>
                <a:spcPct val="250000"/>
              </a:lnSpc>
              <a:buFont typeface="+mj-lt"/>
              <a:buAutoNum type="arabicPeriod"/>
            </a:pPr>
            <a:r>
              <a:rPr lang="en-GB" sz="2400" dirty="0" smtClean="0"/>
              <a:t>Introduction: Workflow </a:t>
            </a:r>
            <a:r>
              <a:rPr lang="en-GB" sz="2400" dirty="0"/>
              <a:t>of Measurements</a:t>
            </a:r>
          </a:p>
          <a:p>
            <a:pPr marL="536575" indent="-342900">
              <a:lnSpc>
                <a:spcPct val="250000"/>
              </a:lnSpc>
              <a:buFont typeface="+mj-lt"/>
              <a:buAutoNum type="arabicPeriod"/>
            </a:pPr>
            <a:r>
              <a:rPr lang="en-GB" sz="2400" dirty="0" smtClean="0"/>
              <a:t>The concept of 3MIS</a:t>
            </a:r>
          </a:p>
          <a:p>
            <a:pPr marL="536575" indent="-342900">
              <a:lnSpc>
                <a:spcPct val="250000"/>
              </a:lnSpc>
              <a:buFont typeface="+mj-lt"/>
              <a:buAutoNum type="arabicPeriod"/>
            </a:pPr>
            <a:r>
              <a:rPr lang="en-GB" sz="2400" dirty="0" smtClean="0"/>
              <a:t>Architecture of implemented solution</a:t>
            </a:r>
            <a:endParaRPr lang="en-US" sz="2400" dirty="0" smtClean="0"/>
          </a:p>
          <a:p>
            <a:pPr marL="536575" indent="-342900">
              <a:lnSpc>
                <a:spcPct val="250000"/>
              </a:lnSpc>
              <a:buFont typeface="+mj-lt"/>
              <a:buAutoNum type="arabicPeriod"/>
            </a:pPr>
            <a:r>
              <a:rPr lang="en-US" sz="2400" dirty="0" smtClean="0"/>
              <a:t>Why is each component used?</a:t>
            </a:r>
          </a:p>
          <a:p>
            <a:pPr marL="536575" indent="-342900">
              <a:lnSpc>
                <a:spcPct val="250000"/>
              </a:lnSpc>
              <a:buFont typeface="+mj-lt"/>
              <a:buAutoNum type="arabicPeriod"/>
            </a:pPr>
            <a:r>
              <a:rPr lang="en-US" sz="2400" dirty="0" smtClean="0"/>
              <a:t>Data Storage in main MM Section’s Activities</a:t>
            </a:r>
          </a:p>
          <a:p>
            <a:pPr marL="536575" indent="-342900">
              <a:lnSpc>
                <a:spcPct val="250000"/>
              </a:lnSpc>
              <a:buFont typeface="+mj-lt"/>
              <a:buAutoNum type="arabicPeriod"/>
            </a:pPr>
            <a:r>
              <a:rPr lang="en-GB" sz="2400" dirty="0" smtClean="0"/>
              <a:t>Summary</a:t>
            </a:r>
            <a:endParaRPr lang="en-GB" sz="2400" dirty="0"/>
          </a:p>
        </p:txBody>
      </p:sp>
      <p:sp>
        <p:nvSpPr>
          <p:cNvPr id="5" name="TextBox 4"/>
          <p:cNvSpPr txBox="1"/>
          <p:nvPr/>
        </p:nvSpPr>
        <p:spPr>
          <a:xfrm>
            <a:off x="0" y="205834"/>
            <a:ext cx="12192000" cy="523220"/>
          </a:xfrm>
          <a:prstGeom prst="rect">
            <a:avLst/>
          </a:prstGeom>
          <a:noFill/>
        </p:spPr>
        <p:txBody>
          <a:bodyPr wrap="square" rtlCol="0">
            <a:spAutoFit/>
          </a:bodyPr>
          <a:lstStyle/>
          <a:p>
            <a:pPr algn="ctr"/>
            <a:r>
              <a:rPr lang="en-GB" sz="2800" b="1" dirty="0"/>
              <a:t>Structure of </a:t>
            </a:r>
            <a:r>
              <a:rPr lang="en-GB" sz="2800" b="1" dirty="0" smtClean="0"/>
              <a:t>Presentation</a:t>
            </a:r>
            <a:endParaRPr lang="en-GB" sz="2800" b="1" dirty="0"/>
          </a:p>
        </p:txBody>
      </p:sp>
      <p:sp>
        <p:nvSpPr>
          <p:cNvPr id="3" name="Slide Number Placeholder 2"/>
          <p:cNvSpPr>
            <a:spLocks noGrp="1"/>
          </p:cNvSpPr>
          <p:nvPr>
            <p:ph type="sldNum" sz="quarter" idx="12"/>
          </p:nvPr>
        </p:nvSpPr>
        <p:spPr/>
        <p:txBody>
          <a:bodyPr/>
          <a:lstStyle/>
          <a:p>
            <a:fld id="{4C3F8607-BA04-4BB0-A99C-A42DC5FD6AA1}" type="slidenum">
              <a:rPr lang="en-GB" smtClean="0"/>
              <a:t>2</a:t>
            </a:fld>
            <a:endParaRPr lang="en-GB" dirty="0"/>
          </a:p>
        </p:txBody>
      </p:sp>
    </p:spTree>
    <p:extLst>
      <p:ext uri="{BB962C8B-B14F-4D97-AF65-F5344CB8AC3E}">
        <p14:creationId xmlns:p14="http://schemas.microsoft.com/office/powerpoint/2010/main" val="6500799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49215" y="6262042"/>
            <a:ext cx="8127124" cy="461665"/>
          </a:xfrm>
          <a:prstGeom prst="rect">
            <a:avLst/>
          </a:prstGeom>
        </p:spPr>
        <p:txBody>
          <a:bodyPr wrap="square">
            <a:spAutoFit/>
          </a:bodyPr>
          <a:lstStyle/>
          <a:p>
            <a:pPr marL="569913" indent="-569913"/>
            <a:r>
              <a:rPr lang="en-GB" sz="1200" i="1" dirty="0">
                <a:solidFill>
                  <a:schemeClr val="bg1"/>
                </a:solidFill>
              </a:rPr>
              <a:t>Source: Bonora, M. (2020). An Integrated Software Framework for Magnetic Measurements - From Raw Data to </a:t>
            </a:r>
            <a:r>
              <a:rPr lang="en-GB" sz="1200" i="1" dirty="0" smtClean="0">
                <a:solidFill>
                  <a:schemeClr val="bg1"/>
                </a:solidFill>
              </a:rPr>
              <a:t>  Assets</a:t>
            </a:r>
            <a:r>
              <a:rPr lang="en-GB" sz="1200" i="1" dirty="0">
                <a:solidFill>
                  <a:schemeClr val="bg1"/>
                </a:solidFill>
              </a:rPr>
              <a:t>. TE-MSC Seminar, CERN, Geneva.</a:t>
            </a:r>
          </a:p>
        </p:txBody>
      </p:sp>
      <p:sp>
        <p:nvSpPr>
          <p:cNvPr id="8" name="TextBox 7"/>
          <p:cNvSpPr txBox="1"/>
          <p:nvPr/>
        </p:nvSpPr>
        <p:spPr>
          <a:xfrm>
            <a:off x="0" y="205834"/>
            <a:ext cx="12192000" cy="523220"/>
          </a:xfrm>
          <a:prstGeom prst="rect">
            <a:avLst/>
          </a:prstGeom>
          <a:noFill/>
        </p:spPr>
        <p:txBody>
          <a:bodyPr wrap="square" rtlCol="0">
            <a:spAutoFit/>
          </a:bodyPr>
          <a:lstStyle/>
          <a:p>
            <a:pPr algn="ctr"/>
            <a:r>
              <a:rPr lang="en-GB" sz="2800" b="1" dirty="0" smtClean="0"/>
              <a:t>Workflow of Measurements</a:t>
            </a:r>
            <a:endParaRPr lang="en-GB" sz="2800" b="1" dirty="0"/>
          </a:p>
        </p:txBody>
      </p:sp>
      <p:sp>
        <p:nvSpPr>
          <p:cNvPr id="9" name="Slide Number Placeholder 8"/>
          <p:cNvSpPr>
            <a:spLocks noGrp="1"/>
          </p:cNvSpPr>
          <p:nvPr>
            <p:ph type="sldNum" sz="quarter" idx="4"/>
          </p:nvPr>
        </p:nvSpPr>
        <p:spPr/>
        <p:txBody>
          <a:bodyPr/>
          <a:lstStyle/>
          <a:p>
            <a:fld id="{4C3F8607-BA04-4BB0-A99C-A42DC5FD6AA1}" type="slidenum">
              <a:rPr lang="en-GB" sz="900"/>
              <a:pPr/>
              <a:t>3</a:t>
            </a:fld>
            <a:endParaRPr lang="en-GB" sz="9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796" y="753724"/>
            <a:ext cx="9434423" cy="4723100"/>
          </a:xfrm>
          <a:prstGeom prst="rect">
            <a:avLst/>
          </a:prstGeom>
        </p:spPr>
      </p:pic>
      <p:cxnSp>
        <p:nvCxnSpPr>
          <p:cNvPr id="14" name="Straight Arrow Connector 13"/>
          <p:cNvCxnSpPr/>
          <p:nvPr/>
        </p:nvCxnSpPr>
        <p:spPr>
          <a:xfrm flipH="1">
            <a:off x="891300" y="2440794"/>
            <a:ext cx="568965" cy="4991"/>
          </a:xfrm>
          <a:prstGeom prst="straightConnector1">
            <a:avLst/>
          </a:prstGeom>
          <a:ln w="19050">
            <a:prstDash val="dash"/>
            <a:tailEnd type="triangle"/>
          </a:ln>
        </p:spPr>
        <p:style>
          <a:lnRef idx="1">
            <a:schemeClr val="accent6"/>
          </a:lnRef>
          <a:fillRef idx="0">
            <a:schemeClr val="accent6"/>
          </a:fillRef>
          <a:effectRef idx="0">
            <a:schemeClr val="accent6"/>
          </a:effectRef>
          <a:fontRef idx="minor">
            <a:schemeClr val="tx1"/>
          </a:fontRef>
        </p:style>
      </p:cxnSp>
      <p:grpSp>
        <p:nvGrpSpPr>
          <p:cNvPr id="17" name="Group 16"/>
          <p:cNvGrpSpPr/>
          <p:nvPr/>
        </p:nvGrpSpPr>
        <p:grpSpPr>
          <a:xfrm>
            <a:off x="0" y="1679392"/>
            <a:ext cx="1053796" cy="1113576"/>
            <a:chOff x="162496" y="1592306"/>
            <a:chExt cx="1053796" cy="1113576"/>
          </a:xfrm>
        </p:grpSpPr>
        <p:sp>
          <p:nvSpPr>
            <p:cNvPr id="7" name="TextBox 6"/>
            <p:cNvSpPr txBox="1"/>
            <p:nvPr/>
          </p:nvSpPr>
          <p:spPr>
            <a:xfrm>
              <a:off x="162496" y="2121107"/>
              <a:ext cx="1053796" cy="584775"/>
            </a:xfrm>
            <a:prstGeom prst="rect">
              <a:avLst/>
            </a:prstGeom>
            <a:noFill/>
          </p:spPr>
          <p:txBody>
            <a:bodyPr wrap="square" rtlCol="0">
              <a:spAutoFit/>
            </a:bodyPr>
            <a:lstStyle/>
            <a:p>
              <a:pPr algn="ctr"/>
              <a:r>
                <a:rPr lang="en-US" sz="1600" dirty="0" smtClean="0"/>
                <a:t>MM Request</a:t>
              </a:r>
              <a:endParaRPr lang="en-GB" sz="1600" dirty="0"/>
            </a:p>
          </p:txBody>
        </p:sp>
        <p:pic>
          <p:nvPicPr>
            <p:cNvPr id="2050" name="Picture 2" descr="Download Free png Vocabulary Test Icon, Test, Testing Icon With PNG and  Vector Format ... - DLPNG.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2272" y="1592306"/>
              <a:ext cx="454244" cy="4542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9"/>
          <p:cNvGrpSpPr/>
          <p:nvPr/>
        </p:nvGrpSpPr>
        <p:grpSpPr>
          <a:xfrm>
            <a:off x="10628767" y="2900875"/>
            <a:ext cx="1472526" cy="1084851"/>
            <a:chOff x="10719474" y="2733600"/>
            <a:chExt cx="1472526" cy="1084851"/>
          </a:xfrm>
        </p:grpSpPr>
        <p:sp>
          <p:nvSpPr>
            <p:cNvPr id="10" name="TextBox 9"/>
            <p:cNvSpPr txBox="1"/>
            <p:nvPr/>
          </p:nvSpPr>
          <p:spPr>
            <a:xfrm>
              <a:off x="10719474" y="3233676"/>
              <a:ext cx="1472526" cy="584775"/>
            </a:xfrm>
            <a:prstGeom prst="rect">
              <a:avLst/>
            </a:prstGeom>
            <a:noFill/>
          </p:spPr>
          <p:txBody>
            <a:bodyPr wrap="square" rtlCol="0">
              <a:spAutoFit/>
            </a:bodyPr>
            <a:lstStyle/>
            <a:p>
              <a:pPr algn="ctr"/>
              <a:r>
                <a:rPr lang="en-US" sz="1600" dirty="0" smtClean="0"/>
                <a:t>Calibration Data</a:t>
              </a:r>
              <a:endParaRPr lang="en-GB" sz="1600" dirty="0"/>
            </a:p>
          </p:txBody>
        </p:sp>
        <p:pic>
          <p:nvPicPr>
            <p:cNvPr id="21" name="Picture 2" descr="Download Free png Vocabulary Test Icon, Test, Testing Icon With PNG and  Vector Format ... - DLPNG.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28615" y="2733600"/>
              <a:ext cx="454244" cy="4542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57" name="Group 2056"/>
          <p:cNvGrpSpPr/>
          <p:nvPr/>
        </p:nvGrpSpPr>
        <p:grpSpPr>
          <a:xfrm>
            <a:off x="10438580" y="4134098"/>
            <a:ext cx="1779513" cy="1531462"/>
            <a:chOff x="10414831" y="4094551"/>
            <a:chExt cx="1779513" cy="1531462"/>
          </a:xfrm>
        </p:grpSpPr>
        <p:sp>
          <p:nvSpPr>
            <p:cNvPr id="12" name="TextBox 11"/>
            <p:cNvSpPr txBox="1"/>
            <p:nvPr/>
          </p:nvSpPr>
          <p:spPr>
            <a:xfrm>
              <a:off x="10414831" y="4548795"/>
              <a:ext cx="1779513" cy="1077218"/>
            </a:xfrm>
            <a:prstGeom prst="rect">
              <a:avLst/>
            </a:prstGeom>
            <a:noFill/>
          </p:spPr>
          <p:txBody>
            <a:bodyPr wrap="square" rtlCol="0">
              <a:spAutoFit/>
            </a:bodyPr>
            <a:lstStyle/>
            <a:p>
              <a:pPr algn="ctr"/>
              <a:r>
                <a:rPr lang="en-US" sz="1600" dirty="0" smtClean="0"/>
                <a:t>Equipment used</a:t>
              </a:r>
            </a:p>
            <a:p>
              <a:pPr algn="ctr"/>
              <a:r>
                <a:rPr lang="en-US" sz="1600" dirty="0" smtClean="0"/>
                <a:t>Meas. Info </a:t>
              </a:r>
            </a:p>
            <a:p>
              <a:pPr algn="ctr"/>
              <a:r>
                <a:rPr lang="en-US" sz="1600" dirty="0" smtClean="0"/>
                <a:t>Raw Data </a:t>
              </a:r>
            </a:p>
            <a:p>
              <a:pPr algn="ctr"/>
              <a:r>
                <a:rPr lang="en-US" sz="1600" dirty="0" smtClean="0"/>
                <a:t>Processed Data</a:t>
              </a:r>
              <a:endParaRPr lang="en-GB" sz="1600" dirty="0"/>
            </a:p>
          </p:txBody>
        </p:sp>
        <p:pic>
          <p:nvPicPr>
            <p:cNvPr id="22" name="Picture 2" descr="Download Free png Vocabulary Test Icon, Test, Testing Icon With PNG and  Vector Format ... - DLPNG.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14159" y="4094551"/>
              <a:ext cx="454244" cy="4542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54" name="Group 2053"/>
          <p:cNvGrpSpPr/>
          <p:nvPr/>
        </p:nvGrpSpPr>
        <p:grpSpPr>
          <a:xfrm>
            <a:off x="3476871" y="5566090"/>
            <a:ext cx="2148993" cy="584775"/>
            <a:chOff x="3476871" y="5464492"/>
            <a:chExt cx="2148993" cy="584775"/>
          </a:xfrm>
        </p:grpSpPr>
        <p:sp>
          <p:nvSpPr>
            <p:cNvPr id="11" name="TextBox 10"/>
            <p:cNvSpPr txBox="1"/>
            <p:nvPr/>
          </p:nvSpPr>
          <p:spPr>
            <a:xfrm>
              <a:off x="3788899" y="5464492"/>
              <a:ext cx="1836965" cy="584775"/>
            </a:xfrm>
            <a:prstGeom prst="rect">
              <a:avLst/>
            </a:prstGeom>
            <a:noFill/>
          </p:spPr>
          <p:txBody>
            <a:bodyPr wrap="square" rtlCol="0">
              <a:spAutoFit/>
            </a:bodyPr>
            <a:lstStyle/>
            <a:p>
              <a:pPr algn="ctr"/>
              <a:r>
                <a:rPr lang="en-US" sz="1600" dirty="0" smtClean="0"/>
                <a:t>Released data</a:t>
              </a:r>
            </a:p>
            <a:p>
              <a:pPr algn="ctr"/>
              <a:r>
                <a:rPr lang="en-US" sz="1600" dirty="0" smtClean="0"/>
                <a:t>MM Report</a:t>
              </a:r>
              <a:endParaRPr lang="en-GB" sz="1600" dirty="0"/>
            </a:p>
          </p:txBody>
        </p:sp>
        <p:pic>
          <p:nvPicPr>
            <p:cNvPr id="24" name="Picture 2" descr="Download Free png Vocabulary Test Icon, Test, Testing Icon With PNG and  Vector Format ... - DLPNG.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76871" y="5540713"/>
              <a:ext cx="454244" cy="454244"/>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29" name="Straight Arrow Connector 28"/>
          <p:cNvCxnSpPr/>
          <p:nvPr/>
        </p:nvCxnSpPr>
        <p:spPr>
          <a:xfrm>
            <a:off x="10147628" y="5080294"/>
            <a:ext cx="457422" cy="0"/>
          </a:xfrm>
          <a:prstGeom prst="straightConnector1">
            <a:avLst/>
          </a:prstGeom>
          <a:ln w="19050">
            <a:prstDash val="dash"/>
            <a:tailEnd type="triangle"/>
          </a:ln>
        </p:spPr>
        <p:style>
          <a:lnRef idx="1">
            <a:schemeClr val="accent6"/>
          </a:lnRef>
          <a:fillRef idx="0">
            <a:schemeClr val="accent6"/>
          </a:fillRef>
          <a:effectRef idx="0">
            <a:schemeClr val="accent6"/>
          </a:effectRef>
          <a:fontRef idx="minor">
            <a:schemeClr val="tx1"/>
          </a:fontRef>
        </p:style>
      </p:cxnSp>
      <p:cxnSp>
        <p:nvCxnSpPr>
          <p:cNvPr id="35" name="Straight Arrow Connector 34"/>
          <p:cNvCxnSpPr/>
          <p:nvPr/>
        </p:nvCxnSpPr>
        <p:spPr>
          <a:xfrm>
            <a:off x="10147628" y="3549323"/>
            <a:ext cx="457422" cy="0"/>
          </a:xfrm>
          <a:prstGeom prst="straightConnector1">
            <a:avLst/>
          </a:prstGeom>
          <a:ln w="19050">
            <a:prstDash val="dash"/>
            <a:tailEnd type="triangle"/>
          </a:ln>
        </p:spPr>
        <p:style>
          <a:lnRef idx="1">
            <a:schemeClr val="accent6"/>
          </a:lnRef>
          <a:fillRef idx="0">
            <a:schemeClr val="accent6"/>
          </a:fillRef>
          <a:effectRef idx="0">
            <a:schemeClr val="accent6"/>
          </a:effectRef>
          <a:fontRef idx="minor">
            <a:schemeClr val="tx1"/>
          </a:fontRef>
        </p:style>
      </p:cxnSp>
      <p:cxnSp>
        <p:nvCxnSpPr>
          <p:cNvPr id="36" name="Straight Arrow Connector 35"/>
          <p:cNvCxnSpPr/>
          <p:nvPr/>
        </p:nvCxnSpPr>
        <p:spPr>
          <a:xfrm>
            <a:off x="4707381" y="5320861"/>
            <a:ext cx="1" cy="274257"/>
          </a:xfrm>
          <a:prstGeom prst="straightConnector1">
            <a:avLst/>
          </a:prstGeom>
          <a:ln w="19050">
            <a:prstDash val="dash"/>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6583390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03997"/>
            <a:ext cx="12192000" cy="523220"/>
          </a:xfrm>
          <a:prstGeom prst="rect">
            <a:avLst/>
          </a:prstGeom>
          <a:noFill/>
        </p:spPr>
        <p:txBody>
          <a:bodyPr wrap="square" rtlCol="0">
            <a:spAutoFit/>
          </a:bodyPr>
          <a:lstStyle/>
          <a:p>
            <a:pPr algn="ctr"/>
            <a:r>
              <a:rPr lang="en-US" sz="2800" b="1" dirty="0" smtClean="0"/>
              <a:t>The concept of 3MIS</a:t>
            </a:r>
            <a:endParaRPr lang="en-GB" sz="2800" b="1" dirty="0"/>
          </a:p>
        </p:txBody>
      </p:sp>
      <p:sp>
        <p:nvSpPr>
          <p:cNvPr id="10" name="TextBox 9"/>
          <p:cNvSpPr txBox="1"/>
          <p:nvPr/>
        </p:nvSpPr>
        <p:spPr>
          <a:xfrm>
            <a:off x="881215" y="1288004"/>
            <a:ext cx="3895058" cy="1045223"/>
          </a:xfrm>
          <a:prstGeom prst="rect">
            <a:avLst/>
          </a:prstGeom>
          <a:noFill/>
        </p:spPr>
        <p:txBody>
          <a:bodyPr wrap="square" rtlCol="0">
            <a:spAutoFit/>
          </a:bodyPr>
          <a:lstStyle/>
          <a:p>
            <a:pPr>
              <a:lnSpc>
                <a:spcPct val="150000"/>
              </a:lnSpc>
            </a:pPr>
            <a:r>
              <a:rPr lang="en-GB" sz="2200" dirty="0"/>
              <a:t>Use of various tools, that </a:t>
            </a:r>
            <a:r>
              <a:rPr lang="en-GB" sz="2200" u="sng" dirty="0"/>
              <a:t>do not exchange</a:t>
            </a:r>
            <a:r>
              <a:rPr lang="en-GB" sz="2200" dirty="0"/>
              <a:t> information</a:t>
            </a:r>
          </a:p>
        </p:txBody>
      </p:sp>
      <p:sp>
        <p:nvSpPr>
          <p:cNvPr id="3" name="Rectangle 2"/>
          <p:cNvSpPr/>
          <p:nvPr/>
        </p:nvSpPr>
        <p:spPr>
          <a:xfrm>
            <a:off x="665856" y="857117"/>
            <a:ext cx="1313181" cy="430887"/>
          </a:xfrm>
          <a:prstGeom prst="rect">
            <a:avLst/>
          </a:prstGeom>
        </p:spPr>
        <p:txBody>
          <a:bodyPr wrap="none">
            <a:spAutoFit/>
          </a:bodyPr>
          <a:lstStyle/>
          <a:p>
            <a:pPr algn="ctr"/>
            <a:r>
              <a:rPr lang="en-GB" sz="2200" b="1" dirty="0"/>
              <a:t>Problem</a:t>
            </a:r>
          </a:p>
        </p:txBody>
      </p:sp>
      <p:sp>
        <p:nvSpPr>
          <p:cNvPr id="13" name="Rectangle 12"/>
          <p:cNvSpPr/>
          <p:nvPr/>
        </p:nvSpPr>
        <p:spPr>
          <a:xfrm>
            <a:off x="665856" y="4532611"/>
            <a:ext cx="1316387" cy="430887"/>
          </a:xfrm>
          <a:prstGeom prst="rect">
            <a:avLst/>
          </a:prstGeom>
        </p:spPr>
        <p:txBody>
          <a:bodyPr wrap="none">
            <a:spAutoFit/>
          </a:bodyPr>
          <a:lstStyle/>
          <a:p>
            <a:pPr algn="ctr"/>
            <a:r>
              <a:rPr lang="en-GB" sz="2200" b="1" dirty="0"/>
              <a:t>Solution</a:t>
            </a:r>
          </a:p>
        </p:txBody>
      </p:sp>
      <p:sp>
        <p:nvSpPr>
          <p:cNvPr id="16" name="TextBox 15"/>
          <p:cNvSpPr txBox="1"/>
          <p:nvPr/>
        </p:nvSpPr>
        <p:spPr>
          <a:xfrm>
            <a:off x="829566" y="2764114"/>
            <a:ext cx="4795186" cy="1615827"/>
          </a:xfrm>
          <a:prstGeom prst="rect">
            <a:avLst/>
          </a:prstGeom>
          <a:noFill/>
        </p:spPr>
        <p:txBody>
          <a:bodyPr wrap="square" rtlCol="0">
            <a:spAutoFit/>
          </a:bodyPr>
          <a:lstStyle/>
          <a:p>
            <a:pPr marL="361950" indent="-361950">
              <a:lnSpc>
                <a:spcPct val="150000"/>
              </a:lnSpc>
              <a:buFont typeface="Courier New" panose="02070309020205020404" pitchFamily="49" charset="0"/>
              <a:buChar char="o"/>
            </a:pPr>
            <a:r>
              <a:rPr lang="en-GB" sz="2200" dirty="0" smtClean="0"/>
              <a:t>Lack of centralised database</a:t>
            </a:r>
          </a:p>
          <a:p>
            <a:pPr marL="361950" indent="-361950">
              <a:lnSpc>
                <a:spcPct val="150000"/>
              </a:lnSpc>
              <a:buFont typeface="Courier New" panose="02070309020205020404" pitchFamily="49" charset="0"/>
              <a:buChar char="o"/>
            </a:pPr>
            <a:r>
              <a:rPr lang="en-US" sz="2200" dirty="0"/>
              <a:t>Information not accessible easily</a:t>
            </a:r>
          </a:p>
          <a:p>
            <a:pPr marL="361950" indent="-361950">
              <a:lnSpc>
                <a:spcPct val="150000"/>
              </a:lnSpc>
              <a:buFont typeface="Courier New" panose="02070309020205020404" pitchFamily="49" charset="0"/>
              <a:buChar char="o"/>
            </a:pPr>
            <a:r>
              <a:rPr lang="en-GB" sz="2200" dirty="0" smtClean="0"/>
              <a:t>Manual entry/retrieval </a:t>
            </a:r>
            <a:r>
              <a:rPr lang="en-GB" sz="2200" dirty="0"/>
              <a:t>of </a:t>
            </a:r>
            <a:r>
              <a:rPr lang="en-GB" sz="2200" dirty="0" smtClean="0"/>
              <a:t>data</a:t>
            </a:r>
            <a:endParaRPr lang="en-GB" sz="2200" dirty="0"/>
          </a:p>
        </p:txBody>
      </p:sp>
      <p:sp>
        <p:nvSpPr>
          <p:cNvPr id="18" name="Down Arrow 17"/>
          <p:cNvSpPr/>
          <p:nvPr/>
        </p:nvSpPr>
        <p:spPr>
          <a:xfrm>
            <a:off x="2305528" y="2442602"/>
            <a:ext cx="381663" cy="366835"/>
          </a:xfrm>
          <a:prstGeom prst="downArrow">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1350"/>
          </a:p>
        </p:txBody>
      </p:sp>
      <p:sp>
        <p:nvSpPr>
          <p:cNvPr id="5" name="Rectangle 4"/>
          <p:cNvSpPr/>
          <p:nvPr/>
        </p:nvSpPr>
        <p:spPr>
          <a:xfrm>
            <a:off x="881215" y="4929070"/>
            <a:ext cx="5677593" cy="1131848"/>
          </a:xfrm>
          <a:prstGeom prst="rect">
            <a:avLst/>
          </a:prstGeom>
        </p:spPr>
        <p:txBody>
          <a:bodyPr wrap="square">
            <a:spAutoFit/>
          </a:bodyPr>
          <a:lstStyle/>
          <a:p>
            <a:pPr>
              <a:lnSpc>
                <a:spcPct val="150000"/>
              </a:lnSpc>
            </a:pPr>
            <a:r>
              <a:rPr lang="en-GB" sz="2400" b="1" dirty="0"/>
              <a:t>3MIS</a:t>
            </a:r>
            <a:r>
              <a:rPr lang="en-GB" sz="2400" dirty="0"/>
              <a:t>:</a:t>
            </a:r>
            <a:r>
              <a:rPr lang="en-GB" sz="2400" b="1" dirty="0"/>
              <a:t> </a:t>
            </a:r>
            <a:r>
              <a:rPr lang="en-GB" sz="2400" b="1" dirty="0" smtClean="0"/>
              <a:t>M</a:t>
            </a:r>
            <a:r>
              <a:rPr lang="en-GB" sz="2400" dirty="0" smtClean="0"/>
              <a:t>agnetic </a:t>
            </a:r>
            <a:r>
              <a:rPr lang="en-GB" sz="2400" b="1" dirty="0"/>
              <a:t>M</a:t>
            </a:r>
            <a:r>
              <a:rPr lang="en-GB" sz="2400" dirty="0"/>
              <a:t>easurement </a:t>
            </a:r>
            <a:r>
              <a:rPr lang="en-GB" sz="2400" b="1" dirty="0" smtClean="0"/>
              <a:t>M</a:t>
            </a:r>
            <a:r>
              <a:rPr lang="en-GB" sz="2400" dirty="0" smtClean="0"/>
              <a:t>anagement &amp; </a:t>
            </a:r>
            <a:r>
              <a:rPr lang="en-GB" sz="2400" b="1" dirty="0"/>
              <a:t>I</a:t>
            </a:r>
            <a:r>
              <a:rPr lang="en-GB" sz="2400" dirty="0"/>
              <a:t>nformation </a:t>
            </a:r>
            <a:r>
              <a:rPr lang="en-GB" sz="2400" b="1" dirty="0"/>
              <a:t>S</a:t>
            </a:r>
            <a:r>
              <a:rPr lang="en-GB" sz="2400" dirty="0"/>
              <a:t>ystem </a:t>
            </a:r>
            <a:endParaRPr lang="en-GB" sz="2200" dirty="0"/>
          </a:p>
        </p:txBody>
      </p:sp>
      <p:pic>
        <p:nvPicPr>
          <p:cNvPr id="2" name="Picture 1"/>
          <p:cNvPicPr>
            <a:picLocks noChangeAspect="1"/>
          </p:cNvPicPr>
          <p:nvPr/>
        </p:nvPicPr>
        <p:blipFill>
          <a:blip r:embed="rId3"/>
          <a:stretch>
            <a:fillRect/>
          </a:stretch>
        </p:blipFill>
        <p:spPr>
          <a:xfrm>
            <a:off x="6473230" y="857117"/>
            <a:ext cx="5079464" cy="5073901"/>
          </a:xfrm>
          <a:prstGeom prst="rect">
            <a:avLst/>
          </a:prstGeom>
        </p:spPr>
      </p:pic>
      <p:sp>
        <p:nvSpPr>
          <p:cNvPr id="6" name="Slide Number Placeholder 5"/>
          <p:cNvSpPr>
            <a:spLocks noGrp="1"/>
          </p:cNvSpPr>
          <p:nvPr>
            <p:ph type="sldNum" sz="quarter" idx="12"/>
          </p:nvPr>
        </p:nvSpPr>
        <p:spPr/>
        <p:txBody>
          <a:bodyPr/>
          <a:lstStyle/>
          <a:p>
            <a:fld id="{4C3F8607-BA04-4BB0-A99C-A42DC5FD6AA1}" type="slidenum">
              <a:rPr lang="en-GB" smtClean="0"/>
              <a:t>4</a:t>
            </a:fld>
            <a:endParaRPr lang="en-GB"/>
          </a:p>
        </p:txBody>
      </p:sp>
    </p:spTree>
    <p:extLst>
      <p:ext uri="{BB962C8B-B14F-4D97-AF65-F5344CB8AC3E}">
        <p14:creationId xmlns:p14="http://schemas.microsoft.com/office/powerpoint/2010/main" val="17221258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92469" y="160632"/>
            <a:ext cx="9144000" cy="523220"/>
          </a:xfrm>
          <a:prstGeom prst="rect">
            <a:avLst/>
          </a:prstGeom>
          <a:noFill/>
        </p:spPr>
        <p:txBody>
          <a:bodyPr wrap="square" rtlCol="0">
            <a:spAutoFit/>
          </a:bodyPr>
          <a:lstStyle/>
          <a:p>
            <a:pPr algn="ctr"/>
            <a:r>
              <a:rPr lang="en-GB" sz="2800" b="1" dirty="0"/>
              <a:t>Architecture of Solution</a:t>
            </a:r>
          </a:p>
        </p:txBody>
      </p:sp>
      <p:sp>
        <p:nvSpPr>
          <p:cNvPr id="12" name="Rectangle 11"/>
          <p:cNvSpPr/>
          <p:nvPr/>
        </p:nvSpPr>
        <p:spPr>
          <a:xfrm>
            <a:off x="2249215" y="6262042"/>
            <a:ext cx="8127124" cy="461665"/>
          </a:xfrm>
          <a:prstGeom prst="rect">
            <a:avLst/>
          </a:prstGeom>
        </p:spPr>
        <p:txBody>
          <a:bodyPr wrap="square">
            <a:spAutoFit/>
          </a:bodyPr>
          <a:lstStyle/>
          <a:p>
            <a:pPr marL="569913" indent="-569913"/>
            <a:r>
              <a:rPr lang="en-GB" sz="1200" i="1" dirty="0">
                <a:solidFill>
                  <a:schemeClr val="bg1"/>
                </a:solidFill>
              </a:rPr>
              <a:t>Source: Bonora, M. (2020). An Integrated Software Framework for Magnetic Measurements - From Raw Data to </a:t>
            </a:r>
            <a:r>
              <a:rPr lang="en-GB" sz="1200" i="1" dirty="0" smtClean="0">
                <a:solidFill>
                  <a:schemeClr val="bg1"/>
                </a:solidFill>
              </a:rPr>
              <a:t>      Assets</a:t>
            </a:r>
            <a:r>
              <a:rPr lang="en-GB" sz="1200" i="1" dirty="0">
                <a:solidFill>
                  <a:schemeClr val="bg1"/>
                </a:solidFill>
              </a:rPr>
              <a:t>. TE-MSC Seminar, CERN, Geneva</a:t>
            </a:r>
            <a:r>
              <a:rPr lang="en-GB" sz="1200" i="1" dirty="0" smtClean="0">
                <a:solidFill>
                  <a:schemeClr val="bg1"/>
                </a:solidFill>
              </a:rPr>
              <a:t>.</a:t>
            </a:r>
            <a:endParaRPr lang="en-GB" sz="1200" i="1" dirty="0">
              <a:solidFill>
                <a:schemeClr val="bg1"/>
              </a:solidFill>
            </a:endParaRPr>
          </a:p>
        </p:txBody>
      </p:sp>
      <p:sp>
        <p:nvSpPr>
          <p:cNvPr id="2" name="Slide Number Placeholder 1"/>
          <p:cNvSpPr>
            <a:spLocks noGrp="1"/>
          </p:cNvSpPr>
          <p:nvPr>
            <p:ph type="sldNum" sz="quarter" idx="12"/>
          </p:nvPr>
        </p:nvSpPr>
        <p:spPr/>
        <p:txBody>
          <a:bodyPr/>
          <a:lstStyle/>
          <a:p>
            <a:fld id="{4C3F8607-BA04-4BB0-A99C-A42DC5FD6AA1}" type="slidenum">
              <a:rPr lang="en-GB" smtClean="0"/>
              <a:t>5</a:t>
            </a:fld>
            <a:endParaRPr lang="en-GB"/>
          </a:p>
        </p:txBody>
      </p:sp>
      <p:pic>
        <p:nvPicPr>
          <p:cNvPr id="4" name="Picture 3"/>
          <p:cNvPicPr>
            <a:picLocks noChangeAspect="1"/>
          </p:cNvPicPr>
          <p:nvPr/>
        </p:nvPicPr>
        <p:blipFill>
          <a:blip r:embed="rId3"/>
          <a:stretch>
            <a:fillRect/>
          </a:stretch>
        </p:blipFill>
        <p:spPr>
          <a:xfrm>
            <a:off x="902154" y="673915"/>
            <a:ext cx="10011682" cy="5463165"/>
          </a:xfrm>
          <a:prstGeom prst="rect">
            <a:avLst/>
          </a:prstGeom>
        </p:spPr>
      </p:pic>
    </p:spTree>
    <p:extLst>
      <p:ext uri="{BB962C8B-B14F-4D97-AF65-F5344CB8AC3E}">
        <p14:creationId xmlns:p14="http://schemas.microsoft.com/office/powerpoint/2010/main" val="3608769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517408" y="160632"/>
            <a:ext cx="9144000" cy="523220"/>
          </a:xfrm>
          <a:prstGeom prst="rect">
            <a:avLst/>
          </a:prstGeom>
          <a:noFill/>
        </p:spPr>
        <p:txBody>
          <a:bodyPr wrap="square" rtlCol="0">
            <a:spAutoFit/>
          </a:bodyPr>
          <a:lstStyle/>
          <a:p>
            <a:pPr algn="ctr">
              <a:spcAft>
                <a:spcPts val="600"/>
              </a:spcAft>
            </a:pPr>
            <a:r>
              <a:rPr lang="en-US" sz="2800" b="1" dirty="0">
                <a:sym typeface="Wingdings" panose="05000000000000000000" pitchFamily="2" charset="2"/>
              </a:rPr>
              <a:t>Why </a:t>
            </a:r>
            <a:r>
              <a:rPr lang="en-US" sz="2800" b="1" dirty="0" err="1">
                <a:sym typeface="Wingdings" panose="05000000000000000000" pitchFamily="2" charset="2"/>
              </a:rPr>
              <a:t>Infor</a:t>
            </a:r>
            <a:r>
              <a:rPr lang="en-US" sz="2800" b="1" dirty="0">
                <a:sym typeface="Wingdings" panose="05000000000000000000" pitchFamily="2" charset="2"/>
              </a:rPr>
              <a:t> </a:t>
            </a:r>
            <a:r>
              <a:rPr lang="en-US" sz="2800" b="1" dirty="0" smtClean="0">
                <a:sym typeface="Wingdings" panose="05000000000000000000" pitchFamily="2" charset="2"/>
              </a:rPr>
              <a:t>EAM and EDMS?</a:t>
            </a:r>
            <a:endParaRPr lang="en-GB" sz="2800" b="1" dirty="0">
              <a:sym typeface="Wingdings" panose="05000000000000000000" pitchFamily="2" charset="2"/>
            </a:endParaRPr>
          </a:p>
        </p:txBody>
      </p:sp>
      <p:sp>
        <p:nvSpPr>
          <p:cNvPr id="2" name="TextBox 1"/>
          <p:cNvSpPr txBox="1"/>
          <p:nvPr/>
        </p:nvSpPr>
        <p:spPr>
          <a:xfrm>
            <a:off x="373855" y="567738"/>
            <a:ext cx="7970354" cy="5632311"/>
          </a:xfrm>
          <a:prstGeom prst="rect">
            <a:avLst/>
          </a:prstGeom>
          <a:noFill/>
        </p:spPr>
        <p:txBody>
          <a:bodyPr wrap="square" rtlCol="0">
            <a:spAutoFit/>
          </a:bodyPr>
          <a:lstStyle/>
          <a:p>
            <a:pPr marL="361950" indent="-361950">
              <a:lnSpc>
                <a:spcPct val="150000"/>
              </a:lnSpc>
              <a:buFont typeface="Wingdings" panose="05000000000000000000" pitchFamily="2" charset="2"/>
              <a:buChar char="ü"/>
            </a:pPr>
            <a:r>
              <a:rPr lang="en-GB" sz="2400" dirty="0" smtClean="0">
                <a:sym typeface="Wingdings" panose="05000000000000000000" pitchFamily="2" charset="2"/>
              </a:rPr>
              <a:t>Used </a:t>
            </a:r>
            <a:r>
              <a:rPr lang="en-GB" sz="2400" dirty="0">
                <a:sym typeface="Wingdings" panose="05000000000000000000" pitchFamily="2" charset="2"/>
              </a:rPr>
              <a:t>throughout </a:t>
            </a:r>
            <a:r>
              <a:rPr lang="en-GB" sz="2400" dirty="0" smtClean="0">
                <a:sym typeface="Wingdings" panose="05000000000000000000" pitchFamily="2" charset="2"/>
              </a:rPr>
              <a:t>CERN</a:t>
            </a:r>
            <a:endParaRPr lang="en-GB" sz="2400" dirty="0">
              <a:sym typeface="Wingdings" panose="05000000000000000000" pitchFamily="2" charset="2"/>
            </a:endParaRPr>
          </a:p>
          <a:p>
            <a:pPr marL="361950" indent="-361950">
              <a:lnSpc>
                <a:spcPct val="150000"/>
              </a:lnSpc>
              <a:buFont typeface="Wingdings" panose="05000000000000000000" pitchFamily="2" charset="2"/>
              <a:buChar char="ü"/>
            </a:pPr>
            <a:r>
              <a:rPr lang="en-GB" sz="2400" dirty="0">
                <a:sym typeface="Wingdings" panose="05000000000000000000" pitchFamily="2" charset="2"/>
              </a:rPr>
              <a:t>S</a:t>
            </a:r>
            <a:r>
              <a:rPr lang="en-GB" sz="2400" dirty="0" smtClean="0">
                <a:sym typeface="Wingdings" panose="05000000000000000000" pitchFamily="2" charset="2"/>
              </a:rPr>
              <a:t>ervice</a:t>
            </a:r>
            <a:r>
              <a:rPr lang="en-GB" sz="2400" dirty="0">
                <a:sym typeface="Wingdings" panose="05000000000000000000" pitchFamily="2" charset="2"/>
              </a:rPr>
              <a:t>, maintenance &amp; support provided by </a:t>
            </a:r>
            <a:r>
              <a:rPr lang="en-GB" sz="2400" dirty="0" smtClean="0">
                <a:sym typeface="Wingdings" panose="05000000000000000000" pitchFamily="2" charset="2"/>
              </a:rPr>
              <a:t>dedicated Sections </a:t>
            </a:r>
            <a:r>
              <a:rPr lang="en-GB" sz="2400" dirty="0">
                <a:sym typeface="Wingdings" panose="05000000000000000000" pitchFamily="2" charset="2"/>
              </a:rPr>
              <a:t>at </a:t>
            </a:r>
            <a:r>
              <a:rPr lang="en-GB" sz="2400" dirty="0" smtClean="0">
                <a:sym typeface="Wingdings" panose="05000000000000000000" pitchFamily="2" charset="2"/>
              </a:rPr>
              <a:t>CERN</a:t>
            </a:r>
            <a:endParaRPr lang="en-GB" sz="2400" dirty="0">
              <a:sym typeface="Wingdings" panose="05000000000000000000" pitchFamily="2" charset="2"/>
            </a:endParaRPr>
          </a:p>
          <a:p>
            <a:pPr marL="361950" indent="-361950">
              <a:lnSpc>
                <a:spcPct val="150000"/>
              </a:lnSpc>
              <a:buFont typeface="Wingdings" panose="05000000000000000000" pitchFamily="2" charset="2"/>
              <a:buChar char="ü"/>
            </a:pPr>
            <a:r>
              <a:rPr lang="en-GB" sz="2400" dirty="0">
                <a:sym typeface="Wingdings" panose="05000000000000000000" pitchFamily="2" charset="2"/>
              </a:rPr>
              <a:t>Available solutions for common problems</a:t>
            </a:r>
          </a:p>
          <a:p>
            <a:pPr marL="361950" indent="-361950">
              <a:lnSpc>
                <a:spcPct val="150000"/>
              </a:lnSpc>
              <a:buFont typeface="Wingdings" panose="05000000000000000000" pitchFamily="2" charset="2"/>
              <a:buChar char="ü"/>
            </a:pPr>
            <a:r>
              <a:rPr lang="en-GB" sz="2400" dirty="0" smtClean="0">
                <a:sym typeface="Wingdings" panose="05000000000000000000" pitchFamily="2" charset="2"/>
              </a:rPr>
              <a:t>Already </a:t>
            </a:r>
            <a:r>
              <a:rPr lang="en-GB" sz="2400" dirty="0">
                <a:sym typeface="Wingdings" panose="05000000000000000000" pitchFamily="2" charset="2"/>
              </a:rPr>
              <a:t>integrated with </a:t>
            </a:r>
            <a:r>
              <a:rPr lang="en-GB" sz="2400" dirty="0" smtClean="0">
                <a:sym typeface="Wingdings" panose="05000000000000000000" pitchFamily="2" charset="2"/>
              </a:rPr>
              <a:t>each other and with other </a:t>
            </a:r>
            <a:r>
              <a:rPr lang="en-GB" sz="2400" dirty="0">
                <a:sym typeface="Wingdings" panose="05000000000000000000" pitchFamily="2" charset="2"/>
              </a:rPr>
              <a:t>CERN systems &amp; applications </a:t>
            </a:r>
            <a:r>
              <a:rPr lang="en-GB" sz="2400" i="1" dirty="0">
                <a:sym typeface="Wingdings" panose="05000000000000000000" pitchFamily="2" charset="2"/>
              </a:rPr>
              <a:t>(</a:t>
            </a:r>
            <a:r>
              <a:rPr lang="en-GB" sz="2400" i="1" dirty="0" smtClean="0">
                <a:sym typeface="Wingdings" panose="05000000000000000000" pitchFamily="2" charset="2"/>
              </a:rPr>
              <a:t>GIS, MTF</a:t>
            </a:r>
            <a:r>
              <a:rPr lang="en-GB" sz="2400" i="1" dirty="0">
                <a:sym typeface="Wingdings" panose="05000000000000000000" pitchFamily="2" charset="2"/>
              </a:rPr>
              <a:t>, TREC, etc</a:t>
            </a:r>
            <a:r>
              <a:rPr lang="en-GB" sz="2400" i="1" dirty="0" smtClean="0">
                <a:sym typeface="Wingdings" panose="05000000000000000000" pitchFamily="2" charset="2"/>
              </a:rPr>
              <a:t>.)</a:t>
            </a:r>
            <a:endParaRPr lang="en-GB" sz="2400" dirty="0">
              <a:sym typeface="Wingdings" panose="05000000000000000000" pitchFamily="2" charset="2"/>
            </a:endParaRPr>
          </a:p>
          <a:p>
            <a:pPr marL="361950" indent="-361950">
              <a:lnSpc>
                <a:spcPct val="150000"/>
              </a:lnSpc>
              <a:buFont typeface="Wingdings" panose="05000000000000000000" pitchFamily="2" charset="2"/>
              <a:buChar char="ü"/>
            </a:pPr>
            <a:r>
              <a:rPr lang="en-US" sz="2400" dirty="0">
                <a:sym typeface="Wingdings" panose="05000000000000000000" pitchFamily="2" charset="2"/>
              </a:rPr>
              <a:t>C</a:t>
            </a:r>
            <a:r>
              <a:rPr lang="en-US" sz="2400" dirty="0" smtClean="0">
                <a:sym typeface="Wingdings" panose="05000000000000000000" pitchFamily="2" charset="2"/>
              </a:rPr>
              <a:t>an </a:t>
            </a:r>
            <a:r>
              <a:rPr lang="en-US" sz="2400" dirty="0">
                <a:sym typeface="Wingdings" panose="05000000000000000000" pitchFamily="2" charset="2"/>
              </a:rPr>
              <a:t>be integrated with other systems </a:t>
            </a:r>
            <a:r>
              <a:rPr lang="en-US" sz="2400" i="1" dirty="0" smtClean="0">
                <a:sym typeface="Wingdings" panose="05000000000000000000" pitchFamily="2" charset="2"/>
              </a:rPr>
              <a:t>(</a:t>
            </a:r>
            <a:r>
              <a:rPr lang="en-US" sz="2400" i="1" dirty="0">
                <a:sym typeface="Wingdings" panose="05000000000000000000" pitchFamily="2" charset="2"/>
              </a:rPr>
              <a:t>web-services</a:t>
            </a:r>
            <a:r>
              <a:rPr lang="en-US" sz="2400" i="1" dirty="0" smtClean="0">
                <a:sym typeface="Wingdings" panose="05000000000000000000" pitchFamily="2" charset="2"/>
              </a:rPr>
              <a:t>)</a:t>
            </a:r>
          </a:p>
          <a:p>
            <a:pPr marL="361950" indent="-361950">
              <a:lnSpc>
                <a:spcPct val="150000"/>
              </a:lnSpc>
              <a:buFont typeface="Wingdings" panose="05000000000000000000" pitchFamily="2" charset="2"/>
              <a:buChar char="ü"/>
            </a:pPr>
            <a:r>
              <a:rPr lang="en-US" sz="2400" dirty="0">
                <a:sym typeface="Wingdings" panose="05000000000000000000" pitchFamily="2" charset="2"/>
              </a:rPr>
              <a:t>No extra </a:t>
            </a:r>
            <a:r>
              <a:rPr lang="en-US" sz="2400" dirty="0" smtClean="0">
                <a:sym typeface="Wingdings" panose="05000000000000000000" pitchFamily="2" charset="2"/>
              </a:rPr>
              <a:t>costs implied</a:t>
            </a:r>
            <a:endParaRPr lang="en-GB" sz="2400" dirty="0">
              <a:sym typeface="Wingdings" panose="05000000000000000000" pitchFamily="2" charset="2"/>
            </a:endParaRPr>
          </a:p>
          <a:p>
            <a:pPr marL="361950" indent="-361950">
              <a:lnSpc>
                <a:spcPct val="150000"/>
              </a:lnSpc>
              <a:buFont typeface="Wingdings" panose="05000000000000000000" pitchFamily="2" charset="2"/>
              <a:buChar char="ü"/>
            </a:pPr>
            <a:r>
              <a:rPr lang="en-GB" sz="2400" dirty="0" smtClean="0"/>
              <a:t>Quickly </a:t>
            </a:r>
            <a:r>
              <a:rPr lang="en-GB" sz="2400" dirty="0"/>
              <a:t>and easily customisable, but with some restrictions &amp; </a:t>
            </a:r>
            <a:r>
              <a:rPr lang="en-GB" sz="2400" dirty="0" smtClean="0"/>
              <a:t>limitations</a:t>
            </a:r>
            <a:endParaRPr lang="en-GB" sz="2400" dirty="0">
              <a:sym typeface="Wingdings" panose="05000000000000000000" pitchFamily="2" charset="2"/>
            </a:endParaRPr>
          </a:p>
        </p:txBody>
      </p:sp>
      <p:grpSp>
        <p:nvGrpSpPr>
          <p:cNvPr id="7" name="Group 6"/>
          <p:cNvGrpSpPr/>
          <p:nvPr/>
        </p:nvGrpSpPr>
        <p:grpSpPr>
          <a:xfrm>
            <a:off x="8344209" y="926192"/>
            <a:ext cx="3772678" cy="3713222"/>
            <a:chOff x="5866186" y="609952"/>
            <a:chExt cx="2882197" cy="2840818"/>
          </a:xfrm>
        </p:grpSpPr>
        <p:pic>
          <p:nvPicPr>
            <p:cNvPr id="1026" name="Picture 2" descr="Quadrant"/>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2286" t="6753" r="4824" b="5507"/>
            <a:stretch/>
          </p:blipFill>
          <p:spPr bwMode="auto">
            <a:xfrm>
              <a:off x="5866186" y="609952"/>
              <a:ext cx="2882197" cy="284081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Image result for infor e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231" t="8503" r="63738"/>
            <a:stretch/>
          </p:blipFill>
          <p:spPr bwMode="auto">
            <a:xfrm>
              <a:off x="7846418" y="1090180"/>
              <a:ext cx="338959" cy="349892"/>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5"/>
          <p:cNvSpPr/>
          <p:nvPr/>
        </p:nvSpPr>
        <p:spPr>
          <a:xfrm>
            <a:off x="8344209" y="4707006"/>
            <a:ext cx="3847791" cy="830997"/>
          </a:xfrm>
          <a:prstGeom prst="rect">
            <a:avLst/>
          </a:prstGeom>
        </p:spPr>
        <p:txBody>
          <a:bodyPr wrap="square">
            <a:spAutoFit/>
          </a:bodyPr>
          <a:lstStyle/>
          <a:p>
            <a:pPr marL="573088" indent="-573088"/>
            <a:r>
              <a:rPr lang="en-GB" sz="1200" i="1" dirty="0"/>
              <a:t>Source: </a:t>
            </a:r>
            <a:r>
              <a:rPr lang="en-GB" sz="1200" i="1" dirty="0" err="1"/>
              <a:t>Steenstrup</a:t>
            </a:r>
            <a:r>
              <a:rPr lang="en-GB" sz="1200" i="1" dirty="0"/>
              <a:t>, K., Foust, N. (2019, October 14). </a:t>
            </a:r>
            <a:endParaRPr lang="en-GB" sz="1200" i="1" dirty="0" smtClean="0"/>
          </a:p>
          <a:p>
            <a:pPr marL="573088" indent="-573088"/>
            <a:r>
              <a:rPr lang="en-GB" sz="1200" i="1" dirty="0"/>
              <a:t> </a:t>
            </a:r>
            <a:r>
              <a:rPr lang="en-GB" sz="1200" i="1" dirty="0" smtClean="0"/>
              <a:t>             Gartner’s </a:t>
            </a:r>
            <a:r>
              <a:rPr lang="en-GB" sz="1200" i="1" dirty="0"/>
              <a:t>Magic Quadrant for Enterprise Asset Management Software. </a:t>
            </a:r>
            <a:endParaRPr lang="en-GB" sz="1200" i="1" dirty="0" smtClean="0"/>
          </a:p>
          <a:p>
            <a:pPr marL="573088" indent="-573088"/>
            <a:r>
              <a:rPr lang="en-GB" sz="1200" i="1" dirty="0"/>
              <a:t> </a:t>
            </a:r>
            <a:r>
              <a:rPr lang="en-GB" sz="1200" i="1" dirty="0" smtClean="0"/>
              <a:t>            Retrieved </a:t>
            </a:r>
            <a:r>
              <a:rPr lang="en-GB" sz="1200" i="1" dirty="0"/>
              <a:t>from www.infor.com</a:t>
            </a:r>
            <a:endParaRPr lang="en-GB" i="1" dirty="0"/>
          </a:p>
        </p:txBody>
      </p:sp>
      <p:sp>
        <p:nvSpPr>
          <p:cNvPr id="11" name="Slide Number Placeholder 10"/>
          <p:cNvSpPr>
            <a:spLocks noGrp="1"/>
          </p:cNvSpPr>
          <p:nvPr>
            <p:ph type="sldNum" sz="quarter" idx="12"/>
          </p:nvPr>
        </p:nvSpPr>
        <p:spPr/>
        <p:txBody>
          <a:bodyPr/>
          <a:lstStyle/>
          <a:p>
            <a:fld id="{4C3F8607-BA04-4BB0-A99C-A42DC5FD6AA1}" type="slidenum">
              <a:rPr lang="en-GB" smtClean="0"/>
              <a:t>6</a:t>
            </a:fld>
            <a:endParaRPr lang="en-GB"/>
          </a:p>
        </p:txBody>
      </p:sp>
    </p:spTree>
    <p:extLst>
      <p:ext uri="{BB962C8B-B14F-4D97-AF65-F5344CB8AC3E}">
        <p14:creationId xmlns:p14="http://schemas.microsoft.com/office/powerpoint/2010/main" val="1583666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517408" y="160632"/>
            <a:ext cx="9144000" cy="523220"/>
          </a:xfrm>
          <a:prstGeom prst="rect">
            <a:avLst/>
          </a:prstGeom>
          <a:noFill/>
        </p:spPr>
        <p:txBody>
          <a:bodyPr wrap="square" rtlCol="0">
            <a:spAutoFit/>
          </a:bodyPr>
          <a:lstStyle/>
          <a:p>
            <a:pPr algn="ctr">
              <a:spcAft>
                <a:spcPts val="600"/>
              </a:spcAft>
            </a:pPr>
            <a:r>
              <a:rPr lang="en-US" sz="2800" b="1" dirty="0">
                <a:sym typeface="Wingdings" panose="05000000000000000000" pitchFamily="2" charset="2"/>
              </a:rPr>
              <a:t>Why </a:t>
            </a:r>
            <a:r>
              <a:rPr lang="en-US" sz="2800" b="1" dirty="0" smtClean="0">
                <a:sym typeface="Wingdings" panose="05000000000000000000" pitchFamily="2" charset="2"/>
              </a:rPr>
              <a:t>MM Database?</a:t>
            </a:r>
            <a:endParaRPr lang="en-GB" sz="2800" b="1" dirty="0">
              <a:sym typeface="Wingdings" panose="05000000000000000000" pitchFamily="2" charset="2"/>
            </a:endParaRPr>
          </a:p>
        </p:txBody>
      </p:sp>
      <p:sp>
        <p:nvSpPr>
          <p:cNvPr id="2" name="TextBox 1"/>
          <p:cNvSpPr txBox="1"/>
          <p:nvPr/>
        </p:nvSpPr>
        <p:spPr>
          <a:xfrm>
            <a:off x="554966" y="794883"/>
            <a:ext cx="5953125" cy="1754326"/>
          </a:xfrm>
          <a:prstGeom prst="rect">
            <a:avLst/>
          </a:prstGeom>
          <a:noFill/>
        </p:spPr>
        <p:txBody>
          <a:bodyPr wrap="square" rtlCol="0">
            <a:spAutoFit/>
          </a:bodyPr>
          <a:lstStyle/>
          <a:p>
            <a:pPr marL="361950" indent="-361950">
              <a:lnSpc>
                <a:spcPct val="150000"/>
              </a:lnSpc>
              <a:buFont typeface="Wingdings" panose="05000000000000000000" pitchFamily="2" charset="2"/>
              <a:buChar char="ü"/>
            </a:pPr>
            <a:r>
              <a:rPr lang="en-US" sz="2400" dirty="0" smtClean="0">
                <a:sym typeface="Wingdings" panose="05000000000000000000" pitchFamily="2" charset="2"/>
              </a:rPr>
              <a:t>Limited datatypes supported by </a:t>
            </a:r>
            <a:r>
              <a:rPr lang="en-US" sz="2400" dirty="0" err="1" smtClean="0">
                <a:sym typeface="Wingdings" panose="05000000000000000000" pitchFamily="2" charset="2"/>
              </a:rPr>
              <a:t>Infor</a:t>
            </a:r>
            <a:endParaRPr lang="en-US" sz="2400" dirty="0" smtClean="0">
              <a:sym typeface="Wingdings" panose="05000000000000000000" pitchFamily="2" charset="2"/>
            </a:endParaRPr>
          </a:p>
          <a:p>
            <a:pPr marL="361950" indent="-361950">
              <a:lnSpc>
                <a:spcPct val="150000"/>
              </a:lnSpc>
              <a:buFont typeface="Wingdings" panose="05000000000000000000" pitchFamily="2" charset="2"/>
              <a:buChar char="ü"/>
            </a:pPr>
            <a:r>
              <a:rPr lang="en-US" sz="2400" dirty="0" smtClean="0">
                <a:sym typeface="Wingdings" panose="05000000000000000000" pitchFamily="2" charset="2"/>
              </a:rPr>
              <a:t>Big volume of data</a:t>
            </a:r>
          </a:p>
          <a:p>
            <a:pPr marL="361950" indent="-361950">
              <a:lnSpc>
                <a:spcPct val="150000"/>
              </a:lnSpc>
              <a:buFont typeface="Wingdings" panose="05000000000000000000" pitchFamily="2" charset="2"/>
              <a:buChar char="ü"/>
            </a:pPr>
            <a:r>
              <a:rPr lang="en-US" sz="2400" dirty="0" smtClean="0">
                <a:sym typeface="Wingdings" panose="05000000000000000000" pitchFamily="2" charset="2"/>
              </a:rPr>
              <a:t>Complex data structure</a:t>
            </a:r>
          </a:p>
        </p:txBody>
      </p:sp>
      <p:sp>
        <p:nvSpPr>
          <p:cNvPr id="11" name="Slide Number Placeholder 10"/>
          <p:cNvSpPr>
            <a:spLocks noGrp="1"/>
          </p:cNvSpPr>
          <p:nvPr>
            <p:ph type="sldNum" sz="quarter" idx="12"/>
          </p:nvPr>
        </p:nvSpPr>
        <p:spPr/>
        <p:txBody>
          <a:bodyPr/>
          <a:lstStyle/>
          <a:p>
            <a:fld id="{4C3F8607-BA04-4BB0-A99C-A42DC5FD6AA1}" type="slidenum">
              <a:rPr lang="en-GB" smtClean="0"/>
              <a:t>7</a:t>
            </a:fld>
            <a:endParaRPr lang="en-GB"/>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3007" y="841848"/>
            <a:ext cx="5738993" cy="5304050"/>
          </a:xfrm>
          <a:prstGeom prst="rect">
            <a:avLst/>
          </a:prstGeom>
        </p:spPr>
      </p:pic>
      <p:sp>
        <p:nvSpPr>
          <p:cNvPr id="4" name="Down Arrow 3"/>
          <p:cNvSpPr/>
          <p:nvPr/>
        </p:nvSpPr>
        <p:spPr>
          <a:xfrm>
            <a:off x="1932992" y="2768659"/>
            <a:ext cx="977462" cy="72521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p:cNvGrpSpPr/>
          <p:nvPr/>
        </p:nvGrpSpPr>
        <p:grpSpPr>
          <a:xfrm>
            <a:off x="1693207" y="3854771"/>
            <a:ext cx="1457032" cy="1488564"/>
            <a:chOff x="1517408" y="4575192"/>
            <a:chExt cx="1457032" cy="1488564"/>
          </a:xfrm>
        </p:grpSpPr>
        <p:pic>
          <p:nvPicPr>
            <p:cNvPr id="5" name="Picture 4"/>
            <p:cNvPicPr>
              <a:picLocks noChangeAspect="1"/>
            </p:cNvPicPr>
            <p:nvPr/>
          </p:nvPicPr>
          <p:blipFill>
            <a:blip r:embed="rId4"/>
            <a:stretch>
              <a:fillRect/>
            </a:stretch>
          </p:blipFill>
          <p:spPr>
            <a:xfrm>
              <a:off x="1517408" y="4606724"/>
              <a:ext cx="1457032" cy="1457032"/>
            </a:xfrm>
            <a:prstGeom prst="rect">
              <a:avLst/>
            </a:prstGeom>
          </p:spPr>
        </p:pic>
        <p:sp>
          <p:nvSpPr>
            <p:cNvPr id="8" name="Rectangle 7"/>
            <p:cNvSpPr/>
            <p:nvPr/>
          </p:nvSpPr>
          <p:spPr>
            <a:xfrm>
              <a:off x="1655379" y="4575192"/>
              <a:ext cx="1182414" cy="577850"/>
            </a:xfrm>
            <a:prstGeom prst="rect">
              <a:avLst/>
            </a:prstGeom>
          </p:spPr>
          <p:txBody>
            <a:bodyPr wrap="square">
              <a:spAutoFit/>
            </a:bodyPr>
            <a:lstStyle/>
            <a:p>
              <a:pPr algn="ctr">
                <a:lnSpc>
                  <a:spcPct val="150000"/>
                </a:lnSpc>
              </a:pPr>
              <a:r>
                <a:rPr lang="en-US" sz="2400" b="1" dirty="0" smtClean="0">
                  <a:solidFill>
                    <a:schemeClr val="bg2">
                      <a:lumMod val="25000"/>
                    </a:schemeClr>
                  </a:solidFill>
                  <a:sym typeface="Wingdings" panose="05000000000000000000" pitchFamily="2" charset="2"/>
                </a:rPr>
                <a:t>MM</a:t>
              </a:r>
              <a:endParaRPr lang="en-US" sz="2400" b="1" dirty="0">
                <a:solidFill>
                  <a:schemeClr val="bg2">
                    <a:lumMod val="25000"/>
                  </a:schemeClr>
                </a:solidFill>
                <a:sym typeface="Wingdings" panose="05000000000000000000" pitchFamily="2" charset="2"/>
              </a:endParaRPr>
            </a:p>
          </p:txBody>
        </p:sp>
      </p:grpSp>
      <p:pic>
        <p:nvPicPr>
          <p:cNvPr id="12" name="Picture 11"/>
          <p:cNvPicPr>
            <a:picLocks noChangeAspect="1"/>
          </p:cNvPicPr>
          <p:nvPr/>
        </p:nvPicPr>
        <p:blipFill rotWithShape="1">
          <a:blip r:embed="rId5"/>
          <a:srcRect b="50191"/>
          <a:stretch/>
        </p:blipFill>
        <p:spPr>
          <a:xfrm>
            <a:off x="4781421" y="6369098"/>
            <a:ext cx="2615974" cy="339642"/>
          </a:xfrm>
          <a:prstGeom prst="rect">
            <a:avLst/>
          </a:prstGeom>
        </p:spPr>
      </p:pic>
      <p:pic>
        <p:nvPicPr>
          <p:cNvPr id="4110" name="Picture 14" descr="Jigsaw Puzzles Clip art - Lost Missing Pieces png download - 1600*1600 -  Free Transparent Jigsaw Puzzles png Download. - Clip Art Librar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66428" y="3854771"/>
            <a:ext cx="1637868" cy="1637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5808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0" y="194443"/>
            <a:ext cx="9144000" cy="523220"/>
          </a:xfrm>
          <a:prstGeom prst="rect">
            <a:avLst/>
          </a:prstGeom>
          <a:noFill/>
        </p:spPr>
        <p:txBody>
          <a:bodyPr wrap="square" rtlCol="0">
            <a:spAutoFit/>
          </a:bodyPr>
          <a:lstStyle>
            <a:defPPr>
              <a:defRPr lang="en-US"/>
            </a:defPPr>
            <a:lvl1pPr algn="ctr">
              <a:defRPr sz="3200" b="1">
                <a:effectLst>
                  <a:outerShdw blurRad="38100" dist="38100" dir="2700000" algn="tl">
                    <a:srgbClr val="000000">
                      <a:alpha val="43137"/>
                    </a:srgbClr>
                  </a:outerShdw>
                </a:effectLst>
              </a:defRPr>
            </a:lvl1pPr>
          </a:lstStyle>
          <a:p>
            <a:r>
              <a:rPr lang="en-GB" sz="2800" dirty="0">
                <a:effectLst/>
              </a:rPr>
              <a:t>MM Assets Creation &amp; Printing Application</a:t>
            </a:r>
          </a:p>
        </p:txBody>
      </p:sp>
      <p:grpSp>
        <p:nvGrpSpPr>
          <p:cNvPr id="3" name="Group 2"/>
          <p:cNvGrpSpPr/>
          <p:nvPr/>
        </p:nvGrpSpPr>
        <p:grpSpPr>
          <a:xfrm>
            <a:off x="5985409" y="2374533"/>
            <a:ext cx="5611046" cy="3724978"/>
            <a:chOff x="4902650" y="1370131"/>
            <a:chExt cx="6967052" cy="4625183"/>
          </a:xfrm>
        </p:grpSpPr>
        <p:pic>
          <p:nvPicPr>
            <p:cNvPr id="5" name="Picture 4"/>
            <p:cNvPicPr>
              <a:picLocks noChangeAspect="1"/>
            </p:cNvPicPr>
            <p:nvPr/>
          </p:nvPicPr>
          <p:blipFill rotWithShape="1">
            <a:blip r:embed="rId3"/>
            <a:srcRect l="373" t="287" b="772"/>
            <a:stretch/>
          </p:blipFill>
          <p:spPr>
            <a:xfrm>
              <a:off x="4902650" y="1370131"/>
              <a:ext cx="6967052" cy="4307769"/>
            </a:xfrm>
            <a:prstGeom prst="rect">
              <a:avLst/>
            </a:prstGeom>
            <a:ln w="19050">
              <a:solidFill>
                <a:schemeClr val="accent6">
                  <a:lumMod val="50000"/>
                </a:schemeClr>
              </a:solidFill>
            </a:ln>
          </p:spPr>
        </p:pic>
        <p:sp>
          <p:nvSpPr>
            <p:cNvPr id="7" name="TextBox 6"/>
            <p:cNvSpPr txBox="1"/>
            <p:nvPr/>
          </p:nvSpPr>
          <p:spPr>
            <a:xfrm>
              <a:off x="4902650" y="5718315"/>
              <a:ext cx="6967052" cy="276999"/>
            </a:xfrm>
            <a:prstGeom prst="rect">
              <a:avLst/>
            </a:prstGeom>
            <a:noFill/>
          </p:spPr>
          <p:txBody>
            <a:bodyPr wrap="square" rtlCol="0">
              <a:spAutoFit/>
            </a:bodyPr>
            <a:lstStyle/>
            <a:p>
              <a:pPr algn="ctr"/>
              <a:r>
                <a:rPr lang="en-US" sz="1200" i="1" dirty="0"/>
                <a:t>Courtesy: R. Martinez Estebanez, S. Gutzeit, M. Bonora </a:t>
              </a:r>
              <a:endParaRPr lang="en-GB" sz="1200" i="1" dirty="0"/>
            </a:p>
          </p:txBody>
        </p:sp>
      </p:grpSp>
      <p:pic>
        <p:nvPicPr>
          <p:cNvPr id="13" name="Picture 12"/>
          <p:cNvPicPr>
            <a:picLocks noChangeAspect="1"/>
          </p:cNvPicPr>
          <p:nvPr/>
        </p:nvPicPr>
        <p:blipFill>
          <a:blip r:embed="rId4"/>
          <a:stretch>
            <a:fillRect/>
          </a:stretch>
        </p:blipFill>
        <p:spPr>
          <a:xfrm>
            <a:off x="11086636" y="126354"/>
            <a:ext cx="1019639" cy="1200150"/>
          </a:xfrm>
          <a:prstGeom prst="rect">
            <a:avLst/>
          </a:prstGeom>
        </p:spPr>
      </p:pic>
      <p:sp>
        <p:nvSpPr>
          <p:cNvPr id="2" name="Slide Number Placeholder 1"/>
          <p:cNvSpPr>
            <a:spLocks noGrp="1"/>
          </p:cNvSpPr>
          <p:nvPr>
            <p:ph type="sldNum" sz="quarter" idx="12"/>
          </p:nvPr>
        </p:nvSpPr>
        <p:spPr/>
        <p:txBody>
          <a:bodyPr/>
          <a:lstStyle/>
          <a:p>
            <a:fld id="{4C3F8607-BA04-4BB0-A99C-A42DC5FD6AA1}" type="slidenum">
              <a:rPr lang="en-GB" smtClean="0"/>
              <a:t>8</a:t>
            </a:fld>
            <a:endParaRPr lang="en-GB"/>
          </a:p>
        </p:txBody>
      </p:sp>
      <p:pic>
        <p:nvPicPr>
          <p:cNvPr id="18" name="Picture 17"/>
          <p:cNvPicPr>
            <a:picLocks noChangeAspect="1"/>
          </p:cNvPicPr>
          <p:nvPr/>
        </p:nvPicPr>
        <p:blipFill>
          <a:blip r:embed="rId5"/>
          <a:stretch>
            <a:fillRect/>
          </a:stretch>
        </p:blipFill>
        <p:spPr>
          <a:xfrm>
            <a:off x="727785" y="2309177"/>
            <a:ext cx="5073277" cy="3567248"/>
          </a:xfrm>
          <a:prstGeom prst="rect">
            <a:avLst/>
          </a:prstGeom>
        </p:spPr>
      </p:pic>
      <p:pic>
        <p:nvPicPr>
          <p:cNvPr id="19" name="Picture 18"/>
          <p:cNvPicPr>
            <a:picLocks noChangeAspect="1"/>
          </p:cNvPicPr>
          <p:nvPr/>
        </p:nvPicPr>
        <p:blipFill rotWithShape="1">
          <a:blip r:embed="rId6"/>
          <a:srcRect t="49809"/>
          <a:stretch/>
        </p:blipFill>
        <p:spPr>
          <a:xfrm>
            <a:off x="4788013" y="6356357"/>
            <a:ext cx="2615974" cy="342247"/>
          </a:xfrm>
          <a:prstGeom prst="rect">
            <a:avLst/>
          </a:prstGeom>
        </p:spPr>
      </p:pic>
      <p:sp>
        <p:nvSpPr>
          <p:cNvPr id="20" name="TextBox 19"/>
          <p:cNvSpPr txBox="1"/>
          <p:nvPr/>
        </p:nvSpPr>
        <p:spPr>
          <a:xfrm>
            <a:off x="727785" y="867757"/>
            <a:ext cx="10186051" cy="1200329"/>
          </a:xfrm>
          <a:prstGeom prst="rect">
            <a:avLst/>
          </a:prstGeom>
          <a:noFill/>
        </p:spPr>
        <p:txBody>
          <a:bodyPr wrap="square" rtlCol="0">
            <a:spAutoFit/>
          </a:bodyPr>
          <a:lstStyle/>
          <a:p>
            <a:pPr marL="342900" indent="-342900">
              <a:lnSpc>
                <a:spcPct val="150000"/>
              </a:lnSpc>
              <a:buFont typeface="Wingdings" panose="05000000000000000000" pitchFamily="2" charset="2"/>
              <a:buChar char="ü"/>
            </a:pPr>
            <a:r>
              <a:rPr lang="en-US" sz="2400" dirty="0"/>
              <a:t>Encapsulates</a:t>
            </a:r>
            <a:r>
              <a:rPr lang="en-US" sz="2400" dirty="0" smtClean="0"/>
              <a:t> the logic of the MM Equipment Codes</a:t>
            </a:r>
            <a:endParaRPr lang="en-GB" sz="2400" i="1" dirty="0"/>
          </a:p>
          <a:p>
            <a:pPr marL="449263" indent="-449263">
              <a:lnSpc>
                <a:spcPct val="150000"/>
              </a:lnSpc>
              <a:buFont typeface="Wingdings" panose="05000000000000000000" pitchFamily="2" charset="2"/>
              <a:buChar char="ü"/>
            </a:pPr>
            <a:r>
              <a:rPr lang="en-GB" sz="2400" dirty="0" smtClean="0"/>
              <a:t>Create the Assets in </a:t>
            </a:r>
            <a:r>
              <a:rPr lang="en-GB" sz="2400" b="1" dirty="0" err="1" smtClean="0"/>
              <a:t>Infor</a:t>
            </a:r>
            <a:r>
              <a:rPr lang="en-GB" sz="2400" dirty="0" smtClean="0"/>
              <a:t> </a:t>
            </a:r>
            <a:r>
              <a:rPr lang="en-GB" sz="2400" i="1" dirty="0" smtClean="0"/>
              <a:t>(generates Asset code and description)</a:t>
            </a:r>
            <a:endParaRPr lang="en-GB" sz="2400" i="1" dirty="0"/>
          </a:p>
        </p:txBody>
      </p:sp>
      <p:pic>
        <p:nvPicPr>
          <p:cNvPr id="21" name="Picture 2" descr="Image result for infor eam"/>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231" t="8503" r="63738" b="5582"/>
          <a:stretch/>
        </p:blipFill>
        <p:spPr bwMode="auto">
          <a:xfrm>
            <a:off x="4078582" y="1431406"/>
            <a:ext cx="690381" cy="668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965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srcRect t="8917" b="7180"/>
          <a:stretch/>
        </p:blipFill>
        <p:spPr>
          <a:xfrm>
            <a:off x="10852232" y="0"/>
            <a:ext cx="1339768" cy="1276351"/>
          </a:xfrm>
          <a:prstGeom prst="rect">
            <a:avLst/>
          </a:prstGeom>
        </p:spPr>
      </p:pic>
      <p:sp>
        <p:nvSpPr>
          <p:cNvPr id="7" name="TextBox 6"/>
          <p:cNvSpPr txBox="1"/>
          <p:nvPr/>
        </p:nvSpPr>
        <p:spPr>
          <a:xfrm>
            <a:off x="1524000" y="253143"/>
            <a:ext cx="9144000" cy="523220"/>
          </a:xfrm>
          <a:prstGeom prst="rect">
            <a:avLst/>
          </a:prstGeom>
          <a:noFill/>
        </p:spPr>
        <p:txBody>
          <a:bodyPr wrap="square" rtlCol="0">
            <a:spAutoFit/>
          </a:bodyPr>
          <a:lstStyle/>
          <a:p>
            <a:pPr algn="ctr"/>
            <a:r>
              <a:rPr lang="en-US" sz="2800" b="1" dirty="0" smtClean="0"/>
              <a:t>Calibration</a:t>
            </a:r>
            <a:endParaRPr lang="en-GB" sz="2800" b="1" dirty="0"/>
          </a:p>
        </p:txBody>
      </p:sp>
      <p:pic>
        <p:nvPicPr>
          <p:cNvPr id="3" name="Picture 2"/>
          <p:cNvPicPr>
            <a:picLocks noChangeAspect="1"/>
          </p:cNvPicPr>
          <p:nvPr/>
        </p:nvPicPr>
        <p:blipFill rotWithShape="1">
          <a:blip r:embed="rId4"/>
          <a:srcRect b="11473"/>
          <a:stretch/>
        </p:blipFill>
        <p:spPr>
          <a:xfrm>
            <a:off x="5052061" y="4755526"/>
            <a:ext cx="6667823" cy="1965956"/>
          </a:xfrm>
          <a:prstGeom prst="rect">
            <a:avLst/>
          </a:prstGeom>
          <a:ln w="19050">
            <a:solidFill>
              <a:schemeClr val="bg1">
                <a:lumMod val="65000"/>
              </a:schemeClr>
            </a:solidFill>
          </a:ln>
        </p:spPr>
      </p:pic>
      <p:sp>
        <p:nvSpPr>
          <p:cNvPr id="6" name="Rectangle 5"/>
          <p:cNvSpPr/>
          <p:nvPr/>
        </p:nvSpPr>
        <p:spPr>
          <a:xfrm>
            <a:off x="4956725" y="994166"/>
            <a:ext cx="6496202" cy="3477875"/>
          </a:xfrm>
          <a:prstGeom prst="rect">
            <a:avLst/>
          </a:prstGeom>
        </p:spPr>
        <p:txBody>
          <a:bodyPr wrap="square">
            <a:spAutoFit/>
          </a:bodyPr>
          <a:lstStyle/>
          <a:p>
            <a:pPr marL="285750" indent="-285750">
              <a:lnSpc>
                <a:spcPct val="200000"/>
              </a:lnSpc>
              <a:buSzPct val="100000"/>
              <a:buFont typeface="Wingdings" panose="05000000000000000000" pitchFamily="2" charset="2"/>
              <a:buChar char="ü"/>
            </a:pPr>
            <a:r>
              <a:rPr lang="en-US" sz="2200" dirty="0" smtClean="0"/>
              <a:t>Automatic retrieval </a:t>
            </a:r>
            <a:r>
              <a:rPr lang="en-US" sz="2200" dirty="0"/>
              <a:t>of design </a:t>
            </a:r>
            <a:r>
              <a:rPr lang="en-US" sz="2200" dirty="0" smtClean="0"/>
              <a:t>values &amp; structure</a:t>
            </a:r>
            <a:endParaRPr lang="en-US" sz="2200" dirty="0"/>
          </a:p>
          <a:p>
            <a:pPr marL="285750" indent="-285750">
              <a:lnSpc>
                <a:spcPct val="200000"/>
              </a:lnSpc>
              <a:buSzPct val="100000"/>
              <a:buFont typeface="Wingdings" panose="05000000000000000000" pitchFamily="2" charset="2"/>
              <a:buChar char="ü"/>
            </a:pPr>
            <a:r>
              <a:rPr lang="en-US" sz="2200" dirty="0" smtClean="0"/>
              <a:t>Automatic </a:t>
            </a:r>
            <a:r>
              <a:rPr lang="en-US" sz="2200" dirty="0"/>
              <a:t>archiving of </a:t>
            </a:r>
            <a:r>
              <a:rPr lang="en-US" sz="2200" dirty="0" smtClean="0"/>
              <a:t>results:</a:t>
            </a:r>
          </a:p>
          <a:p>
            <a:pPr marL="800100" lvl="1" indent="-342900">
              <a:lnSpc>
                <a:spcPct val="200000"/>
              </a:lnSpc>
              <a:buSzPct val="100000"/>
              <a:buFont typeface="Courier New" panose="02070309020205020404" pitchFamily="49" charset="0"/>
              <a:buChar char="o"/>
            </a:pPr>
            <a:r>
              <a:rPr lang="en-US" sz="2200" dirty="0"/>
              <a:t>Raw data </a:t>
            </a:r>
            <a:r>
              <a:rPr lang="en-US" sz="2200" dirty="0" smtClean="0"/>
              <a:t>and Parameters saved </a:t>
            </a:r>
            <a:r>
              <a:rPr lang="en-US" sz="2200" dirty="0"/>
              <a:t>in </a:t>
            </a:r>
            <a:endParaRPr lang="en-US" sz="2200" dirty="0" smtClean="0"/>
          </a:p>
          <a:p>
            <a:pPr marL="800100" lvl="1" indent="-342900">
              <a:lnSpc>
                <a:spcPct val="200000"/>
              </a:lnSpc>
              <a:buSzPct val="100000"/>
              <a:buFont typeface="Courier New" panose="02070309020205020404" pitchFamily="49" charset="0"/>
              <a:buChar char="o"/>
            </a:pPr>
            <a:r>
              <a:rPr lang="en-US" sz="2200" dirty="0" smtClean="0"/>
              <a:t>All other data </a:t>
            </a:r>
            <a:r>
              <a:rPr lang="en-US" sz="2200" dirty="0"/>
              <a:t>saved in </a:t>
            </a:r>
            <a:r>
              <a:rPr lang="en-US" sz="2200" b="1" dirty="0" err="1" smtClean="0"/>
              <a:t>Infor</a:t>
            </a:r>
            <a:endParaRPr lang="en-US" sz="2200" b="1" dirty="0" smtClean="0"/>
          </a:p>
          <a:p>
            <a:pPr marL="285750" indent="-285750">
              <a:lnSpc>
                <a:spcPct val="200000"/>
              </a:lnSpc>
              <a:buSzPct val="100000"/>
              <a:buFont typeface="Wingdings" panose="05000000000000000000" pitchFamily="2" charset="2"/>
              <a:buChar char="ü"/>
            </a:pPr>
            <a:r>
              <a:rPr lang="en-US" sz="2200" dirty="0" smtClean="0"/>
              <a:t>History of calibration values available</a:t>
            </a:r>
            <a:endParaRPr lang="en-GB" sz="2200" dirty="0"/>
          </a:p>
        </p:txBody>
      </p:sp>
      <p:pic>
        <p:nvPicPr>
          <p:cNvPr id="12" name="Picture 11"/>
          <p:cNvPicPr>
            <a:picLocks noChangeAspect="1"/>
          </p:cNvPicPr>
          <p:nvPr/>
        </p:nvPicPr>
        <p:blipFill>
          <a:blip r:embed="rId5">
            <a:extLst>
              <a:ext uri="{BEBA8EAE-BF5A-486C-A8C5-ECC9F3942E4B}">
                <a14:imgProps xmlns:a14="http://schemas.microsoft.com/office/drawing/2010/main">
                  <a14:imgLayer r:embed="rId6">
                    <a14:imgEffect>
                      <a14:backgroundRemoval t="579" b="99537" l="0" r="99711"/>
                    </a14:imgEffect>
                  </a14:imgLayer>
                </a14:imgProps>
              </a:ext>
            </a:extLst>
          </a:blip>
          <a:stretch>
            <a:fillRect/>
          </a:stretch>
        </p:blipFill>
        <p:spPr>
          <a:xfrm rot="1423749">
            <a:off x="6691784" y="3765803"/>
            <a:ext cx="3166193" cy="1979444"/>
          </a:xfrm>
          <a:prstGeom prst="rect">
            <a:avLst/>
          </a:prstGeom>
        </p:spPr>
      </p:pic>
      <p:pic>
        <p:nvPicPr>
          <p:cNvPr id="8" name="Picture 7"/>
          <p:cNvPicPr>
            <a:picLocks noChangeAspect="1"/>
          </p:cNvPicPr>
          <p:nvPr/>
        </p:nvPicPr>
        <p:blipFill>
          <a:blip r:embed="rId7"/>
          <a:stretch>
            <a:fillRect/>
          </a:stretch>
        </p:blipFill>
        <p:spPr>
          <a:xfrm>
            <a:off x="77431" y="723392"/>
            <a:ext cx="4546315" cy="6083358"/>
          </a:xfrm>
          <a:prstGeom prst="rect">
            <a:avLst/>
          </a:prstGeom>
        </p:spPr>
      </p:pic>
      <p:sp>
        <p:nvSpPr>
          <p:cNvPr id="9" name="Slide Number Placeholder 8"/>
          <p:cNvSpPr>
            <a:spLocks noGrp="1"/>
          </p:cNvSpPr>
          <p:nvPr>
            <p:ph type="sldNum" sz="quarter" idx="12"/>
          </p:nvPr>
        </p:nvSpPr>
        <p:spPr/>
        <p:txBody>
          <a:bodyPr/>
          <a:lstStyle/>
          <a:p>
            <a:fld id="{4C3F8607-BA04-4BB0-A99C-A42DC5FD6AA1}" type="slidenum">
              <a:rPr lang="en-GB" smtClean="0"/>
              <a:t>9</a:t>
            </a:fld>
            <a:endParaRPr lang="en-GB"/>
          </a:p>
        </p:txBody>
      </p:sp>
      <p:pic>
        <p:nvPicPr>
          <p:cNvPr id="11" name="Picture 2" descr="Image result for infor eam"/>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231" t="8503" r="63738" b="5582"/>
          <a:stretch/>
        </p:blipFill>
        <p:spPr bwMode="auto">
          <a:xfrm>
            <a:off x="8669400" y="3109905"/>
            <a:ext cx="676901" cy="65516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Services - CERN EDMS"/>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460" t="990" r="68531" b="-990"/>
          <a:stretch/>
        </p:blipFill>
        <p:spPr bwMode="auto">
          <a:xfrm>
            <a:off x="10258901" y="2439915"/>
            <a:ext cx="503395" cy="825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80302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eme1" id="{138F3BC3-05BE-4447-BD4B-44163397DBA5}" vid="{AF04724C-B805-4083-8E95-A2949FC73F3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17thInforEAMUsersMeeting_MM_Requests_12_fp</Template>
  <TotalTime>70687</TotalTime>
  <Words>866</Words>
  <Application>Microsoft Office PowerPoint</Application>
  <PresentationFormat>Widescreen</PresentationFormat>
  <Paragraphs>157</Paragraphs>
  <Slides>18</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Courier New</vt:lpstr>
      <vt:lpstr>Times New Roman</vt:lpstr>
      <vt:lpstr>Wingdings</vt:lpstr>
      <vt:lpstr>Theme1</vt:lpstr>
      <vt:lpstr>MM Databases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slides</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CONVENTIONS FOR IDENTIFIERS OF EQUIPMENT</dc:title>
  <dc:creator>Eleni Tournaki</dc:creator>
  <cp:lastModifiedBy>Eleni Tournaki</cp:lastModifiedBy>
  <cp:revision>2098</cp:revision>
  <cp:lastPrinted>2020-09-24T13:26:02Z</cp:lastPrinted>
  <dcterms:created xsi:type="dcterms:W3CDTF">2017-05-16T15:16:03Z</dcterms:created>
  <dcterms:modified xsi:type="dcterms:W3CDTF">2020-11-25T12:08:22Z</dcterms:modified>
</cp:coreProperties>
</file>