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77" r:id="rId3"/>
    <p:sldId id="257" r:id="rId4"/>
    <p:sldId id="278" r:id="rId5"/>
    <p:sldId id="279" r:id="rId6"/>
    <p:sldId id="287" r:id="rId7"/>
    <p:sldId id="280" r:id="rId8"/>
    <p:sldId id="260" r:id="rId9"/>
    <p:sldId id="288" r:id="rId10"/>
    <p:sldId id="289" r:id="rId11"/>
    <p:sldId id="290" r:id="rId12"/>
    <p:sldId id="291" r:id="rId13"/>
    <p:sldId id="293" r:id="rId14"/>
    <p:sldId id="294" r:id="rId15"/>
    <p:sldId id="292" r:id="rId16"/>
    <p:sldId id="258" r:id="rId17"/>
    <p:sldId id="281" r:id="rId18"/>
    <p:sldId id="282" r:id="rId19"/>
    <p:sldId id="283" r:id="rId20"/>
    <p:sldId id="284" r:id="rId21"/>
    <p:sldId id="286" r:id="rId22"/>
    <p:sldId id="285" r:id="rId23"/>
    <p:sldId id="267" r:id="rId24"/>
    <p:sldId id="270" r:id="rId25"/>
    <p:sldId id="269" r:id="rId26"/>
    <p:sldId id="268" r:id="rId27"/>
    <p:sldId id="272" r:id="rId28"/>
    <p:sldId id="273" r:id="rId29"/>
    <p:sldId id="274" r:id="rId30"/>
    <p:sldId id="275" r:id="rId31"/>
    <p:sldId id="276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 snapToGrid="0">
      <p:cViewPr>
        <p:scale>
          <a:sx n="80" d="100"/>
          <a:sy n="80" d="100"/>
        </p:scale>
        <p:origin x="1506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6F2D6A-F250-4B4C-B8FF-9D9BAB0F7EC5}" type="datetimeFigureOut">
              <a:rPr lang="fr-FR" smtClean="0"/>
              <a:t>25/11/2020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4A527-E1C2-4FFE-ADE5-5E2B798DC4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3363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150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77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722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26/11/2020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558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26/11/2020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253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26/11/2020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720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92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840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207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181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031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24/09/2020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938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edms.cern.ch/item/EDA-04284-V1-0/0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edms.cern.ch/item/EDA-02257-V2-0/0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lab.cern.ch/BE-RF-PLDesign/PS/EDA-02175-V2-HighFrequencyCavityControlle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20/40/80MHz testing 2020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Ben Woolley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245218-63EE-4C7C-924E-C40E82B35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26/11/2020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D7556A-82D4-4095-8A23-3C81D8889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868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Almost copy paste for C40 and C80…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C40-77 – Almost identical settings gave perfect calibration and response. Just 30% less integral gain to lower overshoot.</a:t>
            </a:r>
          </a:p>
          <a:p>
            <a:r>
              <a:rPr lang="en-US" dirty="0" smtClean="0"/>
              <a:t>C80-88</a:t>
            </a:r>
          </a:p>
          <a:p>
            <a:pPr lvl="1"/>
            <a:r>
              <a:rPr lang="en-US" dirty="0" smtClean="0"/>
              <a:t>Had to add a 13 dB amplifier as not enough PSD in the 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err="1" smtClean="0"/>
              <a:t>Nyquist</a:t>
            </a:r>
            <a:r>
              <a:rPr lang="en-US" dirty="0" smtClean="0"/>
              <a:t> zone.</a:t>
            </a:r>
          </a:p>
          <a:p>
            <a:pPr lvl="1"/>
            <a:r>
              <a:rPr lang="en-US" dirty="0" smtClean="0"/>
              <a:t>Initial tests with 5MHz BW BPF to filter out h88 image. Later removed as there is another in the tunnel and two in series did not affect final amplifier current.</a:t>
            </a:r>
          </a:p>
          <a:p>
            <a:pPr lvl="1"/>
            <a:r>
              <a:rPr lang="en-GB" dirty="0" err="1" smtClean="0"/>
              <a:t>avcReturnGain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4752, </a:t>
            </a:r>
            <a:r>
              <a:rPr lang="en-GB" dirty="0" err="1" smtClean="0"/>
              <a:t>avc.kiGain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4000.</a:t>
            </a:r>
          </a:p>
          <a:p>
            <a:r>
              <a:rPr lang="en-US" dirty="0" smtClean="0"/>
              <a:t>C80-89</a:t>
            </a:r>
          </a:p>
          <a:p>
            <a:pPr lvl="1"/>
            <a:r>
              <a:rPr lang="en-US" dirty="0" smtClean="0"/>
              <a:t>As C80-88 but </a:t>
            </a:r>
            <a:r>
              <a:rPr lang="en-GB" dirty="0" err="1"/>
              <a:t>avcReturnGain</a:t>
            </a:r>
            <a:r>
              <a:rPr lang="en-GB" dirty="0"/>
              <a:t> = </a:t>
            </a:r>
            <a:r>
              <a:rPr lang="en-GB" dirty="0" smtClean="0"/>
              <a:t>4900, </a:t>
            </a:r>
            <a:r>
              <a:rPr lang="en-GB" dirty="0" err="1"/>
              <a:t>avc.kiGain</a:t>
            </a:r>
            <a:r>
              <a:rPr lang="en-GB" dirty="0"/>
              <a:t> = 4000</a:t>
            </a:r>
            <a:r>
              <a:rPr lang="en-GB" dirty="0" smtClean="0"/>
              <a:t>.</a:t>
            </a:r>
            <a:endParaRPr lang="en-US" dirty="0" smtClean="0"/>
          </a:p>
          <a:p>
            <a:r>
              <a:rPr lang="en-US" dirty="0" smtClean="0"/>
              <a:t>C80-08</a:t>
            </a:r>
          </a:p>
          <a:p>
            <a:pPr lvl="1"/>
            <a:r>
              <a:rPr lang="en-US" dirty="0"/>
              <a:t>As C80-88 but </a:t>
            </a:r>
            <a:r>
              <a:rPr lang="en-GB" dirty="0" err="1"/>
              <a:t>avcReturnGain</a:t>
            </a:r>
            <a:r>
              <a:rPr lang="en-GB" dirty="0"/>
              <a:t> = </a:t>
            </a:r>
            <a:r>
              <a:rPr lang="en-GB" dirty="0" smtClean="0"/>
              <a:t>4700</a:t>
            </a:r>
            <a:r>
              <a:rPr lang="en-GB" dirty="0"/>
              <a:t>, </a:t>
            </a:r>
            <a:r>
              <a:rPr lang="en-GB" dirty="0" err="1"/>
              <a:t>avc.kiGain</a:t>
            </a:r>
            <a:r>
              <a:rPr lang="en-GB" dirty="0"/>
              <a:t> = </a:t>
            </a:r>
            <a:r>
              <a:rPr lang="en-GB" dirty="0" smtClean="0"/>
              <a:t>3800</a:t>
            </a:r>
            <a:r>
              <a:rPr lang="en-GB" dirty="0"/>
              <a:t>.</a:t>
            </a:r>
            <a:endParaRPr lang="en-US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35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201" r="25094"/>
          <a:stretch/>
        </p:blipFill>
        <p:spPr>
          <a:xfrm>
            <a:off x="4470237" y="1149766"/>
            <a:ext cx="7721763" cy="56967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4493"/>
            <a:ext cx="10515600" cy="1325563"/>
          </a:xfrm>
        </p:spPr>
        <p:txBody>
          <a:bodyPr/>
          <a:lstStyle/>
          <a:p>
            <a:r>
              <a:rPr lang="en-US" dirty="0" smtClean="0"/>
              <a:t>Multi-Harmonic Feedback C40-78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242" y="1287379"/>
            <a:ext cx="4539916" cy="488640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Timing PAX.SMHFB40 shared between start AVC and start MHFB.</a:t>
            </a:r>
          </a:p>
          <a:p>
            <a:pPr lvl="1"/>
            <a:r>
              <a:rPr lang="en-US" dirty="0" smtClean="0"/>
              <a:t>Problem, start AVC is used to switch between ADC1 and ADC2 with the notch filter. 2 possible solutions:</a:t>
            </a:r>
          </a:p>
          <a:p>
            <a:pPr lvl="2"/>
            <a:r>
              <a:rPr lang="en-US" dirty="0" smtClean="0"/>
              <a:t>Add an extra timing: No firmware modification needed. However, difficult to integrate into a timing tree, difficult t keep track of and would affect both 40 MHz cavities </a:t>
            </a:r>
            <a:r>
              <a:rPr lang="en-US" dirty="0" smtClean="0">
                <a:sym typeface="Wingdings" panose="05000000000000000000" pitchFamily="2" charset="2"/>
              </a:rPr>
              <a:t> not independent.</a:t>
            </a:r>
          </a:p>
          <a:p>
            <a:pPr lvl="2"/>
            <a:r>
              <a:rPr lang="en-US" dirty="0" smtClean="0"/>
              <a:t>Switch ADC when voltage program is greater than 0: Small firmware modification, but removes the issue of cavity interdependence and having to keep track another timing.</a:t>
            </a:r>
          </a:p>
          <a:p>
            <a:pPr lvl="2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11</a:t>
            </a:fld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623890" y="5414210"/>
            <a:ext cx="1028195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575763" y="6027820"/>
            <a:ext cx="1028195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6902636" y="2030160"/>
            <a:ext cx="943974" cy="8903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28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42" y="33787"/>
            <a:ext cx="10515600" cy="1325563"/>
          </a:xfrm>
        </p:spPr>
        <p:txBody>
          <a:bodyPr/>
          <a:lstStyle/>
          <a:p>
            <a:r>
              <a:rPr lang="en-US" dirty="0" smtClean="0"/>
              <a:t>ADC switch with voltage function test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937" y="1146133"/>
            <a:ext cx="6308558" cy="249029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Set VNA to start sweep at C200. Total sweep time is 273ms.</a:t>
            </a:r>
          </a:p>
          <a:p>
            <a:r>
              <a:rPr lang="en-US" dirty="0" smtClean="0"/>
              <a:t>Voltage program starts at C300 and pulse width is 80ms.</a:t>
            </a:r>
          </a:p>
          <a:p>
            <a:r>
              <a:rPr lang="en-US" dirty="0" smtClean="0"/>
              <a:t>VNA shows switching between 2 ADCs as expected.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680" y="944793"/>
            <a:ext cx="3853461" cy="26916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680" y="3729789"/>
            <a:ext cx="3853462" cy="27431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213" y="3729789"/>
            <a:ext cx="5572416" cy="285516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252847" y="944793"/>
            <a:ext cx="70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ADC1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252847" y="3666997"/>
            <a:ext cx="70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ADC2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880567" y="3321802"/>
            <a:ext cx="1740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Voltage program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99775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C40-78 transfer function – no MHFB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684" y="1391062"/>
            <a:ext cx="7315200" cy="51733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5348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5499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C40-78 – MHFB h79-89 Fixed Frequency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14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084088"/>
            <a:ext cx="7628021" cy="5272262"/>
          </a:xfrm>
        </p:spPr>
      </p:pic>
    </p:spTree>
    <p:extLst>
      <p:ext uri="{BB962C8B-B14F-4D97-AF65-F5344CB8AC3E}">
        <p14:creationId xmlns:p14="http://schemas.microsoft.com/office/powerpoint/2010/main" val="7034240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Sweep the clock and get calibration against frequency. -&gt; Apply calibration.</a:t>
            </a:r>
          </a:p>
          <a:p>
            <a:r>
              <a:rPr lang="en-US" dirty="0" smtClean="0"/>
              <a:t>Repeat for 2</a:t>
            </a:r>
            <a:r>
              <a:rPr lang="en-US" baseline="30000" dirty="0" smtClean="0"/>
              <a:t>nd</a:t>
            </a:r>
            <a:r>
              <a:rPr lang="en-US" dirty="0" smtClean="0"/>
              <a:t> ADC with notch.</a:t>
            </a:r>
          </a:p>
          <a:p>
            <a:r>
              <a:rPr lang="en-US" dirty="0" smtClean="0"/>
              <a:t>Repeat for all cavities.</a:t>
            </a:r>
          </a:p>
          <a:p>
            <a:endParaRPr lang="en-US" dirty="0"/>
          </a:p>
          <a:p>
            <a:r>
              <a:rPr lang="en-US" dirty="0" smtClean="0"/>
              <a:t>Auto-tuning integration with PLC.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26/11/2020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76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Clock switching for auto-tuning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5346356" cy="393253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Explored possibility of generating a clock locally on the 1TFB board.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Only the DAC clocks and FPGA core clock could be switched internally (not ADC)</a:t>
            </a:r>
          </a:p>
          <a:p>
            <a:r>
              <a:rPr lang="en-GB" dirty="0">
                <a:sym typeface="Wingdings" panose="05000000000000000000" pitchFamily="2" charset="2"/>
              </a:rPr>
              <a:t>Developed a NIM glitch-free clock MUX and distribution module </a:t>
            </a:r>
            <a:r>
              <a:rPr lang="fr-FR" sz="2400" b="0" i="0" u="sng" dirty="0">
                <a:solidFill>
                  <a:srgbClr val="0645AD"/>
                </a:solidFill>
                <a:effectLst/>
                <a:latin typeface="Helvetica Neue"/>
                <a:hlinkClick r:id="rId2"/>
              </a:rPr>
              <a:t>https://edms.cern.ch/item/EDA-04284-V1-0/0</a:t>
            </a:r>
            <a:r>
              <a:rPr lang="en-GB" dirty="0">
                <a:sym typeface="Wingdings" panose="05000000000000000000" pitchFamily="2" charset="2"/>
              </a:rPr>
              <a:t>.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Based on  ICS580-01, glitch free clock MUX IC.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Hardware manufactured and tested.</a:t>
            </a:r>
          </a:p>
          <a:p>
            <a:r>
              <a:rPr lang="en-GB" dirty="0">
                <a:solidFill>
                  <a:srgbClr val="00B050"/>
                </a:solidFill>
                <a:sym typeface="Wingdings" panose="05000000000000000000" pitchFamily="2" charset="2"/>
              </a:rPr>
              <a:t>Test performed with the 1TFB board in the lab showed no glitches on the RF output during RF pulse from AVC.</a:t>
            </a:r>
          </a:p>
          <a:p>
            <a:pPr lvl="1"/>
            <a:endParaRPr lang="en-GB" dirty="0">
              <a:sym typeface="Wingdings" panose="05000000000000000000" pitchFamily="2" charset="2"/>
            </a:endParaRPr>
          </a:p>
          <a:p>
            <a:pPr lvl="1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329456-4E5C-4BF1-BA80-D5D7B52F23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7" t="14054" r="5450" b="19279"/>
          <a:stretch/>
        </p:blipFill>
        <p:spPr>
          <a:xfrm>
            <a:off x="6344664" y="1825625"/>
            <a:ext cx="5591963" cy="34744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50585E-76E9-48CF-B9FF-A29E3D8DE411}"/>
              </a:ext>
            </a:extLst>
          </p:cNvPr>
          <p:cNvSpPr txBox="1"/>
          <p:nvPr/>
        </p:nvSpPr>
        <p:spPr>
          <a:xfrm>
            <a:off x="6247885" y="5111832"/>
            <a:ext cx="60949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endParaRPr lang="en-GB" dirty="0">
              <a:sym typeface="Wingdings" panose="05000000000000000000" pitchFamily="2" charset="2"/>
            </a:endParaRPr>
          </a:p>
          <a:p>
            <a:pPr lvl="1"/>
            <a:r>
              <a:rPr lang="en-GB" dirty="0">
                <a:sym typeface="Wingdings" panose="05000000000000000000" pitchFamily="2" charset="2"/>
              </a:rPr>
              <a:t>Glitch free switching from 125MHz to 75 MHz clock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910D29C-B7B0-497A-8061-07F3F429D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A75036E-E440-4C6F-8284-9B4C9F023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30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switch for auto-tuning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6773561" cy="3932538"/>
          </a:xfrm>
        </p:spPr>
        <p:txBody>
          <a:bodyPr>
            <a:normAutofit/>
          </a:bodyPr>
          <a:lstStyle/>
          <a:p>
            <a:r>
              <a:rPr lang="en-GB" dirty="0"/>
              <a:t>NIM module with 4x SPDT RF switches already existed as an EDA project (EDA-02257-V1-0).</a:t>
            </a:r>
          </a:p>
          <a:p>
            <a:r>
              <a:rPr lang="en-GB" dirty="0">
                <a:sym typeface="Wingdings" panose="05000000000000000000" pitchFamily="2" charset="2"/>
              </a:rPr>
              <a:t>Obsolete components required a small re-design at the electronics design office.</a:t>
            </a:r>
          </a:p>
          <a:p>
            <a:r>
              <a:rPr lang="en-GB" dirty="0">
                <a:sym typeface="Wingdings" panose="05000000000000000000" pitchFamily="2" charset="2"/>
              </a:rPr>
              <a:t>New version now available and 2 prototype units produced and successfully tested.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  <a:hlinkClick r:id="rId2"/>
              </a:rPr>
              <a:t>https://edms.cern.ch/item/EDA-02257-V2-0/0</a:t>
            </a: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>
              <a:sym typeface="Wingdings" panose="05000000000000000000" pitchFamily="2" charset="2"/>
            </a:endParaRPr>
          </a:p>
          <a:p>
            <a:pPr lvl="1"/>
            <a:endParaRPr lang="en-GB" dirty="0">
              <a:sym typeface="Wingdings" panose="05000000000000000000" pitchFamily="2" charset="2"/>
            </a:endParaRPr>
          </a:p>
          <a:p>
            <a:pPr lvl="1"/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4C9281E-088A-4265-BA9B-E4B66A53F2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9930" y="0"/>
            <a:ext cx="4352070" cy="6858000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027385DD-49C1-4DBC-B7A3-66FD6ED6F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1B0DEBA-E9B9-4DA4-A741-F795A639C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99679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Infrastructure installation progress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880" y="1920330"/>
            <a:ext cx="6404920" cy="3977729"/>
          </a:xfrm>
        </p:spPr>
        <p:txBody>
          <a:bodyPr>
            <a:normAutofit lnSpcReduction="10000"/>
          </a:bodyPr>
          <a:lstStyle/>
          <a:p>
            <a:pPr lvl="1"/>
            <a:r>
              <a:rPr lang="en-GB" dirty="0">
                <a:sym typeface="Wingdings" panose="05000000000000000000" pitchFamily="2" charset="2"/>
              </a:rPr>
              <a:t>All voltage functions and LTIMs have been initialised in FEC cfv-151-allbc1.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Functions seem to have a setup problem – only outputting 0.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LTIMs are output to hardware OK.</a:t>
            </a:r>
          </a:p>
          <a:p>
            <a:pPr lvl="1"/>
            <a:endParaRPr lang="en-GB" dirty="0">
              <a:sym typeface="Wingdings" panose="05000000000000000000" pitchFamily="2" charset="2"/>
            </a:endParaRPr>
          </a:p>
          <a:p>
            <a:pPr lvl="1"/>
            <a:r>
              <a:rPr lang="en-GB" dirty="0">
                <a:sym typeface="Wingdings" panose="05000000000000000000" pitchFamily="2" charset="2"/>
              </a:rPr>
              <a:t>Request for function restart timings made</a:t>
            </a:r>
          </a:p>
          <a:p>
            <a:pPr lvl="2"/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 40 MHz </a:t>
            </a:r>
            <a:r>
              <a:rPr lang="fr-F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cavitites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PAX.SV40 </a:t>
            </a:r>
            <a:r>
              <a:rPr lang="fr-F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ORed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fr-F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with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PAX.SBRH84 </a:t>
            </a:r>
            <a:r>
              <a:rPr lang="fr-F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ORed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fr-F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with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PAX.EV40V80 </a:t>
            </a:r>
            <a:r>
              <a:rPr lang="fr-F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from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central building.</a:t>
            </a:r>
          </a:p>
          <a:p>
            <a:pPr lvl="2"/>
            <a:r>
              <a:rPr lang="fr-FR" sz="1800" dirty="0">
                <a:latin typeface="Calibri" panose="020F0502020204030204" pitchFamily="34" charset="0"/>
                <a:sym typeface="Wingdings" panose="05000000000000000000" pitchFamily="2" charset="2"/>
              </a:rPr>
              <a:t>For 80 MHz </a:t>
            </a:r>
            <a:r>
              <a:rPr lang="fr-FR" sz="1800" dirty="0" err="1">
                <a:latin typeface="Calibri" panose="020F0502020204030204" pitchFamily="34" charset="0"/>
                <a:sym typeface="Wingdings" panose="05000000000000000000" pitchFamily="2" charset="2"/>
              </a:rPr>
              <a:t>cavities</a:t>
            </a:r>
            <a:r>
              <a:rPr lang="fr-FR" sz="1800" dirty="0">
                <a:latin typeface="Calibri" panose="020F0502020204030204" pitchFamily="34" charset="0"/>
                <a:sym typeface="Wingdings" panose="05000000000000000000" pitchFamily="2" charset="2"/>
              </a:rPr>
              <a:t>: 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PAX.SV80 </a:t>
            </a:r>
            <a:r>
              <a:rPr lang="fr-F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ORed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fr-F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with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PAX.SBRH168 </a:t>
            </a:r>
            <a:r>
              <a:rPr lang="fr-F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ORed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fr-F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with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PAX.EV40V80 </a:t>
            </a:r>
            <a:r>
              <a:rPr lang="fr-F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from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central building.</a:t>
            </a:r>
            <a:endParaRPr lang="en-GB" dirty="0">
              <a:sym typeface="Wingdings" panose="05000000000000000000" pitchFamily="2" charset="2"/>
            </a:endParaRPr>
          </a:p>
          <a:p>
            <a:pPr lvl="1"/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ADC4165-F50F-4109-8CE6-8E9ECFC520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12206"/>
              </p:ext>
            </p:extLst>
          </p:nvPr>
        </p:nvGraphicFramePr>
        <p:xfrm>
          <a:off x="938423" y="1920330"/>
          <a:ext cx="4010457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3932">
                  <a:extLst>
                    <a:ext uri="{9D8B030D-6E8A-4147-A177-3AD203B41FA5}">
                      <a16:colId xmlns:a16="http://schemas.microsoft.com/office/drawing/2014/main" val="430084458"/>
                    </a:ext>
                  </a:extLst>
                </a:gridCol>
                <a:gridCol w="2526525">
                  <a:extLst>
                    <a:ext uri="{9D8B030D-6E8A-4147-A177-3AD203B41FA5}">
                      <a16:colId xmlns:a16="http://schemas.microsoft.com/office/drawing/2014/main" val="3860351322"/>
                    </a:ext>
                  </a:extLst>
                </a:gridCol>
              </a:tblGrid>
              <a:tr h="269160">
                <a:tc>
                  <a:txBody>
                    <a:bodyPr/>
                    <a:lstStyle/>
                    <a:p>
                      <a:r>
                        <a:rPr lang="en-GB" sz="1400" dirty="0"/>
                        <a:t>Function Name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Status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7912104"/>
                  </a:ext>
                </a:extLst>
              </a:tr>
              <a:tr h="269160">
                <a:tc>
                  <a:txBody>
                    <a:bodyPr/>
                    <a:lstStyle/>
                    <a:p>
                      <a:r>
                        <a:rPr lang="en-GB" sz="1400" dirty="0"/>
                        <a:t>GSVPC80-ALLBC1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Hardware tests ongoing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2626091"/>
                  </a:ext>
                </a:extLst>
              </a:tr>
              <a:tr h="269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GSVPC92-ALLBC1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Hardware tests ongoing</a:t>
                      </a:r>
                      <a:endParaRPr kumimoji="0" lang="fr-FR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0925896"/>
                  </a:ext>
                </a:extLst>
              </a:tr>
              <a:tr h="269160">
                <a:tc>
                  <a:txBody>
                    <a:bodyPr/>
                    <a:lstStyle/>
                    <a:p>
                      <a:r>
                        <a:rPr lang="en-GB" sz="1400" dirty="0"/>
                        <a:t>GSVPC77-ALLBC1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Hardware tests ongoing</a:t>
                      </a:r>
                      <a:endParaRPr kumimoji="0" lang="fr-FR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331886"/>
                  </a:ext>
                </a:extLst>
              </a:tr>
              <a:tr h="269160">
                <a:tc>
                  <a:txBody>
                    <a:bodyPr/>
                    <a:lstStyle/>
                    <a:p>
                      <a:r>
                        <a:rPr lang="en-GB" sz="1400" dirty="0"/>
                        <a:t>GSVPC78-ALLBC1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Hardware tests ongoing</a:t>
                      </a:r>
                      <a:endParaRPr kumimoji="0" lang="fr-FR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460887"/>
                  </a:ext>
                </a:extLst>
              </a:tr>
              <a:tr h="269160">
                <a:tc>
                  <a:txBody>
                    <a:bodyPr/>
                    <a:lstStyle/>
                    <a:p>
                      <a:r>
                        <a:rPr lang="en-GB" sz="1400" dirty="0"/>
                        <a:t>GSVPC08-ALLBC1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Hardware tests ongoing</a:t>
                      </a:r>
                      <a:endParaRPr kumimoji="0" lang="fr-FR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5538976"/>
                  </a:ext>
                </a:extLst>
              </a:tr>
              <a:tr h="269160">
                <a:tc>
                  <a:txBody>
                    <a:bodyPr/>
                    <a:lstStyle/>
                    <a:p>
                      <a:r>
                        <a:rPr lang="en-GB" sz="1400" dirty="0"/>
                        <a:t>GSVPC88-ALLBC1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Hardware tests ongoing</a:t>
                      </a:r>
                      <a:endParaRPr kumimoji="0" lang="fr-FR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896038"/>
                  </a:ext>
                </a:extLst>
              </a:tr>
              <a:tr h="269160">
                <a:tc>
                  <a:txBody>
                    <a:bodyPr/>
                    <a:lstStyle/>
                    <a:p>
                      <a:r>
                        <a:rPr lang="en-GB" sz="1400" dirty="0"/>
                        <a:t>GSVPC89-ALLBC1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Hardware tests ongoing</a:t>
                      </a:r>
                      <a:endParaRPr kumimoji="0" lang="fr-FR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8651942"/>
                  </a:ext>
                </a:extLst>
              </a:tr>
            </a:tbl>
          </a:graphicData>
        </a:graphic>
      </p:graphicFrame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76F1CD59-74F1-41D2-87A1-C908CFF75B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976132"/>
              </p:ext>
            </p:extLst>
          </p:nvPr>
        </p:nvGraphicFramePr>
        <p:xfrm>
          <a:off x="938423" y="4374060"/>
          <a:ext cx="4010457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5277">
                  <a:extLst>
                    <a:ext uri="{9D8B030D-6E8A-4147-A177-3AD203B41FA5}">
                      <a16:colId xmlns:a16="http://schemas.microsoft.com/office/drawing/2014/main" val="430084458"/>
                    </a:ext>
                  </a:extLst>
                </a:gridCol>
                <a:gridCol w="2015180">
                  <a:extLst>
                    <a:ext uri="{9D8B030D-6E8A-4147-A177-3AD203B41FA5}">
                      <a16:colId xmlns:a16="http://schemas.microsoft.com/office/drawing/2014/main" val="3860351322"/>
                    </a:ext>
                  </a:extLst>
                </a:gridCol>
              </a:tblGrid>
              <a:tr h="269160">
                <a:tc>
                  <a:txBody>
                    <a:bodyPr/>
                    <a:lstStyle/>
                    <a:p>
                      <a:r>
                        <a:rPr lang="en-GB" sz="1400" dirty="0"/>
                        <a:t>LTIM Name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Status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7912104"/>
                  </a:ext>
                </a:extLst>
              </a:tr>
              <a:tr h="269160">
                <a:tc>
                  <a:txBody>
                    <a:bodyPr/>
                    <a:lstStyle/>
                    <a:p>
                      <a:r>
                        <a:rPr lang="en-GB" sz="1400" dirty="0"/>
                        <a:t>PX.SCY-ALLBC1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Hardware verified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2626091"/>
                  </a:ext>
                </a:extLst>
              </a:tr>
              <a:tr h="269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PX.SBI-ALLBC1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Hardware verified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0925896"/>
                  </a:ext>
                </a:extLst>
              </a:tr>
              <a:tr h="269160">
                <a:tc>
                  <a:txBody>
                    <a:bodyPr/>
                    <a:lstStyle/>
                    <a:p>
                      <a:r>
                        <a:rPr lang="en-GB" sz="1400" dirty="0"/>
                        <a:t>PX.ECY-ALLBC1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Hardware verified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331886"/>
                  </a:ext>
                </a:extLst>
              </a:tr>
              <a:tr h="269160">
                <a:tc>
                  <a:txBody>
                    <a:bodyPr/>
                    <a:lstStyle/>
                    <a:p>
                      <a:r>
                        <a:rPr lang="en-GB" sz="1400" dirty="0"/>
                        <a:t>PX.ELFT-OR-ECY-ALLBC1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Hardware verified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460887"/>
                  </a:ext>
                </a:extLst>
              </a:tr>
            </a:tbl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1B881B-CBAF-461F-A16D-26EE5DFDE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DAE269-7128-40AE-A45C-97ACC388F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224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984C6-2CB9-486E-B1F5-8C596E662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Firmware updates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42177-B872-427A-9D8C-680EAF36C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General bug fixes – Typos in Simulink model and Visual meant that MHFB4 wasn’t working. </a:t>
            </a:r>
            <a:r>
              <a:rPr lang="en-GB" dirty="0">
                <a:sym typeface="Wingdings" panose="05000000000000000000" pitchFamily="2" charset="2"/>
              </a:rPr>
              <a:t> now fixed.</a:t>
            </a:r>
          </a:p>
          <a:p>
            <a:r>
              <a:rPr lang="en-GB" dirty="0">
                <a:sym typeface="Wingdings" panose="05000000000000000000" pitchFamily="2" charset="2"/>
              </a:rPr>
              <a:t>MHFB </a:t>
            </a:r>
            <a:r>
              <a:rPr lang="en-GB" dirty="0" err="1">
                <a:sym typeface="Wingdings" panose="05000000000000000000" pitchFamily="2" charset="2"/>
              </a:rPr>
              <a:t>memap</a:t>
            </a:r>
            <a:r>
              <a:rPr lang="en-GB" dirty="0">
                <a:sym typeface="Wingdings" panose="05000000000000000000" pitchFamily="2" charset="2"/>
              </a:rPr>
              <a:t> used areas for each harmonic  Now uses submodules (Nathan).</a:t>
            </a:r>
          </a:p>
          <a:p>
            <a:r>
              <a:rPr lang="en-GB" dirty="0">
                <a:sym typeface="Wingdings" panose="05000000000000000000" pitchFamily="2" charset="2"/>
              </a:rPr>
              <a:t>Autotune state machine added: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At start cycle state machine tells MHS to generate different harmonic (optional), changes CVORB channel to tuning VPROG and resets RF (optional).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At start beam injection state machine returns firmware to “normal mode” and performs RF reset (optional).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There are two versions: with and without internal RF-reset. Both yet to be tested with the glitch free clock mux. If the firmware is happy with the clock switch then the RF reset will not be required.</a:t>
            </a:r>
          </a:p>
          <a:p>
            <a:r>
              <a:rPr lang="en-GB" dirty="0">
                <a:sym typeface="Wingdings" panose="05000000000000000000" pitchFamily="2" charset="2"/>
              </a:rPr>
              <a:t>New phase measurement added to Simulink model. (RF Gap – Source) phase. Output to new register on </a:t>
            </a:r>
            <a:r>
              <a:rPr lang="en-GB" dirty="0" err="1">
                <a:sym typeface="Wingdings" panose="05000000000000000000" pitchFamily="2" charset="2"/>
              </a:rPr>
              <a:t>memap</a:t>
            </a:r>
            <a:r>
              <a:rPr lang="en-GB" dirty="0">
                <a:sym typeface="Wingdings" panose="05000000000000000000" pitchFamily="2" charset="2"/>
              </a:rPr>
              <a:t>: </a:t>
            </a:r>
            <a:r>
              <a:rPr lang="en-GB" dirty="0" err="1">
                <a:sym typeface="Wingdings" panose="05000000000000000000" pitchFamily="2" charset="2"/>
              </a:rPr>
              <a:t>outDebugRfGapMinusSrcDemodAngleLatched</a:t>
            </a:r>
            <a:r>
              <a:rPr lang="en-GB" dirty="0">
                <a:sym typeface="Wingdings" panose="05000000000000000000" pitchFamily="2" charset="2"/>
              </a:rPr>
              <a:t>.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Currently value is set by configurable internal counter  could be changed to external timing?</a:t>
            </a:r>
          </a:p>
          <a:p>
            <a:endParaRPr lang="fr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E375ED-C876-47A1-A8C8-EAB2B67FA682}"/>
              </a:ext>
            </a:extLst>
          </p:cNvPr>
          <p:cNvSpPr txBox="1"/>
          <p:nvPr/>
        </p:nvSpPr>
        <p:spPr>
          <a:xfrm>
            <a:off x="1521424" y="5853797"/>
            <a:ext cx="88953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hlinkClick r:id="rId2"/>
              </a:rPr>
              <a:t>https://gitlab.cern.ch/BE-RF-PLDesign/PS/EDA-02175-V2-HighFrequencyCavityController</a:t>
            </a:r>
            <a:endParaRPr lang="fr-FR" dirty="0"/>
          </a:p>
          <a:p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BB3E631-6870-48A8-A1C9-F7F9CC036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963CA-6185-442C-8686-2584458B6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466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84711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High frequency systems overview</a:t>
            </a:r>
          </a:p>
          <a:p>
            <a:pPr lvl="1"/>
            <a:r>
              <a:rPr lang="en-GB" dirty="0"/>
              <a:t>Cavities</a:t>
            </a:r>
          </a:p>
          <a:p>
            <a:pPr lvl="1"/>
            <a:r>
              <a:rPr lang="en-GB" dirty="0"/>
              <a:t>Synoptics</a:t>
            </a:r>
          </a:p>
          <a:p>
            <a:r>
              <a:rPr lang="en-GB" dirty="0"/>
              <a:t>Autotuning upgrade</a:t>
            </a:r>
          </a:p>
          <a:p>
            <a:pPr lvl="1"/>
            <a:r>
              <a:rPr lang="en-GB" dirty="0"/>
              <a:t>Low clock rate </a:t>
            </a:r>
            <a:r>
              <a:rPr lang="en-GB" dirty="0">
                <a:sym typeface="Wingdings" panose="05000000000000000000" pitchFamily="2" charset="2"/>
              </a:rPr>
              <a:t> New hardware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&gt;4 signals to acquire  RF MUX</a:t>
            </a:r>
          </a:p>
          <a:p>
            <a:r>
              <a:rPr lang="en-GB" dirty="0">
                <a:sym typeface="Wingdings" panose="05000000000000000000" pitchFamily="2" charset="2"/>
              </a:rPr>
              <a:t>Infrastructure installation progress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Functions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LTIMs</a:t>
            </a:r>
          </a:p>
          <a:p>
            <a:r>
              <a:rPr lang="en-GB" dirty="0">
                <a:sym typeface="Wingdings" panose="05000000000000000000" pitchFamily="2" charset="2"/>
              </a:rPr>
              <a:t>Firmware changes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Bug fixes – see git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MHFB areas to submodules (Nathan)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Autotune state machine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RF Gap – Source(</a:t>
            </a:r>
            <a:r>
              <a:rPr lang="en-GB" dirty="0" err="1">
                <a:sym typeface="Wingdings" panose="05000000000000000000" pitchFamily="2" charset="2"/>
              </a:rPr>
              <a:t>ORcathode</a:t>
            </a:r>
            <a:r>
              <a:rPr lang="en-GB" dirty="0">
                <a:sym typeface="Wingdings" panose="05000000000000000000" pitchFamily="2" charset="2"/>
              </a:rPr>
              <a:t>) phase measurement in Simulink</a:t>
            </a:r>
          </a:p>
          <a:p>
            <a:r>
              <a:rPr lang="en-GB" dirty="0">
                <a:sym typeface="Wingdings" panose="05000000000000000000" pitchFamily="2" charset="2"/>
              </a:rPr>
              <a:t>Next Steps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E56B51-D8E2-479D-9010-A5895F932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2B87B7-48B5-43C9-BFD8-198B20CB5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3968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82D48-C8E9-4727-9CAD-C00927643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FD1B8-2F9A-4CC4-80B6-A5FDF8948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Once the functions are working (now with CO to look at), Close AVC loop around cable in bld. 151.</a:t>
            </a:r>
          </a:p>
          <a:p>
            <a:r>
              <a:rPr lang="en-GB" dirty="0"/>
              <a:t>Test AVC with 40 MHz cavity.</a:t>
            </a:r>
          </a:p>
          <a:p>
            <a:r>
              <a:rPr lang="en-GB" dirty="0"/>
              <a:t>Calibrate MHFB with 40 MHz cavity and measure transfer function.</a:t>
            </a:r>
          </a:p>
          <a:p>
            <a:r>
              <a:rPr lang="en-GB" dirty="0"/>
              <a:t>If AVC and MHFB working correctly on one 40 MHz cavity, copy to second one.</a:t>
            </a:r>
          </a:p>
          <a:p>
            <a:r>
              <a:rPr lang="en-GB" dirty="0"/>
              <a:t>Repeat for all 80 MHz cavities and finally 20 MHz cavity. – Good enough for hardware commissioning period.</a:t>
            </a:r>
          </a:p>
          <a:p>
            <a:r>
              <a:rPr lang="en-GB" dirty="0"/>
              <a:t>Test autotuning modifications </a:t>
            </a:r>
            <a:r>
              <a:rPr lang="en-GB" dirty="0">
                <a:sym typeface="Wingdings" panose="05000000000000000000" pitchFamily="2" charset="2"/>
              </a:rPr>
              <a:t> activate clock MUX and publish phase measurement to FESA.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47AD11-E329-4B1F-92F3-F6398D592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3E1EDC-D555-47C6-AAA6-10AF7F42D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9272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B5D2C01-2E9A-4145-8DBB-5C5E245BD2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032" y="215900"/>
            <a:ext cx="11687936" cy="53086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5604946-77D6-419B-8E84-DED1182BDD2F}"/>
              </a:ext>
            </a:extLst>
          </p:cNvPr>
          <p:cNvCxnSpPr>
            <a:cxnSpLocks/>
          </p:cNvCxnSpPr>
          <p:nvPr/>
        </p:nvCxnSpPr>
        <p:spPr>
          <a:xfrm>
            <a:off x="9664700" y="4673600"/>
            <a:ext cx="1981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29C2165-CCE0-4337-B3BC-3C102808B9BC}"/>
              </a:ext>
            </a:extLst>
          </p:cNvPr>
          <p:cNvCxnSpPr>
            <a:cxnSpLocks/>
          </p:cNvCxnSpPr>
          <p:nvPr/>
        </p:nvCxnSpPr>
        <p:spPr>
          <a:xfrm>
            <a:off x="9677400" y="3251200"/>
            <a:ext cx="1981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C4D25C5-767E-45C1-BB12-7B73B469C61C}"/>
              </a:ext>
            </a:extLst>
          </p:cNvPr>
          <p:cNvSpPr txBox="1"/>
          <p:nvPr/>
        </p:nvSpPr>
        <p:spPr>
          <a:xfrm>
            <a:off x="889000" y="5524500"/>
            <a:ext cx="95631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40 MHz Tests in next weeks possible once functions are working first Week in October week 40-41.</a:t>
            </a:r>
          </a:p>
          <a:p>
            <a:r>
              <a:rPr lang="en-GB" dirty="0"/>
              <a:t>80 MHz and 20 MHz cavities to follow in next 2-3 weeks.</a:t>
            </a:r>
            <a:endParaRPr lang="fr-FR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DC66C7D-0A5E-4CCD-9DDF-8ABB3DBFB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5900"/>
            <a:ext cx="10515600" cy="1325563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IST Dates</a:t>
            </a:r>
            <a:endParaRPr lang="fr-FR" dirty="0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B1C0464F-7897-47A1-9101-528350110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49C000A-EB95-49EB-8E57-5AEC67D3E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1942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E9EA-6EA3-4B5B-B5BF-6EF8E4989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Questions?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D1E89A-9F02-413A-B42E-04BA77E18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3F37F7-665B-4EF4-81C0-F5C5927E3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4922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Swept Clock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147D77-E4EF-4BC3-ADB7-060F2358E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71849A-BAC2-48A9-A27D-37B019EAB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7880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Swept Clock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83830-91C4-47DD-AD71-3CF4B2FA4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7B4E87-8C69-45C8-B584-AA7E23C5B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2840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Swept Clock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B360A1-F333-4C30-9F4D-B523352D5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ABD3D-E0FD-4500-A8FE-68E019D68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4826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Swept Clock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59EE7-78AC-4730-863D-80A53DE09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252F13-AF5B-4F5D-BDDC-58B317381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1891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Auto-tuning function in cavity controller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519398"/>
            <a:ext cx="10917195" cy="2128537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Cavity controller</a:t>
            </a:r>
          </a:p>
          <a:p>
            <a:pPr lvl="1"/>
            <a:r>
              <a:rPr lang="en-GB" dirty="0"/>
              <a:t>Pulses the cavity corresponding to the external voltage program for tuning (tuning pulse).</a:t>
            </a:r>
          </a:p>
          <a:p>
            <a:pPr lvl="1"/>
            <a:r>
              <a:rPr lang="en-GB" dirty="0"/>
              <a:t>Provides phase between cavity return and cathode probe.</a:t>
            </a:r>
          </a:p>
          <a:p>
            <a:r>
              <a:rPr lang="en-GB" dirty="0"/>
              <a:t>Implementation</a:t>
            </a:r>
          </a:p>
          <a:p>
            <a:pPr lvl="1"/>
            <a:r>
              <a:rPr lang="en-GB" dirty="0"/>
              <a:t>Additional CVORB channel provides voltage program for tuning pulse.</a:t>
            </a:r>
          </a:p>
          <a:p>
            <a:pPr lvl="1"/>
            <a:r>
              <a:rPr lang="en-GB" dirty="0"/>
              <a:t>Phase measurement published as a FESA field.</a:t>
            </a:r>
          </a:p>
          <a:p>
            <a:pPr lvl="1"/>
            <a:r>
              <a:rPr lang="en-GB" dirty="0"/>
              <a:t>Tuning VETO received as FESA field from PLC.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1588" y="1290438"/>
            <a:ext cx="12009094" cy="3166232"/>
            <a:chOff x="61588" y="1290438"/>
            <a:chExt cx="12009094" cy="316623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588" y="1290438"/>
              <a:ext cx="12009094" cy="3029907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1070919" y="4151870"/>
              <a:ext cx="2776151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852AB7-4F22-45FB-A7C2-A99D84301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9BF553F-DBA3-432F-A239-702F13FB7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6261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Technical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0562"/>
            <a:ext cx="10917195" cy="4020065"/>
          </a:xfrm>
        </p:spPr>
        <p:txBody>
          <a:bodyPr>
            <a:normAutofit/>
          </a:bodyPr>
          <a:lstStyle/>
          <a:p>
            <a:r>
              <a:rPr lang="en-GB" dirty="0"/>
              <a:t>Cavity controller has insufficient inputs for all required RF signals.</a:t>
            </a:r>
          </a:p>
          <a:p>
            <a:pPr lvl="1"/>
            <a:r>
              <a:rPr lang="en-GB" dirty="0"/>
              <a:t>Add external RF MUX to switch between RF from beam control and cathode probe voltage.</a:t>
            </a:r>
          </a:p>
          <a:p>
            <a:r>
              <a:rPr lang="en-GB" dirty="0"/>
              <a:t>Distributed RF clock in early part of cycle is only 25.6 MHz.</a:t>
            </a:r>
          </a:p>
          <a:p>
            <a:pPr lvl="1"/>
            <a:r>
              <a:rPr lang="en-GB" dirty="0"/>
              <a:t>Sample rate insufficient to pulse at 40/80 MHz.</a:t>
            </a:r>
          </a:p>
          <a:p>
            <a:pPr lvl="1"/>
            <a:r>
              <a:rPr lang="en-GB" dirty="0"/>
              <a:t>Firmware development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Produce clock internally.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F9647-0CF5-4AC1-9874-266466915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1C9324-3C24-4C46-B6F4-0BE06A918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1646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7315" y="1825626"/>
            <a:ext cx="6976485" cy="43513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Voltage program internal logic (Firmware)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203357" cy="4351338"/>
          </a:xfrm>
        </p:spPr>
        <p:txBody>
          <a:bodyPr/>
          <a:lstStyle/>
          <a:p>
            <a:r>
              <a:rPr lang="en-GB" dirty="0"/>
              <a:t>Outcome of discussion April 2019.</a:t>
            </a:r>
          </a:p>
          <a:p>
            <a:r>
              <a:rPr lang="en-GB" dirty="0"/>
              <a:t>Implemented as a firmware block in cavity controller.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95284A-6B58-4298-84B7-7C7E7E5E2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284689-1418-4EEB-921E-EB3413EAC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0309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 Frequency Systems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3448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Cavity List</a:t>
            </a: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9538519-5A8E-4849-AA09-15315215AA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860419"/>
              </p:ext>
            </p:extLst>
          </p:nvPr>
        </p:nvGraphicFramePr>
        <p:xfrm>
          <a:off x="937053" y="2256023"/>
          <a:ext cx="10313772" cy="3424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8443">
                  <a:extLst>
                    <a:ext uri="{9D8B030D-6E8A-4147-A177-3AD203B41FA5}">
                      <a16:colId xmlns:a16="http://schemas.microsoft.com/office/drawing/2014/main" val="2010331015"/>
                    </a:ext>
                  </a:extLst>
                </a:gridCol>
                <a:gridCol w="2578443">
                  <a:extLst>
                    <a:ext uri="{9D8B030D-6E8A-4147-A177-3AD203B41FA5}">
                      <a16:colId xmlns:a16="http://schemas.microsoft.com/office/drawing/2014/main" val="3061892473"/>
                    </a:ext>
                  </a:extLst>
                </a:gridCol>
                <a:gridCol w="2578443">
                  <a:extLst>
                    <a:ext uri="{9D8B030D-6E8A-4147-A177-3AD203B41FA5}">
                      <a16:colId xmlns:a16="http://schemas.microsoft.com/office/drawing/2014/main" val="4166361011"/>
                    </a:ext>
                  </a:extLst>
                </a:gridCol>
                <a:gridCol w="2578443">
                  <a:extLst>
                    <a:ext uri="{9D8B030D-6E8A-4147-A177-3AD203B41FA5}">
                      <a16:colId xmlns:a16="http://schemas.microsoft.com/office/drawing/2014/main" val="1380141024"/>
                    </a:ext>
                  </a:extLst>
                </a:gridCol>
              </a:tblGrid>
              <a:tr h="428063">
                <a:tc>
                  <a:txBody>
                    <a:bodyPr/>
                    <a:lstStyle/>
                    <a:p>
                      <a:r>
                        <a:rPr lang="en-GB" dirty="0"/>
                        <a:t>Cavity Name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Cavity Frequency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Harmonic number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Tuning needed?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4049114"/>
                  </a:ext>
                </a:extLst>
              </a:tr>
              <a:tr h="428063">
                <a:tc>
                  <a:txBody>
                    <a:bodyPr/>
                    <a:lstStyle/>
                    <a:p>
                      <a:r>
                        <a:rPr lang="en-GB" dirty="0"/>
                        <a:t>C20-80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 MHz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0354118"/>
                  </a:ext>
                </a:extLst>
              </a:tr>
              <a:tr h="428063">
                <a:tc>
                  <a:txBody>
                    <a:bodyPr/>
                    <a:lstStyle/>
                    <a:p>
                      <a:r>
                        <a:rPr lang="en-GB" dirty="0"/>
                        <a:t>C20-92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 MHz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383357"/>
                  </a:ext>
                </a:extLst>
              </a:tr>
              <a:tr h="428063">
                <a:tc>
                  <a:txBody>
                    <a:bodyPr/>
                    <a:lstStyle/>
                    <a:p>
                      <a:r>
                        <a:rPr lang="en-GB" dirty="0"/>
                        <a:t>C40-77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40 MHZ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Yes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3429396"/>
                  </a:ext>
                </a:extLst>
              </a:tr>
              <a:tr h="428063">
                <a:tc>
                  <a:txBody>
                    <a:bodyPr/>
                    <a:lstStyle/>
                    <a:p>
                      <a:r>
                        <a:rPr lang="en-GB" dirty="0"/>
                        <a:t>C40-78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40 MHZ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Yes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1972446"/>
                  </a:ext>
                </a:extLst>
              </a:tr>
              <a:tr h="428063">
                <a:tc>
                  <a:txBody>
                    <a:bodyPr/>
                    <a:lstStyle/>
                    <a:p>
                      <a:r>
                        <a:rPr lang="en-GB" dirty="0"/>
                        <a:t>C80-08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80 MHZ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168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Yes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101118"/>
                  </a:ext>
                </a:extLst>
              </a:tr>
              <a:tr h="428063">
                <a:tc>
                  <a:txBody>
                    <a:bodyPr/>
                    <a:lstStyle/>
                    <a:p>
                      <a:r>
                        <a:rPr lang="en-GB" dirty="0"/>
                        <a:t>C80-88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80 MHZ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168(169ions)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Yes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18577"/>
                  </a:ext>
                </a:extLst>
              </a:tr>
              <a:tr h="428063">
                <a:tc>
                  <a:txBody>
                    <a:bodyPr/>
                    <a:lstStyle/>
                    <a:p>
                      <a:r>
                        <a:rPr lang="en-GB" dirty="0"/>
                        <a:t>C80-89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80 MHZ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168(169ions)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Yes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648366"/>
                  </a:ext>
                </a:extLst>
              </a:tr>
            </a:tbl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44790D-4CE3-4269-AF3E-7EEDDE288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9A4B2-88A7-4AFD-B597-925553F09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196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 and 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Status</a:t>
            </a:r>
          </a:p>
          <a:p>
            <a:pPr lvl="1"/>
            <a:r>
              <a:rPr lang="en-GB" dirty="0"/>
              <a:t>Firmware tests in lab.</a:t>
            </a:r>
          </a:p>
          <a:p>
            <a:pPr lvl="2"/>
            <a:r>
              <a:rPr lang="en-GB" dirty="0"/>
              <a:t>Multi-harmonic feedback part is re-validated in the lab.</a:t>
            </a:r>
          </a:p>
          <a:p>
            <a:pPr lvl="2"/>
            <a:r>
              <a:rPr lang="en-GB" dirty="0"/>
              <a:t>Live phase and amplitude measurement added to the mem-map (FESA).</a:t>
            </a:r>
          </a:p>
          <a:p>
            <a:pPr lvl="1"/>
            <a:r>
              <a:rPr lang="en-GB" dirty="0"/>
              <a:t>Prototype hardware available.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Next Steps</a:t>
            </a:r>
          </a:p>
          <a:p>
            <a:pPr lvl="1"/>
            <a:r>
              <a:rPr lang="en-GB" dirty="0"/>
              <a:t>Test AVC part of the firmware in lab.</a:t>
            </a:r>
          </a:p>
          <a:p>
            <a:pPr lvl="1"/>
            <a:r>
              <a:rPr lang="en-GB" dirty="0"/>
              <a:t>Firmware development:</a:t>
            </a:r>
          </a:p>
          <a:p>
            <a:pPr lvl="2"/>
            <a:r>
              <a:rPr lang="en-GB" dirty="0"/>
              <a:t>Add internal fixed frequency clock.</a:t>
            </a:r>
          </a:p>
          <a:p>
            <a:pPr lvl="2"/>
            <a:r>
              <a:rPr lang="en-GB" dirty="0"/>
              <a:t>Add logic for phase measurement and voltage program selection.</a:t>
            </a:r>
          </a:p>
          <a:p>
            <a:pPr lvl="1"/>
            <a:r>
              <a:rPr lang="en-GB" dirty="0"/>
              <a:t>Re-Commission entire system on a single cavity.</a:t>
            </a:r>
          </a:p>
          <a:p>
            <a:pPr lvl="2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3E8CEB-C6E9-489C-A55A-D69F4A1E5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DD5FB-3BC7-45C7-9779-C7995451F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742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Proposal for restart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43463"/>
            <a:ext cx="10515600" cy="2515716"/>
          </a:xfrm>
        </p:spPr>
        <p:txBody>
          <a:bodyPr/>
          <a:lstStyle/>
          <a:p>
            <a:r>
              <a:rPr lang="en-GB" dirty="0"/>
              <a:t>Baseline:</a:t>
            </a:r>
            <a:br>
              <a:rPr lang="en-GB" dirty="0"/>
            </a:b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Keep existing phase measurement and voltage program available for restart.</a:t>
            </a:r>
          </a:p>
          <a:p>
            <a:r>
              <a:rPr lang="en-GB" b="1" dirty="0">
                <a:solidFill>
                  <a:srgbClr val="C00000"/>
                </a:solidFill>
              </a:rPr>
              <a:t>Review situation </a:t>
            </a:r>
            <a:r>
              <a:rPr lang="en-GB" dirty="0"/>
              <a:t>following recommissioning of one cavity with new cavity controller and multi-harmonic feedback.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89650E-1C37-4E0E-B74C-318F476DA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16D63C-E2C0-4926-9193-7ECF4C0C0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879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430A4-8E4A-45EF-90A4-EA127D1C0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View of 40 MHz LLRF (C40-77)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B1208-484C-4920-B774-1150B8F06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6362" y="5959578"/>
            <a:ext cx="6866238" cy="533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600" dirty="0"/>
              <a:t>//</a:t>
            </a:r>
            <a:r>
              <a:rPr lang="fr-FR" sz="1600" dirty="0" smtClean="0"/>
              <a:t>cern.ch/</a:t>
            </a:r>
            <a:r>
              <a:rPr lang="fr-FR" sz="1600" dirty="0" err="1" smtClean="0"/>
              <a:t>dfs</a:t>
            </a:r>
            <a:r>
              <a:rPr lang="fr-FR" sz="1600" dirty="0" smtClean="0"/>
              <a:t>/</a:t>
            </a:r>
            <a:r>
              <a:rPr lang="fr-FR" sz="1600" dirty="0" err="1" smtClean="0"/>
              <a:t>Departments</a:t>
            </a:r>
            <a:r>
              <a:rPr lang="fr-FR" sz="1600" dirty="0" smtClean="0"/>
              <a:t>/AB/Groups/RF/Machines/PS/</a:t>
            </a:r>
            <a:r>
              <a:rPr lang="fr-FR" sz="1600" dirty="0" err="1" smtClean="0"/>
              <a:t>LowLevel</a:t>
            </a:r>
            <a:r>
              <a:rPr lang="fr-FR" sz="1600" dirty="0" smtClean="0"/>
              <a:t>/</a:t>
            </a:r>
            <a:r>
              <a:rPr lang="fr-FR" sz="1600" dirty="0" err="1" smtClean="0"/>
              <a:t>BeamControlUpgrade</a:t>
            </a:r>
            <a:r>
              <a:rPr lang="fr-FR" sz="1600" dirty="0" smtClean="0"/>
              <a:t>/</a:t>
            </a:r>
            <a:r>
              <a:rPr lang="fr-FR" sz="1600" dirty="0" err="1" smtClean="0"/>
              <a:t>Synoptics</a:t>
            </a:r>
            <a:r>
              <a:rPr lang="fr-FR" sz="1600" dirty="0" smtClean="0"/>
              <a:t>/2020-11/40MHzGlobal.pdf</a:t>
            </a:r>
            <a:endParaRPr lang="fr-FR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E7BFE1-7922-45EE-A95E-5231400608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92" y="1995741"/>
            <a:ext cx="11901616" cy="3658784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D697090-9077-4520-AC2E-B54FC84AF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165486-AEAD-4505-BEBF-3C19B9E1E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372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B1208-484C-4920-B774-1150B8F06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6362" y="5959578"/>
            <a:ext cx="6866238" cy="533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600" dirty="0"/>
              <a:t>//cern.ch/</a:t>
            </a:r>
            <a:r>
              <a:rPr lang="fr-FR" sz="1600" dirty="0" err="1"/>
              <a:t>dfs</a:t>
            </a:r>
            <a:r>
              <a:rPr lang="fr-FR" sz="1600" dirty="0"/>
              <a:t>/</a:t>
            </a:r>
            <a:r>
              <a:rPr lang="fr-FR" sz="1600" dirty="0" err="1"/>
              <a:t>Departments</a:t>
            </a:r>
            <a:r>
              <a:rPr lang="fr-FR" sz="1600" dirty="0"/>
              <a:t>/AB/Groups/RF/Machines/PS/</a:t>
            </a:r>
            <a:r>
              <a:rPr lang="fr-FR" sz="1600" dirty="0" err="1"/>
              <a:t>LowLevel</a:t>
            </a:r>
            <a:r>
              <a:rPr lang="fr-FR" sz="1600" dirty="0"/>
              <a:t>/</a:t>
            </a:r>
            <a:r>
              <a:rPr lang="fr-FR" sz="1600" dirty="0" err="1"/>
              <a:t>BeamControlUpgrade</a:t>
            </a:r>
            <a:r>
              <a:rPr lang="fr-FR" sz="1600" dirty="0"/>
              <a:t>/</a:t>
            </a:r>
            <a:r>
              <a:rPr lang="fr-FR" sz="1600" dirty="0" err="1"/>
              <a:t>Synoptics</a:t>
            </a:r>
            <a:r>
              <a:rPr lang="fr-FR" sz="1600" dirty="0"/>
              <a:t>/2020-09/40MHzGlobal.pdf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248014-98E7-4FA6-8F68-A8F173AC2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62" y="-93538"/>
            <a:ext cx="12064056" cy="6733427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275F20B-F678-4BC2-BEA5-8144ABC6C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85223B7-6553-4173-B99F-C9E9DA1D0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751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B1208-484C-4920-B774-1150B8F06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6362" y="5959578"/>
            <a:ext cx="6866238" cy="533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600" dirty="0"/>
              <a:t>//</a:t>
            </a:r>
            <a:r>
              <a:rPr lang="fr-FR" sz="1600" dirty="0" smtClean="0"/>
              <a:t>cern.ch/</a:t>
            </a:r>
            <a:r>
              <a:rPr lang="fr-FR" sz="1600" dirty="0" err="1" smtClean="0"/>
              <a:t>dfs</a:t>
            </a:r>
            <a:r>
              <a:rPr lang="fr-FR" sz="1600" dirty="0" smtClean="0"/>
              <a:t>/</a:t>
            </a:r>
            <a:r>
              <a:rPr lang="fr-FR" sz="1600" dirty="0" err="1" smtClean="0"/>
              <a:t>Departments</a:t>
            </a:r>
            <a:r>
              <a:rPr lang="fr-FR" sz="1600" dirty="0" smtClean="0"/>
              <a:t>/AB/Groups/RF/Machines/PS/</a:t>
            </a:r>
            <a:r>
              <a:rPr lang="fr-FR" sz="1600" dirty="0" err="1" smtClean="0"/>
              <a:t>LowLevel</a:t>
            </a:r>
            <a:r>
              <a:rPr lang="fr-FR" sz="1600" dirty="0" smtClean="0"/>
              <a:t>/</a:t>
            </a:r>
            <a:r>
              <a:rPr lang="fr-FR" sz="1600" dirty="0" err="1" smtClean="0"/>
              <a:t>BeamControlUpgrade</a:t>
            </a:r>
            <a:r>
              <a:rPr lang="fr-FR" sz="1600" dirty="0" smtClean="0"/>
              <a:t>/</a:t>
            </a:r>
            <a:r>
              <a:rPr lang="fr-FR" sz="1600" dirty="0" err="1" smtClean="0"/>
              <a:t>Synoptics</a:t>
            </a:r>
            <a:r>
              <a:rPr lang="fr-FR" sz="1600" dirty="0" smtClean="0"/>
              <a:t>/2020-11/40MHzGlobal.pdf</a:t>
            </a:r>
            <a:endParaRPr lang="fr-FR" sz="1600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275F20B-F678-4BC2-BEA5-8144ABC6C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85223B7-6553-4173-B99F-C9E9DA1D0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6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1224" y="84221"/>
            <a:ext cx="12114571" cy="640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470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B1208-484C-4920-B774-1150B8F06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6362" y="5959578"/>
            <a:ext cx="6866238" cy="533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600" dirty="0"/>
              <a:t>//cern.ch/</a:t>
            </a:r>
            <a:r>
              <a:rPr lang="fr-FR" sz="1600" dirty="0" err="1"/>
              <a:t>dfs</a:t>
            </a:r>
            <a:r>
              <a:rPr lang="fr-FR" sz="1600" dirty="0"/>
              <a:t>/</a:t>
            </a:r>
            <a:r>
              <a:rPr lang="fr-FR" sz="1600" dirty="0" err="1"/>
              <a:t>Departments</a:t>
            </a:r>
            <a:r>
              <a:rPr lang="fr-FR" sz="1600" dirty="0"/>
              <a:t>/AB/Groups/RF/Machines/PS/</a:t>
            </a:r>
            <a:r>
              <a:rPr lang="fr-FR" sz="1600" dirty="0" err="1"/>
              <a:t>LowLevel</a:t>
            </a:r>
            <a:r>
              <a:rPr lang="fr-FR" sz="1600" dirty="0"/>
              <a:t>/</a:t>
            </a:r>
            <a:r>
              <a:rPr lang="fr-FR" sz="1600" dirty="0" err="1"/>
              <a:t>BeamControlUpgrade</a:t>
            </a:r>
            <a:r>
              <a:rPr lang="fr-FR" sz="1600" dirty="0"/>
              <a:t>/</a:t>
            </a:r>
            <a:r>
              <a:rPr lang="fr-FR" sz="1600" dirty="0" err="1"/>
              <a:t>Synoptics</a:t>
            </a:r>
            <a:r>
              <a:rPr lang="fr-FR" sz="1600" dirty="0"/>
              <a:t>/2020-09/40MHzGlobal.pdf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1245F6-37D5-44FA-9FA3-A40833134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115" y="0"/>
            <a:ext cx="10871769" cy="68580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DD0976-8BFC-4103-AB40-9CB163A6E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D4617F-3841-482C-9AB6-8A90F5C9E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189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AVC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368" y="1825625"/>
            <a:ext cx="11106664" cy="435133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Selection </a:t>
            </a:r>
            <a:r>
              <a:rPr lang="en-GB" dirty="0" smtClean="0"/>
              <a:t>of </a:t>
            </a:r>
            <a:r>
              <a:rPr lang="en-GB" dirty="0" smtClean="0"/>
              <a:t>RF Source for AVC</a:t>
            </a:r>
            <a:endParaRPr lang="en-GB" dirty="0"/>
          </a:p>
          <a:p>
            <a:pPr lvl="1"/>
            <a:r>
              <a:rPr lang="en-US" dirty="0" smtClean="0"/>
              <a:t>Internal MHS – Harmonic number generated by internal MHS at programmed integer harmonic.</a:t>
            </a:r>
            <a:endParaRPr lang="en-GB" dirty="0" smtClean="0"/>
          </a:p>
          <a:p>
            <a:pPr lvl="1"/>
            <a:r>
              <a:rPr lang="en-GB" dirty="0" smtClean="0"/>
              <a:t>External RF from beam control sampled by ADC.</a:t>
            </a:r>
            <a:endParaRPr lang="en-GB" dirty="0"/>
          </a:p>
          <a:p>
            <a:pPr lvl="1"/>
            <a:r>
              <a:rPr lang="en-GB" dirty="0"/>
              <a:t>External RF from beam control sampled by </a:t>
            </a:r>
            <a:r>
              <a:rPr lang="en-GB" dirty="0" smtClean="0"/>
              <a:t>ADC – demodulated and regenerated at acquired phase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renormalized.</a:t>
            </a:r>
            <a:endParaRPr lang="en-GB" dirty="0"/>
          </a:p>
          <a:p>
            <a:r>
              <a:rPr lang="en-GB" dirty="0" smtClean="0"/>
              <a:t>Initial test results on C40-78</a:t>
            </a:r>
          </a:p>
          <a:p>
            <a:pPr lvl="1"/>
            <a:r>
              <a:rPr lang="en-US" dirty="0" smtClean="0"/>
              <a:t>Connection of CVORB out between LLRF rack and a CVORB-DAC in the HLRF rack caused spurious noise, tripping the cavity </a:t>
            </a:r>
            <a:r>
              <a:rPr lang="en-US" dirty="0" smtClean="0">
                <a:sym typeface="Wingdings" panose="05000000000000000000" pitchFamily="2" charset="2"/>
              </a:rPr>
              <a:t> Looks like a ground loop. Disconnected for now but could be an issue for AVC surveillance.</a:t>
            </a:r>
            <a:endParaRPr lang="en-GB" dirty="0" smtClean="0"/>
          </a:p>
          <a:p>
            <a:pPr lvl="1"/>
            <a:r>
              <a:rPr lang="en-US" dirty="0" smtClean="0"/>
              <a:t>When using internal MHS there were spurs every 5 MHz @ 0dBC. </a:t>
            </a:r>
            <a:r>
              <a:rPr lang="en-US" dirty="0" smtClean="0">
                <a:sym typeface="Wingdings" panose="05000000000000000000" pitchFamily="2" charset="2"/>
              </a:rPr>
              <a:t> Firmware bug: multiplication by 2^15 used to convert from fixed point to int16. Should have been 2^14 so the sine wave wrapped at it’s min-max causing a strange shape. Replaced with Simulink “convert” block for proper rescaling.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Once fixed internal MHS produced clean RF  However not used for tests on LHCIND2 due to unstable clock at end of cycle (no beam for phase loop to lock to.)</a:t>
            </a:r>
            <a:endParaRPr lang="en-GB" dirty="0"/>
          </a:p>
          <a:p>
            <a:pPr lvl="1"/>
            <a:r>
              <a:rPr lang="en-US" dirty="0" smtClean="0"/>
              <a:t>Voltage program started too early </a:t>
            </a:r>
            <a:r>
              <a:rPr lang="en-US" dirty="0" smtClean="0">
                <a:sym typeface="Wingdings" panose="05000000000000000000" pitchFamily="2" charset="2"/>
              </a:rPr>
              <a:t> extra restart timing played at C15-16. </a:t>
            </a:r>
            <a:r>
              <a:rPr lang="en-US" dirty="0" smtClean="0">
                <a:sym typeface="Wingdings" panose="05000000000000000000" pitchFamily="2" charset="2"/>
              </a:rPr>
              <a:t>Fixed by adding an extra internal stop to beginning of voltage function. However this later resolved itself…?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9DA6D7-5446-485D-BE86-69027D84C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164FA8-FB04-4664-9AFF-01F5B6CED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377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AVC pulsing C40-78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428874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RF Source: re-normalized RF from beam control.</a:t>
            </a:r>
          </a:p>
          <a:p>
            <a:r>
              <a:rPr lang="en-US" dirty="0" smtClean="0"/>
              <a:t>RF gap attenuation – 1dB at LLRF rack (AY14)</a:t>
            </a:r>
          </a:p>
          <a:p>
            <a:r>
              <a:rPr lang="en-US" dirty="0"/>
              <a:t>AVC </a:t>
            </a:r>
            <a:r>
              <a:rPr lang="en-US" dirty="0" smtClean="0"/>
              <a:t>parameters: </a:t>
            </a:r>
          </a:p>
          <a:p>
            <a:pPr lvl="1"/>
            <a:r>
              <a:rPr lang="en-US" dirty="0" err="1" smtClean="0"/>
              <a:t>rfGapInputGain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4096</a:t>
            </a:r>
          </a:p>
          <a:p>
            <a:pPr lvl="1"/>
            <a:r>
              <a:rPr lang="en-US" dirty="0" err="1" smtClean="0"/>
              <a:t>rfSrcInputGain</a:t>
            </a:r>
            <a:r>
              <a:rPr lang="en-US" dirty="0" smtClean="0"/>
              <a:t> </a:t>
            </a:r>
            <a:r>
              <a:rPr lang="en-US" dirty="0"/>
              <a:t>= 4096</a:t>
            </a:r>
          </a:p>
          <a:p>
            <a:pPr lvl="1"/>
            <a:r>
              <a:rPr lang="en-US" dirty="0" err="1" smtClean="0"/>
              <a:t>avcReturnGain</a:t>
            </a:r>
            <a:r>
              <a:rPr lang="en-US" dirty="0" smtClean="0"/>
              <a:t> </a:t>
            </a:r>
            <a:r>
              <a:rPr lang="en-US" dirty="0"/>
              <a:t>= 3120 </a:t>
            </a:r>
          </a:p>
          <a:p>
            <a:pPr lvl="1"/>
            <a:r>
              <a:rPr lang="en-US" dirty="0" err="1" smtClean="0"/>
              <a:t>avcOutputGain</a:t>
            </a:r>
            <a:r>
              <a:rPr lang="en-US" dirty="0" smtClean="0"/>
              <a:t> </a:t>
            </a:r>
            <a:r>
              <a:rPr lang="en-US" dirty="0"/>
              <a:t>= 4096</a:t>
            </a:r>
          </a:p>
          <a:p>
            <a:pPr lvl="1"/>
            <a:r>
              <a:rPr lang="en-US" dirty="0" err="1" smtClean="0"/>
              <a:t>ffwdFactor</a:t>
            </a:r>
            <a:r>
              <a:rPr lang="en-US" dirty="0" smtClean="0"/>
              <a:t> </a:t>
            </a:r>
            <a:r>
              <a:rPr lang="en-US" dirty="0"/>
              <a:t>= 0</a:t>
            </a:r>
          </a:p>
          <a:p>
            <a:pPr lvl="1"/>
            <a:r>
              <a:rPr lang="en-US" dirty="0" err="1" smtClean="0"/>
              <a:t>kiGain</a:t>
            </a:r>
            <a:r>
              <a:rPr lang="en-US" dirty="0" smtClean="0"/>
              <a:t> </a:t>
            </a:r>
            <a:r>
              <a:rPr lang="en-US" dirty="0"/>
              <a:t>= 3600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8773" y="3205535"/>
            <a:ext cx="6095238" cy="297142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77978" y="4904692"/>
            <a:ext cx="3465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fr-FR" dirty="0">
                <a:solidFill>
                  <a:srgbClr val="0505EE"/>
                </a:solidFill>
                <a:ea typeface="Calibri"/>
              </a:rPr>
              <a:t>High-voltage final amplifier </a:t>
            </a:r>
            <a:r>
              <a:rPr lang="fr-FR" dirty="0" err="1">
                <a:solidFill>
                  <a:srgbClr val="0505EE"/>
                </a:solidFill>
                <a:ea typeface="Calibri"/>
              </a:rPr>
              <a:t>current</a:t>
            </a:r>
            <a:endParaRPr lang="en-GB" dirty="0">
              <a:solidFill>
                <a:srgbClr val="0505EE"/>
              </a:solidFill>
              <a:ea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631624" y="3372107"/>
            <a:ext cx="1812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fr-FR" dirty="0" smtClean="0">
                <a:solidFill>
                  <a:srgbClr val="00FF00"/>
                </a:solidFill>
                <a:ea typeface="Calibri"/>
              </a:rPr>
              <a:t>RF Gap 1V/100kV</a:t>
            </a:r>
            <a:endParaRPr lang="en-GB" dirty="0">
              <a:solidFill>
                <a:srgbClr val="00FF00"/>
              </a:solidFill>
              <a:ea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43125" y="4138399"/>
            <a:ext cx="1625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fr-FR" dirty="0" smtClean="0">
                <a:solidFill>
                  <a:srgbClr val="00B0F0"/>
                </a:solidFill>
                <a:ea typeface="Calibri"/>
              </a:rPr>
              <a:t>VREF 1V/500kV</a:t>
            </a:r>
            <a:endParaRPr lang="en-GB" dirty="0">
              <a:solidFill>
                <a:srgbClr val="00B0F0"/>
              </a:solidFill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4211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4142</TotalTime>
  <Words>1570</Words>
  <Application>Microsoft Office PowerPoint</Application>
  <PresentationFormat>Widescreen</PresentationFormat>
  <Paragraphs>279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Calibri Light</vt:lpstr>
      <vt:lpstr>Helvetica Neue</vt:lpstr>
      <vt:lpstr>Times New Roman</vt:lpstr>
      <vt:lpstr>Wingdings</vt:lpstr>
      <vt:lpstr>Office Theme</vt:lpstr>
      <vt:lpstr>20/40/80MHz testing 2020</vt:lpstr>
      <vt:lpstr>Outline</vt:lpstr>
      <vt:lpstr>High Frequency Systems overview</vt:lpstr>
      <vt:lpstr>Global View of 40 MHz LLRF (C40-77)</vt:lpstr>
      <vt:lpstr>PowerPoint Presentation</vt:lpstr>
      <vt:lpstr>PowerPoint Presentation</vt:lpstr>
      <vt:lpstr>PowerPoint Presentation</vt:lpstr>
      <vt:lpstr>AVC Tests</vt:lpstr>
      <vt:lpstr>AVC pulsing C40-78</vt:lpstr>
      <vt:lpstr>Almost copy paste for C40 and C80…</vt:lpstr>
      <vt:lpstr>Multi-Harmonic Feedback C40-78</vt:lpstr>
      <vt:lpstr>ADC switch with voltage function test</vt:lpstr>
      <vt:lpstr>C40-78 transfer function – no MHFB</vt:lpstr>
      <vt:lpstr>C40-78 – MHFB h79-89 Fixed Frequency</vt:lpstr>
      <vt:lpstr>Next Steps</vt:lpstr>
      <vt:lpstr>Clock switching for auto-tuning</vt:lpstr>
      <vt:lpstr>RF switch for auto-tuning</vt:lpstr>
      <vt:lpstr>Infrastructure installation progress</vt:lpstr>
      <vt:lpstr>Firmware updates</vt:lpstr>
      <vt:lpstr>Next Steps</vt:lpstr>
      <vt:lpstr>IST Dates</vt:lpstr>
      <vt:lpstr>Questions?</vt:lpstr>
      <vt:lpstr>Swept Clock</vt:lpstr>
      <vt:lpstr>Swept Clock</vt:lpstr>
      <vt:lpstr>Swept Clock</vt:lpstr>
      <vt:lpstr>Swept Clock</vt:lpstr>
      <vt:lpstr>Auto-tuning function in cavity controller</vt:lpstr>
      <vt:lpstr>Technical issues</vt:lpstr>
      <vt:lpstr>Voltage program internal logic (Firmware)</vt:lpstr>
      <vt:lpstr>Status and next steps</vt:lpstr>
      <vt:lpstr>Proposal for restart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20/40/80MHz Cavity Controller</dc:title>
  <dc:creator>Ben Woolley</dc:creator>
  <cp:lastModifiedBy>Ben Woolley</cp:lastModifiedBy>
  <cp:revision>104</cp:revision>
  <dcterms:created xsi:type="dcterms:W3CDTF">2019-11-19T11:51:45Z</dcterms:created>
  <dcterms:modified xsi:type="dcterms:W3CDTF">2020-11-26T14:00:45Z</dcterms:modified>
</cp:coreProperties>
</file>