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278" r:id="rId4"/>
  </p:sldMasterIdLst>
  <p:notesMasterIdLst>
    <p:notesMasterId r:id="rId24"/>
  </p:notesMasterIdLst>
  <p:handoutMasterIdLst>
    <p:handoutMasterId r:id="rId25"/>
  </p:handoutMasterIdLst>
  <p:sldIdLst>
    <p:sldId id="366" r:id="rId5"/>
    <p:sldId id="398" r:id="rId6"/>
    <p:sldId id="382" r:id="rId7"/>
    <p:sldId id="383" r:id="rId8"/>
    <p:sldId id="385" r:id="rId9"/>
    <p:sldId id="390" r:id="rId10"/>
    <p:sldId id="393" r:id="rId11"/>
    <p:sldId id="399" r:id="rId12"/>
    <p:sldId id="392" r:id="rId13"/>
    <p:sldId id="400" r:id="rId14"/>
    <p:sldId id="401" r:id="rId15"/>
    <p:sldId id="402" r:id="rId16"/>
    <p:sldId id="403" r:id="rId17"/>
    <p:sldId id="404" r:id="rId18"/>
    <p:sldId id="405" r:id="rId19"/>
    <p:sldId id="407" r:id="rId20"/>
    <p:sldId id="337" r:id="rId21"/>
    <p:sldId id="408" r:id="rId22"/>
    <p:sldId id="384" r:id="rId23"/>
  </p:sldIdLst>
  <p:sldSz cx="10080625" cy="7559675"/>
  <p:notesSz cx="9872663" cy="6791325"/>
  <p:defaultTextStyle>
    <a:defPPr>
      <a:defRPr lang="en-US"/>
    </a:defPPr>
    <a:lvl1pPr algn="l" defTabSz="447631" rtl="0" eaLnBrk="0" fontAlgn="base" hangingPunct="0">
      <a:spcBef>
        <a:spcPct val="0"/>
      </a:spcBef>
      <a:spcAft>
        <a:spcPct val="0"/>
      </a:spcAft>
      <a:defRPr sz="2300" kern="1200">
        <a:solidFill>
          <a:schemeClr val="bg1"/>
        </a:solidFill>
        <a:latin typeface="Arial" pitchFamily="34" charset="0"/>
        <a:ea typeface="ＭＳ Ｐゴシック" pitchFamily="34" charset="-128"/>
        <a:cs typeface="+mn-cs"/>
      </a:defRPr>
    </a:lvl1pPr>
    <a:lvl2pPr marL="741291" indent="-284136" algn="l" defTabSz="447631" rtl="0" eaLnBrk="0" fontAlgn="base" hangingPunct="0">
      <a:spcBef>
        <a:spcPct val="0"/>
      </a:spcBef>
      <a:spcAft>
        <a:spcPct val="0"/>
      </a:spcAft>
      <a:defRPr sz="2300" kern="1200">
        <a:solidFill>
          <a:schemeClr val="bg1"/>
        </a:solidFill>
        <a:latin typeface="Arial" pitchFamily="34" charset="0"/>
        <a:ea typeface="ＭＳ Ｐゴシック" pitchFamily="34" charset="-128"/>
        <a:cs typeface="+mn-cs"/>
      </a:defRPr>
    </a:lvl2pPr>
    <a:lvl3pPr marL="1141301" indent="-226991" algn="l" defTabSz="447631" rtl="0" eaLnBrk="0" fontAlgn="base" hangingPunct="0">
      <a:spcBef>
        <a:spcPct val="0"/>
      </a:spcBef>
      <a:spcAft>
        <a:spcPct val="0"/>
      </a:spcAft>
      <a:defRPr sz="2300" kern="1200">
        <a:solidFill>
          <a:schemeClr val="bg1"/>
        </a:solidFill>
        <a:latin typeface="Arial" pitchFamily="34" charset="0"/>
        <a:ea typeface="ＭＳ Ｐゴシック" pitchFamily="34" charset="-128"/>
        <a:cs typeface="+mn-cs"/>
      </a:defRPr>
    </a:lvl3pPr>
    <a:lvl4pPr marL="1598458" indent="-226991" algn="l" defTabSz="447631" rtl="0" eaLnBrk="0" fontAlgn="base" hangingPunct="0">
      <a:spcBef>
        <a:spcPct val="0"/>
      </a:spcBef>
      <a:spcAft>
        <a:spcPct val="0"/>
      </a:spcAft>
      <a:defRPr sz="2300" kern="1200">
        <a:solidFill>
          <a:schemeClr val="bg1"/>
        </a:solidFill>
        <a:latin typeface="Arial" pitchFamily="34" charset="0"/>
        <a:ea typeface="ＭＳ Ｐゴシック" pitchFamily="34" charset="-128"/>
        <a:cs typeface="+mn-cs"/>
      </a:defRPr>
    </a:lvl4pPr>
    <a:lvl5pPr marL="2055613" indent="-226991" algn="l" defTabSz="447631" rtl="0" eaLnBrk="0" fontAlgn="base" hangingPunct="0">
      <a:spcBef>
        <a:spcPct val="0"/>
      </a:spcBef>
      <a:spcAft>
        <a:spcPct val="0"/>
      </a:spcAft>
      <a:defRPr sz="2300" kern="1200">
        <a:solidFill>
          <a:schemeClr val="bg1"/>
        </a:solidFill>
        <a:latin typeface="Arial" pitchFamily="34" charset="0"/>
        <a:ea typeface="ＭＳ Ｐゴシック" pitchFamily="34" charset="-128"/>
        <a:cs typeface="+mn-cs"/>
      </a:defRPr>
    </a:lvl5pPr>
    <a:lvl6pPr marL="2285777" algn="l" defTabSz="914311" rtl="0" eaLnBrk="1" latinLnBrk="0" hangingPunct="1">
      <a:defRPr sz="2300" kern="1200">
        <a:solidFill>
          <a:schemeClr val="bg1"/>
        </a:solidFill>
        <a:latin typeface="Arial" pitchFamily="34" charset="0"/>
        <a:ea typeface="ＭＳ Ｐゴシック" pitchFamily="34" charset="-128"/>
        <a:cs typeface="+mn-cs"/>
      </a:defRPr>
    </a:lvl6pPr>
    <a:lvl7pPr marL="2742933" algn="l" defTabSz="914311" rtl="0" eaLnBrk="1" latinLnBrk="0" hangingPunct="1">
      <a:defRPr sz="2300" kern="1200">
        <a:solidFill>
          <a:schemeClr val="bg1"/>
        </a:solidFill>
        <a:latin typeface="Arial" pitchFamily="34" charset="0"/>
        <a:ea typeface="ＭＳ Ｐゴシック" pitchFamily="34" charset="-128"/>
        <a:cs typeface="+mn-cs"/>
      </a:defRPr>
    </a:lvl7pPr>
    <a:lvl8pPr marL="3200088" algn="l" defTabSz="914311" rtl="0" eaLnBrk="1" latinLnBrk="0" hangingPunct="1">
      <a:defRPr sz="2300" kern="1200">
        <a:solidFill>
          <a:schemeClr val="bg1"/>
        </a:solidFill>
        <a:latin typeface="Arial" pitchFamily="34" charset="0"/>
        <a:ea typeface="ＭＳ Ｐゴシック" pitchFamily="34" charset="-128"/>
        <a:cs typeface="+mn-cs"/>
      </a:defRPr>
    </a:lvl8pPr>
    <a:lvl9pPr marL="3657243" algn="l" defTabSz="914311" rtl="0" eaLnBrk="1" latinLnBrk="0" hangingPunct="1">
      <a:defRPr sz="2300" kern="1200">
        <a:solidFill>
          <a:schemeClr val="bg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9BFB"/>
    <a:srgbClr val="1067EA"/>
    <a:srgbClr val="0070C0"/>
    <a:srgbClr val="969696"/>
    <a:srgbClr val="0068A6"/>
    <a:srgbClr val="FFFFCC"/>
    <a:srgbClr val="808080"/>
    <a:srgbClr val="98C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541" autoAdjust="0"/>
  </p:normalViewPr>
  <p:slideViewPr>
    <p:cSldViewPr>
      <p:cViewPr varScale="1">
        <p:scale>
          <a:sx n="63" d="100"/>
          <a:sy n="63" d="100"/>
        </p:scale>
        <p:origin x="1410" y="48"/>
      </p:cViewPr>
      <p:guideLst>
        <p:guide orient="horz" pos="2381"/>
        <p:guide pos="3175"/>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103" d="100"/>
          <a:sy n="103" d="100"/>
        </p:scale>
        <p:origin x="2274"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4278887" cy="339424"/>
          </a:xfrm>
          <a:prstGeom prst="rect">
            <a:avLst/>
          </a:prstGeom>
        </p:spPr>
        <p:txBody>
          <a:bodyPr vert="horz" lIns="83476" tIns="41738" rIns="83476" bIns="41738" rtlCol="0"/>
          <a:lstStyle>
            <a:lvl1pPr algn="l" defTabSz="410094" eaLnBrk="1">
              <a:lnSpc>
                <a:spcPct val="93000"/>
              </a:lnSpc>
              <a:buClr>
                <a:srgbClr val="000000"/>
              </a:buClr>
              <a:buSzPct val="100000"/>
              <a:buFont typeface="Times New Roman" charset="0"/>
              <a:buNone/>
              <a:defRPr sz="1100">
                <a:latin typeface="Arial" charset="0"/>
                <a:ea typeface="ＭＳ Ｐゴシック" charset="0"/>
                <a:cs typeface="ＭＳ Ｐゴシック" charset="0"/>
              </a:defRPr>
            </a:lvl1pPr>
          </a:lstStyle>
          <a:p>
            <a:pPr>
              <a:defRPr/>
            </a:pPr>
            <a:endParaRPr lang="it-IT"/>
          </a:p>
        </p:txBody>
      </p:sp>
      <p:sp>
        <p:nvSpPr>
          <p:cNvPr id="3" name="Segnaposto data 2"/>
          <p:cNvSpPr>
            <a:spLocks noGrp="1"/>
          </p:cNvSpPr>
          <p:nvPr>
            <p:ph type="dt" sz="quarter" idx="1"/>
          </p:nvPr>
        </p:nvSpPr>
        <p:spPr>
          <a:xfrm>
            <a:off x="5590844" y="0"/>
            <a:ext cx="4280353" cy="339424"/>
          </a:xfrm>
          <a:prstGeom prst="rect">
            <a:avLst/>
          </a:prstGeom>
        </p:spPr>
        <p:txBody>
          <a:bodyPr vert="horz" wrap="square" lIns="83476" tIns="41738" rIns="83476" bIns="41738"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fld id="{22BC0B9A-6933-4F3F-8E52-2AA9BF11D1B0}" type="datetimeFigureOut">
              <a:rPr lang="it-IT" altLang="it-IT"/>
              <a:pPr>
                <a:defRPr/>
              </a:pPr>
              <a:t>17/06/2020</a:t>
            </a:fld>
            <a:endParaRPr lang="it-IT" altLang="it-IT"/>
          </a:p>
        </p:txBody>
      </p:sp>
      <p:sp>
        <p:nvSpPr>
          <p:cNvPr id="5" name="Segnaposto numero diapositiva 4"/>
          <p:cNvSpPr>
            <a:spLocks noGrp="1"/>
          </p:cNvSpPr>
          <p:nvPr>
            <p:ph type="sldNum" sz="quarter" idx="3"/>
          </p:nvPr>
        </p:nvSpPr>
        <p:spPr>
          <a:xfrm>
            <a:off x="5590844" y="6450476"/>
            <a:ext cx="4280353" cy="339424"/>
          </a:xfrm>
          <a:prstGeom prst="rect">
            <a:avLst/>
          </a:prstGeom>
        </p:spPr>
        <p:txBody>
          <a:bodyPr vert="horz" wrap="square" lIns="83476" tIns="41738" rIns="83476" bIns="41738" numCol="1" anchor="b" anchorCtr="0" compatLnSpc="1">
            <a:prstTxWarp prst="textNoShape">
              <a:avLst/>
            </a:prstTxWarp>
          </a:bodyPr>
          <a:lstStyle>
            <a:lvl1pPr algn="r" eaLnBrk="1">
              <a:lnSpc>
                <a:spcPct val="93000"/>
              </a:lnSpc>
              <a:buClr>
                <a:srgbClr val="000000"/>
              </a:buClr>
              <a:buSzPct val="100000"/>
              <a:buFont typeface="Times New Roman" pitchFamily="18" charset="0"/>
              <a:buNone/>
              <a:defRPr sz="1100"/>
            </a:lvl1pPr>
          </a:lstStyle>
          <a:p>
            <a:fld id="{6AE28C17-E6F0-4057-8387-BD26770D1F5D}" type="slidenum">
              <a:rPr lang="it-IT" altLang="it-IT"/>
              <a:pPr/>
              <a:t>‹#›</a:t>
            </a:fld>
            <a:endParaRPr lang="it-IT" altLang="it-IT"/>
          </a:p>
        </p:txBody>
      </p:sp>
      <p:sp>
        <p:nvSpPr>
          <p:cNvPr id="6" name="Segnaposto piè di pagina 5"/>
          <p:cNvSpPr>
            <a:spLocks noGrp="1"/>
          </p:cNvSpPr>
          <p:nvPr>
            <p:ph type="ftr" sz="quarter" idx="2"/>
          </p:nvPr>
        </p:nvSpPr>
        <p:spPr>
          <a:xfrm>
            <a:off x="1" y="6450476"/>
            <a:ext cx="4278887" cy="340849"/>
          </a:xfrm>
          <a:prstGeom prst="rect">
            <a:avLst/>
          </a:prstGeom>
        </p:spPr>
        <p:txBody>
          <a:bodyPr vert="horz" lIns="83476" tIns="41738" rIns="83476" bIns="41738" rtlCol="0" anchor="b"/>
          <a:lstStyle>
            <a:lvl1pPr algn="l"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endParaRPr lang="it-IT"/>
          </a:p>
        </p:txBody>
      </p:sp>
    </p:spTree>
    <p:extLst>
      <p:ext uri="{BB962C8B-B14F-4D97-AF65-F5344CB8AC3E}">
        <p14:creationId xmlns:p14="http://schemas.microsoft.com/office/powerpoint/2010/main" val="27397985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AutoShape 1"/>
          <p:cNvSpPr>
            <a:spLocks noChangeArrowheads="1"/>
          </p:cNvSpPr>
          <p:nvPr/>
        </p:nvSpPr>
        <p:spPr bwMode="auto">
          <a:xfrm>
            <a:off x="0" y="0"/>
            <a:ext cx="9872663" cy="6791325"/>
          </a:xfrm>
          <a:prstGeom prst="roundRect">
            <a:avLst>
              <a:gd name="adj" fmla="val 19"/>
            </a:avLst>
          </a:prstGeom>
          <a:solidFill>
            <a:srgbClr val="FFFFFF"/>
          </a:solidFill>
          <a:ln w="9525">
            <a:noFill/>
            <a:round/>
            <a:headEnd/>
            <a:tailEnd/>
          </a:ln>
        </p:spPr>
        <p:txBody>
          <a:bodyPr wrap="none" lIns="83476" tIns="41738" rIns="83476" bIns="41738" anchor="ctr"/>
          <a:lstStyle/>
          <a:p>
            <a:pPr eaLnBrk="1">
              <a:lnSpc>
                <a:spcPct val="93000"/>
              </a:lnSpc>
              <a:buClr>
                <a:srgbClr val="000000"/>
              </a:buClr>
              <a:buSzPct val="100000"/>
              <a:buFont typeface="Times New Roman" pitchFamily="18" charset="0"/>
              <a:buNone/>
            </a:pPr>
            <a:endParaRPr lang="it-IT" altLang="it-IT"/>
          </a:p>
        </p:txBody>
      </p:sp>
      <p:sp>
        <p:nvSpPr>
          <p:cNvPr id="10243" name="Rectangle 2"/>
          <p:cNvSpPr>
            <a:spLocks noGrp="1" noRot="1" noChangeAspect="1" noChangeArrowheads="1"/>
          </p:cNvSpPr>
          <p:nvPr>
            <p:ph type="sldImg"/>
          </p:nvPr>
        </p:nvSpPr>
        <p:spPr bwMode="auto">
          <a:xfrm>
            <a:off x="3238500" y="517525"/>
            <a:ext cx="3389313" cy="2543175"/>
          </a:xfrm>
          <a:prstGeom prst="rect">
            <a:avLst/>
          </a:prstGeom>
          <a:noFill/>
          <a:ln w="9525">
            <a:noFill/>
            <a:miter lim="800000"/>
            <a:headEnd/>
            <a:tailEnd/>
          </a:ln>
        </p:spPr>
      </p:sp>
      <p:sp>
        <p:nvSpPr>
          <p:cNvPr id="3075" name="Rectangle 3"/>
          <p:cNvSpPr>
            <a:spLocks noGrp="1" noChangeArrowheads="1"/>
          </p:cNvSpPr>
          <p:nvPr>
            <p:ph type="body"/>
          </p:nvPr>
        </p:nvSpPr>
        <p:spPr bwMode="auto">
          <a:xfrm>
            <a:off x="986535" y="3225951"/>
            <a:ext cx="7895198" cy="3054813"/>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p>
            <a:pPr lvl="0"/>
            <a:endParaRPr lang="en-US" noProof="0"/>
          </a:p>
        </p:txBody>
      </p:sp>
      <p:sp>
        <p:nvSpPr>
          <p:cNvPr id="10245" name="Text Box 4"/>
          <p:cNvSpPr txBox="1">
            <a:spLocks noChangeArrowheads="1"/>
          </p:cNvSpPr>
          <p:nvPr/>
        </p:nvSpPr>
        <p:spPr bwMode="auto">
          <a:xfrm>
            <a:off x="0" y="0"/>
            <a:ext cx="4283285" cy="339424"/>
          </a:xfrm>
          <a:prstGeom prst="rect">
            <a:avLst/>
          </a:prstGeom>
          <a:noFill/>
          <a:ln w="9525">
            <a:noFill/>
            <a:miter lim="800000"/>
            <a:headEnd/>
            <a:tailEnd/>
          </a:ln>
        </p:spPr>
        <p:txBody>
          <a:bodyPr wrap="none" lIns="83476" tIns="41738" rIns="83476" bIns="41738" anchor="ctr"/>
          <a:lstStyle/>
          <a:p>
            <a:pPr eaLnBrk="1">
              <a:lnSpc>
                <a:spcPct val="93000"/>
              </a:lnSpc>
              <a:buClr>
                <a:srgbClr val="000000"/>
              </a:buClr>
              <a:buSzPct val="100000"/>
              <a:buFont typeface="Times New Roman" pitchFamily="18" charset="0"/>
              <a:buNone/>
            </a:pPr>
            <a:endParaRPr lang="it-IT" altLang="it-IT"/>
          </a:p>
        </p:txBody>
      </p:sp>
      <p:sp>
        <p:nvSpPr>
          <p:cNvPr id="10246" name="Text Box 5"/>
          <p:cNvSpPr txBox="1">
            <a:spLocks noChangeArrowheads="1"/>
          </p:cNvSpPr>
          <p:nvPr/>
        </p:nvSpPr>
        <p:spPr bwMode="auto">
          <a:xfrm>
            <a:off x="5587912" y="0"/>
            <a:ext cx="4283285" cy="339424"/>
          </a:xfrm>
          <a:prstGeom prst="rect">
            <a:avLst/>
          </a:prstGeom>
          <a:noFill/>
          <a:ln w="9525">
            <a:noFill/>
            <a:miter lim="800000"/>
            <a:headEnd/>
            <a:tailEnd/>
          </a:ln>
        </p:spPr>
        <p:txBody>
          <a:bodyPr wrap="none" lIns="83476" tIns="41738" rIns="83476" bIns="41738" anchor="ctr"/>
          <a:lstStyle/>
          <a:p>
            <a:pPr eaLnBrk="1">
              <a:lnSpc>
                <a:spcPct val="93000"/>
              </a:lnSpc>
              <a:buClr>
                <a:srgbClr val="000000"/>
              </a:buClr>
              <a:buSzPct val="100000"/>
              <a:buFont typeface="Times New Roman" pitchFamily="18" charset="0"/>
              <a:buNone/>
            </a:pPr>
            <a:endParaRPr lang="it-IT" altLang="it-IT"/>
          </a:p>
        </p:txBody>
      </p:sp>
      <p:sp>
        <p:nvSpPr>
          <p:cNvPr id="10247" name="Text Box 6"/>
          <p:cNvSpPr txBox="1">
            <a:spLocks noChangeArrowheads="1"/>
          </p:cNvSpPr>
          <p:nvPr/>
        </p:nvSpPr>
        <p:spPr bwMode="auto">
          <a:xfrm>
            <a:off x="0" y="6451901"/>
            <a:ext cx="4283285" cy="337998"/>
          </a:xfrm>
          <a:prstGeom prst="rect">
            <a:avLst/>
          </a:prstGeom>
          <a:noFill/>
          <a:ln w="9525">
            <a:noFill/>
            <a:miter lim="800000"/>
            <a:headEnd/>
            <a:tailEnd/>
          </a:ln>
        </p:spPr>
        <p:txBody>
          <a:bodyPr wrap="none" lIns="83476" tIns="41738" rIns="83476" bIns="41738" anchor="ctr"/>
          <a:lstStyle/>
          <a:p>
            <a:pPr eaLnBrk="1">
              <a:lnSpc>
                <a:spcPct val="93000"/>
              </a:lnSpc>
              <a:buClr>
                <a:srgbClr val="000000"/>
              </a:buClr>
              <a:buSzPct val="100000"/>
              <a:buFont typeface="Times New Roman" pitchFamily="18" charset="0"/>
              <a:buNone/>
            </a:pPr>
            <a:endParaRPr lang="it-IT" altLang="it-IT"/>
          </a:p>
        </p:txBody>
      </p:sp>
      <p:sp>
        <p:nvSpPr>
          <p:cNvPr id="3079" name="Rectangle 7"/>
          <p:cNvSpPr>
            <a:spLocks noGrp="1" noChangeArrowheads="1"/>
          </p:cNvSpPr>
          <p:nvPr>
            <p:ph type="sldNum"/>
          </p:nvPr>
        </p:nvSpPr>
        <p:spPr bwMode="auto">
          <a:xfrm>
            <a:off x="5587912" y="6451901"/>
            <a:ext cx="4280353" cy="337998"/>
          </a:xfrm>
          <a:prstGeom prst="rect">
            <a:avLst/>
          </a:prstGeom>
          <a:noFill/>
          <a:ln>
            <a:noFill/>
          </a:ln>
          <a:effectLst/>
          <a:extLst>
            <a:ext uri="{FAA26D3D-D897-4be2-8F04-BA451C77F1D7}"/>
          </a:extLst>
        </p:spPr>
        <p:txBody>
          <a:bodyPr vert="horz" wrap="square" lIns="0" tIns="0" rIns="0" bIns="0" numCol="1" anchor="b" anchorCtr="0" compatLnSpc="1">
            <a:prstTxWarp prst="textNoShape">
              <a:avLst/>
            </a:prstTxWarp>
          </a:bodyPr>
          <a:lstStyle>
            <a:lvl1pPr algn="r" eaLnBrk="1">
              <a:lnSpc>
                <a:spcPct val="93000"/>
              </a:lnSpc>
              <a:buSzPct val="100000"/>
              <a:tabLst>
                <a:tab pos="0" algn="l"/>
                <a:tab pos="408687" algn="l"/>
                <a:tab pos="818823" algn="l"/>
                <a:tab pos="1228959" algn="l"/>
                <a:tab pos="1639096" algn="l"/>
                <a:tab pos="2049232" algn="l"/>
                <a:tab pos="2459368" algn="l"/>
                <a:tab pos="2869503" algn="l"/>
                <a:tab pos="3279640" algn="l"/>
                <a:tab pos="3689775" algn="l"/>
                <a:tab pos="4099912" algn="l"/>
                <a:tab pos="4510048" algn="l"/>
                <a:tab pos="4920185" algn="l"/>
                <a:tab pos="5330320" algn="l"/>
                <a:tab pos="5740456" algn="l"/>
                <a:tab pos="6150592" algn="l"/>
                <a:tab pos="6560728" algn="l"/>
                <a:tab pos="6970864" algn="l"/>
                <a:tab pos="7381001" algn="l"/>
                <a:tab pos="7791137" algn="l"/>
                <a:tab pos="8201273" algn="l"/>
              </a:tabLst>
              <a:defRPr sz="1300">
                <a:solidFill>
                  <a:srgbClr val="000000"/>
                </a:solidFill>
                <a:latin typeface="Times New Roman" pitchFamily="18" charset="0"/>
              </a:defRPr>
            </a:lvl1pPr>
          </a:lstStyle>
          <a:p>
            <a:fld id="{FC308DA7-30D7-4D01-B43B-62A66D37BBD3}" type="slidenum">
              <a:rPr lang="it-IT" altLang="it-IT"/>
              <a:pPr/>
              <a:t>‹#›</a:t>
            </a:fld>
            <a:endParaRPr lang="it-IT" altLang="it-IT"/>
          </a:p>
        </p:txBody>
      </p:sp>
    </p:spTree>
    <p:extLst>
      <p:ext uri="{BB962C8B-B14F-4D97-AF65-F5344CB8AC3E}">
        <p14:creationId xmlns:p14="http://schemas.microsoft.com/office/powerpoint/2010/main" val="2412606496"/>
      </p:ext>
    </p:extLst>
  </p:cSld>
  <p:clrMap bg1="lt1" tx1="dk1" bg2="lt2" tx2="dk2" accent1="accent1" accent2="accent2" accent3="accent3" accent4="accent4" accent5="accent5" accent6="accent6" hlink="hlink" folHlink="folHlink"/>
  <p:hf hdr="0" ftr="0" dt="0"/>
  <p:notesStyle>
    <a:lvl1pPr algn="l" defTabSz="447631"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1pPr>
    <a:lvl2pPr marL="742877" indent="-285722" algn="l" defTabSz="447631"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2pPr>
    <a:lvl3pPr marL="1142889" indent="-228578" algn="l" defTabSz="447631"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3pPr>
    <a:lvl4pPr marL="1600044" indent="-228578" algn="l" defTabSz="447631"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4pPr>
    <a:lvl5pPr marL="2057199" indent="-228578" algn="l" defTabSz="447631"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5pPr>
    <a:lvl6pPr marL="2285540" algn="l" defTabSz="457107" rtl="0" eaLnBrk="1" latinLnBrk="0" hangingPunct="1">
      <a:defRPr sz="1200" kern="1200">
        <a:solidFill>
          <a:schemeClr val="tx1"/>
        </a:solidFill>
        <a:latin typeface="+mn-lt"/>
        <a:ea typeface="+mn-ea"/>
        <a:cs typeface="+mn-cs"/>
      </a:defRPr>
    </a:lvl6pPr>
    <a:lvl7pPr marL="2742649" algn="l" defTabSz="457107" rtl="0" eaLnBrk="1" latinLnBrk="0" hangingPunct="1">
      <a:defRPr sz="1200" kern="1200">
        <a:solidFill>
          <a:schemeClr val="tx1"/>
        </a:solidFill>
        <a:latin typeface="+mn-lt"/>
        <a:ea typeface="+mn-ea"/>
        <a:cs typeface="+mn-cs"/>
      </a:defRPr>
    </a:lvl7pPr>
    <a:lvl8pPr marL="3199756" algn="l" defTabSz="457107" rtl="0" eaLnBrk="1" latinLnBrk="0" hangingPunct="1">
      <a:defRPr sz="1200" kern="1200">
        <a:solidFill>
          <a:schemeClr val="tx1"/>
        </a:solidFill>
        <a:latin typeface="+mn-lt"/>
        <a:ea typeface="+mn-ea"/>
        <a:cs typeface="+mn-cs"/>
      </a:defRPr>
    </a:lvl8pPr>
    <a:lvl9pPr marL="3656864" algn="l" defTabSz="45710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FC308DA7-30D7-4D01-B43B-62A66D37BBD3}" type="slidenum">
              <a:rPr lang="it-IT" altLang="it-IT" smtClean="0"/>
              <a:pPr/>
              <a:t>4</a:t>
            </a:fld>
            <a:endParaRPr lang="it-IT" altLang="it-IT"/>
          </a:p>
        </p:txBody>
      </p:sp>
    </p:spTree>
    <p:extLst>
      <p:ext uri="{BB962C8B-B14F-4D97-AF65-F5344CB8AC3E}">
        <p14:creationId xmlns:p14="http://schemas.microsoft.com/office/powerpoint/2010/main" val="4067954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jpe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jpe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jpe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jpe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jpe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png"/><Relationship Id="rId22" Type="http://schemas.openxmlformats.org/officeDocument/2006/relationships/image" Target="../media/image2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1">
    <p:spTree>
      <p:nvGrpSpPr>
        <p:cNvPr id="1" name=""/>
        <p:cNvGrpSpPr/>
        <p:nvPr/>
      </p:nvGrpSpPr>
      <p:grpSpPr>
        <a:xfrm>
          <a:off x="0" y="0"/>
          <a:ext cx="0" cy="0"/>
          <a:chOff x="0" y="0"/>
          <a:chExt cx="0" cy="0"/>
        </a:xfrm>
      </p:grpSpPr>
      <p:sp>
        <p:nvSpPr>
          <p:cNvPr id="3" name="Slide Number Placeholder 2"/>
          <p:cNvSpPr>
            <a:spLocks noGrp="1"/>
          </p:cNvSpPr>
          <p:nvPr>
            <p:ph type="sldNum" idx="10"/>
          </p:nvPr>
        </p:nvSpPr>
        <p:spPr>
          <a:xfrm>
            <a:off x="9728976" y="7277213"/>
            <a:ext cx="212725" cy="230188"/>
          </a:xfrm>
        </p:spPr>
        <p:txBody>
          <a:bodyPr/>
          <a:lstStyle/>
          <a:p>
            <a:fld id="{C06E2D52-1345-4064-8429-3109916CEEE1}" type="slidenum">
              <a:rPr lang="it-IT" altLang="it-IT" smtClean="0"/>
              <a:pPr/>
              <a:t>‹#›</a:t>
            </a:fld>
            <a:endParaRPr lang="it-IT" altLang="it-IT" dirty="0"/>
          </a:p>
        </p:txBody>
      </p:sp>
      <p:sp>
        <p:nvSpPr>
          <p:cNvPr id="5" name="Text Placeholder 13"/>
          <p:cNvSpPr>
            <a:spLocks noGrp="1"/>
          </p:cNvSpPr>
          <p:nvPr>
            <p:ph type="body" sz="quarter" idx="12" hasCustomPrompt="1"/>
          </p:nvPr>
        </p:nvSpPr>
        <p:spPr>
          <a:xfrm>
            <a:off x="431800" y="2034879"/>
            <a:ext cx="6480175" cy="488056"/>
          </a:xfrm>
          <a:prstGeom prst="rect">
            <a:avLst/>
          </a:prstGeom>
        </p:spPr>
        <p:txBody>
          <a:bodyPr lIns="91431" tIns="45716" rIns="91431" bIns="45716"/>
          <a:lstStyle>
            <a:lvl1pPr algn="l">
              <a:defRPr sz="2300"/>
            </a:lvl1pPr>
          </a:lstStyle>
          <a:p>
            <a:pPr lvl="0"/>
            <a:r>
              <a:rPr lang="en-US" smtClean="0"/>
              <a:t>Click to add subtitle</a:t>
            </a:r>
          </a:p>
        </p:txBody>
      </p:sp>
      <p:sp>
        <p:nvSpPr>
          <p:cNvPr id="6" name="Titolo 1">
            <a:extLst>
              <a:ext uri="{FF2B5EF4-FFF2-40B4-BE49-F238E27FC236}">
                <a16:creationId xmlns:a16="http://schemas.microsoft.com/office/drawing/2014/main" id="{870AA46E-AA69-4471-994D-0EED57F7BB5C}"/>
              </a:ext>
            </a:extLst>
          </p:cNvPr>
          <p:cNvSpPr>
            <a:spLocks noGrp="1"/>
          </p:cNvSpPr>
          <p:nvPr>
            <p:ph type="title"/>
          </p:nvPr>
        </p:nvSpPr>
        <p:spPr>
          <a:xfrm>
            <a:off x="437133" y="1275557"/>
            <a:ext cx="6480720" cy="720081"/>
          </a:xfrm>
          <a:prstGeom prst="rect">
            <a:avLst/>
          </a:prstGeom>
        </p:spPr>
        <p:txBody>
          <a:bodyPr lIns="89991" tIns="45716" rIns="91431" bIns="45716" anchor="ctr"/>
          <a:lstStyle>
            <a:lvl1pPr algn="l">
              <a:lnSpc>
                <a:spcPct val="100000"/>
              </a:lnSpc>
              <a:defRPr sz="4000">
                <a:solidFill>
                  <a:srgbClr val="C00000"/>
                </a:solidFill>
              </a:defRPr>
            </a:lvl1pPr>
          </a:lstStyle>
          <a:p>
            <a:endParaRPr lang="it-IT" dirty="0"/>
          </a:p>
        </p:txBody>
      </p:sp>
      <p:sp>
        <p:nvSpPr>
          <p:cNvPr id="7" name="Picture Placeholder 5"/>
          <p:cNvSpPr>
            <a:spLocks noGrp="1"/>
          </p:cNvSpPr>
          <p:nvPr>
            <p:ph type="pic" sz="quarter" idx="13"/>
          </p:nvPr>
        </p:nvSpPr>
        <p:spPr>
          <a:xfrm>
            <a:off x="431801" y="2594942"/>
            <a:ext cx="9216777" cy="3564210"/>
          </a:xfrm>
          <a:prstGeom prst="rect">
            <a:avLst/>
          </a:prstGeom>
        </p:spPr>
        <p:txBody>
          <a:bodyPr lIns="91431" tIns="45716" rIns="91431" bIns="45716"/>
          <a:lstStyle/>
          <a:p>
            <a:endParaRPr lang="de-DE"/>
          </a:p>
        </p:txBody>
      </p:sp>
      <p:sp>
        <p:nvSpPr>
          <p:cNvPr id="8" name="Text Placeholder 19"/>
          <p:cNvSpPr>
            <a:spLocks noGrp="1"/>
          </p:cNvSpPr>
          <p:nvPr>
            <p:ph type="body" sz="quarter" idx="14" hasCustomPrompt="1"/>
          </p:nvPr>
        </p:nvSpPr>
        <p:spPr>
          <a:xfrm>
            <a:off x="3312121" y="6226201"/>
            <a:ext cx="6336258" cy="431500"/>
          </a:xfrm>
          <a:prstGeom prst="rect">
            <a:avLst/>
          </a:prstGeom>
        </p:spPr>
        <p:txBody>
          <a:bodyPr lIns="35996" tIns="45716" rIns="35996" bIns="45716"/>
          <a:lstStyle>
            <a:lvl1pPr algn="r">
              <a:defRPr sz="2300"/>
            </a:lvl1pPr>
          </a:lstStyle>
          <a:p>
            <a:pPr lvl="0"/>
            <a:r>
              <a:rPr lang="en-US" smtClean="0"/>
              <a:t>Click to add presenter names</a:t>
            </a:r>
          </a:p>
        </p:txBody>
      </p:sp>
      <p:sp>
        <p:nvSpPr>
          <p:cNvPr id="9"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83" tIns="56509" rIns="89983" bIns="44991"/>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31" rtl="0" eaLnBrk="1" fontAlgn="base" latinLnBrk="0" hangingPunct="0">
              <a:lnSpc>
                <a:spcPct val="93000"/>
              </a:lnSpc>
              <a:spcBef>
                <a:spcPct val="0"/>
              </a:spcBef>
              <a:spcAft>
                <a:spcPct val="0"/>
              </a:spcAft>
              <a:buClrTx/>
              <a:buSzPct val="100000"/>
              <a:buFontTx/>
              <a:buNone/>
              <a:tabLst>
                <a:tab pos="0" algn="l"/>
                <a:tab pos="447631" algn="l"/>
                <a:tab pos="896850" algn="l"/>
                <a:tab pos="1346068" algn="l"/>
                <a:tab pos="1795287" algn="l"/>
                <a:tab pos="2244507" algn="l"/>
                <a:tab pos="2693726" algn="l"/>
                <a:tab pos="3142943" algn="l"/>
                <a:tab pos="3592163" algn="l"/>
                <a:tab pos="4041382" algn="l"/>
                <a:tab pos="4490601" algn="l"/>
                <a:tab pos="4939819" algn="l"/>
                <a:tab pos="5389038" algn="l"/>
                <a:tab pos="5838255" algn="l"/>
                <a:tab pos="6287475" algn="l"/>
                <a:tab pos="6736694" algn="l"/>
                <a:tab pos="7185913" algn="l"/>
                <a:tab pos="7635131" algn="l"/>
                <a:tab pos="8084350" algn="l"/>
                <a:tab pos="8533569" algn="l"/>
                <a:tab pos="8982788"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300" b="0" smtClean="0">
                <a:solidFill>
                  <a:srgbClr val="C00000"/>
                </a:solidFill>
              </a:rPr>
              <a:t>XLS						</a:t>
            </a:r>
            <a:r>
              <a:rPr lang="it-IT" altLang="en-US" sz="1400" b="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300" b="0" dirty="0">
                <a:solidFill>
                  <a:srgbClr val="C00000"/>
                </a:solidFill>
              </a:rPr>
              <a:t> </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2">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832" y="7246054"/>
            <a:ext cx="212725" cy="230188"/>
          </a:xfrm>
        </p:spPr>
        <p:txBody>
          <a:bodyPr/>
          <a:lstStyle>
            <a:lvl1pPr>
              <a:defRPr sz="1400"/>
            </a:lvl1pPr>
          </a:lstStyle>
          <a:p>
            <a:fld id="{4294EE50-87B3-414B-AD9E-518CEF385733}" type="slidenum">
              <a:rPr lang="it-IT" altLang="it-IT" smtClean="0"/>
              <a:pPr/>
              <a:t>‹#›</a:t>
            </a:fld>
            <a:endParaRPr lang="it-IT" altLang="it-IT" dirty="0"/>
          </a:p>
        </p:txBody>
      </p:sp>
      <p:sp>
        <p:nvSpPr>
          <p:cNvPr id="10" name="Text Placeholder 9"/>
          <p:cNvSpPr>
            <a:spLocks noGrp="1"/>
          </p:cNvSpPr>
          <p:nvPr>
            <p:ph type="body" sz="quarter" idx="11" hasCustomPrompt="1"/>
          </p:nvPr>
        </p:nvSpPr>
        <p:spPr>
          <a:xfrm>
            <a:off x="575818" y="2771725"/>
            <a:ext cx="8495803" cy="648667"/>
          </a:xfrm>
          <a:prstGeom prst="rect">
            <a:avLst/>
          </a:prstGeom>
        </p:spPr>
        <p:txBody>
          <a:bodyPr lIns="91431" tIns="45716" rIns="91431" bIns="45716"/>
          <a:lstStyle>
            <a:lvl1pPr algn="l">
              <a:defRPr sz="4400">
                <a:solidFill>
                  <a:srgbClr val="C00000"/>
                </a:solidFill>
              </a:defRPr>
            </a:lvl1pPr>
          </a:lstStyle>
          <a:p>
            <a:pPr lvl="0"/>
            <a:r>
              <a:rPr lang="en-US" smtClean="0"/>
              <a:t>Click to add title</a:t>
            </a:r>
          </a:p>
        </p:txBody>
      </p:sp>
      <p:sp>
        <p:nvSpPr>
          <p:cNvPr id="12" name="Text Placeholder 11"/>
          <p:cNvSpPr>
            <a:spLocks noGrp="1"/>
          </p:cNvSpPr>
          <p:nvPr>
            <p:ph type="body" sz="quarter" idx="12" hasCustomPrompt="1"/>
          </p:nvPr>
        </p:nvSpPr>
        <p:spPr>
          <a:xfrm>
            <a:off x="575123" y="3518844"/>
            <a:ext cx="7488238" cy="576262"/>
          </a:xfrm>
          <a:prstGeom prst="rect">
            <a:avLst/>
          </a:prstGeom>
        </p:spPr>
        <p:txBody>
          <a:bodyPr lIns="91431" tIns="45716" rIns="91431" bIns="45716"/>
          <a:lstStyle>
            <a:lvl1pPr marL="0" indent="0" algn="l">
              <a:lnSpc>
                <a:spcPct val="100000"/>
              </a:lnSpc>
              <a:spcAft>
                <a:spcPts val="0"/>
              </a:spcAft>
              <a:defRPr sz="3200"/>
            </a:lvl1pPr>
          </a:lstStyle>
          <a:p>
            <a:pPr lvl="0"/>
            <a:r>
              <a:rPr lang="en-US" smtClean="0"/>
              <a:t>Click to add presenter names</a:t>
            </a:r>
          </a:p>
        </p:txBody>
      </p:sp>
      <p:sp>
        <p:nvSpPr>
          <p:cNvPr id="5"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83" tIns="56509" rIns="89983" bIns="44991"/>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31" rtl="0" eaLnBrk="1" fontAlgn="base" latinLnBrk="0" hangingPunct="0">
              <a:lnSpc>
                <a:spcPct val="93000"/>
              </a:lnSpc>
              <a:spcBef>
                <a:spcPct val="0"/>
              </a:spcBef>
              <a:spcAft>
                <a:spcPct val="0"/>
              </a:spcAft>
              <a:buClrTx/>
              <a:buSzPct val="100000"/>
              <a:buFontTx/>
              <a:buNone/>
              <a:tabLst>
                <a:tab pos="0" algn="l"/>
                <a:tab pos="447631" algn="l"/>
                <a:tab pos="896850" algn="l"/>
                <a:tab pos="1346068" algn="l"/>
                <a:tab pos="1795287" algn="l"/>
                <a:tab pos="2244507" algn="l"/>
                <a:tab pos="2693726" algn="l"/>
                <a:tab pos="3142943" algn="l"/>
                <a:tab pos="3592163" algn="l"/>
                <a:tab pos="4041382" algn="l"/>
                <a:tab pos="4490601" algn="l"/>
                <a:tab pos="4939819" algn="l"/>
                <a:tab pos="5389038" algn="l"/>
                <a:tab pos="5838255" algn="l"/>
                <a:tab pos="6287475" algn="l"/>
                <a:tab pos="6736694" algn="l"/>
                <a:tab pos="7185913" algn="l"/>
                <a:tab pos="7635131" algn="l"/>
                <a:tab pos="8084350" algn="l"/>
                <a:tab pos="8533569" algn="l"/>
                <a:tab pos="8982788" algn="l"/>
              </a:tabLst>
              <a:defRPr/>
            </a:pPr>
            <a:r>
              <a:rPr kumimoji="0" lang="en-GB" altLang="it-IT" sz="1100" b="0" i="0" u="none" strike="noStrike" kern="1200" cap="none" spc="0" normalizeH="0" baseline="0" noProof="0" dirty="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dirty="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dirty="0" smtClean="0">
                <a:ln>
                  <a:noFill/>
                </a:ln>
                <a:solidFill>
                  <a:srgbClr val="000000"/>
                </a:solidFill>
                <a:effectLst/>
                <a:uLnTx/>
                <a:uFillTx/>
                <a:latin typeface="Arial" pitchFamily="34" charset="0"/>
                <a:ea typeface="ＭＳ Ｐゴシック" pitchFamily="34" charset="-128"/>
                <a:cs typeface="+mn-cs"/>
              </a:rPr>
              <a:t>					    </a:t>
            </a:r>
            <a:r>
              <a:rPr lang="it-IT" altLang="en-US" sz="2300" b="0" dirty="0" smtClean="0">
                <a:solidFill>
                  <a:srgbClr val="C00000"/>
                </a:solidFill>
              </a:rPr>
              <a:t>XLS						</a:t>
            </a:r>
            <a:r>
              <a:rPr lang="it-IT" altLang="en-US" sz="1400" b="0" dirty="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300" b="0" dirty="0">
                <a:solidFill>
                  <a:srgbClr val="C00000"/>
                </a:solidFill>
              </a:rPr>
              <a:t> </a:t>
            </a:r>
          </a:p>
        </p:txBody>
      </p:sp>
    </p:spTree>
    <p:extLst>
      <p:ext uri="{BB962C8B-B14F-4D97-AF65-F5344CB8AC3E}">
        <p14:creationId xmlns:p14="http://schemas.microsoft.com/office/powerpoint/2010/main" val="253497315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1">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262" y="7265733"/>
            <a:ext cx="214313" cy="230188"/>
          </a:xfrm>
        </p:spPr>
        <p:txBody>
          <a:bodyPr/>
          <a:lstStyle>
            <a:lvl1pPr>
              <a:defRPr sz="1400"/>
            </a:lvl1pPr>
          </a:lstStyle>
          <a:p>
            <a:fld id="{9FF39CA2-04EB-4CA6-BF9F-780F92DB7FFC}" type="slidenum">
              <a:rPr lang="it-IT" altLang="it-IT" smtClean="0"/>
              <a:pPr/>
              <a:t>‹#›</a:t>
            </a:fld>
            <a:endParaRPr lang="it-IT" altLang="it-IT" dirty="0"/>
          </a:p>
        </p:txBody>
      </p:sp>
      <p:sp>
        <p:nvSpPr>
          <p:cNvPr id="7" name="Content Placeholder 6"/>
          <p:cNvSpPr>
            <a:spLocks noGrp="1"/>
          </p:cNvSpPr>
          <p:nvPr>
            <p:ph sz="quarter" idx="12" hasCustomPrompt="1"/>
          </p:nvPr>
        </p:nvSpPr>
        <p:spPr>
          <a:xfrm>
            <a:off x="494808" y="971524"/>
            <a:ext cx="9091009" cy="5904657"/>
          </a:xfrm>
          <a:prstGeom prst="rect">
            <a:avLst/>
          </a:prstGeom>
        </p:spPr>
        <p:txBody>
          <a:bodyPr lIns="91431" tIns="45716" rIns="91431" bIns="45716"/>
          <a:lstStyle>
            <a:lvl1pPr marL="0" indent="0" algn="l">
              <a:lnSpc>
                <a:spcPct val="100000"/>
              </a:lnSpc>
              <a:spcAft>
                <a:spcPts val="1500"/>
              </a:spcAft>
              <a:defRPr sz="2800">
                <a:solidFill>
                  <a:srgbClr val="C00000"/>
                </a:solidFill>
              </a:defRPr>
            </a:lvl1pPr>
            <a:lvl2pPr marL="359965" indent="-287972">
              <a:lnSpc>
                <a:spcPct val="100000"/>
              </a:lnSpc>
              <a:spcAft>
                <a:spcPts val="1200"/>
              </a:spcAft>
              <a:buFont typeface="Arial" pitchFamily="34" charset="0"/>
              <a:buChar char="•"/>
              <a:defRPr sz="2300"/>
            </a:lvl2pPr>
            <a:lvl3pPr marL="647937" indent="-287972">
              <a:lnSpc>
                <a:spcPct val="100000"/>
              </a:lnSpc>
              <a:spcAft>
                <a:spcPts val="900"/>
              </a:spcAft>
              <a:buFont typeface="Symbol" pitchFamily="18" charset="2"/>
              <a:buChar char="-"/>
              <a:defRPr sz="2000"/>
            </a:lvl3pPr>
            <a:lvl4pPr marL="935908" indent="-287972">
              <a:lnSpc>
                <a:spcPct val="100000"/>
              </a:lnSpc>
              <a:spcAft>
                <a:spcPts val="600"/>
              </a:spcAft>
              <a:buFont typeface="Wingdings" pitchFamily="2" charset="2"/>
              <a:buChar char="§"/>
              <a:defRPr sz="1900"/>
            </a:lvl4pPr>
            <a:lvl5pPr marL="1223881" indent="-287972">
              <a:lnSpc>
                <a:spcPct val="100000"/>
              </a:lnSpc>
              <a:spcAft>
                <a:spcPts val="600"/>
              </a:spcAft>
              <a:buFont typeface="Wingdings" pitchFamily="2" charset="2"/>
              <a:buChar char="ü"/>
              <a:defRPr sz="1900"/>
            </a:lvl5pPr>
          </a:lstStyle>
          <a:p>
            <a:pPr lvl="0"/>
            <a:r>
              <a:rPr lang="en-US" smtClean="0"/>
              <a:t>Click to add title</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83" tIns="56509" rIns="89983" bIns="44991"/>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31" rtl="0" eaLnBrk="1" fontAlgn="base" latinLnBrk="0" hangingPunct="0">
              <a:lnSpc>
                <a:spcPct val="93000"/>
              </a:lnSpc>
              <a:spcBef>
                <a:spcPct val="0"/>
              </a:spcBef>
              <a:spcAft>
                <a:spcPct val="0"/>
              </a:spcAft>
              <a:buClrTx/>
              <a:buSzPct val="100000"/>
              <a:buFontTx/>
              <a:buNone/>
              <a:tabLst>
                <a:tab pos="0" algn="l"/>
                <a:tab pos="447631" algn="l"/>
                <a:tab pos="896850" algn="l"/>
                <a:tab pos="1346068" algn="l"/>
                <a:tab pos="1795287" algn="l"/>
                <a:tab pos="2244507" algn="l"/>
                <a:tab pos="2693726" algn="l"/>
                <a:tab pos="3142943" algn="l"/>
                <a:tab pos="3592163" algn="l"/>
                <a:tab pos="4041382" algn="l"/>
                <a:tab pos="4490601" algn="l"/>
                <a:tab pos="4939819" algn="l"/>
                <a:tab pos="5389038" algn="l"/>
                <a:tab pos="5838255" algn="l"/>
                <a:tab pos="6287475" algn="l"/>
                <a:tab pos="6736694" algn="l"/>
                <a:tab pos="7185913" algn="l"/>
                <a:tab pos="7635131" algn="l"/>
                <a:tab pos="8084350" algn="l"/>
                <a:tab pos="8533569" algn="l"/>
                <a:tab pos="8982788" algn="l"/>
              </a:tabLst>
              <a:defRPr/>
            </a:pPr>
            <a:r>
              <a:rPr kumimoji="0" lang="en-GB" altLang="it-IT" sz="1100" b="0" i="0" u="none" strike="noStrike" kern="1200" cap="none" spc="0" normalizeH="0" baseline="0" noProof="0" dirty="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dirty="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dirty="0" smtClean="0">
                <a:ln>
                  <a:noFill/>
                </a:ln>
                <a:solidFill>
                  <a:srgbClr val="000000"/>
                </a:solidFill>
                <a:effectLst/>
                <a:uLnTx/>
                <a:uFillTx/>
                <a:latin typeface="Arial" pitchFamily="34" charset="0"/>
                <a:ea typeface="ＭＳ Ｐゴシック" pitchFamily="34" charset="-128"/>
                <a:cs typeface="+mn-cs"/>
              </a:rPr>
              <a:t>					    </a:t>
            </a:r>
            <a:r>
              <a:rPr lang="it-IT" altLang="en-US" sz="2300" b="0" dirty="0" smtClean="0">
                <a:solidFill>
                  <a:srgbClr val="C00000"/>
                </a:solidFill>
              </a:rPr>
              <a:t>XLS						</a:t>
            </a:r>
            <a:r>
              <a:rPr lang="it-IT" altLang="en-US" sz="1400" b="0" dirty="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300" b="0" dirty="0">
                <a:solidFill>
                  <a:srgbClr val="C00000"/>
                </a:solidFill>
              </a:rPr>
              <a:t> </a:t>
            </a:r>
          </a:p>
        </p:txBody>
      </p:sp>
    </p:spTree>
    <p:extLst>
      <p:ext uri="{BB962C8B-B14F-4D97-AF65-F5344CB8AC3E}">
        <p14:creationId xmlns:p14="http://schemas.microsoft.com/office/powerpoint/2010/main" val="53502776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5" y="953616"/>
            <a:ext cx="9072563" cy="720081"/>
          </a:xfrm>
          <a:prstGeom prst="rect">
            <a:avLst/>
          </a:prstGeom>
        </p:spPr>
        <p:txBody>
          <a:bodyPr lIns="71993" tIns="45716" rIns="71993" bIns="45716" anchor="ctr"/>
          <a:lstStyle>
            <a:lvl1pPr algn="l">
              <a:defRPr sz="280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504825" y="1763613"/>
            <a:ext cx="4459288" cy="5236752"/>
          </a:xfrm>
          <a:prstGeom prst="rect">
            <a:avLst/>
          </a:prstGeom>
        </p:spPr>
        <p:txBody>
          <a:bodyPr lIns="91431" tIns="45716" rIns="91431" bIns="45716"/>
          <a:lstStyle>
            <a:lvl1pPr marL="0" indent="0">
              <a:lnSpc>
                <a:spcPct val="100000"/>
              </a:lnSpc>
              <a:spcAft>
                <a:spcPts val="1200"/>
              </a:spcAft>
              <a:buFontTx/>
              <a:buNone/>
              <a:defRPr sz="2000"/>
            </a:lvl1pPr>
            <a:lvl2pPr marL="359965" indent="-287972">
              <a:lnSpc>
                <a:spcPct val="100000"/>
              </a:lnSpc>
              <a:spcAft>
                <a:spcPts val="900"/>
              </a:spcAft>
              <a:buFont typeface="Arial" panose="020B0604020202020204" pitchFamily="34" charset="0"/>
              <a:buChar char="•"/>
              <a:defRPr sz="1900"/>
            </a:lvl2pPr>
            <a:lvl3pPr marL="647937" indent="-287972">
              <a:lnSpc>
                <a:spcPct val="100000"/>
              </a:lnSpc>
              <a:spcAft>
                <a:spcPts val="600"/>
              </a:spcAft>
              <a:buFont typeface="Arial" panose="020B0604020202020204" pitchFamily="34" charset="0"/>
              <a:buChar char="−"/>
              <a:defRPr sz="1900"/>
            </a:lvl3pPr>
            <a:lvl4pPr>
              <a:defRPr sz="1900"/>
            </a:lvl4pPr>
            <a:lvl5pPr>
              <a:defRPr sz="1900"/>
            </a:lvl5pPr>
            <a:lvl6pPr>
              <a:defRPr sz="1900"/>
            </a:lvl6pPr>
            <a:lvl7pPr>
              <a:defRPr sz="1900"/>
            </a:lvl7pPr>
            <a:lvl8pPr>
              <a:defRPr sz="1900"/>
            </a:lvl8pPr>
            <a:lvl9pPr>
              <a:defRPr sz="1900"/>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4" name="Segnaposto contenuto 3"/>
          <p:cNvSpPr>
            <a:spLocks noGrp="1"/>
          </p:cNvSpPr>
          <p:nvPr>
            <p:ph sz="half" idx="2" hasCustomPrompt="1"/>
          </p:nvPr>
        </p:nvSpPr>
        <p:spPr>
          <a:xfrm>
            <a:off x="5106989" y="1763613"/>
            <a:ext cx="4460875" cy="5236752"/>
          </a:xfrm>
          <a:prstGeom prst="rect">
            <a:avLst/>
          </a:prstGeom>
          <a:solidFill>
            <a:schemeClr val="bg1"/>
          </a:solidFill>
        </p:spPr>
        <p:txBody>
          <a:bodyPr lIns="91431" tIns="45716" rIns="91431" bIns="45716"/>
          <a:lstStyle>
            <a:lvl1pPr marL="0" indent="0">
              <a:lnSpc>
                <a:spcPct val="100000"/>
              </a:lnSpc>
              <a:spcAft>
                <a:spcPts val="1200"/>
              </a:spcAft>
              <a:buFontTx/>
              <a:buNone/>
              <a:defRPr sz="2000"/>
            </a:lvl1pPr>
            <a:lvl2pPr marL="359965" indent="-287972">
              <a:lnSpc>
                <a:spcPct val="100000"/>
              </a:lnSpc>
              <a:spcAft>
                <a:spcPts val="900"/>
              </a:spcAft>
              <a:buFont typeface="Arial" panose="020B0604020202020204" pitchFamily="34" charset="0"/>
              <a:buChar char="•"/>
              <a:defRPr sz="1900"/>
            </a:lvl2pPr>
            <a:lvl3pPr marL="647937" indent="-287972">
              <a:lnSpc>
                <a:spcPct val="100000"/>
              </a:lnSpc>
              <a:spcAft>
                <a:spcPts val="600"/>
              </a:spcAft>
              <a:buFont typeface="Arial" panose="020B0604020202020204" pitchFamily="34" charset="0"/>
              <a:buChar char="−"/>
              <a:defRPr sz="1900"/>
            </a:lvl3pPr>
            <a:lvl4pPr>
              <a:defRPr sz="1900"/>
            </a:lvl4pPr>
            <a:lvl5pPr>
              <a:defRPr sz="1900"/>
            </a:lvl5pPr>
            <a:lvl6pPr>
              <a:defRPr sz="1900"/>
            </a:lvl6pPr>
            <a:lvl7pPr>
              <a:defRPr sz="1900"/>
            </a:lvl7pPr>
            <a:lvl8pPr>
              <a:defRPr sz="1900"/>
            </a:lvl8pPr>
            <a:lvl9pPr>
              <a:defRPr sz="1900"/>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6" name="Segnaposto numero diapositiva 6"/>
          <p:cNvSpPr>
            <a:spLocks noGrp="1"/>
          </p:cNvSpPr>
          <p:nvPr>
            <p:ph type="sldNum" sz="quarter" idx="10"/>
          </p:nvPr>
        </p:nvSpPr>
        <p:spPr>
          <a:xfrm>
            <a:off x="9728976" y="7297185"/>
            <a:ext cx="212725" cy="230188"/>
          </a:xfrm>
        </p:spPr>
        <p:txBody>
          <a:bodyPr/>
          <a:lstStyle>
            <a:lvl1pPr>
              <a:defRPr sz="1400"/>
            </a:lvl1pPr>
          </a:lstStyle>
          <a:p>
            <a:fld id="{1B83238F-673A-4F65-A6BD-DED2895A3C8A}" type="slidenum">
              <a:rPr lang="it-IT" altLang="it-IT" smtClean="0"/>
              <a:pPr/>
              <a:t>‹#›</a:t>
            </a:fld>
            <a:endParaRPr lang="it-IT" altLang="it-IT" dirty="0"/>
          </a:p>
        </p:txBody>
      </p:sp>
    </p:spTree>
    <p:extLst>
      <p:ext uri="{BB962C8B-B14F-4D97-AF65-F5344CB8AC3E}">
        <p14:creationId xmlns:p14="http://schemas.microsoft.com/office/powerpoint/2010/main" val="186038369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5" y="944091"/>
            <a:ext cx="9072563" cy="720081"/>
          </a:xfrm>
          <a:prstGeom prst="rect">
            <a:avLst/>
          </a:prstGeom>
        </p:spPr>
        <p:txBody>
          <a:bodyPr lIns="71993" tIns="45716" rIns="71993" bIns="45716" anchor="ctr"/>
          <a:lstStyle>
            <a:lvl1pPr algn="l">
              <a:defRPr sz="280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504317" y="1749897"/>
            <a:ext cx="4459288" cy="2578572"/>
          </a:xfrm>
          <a:prstGeom prst="rect">
            <a:avLst/>
          </a:prstGeom>
        </p:spPr>
        <p:txBody>
          <a:bodyPr lIns="91431" tIns="45716" rIns="91431" bIns="45716"/>
          <a:lstStyle>
            <a:lvl1pPr marL="0" indent="0">
              <a:lnSpc>
                <a:spcPct val="100000"/>
              </a:lnSpc>
              <a:spcAft>
                <a:spcPts val="1200"/>
              </a:spcAft>
              <a:buFontTx/>
              <a:buNone/>
              <a:defRPr sz="2000"/>
            </a:lvl1pPr>
            <a:lvl2pPr marL="359965" indent="-287972">
              <a:lnSpc>
                <a:spcPct val="100000"/>
              </a:lnSpc>
              <a:spcAft>
                <a:spcPts val="600"/>
              </a:spcAft>
              <a:buFont typeface="Arial" panose="020B0604020202020204" pitchFamily="34" charset="0"/>
              <a:buChar char="•"/>
              <a:defRPr sz="1900"/>
            </a:lvl2pPr>
            <a:lvl3pPr marL="647937" indent="-287972">
              <a:lnSpc>
                <a:spcPct val="100000"/>
              </a:lnSpc>
              <a:spcAft>
                <a:spcPts val="600"/>
              </a:spcAft>
              <a:buFont typeface="Arial" panose="020B0604020202020204" pitchFamily="34" charset="0"/>
              <a:buChar char="−"/>
              <a:defRPr sz="1900"/>
            </a:lvl3pPr>
            <a:lvl4pPr>
              <a:defRPr sz="1900"/>
            </a:lvl4pPr>
            <a:lvl5pPr>
              <a:defRPr sz="1900"/>
            </a:lvl5pPr>
            <a:lvl6pPr>
              <a:defRPr sz="1900"/>
            </a:lvl6pPr>
            <a:lvl7pPr>
              <a:defRPr sz="1900"/>
            </a:lvl7pPr>
            <a:lvl8pPr>
              <a:defRPr sz="1900"/>
            </a:lvl8pPr>
            <a:lvl9pPr>
              <a:defRPr sz="1900"/>
            </a:lvl9pPr>
          </a:lstStyle>
          <a:p>
            <a:pPr lvl="0"/>
            <a:r>
              <a:rPr lang="it-IT" smtClean="0"/>
              <a:t>Click to add text</a:t>
            </a:r>
            <a:endParaRPr lang="it-IT"/>
          </a:p>
          <a:p>
            <a:pPr lvl="1"/>
            <a:r>
              <a:rPr lang="it-IT" smtClean="0"/>
              <a:t>Second level</a:t>
            </a:r>
            <a:endParaRPr lang="it-IT"/>
          </a:p>
          <a:p>
            <a:pPr lvl="2"/>
            <a:r>
              <a:rPr lang="it-IT" smtClean="0"/>
              <a:t>Third level  </a:t>
            </a:r>
            <a:endParaRPr lang="it-IT"/>
          </a:p>
        </p:txBody>
      </p:sp>
      <p:sp>
        <p:nvSpPr>
          <p:cNvPr id="4" name="Segnaposto contenuto 3"/>
          <p:cNvSpPr>
            <a:spLocks noGrp="1"/>
          </p:cNvSpPr>
          <p:nvPr>
            <p:ph sz="half" idx="2" hasCustomPrompt="1"/>
          </p:nvPr>
        </p:nvSpPr>
        <p:spPr>
          <a:xfrm>
            <a:off x="5106989" y="1749897"/>
            <a:ext cx="4460875" cy="2578572"/>
          </a:xfrm>
          <a:prstGeom prst="rect">
            <a:avLst/>
          </a:prstGeom>
          <a:solidFill>
            <a:schemeClr val="bg1"/>
          </a:solidFill>
        </p:spPr>
        <p:txBody>
          <a:bodyPr lIns="91431" tIns="45716" rIns="91431" bIns="45716"/>
          <a:lstStyle>
            <a:lvl1pPr marL="0" indent="0">
              <a:lnSpc>
                <a:spcPct val="100000"/>
              </a:lnSpc>
              <a:spcAft>
                <a:spcPts val="1200"/>
              </a:spcAft>
              <a:buFontTx/>
              <a:buNone/>
              <a:defRPr sz="2000"/>
            </a:lvl1pPr>
            <a:lvl2pPr marL="359965" indent="-287972">
              <a:lnSpc>
                <a:spcPct val="100000"/>
              </a:lnSpc>
              <a:spcAft>
                <a:spcPts val="600"/>
              </a:spcAft>
              <a:buFont typeface="Arial" panose="020B0604020202020204" pitchFamily="34" charset="0"/>
              <a:buChar char="•"/>
              <a:defRPr sz="1900"/>
            </a:lvl2pPr>
            <a:lvl3pPr marL="647937" indent="-287972">
              <a:lnSpc>
                <a:spcPct val="100000"/>
              </a:lnSpc>
              <a:spcAft>
                <a:spcPts val="600"/>
              </a:spcAft>
              <a:buFont typeface="Arial" panose="020B0604020202020204" pitchFamily="34" charset="0"/>
              <a:buChar char="−"/>
              <a:defRPr sz="1900"/>
            </a:lvl3pPr>
            <a:lvl4pPr>
              <a:defRPr sz="1900"/>
            </a:lvl4pPr>
            <a:lvl5pPr>
              <a:defRPr sz="1900"/>
            </a:lvl5pPr>
            <a:lvl6pPr>
              <a:defRPr sz="1900"/>
            </a:lvl6pPr>
            <a:lvl7pPr>
              <a:defRPr sz="1900"/>
            </a:lvl7pPr>
            <a:lvl8pPr>
              <a:defRPr sz="1900"/>
            </a:lvl8pPr>
            <a:lvl9pPr>
              <a:defRPr sz="19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6" name="Segnaposto numero diapositiva 6"/>
          <p:cNvSpPr>
            <a:spLocks noGrp="1"/>
          </p:cNvSpPr>
          <p:nvPr>
            <p:ph type="sldNum" sz="quarter" idx="10"/>
          </p:nvPr>
        </p:nvSpPr>
        <p:spPr>
          <a:xfrm>
            <a:off x="9728976" y="7297185"/>
            <a:ext cx="212725" cy="230188"/>
          </a:xfrm>
        </p:spPr>
        <p:txBody>
          <a:bodyPr/>
          <a:lstStyle>
            <a:lvl1pPr>
              <a:defRPr sz="1400"/>
            </a:lvl1pPr>
          </a:lstStyle>
          <a:p>
            <a:fld id="{1B83238F-673A-4F65-A6BD-DED2895A3C8A}" type="slidenum">
              <a:rPr lang="it-IT" altLang="it-IT" smtClean="0"/>
              <a:pPr/>
              <a:t>‹#›</a:t>
            </a:fld>
            <a:endParaRPr lang="it-IT" altLang="it-IT" dirty="0"/>
          </a:p>
        </p:txBody>
      </p:sp>
      <p:sp>
        <p:nvSpPr>
          <p:cNvPr id="7" name="Segnaposto contenuto 2"/>
          <p:cNvSpPr>
            <a:spLocks noGrp="1"/>
          </p:cNvSpPr>
          <p:nvPr>
            <p:ph sz="half" idx="11" hasCustomPrompt="1"/>
          </p:nvPr>
        </p:nvSpPr>
        <p:spPr>
          <a:xfrm>
            <a:off x="504317" y="4396693"/>
            <a:ext cx="4459288" cy="2578572"/>
          </a:xfrm>
          <a:prstGeom prst="rect">
            <a:avLst/>
          </a:prstGeom>
        </p:spPr>
        <p:txBody>
          <a:bodyPr lIns="91431" tIns="45716" rIns="91431" bIns="45716"/>
          <a:lstStyle>
            <a:lvl1pPr marL="0" indent="0">
              <a:lnSpc>
                <a:spcPct val="100000"/>
              </a:lnSpc>
              <a:spcAft>
                <a:spcPts val="1200"/>
              </a:spcAft>
              <a:buFontTx/>
              <a:buNone/>
              <a:defRPr sz="2000"/>
            </a:lvl1pPr>
            <a:lvl2pPr marL="359965" indent="-287972">
              <a:lnSpc>
                <a:spcPct val="100000"/>
              </a:lnSpc>
              <a:spcAft>
                <a:spcPts val="600"/>
              </a:spcAft>
              <a:buFont typeface="Arial" panose="020B0604020202020204" pitchFamily="34" charset="0"/>
              <a:buChar char="•"/>
              <a:defRPr sz="1900"/>
            </a:lvl2pPr>
            <a:lvl3pPr marL="647937" indent="-287972">
              <a:lnSpc>
                <a:spcPct val="100000"/>
              </a:lnSpc>
              <a:spcAft>
                <a:spcPts val="600"/>
              </a:spcAft>
              <a:buFont typeface="Arial" panose="020B0604020202020204" pitchFamily="34" charset="0"/>
              <a:buChar char="−"/>
              <a:defRPr sz="1900"/>
            </a:lvl3pPr>
            <a:lvl4pPr>
              <a:defRPr sz="1900"/>
            </a:lvl4pPr>
            <a:lvl5pPr>
              <a:defRPr sz="1900"/>
            </a:lvl5pPr>
            <a:lvl6pPr>
              <a:defRPr sz="1900"/>
            </a:lvl6pPr>
            <a:lvl7pPr>
              <a:defRPr sz="1900"/>
            </a:lvl7pPr>
            <a:lvl8pPr>
              <a:defRPr sz="1900"/>
            </a:lvl8pPr>
            <a:lvl9pPr>
              <a:defRPr sz="19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8" name="Segnaposto contenuto 3"/>
          <p:cNvSpPr>
            <a:spLocks noGrp="1"/>
          </p:cNvSpPr>
          <p:nvPr>
            <p:ph sz="half" idx="12" hasCustomPrompt="1"/>
          </p:nvPr>
        </p:nvSpPr>
        <p:spPr>
          <a:xfrm>
            <a:off x="5106989" y="4396693"/>
            <a:ext cx="4460875" cy="2578572"/>
          </a:xfrm>
          <a:prstGeom prst="rect">
            <a:avLst/>
          </a:prstGeom>
          <a:solidFill>
            <a:schemeClr val="bg1"/>
          </a:solidFill>
        </p:spPr>
        <p:txBody>
          <a:bodyPr lIns="91431" tIns="45716" rIns="91431" bIns="45716"/>
          <a:lstStyle>
            <a:lvl1pPr marL="0" indent="0">
              <a:lnSpc>
                <a:spcPct val="100000"/>
              </a:lnSpc>
              <a:spcAft>
                <a:spcPts val="1200"/>
              </a:spcAft>
              <a:buFontTx/>
              <a:buNone/>
              <a:defRPr sz="2000"/>
            </a:lvl1pPr>
            <a:lvl2pPr marL="359965" indent="-287972">
              <a:lnSpc>
                <a:spcPct val="100000"/>
              </a:lnSpc>
              <a:spcAft>
                <a:spcPts val="600"/>
              </a:spcAft>
              <a:buFont typeface="Arial" panose="020B0604020202020204" pitchFamily="34" charset="0"/>
              <a:buChar char="•"/>
              <a:defRPr sz="1900"/>
            </a:lvl2pPr>
            <a:lvl3pPr marL="647937" indent="-287972">
              <a:lnSpc>
                <a:spcPct val="100000"/>
              </a:lnSpc>
              <a:spcAft>
                <a:spcPts val="600"/>
              </a:spcAft>
              <a:buFont typeface="Arial" panose="020B0604020202020204" pitchFamily="34" charset="0"/>
              <a:buChar char="−"/>
              <a:defRPr sz="1900"/>
            </a:lvl3pPr>
            <a:lvl4pPr>
              <a:defRPr sz="1900"/>
            </a:lvl4pPr>
            <a:lvl5pPr>
              <a:defRPr sz="1900"/>
            </a:lvl5pPr>
            <a:lvl6pPr>
              <a:defRPr sz="1900"/>
            </a:lvl6pPr>
            <a:lvl7pPr>
              <a:defRPr sz="1900"/>
            </a:lvl7pPr>
            <a:lvl8pPr>
              <a:defRPr sz="1900"/>
            </a:lvl8pPr>
            <a:lvl9pPr>
              <a:defRPr sz="19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Tree>
    <p:extLst>
      <p:ext uri="{BB962C8B-B14F-4D97-AF65-F5344CB8AC3E}">
        <p14:creationId xmlns:p14="http://schemas.microsoft.com/office/powerpoint/2010/main" val="186038369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3" name="Rectangle 32"/>
          <p:cNvSpPr/>
          <p:nvPr userDrawn="1"/>
        </p:nvSpPr>
        <p:spPr bwMode="auto">
          <a:xfrm>
            <a:off x="0" y="7020199"/>
            <a:ext cx="10080625" cy="539477"/>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31" tIns="45716" rIns="91431" bIns="45716" numCol="1" rtlCol="0" anchor="t" anchorCtr="0" compatLnSpc="1">
            <a:prstTxWarp prst="textNoShape">
              <a:avLst/>
            </a:prstTxWarp>
          </a:bodyPr>
          <a:lstStyle/>
          <a:p>
            <a:pPr marL="0" marR="0" indent="0" algn="l" defTabSz="449219"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3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Text Box 1"/>
          <p:cNvSpPr txBox="1">
            <a:spLocks noChangeArrowheads="1"/>
          </p:cNvSpPr>
          <p:nvPr userDrawn="1"/>
        </p:nvSpPr>
        <p:spPr bwMode="auto">
          <a:xfrm>
            <a:off x="0" y="741784"/>
            <a:ext cx="10080625" cy="792088"/>
          </a:xfrm>
          <a:prstGeom prst="rect">
            <a:avLst/>
          </a:prstGeom>
          <a:solidFill>
            <a:schemeClr val="bg1"/>
          </a:solidFill>
          <a:ln>
            <a:noFill/>
          </a:ln>
          <a:effectLst/>
          <a:extLst/>
        </p:spPr>
        <p:txBody>
          <a:bodyPr wrap="none" lIns="89983" tIns="76665" rIns="89983" bIns="44991"/>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49172" eaLnBrk="1">
              <a:lnSpc>
                <a:spcPct val="93000"/>
              </a:lnSpc>
              <a:buSzPct val="100000"/>
              <a:defRPr/>
            </a:pPr>
            <a:r>
              <a:rPr lang="it-IT" sz="6000" dirty="0" err="1">
                <a:solidFill>
                  <a:srgbClr val="C00000"/>
                </a:solidFill>
              </a:rPr>
              <a:t>Thank</a:t>
            </a:r>
            <a:r>
              <a:rPr lang="it-IT" sz="6000" dirty="0">
                <a:solidFill>
                  <a:srgbClr val="C00000"/>
                </a:solidFill>
              </a:rPr>
              <a:t> </a:t>
            </a:r>
            <a:r>
              <a:rPr lang="it-IT" sz="6000" dirty="0" err="1">
                <a:solidFill>
                  <a:srgbClr val="C00000"/>
                </a:solidFill>
              </a:rPr>
              <a:t>you</a:t>
            </a:r>
            <a:r>
              <a:rPr lang="it-IT" sz="6000" dirty="0">
                <a:solidFill>
                  <a:srgbClr val="C00000"/>
                </a:solidFill>
              </a:rPr>
              <a:t>!</a:t>
            </a:r>
          </a:p>
          <a:p>
            <a:pPr algn="ctr" defTabSz="449172" eaLnBrk="1">
              <a:lnSpc>
                <a:spcPct val="93000"/>
              </a:lnSpc>
              <a:buSzPct val="100000"/>
              <a:defRPr/>
            </a:pPr>
            <a:endParaRPr lang="it-IT" sz="3300" dirty="0">
              <a:solidFill>
                <a:srgbClr val="C00000"/>
              </a:solidFill>
            </a:endParaRPr>
          </a:p>
        </p:txBody>
      </p:sp>
      <p:sp>
        <p:nvSpPr>
          <p:cNvPr id="6" name="TextBox 5"/>
          <p:cNvSpPr txBox="1"/>
          <p:nvPr userDrawn="1"/>
        </p:nvSpPr>
        <p:spPr>
          <a:xfrm>
            <a:off x="-9525" y="6394840"/>
            <a:ext cx="10080625" cy="276991"/>
          </a:xfrm>
          <a:prstGeom prst="rect">
            <a:avLst/>
          </a:prstGeom>
          <a:solidFill>
            <a:srgbClr val="FFFFCC"/>
          </a:solidFill>
          <a:ln>
            <a:solidFill>
              <a:schemeClr val="tx1"/>
            </a:solidFill>
          </a:ln>
        </p:spPr>
        <p:txBody>
          <a:bodyPr wrap="square" lIns="91431" tIns="45716" rIns="91431" bIns="45716" rtlCol="0" anchor="ctr" anchorCtr="1">
            <a:spAutoFit/>
          </a:bodyPr>
          <a:lstStyle/>
          <a:p>
            <a:r>
              <a:rPr lang="en-US" sz="1200" b="1" kern="1200" smtClean="0">
                <a:solidFill>
                  <a:srgbClr val="C00000"/>
                </a:solidFill>
                <a:latin typeface="Arial" pitchFamily="34" charset="0"/>
                <a:ea typeface="ＭＳ Ｐゴシック" pitchFamily="34" charset="-128"/>
                <a:cs typeface="+mn-cs"/>
              </a:rPr>
              <a:t>CompactLight is funded by the European Union’s Horizon2020 research and innovation programme under Grant Agreement No. 777431.</a:t>
            </a:r>
            <a:endParaRPr lang="de-DE" sz="1200" b="1">
              <a:solidFill>
                <a:srgbClr val="C00000"/>
              </a:solidFill>
            </a:endParaRPr>
          </a:p>
        </p:txBody>
      </p:sp>
      <p:grpSp>
        <p:nvGrpSpPr>
          <p:cNvPr id="8" name="Group 80"/>
          <p:cNvGrpSpPr>
            <a:grpSpLocks noChangeAspect="1"/>
          </p:cNvGrpSpPr>
          <p:nvPr userDrawn="1"/>
        </p:nvGrpSpPr>
        <p:grpSpPr bwMode="auto">
          <a:xfrm>
            <a:off x="1" y="6854576"/>
            <a:ext cx="9936000" cy="705099"/>
            <a:chOff x="37" y="3176"/>
            <a:chExt cx="5693" cy="404"/>
          </a:xfrm>
          <a:solidFill>
            <a:schemeClr val="bg1"/>
          </a:solidFill>
        </p:grpSpPr>
        <p:pic>
          <p:nvPicPr>
            <p:cNvPr id="9" name="Picture 28" descr="Logo-vu"/>
            <p:cNvPicPr>
              <a:picLocks noChangeAspect="1" noChangeArrowheads="1"/>
            </p:cNvPicPr>
            <p:nvPr/>
          </p:nvPicPr>
          <p:blipFill>
            <a:blip r:embed="rId2"/>
            <a:srcRect/>
            <a:stretch>
              <a:fillRect/>
            </a:stretch>
          </p:blipFill>
          <p:spPr bwMode="auto">
            <a:xfrm>
              <a:off x="4617" y="3400"/>
              <a:ext cx="499" cy="148"/>
            </a:xfrm>
            <a:prstGeom prst="rect">
              <a:avLst/>
            </a:prstGeom>
            <a:grpFill/>
          </p:spPr>
        </p:pic>
        <p:pic>
          <p:nvPicPr>
            <p:cNvPr id="10" name="Picture 31" descr="Logo-alba"/>
            <p:cNvPicPr>
              <a:picLocks noChangeAspect="1" noChangeArrowheads="1"/>
            </p:cNvPicPr>
            <p:nvPr/>
          </p:nvPicPr>
          <p:blipFill>
            <a:blip r:embed="rId3"/>
            <a:srcRect/>
            <a:stretch>
              <a:fillRect/>
            </a:stretch>
          </p:blipFill>
          <p:spPr bwMode="auto">
            <a:xfrm>
              <a:off x="1909" y="3422"/>
              <a:ext cx="258" cy="134"/>
            </a:xfrm>
            <a:prstGeom prst="rect">
              <a:avLst/>
            </a:prstGeom>
            <a:grpFill/>
          </p:spPr>
        </p:pic>
        <p:pic>
          <p:nvPicPr>
            <p:cNvPr id="11" name="Picture 32" descr="Logo-cern"/>
            <p:cNvPicPr>
              <a:picLocks noChangeAspect="1" noChangeArrowheads="1"/>
            </p:cNvPicPr>
            <p:nvPr/>
          </p:nvPicPr>
          <p:blipFill>
            <a:blip r:embed="rId4"/>
            <a:srcRect/>
            <a:stretch>
              <a:fillRect/>
            </a:stretch>
          </p:blipFill>
          <p:spPr bwMode="auto">
            <a:xfrm>
              <a:off x="461" y="3199"/>
              <a:ext cx="192" cy="189"/>
            </a:xfrm>
            <a:prstGeom prst="rect">
              <a:avLst/>
            </a:prstGeom>
            <a:grpFill/>
          </p:spPr>
        </p:pic>
        <p:pic>
          <p:nvPicPr>
            <p:cNvPr id="12" name="Picture 33" descr="Logo-cnrs"/>
            <p:cNvPicPr>
              <a:picLocks noChangeAspect="1" noChangeArrowheads="1"/>
            </p:cNvPicPr>
            <p:nvPr/>
          </p:nvPicPr>
          <p:blipFill>
            <a:blip r:embed="rId5"/>
            <a:srcRect/>
            <a:stretch>
              <a:fillRect/>
            </a:stretch>
          </p:blipFill>
          <p:spPr bwMode="auto">
            <a:xfrm>
              <a:off x="2258" y="3418"/>
              <a:ext cx="384" cy="141"/>
            </a:xfrm>
            <a:prstGeom prst="rect">
              <a:avLst/>
            </a:prstGeom>
            <a:grpFill/>
          </p:spPr>
        </p:pic>
        <p:pic>
          <p:nvPicPr>
            <p:cNvPr id="13" name="Picture 34" descr="Logo-csic"/>
            <p:cNvPicPr>
              <a:picLocks noChangeAspect="1" noChangeArrowheads="1"/>
            </p:cNvPicPr>
            <p:nvPr/>
          </p:nvPicPr>
          <p:blipFill>
            <a:blip r:embed="rId6"/>
            <a:srcRect/>
            <a:stretch>
              <a:fillRect/>
            </a:stretch>
          </p:blipFill>
          <p:spPr bwMode="auto">
            <a:xfrm>
              <a:off x="3443" y="3427"/>
              <a:ext cx="379" cy="127"/>
            </a:xfrm>
            <a:prstGeom prst="rect">
              <a:avLst/>
            </a:prstGeom>
            <a:grpFill/>
          </p:spPr>
        </p:pic>
        <p:pic>
          <p:nvPicPr>
            <p:cNvPr id="14" name="Picture 35" descr="logo-enea"/>
            <p:cNvPicPr>
              <a:picLocks noChangeAspect="1" noChangeArrowheads="1"/>
            </p:cNvPicPr>
            <p:nvPr/>
          </p:nvPicPr>
          <p:blipFill>
            <a:blip r:embed="rId7"/>
            <a:srcRect/>
            <a:stretch>
              <a:fillRect/>
            </a:stretch>
          </p:blipFill>
          <p:spPr bwMode="auto">
            <a:xfrm>
              <a:off x="1498" y="3430"/>
              <a:ext cx="317" cy="128"/>
            </a:xfrm>
            <a:prstGeom prst="rect">
              <a:avLst/>
            </a:prstGeom>
            <a:grpFill/>
          </p:spPr>
        </p:pic>
        <p:pic>
          <p:nvPicPr>
            <p:cNvPr id="15" name="Picture 37" descr="Logo-infn"/>
            <p:cNvPicPr>
              <a:picLocks noChangeAspect="1" noChangeArrowheads="1"/>
            </p:cNvPicPr>
            <p:nvPr/>
          </p:nvPicPr>
          <p:blipFill>
            <a:blip r:embed="rId8"/>
            <a:srcRect/>
            <a:stretch>
              <a:fillRect/>
            </a:stretch>
          </p:blipFill>
          <p:spPr bwMode="auto">
            <a:xfrm>
              <a:off x="115" y="3411"/>
              <a:ext cx="238" cy="152"/>
            </a:xfrm>
            <a:prstGeom prst="rect">
              <a:avLst/>
            </a:prstGeom>
            <a:grpFill/>
          </p:spPr>
        </p:pic>
        <p:pic>
          <p:nvPicPr>
            <p:cNvPr id="16" name="Picture 38" descr="Logo-kyma"/>
            <p:cNvPicPr>
              <a:picLocks noChangeAspect="1" noChangeArrowheads="1"/>
            </p:cNvPicPr>
            <p:nvPr/>
          </p:nvPicPr>
          <p:blipFill>
            <a:blip r:embed="rId9"/>
            <a:srcRect/>
            <a:stretch>
              <a:fillRect/>
            </a:stretch>
          </p:blipFill>
          <p:spPr bwMode="auto">
            <a:xfrm>
              <a:off x="429" y="3456"/>
              <a:ext cx="453" cy="91"/>
            </a:xfrm>
            <a:prstGeom prst="rect">
              <a:avLst/>
            </a:prstGeom>
            <a:grpFill/>
          </p:spPr>
        </p:pic>
        <p:pic>
          <p:nvPicPr>
            <p:cNvPr id="17" name="Picture 39" descr="Logo-psi"/>
            <p:cNvPicPr>
              <a:picLocks noChangeAspect="1" noChangeArrowheads="1"/>
            </p:cNvPicPr>
            <p:nvPr/>
          </p:nvPicPr>
          <p:blipFill>
            <a:blip r:embed="rId10"/>
            <a:srcRect/>
            <a:stretch>
              <a:fillRect/>
            </a:stretch>
          </p:blipFill>
          <p:spPr bwMode="auto">
            <a:xfrm>
              <a:off x="3066" y="3419"/>
              <a:ext cx="329" cy="121"/>
            </a:xfrm>
            <a:prstGeom prst="rect">
              <a:avLst/>
            </a:prstGeom>
            <a:grpFill/>
          </p:spPr>
        </p:pic>
        <p:pic>
          <p:nvPicPr>
            <p:cNvPr id="18" name="Picture 40" descr="Logo-sapienza"/>
            <p:cNvPicPr>
              <a:picLocks noChangeAspect="1" noChangeArrowheads="1"/>
            </p:cNvPicPr>
            <p:nvPr/>
          </p:nvPicPr>
          <p:blipFill>
            <a:blip r:embed="rId11"/>
            <a:srcRect/>
            <a:stretch>
              <a:fillRect/>
            </a:stretch>
          </p:blipFill>
          <p:spPr bwMode="auto">
            <a:xfrm>
              <a:off x="936" y="3418"/>
              <a:ext cx="499" cy="134"/>
            </a:xfrm>
            <a:prstGeom prst="rect">
              <a:avLst/>
            </a:prstGeom>
            <a:grpFill/>
          </p:spPr>
        </p:pic>
        <p:pic>
          <p:nvPicPr>
            <p:cNvPr id="19" name="Picture 42" descr="Logo-st"/>
            <p:cNvPicPr>
              <a:picLocks noChangeAspect="1" noChangeArrowheads="1"/>
            </p:cNvPicPr>
            <p:nvPr/>
          </p:nvPicPr>
          <p:blipFill>
            <a:blip r:embed="rId12"/>
            <a:srcRect/>
            <a:stretch>
              <a:fillRect/>
            </a:stretch>
          </p:blipFill>
          <p:spPr bwMode="auto">
            <a:xfrm>
              <a:off x="37" y="3176"/>
              <a:ext cx="367" cy="204"/>
            </a:xfrm>
            <a:prstGeom prst="rect">
              <a:avLst/>
            </a:prstGeom>
            <a:grpFill/>
          </p:spPr>
        </p:pic>
        <p:pic>
          <p:nvPicPr>
            <p:cNvPr id="20" name="Picture 43" descr="Logo-stfc"/>
            <p:cNvPicPr>
              <a:picLocks noChangeAspect="1" noChangeArrowheads="1"/>
            </p:cNvPicPr>
            <p:nvPr/>
          </p:nvPicPr>
          <p:blipFill>
            <a:blip r:embed="rId13"/>
            <a:srcRect/>
            <a:stretch>
              <a:fillRect/>
            </a:stretch>
          </p:blipFill>
          <p:spPr bwMode="auto">
            <a:xfrm>
              <a:off x="722" y="3218"/>
              <a:ext cx="635" cy="138"/>
            </a:xfrm>
            <a:prstGeom prst="rect">
              <a:avLst/>
            </a:prstGeom>
            <a:grpFill/>
          </p:spPr>
        </p:pic>
        <p:pic>
          <p:nvPicPr>
            <p:cNvPr id="21" name="Picture 44" descr="Logo-ua-iat"/>
            <p:cNvPicPr>
              <a:picLocks noChangeAspect="1" noChangeArrowheads="1"/>
            </p:cNvPicPr>
            <p:nvPr/>
          </p:nvPicPr>
          <p:blipFill>
            <a:blip r:embed="rId14"/>
            <a:srcRect/>
            <a:stretch>
              <a:fillRect/>
            </a:stretch>
          </p:blipFill>
          <p:spPr bwMode="auto">
            <a:xfrm>
              <a:off x="3871" y="3207"/>
              <a:ext cx="178" cy="178"/>
            </a:xfrm>
            <a:prstGeom prst="rect">
              <a:avLst/>
            </a:prstGeom>
            <a:grpFill/>
          </p:spPr>
        </p:pic>
        <p:pic>
          <p:nvPicPr>
            <p:cNvPr id="22" name="Picture 45" descr="Logo-uh-hip"/>
            <p:cNvPicPr>
              <a:picLocks noChangeAspect="1" noChangeArrowheads="1"/>
            </p:cNvPicPr>
            <p:nvPr/>
          </p:nvPicPr>
          <p:blipFill>
            <a:blip r:embed="rId15"/>
            <a:srcRect/>
            <a:stretch>
              <a:fillRect/>
            </a:stretch>
          </p:blipFill>
          <p:spPr bwMode="auto">
            <a:xfrm>
              <a:off x="3926" y="3401"/>
              <a:ext cx="544" cy="179"/>
            </a:xfrm>
            <a:prstGeom prst="rect">
              <a:avLst/>
            </a:prstGeom>
            <a:grpFill/>
          </p:spPr>
        </p:pic>
        <p:pic>
          <p:nvPicPr>
            <p:cNvPr id="23" name="Picture 46" descr="Logo-ulanc"/>
            <p:cNvPicPr>
              <a:picLocks noChangeAspect="1" noChangeArrowheads="1"/>
            </p:cNvPicPr>
            <p:nvPr/>
          </p:nvPicPr>
          <p:blipFill>
            <a:blip r:embed="rId16"/>
            <a:srcRect/>
            <a:stretch>
              <a:fillRect/>
            </a:stretch>
          </p:blipFill>
          <p:spPr bwMode="auto">
            <a:xfrm>
              <a:off x="4091" y="3236"/>
              <a:ext cx="386" cy="133"/>
            </a:xfrm>
            <a:prstGeom prst="rect">
              <a:avLst/>
            </a:prstGeom>
            <a:grpFill/>
          </p:spPr>
        </p:pic>
        <p:pic>
          <p:nvPicPr>
            <p:cNvPr id="24" name="Picture 47" descr="Logo-uom"/>
            <p:cNvPicPr>
              <a:picLocks noChangeAspect="1" noChangeArrowheads="1"/>
            </p:cNvPicPr>
            <p:nvPr/>
          </p:nvPicPr>
          <p:blipFill>
            <a:blip r:embed="rId17"/>
            <a:srcRect/>
            <a:stretch>
              <a:fillRect/>
            </a:stretch>
          </p:blipFill>
          <p:spPr bwMode="auto">
            <a:xfrm>
              <a:off x="2777" y="3222"/>
              <a:ext cx="499" cy="129"/>
            </a:xfrm>
            <a:prstGeom prst="rect">
              <a:avLst/>
            </a:prstGeom>
            <a:grpFill/>
          </p:spPr>
        </p:pic>
        <p:pic>
          <p:nvPicPr>
            <p:cNvPr id="25" name="Picture 48" descr="Logo-ustr"/>
            <p:cNvPicPr>
              <a:picLocks noChangeAspect="1" noChangeArrowheads="1"/>
            </p:cNvPicPr>
            <p:nvPr/>
          </p:nvPicPr>
          <p:blipFill>
            <a:blip r:embed="rId18"/>
            <a:srcRect/>
            <a:stretch>
              <a:fillRect/>
            </a:stretch>
          </p:blipFill>
          <p:spPr bwMode="auto">
            <a:xfrm>
              <a:off x="5314" y="3388"/>
              <a:ext cx="272" cy="162"/>
            </a:xfrm>
            <a:prstGeom prst="rect">
              <a:avLst/>
            </a:prstGeom>
            <a:grpFill/>
          </p:spPr>
        </p:pic>
        <p:pic>
          <p:nvPicPr>
            <p:cNvPr id="26" name="Picture 49" descr="Logo-uu"/>
            <p:cNvPicPr>
              <a:picLocks noChangeAspect="1" noChangeArrowheads="1"/>
            </p:cNvPicPr>
            <p:nvPr/>
          </p:nvPicPr>
          <p:blipFill>
            <a:blip r:embed="rId19"/>
            <a:srcRect/>
            <a:stretch>
              <a:fillRect/>
            </a:stretch>
          </p:blipFill>
          <p:spPr bwMode="auto">
            <a:xfrm>
              <a:off x="2517" y="3181"/>
              <a:ext cx="203" cy="196"/>
            </a:xfrm>
            <a:prstGeom prst="rect">
              <a:avLst/>
            </a:prstGeom>
            <a:grpFill/>
          </p:spPr>
        </p:pic>
        <p:pic>
          <p:nvPicPr>
            <p:cNvPr id="27" name="Picture 50" descr="Logo-vdl-etg"/>
            <p:cNvPicPr>
              <a:picLocks noChangeAspect="1" noChangeArrowheads="1"/>
            </p:cNvPicPr>
            <p:nvPr/>
          </p:nvPicPr>
          <p:blipFill>
            <a:blip r:embed="rId20"/>
            <a:srcRect/>
            <a:stretch>
              <a:fillRect/>
            </a:stretch>
          </p:blipFill>
          <p:spPr bwMode="auto">
            <a:xfrm>
              <a:off x="4541" y="3221"/>
              <a:ext cx="690" cy="124"/>
            </a:xfrm>
            <a:prstGeom prst="rect">
              <a:avLst/>
            </a:prstGeom>
            <a:grpFill/>
          </p:spPr>
        </p:pic>
        <p:pic>
          <p:nvPicPr>
            <p:cNvPr id="28" name="Picture 52" descr="Logo-sinap"/>
            <p:cNvPicPr>
              <a:picLocks noChangeAspect="1" noChangeArrowheads="1"/>
            </p:cNvPicPr>
            <p:nvPr/>
          </p:nvPicPr>
          <p:blipFill>
            <a:blip r:embed="rId21"/>
            <a:srcRect/>
            <a:stretch>
              <a:fillRect/>
            </a:stretch>
          </p:blipFill>
          <p:spPr bwMode="auto">
            <a:xfrm>
              <a:off x="1410" y="3229"/>
              <a:ext cx="195" cy="135"/>
            </a:xfrm>
            <a:prstGeom prst="rect">
              <a:avLst/>
            </a:prstGeom>
            <a:grpFill/>
          </p:spPr>
        </p:pic>
        <p:pic>
          <p:nvPicPr>
            <p:cNvPr id="29" name="Picture 75"/>
            <p:cNvPicPr>
              <a:picLocks noChangeAspect="1" noChangeArrowheads="1"/>
            </p:cNvPicPr>
            <p:nvPr/>
          </p:nvPicPr>
          <p:blipFill>
            <a:blip r:embed="rId22"/>
            <a:srcRect/>
            <a:stretch>
              <a:fillRect/>
            </a:stretch>
          </p:blipFill>
          <p:spPr bwMode="auto">
            <a:xfrm>
              <a:off x="1668" y="3226"/>
              <a:ext cx="792" cy="121"/>
            </a:xfrm>
            <a:prstGeom prst="rect">
              <a:avLst/>
            </a:prstGeom>
            <a:grpFill/>
          </p:spPr>
        </p:pic>
        <p:pic>
          <p:nvPicPr>
            <p:cNvPr id="30" name="Picture 76" descr="ogo-tue"/>
            <p:cNvPicPr>
              <a:picLocks noChangeAspect="1" noChangeArrowheads="1"/>
            </p:cNvPicPr>
            <p:nvPr/>
          </p:nvPicPr>
          <p:blipFill>
            <a:blip r:embed="rId23"/>
            <a:srcRect/>
            <a:stretch>
              <a:fillRect/>
            </a:stretch>
          </p:blipFill>
          <p:spPr bwMode="auto">
            <a:xfrm>
              <a:off x="5246" y="3217"/>
              <a:ext cx="484" cy="140"/>
            </a:xfrm>
            <a:prstGeom prst="rect">
              <a:avLst/>
            </a:prstGeom>
            <a:grpFill/>
          </p:spPr>
        </p:pic>
        <p:pic>
          <p:nvPicPr>
            <p:cNvPr id="31" name="Picture 77" descr="ogo-kit"/>
            <p:cNvPicPr>
              <a:picLocks noChangeAspect="1" noChangeArrowheads="1"/>
            </p:cNvPicPr>
            <p:nvPr/>
          </p:nvPicPr>
          <p:blipFill>
            <a:blip r:embed="rId24"/>
            <a:srcRect/>
            <a:stretch>
              <a:fillRect/>
            </a:stretch>
          </p:blipFill>
          <p:spPr bwMode="auto">
            <a:xfrm>
              <a:off x="2733" y="3426"/>
              <a:ext cx="251" cy="115"/>
            </a:xfrm>
            <a:prstGeom prst="rect">
              <a:avLst/>
            </a:prstGeom>
            <a:grpFill/>
          </p:spPr>
        </p:pic>
        <p:pic>
          <p:nvPicPr>
            <p:cNvPr id="32" name="Picture 78" descr="ANSTO_logo-as"/>
            <p:cNvPicPr>
              <a:picLocks noChangeAspect="1" noChangeArrowheads="1"/>
            </p:cNvPicPr>
            <p:nvPr/>
          </p:nvPicPr>
          <p:blipFill>
            <a:blip r:embed="rId25"/>
            <a:srcRect/>
            <a:stretch>
              <a:fillRect/>
            </a:stretch>
          </p:blipFill>
          <p:spPr bwMode="auto">
            <a:xfrm>
              <a:off x="3326" y="3212"/>
              <a:ext cx="499" cy="142"/>
            </a:xfrm>
            <a:prstGeom prst="rect">
              <a:avLst/>
            </a:prstGeom>
            <a:grpFill/>
          </p:spPr>
        </p:pic>
      </p:grpSp>
      <p:sp>
        <p:nvSpPr>
          <p:cNvPr id="34" name="Text Box 7"/>
          <p:cNvSpPr txBox="1">
            <a:spLocks noChangeArrowheads="1"/>
          </p:cNvSpPr>
          <p:nvPr userDrawn="1"/>
        </p:nvSpPr>
        <p:spPr bwMode="auto">
          <a:xfrm>
            <a:off x="1511920" y="1643981"/>
            <a:ext cx="7128792" cy="288032"/>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83" tIns="56509" rIns="89983" bIns="44991"/>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31" rtl="0" eaLnBrk="1" fontAlgn="base" latinLnBrk="0" hangingPunct="0">
              <a:lnSpc>
                <a:spcPct val="93000"/>
              </a:lnSpc>
              <a:spcBef>
                <a:spcPct val="0"/>
              </a:spcBef>
              <a:spcAft>
                <a:spcPct val="0"/>
              </a:spcAft>
              <a:buClrTx/>
              <a:buSzPct val="100000"/>
              <a:buFontTx/>
              <a:buNone/>
              <a:tabLst>
                <a:tab pos="0" algn="l"/>
                <a:tab pos="447631" algn="l"/>
                <a:tab pos="896850" algn="l"/>
                <a:tab pos="1346068" algn="l"/>
                <a:tab pos="1795287" algn="l"/>
                <a:tab pos="2244507" algn="l"/>
                <a:tab pos="2693726" algn="l"/>
                <a:tab pos="3142943" algn="l"/>
                <a:tab pos="3592163" algn="l"/>
                <a:tab pos="4041382" algn="l"/>
                <a:tab pos="4490601" algn="l"/>
                <a:tab pos="4939819" algn="l"/>
                <a:tab pos="5389038" algn="l"/>
                <a:tab pos="5838255" algn="l"/>
                <a:tab pos="6287475" algn="l"/>
                <a:tab pos="6736694" algn="l"/>
                <a:tab pos="7185913" algn="l"/>
                <a:tab pos="7635131" algn="l"/>
                <a:tab pos="8084350" algn="l"/>
                <a:tab pos="8533569" algn="l"/>
                <a:tab pos="8982788" algn="l"/>
              </a:tabLst>
              <a:defRPr/>
            </a:pPr>
            <a:r>
              <a:rPr kumimoji="0" lang="en-GB" altLang="it-IT" sz="19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                                                       </a:t>
            </a:r>
            <a:r>
              <a:rPr lang="it-IT" altLang="en-US" sz="1900" b="0" i="0" smtClean="0">
                <a:solidFill>
                  <a:schemeClr val="tx1"/>
                </a:solidFill>
              </a:rPr>
              <a:t>www.CompactLight.eu</a:t>
            </a:r>
            <a:endParaRPr lang="it-IT" altLang="it-IT" sz="1900" i="0" dirty="0">
              <a:solidFill>
                <a:schemeClr val="tx1"/>
              </a:solidFill>
            </a:endParaRPr>
          </a:p>
          <a:p>
            <a:pPr algn="ctr" eaLnBrk="1">
              <a:lnSpc>
                <a:spcPct val="93000"/>
              </a:lnSpc>
              <a:buSzPct val="100000"/>
              <a:defRPr/>
            </a:pPr>
            <a:r>
              <a:rPr lang="it-IT" altLang="en-US" sz="2300" b="0" dirty="0">
                <a:solidFill>
                  <a:srgbClr val="C00000"/>
                </a:solidFill>
              </a:rPr>
              <a:t> </a:t>
            </a:r>
          </a:p>
        </p:txBody>
      </p:sp>
      <p:pic>
        <p:nvPicPr>
          <p:cNvPr id="35" name="Picture 26" descr="map_big"/>
          <p:cNvPicPr>
            <a:picLocks noChangeAspect="1" noChangeArrowheads="1"/>
          </p:cNvPicPr>
          <p:nvPr userDrawn="1"/>
        </p:nvPicPr>
        <p:blipFill>
          <a:blip r:embed="rId26"/>
          <a:srcRect/>
          <a:stretch>
            <a:fillRect/>
          </a:stretch>
        </p:blipFill>
        <p:spPr bwMode="auto">
          <a:xfrm>
            <a:off x="1588557" y="1983011"/>
            <a:ext cx="6959032" cy="4317107"/>
          </a:xfrm>
          <a:prstGeom prst="rect">
            <a:avLst/>
          </a:prstGeom>
          <a:noFill/>
        </p:spPr>
      </p:pic>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37197"/>
            <a:ext cx="8568531" cy="2631887"/>
          </a:xfrm>
          <a:prstGeom prst="rect">
            <a:avLst/>
          </a:prstGeom>
        </p:spPr>
        <p:txBody>
          <a:bodyPr lIns="100784" tIns="50393" rIns="100784" bIns="50393" anchor="b"/>
          <a:lstStyle>
            <a:lvl1pPr algn="ctr">
              <a:defRPr sz="6500"/>
            </a:lvl1pPr>
          </a:lstStyle>
          <a:p>
            <a:r>
              <a:rPr lang="en-US" smtClean="0"/>
              <a:t>Click to edit Master title style</a:t>
            </a:r>
            <a:endParaRPr lang="en-US" dirty="0"/>
          </a:p>
        </p:txBody>
      </p:sp>
      <p:sp>
        <p:nvSpPr>
          <p:cNvPr id="3" name="Subtitle 2"/>
          <p:cNvSpPr>
            <a:spLocks noGrp="1"/>
          </p:cNvSpPr>
          <p:nvPr>
            <p:ph type="subTitle" idx="1"/>
          </p:nvPr>
        </p:nvSpPr>
        <p:spPr>
          <a:xfrm>
            <a:off x="1260078" y="3970580"/>
            <a:ext cx="7560469" cy="1825172"/>
          </a:xfrm>
          <a:prstGeom prst="rect">
            <a:avLst/>
          </a:prstGeom>
        </p:spPr>
        <p:txBody>
          <a:bodyPr lIns="100784" tIns="50393" rIns="100784" bIns="50393"/>
          <a:lstStyle>
            <a:lvl1pPr marL="0" indent="0" algn="ctr">
              <a:buNone/>
              <a:defRPr sz="2600"/>
            </a:lvl1pPr>
            <a:lvl2pPr marL="503923" indent="0" algn="ctr">
              <a:buNone/>
              <a:defRPr sz="2200"/>
            </a:lvl2pPr>
            <a:lvl3pPr marL="1007845" indent="0" algn="ctr">
              <a:buNone/>
              <a:defRPr sz="2000"/>
            </a:lvl3pPr>
            <a:lvl4pPr marL="1511768" indent="0" algn="ctr">
              <a:buNone/>
              <a:defRPr sz="1900"/>
            </a:lvl4pPr>
            <a:lvl5pPr marL="2015689" indent="0" algn="ctr">
              <a:buNone/>
              <a:defRPr sz="1900"/>
            </a:lvl5pPr>
            <a:lvl6pPr marL="2519612" indent="0" algn="ctr">
              <a:buNone/>
              <a:defRPr sz="1900"/>
            </a:lvl6pPr>
            <a:lvl7pPr marL="3023534" indent="0" algn="ctr">
              <a:buNone/>
              <a:defRPr sz="1900"/>
            </a:lvl7pPr>
            <a:lvl8pPr marL="3527457" indent="0" algn="ctr">
              <a:buNone/>
              <a:defRPr sz="1900"/>
            </a:lvl8pPr>
            <a:lvl9pPr marL="4031379" indent="0" algn="ctr">
              <a:buNone/>
              <a:defRPr sz="19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93044" y="7006701"/>
            <a:ext cx="2268141" cy="402483"/>
          </a:xfrm>
          <a:prstGeom prst="rect">
            <a:avLst/>
          </a:prstGeom>
        </p:spPr>
        <p:txBody>
          <a:bodyPr lIns="100784" tIns="50393" rIns="100784" bIns="50393"/>
          <a:lstStyle/>
          <a:p>
            <a:fld id="{A182A540-6E45-4C0F-8DD2-BF06CCAC76E4}" type="datetimeFigureOut">
              <a:rPr lang="en-GB" smtClean="0"/>
              <a:t>17/06/2020</a:t>
            </a:fld>
            <a:endParaRPr lang="en-GB"/>
          </a:p>
        </p:txBody>
      </p:sp>
      <p:sp>
        <p:nvSpPr>
          <p:cNvPr id="5" name="Footer Placeholder 4"/>
          <p:cNvSpPr>
            <a:spLocks noGrp="1"/>
          </p:cNvSpPr>
          <p:nvPr>
            <p:ph type="ftr" sz="quarter" idx="11"/>
          </p:nvPr>
        </p:nvSpPr>
        <p:spPr>
          <a:xfrm>
            <a:off x="3339207" y="7006701"/>
            <a:ext cx="3402211" cy="402483"/>
          </a:xfrm>
          <a:prstGeom prst="rect">
            <a:avLst/>
          </a:prstGeom>
        </p:spPr>
        <p:txBody>
          <a:bodyPr lIns="100784" tIns="50393" rIns="100784" bIns="50393"/>
          <a:lstStyle/>
          <a:p>
            <a:endParaRPr lang="en-GB"/>
          </a:p>
        </p:txBody>
      </p:sp>
      <p:sp>
        <p:nvSpPr>
          <p:cNvPr id="6" name="Slide Number Placeholder 5"/>
          <p:cNvSpPr>
            <a:spLocks noGrp="1"/>
          </p:cNvSpPr>
          <p:nvPr>
            <p:ph type="sldNum" sz="quarter" idx="12"/>
          </p:nvPr>
        </p:nvSpPr>
        <p:spPr/>
        <p:txBody>
          <a:bodyPr/>
          <a:lstStyle/>
          <a:p>
            <a:fld id="{18DEE273-3BC2-42BD-B7C3-D03CA0BF3EDD}" type="slidenum">
              <a:rPr lang="en-GB" smtClean="0"/>
              <a:t>‹#›</a:t>
            </a:fld>
            <a:endParaRPr lang="en-GB"/>
          </a:p>
        </p:txBody>
      </p:sp>
      <p:sp>
        <p:nvSpPr>
          <p:cNvPr id="7"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83" tIns="56509" rIns="89983" bIns="44991"/>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31" rtl="0" eaLnBrk="1" fontAlgn="base" latinLnBrk="0" hangingPunct="0">
              <a:lnSpc>
                <a:spcPct val="93000"/>
              </a:lnSpc>
              <a:spcBef>
                <a:spcPct val="0"/>
              </a:spcBef>
              <a:spcAft>
                <a:spcPct val="0"/>
              </a:spcAft>
              <a:buClrTx/>
              <a:buSzPct val="100000"/>
              <a:buFontTx/>
              <a:buNone/>
              <a:tabLst>
                <a:tab pos="0" algn="l"/>
                <a:tab pos="447631" algn="l"/>
                <a:tab pos="896850" algn="l"/>
                <a:tab pos="1346068" algn="l"/>
                <a:tab pos="1795287" algn="l"/>
                <a:tab pos="2244507" algn="l"/>
                <a:tab pos="2693726" algn="l"/>
                <a:tab pos="3142943" algn="l"/>
                <a:tab pos="3592163" algn="l"/>
                <a:tab pos="4041382" algn="l"/>
                <a:tab pos="4490601" algn="l"/>
                <a:tab pos="4939819" algn="l"/>
                <a:tab pos="5389038" algn="l"/>
                <a:tab pos="5838255" algn="l"/>
                <a:tab pos="6287475" algn="l"/>
                <a:tab pos="6736694" algn="l"/>
                <a:tab pos="7185913" algn="l"/>
                <a:tab pos="7635131" algn="l"/>
                <a:tab pos="8084350" algn="l"/>
                <a:tab pos="8533569" algn="l"/>
                <a:tab pos="8982788" algn="l"/>
              </a:tabLst>
              <a:defRPr/>
            </a:pPr>
            <a:r>
              <a:rPr kumimoji="0" lang="en-GB" altLang="it-IT" sz="1100" b="0" i="0" u="none" strike="noStrike" kern="1200" cap="none" spc="0" normalizeH="0" baseline="0" noProof="0" dirty="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dirty="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dirty="0" smtClean="0">
                <a:ln>
                  <a:noFill/>
                </a:ln>
                <a:solidFill>
                  <a:srgbClr val="000000"/>
                </a:solidFill>
                <a:effectLst/>
                <a:uLnTx/>
                <a:uFillTx/>
                <a:latin typeface="Arial" pitchFamily="34" charset="0"/>
                <a:ea typeface="ＭＳ Ｐゴシック" pitchFamily="34" charset="-128"/>
                <a:cs typeface="+mn-cs"/>
              </a:rPr>
              <a:t>					    </a:t>
            </a:r>
            <a:r>
              <a:rPr lang="it-IT" altLang="en-US" sz="2300" b="0" dirty="0" smtClean="0">
                <a:solidFill>
                  <a:srgbClr val="C00000"/>
                </a:solidFill>
              </a:rPr>
              <a:t>XLS						</a:t>
            </a:r>
            <a:r>
              <a:rPr lang="it-IT" altLang="en-US" sz="1400" b="0" dirty="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300" b="0" dirty="0">
                <a:solidFill>
                  <a:srgbClr val="C00000"/>
                </a:solidFill>
              </a:rPr>
              <a:t> </a:t>
            </a:r>
          </a:p>
        </p:txBody>
      </p:sp>
    </p:spTree>
    <p:extLst>
      <p:ext uri="{BB962C8B-B14F-4D97-AF65-F5344CB8AC3E}">
        <p14:creationId xmlns:p14="http://schemas.microsoft.com/office/powerpoint/2010/main" val="1120554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Box 10"/>
          <p:cNvSpPr txBox="1"/>
          <p:nvPr userDrawn="1"/>
        </p:nvSpPr>
        <p:spPr>
          <a:xfrm>
            <a:off x="0" y="7130732"/>
            <a:ext cx="10080617" cy="397042"/>
          </a:xfrm>
          <a:prstGeom prst="rect">
            <a:avLst/>
          </a:prstGeom>
          <a:solidFill>
            <a:srgbClr val="FFFFCC"/>
          </a:solidFill>
        </p:spPr>
        <p:txBody>
          <a:bodyPr wrap="square" lIns="359965" tIns="45716" rIns="91431" bIns="45716" rtlCol="0">
            <a:noAutofit/>
          </a:bodyPr>
          <a:lstStyle/>
          <a:p>
            <a:endParaRPr lang="de-DE"/>
          </a:p>
        </p:txBody>
      </p:sp>
      <p:pic>
        <p:nvPicPr>
          <p:cNvPr id="1027" name="Immagine 1"/>
          <p:cNvPicPr>
            <a:picLocks noChangeAspect="1"/>
          </p:cNvPicPr>
          <p:nvPr/>
        </p:nvPicPr>
        <p:blipFill>
          <a:blip r:embed="rId9"/>
          <a:stretch>
            <a:fillRect/>
          </a:stretch>
        </p:blipFill>
        <p:spPr bwMode="auto">
          <a:xfrm>
            <a:off x="252492" y="40274"/>
            <a:ext cx="867763" cy="578753"/>
          </a:xfrm>
          <a:prstGeom prst="rect">
            <a:avLst/>
          </a:prstGeom>
          <a:noFill/>
          <a:ln w="9525">
            <a:noFill/>
            <a:miter lim="800000"/>
            <a:headEnd/>
            <a:tailEnd/>
          </a:ln>
        </p:spPr>
      </p:pic>
      <p:sp>
        <p:nvSpPr>
          <p:cNvPr id="1030" name="Rectangle 6"/>
          <p:cNvSpPr>
            <a:spLocks noGrp="1" noChangeArrowheads="1"/>
          </p:cNvSpPr>
          <p:nvPr>
            <p:ph type="sldNum"/>
          </p:nvPr>
        </p:nvSpPr>
        <p:spPr bwMode="auto">
          <a:xfrm>
            <a:off x="9728976" y="7286738"/>
            <a:ext cx="212725" cy="230188"/>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46045" algn="l"/>
                <a:tab pos="895263" algn="l"/>
                <a:tab pos="1344482" algn="l"/>
                <a:tab pos="1793700" algn="l"/>
                <a:tab pos="2242919" algn="l"/>
                <a:tab pos="2692138" algn="l"/>
                <a:tab pos="3141357" algn="l"/>
                <a:tab pos="3590575" algn="l"/>
                <a:tab pos="4039794" algn="l"/>
                <a:tab pos="4489013" algn="l"/>
                <a:tab pos="4938232" algn="l"/>
                <a:tab pos="5387450" algn="l"/>
                <a:tab pos="5836669" algn="l"/>
                <a:tab pos="6285887" algn="l"/>
                <a:tab pos="6735106" algn="l"/>
                <a:tab pos="7184325" algn="l"/>
                <a:tab pos="7633544" algn="l"/>
                <a:tab pos="8082762" algn="l"/>
                <a:tab pos="8531981" algn="l"/>
                <a:tab pos="8981200" algn="l"/>
              </a:tabLst>
              <a:defRPr sz="1400">
                <a:solidFill>
                  <a:srgbClr val="000000"/>
                </a:solidFill>
              </a:defRPr>
            </a:lvl1pPr>
          </a:lstStyle>
          <a:p>
            <a:fld id="{C06E2D52-1345-4064-8429-3109916CEEE1}" type="slidenum">
              <a:rPr lang="it-IT" altLang="it-IT" smtClean="0"/>
              <a:pPr/>
              <a:t>‹#›</a:t>
            </a:fld>
            <a:endParaRPr lang="it-IT" altLang="it-IT" dirty="0"/>
          </a:p>
        </p:txBody>
      </p:sp>
      <p:pic>
        <p:nvPicPr>
          <p:cNvPr id="8" name="Picture 7" descr="Compact.png"/>
          <p:cNvPicPr>
            <a:picLocks noChangeAspect="1"/>
          </p:cNvPicPr>
          <p:nvPr userDrawn="1"/>
        </p:nvPicPr>
        <p:blipFill rotWithShape="1">
          <a:blip r:embed="rId10"/>
          <a:srcRect t="9742" b="15394"/>
          <a:stretch/>
        </p:blipFill>
        <p:spPr>
          <a:xfrm>
            <a:off x="8129220" y="0"/>
            <a:ext cx="1812670" cy="599051"/>
          </a:xfrm>
          <a:prstGeom prst="rect">
            <a:avLst/>
          </a:prstGeom>
        </p:spPr>
      </p:pic>
      <p:sp>
        <p:nvSpPr>
          <p:cNvPr id="3" name="Textfeld 2">
            <a:extLst>
              <a:ext uri="{FF2B5EF4-FFF2-40B4-BE49-F238E27FC236}">
                <a16:creationId xmlns:a16="http://schemas.microsoft.com/office/drawing/2014/main" id="{E31B8D01-C65D-4459-B4A0-BBCB88C4BA93}"/>
              </a:ext>
            </a:extLst>
          </p:cNvPr>
          <p:cNvSpPr txBox="1"/>
          <p:nvPr userDrawn="1"/>
        </p:nvSpPr>
        <p:spPr>
          <a:xfrm>
            <a:off x="1220837" y="114209"/>
            <a:ext cx="1294452" cy="430879"/>
          </a:xfrm>
          <a:prstGeom prst="rect">
            <a:avLst/>
          </a:prstGeom>
          <a:noFill/>
        </p:spPr>
        <p:txBody>
          <a:bodyPr wrap="square" lIns="91431" tIns="45716" rIns="91431" bIns="45716"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cxnSp>
        <p:nvCxnSpPr>
          <p:cNvPr id="14" name="Gerader Verbinder 13">
            <a:extLst>
              <a:ext uri="{FF2B5EF4-FFF2-40B4-BE49-F238E27FC236}">
                <a16:creationId xmlns:a16="http://schemas.microsoft.com/office/drawing/2014/main" id="{BA2F4849-746D-4F42-A92A-3918AEB2F2E2}"/>
              </a:ext>
            </a:extLst>
          </p:cNvPr>
          <p:cNvCxnSpPr/>
          <p:nvPr userDrawn="1"/>
        </p:nvCxnSpPr>
        <p:spPr bwMode="auto">
          <a:xfrm>
            <a:off x="1" y="674092"/>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 name="Gerader Verbinder 4">
            <a:extLst>
              <a:ext uri="{FF2B5EF4-FFF2-40B4-BE49-F238E27FC236}">
                <a16:creationId xmlns:a16="http://schemas.microsoft.com/office/drawing/2014/main" id="{9F27FFD8-7C1E-4BEE-B592-E8F488EBF176}"/>
              </a:ext>
            </a:extLst>
          </p:cNvPr>
          <p:cNvCxnSpPr/>
          <p:nvPr userDrawn="1"/>
        </p:nvCxnSpPr>
        <p:spPr bwMode="auto">
          <a:xfrm>
            <a:off x="-1" y="7112711"/>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071108866"/>
      </p:ext>
    </p:extLst>
  </p:cSld>
  <p:clrMap bg1="lt1" tx1="dk1" bg2="lt2" tx2="dk2" accent1="accent1" accent2="accent2" accent3="accent3" accent4="accent4" accent5="accent5" accent6="accent6" hlink="hlink" folHlink="folHlink"/>
  <p:sldLayoutIdLst>
    <p:sldLayoutId id="2147484292" r:id="rId1"/>
    <p:sldLayoutId id="2147484290" r:id="rId2"/>
    <p:sldLayoutId id="2147484280" r:id="rId3"/>
    <p:sldLayoutId id="2147484283" r:id="rId4"/>
    <p:sldLayoutId id="2147484294" r:id="rId5"/>
    <p:sldLayoutId id="2147484293" r:id="rId6"/>
    <p:sldLayoutId id="2147484295" r:id="rId7"/>
  </p:sldLayoutIdLst>
  <p:transition spd="med">
    <p:fade/>
  </p:transition>
  <p:hf hdr="0" ftr="0" dt="0"/>
  <p:txStyles>
    <p:titleStyle>
      <a:lvl1pPr algn="l" defTabSz="447631" rtl="0" eaLnBrk="0" fontAlgn="base" hangingPunct="0">
        <a:lnSpc>
          <a:spcPct val="93000"/>
        </a:lnSpc>
        <a:spcBef>
          <a:spcPct val="0"/>
        </a:spcBef>
        <a:spcAft>
          <a:spcPct val="0"/>
        </a:spcAft>
        <a:buClr>
          <a:srgbClr val="000000"/>
        </a:buClr>
        <a:buSzPct val="100000"/>
        <a:buFont typeface="Times New Roman" pitchFamily="18" charset="0"/>
        <a:defRPr sz="3200">
          <a:solidFill>
            <a:srgbClr val="000000"/>
          </a:solidFill>
          <a:latin typeface="+mj-lt"/>
          <a:ea typeface="ＭＳ Ｐゴシック" pitchFamily="34" charset="-128"/>
          <a:cs typeface="MS PGothic" charset="0"/>
        </a:defRPr>
      </a:lvl1pPr>
      <a:lvl2pPr algn="ctr" defTabSz="447631"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2pPr>
      <a:lvl3pPr algn="ctr" defTabSz="447631"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3pPr>
      <a:lvl4pPr algn="ctr" defTabSz="447631"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4pPr>
      <a:lvl5pPr algn="ctr" defTabSz="447631"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5pPr>
      <a:lvl6pPr marL="2514095" indent="-228554" algn="ctr" defTabSz="449172"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202" indent="-228554" algn="ctr" defTabSz="449172"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311" indent="-228554" algn="ctr" defTabSz="449172"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418" indent="-228554" algn="ctr" defTabSz="449172"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p:titleStyle>
    <p:bodyStyle>
      <a:lvl1pPr marL="341279" indent="-341279" algn="l" defTabSz="447631" rtl="0" eaLnBrk="0" fontAlgn="base" hangingPunct="0">
        <a:lnSpc>
          <a:spcPct val="93000"/>
        </a:lnSpc>
        <a:spcBef>
          <a:spcPct val="0"/>
        </a:spcBef>
        <a:spcAft>
          <a:spcPts val="1412"/>
        </a:spcAft>
        <a:buClr>
          <a:srgbClr val="000000"/>
        </a:buClr>
        <a:buSzPct val="100000"/>
        <a:buFont typeface="Times New Roman" pitchFamily="18" charset="0"/>
        <a:defRPr sz="1900" u="none">
          <a:solidFill>
            <a:schemeClr val="tx1"/>
          </a:solidFill>
          <a:latin typeface="+mn-lt"/>
          <a:ea typeface="ＭＳ Ｐゴシック" pitchFamily="34" charset="-128"/>
          <a:cs typeface="MS PGothic" charset="0"/>
        </a:defRPr>
      </a:lvl1pPr>
      <a:lvl2pPr marL="741291" indent="-284136" algn="l" defTabSz="447631"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ＭＳ Ｐゴシック" pitchFamily="34" charset="-128"/>
          <a:cs typeface="MS PGothic" charset="0"/>
        </a:defRPr>
      </a:lvl2pPr>
      <a:lvl3pPr marL="1141301" indent="-226991" algn="l" defTabSz="447631" rtl="0" eaLnBrk="0" fontAlgn="base" hangingPunct="0">
        <a:lnSpc>
          <a:spcPct val="93000"/>
        </a:lnSpc>
        <a:spcBef>
          <a:spcPct val="0"/>
        </a:spcBef>
        <a:spcAft>
          <a:spcPts val="849"/>
        </a:spcAft>
        <a:buClr>
          <a:srgbClr val="000000"/>
        </a:buClr>
        <a:buSzPct val="100000"/>
        <a:buFont typeface="Times New Roman" pitchFamily="18" charset="0"/>
        <a:defRPr sz="2300">
          <a:solidFill>
            <a:srgbClr val="000000"/>
          </a:solidFill>
          <a:latin typeface="+mn-lt"/>
          <a:ea typeface="ＭＳ Ｐゴシック" pitchFamily="34" charset="-128"/>
          <a:cs typeface="MS PGothic" charset="0"/>
        </a:defRPr>
      </a:lvl3pPr>
      <a:lvl4pPr marL="1598458" indent="-226991" algn="l" defTabSz="447631"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4pPr>
      <a:lvl5pPr marL="2055613" indent="-226991" algn="l" defTabSz="447631"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5pPr>
      <a:lvl6pPr marL="2514095" indent="-228554" algn="l" defTabSz="449172"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202" indent="-228554" algn="l" defTabSz="449172"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311" indent="-228554" algn="l" defTabSz="449172"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418" indent="-228554" algn="l" defTabSz="449172"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107" rtl="0" eaLnBrk="1" latinLnBrk="0" hangingPunct="1">
        <a:defRPr sz="1900" kern="1200">
          <a:solidFill>
            <a:schemeClr val="tx1"/>
          </a:solidFill>
          <a:latin typeface="+mn-lt"/>
          <a:ea typeface="+mn-ea"/>
          <a:cs typeface="+mn-cs"/>
        </a:defRPr>
      </a:lvl1pPr>
      <a:lvl2pPr marL="457107" algn="l" defTabSz="457107" rtl="0" eaLnBrk="1" latinLnBrk="0" hangingPunct="1">
        <a:defRPr sz="1900" kern="1200">
          <a:solidFill>
            <a:schemeClr val="tx1"/>
          </a:solidFill>
          <a:latin typeface="+mn-lt"/>
          <a:ea typeface="+mn-ea"/>
          <a:cs typeface="+mn-cs"/>
        </a:defRPr>
      </a:lvl2pPr>
      <a:lvl3pPr marL="914216" algn="l" defTabSz="457107" rtl="0" eaLnBrk="1" latinLnBrk="0" hangingPunct="1">
        <a:defRPr sz="1900" kern="1200">
          <a:solidFill>
            <a:schemeClr val="tx1"/>
          </a:solidFill>
          <a:latin typeface="+mn-lt"/>
          <a:ea typeface="+mn-ea"/>
          <a:cs typeface="+mn-cs"/>
        </a:defRPr>
      </a:lvl3pPr>
      <a:lvl4pPr marL="1371323" algn="l" defTabSz="457107" rtl="0" eaLnBrk="1" latinLnBrk="0" hangingPunct="1">
        <a:defRPr sz="1900" kern="1200">
          <a:solidFill>
            <a:schemeClr val="tx1"/>
          </a:solidFill>
          <a:latin typeface="+mn-lt"/>
          <a:ea typeface="+mn-ea"/>
          <a:cs typeface="+mn-cs"/>
        </a:defRPr>
      </a:lvl4pPr>
      <a:lvl5pPr marL="1828431" algn="l" defTabSz="457107" rtl="0" eaLnBrk="1" latinLnBrk="0" hangingPunct="1">
        <a:defRPr sz="1900" kern="1200">
          <a:solidFill>
            <a:schemeClr val="tx1"/>
          </a:solidFill>
          <a:latin typeface="+mn-lt"/>
          <a:ea typeface="+mn-ea"/>
          <a:cs typeface="+mn-cs"/>
        </a:defRPr>
      </a:lvl5pPr>
      <a:lvl6pPr marL="2285540" algn="l" defTabSz="457107" rtl="0" eaLnBrk="1" latinLnBrk="0" hangingPunct="1">
        <a:defRPr sz="1900" kern="1200">
          <a:solidFill>
            <a:schemeClr val="tx1"/>
          </a:solidFill>
          <a:latin typeface="+mn-lt"/>
          <a:ea typeface="+mn-ea"/>
          <a:cs typeface="+mn-cs"/>
        </a:defRPr>
      </a:lvl6pPr>
      <a:lvl7pPr marL="2742649" algn="l" defTabSz="457107" rtl="0" eaLnBrk="1" latinLnBrk="0" hangingPunct="1">
        <a:defRPr sz="1900" kern="1200">
          <a:solidFill>
            <a:schemeClr val="tx1"/>
          </a:solidFill>
          <a:latin typeface="+mn-lt"/>
          <a:ea typeface="+mn-ea"/>
          <a:cs typeface="+mn-cs"/>
        </a:defRPr>
      </a:lvl7pPr>
      <a:lvl8pPr marL="3199756" algn="l" defTabSz="457107" rtl="0" eaLnBrk="1" latinLnBrk="0" hangingPunct="1">
        <a:defRPr sz="1900" kern="1200">
          <a:solidFill>
            <a:schemeClr val="tx1"/>
          </a:solidFill>
          <a:latin typeface="+mn-lt"/>
          <a:ea typeface="+mn-ea"/>
          <a:cs typeface="+mn-cs"/>
        </a:defRPr>
      </a:lvl8pPr>
      <a:lvl9pPr marL="3656864" algn="l" defTabSz="45710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3.xml"/><Relationship Id="rId4" Type="http://schemas.openxmlformats.org/officeDocument/2006/relationships/image" Target="../media/image4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indico.cern.ch/event/867582/timetable/#20200121.detailed" TargetMode="External"/><Relationship Id="rId1" Type="http://schemas.openxmlformats.org/officeDocument/2006/relationships/slideLayout" Target="../slideLayouts/slideLayout3.xml"/><Relationship Id="rId4" Type="http://schemas.openxmlformats.org/officeDocument/2006/relationships/image" Target="../media/image36.emf"/></Relationships>
</file>

<file path=ppt/slides/_rels/slide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3.xml"/><Relationship Id="rId5" Type="http://schemas.openxmlformats.org/officeDocument/2006/relationships/image" Target="../media/image41.emf"/><Relationship Id="rId4" Type="http://schemas.openxmlformats.org/officeDocument/2006/relationships/image" Target="../media/image4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0253" y="5364013"/>
            <a:ext cx="8568531" cy="1224136"/>
          </a:xfrm>
        </p:spPr>
        <p:txBody>
          <a:bodyPr>
            <a:normAutofit/>
          </a:bodyPr>
          <a:lstStyle/>
          <a:p>
            <a:r>
              <a:rPr lang="en-GB" sz="2400" b="1" i="1" dirty="0" smtClean="0">
                <a:solidFill>
                  <a:srgbClr val="C00000"/>
                </a:solidFill>
              </a:rPr>
              <a:t>WP5: Update on </a:t>
            </a:r>
            <a:r>
              <a:rPr lang="en-GB" sz="2400" b="1" i="1" dirty="0" err="1" smtClean="0">
                <a:solidFill>
                  <a:srgbClr val="C00000"/>
                </a:solidFill>
              </a:rPr>
              <a:t>Undulator</a:t>
            </a:r>
            <a:r>
              <a:rPr lang="en-GB" sz="2400" b="1" i="1" dirty="0" smtClean="0">
                <a:solidFill>
                  <a:srgbClr val="C00000"/>
                </a:solidFill>
              </a:rPr>
              <a:t> Options</a:t>
            </a:r>
            <a:br>
              <a:rPr lang="en-GB" sz="2400" b="1" i="1" dirty="0" smtClean="0">
                <a:solidFill>
                  <a:srgbClr val="C00000"/>
                </a:solidFill>
              </a:rPr>
            </a:br>
            <a:r>
              <a:rPr lang="en-GB" sz="2400" b="1" i="1" dirty="0">
                <a:solidFill>
                  <a:srgbClr val="C00000"/>
                </a:solidFill>
              </a:rPr>
              <a:t/>
            </a:r>
            <a:br>
              <a:rPr lang="en-GB" sz="2400" b="1" i="1" dirty="0">
                <a:solidFill>
                  <a:srgbClr val="C00000"/>
                </a:solidFill>
              </a:rPr>
            </a:br>
            <a:r>
              <a:rPr lang="en-GB" sz="2000" b="1" i="1" dirty="0" smtClean="0">
                <a:solidFill>
                  <a:schemeClr val="accent1">
                    <a:lumMod val="75000"/>
                  </a:schemeClr>
                </a:solidFill>
              </a:rPr>
              <a:t>Neil Thompson, STFC, 17/06/20</a:t>
            </a:r>
            <a:endParaRPr lang="en-GB" sz="2800" b="1" dirty="0">
              <a:solidFill>
                <a:srgbClr val="C00000"/>
              </a:solidFill>
            </a:endParaRPr>
          </a:p>
        </p:txBody>
      </p:sp>
      <p:pic>
        <p:nvPicPr>
          <p:cNvPr id="1026" name="Picture 2" descr="CompactLight &quot;Glasgow Virtual&quot; Mee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896" y="971525"/>
            <a:ext cx="7704856" cy="391330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55936" y="3779837"/>
            <a:ext cx="6912768" cy="954107"/>
          </a:xfrm>
          <a:prstGeom prst="rect">
            <a:avLst/>
          </a:prstGeom>
          <a:noFill/>
        </p:spPr>
        <p:txBody>
          <a:bodyPr wrap="square" rtlCol="0">
            <a:spAutoFit/>
          </a:bodyPr>
          <a:lstStyle/>
          <a:p>
            <a:pPr algn="ctr"/>
            <a:r>
              <a:rPr lang="en-GB" sz="2800" b="1" i="1" dirty="0"/>
              <a:t>Third </a:t>
            </a:r>
            <a:r>
              <a:rPr lang="en-GB" sz="2800" b="1" i="1" dirty="0" err="1"/>
              <a:t>CompactLight</a:t>
            </a:r>
            <a:r>
              <a:rPr lang="en-GB" sz="2800" b="1" i="1" dirty="0"/>
              <a:t> Midterm </a:t>
            </a:r>
            <a:r>
              <a:rPr lang="en-GB" sz="2800" b="1" i="1" dirty="0" smtClean="0"/>
              <a:t>Meeting</a:t>
            </a:r>
            <a:br>
              <a:rPr lang="en-GB" sz="2800" b="1" i="1" dirty="0" smtClean="0"/>
            </a:br>
            <a:r>
              <a:rPr lang="en-GB" sz="2800" b="1" i="1" dirty="0" smtClean="0"/>
              <a:t>‘Virtual Glasgow’</a:t>
            </a:r>
            <a:endParaRPr lang="en-GB" sz="2800" dirty="0" smtClean="0"/>
          </a:p>
        </p:txBody>
      </p:sp>
    </p:spTree>
    <p:extLst>
      <p:ext uri="{BB962C8B-B14F-4D97-AF65-F5344CB8AC3E}">
        <p14:creationId xmlns:p14="http://schemas.microsoft.com/office/powerpoint/2010/main" val="801903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a:xfrm>
            <a:off x="9140627" y="7265733"/>
            <a:ext cx="214313" cy="230188"/>
          </a:xfrm>
        </p:spPr>
        <p:txBody>
          <a:bodyPr/>
          <a:lstStyle/>
          <a:p>
            <a:fld id="{9FF39CA2-04EB-4CA6-BF9F-780F92DB7FFC}" type="slidenum">
              <a:rPr lang="it-IT" altLang="it-IT" smtClean="0"/>
              <a:pPr/>
              <a:t>10</a:t>
            </a:fld>
            <a:endParaRPr lang="it-IT" altLang="it-IT" dirty="0"/>
          </a:p>
        </p:txBody>
      </p:sp>
      <p:sp>
        <p:nvSpPr>
          <p:cNvPr id="11" name="Content Placeholder 2"/>
          <p:cNvSpPr txBox="1">
            <a:spLocks/>
          </p:cNvSpPr>
          <p:nvPr/>
        </p:nvSpPr>
        <p:spPr>
          <a:xfrm>
            <a:off x="2351918" y="179437"/>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13 mm SCU Max Pulse Energy vs </a:t>
            </a:r>
            <a:r>
              <a:rPr lang="en-GB" sz="2000" b="1" kern="0" dirty="0" err="1" smtClean="0">
                <a:solidFill>
                  <a:srgbClr val="C00000"/>
                </a:solidFill>
                <a:latin typeface="+mj-lt"/>
              </a:rPr>
              <a:t>E</a:t>
            </a:r>
            <a:r>
              <a:rPr lang="en-GB" sz="2000" b="1" kern="0" baseline="-25000" dirty="0" err="1" smtClean="0">
                <a:solidFill>
                  <a:srgbClr val="C00000"/>
                </a:solidFill>
                <a:latin typeface="+mj-lt"/>
              </a:rPr>
              <a:t>ph</a:t>
            </a:r>
            <a:endParaRPr lang="en-GB" sz="1600" b="1" kern="0" baseline="-25000" dirty="0">
              <a:solidFill>
                <a:srgbClr val="C00000"/>
              </a:solidFill>
              <a:latin typeface="+mj-lt"/>
            </a:endParaRPr>
          </a:p>
        </p:txBody>
      </p:sp>
      <p:pic>
        <p:nvPicPr>
          <p:cNvPr id="4" name="Picture 3"/>
          <p:cNvPicPr>
            <a:picLocks noChangeAspect="1"/>
          </p:cNvPicPr>
          <p:nvPr/>
        </p:nvPicPr>
        <p:blipFill>
          <a:blip r:embed="rId2"/>
          <a:stretch>
            <a:fillRect/>
          </a:stretch>
        </p:blipFill>
        <p:spPr>
          <a:xfrm>
            <a:off x="1007864" y="993774"/>
            <a:ext cx="6905625" cy="5572125"/>
          </a:xfrm>
          <a:prstGeom prst="rect">
            <a:avLst/>
          </a:prstGeom>
        </p:spPr>
      </p:pic>
      <p:grpSp>
        <p:nvGrpSpPr>
          <p:cNvPr id="27" name="Group 26"/>
          <p:cNvGrpSpPr/>
          <p:nvPr/>
        </p:nvGrpSpPr>
        <p:grpSpPr>
          <a:xfrm>
            <a:off x="1940397" y="2699717"/>
            <a:ext cx="5256584" cy="2952328"/>
            <a:chOff x="2520032" y="2699717"/>
            <a:chExt cx="5256584" cy="2952328"/>
          </a:xfrm>
        </p:grpSpPr>
        <p:grpSp>
          <p:nvGrpSpPr>
            <p:cNvPr id="16" name="Group 15"/>
            <p:cNvGrpSpPr/>
            <p:nvPr/>
          </p:nvGrpSpPr>
          <p:grpSpPr>
            <a:xfrm>
              <a:off x="2520032" y="2699717"/>
              <a:ext cx="5256584" cy="360040"/>
              <a:chOff x="2520032" y="2699717"/>
              <a:chExt cx="5256584" cy="360040"/>
            </a:xfrm>
          </p:grpSpPr>
          <p:cxnSp>
            <p:nvCxnSpPr>
              <p:cNvPr id="10" name="Straight Arrow Connector 9"/>
              <p:cNvCxnSpPr/>
              <p:nvPr/>
            </p:nvCxnSpPr>
            <p:spPr bwMode="auto">
              <a:xfrm>
                <a:off x="2520032" y="3059757"/>
                <a:ext cx="648072" cy="0"/>
              </a:xfrm>
              <a:prstGeom prst="straightConnector1">
                <a:avLst/>
              </a:prstGeom>
              <a:solidFill>
                <a:srgbClr val="00B8FF"/>
              </a:solidFill>
              <a:ln w="3810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Arrow Connector 11"/>
              <p:cNvCxnSpPr/>
              <p:nvPr/>
            </p:nvCxnSpPr>
            <p:spPr bwMode="auto">
              <a:xfrm>
                <a:off x="3240112" y="3048177"/>
                <a:ext cx="4536504" cy="11580"/>
              </a:xfrm>
              <a:prstGeom prst="straightConnector1">
                <a:avLst/>
              </a:prstGeom>
              <a:solidFill>
                <a:srgbClr val="00B8FF"/>
              </a:solidFill>
              <a:ln w="38100" cap="flat" cmpd="sng" algn="ctr">
                <a:solidFill>
                  <a:srgbClr val="00B0F0"/>
                </a:solidFill>
                <a:prstDash val="solid"/>
                <a:round/>
                <a:headEnd type="triangl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4" name="TextBox 13"/>
              <p:cNvSpPr txBox="1"/>
              <p:nvPr/>
            </p:nvSpPr>
            <p:spPr>
              <a:xfrm>
                <a:off x="2520032" y="2699717"/>
                <a:ext cx="720080" cy="307777"/>
              </a:xfrm>
              <a:prstGeom prst="rect">
                <a:avLst/>
              </a:prstGeom>
              <a:noFill/>
            </p:spPr>
            <p:txBody>
              <a:bodyPr wrap="square" rtlCol="0">
                <a:spAutoFit/>
              </a:bodyPr>
              <a:lstStyle/>
              <a:p>
                <a:r>
                  <a:rPr lang="en-GB" sz="1400" dirty="0" smtClean="0">
                    <a:solidFill>
                      <a:srgbClr val="FF0000"/>
                    </a:solidFill>
                  </a:rPr>
                  <a:t>1kHz</a:t>
                </a:r>
              </a:p>
            </p:txBody>
          </p:sp>
          <p:sp>
            <p:nvSpPr>
              <p:cNvPr id="15" name="TextBox 14"/>
              <p:cNvSpPr txBox="1"/>
              <p:nvPr/>
            </p:nvSpPr>
            <p:spPr>
              <a:xfrm>
                <a:off x="4862716" y="2745406"/>
                <a:ext cx="1041691" cy="307777"/>
              </a:xfrm>
              <a:prstGeom prst="rect">
                <a:avLst/>
              </a:prstGeom>
              <a:noFill/>
            </p:spPr>
            <p:txBody>
              <a:bodyPr wrap="square" rtlCol="0">
                <a:spAutoFit/>
              </a:bodyPr>
              <a:lstStyle/>
              <a:p>
                <a:r>
                  <a:rPr lang="en-GB" sz="1400" dirty="0" smtClean="0">
                    <a:solidFill>
                      <a:srgbClr val="139BFB"/>
                    </a:solidFill>
                  </a:rPr>
                  <a:t>100 Hz</a:t>
                </a:r>
              </a:p>
            </p:txBody>
          </p:sp>
        </p:grpSp>
        <p:grpSp>
          <p:nvGrpSpPr>
            <p:cNvPr id="17" name="Group 16"/>
            <p:cNvGrpSpPr/>
            <p:nvPr/>
          </p:nvGrpSpPr>
          <p:grpSpPr>
            <a:xfrm>
              <a:off x="2520032" y="5292005"/>
              <a:ext cx="5256584" cy="360040"/>
              <a:chOff x="2520032" y="2699717"/>
              <a:chExt cx="5256584" cy="360040"/>
            </a:xfrm>
          </p:grpSpPr>
          <p:cxnSp>
            <p:nvCxnSpPr>
              <p:cNvPr id="18" name="Straight Arrow Connector 17"/>
              <p:cNvCxnSpPr/>
              <p:nvPr/>
            </p:nvCxnSpPr>
            <p:spPr bwMode="auto">
              <a:xfrm>
                <a:off x="2520032" y="3059757"/>
                <a:ext cx="648072" cy="0"/>
              </a:xfrm>
              <a:prstGeom prst="straightConnector1">
                <a:avLst/>
              </a:prstGeom>
              <a:solidFill>
                <a:srgbClr val="00B8FF"/>
              </a:solidFill>
              <a:ln w="3810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p:cNvCxnSpPr/>
              <p:nvPr/>
            </p:nvCxnSpPr>
            <p:spPr bwMode="auto">
              <a:xfrm>
                <a:off x="3240112" y="3048177"/>
                <a:ext cx="4536504" cy="11580"/>
              </a:xfrm>
              <a:prstGeom prst="straightConnector1">
                <a:avLst/>
              </a:prstGeom>
              <a:solidFill>
                <a:srgbClr val="00B8FF"/>
              </a:solidFill>
              <a:ln w="38100" cap="flat" cmpd="sng" algn="ctr">
                <a:solidFill>
                  <a:srgbClr val="00B0F0"/>
                </a:solidFill>
                <a:prstDash val="solid"/>
                <a:round/>
                <a:headEnd type="triangl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 name="TextBox 19"/>
              <p:cNvSpPr txBox="1"/>
              <p:nvPr/>
            </p:nvSpPr>
            <p:spPr>
              <a:xfrm>
                <a:off x="2520032" y="2699717"/>
                <a:ext cx="720080" cy="307777"/>
              </a:xfrm>
              <a:prstGeom prst="rect">
                <a:avLst/>
              </a:prstGeom>
              <a:noFill/>
            </p:spPr>
            <p:txBody>
              <a:bodyPr wrap="square" rtlCol="0">
                <a:spAutoFit/>
              </a:bodyPr>
              <a:lstStyle/>
              <a:p>
                <a:r>
                  <a:rPr lang="en-GB" sz="1400" dirty="0" smtClean="0">
                    <a:solidFill>
                      <a:srgbClr val="FF0000"/>
                    </a:solidFill>
                  </a:rPr>
                  <a:t>1kHz</a:t>
                </a:r>
              </a:p>
            </p:txBody>
          </p:sp>
          <p:sp>
            <p:nvSpPr>
              <p:cNvPr id="21" name="TextBox 20"/>
              <p:cNvSpPr txBox="1"/>
              <p:nvPr/>
            </p:nvSpPr>
            <p:spPr>
              <a:xfrm>
                <a:off x="4862716" y="2745406"/>
                <a:ext cx="1041691" cy="307777"/>
              </a:xfrm>
              <a:prstGeom prst="rect">
                <a:avLst/>
              </a:prstGeom>
              <a:noFill/>
            </p:spPr>
            <p:txBody>
              <a:bodyPr wrap="square" rtlCol="0">
                <a:spAutoFit/>
              </a:bodyPr>
              <a:lstStyle/>
              <a:p>
                <a:r>
                  <a:rPr lang="en-GB" sz="1400" dirty="0" smtClean="0">
                    <a:solidFill>
                      <a:srgbClr val="139BFB"/>
                    </a:solidFill>
                  </a:rPr>
                  <a:t>100 Hz</a:t>
                </a:r>
              </a:p>
            </p:txBody>
          </p:sp>
        </p:grpSp>
      </p:grpSp>
      <p:grpSp>
        <p:nvGrpSpPr>
          <p:cNvPr id="28" name="Group 27"/>
          <p:cNvGrpSpPr/>
          <p:nvPr/>
        </p:nvGrpSpPr>
        <p:grpSpPr>
          <a:xfrm>
            <a:off x="1940397" y="1477176"/>
            <a:ext cx="1041691" cy="3680686"/>
            <a:chOff x="2520032" y="1477176"/>
            <a:chExt cx="1041691" cy="3680686"/>
          </a:xfrm>
        </p:grpSpPr>
        <p:cxnSp>
          <p:nvCxnSpPr>
            <p:cNvPr id="8" name="Straight Connector 7"/>
            <p:cNvCxnSpPr/>
            <p:nvPr/>
          </p:nvCxnSpPr>
          <p:spPr bwMode="auto">
            <a:xfrm flipV="1">
              <a:off x="2700052" y="1773434"/>
              <a:ext cx="360040" cy="216024"/>
            </a:xfrm>
            <a:prstGeom prst="line">
              <a:avLst/>
            </a:prstGeom>
            <a:solidFill>
              <a:srgbClr val="00B8FF"/>
            </a:solidFill>
            <a:ln w="38100" cap="flat" cmpd="sng" algn="ctr">
              <a:solidFill>
                <a:srgbClr val="00B0F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2" name="Straight Connector 21"/>
            <p:cNvCxnSpPr/>
            <p:nvPr/>
          </p:nvCxnSpPr>
          <p:spPr bwMode="auto">
            <a:xfrm flipV="1">
              <a:off x="2700052" y="4571925"/>
              <a:ext cx="468052" cy="585937"/>
            </a:xfrm>
            <a:prstGeom prst="line">
              <a:avLst/>
            </a:prstGeom>
            <a:solidFill>
              <a:srgbClr val="00B8FF"/>
            </a:solidFill>
            <a:ln w="38100" cap="flat" cmpd="sng" algn="ctr">
              <a:solidFill>
                <a:srgbClr val="00B0F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 name="TextBox 24"/>
            <p:cNvSpPr txBox="1"/>
            <p:nvPr/>
          </p:nvSpPr>
          <p:spPr>
            <a:xfrm rot="19851321">
              <a:off x="2520032" y="1477176"/>
              <a:ext cx="1041691" cy="261610"/>
            </a:xfrm>
            <a:prstGeom prst="rect">
              <a:avLst/>
            </a:prstGeom>
            <a:noFill/>
          </p:spPr>
          <p:txBody>
            <a:bodyPr wrap="square" rtlCol="0">
              <a:spAutoFit/>
            </a:bodyPr>
            <a:lstStyle/>
            <a:p>
              <a:r>
                <a:rPr lang="en-GB" sz="1100" b="1" dirty="0" smtClean="0">
                  <a:solidFill>
                    <a:srgbClr val="139BFB"/>
                  </a:solidFill>
                </a:rPr>
                <a:t>100 Hz</a:t>
              </a:r>
            </a:p>
          </p:txBody>
        </p:sp>
        <p:sp>
          <p:nvSpPr>
            <p:cNvPr id="26" name="TextBox 25"/>
            <p:cNvSpPr txBox="1"/>
            <p:nvPr/>
          </p:nvSpPr>
          <p:spPr>
            <a:xfrm rot="18710039">
              <a:off x="2444038" y="4458805"/>
              <a:ext cx="1041691" cy="261610"/>
            </a:xfrm>
            <a:prstGeom prst="rect">
              <a:avLst/>
            </a:prstGeom>
            <a:noFill/>
          </p:spPr>
          <p:txBody>
            <a:bodyPr wrap="square" rtlCol="0">
              <a:spAutoFit/>
            </a:bodyPr>
            <a:lstStyle/>
            <a:p>
              <a:r>
                <a:rPr lang="en-GB" sz="1100" b="1" dirty="0" smtClean="0">
                  <a:solidFill>
                    <a:srgbClr val="139BFB"/>
                  </a:solidFill>
                </a:rPr>
                <a:t>100 Hz</a:t>
              </a:r>
            </a:p>
          </p:txBody>
        </p:sp>
      </p:grpSp>
      <p:grpSp>
        <p:nvGrpSpPr>
          <p:cNvPr id="7" name="Group 6"/>
          <p:cNvGrpSpPr/>
          <p:nvPr/>
        </p:nvGrpSpPr>
        <p:grpSpPr>
          <a:xfrm>
            <a:off x="2499772" y="1482507"/>
            <a:ext cx="7399281" cy="4151912"/>
            <a:chOff x="2499772" y="1482507"/>
            <a:chExt cx="7399281" cy="4151912"/>
          </a:xfrm>
        </p:grpSpPr>
        <p:sp>
          <p:nvSpPr>
            <p:cNvPr id="3" name="TextBox 2"/>
            <p:cNvSpPr txBox="1"/>
            <p:nvPr/>
          </p:nvSpPr>
          <p:spPr>
            <a:xfrm>
              <a:off x="7517712" y="2094989"/>
              <a:ext cx="2381341" cy="3539430"/>
            </a:xfrm>
            <a:prstGeom prst="rect">
              <a:avLst/>
            </a:prstGeom>
            <a:solidFill>
              <a:schemeClr val="bg1">
                <a:lumMod val="85000"/>
              </a:schemeClr>
            </a:solidFill>
            <a:ln>
              <a:solidFill>
                <a:schemeClr val="tx1"/>
              </a:solidFill>
            </a:ln>
          </p:spPr>
          <p:txBody>
            <a:bodyPr wrap="square" rtlCol="0">
              <a:spAutoFit/>
            </a:bodyPr>
            <a:lstStyle/>
            <a:p>
              <a:pPr algn="ctr"/>
              <a:r>
                <a:rPr lang="en-GB" sz="1600" dirty="0" smtClean="0">
                  <a:solidFill>
                    <a:schemeClr val="tx1"/>
                  </a:solidFill>
                </a:rPr>
                <a:t>N.B. Peak photon </a:t>
              </a:r>
              <a:r>
                <a:rPr lang="en-GB" sz="1600" dirty="0" smtClean="0">
                  <a:solidFill>
                    <a:schemeClr val="tx1"/>
                  </a:solidFill>
                </a:rPr>
                <a:t>pulse energy </a:t>
              </a:r>
              <a:r>
                <a:rPr lang="en-GB" sz="1600" dirty="0" smtClean="0">
                  <a:solidFill>
                    <a:schemeClr val="tx1"/>
                  </a:solidFill>
                </a:rPr>
                <a:t>in 2-4keV range: this </a:t>
              </a:r>
              <a:r>
                <a:rPr lang="en-GB" sz="1600" dirty="0">
                  <a:solidFill>
                    <a:schemeClr val="tx1"/>
                  </a:solidFill>
                </a:rPr>
                <a:t>region (tender X-rays) is still not well covered by other FEL facilities and there is an increased interest from users </a:t>
              </a:r>
              <a:r>
                <a:rPr lang="en-GB" sz="1600" dirty="0" smtClean="0">
                  <a:solidFill>
                    <a:schemeClr val="tx1"/>
                  </a:solidFill>
                </a:rPr>
                <a:t>in </a:t>
              </a:r>
              <a:r>
                <a:rPr lang="en-GB" sz="1600" dirty="0">
                  <a:solidFill>
                    <a:schemeClr val="tx1"/>
                  </a:solidFill>
                </a:rPr>
                <a:t>this region. </a:t>
              </a:r>
              <a:r>
                <a:rPr lang="en-GB" sz="1600" dirty="0" smtClean="0">
                  <a:solidFill>
                    <a:schemeClr val="tx1"/>
                  </a:solidFill>
                </a:rPr>
                <a:t/>
              </a:r>
              <a:br>
                <a:rPr lang="en-GB" sz="1600" dirty="0" smtClean="0">
                  <a:solidFill>
                    <a:schemeClr val="tx1"/>
                  </a:solidFill>
                </a:rPr>
              </a:br>
              <a:endParaRPr lang="en-GB" sz="1600" dirty="0" smtClean="0">
                <a:solidFill>
                  <a:schemeClr val="tx1"/>
                </a:solidFill>
              </a:endParaRPr>
            </a:p>
            <a:p>
              <a:pPr algn="ctr"/>
              <a:r>
                <a:rPr lang="en-GB" sz="1600" dirty="0" smtClean="0">
                  <a:solidFill>
                    <a:schemeClr val="tx1"/>
                  </a:solidFill>
                </a:rPr>
                <a:t>(At </a:t>
              </a:r>
              <a:r>
                <a:rPr lang="en-GB" sz="1600" dirty="0">
                  <a:solidFill>
                    <a:schemeClr val="tx1"/>
                  </a:solidFill>
                </a:rPr>
                <a:t>LCLS -I they even had a gap from 3 to 5 </a:t>
              </a:r>
              <a:r>
                <a:rPr lang="en-GB" sz="1600" dirty="0" err="1">
                  <a:solidFill>
                    <a:schemeClr val="tx1"/>
                  </a:solidFill>
                </a:rPr>
                <a:t>keV</a:t>
              </a:r>
              <a:r>
                <a:rPr lang="en-GB" sz="1600" dirty="0">
                  <a:solidFill>
                    <a:schemeClr val="tx1"/>
                  </a:solidFill>
                </a:rPr>
                <a:t> because the main effort was on the higher energy </a:t>
              </a:r>
              <a:r>
                <a:rPr lang="en-GB" sz="1600" dirty="0" smtClean="0">
                  <a:solidFill>
                    <a:schemeClr val="tx1"/>
                  </a:solidFill>
                </a:rPr>
                <a:t>operation)</a:t>
              </a:r>
            </a:p>
          </p:txBody>
        </p:sp>
        <p:sp>
          <p:nvSpPr>
            <p:cNvPr id="6" name="Oval 5"/>
            <p:cNvSpPr/>
            <p:nvPr/>
          </p:nvSpPr>
          <p:spPr bwMode="auto">
            <a:xfrm>
              <a:off x="2499772" y="1482507"/>
              <a:ext cx="922886" cy="405865"/>
            </a:xfrm>
            <a:prstGeom prst="ellipse">
              <a:avLst/>
            </a:prstGeom>
            <a:noFill/>
            <a:ln w="38100" cap="flat" cmpd="sng" algn="ctr">
              <a:solidFill>
                <a:schemeClr val="bg1">
                  <a:lumMod val="5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188730857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11</a:t>
            </a:fld>
            <a:endParaRPr lang="it-IT" altLang="it-IT" dirty="0"/>
          </a:p>
        </p:txBody>
      </p:sp>
      <p:sp>
        <p:nvSpPr>
          <p:cNvPr id="11"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SCU</a:t>
            </a:r>
            <a:endParaRPr lang="en-GB" sz="1600" b="1" kern="0" baseline="-25000" dirty="0">
              <a:solidFill>
                <a:srgbClr val="C00000"/>
              </a:solidFill>
              <a:latin typeface="+mj-lt"/>
            </a:endParaRPr>
          </a:p>
        </p:txBody>
      </p:sp>
      <p:pic>
        <p:nvPicPr>
          <p:cNvPr id="5" name="Picture 4"/>
          <p:cNvPicPr>
            <a:picLocks noChangeAspect="1"/>
          </p:cNvPicPr>
          <p:nvPr/>
        </p:nvPicPr>
        <p:blipFill>
          <a:blip r:embed="rId2"/>
          <a:stretch>
            <a:fillRect/>
          </a:stretch>
        </p:blipFill>
        <p:spPr>
          <a:xfrm>
            <a:off x="1587499" y="993774"/>
            <a:ext cx="6905625" cy="5572125"/>
          </a:xfrm>
          <a:prstGeom prst="rect">
            <a:avLst/>
          </a:prstGeom>
        </p:spPr>
      </p:pic>
    </p:spTree>
    <p:extLst>
      <p:ext uri="{BB962C8B-B14F-4D97-AF65-F5344CB8AC3E}">
        <p14:creationId xmlns:p14="http://schemas.microsoft.com/office/powerpoint/2010/main" val="74608108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12</a:t>
            </a:fld>
            <a:endParaRPr lang="it-IT" altLang="it-IT" dirty="0"/>
          </a:p>
        </p:txBody>
      </p:sp>
      <p:sp>
        <p:nvSpPr>
          <p:cNvPr id="11"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SCU (13mm) vs APPLE-X (13mm)</a:t>
            </a:r>
            <a:endParaRPr lang="en-GB" sz="1600" b="1" kern="0" baseline="-25000" dirty="0">
              <a:solidFill>
                <a:srgbClr val="C00000"/>
              </a:solidFill>
              <a:latin typeface="+mj-lt"/>
            </a:endParaRPr>
          </a:p>
        </p:txBody>
      </p:sp>
      <p:pic>
        <p:nvPicPr>
          <p:cNvPr id="3" name="Picture 2"/>
          <p:cNvPicPr>
            <a:picLocks noChangeAspect="1"/>
          </p:cNvPicPr>
          <p:nvPr/>
        </p:nvPicPr>
        <p:blipFill>
          <a:blip r:embed="rId2"/>
          <a:stretch>
            <a:fillRect/>
          </a:stretch>
        </p:blipFill>
        <p:spPr>
          <a:xfrm>
            <a:off x="1592262" y="993774"/>
            <a:ext cx="6896100" cy="5572125"/>
          </a:xfrm>
          <a:prstGeom prst="rect">
            <a:avLst/>
          </a:prstGeom>
        </p:spPr>
      </p:pic>
    </p:spTree>
    <p:extLst>
      <p:ext uri="{BB962C8B-B14F-4D97-AF65-F5344CB8AC3E}">
        <p14:creationId xmlns:p14="http://schemas.microsoft.com/office/powerpoint/2010/main" val="773215968"/>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13</a:t>
            </a:fld>
            <a:endParaRPr lang="it-IT" altLang="it-IT" dirty="0"/>
          </a:p>
        </p:txBody>
      </p:sp>
      <p:sp>
        <p:nvSpPr>
          <p:cNvPr id="6"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SCU (13mm) vs APPLE-X (15mm)</a:t>
            </a:r>
            <a:endParaRPr lang="en-GB" sz="1600" b="1" kern="0" baseline="-25000" dirty="0">
              <a:solidFill>
                <a:srgbClr val="C00000"/>
              </a:solidFill>
              <a:latin typeface="+mj-lt"/>
            </a:endParaRPr>
          </a:p>
        </p:txBody>
      </p:sp>
      <p:pic>
        <p:nvPicPr>
          <p:cNvPr id="4" name="Picture 3"/>
          <p:cNvPicPr>
            <a:picLocks noChangeAspect="1"/>
          </p:cNvPicPr>
          <p:nvPr/>
        </p:nvPicPr>
        <p:blipFill>
          <a:blip r:embed="rId2"/>
          <a:stretch>
            <a:fillRect/>
          </a:stretch>
        </p:blipFill>
        <p:spPr>
          <a:xfrm>
            <a:off x="1582737" y="989012"/>
            <a:ext cx="6915150" cy="5581650"/>
          </a:xfrm>
          <a:prstGeom prst="rect">
            <a:avLst/>
          </a:prstGeom>
        </p:spPr>
      </p:pic>
    </p:spTree>
    <p:extLst>
      <p:ext uri="{BB962C8B-B14F-4D97-AF65-F5344CB8AC3E}">
        <p14:creationId xmlns:p14="http://schemas.microsoft.com/office/powerpoint/2010/main" val="3068625217"/>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14</a:t>
            </a:fld>
            <a:endParaRPr lang="it-IT" altLang="it-IT" dirty="0"/>
          </a:p>
        </p:txBody>
      </p:sp>
      <p:sp>
        <p:nvSpPr>
          <p:cNvPr id="6"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SCU (13mm) vs APPLE-X (17mm)</a:t>
            </a:r>
            <a:endParaRPr lang="en-GB" sz="1600" b="1" kern="0" baseline="-25000" dirty="0">
              <a:solidFill>
                <a:srgbClr val="C00000"/>
              </a:solidFill>
              <a:latin typeface="+mj-lt"/>
            </a:endParaRPr>
          </a:p>
        </p:txBody>
      </p:sp>
      <p:pic>
        <p:nvPicPr>
          <p:cNvPr id="4" name="Picture 3"/>
          <p:cNvPicPr>
            <a:picLocks noChangeAspect="1"/>
          </p:cNvPicPr>
          <p:nvPr/>
        </p:nvPicPr>
        <p:blipFill>
          <a:blip r:embed="rId2"/>
          <a:stretch>
            <a:fillRect/>
          </a:stretch>
        </p:blipFill>
        <p:spPr>
          <a:xfrm>
            <a:off x="1573212" y="1003299"/>
            <a:ext cx="6934200" cy="5553075"/>
          </a:xfrm>
          <a:prstGeom prst="rect">
            <a:avLst/>
          </a:prstGeom>
        </p:spPr>
      </p:pic>
    </p:spTree>
    <p:extLst>
      <p:ext uri="{BB962C8B-B14F-4D97-AF65-F5344CB8AC3E}">
        <p14:creationId xmlns:p14="http://schemas.microsoft.com/office/powerpoint/2010/main" val="1754274778"/>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15</a:t>
            </a:fld>
            <a:endParaRPr lang="it-IT" altLang="it-IT" dirty="0"/>
          </a:p>
        </p:txBody>
      </p:sp>
      <p:sp>
        <p:nvSpPr>
          <p:cNvPr id="6"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SCU (13mm) vs APPLE-X (19mm)</a:t>
            </a:r>
            <a:endParaRPr lang="en-GB" sz="1600" b="1" kern="0" baseline="-25000" dirty="0">
              <a:solidFill>
                <a:srgbClr val="C00000"/>
              </a:solidFill>
              <a:latin typeface="+mj-lt"/>
            </a:endParaRPr>
          </a:p>
        </p:txBody>
      </p:sp>
      <p:pic>
        <p:nvPicPr>
          <p:cNvPr id="4" name="Picture 3"/>
          <p:cNvPicPr>
            <a:picLocks noChangeAspect="1"/>
          </p:cNvPicPr>
          <p:nvPr/>
        </p:nvPicPr>
        <p:blipFill>
          <a:blip r:embed="rId2"/>
          <a:stretch>
            <a:fillRect/>
          </a:stretch>
        </p:blipFill>
        <p:spPr>
          <a:xfrm>
            <a:off x="1573212" y="998537"/>
            <a:ext cx="6934200" cy="5562600"/>
          </a:xfrm>
          <a:prstGeom prst="rect">
            <a:avLst/>
          </a:prstGeom>
        </p:spPr>
      </p:pic>
    </p:spTree>
    <p:extLst>
      <p:ext uri="{BB962C8B-B14F-4D97-AF65-F5344CB8AC3E}">
        <p14:creationId xmlns:p14="http://schemas.microsoft.com/office/powerpoint/2010/main" val="3676804009"/>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16</a:t>
            </a:fld>
            <a:endParaRPr lang="it-IT" altLang="it-IT" dirty="0"/>
          </a:p>
        </p:txBody>
      </p:sp>
      <p:sp>
        <p:nvSpPr>
          <p:cNvPr id="11"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Conclusion</a:t>
            </a:r>
            <a:endParaRPr lang="en-GB" sz="1600" b="1" kern="0" dirty="0">
              <a:solidFill>
                <a:srgbClr val="C00000"/>
              </a:solidFill>
              <a:latin typeface="+mj-lt"/>
            </a:endParaRPr>
          </a:p>
        </p:txBody>
      </p:sp>
      <p:sp>
        <p:nvSpPr>
          <p:cNvPr id="6" name="TextBox 5"/>
          <p:cNvSpPr txBox="1"/>
          <p:nvPr/>
        </p:nvSpPr>
        <p:spPr>
          <a:xfrm>
            <a:off x="575816" y="1475581"/>
            <a:ext cx="8496944" cy="4247317"/>
          </a:xfrm>
          <a:prstGeom prst="rect">
            <a:avLst/>
          </a:prstGeom>
          <a:noFill/>
        </p:spPr>
        <p:txBody>
          <a:bodyPr wrap="square" rtlCol="0">
            <a:spAutoFit/>
          </a:bodyPr>
          <a:lstStyle/>
          <a:p>
            <a:pPr marL="342900" indent="-342900">
              <a:buFont typeface="Arial" panose="020B0604020202020204" pitchFamily="34" charset="0"/>
              <a:buChar char="•"/>
            </a:pPr>
            <a:r>
              <a:rPr lang="en-GB" sz="1800" dirty="0" smtClean="0">
                <a:solidFill>
                  <a:schemeClr val="tx1"/>
                </a:solidFill>
              </a:rPr>
              <a:t>The original SCU period of 11mm does give the best performance in the HXR from 8-16keV.</a:t>
            </a:r>
          </a:p>
          <a:p>
            <a:pPr marL="342900" indent="-342900">
              <a:buFont typeface="Arial" panose="020B0604020202020204" pitchFamily="34" charset="0"/>
              <a:buChar char="•"/>
            </a:pPr>
            <a:r>
              <a:rPr lang="en-GB" sz="1800" dirty="0" smtClean="0">
                <a:solidFill>
                  <a:schemeClr val="tx1"/>
                </a:solidFill>
              </a:rPr>
              <a:t>An SCU period of 13mm gives a </a:t>
            </a:r>
            <a:r>
              <a:rPr lang="en-GB" sz="1800" b="1" i="1" dirty="0" smtClean="0">
                <a:solidFill>
                  <a:schemeClr val="tx1"/>
                </a:solidFill>
              </a:rPr>
              <a:t>more balanced </a:t>
            </a:r>
            <a:r>
              <a:rPr lang="en-GB" sz="1800" dirty="0" smtClean="0">
                <a:solidFill>
                  <a:schemeClr val="tx1"/>
                </a:solidFill>
              </a:rPr>
              <a:t>performance across the whole wavelength range, notably about double the pulse energy in SXR</a:t>
            </a:r>
          </a:p>
          <a:p>
            <a:pPr marL="1084191" lvl="1" indent="-342900">
              <a:buFont typeface="Arial" panose="020B0604020202020204" pitchFamily="34" charset="0"/>
              <a:buChar char="•"/>
            </a:pPr>
            <a:r>
              <a:rPr lang="en-GB" sz="1800" dirty="0" smtClean="0">
                <a:solidFill>
                  <a:schemeClr val="tx1"/>
                </a:solidFill>
              </a:rPr>
              <a:t>15mm gives too long saturation length at 16keV, and better performance in SXR </a:t>
            </a:r>
            <a:r>
              <a:rPr lang="en-GB" sz="1800" b="1" i="1" dirty="0" smtClean="0">
                <a:solidFill>
                  <a:schemeClr val="tx1"/>
                </a:solidFill>
              </a:rPr>
              <a:t>only in the range 0.25 – 0.65keV</a:t>
            </a:r>
          </a:p>
          <a:p>
            <a:pPr marL="1084191" lvl="1" indent="-342900">
              <a:buFont typeface="Arial" panose="020B0604020202020204" pitchFamily="34" charset="0"/>
              <a:buChar char="•"/>
            </a:pPr>
            <a:r>
              <a:rPr lang="en-GB" sz="1800" dirty="0" smtClean="0">
                <a:solidFill>
                  <a:schemeClr val="tx1"/>
                </a:solidFill>
              </a:rPr>
              <a:t>11mm gives marginally better performance from 8 – 16keV</a:t>
            </a:r>
          </a:p>
          <a:p>
            <a:pPr marL="342900" indent="-342900">
              <a:buFont typeface="Arial" panose="020B0604020202020204" pitchFamily="34" charset="0"/>
              <a:buChar char="•"/>
            </a:pPr>
            <a:r>
              <a:rPr lang="en-GB" sz="1800" dirty="0" smtClean="0">
                <a:solidFill>
                  <a:schemeClr val="tx1"/>
                </a:solidFill>
              </a:rPr>
              <a:t>The tuning range by adjusting the </a:t>
            </a:r>
            <a:r>
              <a:rPr lang="en-GB" sz="1800" dirty="0" err="1" smtClean="0">
                <a:solidFill>
                  <a:schemeClr val="tx1"/>
                </a:solidFill>
              </a:rPr>
              <a:t>undulator</a:t>
            </a:r>
            <a:r>
              <a:rPr lang="en-GB" sz="1800" dirty="0" smtClean="0">
                <a:solidFill>
                  <a:schemeClr val="tx1"/>
                </a:solidFill>
              </a:rPr>
              <a:t> field strength is only a matter of convenience – it doesn’t limit the potential performance at any photon energy.   </a:t>
            </a:r>
          </a:p>
          <a:p>
            <a:pPr marL="342900" indent="-342900">
              <a:buFont typeface="Arial" panose="020B0604020202020204" pitchFamily="34" charset="0"/>
              <a:buChar char="•"/>
            </a:pPr>
            <a:r>
              <a:rPr lang="en-GB" sz="1800" dirty="0" smtClean="0">
                <a:solidFill>
                  <a:schemeClr val="tx1"/>
                </a:solidFill>
              </a:rPr>
              <a:t>Minimum gap of 4.2mm gives better performance than 5.2mm, balanced against the increased </a:t>
            </a:r>
            <a:r>
              <a:rPr lang="en-GB" sz="1800" dirty="0" err="1" smtClean="0">
                <a:solidFill>
                  <a:schemeClr val="tx1"/>
                </a:solidFill>
              </a:rPr>
              <a:t>wakefield</a:t>
            </a:r>
            <a:r>
              <a:rPr lang="en-GB" sz="1800" dirty="0" smtClean="0">
                <a:solidFill>
                  <a:schemeClr val="tx1"/>
                </a:solidFill>
              </a:rPr>
              <a:t> degradation. </a:t>
            </a:r>
          </a:p>
          <a:p>
            <a:pPr marL="342900" indent="-342900">
              <a:buFont typeface="Arial" panose="020B0604020202020204" pitchFamily="34" charset="0"/>
              <a:buChar char="•"/>
            </a:pPr>
            <a:r>
              <a:rPr lang="en-GB" sz="1800" dirty="0" smtClean="0">
                <a:solidFill>
                  <a:schemeClr val="tx1"/>
                </a:solidFill>
              </a:rPr>
              <a:t>It is not possible to find a period for an APPLE-X </a:t>
            </a:r>
            <a:r>
              <a:rPr lang="en-GB" sz="1800" dirty="0" err="1" smtClean="0">
                <a:solidFill>
                  <a:schemeClr val="tx1"/>
                </a:solidFill>
              </a:rPr>
              <a:t>undulator</a:t>
            </a:r>
            <a:r>
              <a:rPr lang="en-GB" sz="1800" dirty="0" smtClean="0">
                <a:solidFill>
                  <a:schemeClr val="tx1"/>
                </a:solidFill>
              </a:rPr>
              <a:t> that matches the performance of the SCU across the whole photon energy range. </a:t>
            </a:r>
          </a:p>
          <a:p>
            <a:pPr marL="342900" indent="-342900">
              <a:buFont typeface="Arial" panose="020B0604020202020204" pitchFamily="34" charset="0"/>
              <a:buChar char="•"/>
            </a:pPr>
            <a:r>
              <a:rPr lang="en-GB" sz="1800" dirty="0" smtClean="0">
                <a:solidFill>
                  <a:schemeClr val="tx1"/>
                </a:solidFill>
              </a:rPr>
              <a:t>The SCU is the best choice for a facility such as </a:t>
            </a:r>
            <a:r>
              <a:rPr lang="en-GB" sz="1800" dirty="0" err="1" smtClean="0">
                <a:solidFill>
                  <a:schemeClr val="tx1"/>
                </a:solidFill>
              </a:rPr>
              <a:t>CompactLight</a:t>
            </a:r>
            <a:r>
              <a:rPr lang="en-GB" sz="1800" dirty="0" smtClean="0">
                <a:solidFill>
                  <a:schemeClr val="tx1"/>
                </a:solidFill>
              </a:rPr>
              <a:t> where we wish to use the same </a:t>
            </a:r>
            <a:r>
              <a:rPr lang="en-GB" sz="1800" dirty="0" err="1" smtClean="0">
                <a:solidFill>
                  <a:schemeClr val="tx1"/>
                </a:solidFill>
              </a:rPr>
              <a:t>undulators</a:t>
            </a:r>
            <a:r>
              <a:rPr lang="en-GB" sz="1800" dirty="0" smtClean="0">
                <a:solidFill>
                  <a:schemeClr val="tx1"/>
                </a:solidFill>
              </a:rPr>
              <a:t> for SXR </a:t>
            </a:r>
            <a:r>
              <a:rPr lang="en-GB" sz="1800" b="1" i="1" u="sng" dirty="0" smtClean="0">
                <a:solidFill>
                  <a:schemeClr val="tx1"/>
                </a:solidFill>
              </a:rPr>
              <a:t>and</a:t>
            </a:r>
            <a:r>
              <a:rPr lang="en-GB" sz="1800" dirty="0" smtClean="0">
                <a:solidFill>
                  <a:schemeClr val="tx1"/>
                </a:solidFill>
              </a:rPr>
              <a:t> HXR  </a:t>
            </a:r>
          </a:p>
        </p:txBody>
      </p:sp>
    </p:spTree>
    <p:extLst>
      <p:ext uri="{BB962C8B-B14F-4D97-AF65-F5344CB8AC3E}">
        <p14:creationId xmlns:p14="http://schemas.microsoft.com/office/powerpoint/2010/main" val="1295119147"/>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4294EE50-87B3-414B-AD9E-518CEF385733}" type="slidenum">
              <a:rPr lang="it-IT" altLang="it-IT" smtClean="0"/>
              <a:pPr/>
              <a:t>18</a:t>
            </a:fld>
            <a:endParaRPr lang="it-IT" altLang="it-IT" dirty="0"/>
          </a:p>
        </p:txBody>
      </p:sp>
      <p:sp>
        <p:nvSpPr>
          <p:cNvPr id="3" name="Text Placeholder 2"/>
          <p:cNvSpPr>
            <a:spLocks noGrp="1"/>
          </p:cNvSpPr>
          <p:nvPr>
            <p:ph type="body" sz="quarter" idx="11"/>
          </p:nvPr>
        </p:nvSpPr>
        <p:spPr/>
        <p:txBody>
          <a:bodyPr/>
          <a:lstStyle/>
          <a:p>
            <a:pPr algn="ctr"/>
            <a:r>
              <a:rPr lang="en-GB" dirty="0" smtClean="0"/>
              <a:t>Extra……</a:t>
            </a:r>
            <a:endParaRPr lang="en-GB" dirty="0"/>
          </a:p>
        </p:txBody>
      </p:sp>
    </p:spTree>
    <p:extLst>
      <p:ext uri="{BB962C8B-B14F-4D97-AF65-F5344CB8AC3E}">
        <p14:creationId xmlns:p14="http://schemas.microsoft.com/office/powerpoint/2010/main" val="207934766"/>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19</a:t>
            </a:fld>
            <a:endParaRPr lang="it-IT" altLang="it-IT" dirty="0"/>
          </a:p>
        </p:txBody>
      </p:sp>
      <p:grpSp>
        <p:nvGrpSpPr>
          <p:cNvPr id="106" name="Group 105"/>
          <p:cNvGrpSpPr/>
          <p:nvPr/>
        </p:nvGrpSpPr>
        <p:grpSpPr>
          <a:xfrm>
            <a:off x="4464248" y="669180"/>
            <a:ext cx="4311057" cy="3590506"/>
            <a:chOff x="4464248" y="669180"/>
            <a:chExt cx="4311057" cy="3590506"/>
          </a:xfrm>
        </p:grpSpPr>
        <p:pic>
          <p:nvPicPr>
            <p:cNvPr id="47" name="Picture 46"/>
            <p:cNvPicPr>
              <a:picLocks noChangeAspect="1"/>
            </p:cNvPicPr>
            <p:nvPr/>
          </p:nvPicPr>
          <p:blipFill>
            <a:blip r:embed="rId2"/>
            <a:stretch>
              <a:fillRect/>
            </a:stretch>
          </p:blipFill>
          <p:spPr>
            <a:xfrm>
              <a:off x="4464248" y="669180"/>
              <a:ext cx="4311057" cy="3590506"/>
            </a:xfrm>
            <a:prstGeom prst="rect">
              <a:avLst/>
            </a:prstGeom>
          </p:spPr>
        </p:pic>
        <p:grpSp>
          <p:nvGrpSpPr>
            <p:cNvPr id="58" name="Group 57"/>
            <p:cNvGrpSpPr/>
            <p:nvPr/>
          </p:nvGrpSpPr>
          <p:grpSpPr>
            <a:xfrm>
              <a:off x="5289125" y="918767"/>
              <a:ext cx="1344629" cy="2952328"/>
              <a:chOff x="1185028" y="899517"/>
              <a:chExt cx="1344629" cy="2952328"/>
            </a:xfrm>
          </p:grpSpPr>
          <p:cxnSp>
            <p:nvCxnSpPr>
              <p:cNvPr id="59" name="Straight Connector 58"/>
              <p:cNvCxnSpPr/>
              <p:nvPr/>
            </p:nvCxnSpPr>
            <p:spPr bwMode="auto">
              <a:xfrm>
                <a:off x="1194654" y="899517"/>
                <a:ext cx="0" cy="2952328"/>
              </a:xfrm>
              <a:prstGeom prst="line">
                <a:avLst/>
              </a:prstGeom>
              <a:solidFill>
                <a:srgbClr val="00B8FF"/>
              </a:solidFill>
              <a:ln w="38100" cap="flat" cmpd="sng" algn="ctr">
                <a:solidFill>
                  <a:srgbClr val="0070C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0" name="Straight Connector 59"/>
              <p:cNvCxnSpPr/>
              <p:nvPr/>
            </p:nvCxnSpPr>
            <p:spPr bwMode="auto">
              <a:xfrm flipH="1">
                <a:off x="1185028" y="95227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1" name="Straight Connector 60"/>
              <p:cNvCxnSpPr/>
              <p:nvPr/>
            </p:nvCxnSpPr>
            <p:spPr bwMode="auto">
              <a:xfrm flipH="1">
                <a:off x="1197657" y="1878754"/>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2" name="Straight Connector 61"/>
              <p:cNvCxnSpPr/>
              <p:nvPr/>
            </p:nvCxnSpPr>
            <p:spPr bwMode="auto">
              <a:xfrm flipH="1">
                <a:off x="1195013" y="2531459"/>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3" name="Straight Connector 62"/>
              <p:cNvCxnSpPr/>
              <p:nvPr/>
            </p:nvCxnSpPr>
            <p:spPr bwMode="auto">
              <a:xfrm flipH="1">
                <a:off x="1193413" y="2992382"/>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4" name="Straight Connector 63"/>
              <p:cNvCxnSpPr/>
              <p:nvPr/>
            </p:nvCxnSpPr>
            <p:spPr bwMode="auto">
              <a:xfrm flipH="1">
                <a:off x="1188032" y="331855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5" name="Straight Connector 64"/>
              <p:cNvCxnSpPr/>
              <p:nvPr/>
            </p:nvCxnSpPr>
            <p:spPr bwMode="auto">
              <a:xfrm flipH="1">
                <a:off x="1196057" y="354955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82" name="Group 81"/>
            <p:cNvGrpSpPr/>
            <p:nvPr/>
          </p:nvGrpSpPr>
          <p:grpSpPr>
            <a:xfrm>
              <a:off x="5829900" y="938017"/>
              <a:ext cx="2200881" cy="2952328"/>
              <a:chOff x="1704061" y="926792"/>
              <a:chExt cx="2200881" cy="2952328"/>
            </a:xfrm>
          </p:grpSpPr>
          <p:cxnSp>
            <p:nvCxnSpPr>
              <p:cNvPr id="83" name="Straight Connector 82"/>
              <p:cNvCxnSpPr/>
              <p:nvPr/>
            </p:nvCxnSpPr>
            <p:spPr bwMode="auto">
              <a:xfrm flipH="1">
                <a:off x="1735221" y="990775"/>
                <a:ext cx="792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4" name="Straight Connector 83"/>
              <p:cNvCxnSpPr/>
              <p:nvPr/>
            </p:nvCxnSpPr>
            <p:spPr bwMode="auto">
              <a:xfrm>
                <a:off x="1713686" y="926792"/>
                <a:ext cx="0" cy="2952328"/>
              </a:xfrm>
              <a:prstGeom prst="line">
                <a:avLst/>
              </a:prstGeom>
              <a:solidFill>
                <a:srgbClr val="00B8FF"/>
              </a:solidFill>
              <a:ln w="3810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5" name="Straight Connector 84"/>
              <p:cNvCxnSpPr/>
              <p:nvPr/>
            </p:nvCxnSpPr>
            <p:spPr bwMode="auto">
              <a:xfrm flipH="1">
                <a:off x="1704309" y="1917254"/>
                <a:ext cx="2196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6" name="Straight Connector 85"/>
              <p:cNvCxnSpPr/>
              <p:nvPr/>
            </p:nvCxnSpPr>
            <p:spPr bwMode="auto">
              <a:xfrm flipH="1">
                <a:off x="1708942" y="2517201"/>
                <a:ext cx="2196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7" name="Straight Connector 86"/>
              <p:cNvCxnSpPr/>
              <p:nvPr/>
            </p:nvCxnSpPr>
            <p:spPr bwMode="auto">
              <a:xfrm flipH="1">
                <a:off x="1713686" y="2963866"/>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8" name="Straight Connector 87"/>
              <p:cNvCxnSpPr/>
              <p:nvPr/>
            </p:nvCxnSpPr>
            <p:spPr bwMode="auto">
              <a:xfrm flipH="1">
                <a:off x="1704061" y="3347789"/>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9" name="Straight Connector 88"/>
              <p:cNvCxnSpPr/>
              <p:nvPr/>
            </p:nvCxnSpPr>
            <p:spPr bwMode="auto">
              <a:xfrm flipH="1">
                <a:off x="1712086" y="3544563"/>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105" name="Group 104"/>
          <p:cNvGrpSpPr/>
          <p:nvPr/>
        </p:nvGrpSpPr>
        <p:grpSpPr>
          <a:xfrm>
            <a:off x="2500766" y="3995861"/>
            <a:ext cx="4321013" cy="3568067"/>
            <a:chOff x="2500766" y="3961925"/>
            <a:chExt cx="4321013" cy="3568067"/>
          </a:xfrm>
        </p:grpSpPr>
        <p:pic>
          <p:nvPicPr>
            <p:cNvPr id="46" name="Picture 45"/>
            <p:cNvPicPr>
              <a:picLocks noChangeAspect="1"/>
            </p:cNvPicPr>
            <p:nvPr/>
          </p:nvPicPr>
          <p:blipFill>
            <a:blip r:embed="rId3"/>
            <a:stretch>
              <a:fillRect/>
            </a:stretch>
          </p:blipFill>
          <p:spPr>
            <a:xfrm>
              <a:off x="2500766" y="3961925"/>
              <a:ext cx="4321013" cy="3568067"/>
            </a:xfrm>
            <a:prstGeom prst="rect">
              <a:avLst/>
            </a:prstGeom>
          </p:spPr>
        </p:pic>
        <p:grpSp>
          <p:nvGrpSpPr>
            <p:cNvPr id="66" name="Group 65"/>
            <p:cNvGrpSpPr/>
            <p:nvPr/>
          </p:nvGrpSpPr>
          <p:grpSpPr>
            <a:xfrm>
              <a:off x="3350620" y="4206893"/>
              <a:ext cx="1344629" cy="2952328"/>
              <a:chOff x="1185028" y="899517"/>
              <a:chExt cx="1344629" cy="2952328"/>
            </a:xfrm>
          </p:grpSpPr>
          <p:cxnSp>
            <p:nvCxnSpPr>
              <p:cNvPr id="67" name="Straight Connector 66"/>
              <p:cNvCxnSpPr/>
              <p:nvPr/>
            </p:nvCxnSpPr>
            <p:spPr bwMode="auto">
              <a:xfrm>
                <a:off x="1194654" y="899517"/>
                <a:ext cx="0" cy="2952328"/>
              </a:xfrm>
              <a:prstGeom prst="line">
                <a:avLst/>
              </a:prstGeom>
              <a:solidFill>
                <a:srgbClr val="00B8FF"/>
              </a:solidFill>
              <a:ln w="38100" cap="flat" cmpd="sng" algn="ctr">
                <a:solidFill>
                  <a:srgbClr val="0070C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 name="Straight Connector 67"/>
              <p:cNvCxnSpPr/>
              <p:nvPr/>
            </p:nvCxnSpPr>
            <p:spPr bwMode="auto">
              <a:xfrm flipH="1">
                <a:off x="1185028" y="95227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9" name="Straight Connector 68"/>
              <p:cNvCxnSpPr/>
              <p:nvPr/>
            </p:nvCxnSpPr>
            <p:spPr bwMode="auto">
              <a:xfrm flipH="1">
                <a:off x="1197657" y="1878754"/>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0" name="Straight Connector 69"/>
              <p:cNvCxnSpPr/>
              <p:nvPr/>
            </p:nvCxnSpPr>
            <p:spPr bwMode="auto">
              <a:xfrm flipH="1">
                <a:off x="1195013" y="2531459"/>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1" name="Straight Connector 70"/>
              <p:cNvCxnSpPr/>
              <p:nvPr/>
            </p:nvCxnSpPr>
            <p:spPr bwMode="auto">
              <a:xfrm flipH="1">
                <a:off x="1193413" y="2992382"/>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2" name="Straight Connector 71"/>
              <p:cNvCxnSpPr/>
              <p:nvPr/>
            </p:nvCxnSpPr>
            <p:spPr bwMode="auto">
              <a:xfrm flipH="1">
                <a:off x="1188032" y="331855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3" name="Straight Connector 72"/>
              <p:cNvCxnSpPr/>
              <p:nvPr/>
            </p:nvCxnSpPr>
            <p:spPr bwMode="auto">
              <a:xfrm flipH="1">
                <a:off x="1196057" y="354955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90" name="Group 89"/>
            <p:cNvGrpSpPr/>
            <p:nvPr/>
          </p:nvGrpSpPr>
          <p:grpSpPr>
            <a:xfrm>
              <a:off x="3888184" y="4240760"/>
              <a:ext cx="2200881" cy="2952328"/>
              <a:chOff x="1704061" y="926792"/>
              <a:chExt cx="2200881" cy="2952328"/>
            </a:xfrm>
          </p:grpSpPr>
          <p:cxnSp>
            <p:nvCxnSpPr>
              <p:cNvPr id="91" name="Straight Connector 90"/>
              <p:cNvCxnSpPr/>
              <p:nvPr/>
            </p:nvCxnSpPr>
            <p:spPr bwMode="auto">
              <a:xfrm flipH="1">
                <a:off x="1735221" y="990775"/>
                <a:ext cx="792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2" name="Straight Connector 91"/>
              <p:cNvCxnSpPr/>
              <p:nvPr/>
            </p:nvCxnSpPr>
            <p:spPr bwMode="auto">
              <a:xfrm>
                <a:off x="1713686" y="926792"/>
                <a:ext cx="0" cy="2952328"/>
              </a:xfrm>
              <a:prstGeom prst="line">
                <a:avLst/>
              </a:prstGeom>
              <a:solidFill>
                <a:srgbClr val="00B8FF"/>
              </a:solidFill>
              <a:ln w="3810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3" name="Straight Connector 92"/>
              <p:cNvCxnSpPr/>
              <p:nvPr/>
            </p:nvCxnSpPr>
            <p:spPr bwMode="auto">
              <a:xfrm flipH="1">
                <a:off x="1704309" y="1917254"/>
                <a:ext cx="2196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4" name="Straight Connector 93"/>
              <p:cNvCxnSpPr/>
              <p:nvPr/>
            </p:nvCxnSpPr>
            <p:spPr bwMode="auto">
              <a:xfrm flipH="1">
                <a:off x="1708942" y="2517201"/>
                <a:ext cx="2196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5" name="Straight Connector 94"/>
              <p:cNvCxnSpPr/>
              <p:nvPr/>
            </p:nvCxnSpPr>
            <p:spPr bwMode="auto">
              <a:xfrm flipH="1">
                <a:off x="1713686" y="2963866"/>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6" name="Straight Connector 95"/>
              <p:cNvCxnSpPr/>
              <p:nvPr/>
            </p:nvCxnSpPr>
            <p:spPr bwMode="auto">
              <a:xfrm flipH="1">
                <a:off x="1704061" y="3347789"/>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7" name="Straight Connector 96"/>
              <p:cNvCxnSpPr/>
              <p:nvPr/>
            </p:nvCxnSpPr>
            <p:spPr bwMode="auto">
              <a:xfrm flipH="1">
                <a:off x="1712086" y="3544563"/>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107" name="Group 106"/>
          <p:cNvGrpSpPr/>
          <p:nvPr/>
        </p:nvGrpSpPr>
        <p:grpSpPr>
          <a:xfrm>
            <a:off x="340259" y="669180"/>
            <a:ext cx="4321013" cy="3900428"/>
            <a:chOff x="340259" y="669180"/>
            <a:chExt cx="4321013" cy="3900428"/>
          </a:xfrm>
        </p:grpSpPr>
        <p:pic>
          <p:nvPicPr>
            <p:cNvPr id="45" name="Picture 44"/>
            <p:cNvPicPr>
              <a:picLocks noChangeAspect="1"/>
            </p:cNvPicPr>
            <p:nvPr/>
          </p:nvPicPr>
          <p:blipFill>
            <a:blip r:embed="rId4"/>
            <a:stretch>
              <a:fillRect/>
            </a:stretch>
          </p:blipFill>
          <p:spPr>
            <a:xfrm>
              <a:off x="340259" y="669180"/>
              <a:ext cx="4321013" cy="3568067"/>
            </a:xfrm>
            <a:prstGeom prst="rect">
              <a:avLst/>
            </a:prstGeom>
          </p:spPr>
        </p:pic>
        <p:grpSp>
          <p:nvGrpSpPr>
            <p:cNvPr id="57" name="Group 56"/>
            <p:cNvGrpSpPr/>
            <p:nvPr/>
          </p:nvGrpSpPr>
          <p:grpSpPr>
            <a:xfrm>
              <a:off x="1185028" y="899517"/>
              <a:ext cx="1344629" cy="2952328"/>
              <a:chOff x="1185028" y="899517"/>
              <a:chExt cx="1344629" cy="2952328"/>
            </a:xfrm>
          </p:grpSpPr>
          <p:cxnSp>
            <p:nvCxnSpPr>
              <p:cNvPr id="49" name="Straight Connector 48"/>
              <p:cNvCxnSpPr/>
              <p:nvPr/>
            </p:nvCxnSpPr>
            <p:spPr bwMode="auto">
              <a:xfrm>
                <a:off x="1194654" y="899517"/>
                <a:ext cx="0" cy="2952328"/>
              </a:xfrm>
              <a:prstGeom prst="line">
                <a:avLst/>
              </a:prstGeom>
              <a:solidFill>
                <a:srgbClr val="00B8FF"/>
              </a:solidFill>
              <a:ln w="38100" cap="flat" cmpd="sng" algn="ctr">
                <a:solidFill>
                  <a:srgbClr val="0070C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1" name="Straight Connector 50"/>
              <p:cNvCxnSpPr/>
              <p:nvPr/>
            </p:nvCxnSpPr>
            <p:spPr bwMode="auto">
              <a:xfrm flipH="1">
                <a:off x="1185028" y="95227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2" name="Straight Connector 51"/>
              <p:cNvCxnSpPr/>
              <p:nvPr/>
            </p:nvCxnSpPr>
            <p:spPr bwMode="auto">
              <a:xfrm flipH="1">
                <a:off x="1197657" y="1878754"/>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3" name="Straight Connector 52"/>
              <p:cNvCxnSpPr/>
              <p:nvPr/>
            </p:nvCxnSpPr>
            <p:spPr bwMode="auto">
              <a:xfrm flipH="1">
                <a:off x="1195013" y="2550709"/>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4" name="Straight Connector 53"/>
              <p:cNvCxnSpPr/>
              <p:nvPr/>
            </p:nvCxnSpPr>
            <p:spPr bwMode="auto">
              <a:xfrm flipH="1">
                <a:off x="1193413" y="2992382"/>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5" name="Straight Connector 54"/>
              <p:cNvCxnSpPr/>
              <p:nvPr/>
            </p:nvCxnSpPr>
            <p:spPr bwMode="auto">
              <a:xfrm flipH="1">
                <a:off x="1188032" y="331855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6" name="Straight Connector 55"/>
              <p:cNvCxnSpPr/>
              <p:nvPr/>
            </p:nvCxnSpPr>
            <p:spPr bwMode="auto">
              <a:xfrm flipH="1">
                <a:off x="1196057" y="3568805"/>
                <a:ext cx="133200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81" name="Group 80"/>
            <p:cNvGrpSpPr/>
            <p:nvPr/>
          </p:nvGrpSpPr>
          <p:grpSpPr>
            <a:xfrm>
              <a:off x="1704061" y="926792"/>
              <a:ext cx="2200881" cy="2952328"/>
              <a:chOff x="1704061" y="926792"/>
              <a:chExt cx="2200881" cy="2952328"/>
            </a:xfrm>
          </p:grpSpPr>
          <p:cxnSp>
            <p:nvCxnSpPr>
              <p:cNvPr id="74" name="Straight Connector 73"/>
              <p:cNvCxnSpPr/>
              <p:nvPr/>
            </p:nvCxnSpPr>
            <p:spPr bwMode="auto">
              <a:xfrm flipH="1">
                <a:off x="1735221" y="990775"/>
                <a:ext cx="792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5" name="Straight Connector 74"/>
              <p:cNvCxnSpPr/>
              <p:nvPr/>
            </p:nvCxnSpPr>
            <p:spPr bwMode="auto">
              <a:xfrm>
                <a:off x="1713686" y="926792"/>
                <a:ext cx="0" cy="2952328"/>
              </a:xfrm>
              <a:prstGeom prst="line">
                <a:avLst/>
              </a:prstGeom>
              <a:solidFill>
                <a:srgbClr val="00B8FF"/>
              </a:solidFill>
              <a:ln w="3810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6" name="Straight Connector 75"/>
              <p:cNvCxnSpPr/>
              <p:nvPr/>
            </p:nvCxnSpPr>
            <p:spPr bwMode="auto">
              <a:xfrm flipH="1">
                <a:off x="1704309" y="1917254"/>
                <a:ext cx="2196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7" name="Straight Connector 76"/>
              <p:cNvCxnSpPr/>
              <p:nvPr/>
            </p:nvCxnSpPr>
            <p:spPr bwMode="auto">
              <a:xfrm flipH="1">
                <a:off x="1708942" y="2517201"/>
                <a:ext cx="2196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8" name="Straight Connector 77"/>
              <p:cNvCxnSpPr/>
              <p:nvPr/>
            </p:nvCxnSpPr>
            <p:spPr bwMode="auto">
              <a:xfrm flipH="1">
                <a:off x="1713686" y="2963866"/>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9" name="Straight Connector 78"/>
              <p:cNvCxnSpPr/>
              <p:nvPr/>
            </p:nvCxnSpPr>
            <p:spPr bwMode="auto">
              <a:xfrm flipH="1">
                <a:off x="1704061" y="3347789"/>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0" name="Straight Connector 79"/>
              <p:cNvCxnSpPr/>
              <p:nvPr/>
            </p:nvCxnSpPr>
            <p:spPr bwMode="auto">
              <a:xfrm flipH="1">
                <a:off x="1712086" y="3544563"/>
                <a:ext cx="216000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98" name="TextBox 97"/>
            <p:cNvSpPr txBox="1"/>
            <p:nvPr/>
          </p:nvSpPr>
          <p:spPr>
            <a:xfrm rot="16200000">
              <a:off x="628931" y="3891048"/>
              <a:ext cx="1080120" cy="276999"/>
            </a:xfrm>
            <a:prstGeom prst="rect">
              <a:avLst/>
            </a:prstGeom>
            <a:noFill/>
          </p:spPr>
          <p:txBody>
            <a:bodyPr wrap="square" rtlCol="0">
              <a:spAutoFit/>
            </a:bodyPr>
            <a:lstStyle/>
            <a:p>
              <a:r>
                <a:rPr lang="en-GB" sz="1200" dirty="0" smtClean="0">
                  <a:solidFill>
                    <a:srgbClr val="0068A6"/>
                  </a:solidFill>
                </a:rPr>
                <a:t>4.3mm</a:t>
              </a:r>
            </a:p>
          </p:txBody>
        </p:sp>
        <p:sp>
          <p:nvSpPr>
            <p:cNvPr id="99" name="TextBox 98"/>
            <p:cNvSpPr txBox="1"/>
            <p:nvPr/>
          </p:nvSpPr>
          <p:spPr>
            <a:xfrm rot="16200000">
              <a:off x="1155259" y="3883741"/>
              <a:ext cx="1080120" cy="276999"/>
            </a:xfrm>
            <a:prstGeom prst="rect">
              <a:avLst/>
            </a:prstGeom>
            <a:noFill/>
          </p:spPr>
          <p:txBody>
            <a:bodyPr wrap="square" rtlCol="0">
              <a:spAutoFit/>
            </a:bodyPr>
            <a:lstStyle/>
            <a:p>
              <a:r>
                <a:rPr lang="en-GB" sz="1200" dirty="0" smtClean="0">
                  <a:solidFill>
                    <a:srgbClr val="FF0000"/>
                  </a:solidFill>
                </a:rPr>
                <a:t>5.3mm</a:t>
              </a:r>
            </a:p>
          </p:txBody>
        </p:sp>
      </p:grpSp>
      <p:cxnSp>
        <p:nvCxnSpPr>
          <p:cNvPr id="101" name="Straight Connector 100"/>
          <p:cNvCxnSpPr/>
          <p:nvPr/>
        </p:nvCxnSpPr>
        <p:spPr bwMode="auto">
          <a:xfrm>
            <a:off x="6912520" y="4931965"/>
            <a:ext cx="1440160" cy="0"/>
          </a:xfrm>
          <a:prstGeom prst="line">
            <a:avLst/>
          </a:prstGeom>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2" name="Straight Connector 101"/>
          <p:cNvCxnSpPr/>
          <p:nvPr/>
        </p:nvCxnSpPr>
        <p:spPr bwMode="auto">
          <a:xfrm>
            <a:off x="6963955" y="5436021"/>
            <a:ext cx="1440160" cy="0"/>
          </a:xfrm>
          <a:prstGeom prst="line">
            <a:avLst/>
          </a:prstGeom>
          <a:solidFill>
            <a:srgbClr val="00B8FF"/>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3" name="TextBox 102"/>
          <p:cNvSpPr txBox="1"/>
          <p:nvPr/>
        </p:nvSpPr>
        <p:spPr>
          <a:xfrm>
            <a:off x="8494415" y="4761627"/>
            <a:ext cx="1440160" cy="338554"/>
          </a:xfrm>
          <a:prstGeom prst="rect">
            <a:avLst/>
          </a:prstGeom>
          <a:noFill/>
        </p:spPr>
        <p:txBody>
          <a:bodyPr wrap="square" rtlCol="0">
            <a:spAutoFit/>
          </a:bodyPr>
          <a:lstStyle/>
          <a:p>
            <a:r>
              <a:rPr lang="en-GB" sz="1600" dirty="0" smtClean="0">
                <a:solidFill>
                  <a:schemeClr val="tx1"/>
                </a:solidFill>
              </a:rPr>
              <a:t>5.3mm gap</a:t>
            </a:r>
          </a:p>
        </p:txBody>
      </p:sp>
      <p:sp>
        <p:nvSpPr>
          <p:cNvPr id="104" name="TextBox 103"/>
          <p:cNvSpPr txBox="1"/>
          <p:nvPr/>
        </p:nvSpPr>
        <p:spPr>
          <a:xfrm>
            <a:off x="8496696" y="5241483"/>
            <a:ext cx="1440160" cy="338554"/>
          </a:xfrm>
          <a:prstGeom prst="rect">
            <a:avLst/>
          </a:prstGeom>
          <a:noFill/>
        </p:spPr>
        <p:txBody>
          <a:bodyPr wrap="square" rtlCol="0">
            <a:spAutoFit/>
          </a:bodyPr>
          <a:lstStyle/>
          <a:p>
            <a:r>
              <a:rPr lang="en-GB" sz="1600" dirty="0" smtClean="0">
                <a:solidFill>
                  <a:schemeClr val="tx1"/>
                </a:solidFill>
              </a:rPr>
              <a:t>4.3mm gap</a:t>
            </a:r>
          </a:p>
        </p:txBody>
      </p:sp>
      <p:sp>
        <p:nvSpPr>
          <p:cNvPr id="108" name="Rectangle 107"/>
          <p:cNvSpPr/>
          <p:nvPr/>
        </p:nvSpPr>
        <p:spPr>
          <a:xfrm>
            <a:off x="2500765" y="122471"/>
            <a:ext cx="5551520" cy="400110"/>
          </a:xfrm>
          <a:prstGeom prst="rect">
            <a:avLst/>
          </a:prstGeom>
        </p:spPr>
        <p:txBody>
          <a:bodyPr wrap="none">
            <a:spAutoFit/>
          </a:bodyPr>
          <a:lstStyle/>
          <a:p>
            <a:r>
              <a:rPr lang="en-GB" sz="2000" b="1" kern="0" dirty="0">
                <a:solidFill>
                  <a:srgbClr val="C00000"/>
                </a:solidFill>
              </a:rPr>
              <a:t>Effect of Minimum Gap </a:t>
            </a:r>
            <a:r>
              <a:rPr lang="en-GB" sz="2000" b="1" kern="0" dirty="0" smtClean="0">
                <a:solidFill>
                  <a:srgbClr val="C00000"/>
                </a:solidFill>
              </a:rPr>
              <a:t>Choice: Data Source</a:t>
            </a:r>
            <a:endParaRPr lang="en-GB" sz="2000" b="1" kern="0" dirty="0">
              <a:solidFill>
                <a:srgbClr val="C00000"/>
              </a:solidFill>
            </a:endParaRPr>
          </a:p>
        </p:txBody>
      </p:sp>
      <p:sp>
        <p:nvSpPr>
          <p:cNvPr id="109" name="TextBox 108"/>
          <p:cNvSpPr txBox="1"/>
          <p:nvPr/>
        </p:nvSpPr>
        <p:spPr>
          <a:xfrm>
            <a:off x="451036" y="5013960"/>
            <a:ext cx="1512168" cy="954107"/>
          </a:xfrm>
          <a:prstGeom prst="rect">
            <a:avLst/>
          </a:prstGeom>
          <a:solidFill>
            <a:srgbClr val="FFFF00"/>
          </a:solidFill>
        </p:spPr>
        <p:txBody>
          <a:bodyPr wrap="square" rtlCol="0">
            <a:spAutoFit/>
          </a:bodyPr>
          <a:lstStyle/>
          <a:p>
            <a:r>
              <a:rPr lang="en-GB" sz="1400" i="1" dirty="0" smtClean="0">
                <a:solidFill>
                  <a:schemeClr val="tx1"/>
                </a:solidFill>
              </a:rPr>
              <a:t>NB on these plots gap (g) is proxy for SCU current</a:t>
            </a:r>
          </a:p>
        </p:txBody>
      </p:sp>
    </p:spTree>
    <p:extLst>
      <p:ext uri="{BB962C8B-B14F-4D97-AF65-F5344CB8AC3E}">
        <p14:creationId xmlns:p14="http://schemas.microsoft.com/office/powerpoint/2010/main" val="2499062087"/>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2304009" y="179437"/>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Introduction</a:t>
            </a:r>
            <a:endParaRPr lang="en-GB" sz="2000" b="1" kern="0" dirty="0">
              <a:solidFill>
                <a:srgbClr val="C00000"/>
              </a:solidFill>
              <a:latin typeface="+mj-lt"/>
            </a:endParaRPr>
          </a:p>
        </p:txBody>
      </p:sp>
      <p:sp>
        <p:nvSpPr>
          <p:cNvPr id="3" name="Content Placeholder 2"/>
          <p:cNvSpPr>
            <a:spLocks noGrp="1"/>
          </p:cNvSpPr>
          <p:nvPr>
            <p:ph sz="quarter" idx="12"/>
          </p:nvPr>
        </p:nvSpPr>
        <p:spPr>
          <a:xfrm>
            <a:off x="494808" y="827509"/>
            <a:ext cx="9091009" cy="6120680"/>
          </a:xfrm>
        </p:spPr>
        <p:txBody>
          <a:bodyPr/>
          <a:lstStyle/>
          <a:p>
            <a:pPr marL="285750" indent="-285750">
              <a:buFont typeface="Arial" panose="020B0604020202020204" pitchFamily="34" charset="0"/>
              <a:buChar char="•"/>
            </a:pPr>
            <a:r>
              <a:rPr lang="en-GB" sz="1600" dirty="0" smtClean="0">
                <a:solidFill>
                  <a:schemeClr val="tx1"/>
                </a:solidFill>
                <a:latin typeface="Arial"/>
                <a:cs typeface="Arial"/>
              </a:rPr>
              <a:t>The original assessment was that for best performance in the HXR (up to 16keV) we should use a helical Superconducting </a:t>
            </a:r>
            <a:r>
              <a:rPr lang="en-GB" sz="1600" dirty="0" err="1" smtClean="0">
                <a:solidFill>
                  <a:schemeClr val="tx1"/>
                </a:solidFill>
                <a:latin typeface="Arial"/>
                <a:cs typeface="Arial"/>
              </a:rPr>
              <a:t>Undulator</a:t>
            </a:r>
            <a:r>
              <a:rPr lang="en-GB" sz="1600" dirty="0" smtClean="0">
                <a:solidFill>
                  <a:schemeClr val="tx1"/>
                </a:solidFill>
                <a:latin typeface="Arial"/>
                <a:cs typeface="Arial"/>
              </a:rPr>
              <a:t> (SCU) with a period of 11mm.</a:t>
            </a:r>
          </a:p>
          <a:p>
            <a:pPr marL="285750" indent="-285750">
              <a:buFont typeface="Arial" panose="020B0604020202020204" pitchFamily="34" charset="0"/>
              <a:buChar char="•"/>
            </a:pPr>
            <a:r>
              <a:rPr lang="en-GB" sz="1600" dirty="0" smtClean="0">
                <a:solidFill>
                  <a:schemeClr val="tx1"/>
                </a:solidFill>
                <a:latin typeface="Arial"/>
                <a:cs typeface="Arial"/>
              </a:rPr>
              <a:t>This was based on studying the performance of different </a:t>
            </a:r>
            <a:r>
              <a:rPr lang="en-GB" sz="1600" dirty="0" err="1" smtClean="0">
                <a:solidFill>
                  <a:schemeClr val="tx1"/>
                </a:solidFill>
                <a:latin typeface="Arial"/>
                <a:cs typeface="Arial"/>
              </a:rPr>
              <a:t>undulator</a:t>
            </a:r>
            <a:r>
              <a:rPr lang="en-GB" sz="1600" dirty="0" smtClean="0">
                <a:solidFill>
                  <a:schemeClr val="tx1"/>
                </a:solidFill>
                <a:latin typeface="Arial"/>
                <a:cs typeface="Arial"/>
              </a:rPr>
              <a:t> technologies. </a:t>
            </a:r>
          </a:p>
          <a:p>
            <a:pPr marL="285750" indent="-285750">
              <a:buFont typeface="Arial" panose="020B0604020202020204" pitchFamily="34" charset="0"/>
              <a:buChar char="•"/>
            </a:pPr>
            <a:r>
              <a:rPr lang="en-GB" sz="1600" dirty="0" smtClean="0">
                <a:solidFill>
                  <a:schemeClr val="tx1"/>
                </a:solidFill>
                <a:latin typeface="Arial"/>
                <a:cs typeface="Arial"/>
              </a:rPr>
              <a:t>For WP5 Deliverable 5.1 the decision was made to relax the period slightly to 13mm, to allow a little margin, and adjust the </a:t>
            </a:r>
            <a:r>
              <a:rPr lang="en-GB" sz="1600" dirty="0" err="1" smtClean="0">
                <a:solidFill>
                  <a:schemeClr val="tx1"/>
                </a:solidFill>
                <a:latin typeface="Arial"/>
                <a:cs typeface="Arial"/>
              </a:rPr>
              <a:t>undulator</a:t>
            </a:r>
            <a:r>
              <a:rPr lang="en-GB" sz="1600" dirty="0" smtClean="0">
                <a:solidFill>
                  <a:schemeClr val="tx1"/>
                </a:solidFill>
                <a:latin typeface="Arial"/>
                <a:cs typeface="Arial"/>
              </a:rPr>
              <a:t> </a:t>
            </a:r>
            <a:r>
              <a:rPr lang="en-GB" sz="1600" i="1" dirty="0" smtClean="0">
                <a:solidFill>
                  <a:schemeClr val="tx1"/>
                </a:solidFill>
                <a:latin typeface="Arial"/>
                <a:cs typeface="Arial"/>
              </a:rPr>
              <a:t>a</a:t>
            </a:r>
            <a:r>
              <a:rPr lang="en-GB" sz="1600" i="1" baseline="-25000" dirty="0" smtClean="0">
                <a:solidFill>
                  <a:schemeClr val="tx1"/>
                </a:solidFill>
                <a:latin typeface="Arial"/>
                <a:cs typeface="Arial"/>
              </a:rPr>
              <a:t>w</a:t>
            </a:r>
            <a:r>
              <a:rPr lang="en-GB" sz="1600" dirty="0" smtClean="0">
                <a:solidFill>
                  <a:schemeClr val="tx1"/>
                </a:solidFill>
                <a:latin typeface="Arial"/>
                <a:cs typeface="Arial"/>
              </a:rPr>
              <a:t> range accordingly.</a:t>
            </a:r>
          </a:p>
          <a:p>
            <a:pPr marL="285750" indent="-285750">
              <a:buFont typeface="Arial" panose="020B0604020202020204" pitchFamily="34" charset="0"/>
              <a:buChar char="•"/>
            </a:pPr>
            <a:r>
              <a:rPr lang="en-GB" sz="1600" dirty="0" smtClean="0">
                <a:solidFill>
                  <a:schemeClr val="tx1"/>
                </a:solidFill>
                <a:latin typeface="Arial"/>
                <a:cs typeface="Arial"/>
              </a:rPr>
              <a:t>In the meantime </a:t>
            </a:r>
            <a:r>
              <a:rPr lang="en-GB" sz="1600" dirty="0" err="1" smtClean="0">
                <a:solidFill>
                  <a:schemeClr val="tx1"/>
                </a:solidFill>
                <a:latin typeface="Arial"/>
                <a:cs typeface="Arial"/>
              </a:rPr>
              <a:t>Vitaliy</a:t>
            </a:r>
            <a:r>
              <a:rPr lang="en-GB" sz="1600" dirty="0" smtClean="0">
                <a:solidFill>
                  <a:schemeClr val="tx1"/>
                </a:solidFill>
                <a:latin typeface="Arial"/>
                <a:cs typeface="Arial"/>
              </a:rPr>
              <a:t> made calculations of the output in the SXR and found that pulse energies were not competitive with other facilities (for example LCLS). His results were consistent with Genesis simulations in the SXR. </a:t>
            </a:r>
          </a:p>
          <a:p>
            <a:pPr marL="285750" indent="-285750">
              <a:buFont typeface="Arial" panose="020B0604020202020204" pitchFamily="34" charset="0"/>
              <a:buChar char="•"/>
            </a:pPr>
            <a:r>
              <a:rPr lang="en-GB" sz="1600" dirty="0" smtClean="0">
                <a:solidFill>
                  <a:schemeClr val="tx1"/>
                </a:solidFill>
                <a:latin typeface="Arial"/>
                <a:cs typeface="Arial"/>
              </a:rPr>
              <a:t>Partly this is expected – for example we have a lower bunch charge and beam energy than LCLS, both of which will affect the FEL pulse energy. </a:t>
            </a:r>
          </a:p>
          <a:p>
            <a:pPr marL="285750" indent="-285750">
              <a:buFont typeface="Arial" panose="020B0604020202020204" pitchFamily="34" charset="0"/>
              <a:buChar char="•"/>
            </a:pPr>
            <a:r>
              <a:rPr lang="en-GB" sz="1600" dirty="0" smtClean="0">
                <a:solidFill>
                  <a:schemeClr val="tx1"/>
                </a:solidFill>
                <a:latin typeface="Arial"/>
                <a:cs typeface="Arial"/>
              </a:rPr>
              <a:t>Nevertheless, it was agreed to re-assess the </a:t>
            </a:r>
            <a:r>
              <a:rPr lang="en-GB" sz="1600" dirty="0" err="1" smtClean="0">
                <a:solidFill>
                  <a:schemeClr val="tx1"/>
                </a:solidFill>
                <a:latin typeface="Arial"/>
                <a:cs typeface="Arial"/>
              </a:rPr>
              <a:t>undulator</a:t>
            </a:r>
            <a:r>
              <a:rPr lang="en-GB" sz="1600" dirty="0" smtClean="0">
                <a:solidFill>
                  <a:schemeClr val="tx1"/>
                </a:solidFill>
                <a:latin typeface="Arial"/>
                <a:cs typeface="Arial"/>
              </a:rPr>
              <a:t> parameters to answer the question:</a:t>
            </a:r>
            <a:br>
              <a:rPr lang="en-GB" sz="1600" dirty="0" smtClean="0">
                <a:solidFill>
                  <a:schemeClr val="tx1"/>
                </a:solidFill>
                <a:latin typeface="Arial"/>
                <a:cs typeface="Arial"/>
              </a:rPr>
            </a:br>
            <a:r>
              <a:rPr lang="en-GB" sz="1600" dirty="0" smtClean="0">
                <a:solidFill>
                  <a:schemeClr val="tx1"/>
                </a:solidFill>
                <a:latin typeface="Arial"/>
                <a:cs typeface="Arial"/>
              </a:rPr>
              <a:t/>
            </a:r>
            <a:br>
              <a:rPr lang="en-GB" sz="1600" dirty="0" smtClean="0">
                <a:solidFill>
                  <a:schemeClr val="tx1"/>
                </a:solidFill>
                <a:latin typeface="Arial"/>
                <a:cs typeface="Arial"/>
              </a:rPr>
            </a:br>
            <a:r>
              <a:rPr lang="en-GB" sz="1600" b="1" i="1" dirty="0" smtClean="0">
                <a:solidFill>
                  <a:schemeClr val="tx1"/>
                </a:solidFill>
                <a:cs typeface="Arial"/>
              </a:rPr>
              <a:t>Have </a:t>
            </a:r>
            <a:r>
              <a:rPr lang="en-GB" sz="1600" b="1" i="1" dirty="0">
                <a:solidFill>
                  <a:schemeClr val="tx1"/>
                </a:solidFill>
                <a:cs typeface="Arial"/>
              </a:rPr>
              <a:t>we been too concerned with the FEL output at 16keV to the detriment of the SXR, and can we ‘rebalance</a:t>
            </a:r>
            <a:r>
              <a:rPr lang="en-GB" sz="1600" b="1" i="1" dirty="0" smtClean="0">
                <a:solidFill>
                  <a:schemeClr val="tx1"/>
                </a:solidFill>
                <a:cs typeface="Arial"/>
              </a:rPr>
              <a:t>’?</a:t>
            </a:r>
            <a:endParaRPr lang="en-GB" sz="1600" b="1" i="1" dirty="0">
              <a:solidFill>
                <a:schemeClr val="tx1"/>
              </a:solidFill>
              <a:cs typeface="Arial"/>
            </a:endParaRPr>
          </a:p>
          <a:p>
            <a:pPr marL="285750" indent="-285750">
              <a:buFont typeface="Arial" panose="020B0604020202020204" pitchFamily="34" charset="0"/>
              <a:buChar char="•"/>
            </a:pPr>
            <a:r>
              <a:rPr lang="en-GB" sz="1600" dirty="0" smtClean="0">
                <a:solidFill>
                  <a:schemeClr val="tx1"/>
                </a:solidFill>
                <a:latin typeface="Arial"/>
                <a:cs typeface="Arial"/>
              </a:rPr>
              <a:t>This talk shows the results. I have looked at three variables – </a:t>
            </a:r>
            <a:r>
              <a:rPr lang="en-GB" sz="1600" b="1" dirty="0" smtClean="0">
                <a:solidFill>
                  <a:schemeClr val="tx2">
                    <a:lumMod val="60000"/>
                    <a:lumOff val="40000"/>
                  </a:schemeClr>
                </a:solidFill>
                <a:latin typeface="Arial"/>
                <a:cs typeface="Arial"/>
              </a:rPr>
              <a:t>minimum gap</a:t>
            </a:r>
            <a:r>
              <a:rPr lang="en-GB" sz="1600" dirty="0" smtClean="0">
                <a:solidFill>
                  <a:schemeClr val="tx1"/>
                </a:solidFill>
                <a:latin typeface="Arial"/>
                <a:cs typeface="Arial"/>
              </a:rPr>
              <a:t>, </a:t>
            </a:r>
            <a:r>
              <a:rPr lang="en-GB" sz="1600" b="1" dirty="0" smtClean="0">
                <a:solidFill>
                  <a:srgbClr val="FF0000"/>
                </a:solidFill>
                <a:latin typeface="Arial"/>
                <a:cs typeface="Arial"/>
              </a:rPr>
              <a:t>tuning range </a:t>
            </a:r>
            <a:r>
              <a:rPr lang="en-GB" sz="1600" dirty="0" smtClean="0">
                <a:solidFill>
                  <a:schemeClr val="tx1"/>
                </a:solidFill>
                <a:latin typeface="Arial"/>
                <a:cs typeface="Arial"/>
              </a:rPr>
              <a:t>and </a:t>
            </a:r>
            <a:r>
              <a:rPr lang="en-GB" sz="1600" b="1" dirty="0" err="1" smtClean="0">
                <a:solidFill>
                  <a:srgbClr val="00B050"/>
                </a:solidFill>
                <a:latin typeface="Arial"/>
                <a:cs typeface="Arial"/>
              </a:rPr>
              <a:t>undulator</a:t>
            </a:r>
            <a:r>
              <a:rPr lang="en-GB" sz="1600" b="1" dirty="0" smtClean="0">
                <a:solidFill>
                  <a:srgbClr val="00B050"/>
                </a:solidFill>
                <a:latin typeface="Arial"/>
                <a:cs typeface="Arial"/>
              </a:rPr>
              <a:t> period </a:t>
            </a:r>
            <a:r>
              <a:rPr lang="en-GB" sz="1600" dirty="0" smtClean="0">
                <a:solidFill>
                  <a:schemeClr val="tx1"/>
                </a:solidFill>
                <a:latin typeface="Arial"/>
                <a:cs typeface="Arial"/>
              </a:rPr>
              <a:t>– to illustrate the impact they have and see what improvements could be made. </a:t>
            </a:r>
          </a:p>
          <a:p>
            <a:pPr marL="285750" indent="-285750">
              <a:buFont typeface="Arial" panose="020B0604020202020204" pitchFamily="34" charset="0"/>
              <a:buChar char="•"/>
            </a:pPr>
            <a:r>
              <a:rPr lang="en-GB" sz="1600" dirty="0" smtClean="0">
                <a:solidFill>
                  <a:schemeClr val="tx1"/>
                </a:solidFill>
                <a:latin typeface="Arial"/>
                <a:cs typeface="Arial"/>
              </a:rPr>
              <a:t>I have also compared the optimum SCU option with a non-superconducting technology (APPLE-X) to confirm the benefits </a:t>
            </a:r>
          </a:p>
        </p:txBody>
      </p:sp>
    </p:spTree>
    <p:extLst>
      <p:ext uri="{BB962C8B-B14F-4D97-AF65-F5344CB8AC3E}">
        <p14:creationId xmlns:p14="http://schemas.microsoft.com/office/powerpoint/2010/main" val="1093790016"/>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2304009" y="179437"/>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Introduction</a:t>
            </a:r>
            <a:endParaRPr lang="en-GB" sz="2000" b="1" kern="0" dirty="0">
              <a:solidFill>
                <a:srgbClr val="C00000"/>
              </a:solidFill>
              <a:latin typeface="+mj-lt"/>
            </a:endParaRPr>
          </a:p>
        </p:txBody>
      </p:sp>
      <p:sp>
        <p:nvSpPr>
          <p:cNvPr id="3" name="Content Placeholder 2"/>
          <p:cNvSpPr>
            <a:spLocks noGrp="1"/>
          </p:cNvSpPr>
          <p:nvPr>
            <p:ph sz="quarter" idx="12"/>
          </p:nvPr>
        </p:nvSpPr>
        <p:spPr>
          <a:xfrm>
            <a:off x="494808" y="827509"/>
            <a:ext cx="9091009" cy="5904657"/>
          </a:xfrm>
        </p:spPr>
        <p:txBody>
          <a:bodyPr/>
          <a:lstStyle/>
          <a:p>
            <a:pPr marL="342900" indent="-342900">
              <a:buFont typeface="Arial" panose="020B0604020202020204" pitchFamily="34" charset="0"/>
              <a:buChar char="•"/>
            </a:pPr>
            <a:r>
              <a:rPr lang="en-GB" sz="1600" dirty="0" smtClean="0">
                <a:solidFill>
                  <a:schemeClr val="tx1"/>
                </a:solidFill>
                <a:latin typeface="Arial"/>
                <a:cs typeface="Arial"/>
              </a:rPr>
              <a:t>Here have assumed a helical SCU with parameterisation given in D5.1</a:t>
            </a:r>
          </a:p>
          <a:p>
            <a:pPr marL="342900" indent="-342900">
              <a:buFont typeface="Arial" panose="020B0604020202020204" pitchFamily="34" charset="0"/>
              <a:buChar char="•"/>
            </a:pPr>
            <a:endParaRPr lang="en-GB" sz="2100" b="1" dirty="0" smtClean="0">
              <a:solidFill>
                <a:schemeClr val="tx1"/>
              </a:solidFill>
              <a:latin typeface="Arial"/>
              <a:cs typeface="Arial"/>
            </a:endParaRPr>
          </a:p>
        </p:txBody>
      </p:sp>
      <p:pic>
        <p:nvPicPr>
          <p:cNvPr id="2" name="Picture 1"/>
          <p:cNvPicPr>
            <a:picLocks noChangeAspect="1"/>
          </p:cNvPicPr>
          <p:nvPr/>
        </p:nvPicPr>
        <p:blipFill>
          <a:blip r:embed="rId2"/>
          <a:stretch>
            <a:fillRect/>
          </a:stretch>
        </p:blipFill>
        <p:spPr>
          <a:xfrm>
            <a:off x="575816" y="1363917"/>
            <a:ext cx="6299077" cy="606008"/>
          </a:xfrm>
          <a:prstGeom prst="rect">
            <a:avLst/>
          </a:prstGeom>
        </p:spPr>
      </p:pic>
      <p:pic>
        <p:nvPicPr>
          <p:cNvPr id="4" name="Picture 3"/>
          <p:cNvPicPr>
            <a:picLocks noChangeAspect="1"/>
          </p:cNvPicPr>
          <p:nvPr/>
        </p:nvPicPr>
        <p:blipFill rotWithShape="1">
          <a:blip r:embed="rId3"/>
          <a:srcRect t="1604"/>
          <a:stretch/>
        </p:blipFill>
        <p:spPr>
          <a:xfrm>
            <a:off x="710832" y="2368795"/>
            <a:ext cx="7425824" cy="2341277"/>
          </a:xfrm>
          <a:prstGeom prst="rect">
            <a:avLst/>
          </a:prstGeom>
        </p:spPr>
      </p:pic>
      <p:pic>
        <p:nvPicPr>
          <p:cNvPr id="5" name="Picture 4"/>
          <p:cNvPicPr>
            <a:picLocks noChangeAspect="1"/>
          </p:cNvPicPr>
          <p:nvPr/>
        </p:nvPicPr>
        <p:blipFill rotWithShape="1">
          <a:blip r:embed="rId4"/>
          <a:srcRect t="53817"/>
          <a:stretch/>
        </p:blipFill>
        <p:spPr>
          <a:xfrm>
            <a:off x="5688384" y="1932795"/>
            <a:ext cx="4317280" cy="460425"/>
          </a:xfrm>
          <a:prstGeom prst="rect">
            <a:avLst/>
          </a:prstGeom>
        </p:spPr>
      </p:pic>
      <p:pic>
        <p:nvPicPr>
          <p:cNvPr id="8" name="Picture 7"/>
          <p:cNvPicPr>
            <a:picLocks noChangeAspect="1"/>
          </p:cNvPicPr>
          <p:nvPr/>
        </p:nvPicPr>
        <p:blipFill rotWithShape="1">
          <a:blip r:embed="rId4"/>
          <a:srcRect l="54377" b="39160"/>
          <a:stretch/>
        </p:blipFill>
        <p:spPr>
          <a:xfrm>
            <a:off x="6919584" y="1297142"/>
            <a:ext cx="2164111" cy="666430"/>
          </a:xfrm>
          <a:prstGeom prst="rect">
            <a:avLst/>
          </a:prstGeom>
        </p:spPr>
      </p:pic>
      <p:sp>
        <p:nvSpPr>
          <p:cNvPr id="7" name="Rectangle 6"/>
          <p:cNvSpPr/>
          <p:nvPr/>
        </p:nvSpPr>
        <p:spPr>
          <a:xfrm>
            <a:off x="454303" y="5006875"/>
            <a:ext cx="9172017" cy="1077218"/>
          </a:xfrm>
          <a:prstGeom prst="rect">
            <a:avLst/>
          </a:prstGeom>
        </p:spPr>
        <p:txBody>
          <a:bodyPr wrap="square">
            <a:spAutoFit/>
          </a:bodyPr>
          <a:lstStyle/>
          <a:p>
            <a:pPr marL="342900" indent="-342900">
              <a:buFont typeface="Arial" panose="020B0604020202020204" pitchFamily="34" charset="0"/>
              <a:buChar char="•"/>
            </a:pPr>
            <a:r>
              <a:rPr lang="en-GB" sz="1600" dirty="0">
                <a:solidFill>
                  <a:schemeClr val="tx1"/>
                </a:solidFill>
                <a:latin typeface="Arial"/>
                <a:cs typeface="Arial"/>
              </a:rPr>
              <a:t>Most calculations use the Ming </a:t>
            </a:r>
            <a:r>
              <a:rPr lang="en-GB" sz="1600" dirty="0" err="1">
                <a:solidFill>
                  <a:schemeClr val="tx1"/>
                </a:solidFill>
                <a:latin typeface="Arial"/>
                <a:cs typeface="Arial"/>
              </a:rPr>
              <a:t>Xie</a:t>
            </a:r>
            <a:r>
              <a:rPr lang="en-GB" sz="1600" dirty="0">
                <a:solidFill>
                  <a:schemeClr val="tx1"/>
                </a:solidFill>
                <a:latin typeface="Arial"/>
                <a:cs typeface="Arial"/>
              </a:rPr>
              <a:t> parameterisation </a:t>
            </a:r>
            <a:r>
              <a:rPr lang="en-GB" sz="1600" dirty="0" smtClean="0">
                <a:solidFill>
                  <a:schemeClr val="tx1"/>
                </a:solidFill>
                <a:latin typeface="Arial"/>
                <a:cs typeface="Arial"/>
              </a:rPr>
              <a:t>with a ‘filling factor’ of FF = 0.6 used when calculating pulse energies from peak powers (to account for SASE spikiness).</a:t>
            </a:r>
          </a:p>
          <a:p>
            <a:pPr marL="342900" indent="-342900">
              <a:buFont typeface="Arial" panose="020B0604020202020204" pitchFamily="34" charset="0"/>
              <a:buChar char="•"/>
            </a:pPr>
            <a:r>
              <a:rPr lang="en-GB" sz="1600" dirty="0" smtClean="0">
                <a:solidFill>
                  <a:schemeClr val="tx1"/>
                </a:solidFill>
                <a:latin typeface="Arial"/>
                <a:cs typeface="Arial"/>
              </a:rPr>
              <a:t>Some results </a:t>
            </a:r>
            <a:r>
              <a:rPr lang="en-GB" sz="1600" dirty="0">
                <a:solidFill>
                  <a:schemeClr val="tx1"/>
                </a:solidFill>
                <a:latin typeface="Arial"/>
                <a:cs typeface="Arial"/>
              </a:rPr>
              <a:t>cross checked with Genesis1.3</a:t>
            </a:r>
          </a:p>
          <a:p>
            <a:pPr marL="342900" indent="-342900">
              <a:buFont typeface="Arial" panose="020B0604020202020204" pitchFamily="34" charset="0"/>
              <a:buChar char="•"/>
            </a:pPr>
            <a:r>
              <a:rPr lang="en-GB" sz="1600" dirty="0" smtClean="0">
                <a:solidFill>
                  <a:schemeClr val="tx1"/>
                </a:solidFill>
                <a:latin typeface="Arial"/>
                <a:cs typeface="Arial"/>
              </a:rPr>
              <a:t>The initial </a:t>
            </a:r>
            <a:r>
              <a:rPr lang="en-GB" sz="1600" dirty="0">
                <a:solidFill>
                  <a:schemeClr val="tx1"/>
                </a:solidFill>
                <a:latin typeface="Arial"/>
                <a:cs typeface="Arial"/>
              </a:rPr>
              <a:t>constraint assumed is that the maximum beam energy is </a:t>
            </a:r>
            <a:r>
              <a:rPr lang="en-GB" sz="1600" dirty="0" smtClean="0">
                <a:solidFill>
                  <a:schemeClr val="tx1"/>
                </a:solidFill>
                <a:latin typeface="Arial"/>
                <a:cs typeface="Arial"/>
              </a:rPr>
              <a:t>5.5GeV</a:t>
            </a:r>
            <a:endParaRPr lang="en-GB" sz="1600" dirty="0">
              <a:solidFill>
                <a:schemeClr val="tx1"/>
              </a:solidFill>
              <a:latin typeface="Arial"/>
              <a:cs typeface="Arial"/>
            </a:endParaRPr>
          </a:p>
        </p:txBody>
      </p:sp>
    </p:spTree>
    <p:extLst>
      <p:ext uri="{BB962C8B-B14F-4D97-AF65-F5344CB8AC3E}">
        <p14:creationId xmlns:p14="http://schemas.microsoft.com/office/powerpoint/2010/main" val="303169589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2304009" y="179437"/>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Effect of Minimum Gap Choice (</a:t>
            </a:r>
            <a:r>
              <a:rPr lang="en-GB" sz="2000" b="1" kern="0" dirty="0" err="1" smtClean="0">
                <a:solidFill>
                  <a:srgbClr val="C00000"/>
                </a:solidFill>
                <a:latin typeface="+mj-lt"/>
              </a:rPr>
              <a:t>NbSn</a:t>
            </a:r>
            <a:r>
              <a:rPr lang="en-GB" sz="2000" b="1" kern="0" dirty="0" smtClean="0">
                <a:solidFill>
                  <a:srgbClr val="C00000"/>
                </a:solidFill>
                <a:latin typeface="+mj-lt"/>
              </a:rPr>
              <a:t>)</a:t>
            </a:r>
            <a:endParaRPr lang="en-GB" sz="2000" b="1" kern="0" dirty="0">
              <a:solidFill>
                <a:srgbClr val="C00000"/>
              </a:solidFill>
              <a:latin typeface="+mj-lt"/>
            </a:endParaRPr>
          </a:p>
        </p:txBody>
      </p:sp>
      <p:sp>
        <p:nvSpPr>
          <p:cNvPr id="3" name="Content Placeholder 2"/>
          <p:cNvSpPr>
            <a:spLocks noGrp="1"/>
          </p:cNvSpPr>
          <p:nvPr>
            <p:ph sz="quarter" idx="12"/>
          </p:nvPr>
        </p:nvSpPr>
        <p:spPr>
          <a:xfrm>
            <a:off x="6102037" y="1043533"/>
            <a:ext cx="3465385" cy="5904657"/>
          </a:xfrm>
        </p:spPr>
        <p:txBody>
          <a:bodyPr/>
          <a:lstStyle/>
          <a:p>
            <a:pPr marL="285750" indent="-285750">
              <a:buFont typeface="Arial" panose="020B0604020202020204" pitchFamily="34" charset="0"/>
              <a:buChar char="•"/>
            </a:pPr>
            <a:r>
              <a:rPr lang="en-GB" sz="1600" dirty="0" smtClean="0">
                <a:solidFill>
                  <a:schemeClr val="tx1"/>
                </a:solidFill>
                <a:latin typeface="Arial"/>
                <a:cs typeface="Arial"/>
              </a:rPr>
              <a:t>Tuning range factor of two where possible.</a:t>
            </a:r>
          </a:p>
          <a:p>
            <a:pPr marL="285750" indent="-285750">
              <a:buFont typeface="Arial" panose="020B0604020202020204" pitchFamily="34" charset="0"/>
              <a:buChar char="•"/>
            </a:pPr>
            <a:r>
              <a:rPr lang="en-GB" sz="1600" dirty="0" smtClean="0">
                <a:solidFill>
                  <a:schemeClr val="tx1"/>
                </a:solidFill>
                <a:latin typeface="Arial"/>
                <a:cs typeface="Arial"/>
              </a:rPr>
              <a:t>Gap choice makes no difference to output at 11-16keV (same period, aw, beam energy)</a:t>
            </a:r>
          </a:p>
          <a:p>
            <a:pPr marL="285750" indent="-285750">
              <a:buFont typeface="Arial" panose="020B0604020202020204" pitchFamily="34" charset="0"/>
              <a:buChar char="•"/>
            </a:pPr>
            <a:r>
              <a:rPr lang="en-GB" sz="1600" dirty="0" smtClean="0">
                <a:solidFill>
                  <a:schemeClr val="tx1"/>
                </a:solidFill>
                <a:latin typeface="Arial"/>
                <a:cs typeface="Arial"/>
              </a:rPr>
              <a:t>At </a:t>
            </a:r>
            <a:r>
              <a:rPr lang="en-GB" sz="1600" dirty="0" err="1" smtClean="0">
                <a:solidFill>
                  <a:schemeClr val="tx1"/>
                </a:solidFill>
                <a:latin typeface="Arial"/>
                <a:cs typeface="Arial"/>
              </a:rPr>
              <a:t>E</a:t>
            </a:r>
            <a:r>
              <a:rPr lang="en-GB" sz="1600" baseline="-25000" dirty="0" err="1" smtClean="0">
                <a:solidFill>
                  <a:schemeClr val="tx1"/>
                </a:solidFill>
                <a:latin typeface="Arial"/>
                <a:cs typeface="Arial"/>
              </a:rPr>
              <a:t>ph</a:t>
            </a:r>
            <a:r>
              <a:rPr lang="en-GB" sz="1600" dirty="0" smtClean="0">
                <a:solidFill>
                  <a:schemeClr val="tx1"/>
                </a:solidFill>
                <a:latin typeface="Arial"/>
                <a:cs typeface="Arial"/>
              </a:rPr>
              <a:t> &lt; 11keV output is better for 4mm gap – higher aw and beam energy available.</a:t>
            </a:r>
          </a:p>
          <a:p>
            <a:pPr marL="285750" indent="-285750">
              <a:buFont typeface="Arial" panose="020B0604020202020204" pitchFamily="34" charset="0"/>
              <a:buChar char="•"/>
            </a:pPr>
            <a:endParaRPr lang="en-GB" sz="1600" dirty="0" smtClean="0">
              <a:solidFill>
                <a:schemeClr val="tx1"/>
              </a:solidFill>
              <a:latin typeface="Arial"/>
              <a:cs typeface="Arial"/>
            </a:endParaRPr>
          </a:p>
        </p:txBody>
      </p:sp>
      <p:sp>
        <p:nvSpPr>
          <p:cNvPr id="2" name="TextBox 1"/>
          <p:cNvSpPr txBox="1"/>
          <p:nvPr/>
        </p:nvSpPr>
        <p:spPr>
          <a:xfrm>
            <a:off x="6327062" y="4024499"/>
            <a:ext cx="3240360" cy="1569660"/>
          </a:xfrm>
          <a:prstGeom prst="rect">
            <a:avLst/>
          </a:prstGeom>
          <a:solidFill>
            <a:schemeClr val="bg1">
              <a:lumMod val="85000"/>
            </a:schemeClr>
          </a:solidFill>
          <a:ln w="28575">
            <a:solidFill>
              <a:srgbClr val="1067EA"/>
            </a:solidFill>
          </a:ln>
        </p:spPr>
        <p:txBody>
          <a:bodyPr wrap="square" rtlCol="0">
            <a:spAutoFit/>
          </a:bodyPr>
          <a:lstStyle/>
          <a:p>
            <a:pPr algn="ctr"/>
            <a:r>
              <a:rPr lang="en-GB" sz="1600" i="1" dirty="0">
                <a:solidFill>
                  <a:schemeClr val="tx1"/>
                </a:solidFill>
                <a:latin typeface="Arial"/>
                <a:cs typeface="Arial"/>
              </a:rPr>
              <a:t>A gap of 4.3mm gives on average about a 15% increase in pulse energy compared to using a 5.3mm gap (for the same period). </a:t>
            </a:r>
            <a:r>
              <a:rPr lang="en-GB" sz="1600" i="1" dirty="0" err="1" smtClean="0">
                <a:solidFill>
                  <a:schemeClr val="tx1"/>
                </a:solidFill>
                <a:latin typeface="Arial"/>
                <a:cs typeface="Arial"/>
              </a:rPr>
              <a:t>Zafer’s</a:t>
            </a:r>
            <a:r>
              <a:rPr lang="en-GB" sz="1600" i="1" dirty="0" smtClean="0">
                <a:solidFill>
                  <a:schemeClr val="tx1"/>
                </a:solidFill>
                <a:latin typeface="Arial"/>
                <a:cs typeface="Arial"/>
              </a:rPr>
              <a:t> results indicate increased </a:t>
            </a:r>
            <a:r>
              <a:rPr lang="en-GB" sz="1600" i="1" dirty="0" err="1" smtClean="0">
                <a:solidFill>
                  <a:schemeClr val="tx1"/>
                </a:solidFill>
                <a:latin typeface="Arial"/>
                <a:cs typeface="Arial"/>
              </a:rPr>
              <a:t>wakefield</a:t>
            </a:r>
            <a:r>
              <a:rPr lang="en-GB" sz="1600" i="1" dirty="0" smtClean="0">
                <a:solidFill>
                  <a:schemeClr val="tx1"/>
                </a:solidFill>
                <a:latin typeface="Arial"/>
                <a:cs typeface="Arial"/>
              </a:rPr>
              <a:t> losses acceptable.</a:t>
            </a:r>
            <a:endParaRPr lang="en-GB" sz="1600" i="1" dirty="0">
              <a:solidFill>
                <a:schemeClr val="tx1"/>
              </a:solidFill>
              <a:latin typeface="Arial"/>
              <a:cs typeface="Arial"/>
            </a:endParaRPr>
          </a:p>
        </p:txBody>
      </p:sp>
      <p:pic>
        <p:nvPicPr>
          <p:cNvPr id="11" name="Picture 10"/>
          <p:cNvPicPr>
            <a:picLocks noChangeAspect="1"/>
          </p:cNvPicPr>
          <p:nvPr/>
        </p:nvPicPr>
        <p:blipFill>
          <a:blip r:embed="rId3"/>
          <a:stretch>
            <a:fillRect/>
          </a:stretch>
        </p:blipFill>
        <p:spPr>
          <a:xfrm>
            <a:off x="-118427" y="1259557"/>
            <a:ext cx="6445489" cy="4663033"/>
          </a:xfrm>
          <a:prstGeom prst="rect">
            <a:avLst/>
          </a:prstGeom>
        </p:spPr>
      </p:pic>
    </p:spTree>
    <p:extLst>
      <p:ext uri="{BB962C8B-B14F-4D97-AF65-F5344CB8AC3E}">
        <p14:creationId xmlns:p14="http://schemas.microsoft.com/office/powerpoint/2010/main" val="55234423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stretch>
            <a:fillRect/>
          </a:stretch>
        </p:blipFill>
        <p:spPr>
          <a:xfrm>
            <a:off x="287784" y="1168330"/>
            <a:ext cx="5968711" cy="4538066"/>
          </a:xfrm>
          <a:prstGeom prst="rect">
            <a:avLst/>
          </a:prstGeom>
        </p:spPr>
      </p:pic>
      <p:sp>
        <p:nvSpPr>
          <p:cNvPr id="10" name="Content Placeholder 2"/>
          <p:cNvSpPr txBox="1">
            <a:spLocks/>
          </p:cNvSpPr>
          <p:nvPr/>
        </p:nvSpPr>
        <p:spPr>
          <a:xfrm>
            <a:off x="2304009" y="179437"/>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Effect of Tuning Range Choice – </a:t>
            </a:r>
            <a:r>
              <a:rPr lang="en-GB" sz="2000" b="1" kern="0" dirty="0" smtClean="0">
                <a:solidFill>
                  <a:srgbClr val="0068A6"/>
                </a:solidFill>
                <a:latin typeface="+mj-lt"/>
              </a:rPr>
              <a:t>X2</a:t>
            </a:r>
            <a:r>
              <a:rPr lang="en-GB" sz="2000" b="1" kern="0" dirty="0" smtClean="0">
                <a:solidFill>
                  <a:srgbClr val="C00000"/>
                </a:solidFill>
                <a:latin typeface="+mj-lt"/>
              </a:rPr>
              <a:t> vs X1.5</a:t>
            </a:r>
            <a:endParaRPr lang="en-GB" sz="2000" b="1" kern="0" dirty="0">
              <a:solidFill>
                <a:srgbClr val="C00000"/>
              </a:solidFill>
              <a:latin typeface="+mj-lt"/>
            </a:endParaRPr>
          </a:p>
        </p:txBody>
      </p:sp>
      <p:sp>
        <p:nvSpPr>
          <p:cNvPr id="3" name="Content Placeholder 2"/>
          <p:cNvSpPr>
            <a:spLocks noGrp="1"/>
          </p:cNvSpPr>
          <p:nvPr>
            <p:ph sz="quarter" idx="12"/>
          </p:nvPr>
        </p:nvSpPr>
        <p:spPr>
          <a:xfrm>
            <a:off x="5976417" y="1043533"/>
            <a:ext cx="3591006" cy="5904657"/>
          </a:xfrm>
        </p:spPr>
        <p:txBody>
          <a:bodyPr/>
          <a:lstStyle/>
          <a:p>
            <a:pPr marL="285750" indent="-285750">
              <a:buFont typeface="Arial" panose="020B0604020202020204" pitchFamily="34" charset="0"/>
              <a:buChar char="•"/>
            </a:pPr>
            <a:r>
              <a:rPr lang="en-GB" sz="1600" b="1" i="1" dirty="0" smtClean="0">
                <a:solidFill>
                  <a:schemeClr val="tx1"/>
                </a:solidFill>
                <a:latin typeface="Arial"/>
                <a:cs typeface="Arial"/>
              </a:rPr>
              <a:t>No difference </a:t>
            </a:r>
            <a:r>
              <a:rPr lang="en-GB" sz="1600" dirty="0" smtClean="0">
                <a:solidFill>
                  <a:schemeClr val="tx1"/>
                </a:solidFill>
                <a:latin typeface="Arial"/>
                <a:cs typeface="Arial"/>
              </a:rPr>
              <a:t>from 8 – 16keV</a:t>
            </a:r>
          </a:p>
          <a:p>
            <a:pPr marL="285750" indent="-285750">
              <a:buFont typeface="Arial" panose="020B0604020202020204" pitchFamily="34" charset="0"/>
              <a:buChar char="•"/>
            </a:pPr>
            <a:r>
              <a:rPr lang="en-GB" sz="1600" dirty="0" smtClean="0">
                <a:solidFill>
                  <a:schemeClr val="tx1"/>
                </a:solidFill>
                <a:latin typeface="Arial"/>
                <a:cs typeface="Arial"/>
              </a:rPr>
              <a:t>For </a:t>
            </a:r>
            <a:r>
              <a:rPr lang="en-GB" sz="1600" dirty="0" err="1" smtClean="0">
                <a:solidFill>
                  <a:schemeClr val="tx1"/>
                </a:solidFill>
                <a:latin typeface="Arial"/>
                <a:cs typeface="Arial"/>
              </a:rPr>
              <a:t>E</a:t>
            </a:r>
            <a:r>
              <a:rPr lang="en-GB" sz="1600" baseline="-25000" dirty="0" err="1" smtClean="0">
                <a:solidFill>
                  <a:schemeClr val="tx1"/>
                </a:solidFill>
                <a:latin typeface="Arial"/>
                <a:cs typeface="Arial"/>
              </a:rPr>
              <a:t>ph</a:t>
            </a:r>
            <a:r>
              <a:rPr lang="en-GB" sz="1600" dirty="0" smtClean="0">
                <a:solidFill>
                  <a:schemeClr val="tx1"/>
                </a:solidFill>
                <a:latin typeface="Arial"/>
                <a:cs typeface="Arial"/>
              </a:rPr>
              <a:t> &lt; 8keV pulse energies higher on average because minimum a</a:t>
            </a:r>
            <a:r>
              <a:rPr lang="en-GB" sz="1600" baseline="-25000" dirty="0" smtClean="0">
                <a:solidFill>
                  <a:schemeClr val="tx1"/>
                </a:solidFill>
                <a:latin typeface="Arial"/>
                <a:cs typeface="Arial"/>
              </a:rPr>
              <a:t>w</a:t>
            </a:r>
            <a:r>
              <a:rPr lang="en-GB" sz="1600" dirty="0" smtClean="0">
                <a:solidFill>
                  <a:schemeClr val="tx1"/>
                </a:solidFill>
                <a:latin typeface="Arial"/>
                <a:cs typeface="Arial"/>
              </a:rPr>
              <a:t> is higher and beam energy is higher</a:t>
            </a:r>
          </a:p>
          <a:p>
            <a:pPr marL="285750" indent="-285750">
              <a:buFont typeface="Arial" panose="020B0604020202020204" pitchFamily="34" charset="0"/>
              <a:buChar char="•"/>
            </a:pPr>
            <a:r>
              <a:rPr lang="en-GB" sz="1600" dirty="0" smtClean="0">
                <a:solidFill>
                  <a:schemeClr val="tx1"/>
                </a:solidFill>
                <a:latin typeface="Arial"/>
                <a:cs typeface="Arial"/>
              </a:rPr>
              <a:t>BUT need more beam energies to cover wavelength range so less practical</a:t>
            </a:r>
          </a:p>
          <a:p>
            <a:pPr marL="285750" indent="-285750">
              <a:buFont typeface="Arial" panose="020B0604020202020204" pitchFamily="34" charset="0"/>
              <a:buChar char="•"/>
            </a:pPr>
            <a:endParaRPr lang="en-GB" sz="1600" dirty="0" smtClean="0">
              <a:solidFill>
                <a:schemeClr val="tx1"/>
              </a:solidFill>
              <a:latin typeface="Arial"/>
              <a:cs typeface="Arial"/>
            </a:endParaRPr>
          </a:p>
          <a:p>
            <a:pPr marL="285750" indent="-285750">
              <a:buFont typeface="Arial" panose="020B0604020202020204" pitchFamily="34" charset="0"/>
              <a:buChar char="•"/>
            </a:pPr>
            <a:endParaRPr lang="en-GB" sz="1600" dirty="0" smtClean="0">
              <a:solidFill>
                <a:schemeClr val="tx1"/>
              </a:solidFill>
              <a:latin typeface="Arial"/>
              <a:cs typeface="Arial"/>
            </a:endParaRPr>
          </a:p>
        </p:txBody>
      </p:sp>
      <p:grpSp>
        <p:nvGrpSpPr>
          <p:cNvPr id="2" name="Group 1"/>
          <p:cNvGrpSpPr/>
          <p:nvPr/>
        </p:nvGrpSpPr>
        <p:grpSpPr>
          <a:xfrm>
            <a:off x="2232000" y="1437081"/>
            <a:ext cx="7488832" cy="4699570"/>
            <a:chOff x="2232000" y="1456531"/>
            <a:chExt cx="7488832" cy="4699570"/>
          </a:xfrm>
        </p:grpSpPr>
        <p:sp>
          <p:nvSpPr>
            <p:cNvPr id="4" name="TextBox 3"/>
            <p:cNvSpPr txBox="1"/>
            <p:nvPr/>
          </p:nvSpPr>
          <p:spPr>
            <a:xfrm>
              <a:off x="6048424" y="4586441"/>
              <a:ext cx="3672408" cy="1569660"/>
            </a:xfrm>
            <a:prstGeom prst="rect">
              <a:avLst/>
            </a:prstGeom>
            <a:solidFill>
              <a:schemeClr val="bg1">
                <a:lumMod val="85000"/>
              </a:schemeClr>
            </a:solidFill>
            <a:ln w="38100">
              <a:solidFill>
                <a:srgbClr val="0070C0"/>
              </a:solidFill>
            </a:ln>
          </p:spPr>
          <p:txBody>
            <a:bodyPr wrap="square" rtlCol="0">
              <a:spAutoFit/>
            </a:bodyPr>
            <a:lstStyle/>
            <a:p>
              <a:pPr algn="ctr"/>
              <a:r>
                <a:rPr lang="en-GB" sz="1600" dirty="0" smtClean="0">
                  <a:solidFill>
                    <a:schemeClr val="tx1"/>
                  </a:solidFill>
                  <a:cs typeface="Arial"/>
                </a:rPr>
                <a:t>      </a:t>
              </a:r>
              <a:r>
                <a:rPr lang="en-GB" sz="1600" i="1" dirty="0" smtClean="0">
                  <a:solidFill>
                    <a:schemeClr val="tx1"/>
                  </a:solidFill>
                  <a:cs typeface="Arial"/>
                </a:rPr>
                <a:t>If </a:t>
              </a:r>
              <a:r>
                <a:rPr lang="en-GB" sz="1600" i="1" dirty="0">
                  <a:solidFill>
                    <a:schemeClr val="tx1"/>
                  </a:solidFill>
                  <a:cs typeface="Arial"/>
                </a:rPr>
                <a:t>a particular experiment at &lt;8keV wanted maximum pulse energy we could always operate at the optimum beam energy and a</a:t>
              </a:r>
              <a:r>
                <a:rPr lang="en-GB" sz="1600" i="1" baseline="-25000" dirty="0">
                  <a:solidFill>
                    <a:schemeClr val="tx1"/>
                  </a:solidFill>
                  <a:cs typeface="Arial"/>
                </a:rPr>
                <a:t>w</a:t>
              </a:r>
              <a:r>
                <a:rPr lang="en-GB" sz="1600" i="1" dirty="0">
                  <a:solidFill>
                    <a:schemeClr val="tx1"/>
                  </a:solidFill>
                  <a:cs typeface="Arial"/>
                </a:rPr>
                <a:t> for that wavelength – in this case the nominal tuning range is irrelevant</a:t>
              </a:r>
              <a:r>
                <a:rPr lang="en-GB" sz="1600" i="1" dirty="0" smtClean="0">
                  <a:solidFill>
                    <a:schemeClr val="tx1"/>
                  </a:solidFill>
                  <a:cs typeface="Arial"/>
                </a:rPr>
                <a:t>.</a:t>
              </a:r>
              <a:endParaRPr lang="en-GB" i="1" dirty="0" smtClean="0">
                <a:solidFill>
                  <a:schemeClr val="tx1"/>
                </a:solidFill>
              </a:endParaRPr>
            </a:p>
          </p:txBody>
        </p:sp>
        <p:sp>
          <p:nvSpPr>
            <p:cNvPr id="5" name="5-Point Star 4"/>
            <p:cNvSpPr/>
            <p:nvPr/>
          </p:nvSpPr>
          <p:spPr bwMode="auto">
            <a:xfrm>
              <a:off x="2929576" y="1456531"/>
              <a:ext cx="216025" cy="216025"/>
            </a:xfrm>
            <a:prstGeom prst="star5">
              <a:avLst/>
            </a:prstGeom>
            <a:solidFill>
              <a:srgbClr val="1067EA"/>
            </a:solidFill>
            <a:ln w="9525" cap="flat" cmpd="sng" algn="ctr">
              <a:solidFill>
                <a:srgbClr val="1067E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 name="5-Point Star 6"/>
            <p:cNvSpPr/>
            <p:nvPr/>
          </p:nvSpPr>
          <p:spPr bwMode="auto">
            <a:xfrm>
              <a:off x="2931882" y="3794694"/>
              <a:ext cx="216025" cy="216025"/>
            </a:xfrm>
            <a:prstGeom prst="star5">
              <a:avLst/>
            </a:prstGeom>
            <a:solidFill>
              <a:srgbClr val="1067EA"/>
            </a:solidFill>
            <a:ln w="9525" cap="flat" cmpd="sng" algn="ctr">
              <a:solidFill>
                <a:srgbClr val="1067EA"/>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cxnSp>
          <p:nvCxnSpPr>
            <p:cNvPr id="8" name="Straight Connector 7"/>
            <p:cNvCxnSpPr/>
            <p:nvPr/>
          </p:nvCxnSpPr>
          <p:spPr bwMode="auto">
            <a:xfrm flipH="1">
              <a:off x="2232000" y="1547589"/>
              <a:ext cx="1152128" cy="107920"/>
            </a:xfrm>
            <a:prstGeom prst="line">
              <a:avLst/>
            </a:prstGeom>
            <a:ln w="19050">
              <a:solidFill>
                <a:srgbClr val="1067EA"/>
              </a:solidFill>
              <a:prstDash val="sysDot"/>
              <a:headEnd type="none" w="med" len="med"/>
              <a:tailEnd type="none" w="med" len="med"/>
            </a:ln>
            <a:ex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auto">
            <a:xfrm flipH="1">
              <a:off x="2232000" y="3802139"/>
              <a:ext cx="1152128" cy="360041"/>
            </a:xfrm>
            <a:prstGeom prst="line">
              <a:avLst/>
            </a:prstGeom>
            <a:ln w="19050">
              <a:solidFill>
                <a:srgbClr val="1067EA"/>
              </a:solidFill>
              <a:prstDash val="sysDot"/>
              <a:headEnd type="none" w="med" len="med"/>
              <a:tailEnd type="none" w="med" len="med"/>
            </a:ln>
            <a:ex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flipH="1" flipV="1">
              <a:off x="3145601" y="1672556"/>
              <a:ext cx="2902824" cy="2913885"/>
            </a:xfrm>
            <a:prstGeom prst="straightConnector1">
              <a:avLst/>
            </a:prstGeom>
            <a:solidFill>
              <a:srgbClr val="00B8FF"/>
            </a:solidFill>
            <a:ln w="38100" cap="flat" cmpd="sng" algn="ctr">
              <a:solidFill>
                <a:srgbClr val="1067EA"/>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p:cNvCxnSpPr/>
            <p:nvPr/>
          </p:nvCxnSpPr>
          <p:spPr bwMode="auto">
            <a:xfrm flipH="1" flipV="1">
              <a:off x="3145601" y="3902706"/>
              <a:ext cx="2902823" cy="791842"/>
            </a:xfrm>
            <a:prstGeom prst="straightConnector1">
              <a:avLst/>
            </a:prstGeom>
            <a:solidFill>
              <a:srgbClr val="00B8FF"/>
            </a:solidFill>
            <a:ln w="38100" cap="flat" cmpd="sng" algn="ctr">
              <a:solidFill>
                <a:srgbClr val="1067EA"/>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174037902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2294384" y="73921"/>
            <a:ext cx="5856746" cy="753588"/>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err="1" smtClean="0">
                <a:solidFill>
                  <a:srgbClr val="C00000"/>
                </a:solidFill>
                <a:latin typeface="+mj-lt"/>
              </a:rPr>
              <a:t>NbTi</a:t>
            </a:r>
            <a:r>
              <a:rPr lang="en-GB" sz="2000" b="1" kern="0" dirty="0" smtClean="0">
                <a:solidFill>
                  <a:srgbClr val="C00000"/>
                </a:solidFill>
                <a:latin typeface="+mj-lt"/>
              </a:rPr>
              <a:t>, 4.2mm gap: Effect of Period Choice – </a:t>
            </a:r>
            <a:r>
              <a:rPr lang="en-GB" sz="1600" b="1" kern="0" dirty="0" smtClean="0">
                <a:solidFill>
                  <a:srgbClr val="C00000"/>
                </a:solidFill>
                <a:latin typeface="+mj-lt"/>
              </a:rPr>
              <a:t/>
            </a:r>
            <a:br>
              <a:rPr lang="en-GB" sz="1600" b="1" kern="0" dirty="0" smtClean="0">
                <a:solidFill>
                  <a:srgbClr val="C00000"/>
                </a:solidFill>
                <a:latin typeface="+mj-lt"/>
              </a:rPr>
            </a:br>
            <a:r>
              <a:rPr lang="en-GB" sz="1600" b="1" kern="0" dirty="0" smtClean="0">
                <a:solidFill>
                  <a:srgbClr val="C00000"/>
                </a:solidFill>
                <a:latin typeface="+mj-lt"/>
              </a:rPr>
              <a:t>X2 tuning range where possible, 4.2mm gap</a:t>
            </a:r>
            <a:endParaRPr lang="en-GB" sz="1600" b="1" kern="0" dirty="0">
              <a:solidFill>
                <a:srgbClr val="C00000"/>
              </a:solidFill>
              <a:latin typeface="+mj-lt"/>
            </a:endParaRPr>
          </a:p>
        </p:txBody>
      </p:sp>
      <p:sp>
        <p:nvSpPr>
          <p:cNvPr id="4" name="TextBox 3"/>
          <p:cNvSpPr txBox="1"/>
          <p:nvPr/>
        </p:nvSpPr>
        <p:spPr>
          <a:xfrm>
            <a:off x="4032999" y="5863249"/>
            <a:ext cx="5184576" cy="1046440"/>
          </a:xfrm>
          <a:prstGeom prst="rect">
            <a:avLst/>
          </a:prstGeom>
          <a:solidFill>
            <a:srgbClr val="FF0000"/>
          </a:solidFill>
        </p:spPr>
        <p:txBody>
          <a:bodyPr wrap="square" rtlCol="0">
            <a:spAutoFit/>
          </a:bodyPr>
          <a:lstStyle/>
          <a:p>
            <a:pPr algn="ctr"/>
            <a:r>
              <a:rPr lang="en-GB" sz="2400" b="1" dirty="0" smtClean="0"/>
              <a:t>HOWEVER:</a:t>
            </a:r>
            <a:r>
              <a:rPr lang="en-GB" sz="2000" b="1" dirty="0" smtClean="0">
                <a:solidFill>
                  <a:srgbClr val="FFFF00"/>
                </a:solidFill>
              </a:rPr>
              <a:t/>
            </a:r>
            <a:br>
              <a:rPr lang="en-GB" sz="2000" b="1" dirty="0" smtClean="0">
                <a:solidFill>
                  <a:srgbClr val="FFFF00"/>
                </a:solidFill>
              </a:rPr>
            </a:br>
            <a:r>
              <a:rPr lang="en-GB" sz="2000" b="1" dirty="0" smtClean="0">
                <a:solidFill>
                  <a:srgbClr val="FFFF00"/>
                </a:solidFill>
              </a:rPr>
              <a:t> </a:t>
            </a:r>
            <a:r>
              <a:rPr lang="en-GB" sz="1800" b="1" dirty="0" smtClean="0">
                <a:solidFill>
                  <a:srgbClr val="FFFF00"/>
                </a:solidFill>
              </a:rPr>
              <a:t>THERE IS A LIMIT ON THE MAXIMUM BEAM ENERGY FOR SXR OPERATION @ 1kHz</a:t>
            </a:r>
          </a:p>
        </p:txBody>
      </p:sp>
      <p:sp>
        <p:nvSpPr>
          <p:cNvPr id="5" name="Right Arrow 4"/>
          <p:cNvSpPr/>
          <p:nvPr/>
        </p:nvSpPr>
        <p:spPr bwMode="auto">
          <a:xfrm>
            <a:off x="9144768" y="6050585"/>
            <a:ext cx="719833" cy="753588"/>
          </a:xfrm>
          <a:prstGeom prst="rightArrow">
            <a:avLst/>
          </a:prstGeom>
          <a:solidFill>
            <a:srgbClr val="FF0000"/>
          </a:solidFill>
          <a:ln w="9525"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pic>
        <p:nvPicPr>
          <p:cNvPr id="6" name="Picture 5"/>
          <p:cNvPicPr>
            <a:picLocks noChangeAspect="1"/>
          </p:cNvPicPr>
          <p:nvPr/>
        </p:nvPicPr>
        <p:blipFill>
          <a:blip r:embed="rId2"/>
          <a:stretch>
            <a:fillRect/>
          </a:stretch>
        </p:blipFill>
        <p:spPr>
          <a:xfrm>
            <a:off x="1655936" y="751727"/>
            <a:ext cx="6872702" cy="5076031"/>
          </a:xfrm>
          <a:prstGeom prst="rect">
            <a:avLst/>
          </a:prstGeom>
        </p:spPr>
      </p:pic>
    </p:spTree>
    <p:extLst>
      <p:ext uri="{BB962C8B-B14F-4D97-AF65-F5344CB8AC3E}">
        <p14:creationId xmlns:p14="http://schemas.microsoft.com/office/powerpoint/2010/main" val="357547144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503808" y="1043533"/>
            <a:ext cx="9063615" cy="5904657"/>
          </a:xfrm>
        </p:spPr>
        <p:txBody>
          <a:bodyPr/>
          <a:lstStyle/>
          <a:p>
            <a:pPr marL="285750" indent="-285750">
              <a:buFont typeface="Arial" panose="020B0604020202020204" pitchFamily="34" charset="0"/>
              <a:buChar char="•"/>
            </a:pPr>
            <a:r>
              <a:rPr lang="en-GB" sz="1600" b="1" u="sng" dirty="0" smtClean="0">
                <a:solidFill>
                  <a:schemeClr val="tx1"/>
                </a:solidFill>
                <a:latin typeface="Arial"/>
                <a:cs typeface="Arial"/>
              </a:rPr>
              <a:t>From Walter</a:t>
            </a:r>
            <a:r>
              <a:rPr lang="en-GB" sz="1600" dirty="0" smtClean="0">
                <a:solidFill>
                  <a:schemeClr val="tx1"/>
                </a:solidFill>
                <a:latin typeface="Arial"/>
                <a:cs typeface="Arial"/>
              </a:rPr>
              <a:t>: “</a:t>
            </a:r>
            <a:r>
              <a:rPr lang="en-GB" sz="1200" i="1" dirty="0" smtClean="0">
                <a:solidFill>
                  <a:schemeClr val="tx1"/>
                </a:solidFill>
              </a:rPr>
              <a:t>For </a:t>
            </a:r>
            <a:r>
              <a:rPr lang="en-GB" sz="1200" i="1" dirty="0">
                <a:solidFill>
                  <a:schemeClr val="tx1"/>
                </a:solidFill>
              </a:rPr>
              <a:t>the exact energies of the different cases, there are some more levels of precision. The first is a detail of the </a:t>
            </a:r>
            <a:r>
              <a:rPr lang="en-GB" sz="1200" i="1" dirty="0" err="1">
                <a:solidFill>
                  <a:schemeClr val="tx1"/>
                </a:solidFill>
              </a:rPr>
              <a:t>rf</a:t>
            </a:r>
            <a:r>
              <a:rPr lang="en-GB" sz="1200" i="1" dirty="0">
                <a:solidFill>
                  <a:schemeClr val="tx1"/>
                </a:solidFill>
              </a:rPr>
              <a:t> pulse compression change due to different klystron pulse length. The exact numbers for energy gain per module can be found on Marco Diomede’s presentation at the annual meeting </a:t>
            </a:r>
            <a:r>
              <a:rPr lang="en-GB" sz="1200" i="1" u="sng" dirty="0">
                <a:solidFill>
                  <a:schemeClr val="tx1"/>
                </a:solidFill>
                <a:hlinkClick r:id="rId2"/>
              </a:rPr>
              <a:t>https://indico.cern.ch/event/867582/timetable/#20200121.detailed</a:t>
            </a:r>
            <a:r>
              <a:rPr lang="en-GB" sz="1200" i="1" dirty="0">
                <a:solidFill>
                  <a:schemeClr val="tx1"/>
                </a:solidFill>
              </a:rPr>
              <a:t>, slide 13. In addition there was some discussion during the Athens meeting about off crest acceleration (needed for short-range longitudinal </a:t>
            </a:r>
            <a:r>
              <a:rPr lang="en-GB" sz="1200" i="1" dirty="0" err="1">
                <a:solidFill>
                  <a:schemeClr val="tx1"/>
                </a:solidFill>
              </a:rPr>
              <a:t>wakefield</a:t>
            </a:r>
            <a:r>
              <a:rPr lang="en-GB" sz="1200" i="1" dirty="0">
                <a:solidFill>
                  <a:schemeClr val="tx1"/>
                </a:solidFill>
              </a:rPr>
              <a:t> compensation), which changes along the length of the </a:t>
            </a:r>
            <a:r>
              <a:rPr lang="en-GB" sz="1200" i="1" dirty="0" err="1">
                <a:solidFill>
                  <a:schemeClr val="tx1"/>
                </a:solidFill>
              </a:rPr>
              <a:t>linac</a:t>
            </a:r>
            <a:r>
              <a:rPr lang="en-GB" sz="1200" i="1" dirty="0">
                <a:solidFill>
                  <a:schemeClr val="tx1"/>
                </a:solidFill>
              </a:rPr>
              <a:t>, so there are further corrections to the exact energies. The accounting of the number of modules is being taken care of by Avni, Markus and Carlo, consistently I hope! All that together would give you the HXR and SXR energies. I start to wonder how close the numbers are to those you give in the facility overview slides. It should all be double </a:t>
            </a:r>
            <a:r>
              <a:rPr lang="en-GB" sz="1200" i="1" dirty="0" smtClean="0">
                <a:solidFill>
                  <a:schemeClr val="tx1"/>
                </a:solidFill>
              </a:rPr>
              <a:t>checked.”</a:t>
            </a:r>
            <a:endParaRPr lang="en-GB" sz="1400" i="1" dirty="0">
              <a:solidFill>
                <a:schemeClr val="tx1"/>
              </a:solidFill>
            </a:endParaRPr>
          </a:p>
        </p:txBody>
      </p:sp>
      <p:sp>
        <p:nvSpPr>
          <p:cNvPr id="5"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1khZ Beam Energy Considerations</a:t>
            </a:r>
            <a:endParaRPr lang="en-GB" sz="1600" b="1" kern="0" dirty="0">
              <a:solidFill>
                <a:srgbClr val="C00000"/>
              </a:solidFill>
              <a:latin typeface="+mj-lt"/>
            </a:endParaRPr>
          </a:p>
        </p:txBody>
      </p:sp>
      <p:pic>
        <p:nvPicPr>
          <p:cNvPr id="4" name="table"/>
          <p:cNvPicPr>
            <a:picLocks noChangeAspect="1"/>
          </p:cNvPicPr>
          <p:nvPr/>
        </p:nvPicPr>
        <p:blipFill>
          <a:blip r:embed="rId3"/>
          <a:stretch>
            <a:fillRect/>
          </a:stretch>
        </p:blipFill>
        <p:spPr>
          <a:xfrm>
            <a:off x="647824" y="3271792"/>
            <a:ext cx="4013597" cy="3676398"/>
          </a:xfrm>
          <a:prstGeom prst="rect">
            <a:avLst/>
          </a:prstGeom>
        </p:spPr>
      </p:pic>
      <p:pic>
        <p:nvPicPr>
          <p:cNvPr id="2" name="Picture 1"/>
          <p:cNvPicPr>
            <a:picLocks noChangeAspect="1"/>
          </p:cNvPicPr>
          <p:nvPr/>
        </p:nvPicPr>
        <p:blipFill>
          <a:blip r:embed="rId4"/>
          <a:stretch>
            <a:fillRect/>
          </a:stretch>
        </p:blipFill>
        <p:spPr>
          <a:xfrm>
            <a:off x="5035615" y="3242928"/>
            <a:ext cx="4101975" cy="2282367"/>
          </a:xfrm>
          <a:prstGeom prst="rect">
            <a:avLst/>
          </a:prstGeom>
        </p:spPr>
      </p:pic>
      <p:sp>
        <p:nvSpPr>
          <p:cNvPr id="6" name="Rectangle 5"/>
          <p:cNvSpPr/>
          <p:nvPr/>
        </p:nvSpPr>
        <p:spPr bwMode="auto">
          <a:xfrm>
            <a:off x="3096096" y="6588149"/>
            <a:ext cx="1565325" cy="360041"/>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 name="Rectangle 6"/>
          <p:cNvSpPr/>
          <p:nvPr/>
        </p:nvSpPr>
        <p:spPr bwMode="auto">
          <a:xfrm>
            <a:off x="5256336" y="4355901"/>
            <a:ext cx="3650472" cy="36004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8" name="TextBox 7"/>
          <p:cNvSpPr txBox="1"/>
          <p:nvPr/>
        </p:nvSpPr>
        <p:spPr>
          <a:xfrm>
            <a:off x="5287156" y="6167268"/>
            <a:ext cx="4685217" cy="584775"/>
          </a:xfrm>
          <a:prstGeom prst="rect">
            <a:avLst/>
          </a:prstGeom>
          <a:solidFill>
            <a:srgbClr val="FF0000"/>
          </a:solidFill>
        </p:spPr>
        <p:txBody>
          <a:bodyPr wrap="square" rtlCol="0">
            <a:spAutoFit/>
          </a:bodyPr>
          <a:lstStyle/>
          <a:p>
            <a:r>
              <a:rPr lang="en-GB" sz="1600" b="1" i="1" dirty="0">
                <a:solidFill>
                  <a:srgbClr val="FFFF00"/>
                </a:solidFill>
              </a:rPr>
              <a:t>T</a:t>
            </a:r>
            <a:r>
              <a:rPr lang="en-GB" sz="1600" b="1" i="1" dirty="0" smtClean="0">
                <a:solidFill>
                  <a:srgbClr val="FFFF00"/>
                </a:solidFill>
              </a:rPr>
              <a:t>herefore estimate max energy at 1kHz:</a:t>
            </a:r>
          </a:p>
          <a:p>
            <a:r>
              <a:rPr lang="en-GB" sz="1600" b="1" i="1" dirty="0" smtClean="0">
                <a:solidFill>
                  <a:srgbClr val="FFFF00"/>
                </a:solidFill>
              </a:rPr>
              <a:t>5.5GeV * 109/234 * cos(23.4 </a:t>
            </a:r>
            <a:r>
              <a:rPr lang="en-GB" sz="1600" b="1" i="1" dirty="0" err="1" smtClean="0">
                <a:solidFill>
                  <a:srgbClr val="FFFF00"/>
                </a:solidFill>
              </a:rPr>
              <a:t>deg</a:t>
            </a:r>
            <a:r>
              <a:rPr lang="en-GB" sz="1600" b="1" i="1" dirty="0" smtClean="0">
                <a:solidFill>
                  <a:srgbClr val="FFFF00"/>
                </a:solidFill>
              </a:rPr>
              <a:t>) = 2.35GeV </a:t>
            </a:r>
          </a:p>
        </p:txBody>
      </p:sp>
      <p:sp>
        <p:nvSpPr>
          <p:cNvPr id="9" name="Right Arrow 8"/>
          <p:cNvSpPr/>
          <p:nvPr/>
        </p:nvSpPr>
        <p:spPr bwMode="auto">
          <a:xfrm rot="20158678">
            <a:off x="4824288" y="6372125"/>
            <a:ext cx="445432" cy="25053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0" name="Right Arrow 9"/>
          <p:cNvSpPr/>
          <p:nvPr/>
        </p:nvSpPr>
        <p:spPr bwMode="auto">
          <a:xfrm rot="5237612">
            <a:off x="6590639" y="5288240"/>
            <a:ext cx="1368152" cy="322042"/>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271178350"/>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8</a:t>
            </a:fld>
            <a:endParaRPr lang="it-IT" altLang="it-IT" dirty="0"/>
          </a:p>
        </p:txBody>
      </p:sp>
      <p:sp>
        <p:nvSpPr>
          <p:cNvPr id="11" name="Content Placeholder 2"/>
          <p:cNvSpPr txBox="1">
            <a:spLocks/>
          </p:cNvSpPr>
          <p:nvPr/>
        </p:nvSpPr>
        <p:spPr>
          <a:xfrm>
            <a:off x="2294384" y="73921"/>
            <a:ext cx="5856746" cy="504056"/>
          </a:xfrm>
          <a:prstGeom prst="rect">
            <a:avLst/>
          </a:prstGeom>
        </p:spPr>
        <p:txBody>
          <a:bodyPr lIns="100784" tIns="50393" rIns="100784" bIns="50393"/>
          <a:lstStyle>
            <a:lvl1pPr marL="0" indent="0" algn="ctr" defTabSz="447675" rtl="0" eaLnBrk="0" fontAlgn="base" hangingPunct="0">
              <a:lnSpc>
                <a:spcPct val="93000"/>
              </a:lnSpc>
              <a:spcBef>
                <a:spcPct val="0"/>
              </a:spcBef>
              <a:spcAft>
                <a:spcPts val="1413"/>
              </a:spcAft>
              <a:buClr>
                <a:srgbClr val="000000"/>
              </a:buClr>
              <a:buSzPct val="100000"/>
              <a:buFont typeface="Times New Roman" pitchFamily="18" charset="0"/>
              <a:buNone/>
              <a:defRPr sz="2600" u="none">
                <a:solidFill>
                  <a:schemeClr val="tx1"/>
                </a:solidFill>
                <a:latin typeface="+mn-lt"/>
                <a:ea typeface="ＭＳ Ｐゴシック" pitchFamily="34" charset="-128"/>
                <a:cs typeface="MS PGothic" charset="0"/>
              </a:defRPr>
            </a:lvl1pPr>
            <a:lvl2pPr marL="503972" indent="0" algn="ctr" defTabSz="447675" rtl="0" eaLnBrk="0" fontAlgn="base" hangingPunct="0">
              <a:lnSpc>
                <a:spcPct val="93000"/>
              </a:lnSpc>
              <a:spcBef>
                <a:spcPct val="0"/>
              </a:spcBef>
              <a:spcAft>
                <a:spcPts val="1138"/>
              </a:spcAft>
              <a:buClr>
                <a:srgbClr val="000000"/>
              </a:buClr>
              <a:buSzPct val="100000"/>
              <a:buFont typeface="Times New Roman" pitchFamily="18" charset="0"/>
              <a:buNone/>
              <a:defRPr sz="2200">
                <a:solidFill>
                  <a:srgbClr val="000000"/>
                </a:solidFill>
                <a:latin typeface="+mn-lt"/>
                <a:ea typeface="ＭＳ Ｐゴシック" pitchFamily="34" charset="-128"/>
                <a:cs typeface="MS PGothic" charset="0"/>
              </a:defRPr>
            </a:lvl2pPr>
            <a:lvl3pPr marL="1007943" indent="0" algn="ctr" defTabSz="447675" rtl="0" eaLnBrk="0" fontAlgn="base" hangingPunct="0">
              <a:lnSpc>
                <a:spcPct val="93000"/>
              </a:lnSpc>
              <a:spcBef>
                <a:spcPct val="0"/>
              </a:spcBef>
              <a:spcAft>
                <a:spcPts val="850"/>
              </a:spcAft>
              <a:buClr>
                <a:srgbClr val="000000"/>
              </a:buClr>
              <a:buSzPct val="100000"/>
              <a:buFont typeface="Times New Roman" pitchFamily="18" charset="0"/>
              <a:buNone/>
              <a:defRPr sz="2000">
                <a:solidFill>
                  <a:srgbClr val="000000"/>
                </a:solidFill>
                <a:latin typeface="+mn-lt"/>
                <a:ea typeface="ＭＳ Ｐゴシック" pitchFamily="34" charset="-128"/>
                <a:cs typeface="MS PGothic" charset="0"/>
              </a:defRPr>
            </a:lvl3pPr>
            <a:lvl4pPr marL="1511915" indent="0" algn="ctr" defTabSz="447675" rtl="0" eaLnBrk="0" fontAlgn="base" hangingPunct="0">
              <a:lnSpc>
                <a:spcPct val="93000"/>
              </a:lnSpc>
              <a:spcBef>
                <a:spcPct val="0"/>
              </a:spcBef>
              <a:spcAft>
                <a:spcPts val="575"/>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4pPr>
            <a:lvl5pPr marL="2015886" indent="0" algn="ctr" defTabSz="447675" rtl="0" eaLnBrk="0" fontAlgn="base" hangingPunct="0">
              <a:lnSpc>
                <a:spcPct val="93000"/>
              </a:lnSpc>
              <a:spcBef>
                <a:spcPct val="0"/>
              </a:spcBef>
              <a:spcAft>
                <a:spcPts val="288"/>
              </a:spcAft>
              <a:buClr>
                <a:srgbClr val="000000"/>
              </a:buClr>
              <a:buSzPct val="100000"/>
              <a:buFont typeface="Times New Roman" pitchFamily="18" charset="0"/>
              <a:buNone/>
              <a:defRPr sz="1800">
                <a:solidFill>
                  <a:srgbClr val="000000"/>
                </a:solidFill>
                <a:latin typeface="+mn-lt"/>
                <a:ea typeface="ＭＳ Ｐゴシック" pitchFamily="34" charset="-128"/>
                <a:cs typeface="MS PGothic" charset="0"/>
              </a:defRPr>
            </a:lvl5pPr>
            <a:lvl6pPr marL="2519858"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6pPr>
            <a:lvl7pPr marL="3023829"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7pPr>
            <a:lvl8pPr marL="3527801"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8pPr>
            <a:lvl9pPr marL="4031772" indent="0" algn="ctr" defTabSz="449216" rtl="0" eaLnBrk="1" fontAlgn="base" hangingPunct="1">
              <a:lnSpc>
                <a:spcPct val="93000"/>
              </a:lnSpc>
              <a:spcBef>
                <a:spcPct val="0"/>
              </a:spcBef>
              <a:spcAft>
                <a:spcPts val="288"/>
              </a:spcAft>
              <a:buClr>
                <a:srgbClr val="000000"/>
              </a:buClr>
              <a:buSzPct val="100000"/>
              <a:buFont typeface="Times New Roman" charset="0"/>
              <a:buNone/>
              <a:defRPr sz="1800">
                <a:solidFill>
                  <a:srgbClr val="000000"/>
                </a:solidFill>
                <a:latin typeface="+mn-lt"/>
                <a:ea typeface="+mn-ea"/>
                <a:cs typeface="+mn-cs"/>
              </a:defRPr>
            </a:lvl9pPr>
          </a:lstStyle>
          <a:p>
            <a:r>
              <a:rPr lang="en-GB" sz="2000" b="1" kern="0" dirty="0" smtClean="0">
                <a:solidFill>
                  <a:srgbClr val="C00000"/>
                </a:solidFill>
                <a:latin typeface="+mj-lt"/>
              </a:rPr>
              <a:t>WP4 Assessment</a:t>
            </a:r>
            <a:r>
              <a:rPr lang="en-GB" sz="2000" b="1" kern="0" dirty="0">
                <a:solidFill>
                  <a:srgbClr val="C00000"/>
                </a:solidFill>
                <a:latin typeface="+mj-lt"/>
              </a:rPr>
              <a:t> </a:t>
            </a:r>
            <a:r>
              <a:rPr lang="en-GB" sz="2000" b="1" kern="0" dirty="0" smtClean="0">
                <a:solidFill>
                  <a:srgbClr val="C00000"/>
                </a:solidFill>
                <a:latin typeface="+mj-lt"/>
              </a:rPr>
              <a:t>(</a:t>
            </a:r>
            <a:r>
              <a:rPr lang="en-GB" sz="2000" b="1" kern="0" dirty="0" err="1" smtClean="0">
                <a:solidFill>
                  <a:srgbClr val="C00000"/>
                </a:solidFill>
                <a:latin typeface="+mj-lt"/>
              </a:rPr>
              <a:t>Xiaowei</a:t>
            </a:r>
            <a:r>
              <a:rPr lang="en-GB" sz="2000" b="1" kern="0" dirty="0" smtClean="0">
                <a:solidFill>
                  <a:srgbClr val="C00000"/>
                </a:solidFill>
                <a:latin typeface="+mj-lt"/>
              </a:rPr>
              <a:t>)</a:t>
            </a:r>
            <a:endParaRPr lang="en-GB" sz="1600" b="1" kern="0" dirty="0">
              <a:solidFill>
                <a:srgbClr val="C00000"/>
              </a:solidFill>
              <a:latin typeface="+mj-lt"/>
            </a:endParaRPr>
          </a:p>
        </p:txBody>
      </p:sp>
      <p:pic>
        <p:nvPicPr>
          <p:cNvPr id="3" name="Picture 2"/>
          <p:cNvPicPr>
            <a:picLocks noChangeAspect="1"/>
          </p:cNvPicPr>
          <p:nvPr/>
        </p:nvPicPr>
        <p:blipFill>
          <a:blip r:embed="rId2"/>
          <a:stretch>
            <a:fillRect/>
          </a:stretch>
        </p:blipFill>
        <p:spPr>
          <a:xfrm>
            <a:off x="399486" y="756417"/>
            <a:ext cx="9281652" cy="6046839"/>
          </a:xfrm>
          <a:prstGeom prst="rect">
            <a:avLst/>
          </a:prstGeom>
        </p:spPr>
      </p:pic>
    </p:spTree>
    <p:extLst>
      <p:ext uri="{BB962C8B-B14F-4D97-AF65-F5344CB8AC3E}">
        <p14:creationId xmlns:p14="http://schemas.microsoft.com/office/powerpoint/2010/main" val="871839755"/>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9</a:t>
            </a:fld>
            <a:endParaRPr lang="it-IT" altLang="it-IT" dirty="0"/>
          </a:p>
        </p:txBody>
      </p:sp>
      <p:sp>
        <p:nvSpPr>
          <p:cNvPr id="8" name="TextBox 7"/>
          <p:cNvSpPr txBox="1"/>
          <p:nvPr/>
        </p:nvSpPr>
        <p:spPr>
          <a:xfrm>
            <a:off x="5315958" y="764839"/>
            <a:ext cx="3312368" cy="369332"/>
          </a:xfrm>
          <a:prstGeom prst="rect">
            <a:avLst/>
          </a:prstGeom>
          <a:solidFill>
            <a:schemeClr val="accent2">
              <a:lumMod val="20000"/>
              <a:lumOff val="80000"/>
            </a:schemeClr>
          </a:solidFill>
        </p:spPr>
        <p:txBody>
          <a:bodyPr wrap="square" rtlCol="0">
            <a:spAutoFit/>
          </a:bodyPr>
          <a:lstStyle/>
          <a:p>
            <a:pPr algn="ctr"/>
            <a:r>
              <a:rPr lang="en-GB" sz="1800" b="1" dirty="0" smtClean="0">
                <a:solidFill>
                  <a:schemeClr val="tx1"/>
                </a:solidFill>
              </a:rPr>
              <a:t>HXR: 8 – 12 </a:t>
            </a:r>
            <a:r>
              <a:rPr lang="en-GB" sz="1800" b="1" dirty="0" err="1" smtClean="0">
                <a:solidFill>
                  <a:schemeClr val="tx1"/>
                </a:solidFill>
              </a:rPr>
              <a:t>keV</a:t>
            </a:r>
            <a:endParaRPr lang="en-GB" sz="1800" b="1" dirty="0" smtClean="0">
              <a:solidFill>
                <a:schemeClr val="tx1"/>
              </a:solidFill>
            </a:endParaRPr>
          </a:p>
        </p:txBody>
      </p:sp>
      <p:sp>
        <p:nvSpPr>
          <p:cNvPr id="9" name="TextBox 8"/>
          <p:cNvSpPr txBox="1"/>
          <p:nvPr/>
        </p:nvSpPr>
        <p:spPr>
          <a:xfrm>
            <a:off x="4404854" y="4062788"/>
            <a:ext cx="5315407" cy="369332"/>
          </a:xfrm>
          <a:prstGeom prst="rect">
            <a:avLst/>
          </a:prstGeom>
          <a:solidFill>
            <a:schemeClr val="accent1">
              <a:lumMod val="40000"/>
              <a:lumOff val="60000"/>
            </a:schemeClr>
          </a:solidFill>
        </p:spPr>
        <p:txBody>
          <a:bodyPr wrap="square" rtlCol="0">
            <a:spAutoFit/>
          </a:bodyPr>
          <a:lstStyle/>
          <a:p>
            <a:pPr algn="ctr"/>
            <a:r>
              <a:rPr lang="en-GB" sz="1800" b="1" dirty="0" smtClean="0">
                <a:solidFill>
                  <a:schemeClr val="tx1"/>
                </a:solidFill>
              </a:rPr>
              <a:t>HXR: 16 </a:t>
            </a:r>
            <a:r>
              <a:rPr lang="en-GB" sz="1800" b="1" dirty="0" err="1" smtClean="0">
                <a:solidFill>
                  <a:schemeClr val="tx1"/>
                </a:solidFill>
              </a:rPr>
              <a:t>keV</a:t>
            </a:r>
            <a:r>
              <a:rPr lang="en-GB" sz="1800" b="1" dirty="0" smtClean="0">
                <a:solidFill>
                  <a:schemeClr val="tx1"/>
                </a:solidFill>
              </a:rPr>
              <a:t> – </a:t>
            </a:r>
            <a:r>
              <a:rPr lang="en-GB" sz="1800" b="1" dirty="0" err="1" smtClean="0">
                <a:solidFill>
                  <a:schemeClr val="tx1"/>
                </a:solidFill>
              </a:rPr>
              <a:t>Xie</a:t>
            </a:r>
            <a:r>
              <a:rPr lang="en-GB" sz="1800" b="1" dirty="0" smtClean="0">
                <a:solidFill>
                  <a:schemeClr val="tx1"/>
                </a:solidFill>
              </a:rPr>
              <a:t> </a:t>
            </a:r>
            <a:r>
              <a:rPr lang="en-GB" sz="1800" b="1" i="1" dirty="0" smtClean="0">
                <a:solidFill>
                  <a:schemeClr val="tx1"/>
                </a:solidFill>
              </a:rPr>
              <a:t>vs</a:t>
            </a:r>
            <a:r>
              <a:rPr lang="en-GB" sz="1800" b="1" dirty="0" smtClean="0">
                <a:solidFill>
                  <a:schemeClr val="tx1"/>
                </a:solidFill>
              </a:rPr>
              <a:t> Genesis1.3</a:t>
            </a:r>
          </a:p>
        </p:txBody>
      </p:sp>
      <p:sp>
        <p:nvSpPr>
          <p:cNvPr id="10" name="TextBox 9"/>
          <p:cNvSpPr txBox="1"/>
          <p:nvPr/>
        </p:nvSpPr>
        <p:spPr>
          <a:xfrm>
            <a:off x="467804" y="764839"/>
            <a:ext cx="3312368" cy="369332"/>
          </a:xfrm>
          <a:prstGeom prst="rect">
            <a:avLst/>
          </a:prstGeom>
          <a:solidFill>
            <a:schemeClr val="accent2">
              <a:lumMod val="20000"/>
              <a:lumOff val="80000"/>
            </a:schemeClr>
          </a:solidFill>
        </p:spPr>
        <p:txBody>
          <a:bodyPr wrap="square" rtlCol="0">
            <a:spAutoFit/>
          </a:bodyPr>
          <a:lstStyle/>
          <a:p>
            <a:pPr algn="ctr"/>
            <a:r>
              <a:rPr lang="en-GB" sz="1800" b="1" dirty="0" smtClean="0">
                <a:solidFill>
                  <a:schemeClr val="tx1"/>
                </a:solidFill>
              </a:rPr>
              <a:t>SXR: 0.25 – 2.0 </a:t>
            </a:r>
            <a:r>
              <a:rPr lang="en-GB" sz="1800" b="1" dirty="0" err="1" smtClean="0">
                <a:solidFill>
                  <a:schemeClr val="tx1"/>
                </a:solidFill>
              </a:rPr>
              <a:t>keV</a:t>
            </a:r>
            <a:endParaRPr lang="en-GB" sz="1800" b="1" dirty="0" smtClean="0">
              <a:solidFill>
                <a:schemeClr val="tx1"/>
              </a:solidFill>
            </a:endParaRPr>
          </a:p>
        </p:txBody>
      </p:sp>
      <p:pic>
        <p:nvPicPr>
          <p:cNvPr id="11" name="Picture 10"/>
          <p:cNvPicPr>
            <a:picLocks noChangeAspect="1"/>
          </p:cNvPicPr>
          <p:nvPr/>
        </p:nvPicPr>
        <p:blipFill>
          <a:blip r:embed="rId2"/>
          <a:stretch>
            <a:fillRect/>
          </a:stretch>
        </p:blipFill>
        <p:spPr>
          <a:xfrm>
            <a:off x="5042296" y="1187951"/>
            <a:ext cx="3876823" cy="2907617"/>
          </a:xfrm>
          <a:prstGeom prst="rect">
            <a:avLst/>
          </a:prstGeom>
        </p:spPr>
      </p:pic>
      <p:pic>
        <p:nvPicPr>
          <p:cNvPr id="14" name="Picture 13"/>
          <p:cNvPicPr>
            <a:picLocks noChangeAspect="1"/>
          </p:cNvPicPr>
          <p:nvPr/>
        </p:nvPicPr>
        <p:blipFill>
          <a:blip r:embed="rId3"/>
          <a:stretch>
            <a:fillRect/>
          </a:stretch>
        </p:blipFill>
        <p:spPr>
          <a:xfrm>
            <a:off x="116358" y="1230531"/>
            <a:ext cx="4015259" cy="4602157"/>
          </a:xfrm>
          <a:prstGeom prst="rect">
            <a:avLst/>
          </a:prstGeom>
        </p:spPr>
      </p:pic>
      <p:pic>
        <p:nvPicPr>
          <p:cNvPr id="15" name="Picture 14"/>
          <p:cNvPicPr>
            <a:picLocks noChangeAspect="1"/>
          </p:cNvPicPr>
          <p:nvPr/>
        </p:nvPicPr>
        <p:blipFill>
          <a:blip r:embed="rId4"/>
          <a:stretch>
            <a:fillRect/>
          </a:stretch>
        </p:blipFill>
        <p:spPr>
          <a:xfrm>
            <a:off x="6989590" y="4554301"/>
            <a:ext cx="2944985" cy="2581074"/>
          </a:xfrm>
          <a:prstGeom prst="rect">
            <a:avLst/>
          </a:prstGeom>
        </p:spPr>
      </p:pic>
      <p:pic>
        <p:nvPicPr>
          <p:cNvPr id="16" name="Picture 15"/>
          <p:cNvPicPr>
            <a:picLocks noChangeAspect="1"/>
          </p:cNvPicPr>
          <p:nvPr/>
        </p:nvPicPr>
        <p:blipFill>
          <a:blip r:embed="rId5"/>
          <a:stretch>
            <a:fillRect/>
          </a:stretch>
        </p:blipFill>
        <p:spPr>
          <a:xfrm>
            <a:off x="4106734" y="4432120"/>
            <a:ext cx="3045119" cy="2617976"/>
          </a:xfrm>
          <a:prstGeom prst="rect">
            <a:avLst/>
          </a:prstGeom>
        </p:spPr>
      </p:pic>
    </p:spTree>
    <p:extLst>
      <p:ext uri="{BB962C8B-B14F-4D97-AF65-F5344CB8AC3E}">
        <p14:creationId xmlns:p14="http://schemas.microsoft.com/office/powerpoint/2010/main" val="3937440804"/>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ompactLight_Template Slides 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spDef>
    <a:lnDef>
      <a:spPr bwMode="auto">
        <a:solidFill>
          <a:srgbClr val="00B8FF"/>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a:lstStyle/>
    </a:lnDef>
    <a:txDef>
      <a:spPr>
        <a:noFill/>
      </a:spPr>
      <a:bodyPr wrap="square" rtlCol="0">
        <a:spAutoFit/>
      </a:bodyPr>
      <a:lstStyle>
        <a:defPPr>
          <a:defRPr dirty="0" smtClean="0">
            <a:solidFill>
              <a:schemeClr val="tx1"/>
            </a:solidFil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178B83C3DD578498D424B7BC6B29A8E" ma:contentTypeVersion="0" ma:contentTypeDescription="Create a new document." ma:contentTypeScope="" ma:versionID="608464e6dd253888a99a53d9cc5485e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93A740-4A63-4C99-8484-2AC44634A798}">
  <ds:schemaRefs>
    <ds:schemaRef ds:uri="http://schemas.microsoft.com/sharepoint/v3/contenttype/forms"/>
  </ds:schemaRefs>
</ds:datastoreItem>
</file>

<file path=customXml/itemProps2.xml><?xml version="1.0" encoding="utf-8"?>
<ds:datastoreItem xmlns:ds="http://schemas.openxmlformats.org/officeDocument/2006/customXml" ds:itemID="{0BDFFCC9-199D-4044-8549-C3DFD4BC91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0B683E9-A1BF-4ADC-98AB-CB82CDA7683C}">
  <ds:schemaRefs>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17686</TotalTime>
  <Words>1071</Words>
  <Application>Microsoft Office PowerPoint</Application>
  <PresentationFormat>Custom</PresentationFormat>
  <Paragraphs>78</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ＭＳ Ｐゴシック</vt:lpstr>
      <vt:lpstr>ＭＳ Ｐゴシック</vt:lpstr>
      <vt:lpstr>Arial</vt:lpstr>
      <vt:lpstr>Symbol</vt:lpstr>
      <vt:lpstr>Times New Roman</vt:lpstr>
      <vt:lpstr>Wingdings</vt:lpstr>
      <vt:lpstr>CompactLight_Template Slides ENG</vt:lpstr>
      <vt:lpstr>WP5: Update on Undulator Options  Neil Thompson, STFC, 17/06/20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nicoletta guidi</dc:creator>
  <cp:lastModifiedBy>Thompson, Neil (STFC,DL,AST)</cp:lastModifiedBy>
  <cp:revision>467</cp:revision>
  <cp:lastPrinted>2020-02-18T11:35:48Z</cp:lastPrinted>
  <dcterms:created xsi:type="dcterms:W3CDTF">2015-12-09T11:23:36Z</dcterms:created>
  <dcterms:modified xsi:type="dcterms:W3CDTF">2020-06-17T11:12:26Z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0x0101009178B83C3DD578498D424B7BC6B29A8E</vt:lpwstr>
  </property>
</Properties>
</file>