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96" r:id="rId3"/>
    <p:sldId id="297" r:id="rId4"/>
    <p:sldId id="299" r:id="rId5"/>
    <p:sldId id="301" r:id="rId6"/>
    <p:sldId id="300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6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46F9F-AF46-4AC4-A201-F85332CFDC8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simone.dimitri@elettra.eu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5F120-E06A-42FA-9ADA-AC1F6DA4C4C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6700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1EBF7-A9B2-4DFB-A90F-8C6EBE6EB1F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simone.dimitri@elettra.eu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86FF8-9EBC-4906-98BE-2968F80109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289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86FF8-9EBC-4906-98BE-2968F801095F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simone.dimitri@elettra.eu</a:t>
            </a:r>
          </a:p>
        </p:txBody>
      </p:sp>
    </p:spTree>
    <p:extLst>
      <p:ext uri="{BB962C8B-B14F-4D97-AF65-F5344CB8AC3E}">
        <p14:creationId xmlns:p14="http://schemas.microsoft.com/office/powerpoint/2010/main" val="350006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1" y="1846004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7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690" y="1157162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29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1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39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7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thomas.schmidt@psi.ch</a:t>
            </a: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 dirty="0">
                <a:solidFill>
                  <a:srgbClr val="C00000"/>
                </a:solidFill>
              </a:rPr>
              <a:t>XLS						</a:t>
            </a:r>
            <a:r>
              <a:rPr lang="it-IT" altLang="en-US" sz="1270" b="0" dirty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565870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1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2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3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3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thomas.schmidt@psi.ch</a:t>
            </a: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 dirty="0">
                <a:solidFill>
                  <a:srgbClr val="C00000"/>
                </a:solidFill>
              </a:rPr>
              <a:t>XLS						</a:t>
            </a:r>
            <a:r>
              <a:rPr lang="it-IT" altLang="en-US" sz="1270" b="0" dirty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851057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40">
                <a:solidFill>
                  <a:srgbClr val="C00000"/>
                </a:solidFill>
              </a:defRPr>
            </a:lvl1pPr>
            <a:lvl2pPr marL="326592" indent="-261274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177"/>
            </a:lvl2pPr>
            <a:lvl3pPr marL="587866" indent="-261274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14"/>
            </a:lvl3pPr>
            <a:lvl4pPr marL="849139" indent="-261274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33"/>
            </a:lvl4pPr>
            <a:lvl5pPr marL="1110413" indent="-261274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33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79108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47482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486878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1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0757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177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1638" tIns="69555" rIns="81638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529" eaLnBrk="1">
              <a:lnSpc>
                <a:spcPct val="93000"/>
              </a:lnSpc>
              <a:buSzPct val="100000"/>
              <a:defRPr/>
            </a:pPr>
            <a:r>
              <a:rPr lang="it-IT" sz="5443" dirty="0" err="1">
                <a:solidFill>
                  <a:srgbClr val="C00000"/>
                </a:solidFill>
              </a:rPr>
              <a:t>Thank</a:t>
            </a:r>
            <a:r>
              <a:rPr lang="it-IT" sz="5443" dirty="0">
                <a:solidFill>
                  <a:srgbClr val="C00000"/>
                </a:solidFill>
              </a:rPr>
              <a:t> </a:t>
            </a:r>
            <a:r>
              <a:rPr lang="it-IT" sz="5443" dirty="0" err="1">
                <a:solidFill>
                  <a:srgbClr val="C00000"/>
                </a:solidFill>
              </a:rPr>
              <a:t>you</a:t>
            </a:r>
            <a:r>
              <a:rPr lang="it-IT" sz="5443" dirty="0">
                <a:solidFill>
                  <a:srgbClr val="C00000"/>
                </a:solidFill>
              </a:rPr>
              <a:t>!</a:t>
            </a:r>
          </a:p>
          <a:p>
            <a:pPr algn="ctr" defTabSz="407529" eaLnBrk="1">
              <a:lnSpc>
                <a:spcPct val="93000"/>
              </a:lnSpc>
              <a:buSzPct val="100000"/>
              <a:defRPr/>
            </a:pPr>
            <a:endParaRPr lang="it-IT" sz="2994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1519" y="5796953"/>
            <a:ext cx="12192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89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89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/>
        </p:nvGrpSpPr>
        <p:grpSpPr bwMode="auto">
          <a:xfrm>
            <a:off x="0" y="6218346"/>
            <a:ext cx="1201708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1633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998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633" b="0" i="0">
                <a:solidFill>
                  <a:schemeClr val="tx1"/>
                </a:solidFill>
              </a:rPr>
              <a:t>www.CompactLight.eu</a:t>
            </a:r>
            <a:endParaRPr lang="it-IT" altLang="it-IT" sz="1633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921277" y="1798950"/>
            <a:ext cx="8416593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790201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8871"/>
            <a:ext cx="12191990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85" rtlCol="0">
            <a:noAutofit/>
          </a:bodyPr>
          <a:lstStyle/>
          <a:p>
            <a:endParaRPr lang="de-DE" sz="1633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05376" y="36536"/>
            <a:ext cx="1049515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766699" y="6610396"/>
            <a:ext cx="257280" cy="2088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 sz="1179">
                <a:solidFill>
                  <a:srgbClr val="000000"/>
                </a:solidFill>
              </a:defRPr>
            </a:lvl1pPr>
          </a:lstStyle>
          <a:p>
            <a:fld id="{50676A47-AE3E-43A8-9ED7-4FB68546B761}" type="slidenum">
              <a:rPr lang="en-GB" smtClean="0"/>
              <a:t>‹Nr.›</a:t>
            </a:fld>
            <a:endParaRPr lang="en-GB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9831875" y="1"/>
            <a:ext cx="2192332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476540" y="103607"/>
            <a:ext cx="1565573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98" dirty="0" err="1">
                <a:solidFill>
                  <a:schemeClr val="tx1"/>
                </a:solidFill>
              </a:rPr>
              <a:t>Funded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by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the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</a:p>
          <a:p>
            <a:r>
              <a:rPr lang="de-DE" sz="998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11524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6452522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4135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med">
    <p:fade/>
  </p:transition>
  <p:hf hdr="0" dt="0"/>
  <p:txStyles>
    <p:titleStyle>
      <a:lvl1pPr algn="l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281009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695738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110467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525195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09639" indent="-309639" algn="l" defTabSz="406131" rtl="0" eaLnBrk="1" fontAlgn="base" hangingPunct="1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1633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672565" indent="-257793" algn="l" defTabSz="406131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35490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450262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865034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281009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695738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110467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525195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8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7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86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15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44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73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2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31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328328" y="2039821"/>
            <a:ext cx="12285705" cy="588459"/>
          </a:xfrm>
        </p:spPr>
        <p:txBody>
          <a:bodyPr/>
          <a:lstStyle/>
          <a:p>
            <a:r>
              <a:rPr lang="en-GB" dirty="0"/>
              <a:t>CPMU back-up for SC helical undulator</a:t>
            </a:r>
          </a:p>
          <a:p>
            <a:r>
              <a:rPr lang="en-GB" dirty="0"/>
              <a:t>&amp; Afterburner options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28328" y="4537022"/>
            <a:ext cx="10428521" cy="522774"/>
          </a:xfrm>
        </p:spPr>
        <p:txBody>
          <a:bodyPr/>
          <a:lstStyle/>
          <a:p>
            <a:r>
              <a:rPr lang="en-GB" dirty="0"/>
              <a:t>T. Schmidt </a:t>
            </a:r>
            <a:endParaRPr lang="en-GB" i="1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272890" y="503248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 defTabSz="406131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903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672565" indent="-257793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032"/>
              </a:spcAft>
              <a:buClr>
                <a:srgbClr val="000000"/>
              </a:buClr>
              <a:buSzPct val="100000"/>
              <a:buFont typeface="Times New Roman" pitchFamily="18" charset="0"/>
              <a:defRPr sz="254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035490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8" charset="0"/>
              <a:defRPr sz="2177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450262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22"/>
              </a:spcAft>
              <a:buClr>
                <a:srgbClr val="000000"/>
              </a:buClr>
              <a:buSzPct val="100000"/>
              <a:buFont typeface="Times New Roman" pitchFamily="18" charset="0"/>
              <a:defRPr sz="1814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1865034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8" charset="0"/>
              <a:defRPr sz="1814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281009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695738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110467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525195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i="1" kern="0" baseline="30000" dirty="0"/>
              <a:t>  </a:t>
            </a:r>
            <a:r>
              <a:rPr lang="en-GB" sz="2400" i="1" kern="0" dirty="0"/>
              <a:t>Paul Scherrer Institute</a:t>
            </a:r>
          </a:p>
          <a:p>
            <a:r>
              <a:rPr lang="en-GB" sz="2400" i="1" kern="0" dirty="0"/>
              <a:t> November 25,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62927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2BE54F2-E1BE-E443-A425-9345FD76933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2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BA52081-6369-F642-84E0-952C81B537D9}"/>
              </a:ext>
            </a:extLst>
          </p:cNvPr>
          <p:cNvSpPr txBox="1"/>
          <p:nvPr/>
        </p:nvSpPr>
        <p:spPr>
          <a:xfrm>
            <a:off x="4262223" y="126656"/>
            <a:ext cx="681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C00000"/>
                </a:solidFill>
                <a:ea typeface="ＭＳ Ｐゴシック" pitchFamily="34" charset="-128"/>
              </a:rPr>
              <a:t>Feedback form SAC</a:t>
            </a:r>
            <a:endParaRPr lang="de-DE" sz="200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50374CC-9628-8547-AD48-90B7DBDC5090}"/>
              </a:ext>
            </a:extLst>
          </p:cNvPr>
          <p:cNvSpPr txBox="1"/>
          <p:nvPr/>
        </p:nvSpPr>
        <p:spPr>
          <a:xfrm>
            <a:off x="1186248" y="1371600"/>
            <a:ext cx="80442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SAC requests:</a:t>
            </a:r>
          </a:p>
          <a:p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SC helical undulator maybe to risky to base the entire project on</a:t>
            </a:r>
          </a:p>
          <a:p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Tolerance study for sc helical undulator reamining</a:t>
            </a:r>
          </a:p>
          <a:p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Back-up based on permanent magnet technology</a:t>
            </a:r>
          </a:p>
        </p:txBody>
      </p:sp>
    </p:spTree>
    <p:extLst>
      <p:ext uri="{BB962C8B-B14F-4D97-AF65-F5344CB8AC3E}">
        <p14:creationId xmlns:p14="http://schemas.microsoft.com/office/powerpoint/2010/main" val="426263805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2BE54F2-E1BE-E443-A425-9345FD76933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3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BA52081-6369-F642-84E0-952C81B537D9}"/>
              </a:ext>
            </a:extLst>
          </p:cNvPr>
          <p:cNvSpPr txBox="1"/>
          <p:nvPr/>
        </p:nvSpPr>
        <p:spPr>
          <a:xfrm>
            <a:off x="3829736" y="101943"/>
            <a:ext cx="681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C00000"/>
                </a:solidFill>
                <a:ea typeface="ＭＳ Ｐゴシック" pitchFamily="34" charset="-128"/>
              </a:rPr>
              <a:t>Back-up CPMU fixed helical</a:t>
            </a:r>
            <a:endParaRPr lang="de-DE" sz="200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50374CC-9628-8547-AD48-90B7DBDC5090}"/>
              </a:ext>
            </a:extLst>
          </p:cNvPr>
          <p:cNvSpPr txBox="1"/>
          <p:nvPr/>
        </p:nvSpPr>
        <p:spPr>
          <a:xfrm>
            <a:off x="1186244" y="815545"/>
            <a:ext cx="988540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helical SCU:</a:t>
            </a:r>
          </a:p>
          <a:p>
            <a:endParaRPr lang="de-DE" sz="800"/>
          </a:p>
          <a:p>
            <a:r>
              <a:rPr lang="de-DE">
                <a:solidFill>
                  <a:srgbClr val="FF0000"/>
                </a:solidFill>
              </a:rPr>
              <a:t>13mm</a:t>
            </a:r>
            <a:r>
              <a:rPr lang="de-DE"/>
              <a:t> period, </a:t>
            </a:r>
            <a:r>
              <a:rPr lang="de-DE">
                <a:solidFill>
                  <a:srgbClr val="FF0000"/>
                </a:solidFill>
              </a:rPr>
              <a:t>4.2mm</a:t>
            </a:r>
            <a:r>
              <a:rPr lang="de-DE"/>
              <a:t> magnetic gap, (</a:t>
            </a:r>
            <a:r>
              <a:rPr lang="de-DE">
                <a:solidFill>
                  <a:srgbClr val="FF0000"/>
                </a:solidFill>
              </a:rPr>
              <a:t>3mm</a:t>
            </a:r>
            <a:r>
              <a:rPr lang="de-DE"/>
              <a:t> beam pipe inner diameter)</a:t>
            </a:r>
          </a:p>
          <a:p>
            <a:r>
              <a:rPr lang="de-DE">
                <a:solidFill>
                  <a:srgbClr val="FF0000"/>
                </a:solidFill>
              </a:rPr>
              <a:t>a</a:t>
            </a:r>
            <a:r>
              <a:rPr lang="de-DE" baseline="-25000">
                <a:solidFill>
                  <a:srgbClr val="FF0000"/>
                </a:solidFill>
              </a:rPr>
              <a:t>w </a:t>
            </a:r>
            <a:r>
              <a:rPr lang="de-DE">
                <a:solidFill>
                  <a:srgbClr val="FF0000"/>
                </a:solidFill>
              </a:rPr>
              <a:t>= 1.33 </a:t>
            </a:r>
            <a:r>
              <a:rPr lang="de-DE"/>
              <a:t>– 0.617  (K</a:t>
            </a:r>
            <a:r>
              <a:rPr lang="de-DE" baseline="-25000"/>
              <a:t>eff</a:t>
            </a:r>
            <a:r>
              <a:rPr lang="de-DE"/>
              <a:t> = 1.87 – 0.87),  B</a:t>
            </a:r>
            <a:r>
              <a:rPr lang="de-DE" baseline="-25000"/>
              <a:t>eff</a:t>
            </a:r>
            <a:r>
              <a:rPr lang="de-DE"/>
              <a:t> = 1.54T</a:t>
            </a:r>
          </a:p>
          <a:p>
            <a:r>
              <a:rPr lang="de-DE"/>
              <a:t>250eV, (0.97GeV) - 16keV (5.5 GeV) </a:t>
            </a:r>
          </a:p>
          <a:p>
            <a:endParaRPr lang="de-DE"/>
          </a:p>
          <a:p>
            <a:r>
              <a:rPr lang="de-DE"/>
              <a:t>CPMU</a:t>
            </a:r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744C581-E20B-CE43-A68E-3C0DAA418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6562" y="2474104"/>
            <a:ext cx="4572000" cy="4572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34DF20D-71B8-E044-A7E5-46DC1786A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390" y="2266780"/>
            <a:ext cx="4572000" cy="4572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D6ED1C6-D4C0-E548-9CC3-74721E599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661" y="2474104"/>
            <a:ext cx="4572000" cy="45720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B4D051F-76FB-FA4A-AB53-A2EC68E6573B}"/>
              </a:ext>
            </a:extLst>
          </p:cNvPr>
          <p:cNvSpPr txBox="1"/>
          <p:nvPr/>
        </p:nvSpPr>
        <p:spPr>
          <a:xfrm>
            <a:off x="3722045" y="2745953"/>
            <a:ext cx="259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4 magnets / period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7E235D5-0676-2F44-9844-5F1B8A2BC125}"/>
              </a:ext>
            </a:extLst>
          </p:cNvPr>
          <p:cNvSpPr txBox="1"/>
          <p:nvPr/>
        </p:nvSpPr>
        <p:spPr>
          <a:xfrm>
            <a:off x="8476731" y="2785776"/>
            <a:ext cx="259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8 magnets / period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D0E4363-25DA-9949-A852-A5EC743789E5}"/>
              </a:ext>
            </a:extLst>
          </p:cNvPr>
          <p:cNvSpPr txBox="1"/>
          <p:nvPr/>
        </p:nvSpPr>
        <p:spPr>
          <a:xfrm>
            <a:off x="744066" y="2745953"/>
            <a:ext cx="1729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gap = 4.2mm</a:t>
            </a:r>
          </a:p>
          <a:p>
            <a:r>
              <a:rPr lang="de-DE"/>
              <a:t>slit = 2.5mm</a:t>
            </a:r>
          </a:p>
        </p:txBody>
      </p:sp>
    </p:spTree>
    <p:extLst>
      <p:ext uri="{BB962C8B-B14F-4D97-AF65-F5344CB8AC3E}">
        <p14:creationId xmlns:p14="http://schemas.microsoft.com/office/powerpoint/2010/main" val="248130523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949EE6A-E613-A741-A5B6-99C46C3DA05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09891B86-241F-B04A-A464-CD28BF1393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918240"/>
              </p:ext>
            </p:extLst>
          </p:nvPr>
        </p:nvGraphicFramePr>
        <p:xfrm>
          <a:off x="383059" y="744381"/>
          <a:ext cx="11516498" cy="5633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022">
                  <a:extLst>
                    <a:ext uri="{9D8B030D-6E8A-4147-A177-3AD203B41FA5}">
                      <a16:colId xmlns:a16="http://schemas.microsoft.com/office/drawing/2014/main" val="846142695"/>
                    </a:ext>
                  </a:extLst>
                </a:gridCol>
                <a:gridCol w="1173892">
                  <a:extLst>
                    <a:ext uri="{9D8B030D-6E8A-4147-A177-3AD203B41FA5}">
                      <a16:colId xmlns:a16="http://schemas.microsoft.com/office/drawing/2014/main" val="971953808"/>
                    </a:ext>
                  </a:extLst>
                </a:gridCol>
                <a:gridCol w="1544595">
                  <a:extLst>
                    <a:ext uri="{9D8B030D-6E8A-4147-A177-3AD203B41FA5}">
                      <a16:colId xmlns:a16="http://schemas.microsoft.com/office/drawing/2014/main" val="948051703"/>
                    </a:ext>
                  </a:extLst>
                </a:gridCol>
                <a:gridCol w="1248032">
                  <a:extLst>
                    <a:ext uri="{9D8B030D-6E8A-4147-A177-3AD203B41FA5}">
                      <a16:colId xmlns:a16="http://schemas.microsoft.com/office/drawing/2014/main" val="4097942909"/>
                    </a:ext>
                  </a:extLst>
                </a:gridCol>
                <a:gridCol w="1161535">
                  <a:extLst>
                    <a:ext uri="{9D8B030D-6E8A-4147-A177-3AD203B41FA5}">
                      <a16:colId xmlns:a16="http://schemas.microsoft.com/office/drawing/2014/main" val="1919295473"/>
                    </a:ext>
                  </a:extLst>
                </a:gridCol>
                <a:gridCol w="1087395">
                  <a:extLst>
                    <a:ext uri="{9D8B030D-6E8A-4147-A177-3AD203B41FA5}">
                      <a16:colId xmlns:a16="http://schemas.microsoft.com/office/drawing/2014/main" val="1739321310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1094733667"/>
                    </a:ext>
                  </a:extLst>
                </a:gridCol>
                <a:gridCol w="852616">
                  <a:extLst>
                    <a:ext uri="{9D8B030D-6E8A-4147-A177-3AD203B41FA5}">
                      <a16:colId xmlns:a16="http://schemas.microsoft.com/office/drawing/2014/main" val="2897341297"/>
                    </a:ext>
                  </a:extLst>
                </a:gridCol>
                <a:gridCol w="771533">
                  <a:extLst>
                    <a:ext uri="{9D8B030D-6E8A-4147-A177-3AD203B41FA5}">
                      <a16:colId xmlns:a16="http://schemas.microsoft.com/office/drawing/2014/main" val="2303844060"/>
                    </a:ext>
                  </a:extLst>
                </a:gridCol>
                <a:gridCol w="1057267">
                  <a:extLst>
                    <a:ext uri="{9D8B030D-6E8A-4147-A177-3AD203B41FA5}">
                      <a16:colId xmlns:a16="http://schemas.microsoft.com/office/drawing/2014/main" val="1135682382"/>
                    </a:ext>
                  </a:extLst>
                </a:gridCol>
              </a:tblGrid>
              <a:tr h="564958">
                <a:tc>
                  <a:txBody>
                    <a:bodyPr/>
                    <a:lstStyle/>
                    <a:p>
                      <a:r>
                        <a:rPr lang="de-DE" sz="160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period</a:t>
                      </a:r>
                    </a:p>
                    <a:p>
                      <a:r>
                        <a:rPr lang="de-DE" sz="1600"/>
                        <a:t>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magn / vac</a:t>
                      </a:r>
                    </a:p>
                    <a:p>
                      <a:r>
                        <a:rPr lang="de-DE" sz="1600"/>
                        <a:t>gap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slit</a:t>
                      </a:r>
                    </a:p>
                    <a:p>
                      <a:pPr marL="0" marR="0" lvl="0" indent="0" algn="l" defTabSz="4147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/>
                        <a:t>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N</a:t>
                      </a:r>
                      <a:r>
                        <a:rPr lang="de-DE" sz="1600" baseline="-25000"/>
                        <a:t>Mag</a:t>
                      </a:r>
                      <a:r>
                        <a:rPr lang="de-DE" sz="1600"/>
                        <a:t> per</a:t>
                      </a:r>
                    </a:p>
                    <a:p>
                      <a:r>
                        <a:rPr lang="de-DE" sz="1600"/>
                        <a:t>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B</a:t>
                      </a:r>
                      <a:r>
                        <a:rPr lang="de-DE" sz="1600" baseline="-25000"/>
                        <a:t>r</a:t>
                      </a:r>
                    </a:p>
                    <a:p>
                      <a:r>
                        <a:rPr lang="de-DE" sz="1600"/>
                        <a:t>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E</a:t>
                      </a:r>
                    </a:p>
                    <a:p>
                      <a:r>
                        <a:rPr lang="de-DE" sz="1600"/>
                        <a:t>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E </a:t>
                      </a:r>
                    </a:p>
                    <a:p>
                      <a:r>
                        <a:rPr lang="de-DE" sz="1600"/>
                        <a:t>[eV]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74236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helical scu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4.2 / 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0.97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1.33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1.87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250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032654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CPMU    A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4.2 / 4.0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1.67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0.97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0.85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1.20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899495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B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1.40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322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782293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</a:t>
                      </a:r>
                      <a:r>
                        <a:rPr lang="de-DE" sz="1400" b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4.2 / 4.0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1.67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1.14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1.61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259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130849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1.05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1.49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283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64506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E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1.46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2.05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518330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 b="1"/>
                        <a:t>              </a:t>
                      </a:r>
                      <a:r>
                        <a:rPr lang="de-DE" sz="1400" b="0">
                          <a:solidFill>
                            <a:srgbClr val="FF0000"/>
                          </a:solidFill>
                        </a:rPr>
                        <a:t>F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4.2 / 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1.67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1.27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1.78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265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203345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G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3.7 / 3.5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1.83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256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435171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H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3.2 / 3.0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1.27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1.83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263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657675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AB CPMU       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5.2 / 5   opt (3)</a:t>
                      </a:r>
                      <a:r>
                        <a:rPr lang="de-DE" sz="1400" baseline="3000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1.67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0.97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1.24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1.76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194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854064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5.5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0.57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0.81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12000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32887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 b="1">
                          <a:solidFill>
                            <a:srgbClr val="FF0000"/>
                          </a:solidFill>
                        </a:rPr>
                        <a:t>                      </a:t>
                      </a:r>
                      <a:r>
                        <a:rPr lang="de-DE" sz="1400" b="0">
                          <a:solidFill>
                            <a:srgbClr val="FF0000"/>
                          </a:solidFill>
                        </a:rPr>
                        <a:t> B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5.2 / 5   opt (3)</a:t>
                      </a:r>
                      <a:r>
                        <a:rPr lang="de-DE" sz="1400" baseline="3000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0.97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1.10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1.56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235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591984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5.5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0.23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FF0000"/>
                          </a:solidFill>
                        </a:rPr>
                        <a:t>0.33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16000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167244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/>
                        <a:t>                       C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4.2 / 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0.97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1.62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097640"/>
                  </a:ext>
                </a:extLst>
              </a:tr>
              <a:tr h="336959">
                <a:tc>
                  <a:txBody>
                    <a:bodyPr/>
                    <a:lstStyle/>
                    <a:p>
                      <a:r>
                        <a:rPr lang="de-DE" sz="1400" baseline="30000"/>
                        <a:t>1 </a:t>
                      </a:r>
                      <a:r>
                        <a:rPr lang="de-DE" sz="1400"/>
                        <a:t>with beam pipe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CPMU C ok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CPMU F critical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chemeClr val="tx1"/>
                          </a:solidFill>
                        </a:rPr>
                        <a:t>AB B best?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5.5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0.35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0.49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70C0"/>
                          </a:solidFill>
                        </a:rPr>
                        <a:t>16000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416312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C3423EDC-74AB-C144-93C3-955758EC4BF2}"/>
              </a:ext>
            </a:extLst>
          </p:cNvPr>
          <p:cNvSpPr txBox="1"/>
          <p:nvPr/>
        </p:nvSpPr>
        <p:spPr>
          <a:xfrm>
            <a:off x="3829736" y="101943"/>
            <a:ext cx="681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rgbClr val="C00000"/>
                </a:solidFill>
                <a:ea typeface="ＭＳ Ｐゴシック" pitchFamily="34" charset="-128"/>
              </a:rPr>
              <a:t>Undulators summary</a:t>
            </a:r>
            <a:endParaRPr lang="de-DE" sz="2000">
              <a:solidFill>
                <a:srgbClr val="C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089539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8FBAC6-2B52-0A44-8646-AC53FC4E92D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5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87073E7-5C43-6249-900B-EFFA68810911}"/>
              </a:ext>
            </a:extLst>
          </p:cNvPr>
          <p:cNvSpPr txBox="1"/>
          <p:nvPr/>
        </p:nvSpPr>
        <p:spPr>
          <a:xfrm>
            <a:off x="1458096" y="1346885"/>
            <a:ext cx="667264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CPMU backup</a:t>
            </a:r>
          </a:p>
          <a:p>
            <a:endParaRPr lang="de-DE"/>
          </a:p>
          <a:p>
            <a:r>
              <a:rPr lang="de-DE"/>
              <a:t>yes, with 15mm period -  with lower performance </a:t>
            </a:r>
          </a:p>
          <a:p>
            <a:r>
              <a:rPr lang="de-DE"/>
              <a:t>yes, with 13mm period - but very demanding</a:t>
            </a:r>
          </a:p>
          <a:p>
            <a:endParaRPr lang="de-DE"/>
          </a:p>
          <a:p>
            <a:r>
              <a:rPr lang="de-DE"/>
              <a:t>After-Burner</a:t>
            </a:r>
          </a:p>
          <a:p>
            <a:endParaRPr lang="de-DE"/>
          </a:p>
          <a:p>
            <a:r>
              <a:rPr lang="de-DE"/>
              <a:t>is 12keV sufficient or do we need to go to 16keV?</a:t>
            </a:r>
          </a:p>
          <a:p>
            <a:endParaRPr lang="de-DE"/>
          </a:p>
          <a:p>
            <a:r>
              <a:rPr lang="de-DE"/>
              <a:t>12keV: reserve, 18mm or longer ok</a:t>
            </a:r>
          </a:p>
          <a:p>
            <a:endParaRPr lang="de-DE"/>
          </a:p>
          <a:p>
            <a:r>
              <a:rPr lang="de-DE"/>
              <a:t>16keV: matched tuning with FEL</a:t>
            </a:r>
          </a:p>
          <a:p>
            <a:endParaRPr lang="de-DE" sz="800"/>
          </a:p>
          <a:p>
            <a:r>
              <a:rPr lang="de-DE"/>
              <a:t>            17mm or less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FAFB12B-93D5-434D-9BEF-20BF6AB7C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61" y="4214704"/>
            <a:ext cx="38989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33491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EDEA75-5EC5-E743-B5B3-5AA95898B02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6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E54A8C4-0315-A949-95F6-EA0B928D8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9147" y="0"/>
            <a:ext cx="3873529" cy="387352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8A8AC72-8F73-A44F-943E-6BBA4697D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826" y="-174619"/>
            <a:ext cx="4222765" cy="422276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88C3BC9-EDCB-544F-9A3B-0E49F3F80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828" y="3181697"/>
            <a:ext cx="4997704" cy="317279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83B2F75-79A4-C343-87E5-DE1BF6CB99A4}"/>
              </a:ext>
            </a:extLst>
          </p:cNvPr>
          <p:cNvSpPr txBox="1"/>
          <p:nvPr/>
        </p:nvSpPr>
        <p:spPr>
          <a:xfrm>
            <a:off x="5535826" y="5411549"/>
            <a:ext cx="3538847" cy="4019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>
                <a:latin typeface="+mn-lt"/>
                <a:cs typeface="Franklin Gothic Book"/>
              </a:rPr>
              <a:t>courtesy Suren Karabekyan, EUXFEL, here with water cooiing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kern="1000" spc="30" dirty="0" err="1">
                <a:cs typeface="Franklin Gothic Book"/>
              </a:rPr>
              <a:t>not required for XLS</a:t>
            </a:r>
            <a:endParaRPr lang="de-DE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AAB2B2F-61A3-3944-9EB4-8F0A40FA363A}"/>
              </a:ext>
            </a:extLst>
          </p:cNvPr>
          <p:cNvSpPr txBox="1"/>
          <p:nvPr/>
        </p:nvSpPr>
        <p:spPr>
          <a:xfrm>
            <a:off x="3292350" y="1188784"/>
            <a:ext cx="267596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slit = &gt; 2.5mm</a:t>
            </a:r>
          </a:p>
          <a:p>
            <a:endParaRPr lang="de-DE" sz="800"/>
          </a:p>
          <a:p>
            <a:r>
              <a:rPr lang="de-DE"/>
              <a:t>access for measurements</a:t>
            </a:r>
          </a:p>
          <a:p>
            <a:endParaRPr lang="de-DE" sz="800"/>
          </a:p>
          <a:p>
            <a:r>
              <a:rPr lang="de-DE"/>
              <a:t>(slotted) pipe possible</a:t>
            </a:r>
          </a:p>
          <a:p>
            <a:r>
              <a:rPr lang="de-DE"/>
              <a:t>wall thickness 200</a:t>
            </a:r>
            <a:r>
              <a:rPr lang="el-GR"/>
              <a:t>μ</a:t>
            </a:r>
            <a:r>
              <a:rPr lang="de-DE"/>
              <a:t>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D56380C-BDCA-BD4D-B182-BC503EF93075}"/>
              </a:ext>
            </a:extLst>
          </p:cNvPr>
          <p:cNvSpPr txBox="1"/>
          <p:nvPr/>
        </p:nvSpPr>
        <p:spPr>
          <a:xfrm>
            <a:off x="9204865" y="1004119"/>
            <a:ext cx="2809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measurements through the hole only</a:t>
            </a:r>
          </a:p>
          <a:p>
            <a:r>
              <a:rPr lang="de-DE"/>
              <a:t>(like for sc undulator)</a:t>
            </a:r>
          </a:p>
          <a:p>
            <a:endParaRPr lang="de-DE" sz="800"/>
          </a:p>
          <a:p>
            <a:r>
              <a:rPr lang="de-DE"/>
              <a:t>foil coated magnets only</a:t>
            </a:r>
          </a:p>
        </p:txBody>
      </p:sp>
    </p:spTree>
    <p:extLst>
      <p:ext uri="{BB962C8B-B14F-4D97-AF65-F5344CB8AC3E}">
        <p14:creationId xmlns:p14="http://schemas.microsoft.com/office/powerpoint/2010/main" val="100753643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33995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XLS_Slides_Template</Template>
  <TotalTime>0</TotalTime>
  <Words>417</Words>
  <Application>Microsoft Macintosh PowerPoint</Application>
  <PresentationFormat>Breitbild</PresentationFormat>
  <Paragraphs>188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MS PGothic</vt:lpstr>
      <vt:lpstr>MS PGothic</vt:lpstr>
      <vt:lpstr>Arial</vt:lpstr>
      <vt:lpstr>Calibri</vt:lpstr>
      <vt:lpstr>Franklin Gothic Book</vt:lpstr>
      <vt:lpstr>Symbol</vt:lpstr>
      <vt:lpstr>Times New Roman</vt:lpstr>
      <vt:lpstr>Wingdings</vt:lpstr>
      <vt:lpstr>CompactLight_Template Slides ENG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Microsoft Office-Benutzer</cp:lastModifiedBy>
  <cp:revision>135</cp:revision>
  <dcterms:created xsi:type="dcterms:W3CDTF">2020-03-10T15:45:15Z</dcterms:created>
  <dcterms:modified xsi:type="dcterms:W3CDTF">2020-11-26T08:20:29Z</dcterms:modified>
</cp:coreProperties>
</file>