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80" r:id="rId4"/>
    <p:sldId id="281" r:id="rId5"/>
    <p:sldId id="284" r:id="rId6"/>
    <p:sldId id="283" r:id="rId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FF00"/>
    <a:srgbClr val="628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05" autoAdjust="0"/>
    <p:restoredTop sz="97459" autoAdjust="0"/>
  </p:normalViewPr>
  <p:slideViewPr>
    <p:cSldViewPr>
      <p:cViewPr varScale="1">
        <p:scale>
          <a:sx n="128" d="100"/>
          <a:sy n="128" d="100"/>
        </p:scale>
        <p:origin x="138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D8F39-DF0A-4B9B-8274-A77883512871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F3157-66FF-48A3-884F-127595D5D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28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F3157-66FF-48A3-884F-127595D5DE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18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309320"/>
            <a:ext cx="12192000" cy="5486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80000">
                <a:schemeClr val="accent1">
                  <a:shade val="67500"/>
                  <a:satMod val="115000"/>
                  <a:lumMod val="10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415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339" y="6401099"/>
            <a:ext cx="2064229" cy="365125"/>
          </a:xfrm>
          <a:prstGeom prst="rect">
            <a:avLst/>
          </a:prstGeom>
          <a:ln>
            <a:noFill/>
          </a:ln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>
              <a:defRPr sz="1800"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/>
              <a:t>30/11/20</a:t>
            </a:r>
            <a:endParaRPr lang="en-US" dirty="0"/>
          </a:p>
        </p:txBody>
      </p:sp>
      <p:pic>
        <p:nvPicPr>
          <p:cNvPr id="2050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9" y="19224"/>
            <a:ext cx="100811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503" y="44625"/>
            <a:ext cx="1531715" cy="143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0" descr="paint"/>
          <p:cNvPicPr>
            <a:picLocks noChangeArrowheads="1"/>
          </p:cNvPicPr>
          <p:nvPr userDrawn="1"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87557" y="3284984"/>
            <a:ext cx="10160000" cy="30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3412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475252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paint"/>
          <p:cNvPicPr>
            <a:picLocks noChangeArrowheads="1"/>
          </p:cNvPicPr>
          <p:nvPr userDrawn="1"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00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24744"/>
            <a:ext cx="5384800" cy="475252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 marL="1143000" indent="-228600">
              <a:buFont typeface="Courier New" panose="02070309020205020404" pitchFamily="49" charset="0"/>
              <a:buChar char="o"/>
              <a:defRPr sz="18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057400" indent="-228600">
              <a:buFont typeface="Wingdings" panose="05000000000000000000" pitchFamily="2" charset="2"/>
              <a:buChar char="Ø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24744"/>
            <a:ext cx="5384800" cy="475252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 marL="1143000" indent="-228600">
              <a:buFont typeface="Courier New" panose="02070309020205020404" pitchFamily="49" charset="0"/>
              <a:buChar char="o"/>
              <a:defRPr sz="18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057400" indent="-228600">
              <a:buFont typeface="Wingdings" panose="05000000000000000000" pitchFamily="2" charset="2"/>
              <a:buChar char="Ø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ate Placeholder 3"/>
          <p:cNvSpPr>
            <a:spLocks noGrp="1"/>
          </p:cNvSpPr>
          <p:nvPr>
            <p:ph type="dt" sz="half" idx="14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71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64506"/>
            <a:ext cx="5386917" cy="41127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124744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64506"/>
            <a:ext cx="5389033" cy="41127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7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3"/>
          <p:cNvSpPr>
            <a:spLocks noGrp="1"/>
          </p:cNvSpPr>
          <p:nvPr>
            <p:ph type="dt" sz="half" idx="14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867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095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96752"/>
            <a:ext cx="10972800" cy="4680520"/>
          </a:xfrm>
        </p:spPr>
        <p:txBody>
          <a:bodyPr vert="eaVert"/>
          <a:lstStyle>
            <a:lvl1pPr>
              <a:defRPr sz="24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Ø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4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67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0" descr="paint"/>
          <p:cNvPicPr>
            <a:picLocks noChangeArrowheads="1"/>
          </p:cNvPicPr>
          <p:nvPr userDrawn="1"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8068165" y="3267030"/>
            <a:ext cx="5524500" cy="21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240704" y="332656"/>
            <a:ext cx="864096" cy="28803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472951" y="3501007"/>
            <a:ext cx="5328592" cy="288033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-24679" y="6448127"/>
            <a:ext cx="432048" cy="288033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 rot="5400000">
            <a:off x="2884096" y="-1247495"/>
            <a:ext cx="6347022" cy="933226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 rot="5400000">
            <a:off x="-2260773" y="3035905"/>
            <a:ext cx="6344394" cy="76808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9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41925" y="-104598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47845" y="6130746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96533" y="567731"/>
            <a:ext cx="1134347" cy="5544616"/>
          </a:xfrm>
        </p:spPr>
        <p:txBody>
          <a:bodyPr vert="eaVert"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30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7200"/>
            <a:ext cx="10972800" cy="8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10972800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75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360" y="1484785"/>
            <a:ext cx="11449272" cy="1728192"/>
          </a:xfrm>
        </p:spPr>
        <p:txBody>
          <a:bodyPr>
            <a:normAutofit/>
          </a:bodyPr>
          <a:lstStyle/>
          <a:p>
            <a:r>
              <a:rPr lang="en-GB" dirty="0"/>
              <a:t>Services activities in 2020 and 2021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9496" y="3886200"/>
            <a:ext cx="9001000" cy="2351112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 / TC meeting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94468" y="6381328"/>
            <a:ext cx="1566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Marco Ciapetti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3352" y="6381328"/>
            <a:ext cx="2016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30-November-2020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790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E6A261F2-9A46-413F-9FF3-BD3832A21916}"/>
              </a:ext>
            </a:extLst>
          </p:cNvPr>
          <p:cNvGrpSpPr/>
          <p:nvPr/>
        </p:nvGrpSpPr>
        <p:grpSpPr>
          <a:xfrm>
            <a:off x="264835" y="4714857"/>
            <a:ext cx="3188348" cy="1869530"/>
            <a:chOff x="264835" y="4714857"/>
            <a:chExt cx="3188348" cy="186953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7D6F451-2076-4EF1-90B9-154BD76EE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4835" y="4784387"/>
              <a:ext cx="3188348" cy="180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97886" y="471485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5</a:t>
              </a:r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24745"/>
            <a:ext cx="4694312" cy="504055"/>
          </a:xfrm>
        </p:spPr>
        <p:txBody>
          <a:bodyPr/>
          <a:lstStyle/>
          <a:p>
            <a:pPr marL="0" indent="0">
              <a:buNone/>
            </a:pPr>
            <a:r>
              <a:rPr lang="en-GB" u="sng" dirty="0"/>
              <a:t>Cabling is not just the installation!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cabling 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335360" y="1484784"/>
            <a:ext cx="4694312" cy="2808312"/>
          </a:xfrm>
        </p:spPr>
        <p:txBody>
          <a:bodyPr>
            <a:normAutofit/>
          </a:bodyPr>
          <a:lstStyle/>
          <a:p>
            <a:pPr marL="266700" indent="-266700" algn="just">
              <a:buFont typeface="+mj-lt"/>
              <a:buAutoNum type="arabicPeriod"/>
            </a:pPr>
            <a:r>
              <a:rPr lang="en-GB" sz="1600" dirty="0"/>
              <a:t>Collect requests and information and summarize them into tables and drawings</a:t>
            </a:r>
          </a:p>
          <a:p>
            <a:pPr marL="266700" indent="-266700" algn="just">
              <a:buFont typeface="+mj-lt"/>
              <a:buAutoNum type="arabicPeriod"/>
            </a:pPr>
            <a:r>
              <a:rPr lang="en-GB" sz="1600" dirty="0"/>
              <a:t>Prepare a simplified scheme (for complex routing)</a:t>
            </a:r>
          </a:p>
          <a:p>
            <a:pPr marL="266700" indent="-266700" algn="just">
              <a:buFont typeface="+mj-lt"/>
              <a:buAutoNum type="arabicPeriod"/>
            </a:pPr>
            <a:r>
              <a:rPr lang="en-GB" sz="1600" dirty="0"/>
              <a:t>Study the routing on the CAD and estimate lengths</a:t>
            </a:r>
          </a:p>
          <a:p>
            <a:pPr marL="266700" indent="-266700" algn="just">
              <a:buFont typeface="+mj-lt"/>
              <a:buAutoNum type="arabicPeriod"/>
            </a:pPr>
            <a:r>
              <a:rPr lang="en-GB" sz="1600" dirty="0"/>
              <a:t>Check the feasibility in the cavern and prepare detailed document with routing instructions</a:t>
            </a:r>
          </a:p>
          <a:p>
            <a:pPr marL="266700" indent="-266700" algn="just">
              <a:buFont typeface="+mj-lt"/>
              <a:buAutoNum type="arabicPeriod"/>
            </a:pPr>
            <a:r>
              <a:rPr lang="en-GB" sz="1600" dirty="0"/>
              <a:t>Install new cable trays and supports (if needed)</a:t>
            </a:r>
          </a:p>
          <a:p>
            <a:pPr marL="266700" indent="-266700" algn="just">
              <a:buFont typeface="+mj-lt"/>
              <a:buAutoNum type="arabicPeriod"/>
            </a:pPr>
            <a:r>
              <a:rPr lang="en-GB" sz="1600" dirty="0"/>
              <a:t>Proceed to the cable pulling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2A684E2-C4FC-40A0-BA16-DE6A29EF21A6}"/>
              </a:ext>
            </a:extLst>
          </p:cNvPr>
          <p:cNvGrpSpPr/>
          <p:nvPr/>
        </p:nvGrpSpPr>
        <p:grpSpPr>
          <a:xfrm>
            <a:off x="5443579" y="1031100"/>
            <a:ext cx="2825908" cy="2192974"/>
            <a:chOff x="5443579" y="1031100"/>
            <a:chExt cx="2825908" cy="219297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69AF8E8-09AE-4C29-93BB-3AF88577B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441780">
              <a:off x="5443579" y="1224345"/>
              <a:ext cx="2825908" cy="199972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5518915" y="10311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649785" y="1181065"/>
            <a:ext cx="33508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Cabling schedule for the remaining part of LS2 is still a bit uncertain.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Some important decisions are driving it (i.e. current SW cables removals, BIS78 side C installation, etc.)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Design of components and related routing is still ongoing (i.e. TPX3, ZDC/RPD, etc.)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NSW-C cabling is on going and almost over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/>
              <a:t>Additional requests will be processed after the NSW cabling or in the spare time (when possible)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BE7C4EA-DF52-414A-B9D2-254A8AA1F622}"/>
              </a:ext>
            </a:extLst>
          </p:cNvPr>
          <p:cNvGrpSpPr/>
          <p:nvPr/>
        </p:nvGrpSpPr>
        <p:grpSpPr>
          <a:xfrm>
            <a:off x="5442996" y="4545569"/>
            <a:ext cx="3321781" cy="1800000"/>
            <a:chOff x="5442996" y="4777401"/>
            <a:chExt cx="3321781" cy="180000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4CE8F20-E276-48E3-B742-D9EA0DAB2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1007795">
              <a:off x="5442996" y="4777401"/>
              <a:ext cx="3191979" cy="180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8463091" y="593340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3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FEBD48-E473-43F1-A710-28D212AD8398}"/>
              </a:ext>
            </a:extLst>
          </p:cNvPr>
          <p:cNvGrpSpPr/>
          <p:nvPr/>
        </p:nvGrpSpPr>
        <p:grpSpPr>
          <a:xfrm>
            <a:off x="5292153" y="3011762"/>
            <a:ext cx="3262225" cy="1800000"/>
            <a:chOff x="5292153" y="3011762"/>
            <a:chExt cx="3262225" cy="18000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F4C7B64-823B-485B-A1B2-83B7A85DF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407641">
              <a:off x="5365538" y="3011762"/>
              <a:ext cx="3188840" cy="180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5292153" y="33315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8020570-FD56-47C5-8DAA-A12C90CD1B21}"/>
              </a:ext>
            </a:extLst>
          </p:cNvPr>
          <p:cNvGrpSpPr/>
          <p:nvPr/>
        </p:nvGrpSpPr>
        <p:grpSpPr>
          <a:xfrm>
            <a:off x="2479627" y="4180436"/>
            <a:ext cx="3192334" cy="1988959"/>
            <a:chOff x="2479627" y="4180436"/>
            <a:chExt cx="3192334" cy="1988959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BC88716-5A58-480F-AD78-62F6C65F5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11773">
              <a:off x="2479627" y="4369395"/>
              <a:ext cx="3192334" cy="180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2834338" y="418043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4</a:t>
              </a: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857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24744"/>
            <a:ext cx="6566520" cy="403244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Cabling/piping for TRT, ID foreseen in LS2 (side A and C)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Cabling for Tile foreseen in LS2 (side A and C)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Cabling for </a:t>
            </a:r>
            <a:r>
              <a:rPr lang="en-GB" sz="1800" dirty="0" err="1"/>
              <a:t>LAr</a:t>
            </a:r>
            <a:r>
              <a:rPr lang="en-GB" sz="1800" dirty="0"/>
              <a:t> foreseen in LS2 (side A and C)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Removing TPX sensors and their cables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Cabling for BIS78 foreseen in LS2 (side A) *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Other cabling requested for LS2 (network, TDAQ,  water leak detection in USA15, etc.)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Cabling for destratification project (AHUs)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Cabling for RPC gas system upgrade project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Cabling for NSW side A is done, BUT: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500" dirty="0"/>
              <a:t>SW cables removal not done (no green light from TC yet)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500" dirty="0"/>
              <a:t>Part of the cables are routed up to outside toroid (to be completed)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500" dirty="0"/>
              <a:t>Few cables are still missing (procurement on going)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cabling activities up to now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Right Brace 8"/>
          <p:cNvSpPr/>
          <p:nvPr/>
        </p:nvSpPr>
        <p:spPr>
          <a:xfrm>
            <a:off x="6960096" y="1124744"/>
            <a:ext cx="576064" cy="2918026"/>
          </a:xfrm>
          <a:prstGeom prst="rightBrace">
            <a:avLst>
              <a:gd name="adj1" fmla="val 8333"/>
              <a:gd name="adj2" fmla="val 5041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lowchart: Alternate Process 11"/>
          <p:cNvSpPr/>
          <p:nvPr/>
        </p:nvSpPr>
        <p:spPr>
          <a:xfrm rot="20728648">
            <a:off x="7719738" y="1683719"/>
            <a:ext cx="3816424" cy="1080120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  <a:effectLst>
            <a:outerShdw blurRad="38100" dist="381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4800" b="1" dirty="0">
                <a:ln w="6350">
                  <a:solidFill>
                    <a:prstClr val="black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COMPLETED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8248" y="4693604"/>
            <a:ext cx="2940983" cy="18277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" y="5085184"/>
            <a:ext cx="7430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Cabling for NSW side C is on going. Mostly done but to be completed in 2021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Cabling for L1Calo foreseen to be completed before the end of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B8AE9B-CD92-4169-AB50-F13BF71D0766}"/>
              </a:ext>
            </a:extLst>
          </p:cNvPr>
          <p:cNvSpPr txBox="1"/>
          <p:nvPr/>
        </p:nvSpPr>
        <p:spPr>
          <a:xfrm>
            <a:off x="8614721" y="3449670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 RPC signal cables for 3 sectors still need to be install </a:t>
            </a:r>
            <a:r>
              <a:rPr lang="en-GB" sz="1400" dirty="0">
                <a:sym typeface="Wingdings" panose="05000000000000000000" pitchFamily="2" charset="2"/>
              </a:rPr>
              <a:t> waiting chamber removal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9262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599" y="1124744"/>
            <a:ext cx="11038831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We still have a lot of work to do in 2021:</a:t>
            </a:r>
          </a:p>
          <a:p>
            <a:pPr marL="0" indent="0">
              <a:buNone/>
            </a:pPr>
            <a:endParaRPr lang="en-GB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/>
              <a:t>NSW-C </a:t>
            </a:r>
            <a:r>
              <a:rPr lang="en-GB" sz="1800" dirty="0" err="1"/>
              <a:t>fibers</a:t>
            </a:r>
            <a:r>
              <a:rPr lang="en-GB" sz="1800" dirty="0"/>
              <a:t> (foreseen January 2021)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/>
              <a:t>NSWs Sniffer pipes installation (foreseen February 2021)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/>
              <a:t>Complete cabling for NSW side A </a:t>
            </a:r>
            <a:r>
              <a:rPr lang="en-GB" sz="1800" dirty="0">
                <a:sym typeface="Wingdings" panose="05000000000000000000" pitchFamily="2" charset="2"/>
              </a:rPr>
              <a:t> </a:t>
            </a:r>
            <a:r>
              <a:rPr lang="en-GB" sz="1800" u="sng" dirty="0"/>
              <a:t>at least 2 months (maybe more!)</a:t>
            </a:r>
            <a:r>
              <a:rPr lang="en-GB" sz="1800" dirty="0"/>
              <a:t> after the green light to remove current SW cables (currently foreseen in February-March 2021 or as soon as TC gives the green light)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/>
              <a:t>NSW-C additional HV cables for High Granularity (foreseen March 2021)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/>
              <a:t>Cabling for TPX3 detectors (schedule to be clarified. Probably April 2021 or later)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Complete cabling for NSW side C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 least 2 months (maybe more!)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after the green light to remove current SW cables (currently foreseen in May-June 2021)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/>
              <a:t>ZDC/RPD additional cabling (schedule to be clarified. Probably after July 2021)</a:t>
            </a:r>
          </a:p>
          <a:p>
            <a:pPr marL="0" indent="0">
              <a:buNone/>
            </a:pPr>
            <a:endParaRPr lang="en-GB" sz="18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Installation of prototypes of strips Type III cables for setup in SR1 (waiting for info and cables availability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not in schedule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GB" sz="1800" dirty="0"/>
              <a:t>BIS78 cabling for RPC and </a:t>
            </a:r>
            <a:r>
              <a:rPr lang="en-GB" sz="1800" dirty="0" err="1"/>
              <a:t>sMDT</a:t>
            </a:r>
            <a:r>
              <a:rPr lang="en-GB" sz="1800" dirty="0"/>
              <a:t> chambers side C (cancelled by requestor (</a:t>
            </a:r>
            <a:r>
              <a:rPr lang="en-GB" sz="1800" dirty="0">
                <a:solidFill>
                  <a:srgbClr val="00FF00"/>
                </a:solidFill>
              </a:rPr>
              <a:t>*</a:t>
            </a:r>
            <a:r>
              <a:rPr lang="en-GB" sz="1800" dirty="0"/>
              <a:t>) </a:t>
            </a:r>
            <a:r>
              <a:rPr lang="en-GB" sz="1800" dirty="0">
                <a:sym typeface="Wingdings" panose="05000000000000000000" pitchFamily="2" charset="2"/>
              </a:rPr>
              <a:t> not in schedule</a:t>
            </a:r>
            <a:r>
              <a:rPr lang="en-GB" sz="1800" dirty="0"/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cabling activities in 2021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12540" y="6084004"/>
            <a:ext cx="1016692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As usual, if your cabling request is not in this list, it means TC does not know about it </a:t>
            </a:r>
            <a:r>
              <a:rPr lang="en-GB" b="1" dirty="0">
                <a:ln w="6350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sym typeface="Wingdings" panose="05000000000000000000" pitchFamily="2" charset="2"/>
              </a:rPr>
              <a:t> Please inform us!</a:t>
            </a:r>
            <a:endParaRPr lang="en-GB" b="1" dirty="0">
              <a:ln w="6350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0882158">
            <a:off x="8449993" y="743627"/>
            <a:ext cx="35114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n w="6350">
                  <a:solidFill>
                    <a:srgbClr val="0000FF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Schedule might</a:t>
            </a:r>
          </a:p>
          <a:p>
            <a:pPr algn="ctr"/>
            <a:r>
              <a:rPr lang="en-GB" sz="2400" b="1" dirty="0">
                <a:ln w="6350">
                  <a:solidFill>
                    <a:srgbClr val="0000FF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(and will!) change</a:t>
            </a:r>
          </a:p>
          <a:p>
            <a:pPr algn="ctr"/>
            <a:r>
              <a:rPr lang="en-GB" sz="2400" b="1" dirty="0">
                <a:ln w="6350">
                  <a:solidFill>
                    <a:srgbClr val="0000FF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according to updated</a:t>
            </a:r>
          </a:p>
          <a:p>
            <a:pPr algn="ctr"/>
            <a:r>
              <a:rPr lang="en-GB" sz="2400" b="1" dirty="0">
                <a:ln w="6350">
                  <a:solidFill>
                    <a:srgbClr val="0000FF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needs and constraints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3E19D0-3852-499B-85E4-51C70929B787}"/>
              </a:ext>
            </a:extLst>
          </p:cNvPr>
          <p:cNvSpPr txBox="1"/>
          <p:nvPr/>
        </p:nvSpPr>
        <p:spPr>
          <a:xfrm>
            <a:off x="10031607" y="5553684"/>
            <a:ext cx="1855461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FF00"/>
                </a:solidFill>
              </a:rPr>
              <a:t>*</a:t>
            </a:r>
            <a:r>
              <a:rPr lang="en-GB" sz="1400" b="1" dirty="0"/>
              <a:t> Is it still the case?</a:t>
            </a:r>
          </a:p>
        </p:txBody>
      </p:sp>
    </p:spTree>
    <p:extLst>
      <p:ext uri="{BB962C8B-B14F-4D97-AF65-F5344CB8AC3E}">
        <p14:creationId xmlns:p14="http://schemas.microsoft.com/office/powerpoint/2010/main" val="381243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764CEA7-47EE-4D9B-B57D-2BDEC7D516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93" y="1091624"/>
            <a:ext cx="6006414" cy="337860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0B520FE-E29C-4047-AE1B-DEFF9E16D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Cabling Team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8FA1C7-459B-4699-97CE-50A1DDBB0A3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9600" y="4653136"/>
            <a:ext cx="10972800" cy="1843633"/>
          </a:xfrm>
        </p:spPr>
        <p:txBody>
          <a:bodyPr>
            <a:normAutofit/>
          </a:bodyPr>
          <a:lstStyle/>
          <a:p>
            <a:r>
              <a:rPr lang="en-GB" b="1" dirty="0"/>
              <a:t>Team Leader: </a:t>
            </a:r>
            <a:r>
              <a:rPr lang="en-GB" dirty="0"/>
              <a:t>Mito Tasevsky</a:t>
            </a:r>
          </a:p>
          <a:p>
            <a:r>
              <a:rPr lang="en-GB" b="1" dirty="0"/>
              <a:t>Full time in LS2: </a:t>
            </a:r>
            <a:r>
              <a:rPr lang="en-GB" dirty="0"/>
              <a:t>Pasang Nuri Sherpa, Muhammad Sajid, Muhammad Naeem</a:t>
            </a:r>
          </a:p>
          <a:p>
            <a:r>
              <a:rPr lang="en-GB" b="1" dirty="0"/>
              <a:t>Alternating in LS2 (3 each period): </a:t>
            </a:r>
            <a:r>
              <a:rPr lang="en-GB" dirty="0"/>
              <a:t>Sergey Mokrenko, Andrey Pluzhnikov, </a:t>
            </a:r>
            <a:r>
              <a:rPr lang="en-GB" dirty="0" err="1"/>
              <a:t>Dimitrii</a:t>
            </a:r>
            <a:r>
              <a:rPr lang="en-GB" dirty="0"/>
              <a:t> Liubimtcev, Mikhail </a:t>
            </a:r>
            <a:r>
              <a:rPr lang="en-GB" dirty="0" err="1"/>
              <a:t>Vinogradov</a:t>
            </a:r>
            <a:r>
              <a:rPr lang="en-GB" dirty="0"/>
              <a:t>, Alexander </a:t>
            </a:r>
            <a:r>
              <a:rPr lang="en-GB" dirty="0" err="1"/>
              <a:t>Shutov</a:t>
            </a:r>
            <a:r>
              <a:rPr lang="en-GB" dirty="0"/>
              <a:t>, Ivan </a:t>
            </a:r>
            <a:r>
              <a:rPr lang="en-GB" dirty="0" err="1"/>
              <a:t>Fomichev</a:t>
            </a:r>
            <a:endParaRPr lang="en-GB" dirty="0"/>
          </a:p>
          <a:p>
            <a:r>
              <a:rPr lang="en-GB" b="1" dirty="0"/>
              <a:t>Engineers in the office: </a:t>
            </a:r>
            <a:r>
              <a:rPr lang="en-GB" dirty="0"/>
              <a:t>Peter Kulka and myself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FFFF78-F318-4CBE-9A81-7DF05DE700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CB1B9D-4C44-433F-80B0-B143115454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1AF208-38A6-4DC5-A8E7-6F0E1799B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Star: 12 Points 10">
            <a:extLst>
              <a:ext uri="{FF2B5EF4-FFF2-40B4-BE49-F238E27FC236}">
                <a16:creationId xmlns:a16="http://schemas.microsoft.com/office/drawing/2014/main" id="{4A9A142A-0BE1-4E99-A17D-7C42BB9D916B}"/>
              </a:ext>
            </a:extLst>
          </p:cNvPr>
          <p:cNvSpPr/>
          <p:nvPr/>
        </p:nvSpPr>
        <p:spPr>
          <a:xfrm rot="20838515">
            <a:off x="8170635" y="3178185"/>
            <a:ext cx="3795165" cy="1607898"/>
          </a:xfrm>
          <a:prstGeom prst="star12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104202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7CF5EF-1F9F-4462-AE82-33FB46839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11103024" cy="4752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Our job is not only cabling!</a:t>
            </a:r>
          </a:p>
          <a:p>
            <a:pPr marL="0" indent="0">
              <a:buNone/>
            </a:pPr>
            <a:r>
              <a:rPr lang="en-GB" sz="1800" dirty="0"/>
              <a:t>We have also to take care about piping into the underground caverns.</a:t>
            </a:r>
          </a:p>
          <a:p>
            <a:pPr marL="0" indent="0">
              <a:buNone/>
            </a:pPr>
            <a:r>
              <a:rPr lang="en-GB" sz="1800" dirty="0"/>
              <a:t>Most of the times, supervising external companies works (i.e. big projects: the RPC gas system upgrade or the Destratification project).</a:t>
            </a:r>
          </a:p>
          <a:p>
            <a:pPr marL="0" indent="0">
              <a:buNone/>
            </a:pPr>
            <a:r>
              <a:rPr lang="en-GB" sz="1800" dirty="0"/>
              <a:t>Few times installing the pipes ourself (i.e. sniffer pipes, cooling lines between racks, TRT gas distribution exhaust, etc.)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075FF4-B6EF-48EB-8229-1569DDFC2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services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Piping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BC14D4-7BB6-4355-8979-BBFB7BDD3E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30/11/20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6A210-E711-45C1-98D1-CF83C53F5B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Services activities in 2020 and 2021 -  ADO / TC meeting  -  Marco Ciapetti (CERN)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28AF65-5694-41CA-870E-4C4227AC8D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E58C8A-722F-4A09-BEC1-CD62FE4372C8}"/>
              </a:ext>
            </a:extLst>
          </p:cNvPr>
          <p:cNvSpPr txBox="1"/>
          <p:nvPr/>
        </p:nvSpPr>
        <p:spPr>
          <a:xfrm>
            <a:off x="1684771" y="2804751"/>
            <a:ext cx="2534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RPC Gas system upgrade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CBA7CA-8A10-42D9-B40B-2B3325D15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114312"/>
            <a:ext cx="1272702" cy="256378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D01518-4887-4A32-BFB8-0B341DA6D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302" y="3536935"/>
            <a:ext cx="3308656" cy="21411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D1FF815-6BE7-4F3D-814D-874B20A814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732"/>
          <a:stretch/>
        </p:blipFill>
        <p:spPr>
          <a:xfrm>
            <a:off x="5644548" y="3577096"/>
            <a:ext cx="2755708" cy="21081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E56A3F2-6931-4941-A3DF-988D8A0D86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6806" y="3284984"/>
            <a:ext cx="3860886" cy="282125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0D008B3-1AB1-41EB-B002-99D4408CD4FE}"/>
              </a:ext>
            </a:extLst>
          </p:cNvPr>
          <p:cNvSpPr txBox="1"/>
          <p:nvPr/>
        </p:nvSpPr>
        <p:spPr>
          <a:xfrm>
            <a:off x="7807698" y="2861174"/>
            <a:ext cx="2339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Destratification project</a:t>
            </a:r>
            <a:endParaRPr lang="en-GB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113A2B-4B89-4D55-9547-78C52DFEB81C}"/>
              </a:ext>
            </a:extLst>
          </p:cNvPr>
          <p:cNvSpPr txBox="1"/>
          <p:nvPr/>
        </p:nvSpPr>
        <p:spPr>
          <a:xfrm>
            <a:off x="479376" y="5773037"/>
            <a:ext cx="4232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Pressure and leak tests on going</a:t>
            </a:r>
          </a:p>
          <a:p>
            <a:r>
              <a:rPr lang="en-GB" dirty="0"/>
              <a:t>Commissioning foreseen beginning of 2021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B02650-3AD2-4ACC-94AD-13E48BA011EE}"/>
              </a:ext>
            </a:extLst>
          </p:cNvPr>
          <p:cNvSpPr txBox="1"/>
          <p:nvPr/>
        </p:nvSpPr>
        <p:spPr>
          <a:xfrm>
            <a:off x="5591944" y="5773036"/>
            <a:ext cx="4309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Pressure and leak tests on going</a:t>
            </a:r>
          </a:p>
          <a:p>
            <a:r>
              <a:rPr lang="en-GB" dirty="0"/>
              <a:t>Commissioning foreseen by the end of 2020</a:t>
            </a:r>
          </a:p>
        </p:txBody>
      </p:sp>
    </p:spTree>
    <p:extLst>
      <p:ext uri="{BB962C8B-B14F-4D97-AF65-F5344CB8AC3E}">
        <p14:creationId xmlns:p14="http://schemas.microsoft.com/office/powerpoint/2010/main" val="1585111369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 MY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E85398-B877-47D5-8A60-81C851553FE9}" vid="{16C643D7-CC52-472C-99C0-0A7AA1CA3F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STANDARD 16-9</Template>
  <TotalTime>21188</TotalTime>
  <Words>855</Words>
  <Application>Microsoft Office PowerPoint</Application>
  <PresentationFormat>Widescreen</PresentationFormat>
  <Paragraphs>96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Wingdings</vt:lpstr>
      <vt:lpstr>Presentation MYPRESENTATION Template</vt:lpstr>
      <vt:lpstr>Services activities in 2020 and 2021</vt:lpstr>
      <vt:lpstr>LS2 cabling activities</vt:lpstr>
      <vt:lpstr>LS2 cabling activities up to now</vt:lpstr>
      <vt:lpstr>LS2 cabling activities in 2021</vt:lpstr>
      <vt:lpstr>Cabling Team</vt:lpstr>
      <vt:lpstr>Other services  Piping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Ciapetti</dc:creator>
  <cp:lastModifiedBy>Marco Ciapetti</cp:lastModifiedBy>
  <cp:revision>524</cp:revision>
  <cp:lastPrinted>2017-03-13T12:13:07Z</cp:lastPrinted>
  <dcterms:created xsi:type="dcterms:W3CDTF">2017-02-24T10:03:56Z</dcterms:created>
  <dcterms:modified xsi:type="dcterms:W3CDTF">2020-11-30T13:06:47Z</dcterms:modified>
</cp:coreProperties>
</file>