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608" r:id="rId2"/>
    <p:sldId id="259" r:id="rId3"/>
    <p:sldId id="732" r:id="rId4"/>
    <p:sldId id="750" r:id="rId5"/>
    <p:sldId id="751" r:id="rId6"/>
    <p:sldId id="733" r:id="rId7"/>
    <p:sldId id="743" r:id="rId8"/>
    <p:sldId id="745" r:id="rId9"/>
    <p:sldId id="746" r:id="rId10"/>
    <p:sldId id="742" r:id="rId11"/>
    <p:sldId id="747" r:id="rId12"/>
    <p:sldId id="734" r:id="rId13"/>
    <p:sldId id="735" r:id="rId14"/>
    <p:sldId id="748" r:id="rId15"/>
    <p:sldId id="736" r:id="rId16"/>
    <p:sldId id="738" r:id="rId17"/>
    <p:sldId id="739" r:id="rId18"/>
    <p:sldId id="740" r:id="rId1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0" autoAdjust="0"/>
    <p:restoredTop sz="94660"/>
  </p:normalViewPr>
  <p:slideViewPr>
    <p:cSldViewPr snapToGrid="0">
      <p:cViewPr varScale="1">
        <p:scale>
          <a:sx n="90" d="100"/>
          <a:sy n="90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9B4AA-CFE2-4F86-9E63-8FF4EA9CA83E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CDBC0-E821-4BBD-83B5-D62F206F6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03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6F3157-66FF-48A3-884F-127595D5DE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818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0000">
                <a:schemeClr val="accent1">
                  <a:shade val="67500"/>
                  <a:satMod val="115000"/>
                  <a:lumMod val="10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415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339" y="6401099"/>
            <a:ext cx="2064229" cy="365125"/>
          </a:xfrm>
          <a:prstGeom prst="rect">
            <a:avLst/>
          </a:prstGeom>
          <a:ln>
            <a:noFill/>
          </a:ln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>
              <a:defRPr sz="1800"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/>
              <a:t>30 th of November 2020</a:t>
            </a:r>
            <a:endParaRPr lang="en-US" dirty="0"/>
          </a:p>
        </p:txBody>
      </p:sp>
      <p:pic>
        <p:nvPicPr>
          <p:cNvPr id="2050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9" y="19224"/>
            <a:ext cx="100811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2503" y="44625"/>
            <a:ext cx="1531715" cy="14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aint"/>
          <p:cNvPicPr>
            <a:picLocks noChangeArrowheads="1"/>
          </p:cNvPicPr>
          <p:nvPr userDrawn="1"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557" y="3284984"/>
            <a:ext cx="10160000" cy="30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6630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124744"/>
            <a:ext cx="11665296" cy="53381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63352" y="188640"/>
            <a:ext cx="11665296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 userDrawn="1"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 th of November 2020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550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00" y="1124744"/>
            <a:ext cx="5904400" cy="52565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 marL="1143000" indent="-228600">
              <a:buFont typeface="Courier New" panose="02070309020205020404" pitchFamily="49" charset="0"/>
              <a:buChar char="o"/>
              <a:defRPr sz="18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Ø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24744"/>
            <a:ext cx="5898464" cy="52565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 marL="1143000" indent="-228600">
              <a:buFont typeface="Courier New" panose="02070309020205020404" pitchFamily="49" charset="0"/>
              <a:buChar char="o"/>
              <a:defRPr sz="18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Ø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ate Placeholder 3"/>
          <p:cNvSpPr>
            <a:spLocks noGrp="1"/>
          </p:cNvSpPr>
          <p:nvPr>
            <p:ph type="dt" sz="half" idx="14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 th of November 2020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0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64506"/>
            <a:ext cx="5386917" cy="41127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124744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64506"/>
            <a:ext cx="5389033" cy="41127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3"/>
          <p:cNvSpPr>
            <a:spLocks noGrp="1"/>
          </p:cNvSpPr>
          <p:nvPr>
            <p:ph type="dt" sz="half" idx="14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 th of November 2020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1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 th of November 2020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55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75252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624272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040" y="247311"/>
            <a:ext cx="750637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91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352" y="187200"/>
            <a:ext cx="11665296" cy="8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352" y="1124744"/>
            <a:ext cx="11665296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 th of November 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40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wmf"/><Relationship Id="rId4" Type="http://schemas.openxmlformats.org/officeDocument/2006/relationships/oleObject" Target="file:///C:\SMARTEAMProd_Tmp\seletski\CAD001266008.CATProduc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352" y="1556793"/>
            <a:ext cx="11449272" cy="1643608"/>
          </a:xfrm>
        </p:spPr>
        <p:txBody>
          <a:bodyPr>
            <a:normAutofit/>
          </a:bodyPr>
          <a:lstStyle/>
          <a:p>
            <a:r>
              <a:rPr lang="en-US" sz="3200" dirty="0"/>
              <a:t>ADO – TC meeting </a:t>
            </a:r>
            <a:b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Raphaël Vuillermet</a:t>
            </a:r>
          </a:p>
          <a:p>
            <a:endParaRPr lang="en-GB" dirty="0"/>
          </a:p>
          <a:p>
            <a:r>
              <a:rPr lang="en-GB" dirty="0"/>
              <a:t>November 30</a:t>
            </a:r>
            <a:r>
              <a:rPr lang="en-GB" baseline="30000" dirty="0"/>
              <a:t>th</a:t>
            </a:r>
            <a:r>
              <a:rPr lang="en-GB" dirty="0"/>
              <a:t> 2020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23A37F-9BB0-4549-BFBD-DC3CCA9E0E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352" y="6383179"/>
            <a:ext cx="4127895" cy="365125"/>
          </a:xfrm>
        </p:spPr>
        <p:txBody>
          <a:bodyPr/>
          <a:lstStyle/>
          <a:p>
            <a:r>
              <a:rPr lang="en-US" dirty="0"/>
              <a:t>30 </a:t>
            </a:r>
            <a:r>
              <a:rPr lang="en-US" dirty="0" err="1"/>
              <a:t>th</a:t>
            </a:r>
            <a:r>
              <a:rPr lang="en-US" dirty="0"/>
              <a:t> of November 2020</a:t>
            </a:r>
          </a:p>
        </p:txBody>
      </p:sp>
    </p:spTree>
    <p:extLst>
      <p:ext uri="{BB962C8B-B14F-4D97-AF65-F5344CB8AC3E}">
        <p14:creationId xmlns:p14="http://schemas.microsoft.com/office/powerpoint/2010/main" val="915790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EEA340-2F1E-431F-82DF-8333EC1E2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137833"/>
          </a:xfrm>
        </p:spPr>
        <p:txBody>
          <a:bodyPr>
            <a:normAutofit/>
          </a:bodyPr>
          <a:lstStyle/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Follow-up some preparatory work in toroid, UX15, ULX16 and USA15 areas </a:t>
            </a:r>
            <a:r>
              <a:rPr lang="en-US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(Pavel, Laetitia, Raphael)</a:t>
            </a: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600200" lvl="3" indent="-3429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Electrical equipment (lightening)</a:t>
            </a:r>
          </a:p>
          <a:p>
            <a:pPr marL="1600200" lvl="3" indent="-3429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GSM</a:t>
            </a:r>
          </a:p>
          <a:p>
            <a:pPr marL="1600200" lvl="3" indent="-3429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Fire detection</a:t>
            </a:r>
          </a:p>
          <a:p>
            <a:pPr marL="1600200" lvl="3" indent="-3429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Emergency lightening system</a:t>
            </a: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DAE313-D4D4-4E20-9CDF-0823DEAF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CO2 cooling system for ITK and HGTD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D6D6DC-837F-4E4B-823C-26D8241C19D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39A1E-E829-4A93-9649-999BD57F28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3000A-A1E8-47B8-94D7-3C8545B26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10</a:t>
            </a:fld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C5876F1-12EF-4CA1-8CD5-12126B652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3156" y="1685047"/>
            <a:ext cx="5484408" cy="253671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B571719-1597-433C-BA1F-92F67851B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8" y="1685047"/>
            <a:ext cx="5601698" cy="271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321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4787AB-93FE-41F8-B639-F549FAA8B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of CO2 manifold boxes in the toroid </a:t>
            </a:r>
            <a:r>
              <a:rPr lang="en-US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(Jamie, Pavel, Peter, Martin, Raphael)</a:t>
            </a:r>
            <a:endParaRPr lang="en-GB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Integration of the HGTD cooling lines and manifold boxes </a:t>
            </a: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485900" lvl="3" indent="-228600">
              <a:tabLst>
                <a:tab pos="1371600" algn="l"/>
              </a:tabLst>
            </a:pP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Integration of the Pixel manifold boxes at Z=0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6D6F88-79DC-4083-8837-741D3D41E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CO2 cooling system for ITK and HGTD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F341F-F20E-4E52-86E6-EFC919F835C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EBF66-2827-4013-AC98-5E1892906F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DF82C-CC48-43E2-8897-060CB84F3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D127DB-04D3-45DB-8D98-4210500F5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558" y="1945758"/>
            <a:ext cx="3707041" cy="30576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8DCCFB-562B-43B0-8090-590F8AFDD2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065" y="1945758"/>
            <a:ext cx="5150336" cy="305768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494CC7A-0A40-4BFA-A180-EC1B8036918A}"/>
              </a:ext>
            </a:extLst>
          </p:cNvPr>
          <p:cNvCxnSpPr/>
          <p:nvPr/>
        </p:nvCxnSpPr>
        <p:spPr>
          <a:xfrm flipH="1">
            <a:off x="4572000" y="1818167"/>
            <a:ext cx="1031358" cy="11802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7182981-F7AB-4D7E-A1C0-AD392EB5444C}"/>
              </a:ext>
            </a:extLst>
          </p:cNvPr>
          <p:cNvCxnSpPr>
            <a:cxnSpLocks/>
          </p:cNvCxnSpPr>
          <p:nvPr/>
        </p:nvCxnSpPr>
        <p:spPr>
          <a:xfrm>
            <a:off x="5603358" y="1818167"/>
            <a:ext cx="3962400" cy="20414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E3447DB-46C7-4702-ABEE-E66D5B646230}"/>
              </a:ext>
            </a:extLst>
          </p:cNvPr>
          <p:cNvSpPr txBox="1"/>
          <p:nvPr/>
        </p:nvSpPr>
        <p:spPr>
          <a:xfrm>
            <a:off x="4402725" y="5058673"/>
            <a:ext cx="3707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Possible integration of HGTD C02 flex line in sector 7 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42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EAC65F-3411-468C-8FA1-8DB1DD9DF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tabLst>
                <a:tab pos="9144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Consolidate of the ITK PP2 Integration in sector 1 ,3, 7, 9, 13 </a:t>
            </a:r>
            <a:r>
              <a:rPr lang="en-US" sz="1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(Pavel, Raphael)</a:t>
            </a:r>
          </a:p>
          <a:p>
            <a:pPr lvl="1">
              <a:tabLst>
                <a:tab pos="914400" algn="l"/>
              </a:tabLst>
            </a:pPr>
            <a:r>
              <a:rPr lang="en-GB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Integration of HV and LV equipment on the rim of the End-Cap and Barrel Calorimeter surface </a:t>
            </a:r>
            <a:r>
              <a:rPr lang="en-US" sz="1800" dirty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(Alexandre, Tatiana)</a:t>
            </a:r>
            <a:endParaRPr lang="en-GB" sz="1800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tabLst>
                <a:tab pos="13716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of </a:t>
            </a:r>
            <a:r>
              <a:rPr lang="en-US" sz="1600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LArg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Barrel</a:t>
            </a:r>
            <a:r>
              <a:rPr lang="en-US" sz="16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LVPS </a:t>
            </a:r>
            <a:endParaRPr lang="en-US" sz="16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tabLst>
                <a:tab pos="13716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of the </a:t>
            </a:r>
            <a:r>
              <a:rPr lang="en-US" sz="16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HGTD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LVPS and HVPP 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Organisation and Study of </a:t>
            </a:r>
            <a:r>
              <a:rPr lang="en-GB" sz="16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cabling feasibility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calorimeter surface + </a:t>
            </a:r>
            <a:r>
              <a:rPr lang="en-GB" sz="16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cooling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LVPS </a:t>
            </a: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 the accessibility </a:t>
            </a:r>
          </a:p>
          <a:p>
            <a:pPr marL="0" indent="0">
              <a:buNone/>
            </a:pPr>
            <a:r>
              <a:rPr lang="en-GB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                                  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CD82F8-150B-4CC8-82F9-589B32F16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Patch Panel positioning and repositioning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91FA2A-E313-4D4A-9196-5A33FE68A52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0672BA-97B6-47A6-BDF0-056A6745D2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F7AB9-7B79-411D-A0BF-C99EC2AAE5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3A1E91-8B60-4701-AED8-673E87293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7639" y="3461060"/>
            <a:ext cx="3441003" cy="3225940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367E2C4-0029-4406-8413-9DFF108B77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740246"/>
              </p:ext>
            </p:extLst>
          </p:nvPr>
        </p:nvGraphicFramePr>
        <p:xfrm>
          <a:off x="8196548" y="3453300"/>
          <a:ext cx="2999473" cy="3216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Product" r:id="rId4" imgW="3055680" imgH="3276000" progId="CATIA.Product">
                  <p:link updateAutomatic="1"/>
                </p:oleObj>
              </mc:Choice>
              <mc:Fallback>
                <p:oleObj name="Product" r:id="rId4" imgW="3055680" imgH="3276000" progId="CATIA.Product">
                  <p:link updateAutomatic="1"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96548" y="3453300"/>
                        <a:ext cx="2999473" cy="32160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8861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BD922A-0794-41FC-AD76-DCC58A5C5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427256"/>
          </a:xfrm>
        </p:spPr>
        <p:txBody>
          <a:bodyPr>
            <a:normAutofit lnSpcReduction="10000"/>
          </a:bodyPr>
          <a:lstStyle/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Services activity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Finish the reverse engineering of the cable tray in the toroid and up to USA15  </a:t>
            </a:r>
            <a:r>
              <a:rPr lang="en-US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(support of EN-EA, Peter, Marco)</a:t>
            </a:r>
          </a:p>
          <a:p>
            <a:pPr marL="1600200" lvl="3" indent="-3429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Reverse engineering to update the CAD model of the cable trays </a:t>
            </a:r>
          </a:p>
          <a:p>
            <a:pPr marL="1600200" lvl="3" indent="-3429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be able to identify </a:t>
            </a:r>
            <a:r>
              <a:rPr lang="en-US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path and length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new services installation</a:t>
            </a:r>
          </a:p>
          <a:p>
            <a:pPr marL="1600200" lvl="3" indent="-3429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update and fil in the cable tray database for long term traceability</a:t>
            </a:r>
          </a:p>
          <a:p>
            <a:pPr marL="1600200" lvl="3" indent="-342900">
              <a:buFont typeface="Arial" panose="020B0604020202020204" pitchFamily="34" charset="0"/>
              <a:buChar char="•"/>
              <a:tabLst>
                <a:tab pos="1371600" algn="l"/>
              </a:tabLs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of Liquid Argon and Tile services in the flexible chains </a:t>
            </a:r>
            <a:r>
              <a:rPr lang="en-US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(Peter/Marco)</a:t>
            </a:r>
            <a:endParaRPr lang="en-GB" sz="1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indent="0">
              <a:buNone/>
            </a:pP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28700" indent="0">
              <a:buNone/>
            </a:pP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GB" sz="1100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FF7373-35B3-4FD6-A52A-C43430F2D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Cabling activity </a:t>
            </a:r>
            <a:endParaRPr lang="en-GB" dirty="0"/>
          </a:p>
        </p:txBody>
      </p:sp>
      <p:pic>
        <p:nvPicPr>
          <p:cNvPr id="11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FDD9D989-CC92-4330-9184-06CA65CB6684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663" y="3156142"/>
            <a:ext cx="5391569" cy="271859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D5D238-CDF1-461C-919B-A418B8874E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1813C-A8BF-4FFC-8325-85A9DDA77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425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8B8D31-5CC1-4460-90A3-E3C8D4A6F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the LUCID-3 detector </a:t>
            </a:r>
            <a:r>
              <a:rPr lang="en-GB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(Edouard/Raphael)</a:t>
            </a: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and integrate the new support of the LUCID on JFC3</a:t>
            </a: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 services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FE2F86-D875-4656-840E-16C4784B2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LUCID-3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857B96-9001-4068-8DC8-E2DDA824F09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139C88-DE36-4A33-9942-88D340267D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DD0C2-AC55-4A28-B37A-9B39352A3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4" descr="C:\Users\vincent\Desktop\d00.JPG">
            <a:extLst>
              <a:ext uri="{FF2B5EF4-FFF2-40B4-BE49-F238E27FC236}">
                <a16:creationId xmlns:a16="http://schemas.microsoft.com/office/drawing/2014/main" id="{336C6865-323C-4BCF-9527-4FFA6EA85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082" y="2957032"/>
            <a:ext cx="3595688" cy="248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49675AB-48F9-4AC3-9C4C-0CC2257A5DA1}"/>
              </a:ext>
            </a:extLst>
          </p:cNvPr>
          <p:cNvCxnSpPr>
            <a:cxnSpLocks/>
          </p:cNvCxnSpPr>
          <p:nvPr/>
        </p:nvCxnSpPr>
        <p:spPr>
          <a:xfrm>
            <a:off x="7215624" y="1881963"/>
            <a:ext cx="1481809" cy="18198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 descr="C:\Users\vincent\Desktop\DSCN2392.jpg">
            <a:extLst>
              <a:ext uri="{FF2B5EF4-FFF2-40B4-BE49-F238E27FC236}">
                <a16:creationId xmlns:a16="http://schemas.microsoft.com/office/drawing/2014/main" id="{0E56ADA0-7005-403B-9DDB-25812A3B6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26" y="2505367"/>
            <a:ext cx="4495874" cy="337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F4F95B-0B48-4BE8-B1E9-DA3DEE388965}"/>
              </a:ext>
            </a:extLst>
          </p:cNvPr>
          <p:cNvCxnSpPr/>
          <p:nvPr/>
        </p:nvCxnSpPr>
        <p:spPr>
          <a:xfrm>
            <a:off x="3009822" y="4231810"/>
            <a:ext cx="2171704" cy="481361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D2057D-AD9D-4F8E-9C2C-7958FDDDE013}"/>
              </a:ext>
            </a:extLst>
          </p:cNvPr>
          <p:cNvCxnSpPr/>
          <p:nvPr/>
        </p:nvCxnSpPr>
        <p:spPr>
          <a:xfrm flipH="1">
            <a:off x="5181527" y="3701849"/>
            <a:ext cx="332015" cy="1011322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5298FD-36D8-4114-901B-0575387246DC}"/>
              </a:ext>
            </a:extLst>
          </p:cNvPr>
          <p:cNvCxnSpPr/>
          <p:nvPr/>
        </p:nvCxnSpPr>
        <p:spPr>
          <a:xfrm flipH="1" flipV="1">
            <a:off x="5513542" y="3701849"/>
            <a:ext cx="582458" cy="91479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3CE8BB9-2A5E-4541-84B1-F7F72759DEB6}"/>
              </a:ext>
            </a:extLst>
          </p:cNvPr>
          <p:cNvSpPr txBox="1"/>
          <p:nvPr/>
        </p:nvSpPr>
        <p:spPr>
          <a:xfrm>
            <a:off x="2057795" y="3937823"/>
            <a:ext cx="107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sv-SE" b="1" dirty="0">
                <a:solidFill>
                  <a:srgbClr val="00FF00"/>
                </a:solidFill>
                <a:latin typeface="+mj-lt"/>
              </a:rPr>
              <a:t>PMT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F21293-9B13-4BB4-888D-B609B365123C}"/>
              </a:ext>
            </a:extLst>
          </p:cNvPr>
          <p:cNvSpPr txBox="1"/>
          <p:nvPr/>
        </p:nvSpPr>
        <p:spPr>
          <a:xfrm>
            <a:off x="3556009" y="4445984"/>
            <a:ext cx="107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sv-SE" b="1" dirty="0">
                <a:solidFill>
                  <a:srgbClr val="FFFF00"/>
                </a:solidFill>
                <a:latin typeface="+mj-lt"/>
              </a:rPr>
              <a:t>services</a:t>
            </a:r>
          </a:p>
        </p:txBody>
      </p:sp>
    </p:spTree>
    <p:extLst>
      <p:ext uri="{BB962C8B-B14F-4D97-AF65-F5344CB8AC3E}">
        <p14:creationId xmlns:p14="http://schemas.microsoft.com/office/powerpoint/2010/main" val="1690762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2585AC-B26E-4D1F-9312-93C3E8712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ITK insertion tooling </a:t>
            </a:r>
            <a:r>
              <a:rPr lang="en-GB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(Edouard, Joffrey)</a:t>
            </a: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Finalise the pre-design </a:t>
            </a: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Prepare a cost estimate</a:t>
            </a: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Define the installation sequence</a:t>
            </a:r>
          </a:p>
          <a:p>
            <a:pPr marL="1028700" indent="0">
              <a:buNone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71090C-9FC2-45FF-AF41-AC4EB47CD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ITK insertion tooling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D1B704-4D13-48AF-9CFC-225CF239125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29FBBD-CD8A-4B85-98C0-C0ABA4A7D7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B47E7-6FB2-4D1D-85EE-1F4660CAD0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5BE4BC-CC00-44AB-94B0-390526712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058" y="2011671"/>
            <a:ext cx="5666342" cy="3531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BACB83-F3A6-4D3F-BD77-42B8A0979F26}"/>
              </a:ext>
            </a:extLst>
          </p:cNvPr>
          <p:cNvSpPr txBox="1"/>
          <p:nvPr/>
        </p:nvSpPr>
        <p:spPr>
          <a:xfrm>
            <a:off x="9824483" y="3131676"/>
            <a:ext cx="209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Positioning columns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4302F9-1508-4F52-BAAE-64B6D0264E36}"/>
              </a:ext>
            </a:extLst>
          </p:cNvPr>
          <p:cNvSpPr txBox="1"/>
          <p:nvPr/>
        </p:nvSpPr>
        <p:spPr>
          <a:xfrm>
            <a:off x="8777176" y="1829120"/>
            <a:ext cx="209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Insertion cradle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DDCFFE-4732-48F0-AF7B-7F104FECA4D2}"/>
              </a:ext>
            </a:extLst>
          </p:cNvPr>
          <p:cNvCxnSpPr>
            <a:cxnSpLocks/>
          </p:cNvCxnSpPr>
          <p:nvPr/>
        </p:nvCxnSpPr>
        <p:spPr>
          <a:xfrm flipH="1">
            <a:off x="9198765" y="3501008"/>
            <a:ext cx="1391263" cy="901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DC27CFE-0BB4-4298-BB5A-A0E258E06C49}"/>
              </a:ext>
            </a:extLst>
          </p:cNvPr>
          <p:cNvCxnSpPr>
            <a:cxnSpLocks/>
          </p:cNvCxnSpPr>
          <p:nvPr/>
        </p:nvCxnSpPr>
        <p:spPr>
          <a:xfrm flipH="1">
            <a:off x="8031296" y="2118713"/>
            <a:ext cx="745881" cy="966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E991873-487F-4615-AD22-C87ABBB01D95}"/>
              </a:ext>
            </a:extLst>
          </p:cNvPr>
          <p:cNvSpPr txBox="1"/>
          <p:nvPr/>
        </p:nvSpPr>
        <p:spPr>
          <a:xfrm>
            <a:off x="9101453" y="2388403"/>
            <a:ext cx="2712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Motorization for insertion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E86BE01-9348-4A49-A687-995D3F152593}"/>
              </a:ext>
            </a:extLst>
          </p:cNvPr>
          <p:cNvCxnSpPr>
            <a:cxnSpLocks/>
          </p:cNvCxnSpPr>
          <p:nvPr/>
        </p:nvCxnSpPr>
        <p:spPr>
          <a:xfrm flipH="1">
            <a:off x="8832111" y="2730866"/>
            <a:ext cx="638834" cy="13294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855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A7F38C-6190-49D4-A2FE-9DCBF51C3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tabLst>
                <a:tab pos="914400" algn="l"/>
              </a:tabLst>
            </a:pPr>
            <a:r>
              <a:rPr lang="en-U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Talk of </a:t>
            </a:r>
            <a:r>
              <a:rPr lang="en-US" sz="1800" dirty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Lorenzo</a:t>
            </a:r>
            <a:endParaRPr lang="en-GB" sz="1800" dirty="0">
              <a:solidFill>
                <a:srgbClr val="00B05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indent="0">
              <a:buNone/>
            </a:pPr>
            <a:r>
              <a:rPr lang="fr-CH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2A768B-C786-4775-9E5F-0E4B31550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activities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8BD3A-6FAD-48C8-A2CE-2D353AD6685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9C7391-21F7-486C-9039-D686FF6029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160FD-F3BB-46B1-B4BE-9E2C24D8B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024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F31D3C-4CC0-4634-8E11-728C0AB37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 data management </a:t>
            </a:r>
          </a:p>
          <a:p>
            <a:pPr marL="1257300" lvl="3" indent="-342900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Organize the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 structure </a:t>
            </a:r>
            <a:r>
              <a:rPr lang="en-US" sz="1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(Edouard, Lorenzo, Tatiana)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257300" lvl="3" indent="-342900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Maintain the CAD structure </a:t>
            </a:r>
            <a:r>
              <a:rPr lang="en-US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(all)</a:t>
            </a:r>
            <a:endParaRPr lang="en-GB" sz="18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3" indent="-342900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Test use cases for new PLM system ARAS </a:t>
            </a:r>
            <a:r>
              <a:rPr lang="en-GB" sz="1800" dirty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(Lorenzo, Edouard)</a:t>
            </a:r>
            <a:endParaRPr lang="en-GB" sz="1800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E460B6-D320-410A-BAF3-19D6E6004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Management of the CAD structure and database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19BD50-0356-4A47-A228-3617BEBB0EF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3CAE-91DA-4157-B891-D273A1354E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F8594-8CDA-43E7-B798-DAC2B8B8B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08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7DCA08-9E86-484B-9DDD-D2E8A8E87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2021 the Design Office will focus his engineering effort on :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B050"/>
                </a:solidFill>
              </a:rPr>
              <a:t>The completion of the LS2</a:t>
            </a:r>
            <a:r>
              <a:rPr lang="en-US" dirty="0"/>
              <a:t> detector and services installation (NSW, BIS) as well as infrastructure (cooling skid, AHU, UPS, ventilation, …) </a:t>
            </a:r>
          </a:p>
          <a:p>
            <a:pPr>
              <a:buFontTx/>
              <a:buChar char="-"/>
            </a:pPr>
            <a:r>
              <a:rPr lang="en-US" dirty="0"/>
              <a:t>The </a:t>
            </a:r>
            <a:r>
              <a:rPr lang="en-US" dirty="0">
                <a:solidFill>
                  <a:srgbClr val="00B050"/>
                </a:solidFill>
              </a:rPr>
              <a:t>preparation of the detector for the next Run</a:t>
            </a:r>
          </a:p>
          <a:p>
            <a:pPr>
              <a:buFontTx/>
              <a:buChar char="-"/>
            </a:pPr>
            <a:r>
              <a:rPr lang="en-US" dirty="0"/>
              <a:t>The extensive “</a:t>
            </a:r>
            <a:r>
              <a:rPr lang="en-US" i="1" dirty="0"/>
              <a:t>data taking</a:t>
            </a:r>
            <a:r>
              <a:rPr lang="en-US" dirty="0"/>
              <a:t>” (pictures, scan, reverse engineering, measurement) to </a:t>
            </a:r>
            <a:r>
              <a:rPr lang="en-US" dirty="0">
                <a:solidFill>
                  <a:srgbClr val="00B050"/>
                </a:solidFill>
              </a:rPr>
              <a:t>prepare the office activities during run period, when no access is possible in UX15</a:t>
            </a:r>
            <a:r>
              <a:rPr lang="en-US" dirty="0"/>
              <a:t>. The </a:t>
            </a:r>
            <a:r>
              <a:rPr lang="en-US" dirty="0">
                <a:solidFill>
                  <a:srgbClr val="0070C0"/>
                </a:solidFill>
              </a:rPr>
              <a:t>extension of the LS2 is an opportunity</a:t>
            </a:r>
            <a:r>
              <a:rPr lang="en-US" dirty="0"/>
              <a:t> for these activities.</a:t>
            </a:r>
          </a:p>
          <a:p>
            <a:pPr>
              <a:buFontTx/>
              <a:buChar char="-"/>
            </a:pPr>
            <a:r>
              <a:rPr lang="en-US" dirty="0"/>
              <a:t>The ramping-up of the </a:t>
            </a:r>
            <a:r>
              <a:rPr lang="en-US" dirty="0">
                <a:solidFill>
                  <a:srgbClr val="00B050"/>
                </a:solidFill>
              </a:rPr>
              <a:t>engineering work to prepare LS3 </a:t>
            </a:r>
          </a:p>
          <a:p>
            <a:pPr lvl="1">
              <a:buFontTx/>
              <a:buChar char="-"/>
            </a:pPr>
            <a:r>
              <a:rPr lang="en-US" dirty="0"/>
              <a:t>To launch and follow-up activities on the field that can already be done on the infrastructure during LS2 or next YETS.</a:t>
            </a:r>
          </a:p>
          <a:p>
            <a:pPr lvl="1">
              <a:buFontTx/>
              <a:buChar char="-"/>
            </a:pPr>
            <a:r>
              <a:rPr lang="en-US" dirty="0"/>
              <a:t>To support and help the systems to structure their upgrade effort (Cooling, HGTD, </a:t>
            </a:r>
            <a:r>
              <a:rPr lang="en-US" dirty="0" err="1"/>
              <a:t>Larg</a:t>
            </a:r>
            <a:r>
              <a:rPr lang="en-US" dirty="0"/>
              <a:t>, Muon,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  <a:p>
            <a:pPr marL="457200" lvl="1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Thanks all for the dedication in your tasks and flexibility to cover the large variety of activities that require ATLAS  </a:t>
            </a:r>
          </a:p>
          <a:p>
            <a:pPr lvl="1"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9A2344-8763-4AA6-BB81-F688CD40B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24BFE-E58C-4F24-9CF3-C5792CB75A7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0A4419-1975-4B28-A388-1C6F8C2CFD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0ADE8-99B0-4F4A-B9F5-69AB2E755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68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427256"/>
          </a:xfrm>
        </p:spPr>
        <p:txBody>
          <a:bodyPr>
            <a:normAutofit/>
          </a:bodyPr>
          <a:lstStyle/>
          <a:p>
            <a:pPr marL="857250" lvl="1">
              <a:buFont typeface="Arial" charset="0"/>
              <a:buChar char="•"/>
              <a:defRPr/>
            </a:pPr>
            <a:r>
              <a:rPr lang="en-GB" sz="1600" dirty="0" err="1">
                <a:solidFill>
                  <a:srgbClr val="0070C0"/>
                </a:solidFill>
              </a:rPr>
              <a:t>Rapha</a:t>
            </a:r>
            <a:r>
              <a:rPr lang="en-GB" sz="1600" dirty="0" err="1">
                <a:solidFill>
                  <a:srgbClr val="0070C0"/>
                </a:solidFill>
                <a:ea typeface="Gulim"/>
              </a:rPr>
              <a:t>ë</a:t>
            </a:r>
            <a:r>
              <a:rPr lang="en-GB" sz="1600" dirty="0" err="1">
                <a:solidFill>
                  <a:srgbClr val="0070C0"/>
                </a:solidFill>
              </a:rPr>
              <a:t>l</a:t>
            </a:r>
            <a:r>
              <a:rPr lang="en-GB" sz="1600" dirty="0">
                <a:solidFill>
                  <a:srgbClr val="0070C0"/>
                </a:solidFill>
              </a:rPr>
              <a:t> Vuillermet		Design office supervisor &amp; Project Engineer</a:t>
            </a:r>
          </a:p>
          <a:p>
            <a:pPr marL="857250" lvl="1">
              <a:buFont typeface="Arial" charset="0"/>
              <a:buChar char="•"/>
              <a:defRPr/>
            </a:pPr>
            <a:endParaRPr lang="en-GB" sz="1600" dirty="0">
              <a:solidFill>
                <a:srgbClr val="0070C0"/>
              </a:solidFill>
            </a:endParaRP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Giancarlo </a:t>
            </a:r>
            <a:r>
              <a:rPr lang="en-GB" sz="1600" dirty="0" err="1">
                <a:solidFill>
                  <a:srgbClr val="0070C0"/>
                </a:solidFill>
              </a:rPr>
              <a:t>Spigo</a:t>
            </a:r>
            <a:r>
              <a:rPr lang="en-GB" sz="1600" dirty="0">
                <a:solidFill>
                  <a:srgbClr val="0070C0"/>
                </a:solidFill>
              </a:rPr>
              <a:t>		RSO &amp; Project Engineer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Tatiana Klioutchnikova		Integration &amp; Project Engineer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Joffrey Malaquin		Opening operations &amp; Project Engineer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Lorenzo Quercia		BIS 78 installation &amp; Project Engineer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Marco Ciapetti		EAM, Project Engineer in charge of services installation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Pavel Maly			Fellow until July 2021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Alexander Seletskiy		Designer, User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Edouard Demeure		Designer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70C0"/>
                </a:solidFill>
              </a:rPr>
              <a:t>Peter Kulka			Engineer, User </a:t>
            </a:r>
          </a:p>
          <a:p>
            <a:pPr marL="571500" lvl="1" indent="0">
              <a:buNone/>
              <a:defRPr/>
            </a:pPr>
            <a:endParaRPr lang="en-GB" sz="1600" dirty="0">
              <a:solidFill>
                <a:srgbClr val="0070C0"/>
              </a:solidFill>
            </a:endParaRP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F0"/>
                </a:solidFill>
              </a:rPr>
              <a:t>Jamie Pinnell		Technical activities &amp; Design Office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F0"/>
                </a:solidFill>
              </a:rPr>
              <a:t>Gevorg Akhperjanyan		Technical activities &amp; Design Office</a:t>
            </a:r>
          </a:p>
          <a:p>
            <a:pPr marL="857250" lvl="1">
              <a:buFont typeface="Arial" charset="0"/>
              <a:buChar char="•"/>
              <a:defRPr/>
            </a:pPr>
            <a:endParaRPr lang="en-GB" sz="1600" dirty="0">
              <a:solidFill>
                <a:srgbClr val="0070C0"/>
              </a:solidFill>
            </a:endParaRP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Technical Student		from beginning of 2021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Albert </a:t>
            </a:r>
            <a:r>
              <a:rPr lang="en-GB" sz="1600" dirty="0" err="1">
                <a:solidFill>
                  <a:srgbClr val="00B050"/>
                </a:solidFill>
              </a:rPr>
              <a:t>Davletov</a:t>
            </a:r>
            <a:r>
              <a:rPr lang="en-GB" sz="1600" dirty="0">
                <a:solidFill>
                  <a:srgbClr val="00B050"/>
                </a:solidFill>
              </a:rPr>
              <a:t> (</a:t>
            </a:r>
            <a:r>
              <a:rPr lang="en-GB" sz="1600" dirty="0" err="1">
                <a:solidFill>
                  <a:srgbClr val="00B050"/>
                </a:solidFill>
              </a:rPr>
              <a:t>Dubna</a:t>
            </a:r>
            <a:r>
              <a:rPr lang="en-GB" sz="1600" dirty="0">
                <a:solidFill>
                  <a:srgbClr val="00B050"/>
                </a:solidFill>
              </a:rPr>
              <a:t>)	User, from beginning of 2021</a:t>
            </a:r>
          </a:p>
          <a:p>
            <a:pPr marL="857250"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Czech engineer 		User, from spring 2021 (still under discussion)</a:t>
            </a:r>
          </a:p>
          <a:p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 in ATLAS Design Office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341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736B4D-9FD6-437A-AAE3-0B805E3C4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697256"/>
          </a:xfrm>
        </p:spPr>
        <p:txBody>
          <a:bodyPr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 the installation of BIS78 chambers </a:t>
            </a:r>
            <a:r>
              <a:rPr lang="en-US" sz="24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(Lorenzo, Tatiana, Alexandre, Christian, Armen)</a:t>
            </a: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GB" sz="24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tabLst>
                <a:tab pos="914400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Preparation and control of the NSW </a:t>
            </a:r>
            <a:r>
              <a:rPr lang="en-US" sz="24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(Alexandre, Tatiana + technical team)</a:t>
            </a:r>
          </a:p>
          <a:p>
            <a:pPr lvl="1">
              <a:tabLst>
                <a:tab pos="914400" algn="l"/>
              </a:tabLst>
            </a:pPr>
            <a:endParaRPr lang="en-GB" sz="24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Coordination Integration of new services all over UX15 </a:t>
            </a:r>
            <a:r>
              <a:rPr lang="en-US" sz="24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(Peter, Marco + service team)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talk of Marco</a:t>
            </a: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Prepare and participate in the ATLAS closing operations at the end of 2021 </a:t>
            </a:r>
            <a:r>
              <a:rPr lang="en-US" sz="24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(Lorenzo, Joffrey, Raphael + technical team)</a:t>
            </a:r>
            <a:endParaRPr lang="en-GB" sz="24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7ADAB9-932D-4869-9210-E4FCC4EBE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LS2 activities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20735-1DF6-44FA-BB3A-D785D51E9E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036D6-9FEC-4DB1-BDCB-F44F43ABB0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285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02A453-1F2F-4CC3-8EA1-476DC196D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 the preparation and the transport of the SW &amp; NSW </a:t>
            </a:r>
            <a:r>
              <a:rPr lang="en-US" sz="24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(Pavel, Joffrey, Raphael,+ technical team)</a:t>
            </a: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683998-9DD5-4CF7-AD0F-12B45077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LS2 activities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3AE52-5F48-4903-A234-09CD2A9F406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D25ABF-9C97-4E59-BC59-1F9C9EE865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7AB85-2151-4DD9-B232-1F717A32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4</a:t>
            </a:fld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7FEDC8B-0A5E-4146-9988-B8922AE6D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168" y="2826611"/>
            <a:ext cx="3724940" cy="2144663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2082A7C5-AF5E-43AC-840D-8BF0C843CB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46" b="95374" l="10000" r="92813">
                        <a14:foregroundMark x1="59167" y1="47687" x2="59167" y2="47687"/>
                        <a14:foregroundMark x1="46979" y1="36062" x2="46875" y2="47331"/>
                        <a14:foregroundMark x1="46875" y1="47331" x2="54167" y2="54211"/>
                        <a14:foregroundMark x1="54167" y1="54211" x2="63229" y2="56702"/>
                        <a14:foregroundMark x1="63229" y1="56702" x2="73333" y2="55753"/>
                        <a14:foregroundMark x1="73333" y1="55753" x2="61146" y2="38197"/>
                        <a14:foregroundMark x1="61146" y1="38197" x2="46979" y2="35113"/>
                        <a14:foregroundMark x1="54479" y1="32266" x2="45313" y2="32503"/>
                        <a14:foregroundMark x1="45313" y1="32503" x2="49271" y2="42230"/>
                        <a14:foregroundMark x1="49271" y1="42230" x2="60417" y2="49941"/>
                        <a14:foregroundMark x1="60417" y1="49941" x2="70521" y2="53025"/>
                        <a14:foregroundMark x1="70521" y1="53025" x2="68333" y2="41281"/>
                        <a14:foregroundMark x1="68333" y1="41281" x2="61563" y2="32740"/>
                        <a14:foregroundMark x1="61563" y1="32740" x2="54063" y2="32266"/>
                        <a14:foregroundMark x1="23438" y1="38553" x2="27708" y2="63345"/>
                        <a14:foregroundMark x1="27708" y1="63345" x2="71771" y2="95374"/>
                        <a14:foregroundMark x1="71563" y1="44128" x2="56354" y2="39976"/>
                        <a14:foregroundMark x1="56354" y1="39976" x2="48646" y2="35113"/>
                        <a14:foregroundMark x1="48646" y1="35113" x2="62604" y2="47924"/>
                        <a14:foregroundMark x1="62604" y1="47924" x2="68021" y2="42823"/>
                        <a14:foregroundMark x1="73125" y1="66548" x2="61354" y2="74614"/>
                        <a14:foregroundMark x1="61354" y1="74614" x2="55417" y2="85291"/>
                        <a14:foregroundMark x1="55417" y1="85291" x2="64167" y2="90273"/>
                        <a14:foregroundMark x1="64167" y1="90273" x2="75521" y2="87900"/>
                        <a14:foregroundMark x1="75521" y1="87900" x2="84063" y2="79241"/>
                        <a14:foregroundMark x1="84063" y1="79241" x2="93333" y2="73903"/>
                        <a14:foregroundMark x1="93333" y1="73903" x2="98333" y2="65362"/>
                        <a14:foregroundMark x1="98333" y1="65362" x2="98646" y2="53855"/>
                        <a14:foregroundMark x1="98646" y1="53855" x2="92813" y2="41518"/>
                        <a14:foregroundMark x1="92813" y1="41518" x2="86042" y2="34757"/>
                        <a14:foregroundMark x1="86042" y1="34757" x2="84896" y2="34520"/>
                      </a14:backgroundRemoval>
                    </a14:imgEffect>
                  </a14:imgLayer>
                </a14:imgProps>
              </a:ext>
            </a:extLst>
          </a:blip>
          <a:srcRect r="7730"/>
          <a:stretch/>
        </p:blipFill>
        <p:spPr>
          <a:xfrm>
            <a:off x="5820147" y="940078"/>
            <a:ext cx="4992571" cy="47513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A29DD7-A785-4731-B76C-B818CCA7F4A0}"/>
              </a:ext>
            </a:extLst>
          </p:cNvPr>
          <p:cNvSpPr txBox="1"/>
          <p:nvPr/>
        </p:nvSpPr>
        <p:spPr>
          <a:xfrm>
            <a:off x="1653363" y="5085698"/>
            <a:ext cx="3397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SW in SX1 ready for the transport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463DEE-7FBC-426F-8AE4-B41F0C4B6DD6}"/>
              </a:ext>
            </a:extLst>
          </p:cNvPr>
          <p:cNvSpPr txBox="1"/>
          <p:nvPr/>
        </p:nvSpPr>
        <p:spPr>
          <a:xfrm>
            <a:off x="7189380" y="5529657"/>
            <a:ext cx="225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SW and NSW in b191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8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56177E-7C5C-480B-8915-3181F6214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Several studies has already started with gradually increase during 2021 </a:t>
            </a:r>
          </a:p>
          <a:p>
            <a:endParaRPr lang="en-US" sz="2400" dirty="0"/>
          </a:p>
          <a:p>
            <a:r>
              <a:rPr lang="en-US" sz="2400" dirty="0"/>
              <a:t>Important </a:t>
            </a:r>
            <a:r>
              <a:rPr lang="en-US" sz="2400" dirty="0">
                <a:solidFill>
                  <a:srgbClr val="0070C0"/>
                </a:solidFill>
              </a:rPr>
              <a:t>use the benefice of this additional year of LS2 </a:t>
            </a:r>
            <a:r>
              <a:rPr lang="en-US" sz="2400" dirty="0"/>
              <a:t>to </a:t>
            </a:r>
            <a:r>
              <a:rPr lang="en-US" sz="2400" dirty="0">
                <a:solidFill>
                  <a:srgbClr val="00B050"/>
                </a:solidFill>
              </a:rPr>
              <a:t>collect information </a:t>
            </a:r>
            <a:r>
              <a:rPr lang="en-US" sz="2400" dirty="0"/>
              <a:t>(reverse engineering), </a:t>
            </a:r>
            <a:r>
              <a:rPr lang="en-US" sz="2400" dirty="0">
                <a:solidFill>
                  <a:srgbClr val="00B050"/>
                </a:solidFill>
              </a:rPr>
              <a:t>study</a:t>
            </a:r>
            <a:r>
              <a:rPr lang="en-US" sz="2400" dirty="0"/>
              <a:t> and already </a:t>
            </a:r>
            <a:r>
              <a:rPr lang="en-US" sz="2400" dirty="0">
                <a:solidFill>
                  <a:srgbClr val="00B050"/>
                </a:solidFill>
              </a:rPr>
              <a:t>perform preparation work </a:t>
            </a:r>
            <a:r>
              <a:rPr lang="en-US" sz="2400" dirty="0"/>
              <a:t>to anticipate the huge amount of work that LS3 will require.</a:t>
            </a:r>
          </a:p>
          <a:p>
            <a:endParaRPr lang="en-US" sz="2400" dirty="0"/>
          </a:p>
          <a:p>
            <a:r>
              <a:rPr lang="en-US" sz="2400" dirty="0"/>
              <a:t>A larger and larger fraction of the engineering effort in the Atlas design office is now  focusing on LS3 activities.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4652F3-E51B-4837-BAFB-4DB687668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studies and engineering activities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EA82CE-75F0-4E3D-8954-AEC613081B0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4A72D-BEA2-456F-86EC-3388D19365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EB76E-F2E0-4E51-AC8D-676E5DF7B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56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CF1600A6-0939-490F-80B3-011E7F71F8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399"/>
          <a:stretch/>
        </p:blipFill>
        <p:spPr>
          <a:xfrm>
            <a:off x="5592724" y="1865640"/>
            <a:ext cx="3984851" cy="274363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44953D-B5AE-46CA-A916-83B01DF8F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065551"/>
            <a:ext cx="10845209" cy="4752529"/>
          </a:xfrm>
        </p:spPr>
        <p:txBody>
          <a:bodyPr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CO2 plant installation in USA15-CV room </a:t>
            </a:r>
            <a:r>
              <a:rPr lang="en-US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(Pavel, Edouard, Martin, Claudio, Raphael)</a:t>
            </a:r>
            <a:endParaRPr lang="en-GB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of the CO2 cooling plants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of the cooling plant supporting frame 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Student, Pavel)</a:t>
            </a:r>
            <a:endParaRPr lang="en-GB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9F6D8F-40ED-4745-B86F-0E12A21AD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CO2 cooling system for ITK and HGTD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B07CC-FDF4-47C3-BD2C-8027551051D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9BC32-CA07-46DD-8888-39A15D081A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8DCBD-4E78-43DE-905E-6E8D933F8B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6CDB35-FB80-4F06-A560-885B0FA702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64" b="3291"/>
          <a:stretch/>
        </p:blipFill>
        <p:spPr>
          <a:xfrm>
            <a:off x="9834476" y="4101597"/>
            <a:ext cx="1943087" cy="256776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9CF3A28-5F30-4107-90D6-19E0757F0844}"/>
              </a:ext>
            </a:extLst>
          </p:cNvPr>
          <p:cNvCxnSpPr/>
          <p:nvPr/>
        </p:nvCxnSpPr>
        <p:spPr>
          <a:xfrm>
            <a:off x="5061098" y="2392326"/>
            <a:ext cx="1034902" cy="1049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2E5FFA0-3A87-436F-A67D-E674F838F0ED}"/>
              </a:ext>
            </a:extLst>
          </p:cNvPr>
          <p:cNvCxnSpPr>
            <a:cxnSpLocks/>
          </p:cNvCxnSpPr>
          <p:nvPr/>
        </p:nvCxnSpPr>
        <p:spPr>
          <a:xfrm>
            <a:off x="8091596" y="5385478"/>
            <a:ext cx="1827908" cy="8232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6031C47-1AB1-40B4-B8CD-E2DA9C007DDA}"/>
              </a:ext>
            </a:extLst>
          </p:cNvPr>
          <p:cNvSpPr txBox="1"/>
          <p:nvPr/>
        </p:nvSpPr>
        <p:spPr>
          <a:xfrm>
            <a:off x="5886598" y="1601862"/>
            <a:ext cx="3397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USA15-CV room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560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550E8F3D-70B5-47FC-8EA9-AD76326855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78" t="-674" r="19892" b="674"/>
          <a:stretch/>
        </p:blipFill>
        <p:spPr>
          <a:xfrm>
            <a:off x="7130052" y="1852328"/>
            <a:ext cx="4637664" cy="4770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C45C49E-4790-4524-B0B1-A1813F955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CO2 cooling system for ITK and HGTD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F70E36-1142-47A3-8DFC-C6EF42CA0A7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0F01F-2F62-4306-B1BA-BF5C7C5C69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A0AA7-49AF-4635-BCF7-846C79445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9531" y="6547877"/>
            <a:ext cx="576064" cy="270000"/>
          </a:xfrm>
        </p:spPr>
        <p:txBody>
          <a:bodyPr/>
          <a:lstStyle/>
          <a:p>
            <a:fld id="{0B674986-C06A-444E-9F73-FFFDA616BED9}" type="slidenum">
              <a:rPr lang="en-GB" smtClean="0"/>
              <a:t>7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91EA5B-6321-431D-8ECD-B54654911683}"/>
              </a:ext>
            </a:extLst>
          </p:cNvPr>
          <p:cNvSpPr txBox="1">
            <a:spLocks/>
          </p:cNvSpPr>
          <p:nvPr/>
        </p:nvSpPr>
        <p:spPr>
          <a:xfrm>
            <a:off x="2169777" y="6427563"/>
            <a:ext cx="1524000" cy="54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/>
              <a:t>Today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6ACAEFC1-CE56-4280-8956-B0B321EFAB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14" r="21006"/>
          <a:stretch/>
        </p:blipFill>
        <p:spPr>
          <a:xfrm>
            <a:off x="609600" y="1823838"/>
            <a:ext cx="4748136" cy="475252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FA6EA4E-7277-4CE3-9DCD-025650D9D401}"/>
              </a:ext>
            </a:extLst>
          </p:cNvPr>
          <p:cNvSpPr/>
          <p:nvPr/>
        </p:nvSpPr>
        <p:spPr>
          <a:xfrm>
            <a:off x="9980596" y="4079384"/>
            <a:ext cx="566057" cy="20465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8B286C-10C0-4BEC-9A1C-0559AE6CBAB3}"/>
              </a:ext>
            </a:extLst>
          </p:cNvPr>
          <p:cNvSpPr txBox="1"/>
          <p:nvPr/>
        </p:nvSpPr>
        <p:spPr>
          <a:xfrm>
            <a:off x="9362357" y="3238731"/>
            <a:ext cx="1634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effectLst>
                  <a:glow rad="304800">
                    <a:schemeClr val="bg1">
                      <a:alpha val="88000"/>
                    </a:schemeClr>
                  </a:glow>
                </a:effectLst>
              </a:rPr>
              <a:t>Considered rack location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AD796CE-1E83-474F-924C-FAAA0A6BD55C}"/>
              </a:ext>
            </a:extLst>
          </p:cNvPr>
          <p:cNvSpPr txBox="1">
            <a:spLocks/>
          </p:cNvSpPr>
          <p:nvPr/>
        </p:nvSpPr>
        <p:spPr>
          <a:xfrm>
            <a:off x="8702074" y="6427563"/>
            <a:ext cx="1524000" cy="54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/>
              <a:t>After LS3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06E3F57-E912-4562-9D20-0981E2285BF4}"/>
              </a:ext>
            </a:extLst>
          </p:cNvPr>
          <p:cNvSpPr/>
          <p:nvPr/>
        </p:nvSpPr>
        <p:spPr>
          <a:xfrm>
            <a:off x="10204079" y="5011733"/>
            <a:ext cx="143350" cy="2597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F30685A-AD34-4951-8A3B-347DB3A78EF6}"/>
              </a:ext>
            </a:extLst>
          </p:cNvPr>
          <p:cNvSpPr/>
          <p:nvPr/>
        </p:nvSpPr>
        <p:spPr>
          <a:xfrm>
            <a:off x="10204079" y="4749323"/>
            <a:ext cx="143350" cy="2597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58D692-FF92-48C2-B217-26787E81AC40}"/>
              </a:ext>
            </a:extLst>
          </p:cNvPr>
          <p:cNvSpPr/>
          <p:nvPr/>
        </p:nvSpPr>
        <p:spPr>
          <a:xfrm>
            <a:off x="10204079" y="4512049"/>
            <a:ext cx="143350" cy="2597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6E3CDF-A686-4BCD-B683-35FE9F4B8C5D}"/>
              </a:ext>
            </a:extLst>
          </p:cNvPr>
          <p:cNvSpPr/>
          <p:nvPr/>
        </p:nvSpPr>
        <p:spPr>
          <a:xfrm>
            <a:off x="10179822" y="5479754"/>
            <a:ext cx="167607" cy="2597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C321B31-8B35-4553-864A-4C8A77B6642D}"/>
              </a:ext>
            </a:extLst>
          </p:cNvPr>
          <p:cNvSpPr/>
          <p:nvPr/>
        </p:nvSpPr>
        <p:spPr>
          <a:xfrm>
            <a:off x="10179822" y="5743797"/>
            <a:ext cx="167607" cy="2597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6AF1D7-D21A-44F0-B8C6-54D44E3B0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696" y="1112945"/>
            <a:ext cx="12046304" cy="739383"/>
          </a:xfrm>
        </p:spPr>
        <p:txBody>
          <a:bodyPr>
            <a:normAutofit/>
          </a:bodyPr>
          <a:lstStyle/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of the control cabinets (</a:t>
            </a:r>
            <a:r>
              <a:rPr lang="en-US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 in total ! -&gt; a challenge for the integration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(Pavel, </a:t>
            </a:r>
            <a:r>
              <a:rPr lang="en-US" sz="1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douard, Raphael)</a:t>
            </a:r>
          </a:p>
          <a:p>
            <a:pPr marL="1543050" lvl="3" indent="-28575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Prepare the area, integrate the rack, modify the supporting structure, prepare sequence of installation …</a:t>
            </a:r>
            <a:endParaRPr lang="en-GB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043790E-E830-4A2A-B32A-5F812F80DD2C}"/>
              </a:ext>
            </a:extLst>
          </p:cNvPr>
          <p:cNvSpPr/>
          <p:nvPr/>
        </p:nvSpPr>
        <p:spPr>
          <a:xfrm rot="16200000">
            <a:off x="9908921" y="1865808"/>
            <a:ext cx="143350" cy="2597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60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F09488-A629-45B7-9C57-F13A8BFD8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piping under the false floor </a:t>
            </a:r>
            <a:r>
              <a:rPr lang="en-US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(Pavel, technical student, Raphael, + support)</a:t>
            </a:r>
            <a:endParaRPr lang="en-GB" sz="1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Between surface storage, new Cooling building and USA15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Between CO2 Plants, accumulators and transfer lines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Concern the primary cooling R744 and CO2</a:t>
            </a:r>
          </a:p>
          <a:p>
            <a:pPr lvl="1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76E5F9-93E7-4EE0-89DC-86A1E77AD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CO2 cooling system for ITK and HGTD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758C4-93F4-404C-8984-68F3478D62C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EF4853-2AEB-434F-9421-FBDDCFB455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92489-F797-4459-A734-DF72B2AA1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2886A7-7B97-4B3C-A2C3-B6E4A06FC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00" y="1641290"/>
            <a:ext cx="4052919" cy="2805192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20925EA0-8373-4E38-A524-AA6EDE584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919" y="1685047"/>
            <a:ext cx="4057144" cy="2805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482EC6-A075-431B-B605-186B3EEBC6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9082" y="1685047"/>
            <a:ext cx="4052918" cy="28051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E6C91A-DCF4-465A-890D-4DAB5FB39A31}"/>
              </a:ext>
            </a:extLst>
          </p:cNvPr>
          <p:cNvSpPr txBox="1"/>
          <p:nvPr/>
        </p:nvSpPr>
        <p:spPr>
          <a:xfrm>
            <a:off x="10526973" y="5043754"/>
            <a:ext cx="141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Transfer lines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CB7345-E6AF-4777-A429-BFAB29681781}"/>
              </a:ext>
            </a:extLst>
          </p:cNvPr>
          <p:cNvSpPr txBox="1"/>
          <p:nvPr/>
        </p:nvSpPr>
        <p:spPr>
          <a:xfrm>
            <a:off x="9317501" y="1361363"/>
            <a:ext cx="2975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Accumulators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584D1E-01CB-4FE0-98D9-AE44E4742238}"/>
              </a:ext>
            </a:extLst>
          </p:cNvPr>
          <p:cNvSpPr txBox="1"/>
          <p:nvPr/>
        </p:nvSpPr>
        <p:spPr>
          <a:xfrm>
            <a:off x="6681321" y="1341775"/>
            <a:ext cx="2975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CO2 plant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737AC7B-1195-4EAA-A974-C088682C6EEF}"/>
              </a:ext>
            </a:extLst>
          </p:cNvPr>
          <p:cNvSpPr/>
          <p:nvPr/>
        </p:nvSpPr>
        <p:spPr>
          <a:xfrm>
            <a:off x="9498842" y="4260426"/>
            <a:ext cx="1559603" cy="36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F164868-46BB-4844-B849-1C93E58BF311}"/>
              </a:ext>
            </a:extLst>
          </p:cNvPr>
          <p:cNvCxnSpPr>
            <a:cxnSpLocks/>
          </p:cNvCxnSpPr>
          <p:nvPr/>
        </p:nvCxnSpPr>
        <p:spPr>
          <a:xfrm flipH="1" flipV="1">
            <a:off x="10385947" y="4705160"/>
            <a:ext cx="141026" cy="3665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F9B7B80-BD0B-43C2-A77E-A3FFFDE50000}"/>
              </a:ext>
            </a:extLst>
          </p:cNvPr>
          <p:cNvSpPr/>
          <p:nvPr/>
        </p:nvSpPr>
        <p:spPr>
          <a:xfrm>
            <a:off x="9498842" y="2784313"/>
            <a:ext cx="1559603" cy="36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F6E22CD-339B-4764-A6F2-D06F7B7800E4}"/>
              </a:ext>
            </a:extLst>
          </p:cNvPr>
          <p:cNvCxnSpPr>
            <a:cxnSpLocks/>
          </p:cNvCxnSpPr>
          <p:nvPr/>
        </p:nvCxnSpPr>
        <p:spPr>
          <a:xfrm>
            <a:off x="9814224" y="1634077"/>
            <a:ext cx="113732" cy="11502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E9A60592-D43A-48AC-933A-E18D2953781D}"/>
              </a:ext>
            </a:extLst>
          </p:cNvPr>
          <p:cNvSpPr/>
          <p:nvPr/>
        </p:nvSpPr>
        <p:spPr>
          <a:xfrm>
            <a:off x="4464301" y="2130926"/>
            <a:ext cx="3297072" cy="5356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30A28E-B612-411F-87E5-3B5FA9596AD6}"/>
              </a:ext>
            </a:extLst>
          </p:cNvPr>
          <p:cNvCxnSpPr>
            <a:cxnSpLocks/>
          </p:cNvCxnSpPr>
          <p:nvPr/>
        </p:nvCxnSpPr>
        <p:spPr>
          <a:xfrm flipH="1">
            <a:off x="6455391" y="1456199"/>
            <a:ext cx="263066" cy="6312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114CF246-6279-4055-BBD4-D95A16F65A66}"/>
              </a:ext>
            </a:extLst>
          </p:cNvPr>
          <p:cNvSpPr/>
          <p:nvPr/>
        </p:nvSpPr>
        <p:spPr>
          <a:xfrm>
            <a:off x="7055920" y="2530550"/>
            <a:ext cx="941414" cy="6694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005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1F9AEA-54E9-42D4-B75A-51F8FD4B5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 of the CO2 transfer lines inside USA15-CV </a:t>
            </a:r>
            <a:r>
              <a:rPr lang="en-US" sz="18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(Pavel, Martin, Raphael)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the installation of the transfer line possible for a commissioning before LS3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62D258-92E0-45DD-9D8C-4F8044477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CO2 cooling system for ITK and HGTD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41BA48-F378-4FF1-A5FC-19DA8BC3A03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81349-818E-4642-ADC4-2934F4EF00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 th of November 2020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56BEF-A50A-4A05-B607-B8CB6F6EF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9</a:t>
            </a:fld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30CEF2B-8C13-4822-BF82-32FC7A623F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42"/>
          <a:stretch/>
        </p:blipFill>
        <p:spPr>
          <a:xfrm>
            <a:off x="1248128" y="2169994"/>
            <a:ext cx="9377136" cy="41982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F3E489-2FB6-4F4D-BACE-EA953048F3E4}"/>
              </a:ext>
            </a:extLst>
          </p:cNvPr>
          <p:cNvSpPr txBox="1"/>
          <p:nvPr/>
        </p:nvSpPr>
        <p:spPr>
          <a:xfrm>
            <a:off x="3070746" y="1924334"/>
            <a:ext cx="1924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CO2 Transfer lines</a:t>
            </a:r>
            <a:endParaRPr lang="en-GB" sz="1200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FF7D25A-4A10-48FD-A7E9-07C6928F79F3}"/>
              </a:ext>
            </a:extLst>
          </p:cNvPr>
          <p:cNvCxnSpPr>
            <a:cxnSpLocks/>
          </p:cNvCxnSpPr>
          <p:nvPr/>
        </p:nvCxnSpPr>
        <p:spPr>
          <a:xfrm>
            <a:off x="3944203" y="2293666"/>
            <a:ext cx="1282890" cy="9826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48168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MY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 template" id="{51739B4E-D7AF-466D-924F-C49A3F432416}" vid="{861F86DD-E1AD-4903-8B2E-3CFC07D297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17715</TotalTime>
  <Words>1192</Words>
  <Application>Microsoft Office PowerPoint</Application>
  <PresentationFormat>Widescreen</PresentationFormat>
  <Paragraphs>231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Wingdings</vt:lpstr>
      <vt:lpstr>Presentation MYPRESENTATION Template</vt:lpstr>
      <vt:lpstr>file:///C:\SMARTEAMProd_Tmp\seletski\CAD001266008.CATProduct</vt:lpstr>
      <vt:lpstr>ADO – TC meeting  </vt:lpstr>
      <vt:lpstr>Resources in ATLAS Design Office</vt:lpstr>
      <vt:lpstr>LS2 activities</vt:lpstr>
      <vt:lpstr>LS2 activities</vt:lpstr>
      <vt:lpstr>LS3 studies and engineering activities</vt:lpstr>
      <vt:lpstr>CO2 cooling system for ITK and HGTD</vt:lpstr>
      <vt:lpstr>CO2 cooling system for ITK and HGTD</vt:lpstr>
      <vt:lpstr>CO2 cooling system for ITK and HGTD</vt:lpstr>
      <vt:lpstr>CO2 cooling system for ITK and HGTD</vt:lpstr>
      <vt:lpstr>CO2 cooling system for ITK and HGTD</vt:lpstr>
      <vt:lpstr>CO2 cooling system for ITK and HGTD</vt:lpstr>
      <vt:lpstr>Patch Panel positioning and repositioning</vt:lpstr>
      <vt:lpstr>Cabling activity </vt:lpstr>
      <vt:lpstr>LUCID-3</vt:lpstr>
      <vt:lpstr>ITK insertion tooling</vt:lpstr>
      <vt:lpstr>Muon activities</vt:lpstr>
      <vt:lpstr>Management of the CAD structure and database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Raphael Vuillermet</dc:creator>
  <cp:lastModifiedBy>Raphael Vuillermet</cp:lastModifiedBy>
  <cp:revision>279</cp:revision>
  <cp:lastPrinted>2020-11-09T12:21:46Z</cp:lastPrinted>
  <dcterms:created xsi:type="dcterms:W3CDTF">2020-10-20T14:56:11Z</dcterms:created>
  <dcterms:modified xsi:type="dcterms:W3CDTF">2020-11-30T12:50:40Z</dcterms:modified>
</cp:coreProperties>
</file>