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5"/>
  </p:notesMasterIdLst>
  <p:sldIdLst>
    <p:sldId id="361" r:id="rId2"/>
    <p:sldId id="362" r:id="rId3"/>
    <p:sldId id="363" r:id="rId4"/>
  </p:sldIdLst>
  <p:sldSz cx="17340263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22860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2743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3200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3657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8084"/>
    <a:srgbClr val="777A7C"/>
    <a:srgbClr val="000000"/>
    <a:srgbClr val="FF9933"/>
    <a:srgbClr val="DC4B5B"/>
    <a:srgbClr val="C3B1EB"/>
    <a:srgbClr val="D6B3E9"/>
    <a:srgbClr val="B4C0E8"/>
    <a:srgbClr val="CC0066"/>
    <a:srgbClr val="008C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EE7"/>
          </a:solidFill>
        </a:fill>
      </a:tcStyle>
    </a:wholeTbl>
    <a:band2H>
      <a:tcTxStyle/>
      <a:tcStyle>
        <a:tcBdr/>
        <a:fill>
          <a:solidFill>
            <a:srgbClr val="E6E8F3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ADC"/>
          </a:solidFill>
        </a:fill>
      </a:tcStyle>
    </a:wholeTbl>
    <a:band2H>
      <a:tcTxStyle/>
      <a:tcStyle>
        <a:tcBdr/>
        <a:fill>
          <a:solidFill>
            <a:srgbClr val="E6ED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9" autoAdjust="0"/>
    <p:restoredTop sz="94631" autoAdjust="0"/>
  </p:normalViewPr>
  <p:slideViewPr>
    <p:cSldViewPr snapToGrid="0">
      <p:cViewPr varScale="1">
        <p:scale>
          <a:sx n="58" d="100"/>
          <a:sy n="58" d="100"/>
        </p:scale>
        <p:origin x="240" y="416"/>
      </p:cViewPr>
      <p:guideLst>
        <p:guide orient="horz" pos="3072"/>
        <p:guide pos="5461"/>
      </p:guideLst>
    </p:cSldViewPr>
  </p:slideViewPr>
  <p:outlineViewPr>
    <p:cViewPr>
      <p:scale>
        <a:sx n="33" d="100"/>
        <a:sy n="33" d="100"/>
      </p:scale>
      <p:origin x="0" y="-29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16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B2A377A-C18A-48F8-98FC-AF8CD18DE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78267B46-EC02-4F33-8267-11F46B791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A74128E-42C1-4EDC-9596-DAE109013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1909D6D-344B-4E85-A433-C3F75233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D0E145B-E8DB-4854-9C37-A91D4552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7183" y="9040813"/>
            <a:ext cx="4250867" cy="519112"/>
          </a:xfr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A0B9-6571-4089-9448-725767A1BA23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37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F7AC24D-E8EC-48E9-97B6-01F426F23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0F72521F-F3D1-4BA7-BF90-7073BE62C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4AD7254-E1EA-410C-95F3-85C82D55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6C8892B-4839-47B6-8481-38B98E469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DCC0FD8C-EE47-4CA1-84C6-56EA9D5A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049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4EE16530-0DF7-40C3-9270-C2AB21B880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2409488" y="519113"/>
            <a:ext cx="3738562" cy="826611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15E173D0-CD75-4618-8A13-538C23B52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92213" y="519113"/>
            <a:ext cx="11064875" cy="826611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452D2AF-4B6D-4F8E-ADE1-256E56B63E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9EAC29B1-FF05-4804-BAF3-3D4913871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43BBF38B-EDF1-4C07-A763-695198BED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7477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EC6839C-17CA-4795-98E6-FF4E25E2C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85130"/>
            <a:ext cx="16126590" cy="1136129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650FDD25-F11A-4B1C-87AE-AFFB9F387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821259"/>
            <a:ext cx="16126590" cy="621955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4959A241-386E-445B-AC71-4B45ED3D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>
                <a:latin typeface="Trebuchet MS" panose="020B0603020202020204" pitchFamily="34" charset="0"/>
              </a:defRPr>
            </a:lvl1pPr>
          </a:lstStyle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6E6BA5C-DCAE-4B7D-AD9B-9B69A798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42174E6-C293-4CA6-8A71-E15A8D59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A0B9-6571-4089-9448-725767A1BA23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08339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D312693-85BF-4508-9809-9A1B07CFA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688" y="2432050"/>
            <a:ext cx="14955837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565B23A8-C9D2-4315-A316-489336B7E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688" y="6527800"/>
            <a:ext cx="14955837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842AC19E-DC16-4392-8C88-920D2225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93237F75-C551-491C-BFCF-1E81B1ADC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42D921BE-0D07-49F3-BD02-FA4F4286C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8053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8930184-D2A4-4AFC-8D78-0A666E5D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85130"/>
            <a:ext cx="16126590" cy="1070111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A65023B8-524D-468D-832A-64028B51E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1" y="2755241"/>
            <a:ext cx="8053138" cy="602998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1FF188CB-4F8A-4265-BFD2-5B125C8E2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45538" y="2755241"/>
            <a:ext cx="7769418" cy="602998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48EE2119-0E06-46D8-BFEE-0BA9E0FFEB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A6C8B3B1-8E2F-4999-B835-43EE34F0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56143DD7-49D7-48E9-AE74-9838D9915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3022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14D21F3-4C61-43BD-90F7-D290E09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19113"/>
            <a:ext cx="14955838" cy="18859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183C5E03-365F-4576-BC2E-116A07F09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800" y="2390775"/>
            <a:ext cx="7335838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E7C0318E-C58F-424D-A40E-FA85EC2AB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3800" y="3562350"/>
            <a:ext cx="7335838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2E52AE8B-A52B-4E2D-8A28-1690C5028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78875" y="2390775"/>
            <a:ext cx="7370763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9AE14226-7D3A-4810-B497-DF0B1887FE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78875" y="3562350"/>
            <a:ext cx="7370763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7B635F85-5219-4F77-BDC5-725683B6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EEA55DEC-B3AF-42C4-B892-1AE70864B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B1982F3B-48F4-43CD-894C-A3946F60A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2455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B604EB0-9E4D-468D-BEBF-7AF284B56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923BD804-E72E-4F1F-BB7C-87608BC8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E6907284-41BE-4617-9E34-342853AE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A463B45-DEDD-453E-B5E1-69BB4FAB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991446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1506B66D-5B69-46B7-A2A6-42A9601DC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2A3EE954-72A0-4BA0-9CA9-A9354105F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B1A3CD54-0323-41FE-B7F3-BA78C829F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4615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494EFC6-77F3-4B68-AB3E-5117B80F6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0F82CFB-A1B6-4E3F-958F-89078BF1D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B20517E1-525E-4492-9CE0-F9B0D491A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D3D19902-0A94-4A28-8BDA-517A41D2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3CEDC5FA-EAAE-43C6-9B5F-2D33C19C8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5A39F7D7-2608-4B89-B6AC-E8B35696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0447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DB8282E-C35A-4D3A-8601-DA399094A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24259BD7-68CC-493F-89E7-7570E7552E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DB9FD53A-E368-496E-AFB6-4615CF28A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996A91ED-9A74-4A87-B39D-DD6EFDDA9F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F60F2887-44A4-49F6-8DC8-DBF9501C8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06370CDC-967D-42C9-B03F-24EB26891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9882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F11A61C4-1967-4C51-BEE4-3696C34F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85130"/>
            <a:ext cx="16126590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0AAFD44B-7170-4990-B3C0-DD972A925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3571079"/>
            <a:ext cx="16126590" cy="5469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Shape 9">
            <a:extLst>
              <a:ext uri="{FF2B5EF4-FFF2-40B4-BE49-F238E27FC236}">
                <a16:creationId xmlns:a16="http://schemas.microsoft.com/office/drawing/2014/main" xmlns="" id="{5A66F943-4B72-4FE9-B12B-A3FCBC3039E5}"/>
              </a:ext>
            </a:extLst>
          </p:cNvPr>
          <p:cNvSpPr/>
          <p:nvPr userDrawn="1"/>
        </p:nvSpPr>
        <p:spPr>
          <a:xfrm>
            <a:off x="7384354" y="899157"/>
            <a:ext cx="7992000" cy="360000"/>
          </a:xfrm>
          <a:prstGeom prst="rect">
            <a:avLst/>
          </a:prstGeom>
          <a:solidFill>
            <a:srgbClr val="008C95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cap="all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kumimoji="0" sz="1600" b="0" i="0" u="none" strike="noStrike" kern="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alatino"/>
              <a:sym typeface="Palatino"/>
            </a:endParaRPr>
          </a:p>
        </p:txBody>
      </p:sp>
      <p:pic>
        <p:nvPicPr>
          <p:cNvPr id="8" name="image2.jpg">
            <a:extLst>
              <a:ext uri="{FF2B5EF4-FFF2-40B4-BE49-F238E27FC236}">
                <a16:creationId xmlns:a16="http://schemas.microsoft.com/office/drawing/2014/main" xmlns="" id="{45BAB104-5A90-4E64-8FCA-3EF9A7E9E24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720263" y="550459"/>
            <a:ext cx="1080000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Shape 10">
            <a:extLst>
              <a:ext uri="{FF2B5EF4-FFF2-40B4-BE49-F238E27FC236}">
                <a16:creationId xmlns:a16="http://schemas.microsoft.com/office/drawing/2014/main" xmlns="" id="{20856742-818A-4736-AA3A-85CD537EC954}"/>
              </a:ext>
            </a:extLst>
          </p:cNvPr>
          <p:cNvSpPr/>
          <p:nvPr userDrawn="1"/>
        </p:nvSpPr>
        <p:spPr>
          <a:xfrm>
            <a:off x="11432096" y="886717"/>
            <a:ext cx="4538424" cy="4137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67735" tIns="67735" rIns="67735" bIns="67735" numCol="1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000"/>
                </a:solidFill>
              </a:defRPr>
            </a:pPr>
            <a:r>
              <a: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/>
                <a:sym typeface="Trebuchet MS"/>
              </a:rPr>
              <a:t>SMI – STEFAN MEYER INSTITUTE</a:t>
            </a:r>
          </a:p>
        </p:txBody>
      </p:sp>
      <p:pic>
        <p:nvPicPr>
          <p:cNvPr id="10" name="image3.png">
            <a:extLst>
              <a:ext uri="{FF2B5EF4-FFF2-40B4-BE49-F238E27FC236}">
                <a16:creationId xmlns:a16="http://schemas.microsoft.com/office/drawing/2014/main" xmlns="" id="{0DB1F2C0-21F5-4D21-9665-624E659CC52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40000" y="550459"/>
            <a:ext cx="2492306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1" name="Shape 8">
            <a:extLst>
              <a:ext uri="{FF2B5EF4-FFF2-40B4-BE49-F238E27FC236}">
                <a16:creationId xmlns:a16="http://schemas.microsoft.com/office/drawing/2014/main" xmlns="" id="{7E6EFC85-74A0-4FA0-95A7-808102BB19B5}"/>
              </a:ext>
            </a:extLst>
          </p:cNvPr>
          <p:cNvSpPr/>
          <p:nvPr userDrawn="1"/>
        </p:nvSpPr>
        <p:spPr>
          <a:xfrm>
            <a:off x="3393713" y="899157"/>
            <a:ext cx="3996000" cy="360000"/>
          </a:xfrm>
          <a:prstGeom prst="rect">
            <a:avLst/>
          </a:prstGeom>
          <a:solidFill>
            <a:srgbClr val="84BD0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FFFFFF"/>
                </a:solidFill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xmlns="" id="{93941B65-795F-4C14-8C72-1850C4810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xmlns="" id="{E437D973-C1E8-4E65-B682-48AAB2586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xmlns="" id="{C902EC8A-C8EB-45E9-9D9A-CD4604A10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A0B9-6571-4089-9448-725767A1BA23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AT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15642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7200" b="1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B735F05-8C2C-4B6F-BD6B-409B66A90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NuPECC </a:t>
            </a:r>
            <a:r>
              <a:rPr lang="de-AT" dirty="0" err="1"/>
              <a:t>collaboration</a:t>
            </a:r>
            <a:r>
              <a:rPr lang="de-AT" dirty="0"/>
              <a:t> </a:t>
            </a:r>
            <a:r>
              <a:rPr lang="de-AT" dirty="0" err="1"/>
              <a:t>feedback</a:t>
            </a:r>
            <a:endParaRPr lang="de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xmlns="" id="{DCD57731-C8A3-469D-B9CC-1C046C7FF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AT" dirty="0"/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/>
              <a:t>Summary of meeting on 7 Oct 2020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dirty="0">
              <a:effectLst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effectLst/>
              </a:rPr>
              <a:t>Written feedback received from 9 out of 22 collaborations, ALICE still not received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effectLst/>
              </a:rPr>
              <a:t>one new collaboration joined, NUMEN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F24FE6AC-71FF-404E-BD5D-E5138F411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C84863-07A5-44B2-A782-3B0AF55D14EB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375166E2-8A2D-4787-988A-7945199A7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4431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41F3CA8-D6D4-4792-930C-314A2F43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Discussion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E51BC968-4296-4FD0-BACB-292A037C9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tabLst>
                <a:tab pos="914400" algn="l"/>
              </a:tabLst>
            </a:pPr>
            <a:r>
              <a:rPr lang="en-US" dirty="0">
                <a:effectLst/>
              </a:rPr>
              <a:t>process is in flow, answers are not final</a:t>
            </a:r>
          </a:p>
          <a:p>
            <a:pPr marL="285750" indent="-285750">
              <a:tabLst>
                <a:tab pos="914400" algn="l"/>
              </a:tabLst>
            </a:pPr>
            <a:r>
              <a:rPr lang="en-US" dirty="0">
                <a:effectLst/>
              </a:rPr>
              <a:t>awards vs. rewards: talks at conferences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recommendation: hand invitations to younger colleagues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organizers should consider "age" profile of invited speakers</a:t>
            </a:r>
          </a:p>
          <a:p>
            <a:pPr marL="285750" indent="-285750">
              <a:tabLst>
                <a:tab pos="914400" algn="l"/>
              </a:tabLst>
            </a:pPr>
            <a:r>
              <a:rPr lang="en-US" dirty="0">
                <a:effectLst/>
              </a:rPr>
              <a:t>recommendation letters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definition of un-biased letters: collaboration peers know contribution of individual best 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dirty="0">
                <a:effectLst/>
              </a:rPr>
              <a:t>give formal responsibilities (leaders of analysis/detector groups, convenors, …)</a:t>
            </a:r>
          </a:p>
          <a:p>
            <a:pPr>
              <a:tabLst>
                <a:tab pos="1371600" algn="l"/>
              </a:tabLst>
            </a:pPr>
            <a:endParaRPr lang="en-US" dirty="0">
              <a:effectLst/>
            </a:endParaRPr>
          </a:p>
          <a:p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9162A0E3-DBF8-4379-812E-5F7726187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30A37BA7-5337-4578-BCDC-AA8A1FBB2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A0B9-6571-4089-9448-725767A1BA23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49489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8A0EA97-D470-4538-B386-6F01709C3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Discussion</a:t>
            </a:r>
            <a:r>
              <a:rPr lang="de-AT" dirty="0"/>
              <a:t> </a:t>
            </a:r>
            <a:r>
              <a:rPr lang="de-AT" dirty="0" err="1"/>
              <a:t>ctd</a:t>
            </a:r>
            <a:r>
              <a:rPr lang="de-AT" dirty="0"/>
              <a:t>.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9FCAFD7F-6BB8-42F5-84D0-ADACD9843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914400" algn="l"/>
              </a:tabLst>
            </a:pPr>
            <a:r>
              <a:rPr lang="en-US" dirty="0">
                <a:effectLst/>
              </a:rPr>
              <a:t>analysis notes and technical notes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long discussion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important for internal recognition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full content not understandable to outsiders, publish only names and topics of notes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but: open science policy of EU will ultimately require publication</a:t>
            </a:r>
          </a:p>
          <a:p>
            <a:pPr lvl="1">
              <a:tabLst>
                <a:tab pos="1371600" algn="l"/>
              </a:tabLst>
            </a:pPr>
            <a:r>
              <a:rPr lang="en-US" dirty="0">
                <a:effectLst/>
              </a:rPr>
              <a:t>large collaborations: 100s of people involved in the work: divide notes into smaller pieces?</a:t>
            </a:r>
          </a:p>
          <a:p>
            <a:pPr lvl="1">
              <a:tabLst>
                <a:tab pos="1371600" algn="l"/>
              </a:tabLst>
            </a:pPr>
            <a:endParaRPr lang="en-US" dirty="0"/>
          </a:p>
          <a:p>
            <a:pPr>
              <a:tabLst>
                <a:tab pos="1371600" algn="l"/>
              </a:tabLst>
            </a:pPr>
            <a:r>
              <a:rPr lang="de-AT" i="1" dirty="0" err="1"/>
              <a:t>collaborations</a:t>
            </a:r>
            <a:r>
              <a:rPr lang="de-AT" i="1" dirty="0"/>
              <a:t> </a:t>
            </a:r>
            <a:r>
              <a:rPr lang="de-AT" i="1" dirty="0" err="1"/>
              <a:t>ask</a:t>
            </a:r>
            <a:r>
              <a:rPr lang="de-AT" i="1" dirty="0"/>
              <a:t> for </a:t>
            </a:r>
            <a:r>
              <a:rPr lang="de-AT" i="1" dirty="0" err="1"/>
              <a:t>feedback</a:t>
            </a:r>
            <a:r>
              <a:rPr lang="de-AT" i="1" dirty="0"/>
              <a:t> </a:t>
            </a:r>
            <a:r>
              <a:rPr lang="en-US" i="1" dirty="0"/>
              <a:t>from us</a:t>
            </a:r>
            <a:endParaRPr lang="en-US" i="1" dirty="0">
              <a:effectLst/>
            </a:endParaRPr>
          </a:p>
          <a:p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ED402FCE-F16B-46B2-9ACF-4E5F7FD10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t>E. Widmann WG recognition 18 Nov 2020</a:t>
            </a:r>
            <a:endParaRPr kumimoji="0" lang="de-AT" sz="16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40FE1A0-A88C-42DA-ADC3-959B76C00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06A0B9-6571-4089-9448-725767A1BA23}" type="slidenum">
              <a:rPr kumimoji="0" lang="de-AT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 pitchFamily="34" charset="0"/>
                <a:sym typeface="Helvetica Light"/>
              </a:rPr>
              <a:pPr marL="0" marR="0" lvl="0" indent="0" algn="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600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1579633"/>
      </p:ext>
    </p:extLst>
  </p:cSld>
  <p:clrMapOvr>
    <a:masterClrMapping/>
  </p:clrMapOvr>
</p:sld>
</file>

<file path=ppt/theme/theme1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MI overview.pptx" id="{C2127120-CF88-48A9-9DF0-CBFEF4911864}" vid="{E1C45783-01B8-4C58-8EAE-91980A383927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7BB"/>
      </a:accent1>
      <a:accent2>
        <a:srgbClr val="84BD00"/>
      </a:accent2>
      <a:accent3>
        <a:srgbClr val="008C95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168</Words>
  <Application>Microsoft Macintosh PowerPoint</Application>
  <PresentationFormat>Custom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Helvetica Light</vt:lpstr>
      <vt:lpstr>Helvetica Neue</vt:lpstr>
      <vt:lpstr>Palatino</vt:lpstr>
      <vt:lpstr>Palatino Linotype</vt:lpstr>
      <vt:lpstr>Trebuchet MS</vt:lpstr>
      <vt:lpstr>Arial</vt:lpstr>
      <vt:lpstr>1_Benutzerdefiniertes Design</vt:lpstr>
      <vt:lpstr>NuPECC collaboration feedback</vt:lpstr>
      <vt:lpstr>Discussion</vt:lpstr>
      <vt:lpstr>Discussion ctd. 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 SAB meeting 5.-6. Oct. 2016</dc:title>
  <dc:creator>Eberhard Widmann</dc:creator>
  <cp:lastModifiedBy>Marcel Merk</cp:lastModifiedBy>
  <cp:revision>526</cp:revision>
  <dcterms:modified xsi:type="dcterms:W3CDTF">2020-11-18T07:58:48Z</dcterms:modified>
</cp:coreProperties>
</file>